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701" r:id="rId1"/>
  </p:sldMasterIdLst>
  <p:notesMasterIdLst>
    <p:notesMasterId r:id="rId37"/>
  </p:notesMasterIdLst>
  <p:handoutMasterIdLst>
    <p:handoutMasterId r:id="rId38"/>
  </p:handoutMasterIdLst>
  <p:sldIdLst>
    <p:sldId id="299" r:id="rId2"/>
    <p:sldId id="257" r:id="rId3"/>
    <p:sldId id="271" r:id="rId4"/>
    <p:sldId id="281" r:id="rId5"/>
    <p:sldId id="258" r:id="rId6"/>
    <p:sldId id="259" r:id="rId7"/>
    <p:sldId id="282" r:id="rId8"/>
    <p:sldId id="284" r:id="rId9"/>
    <p:sldId id="260" r:id="rId10"/>
    <p:sldId id="261" r:id="rId11"/>
    <p:sldId id="275" r:id="rId12"/>
    <p:sldId id="285" r:id="rId13"/>
    <p:sldId id="276" r:id="rId14"/>
    <p:sldId id="286" r:id="rId15"/>
    <p:sldId id="287" r:id="rId16"/>
    <p:sldId id="288" r:id="rId17"/>
    <p:sldId id="289" r:id="rId18"/>
    <p:sldId id="290" r:id="rId19"/>
    <p:sldId id="291" r:id="rId20"/>
    <p:sldId id="292" r:id="rId21"/>
    <p:sldId id="293" r:id="rId22"/>
    <p:sldId id="294" r:id="rId23"/>
    <p:sldId id="295" r:id="rId24"/>
    <p:sldId id="277" r:id="rId25"/>
    <p:sldId id="264" r:id="rId26"/>
    <p:sldId id="265" r:id="rId27"/>
    <p:sldId id="266" r:id="rId28"/>
    <p:sldId id="267" r:id="rId29"/>
    <p:sldId id="268" r:id="rId30"/>
    <p:sldId id="278" r:id="rId31"/>
    <p:sldId id="280" r:id="rId32"/>
    <p:sldId id="269" r:id="rId33"/>
    <p:sldId id="296" r:id="rId34"/>
    <p:sldId id="297" r:id="rId35"/>
    <p:sldId id="298" r:id="rId3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6600"/>
    <a:srgbClr val="CCFF99"/>
    <a:srgbClr val="FFCC99"/>
    <a:srgbClr val="FF9933"/>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2" autoAdjust="0"/>
  </p:normalViewPr>
  <p:slideViewPr>
    <p:cSldViewPr>
      <p:cViewPr varScale="1">
        <p:scale>
          <a:sx n="69" d="100"/>
          <a:sy n="69" d="100"/>
        </p:scale>
        <p:origin x="-14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636" y="258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788">
              <a:defRPr sz="1200"/>
            </a:lvl1pPr>
          </a:lstStyle>
          <a:p>
            <a:pPr>
              <a:defRPr/>
            </a:pPr>
            <a:endParaRPr lang="en-US"/>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a:defRPr sz="1200"/>
            </a:lvl1pPr>
          </a:lstStyle>
          <a:p>
            <a:pPr>
              <a:defRPr/>
            </a:pPr>
            <a:fld id="{EA2130B6-B841-40C5-8C66-8DDA29CCC6BB}" type="slidenum">
              <a:rPr lang="en-US"/>
              <a:pPr>
                <a:defRPr/>
              </a:pPr>
              <a:t>‹#›</a:t>
            </a:fld>
            <a:endParaRPr lang="en-US"/>
          </a:p>
        </p:txBody>
      </p:sp>
      <p:sp>
        <p:nvSpPr>
          <p:cNvPr id="177158" name="Rectangle 6"/>
          <p:cNvSpPr>
            <a:spLocks noChangeArrowheads="1"/>
          </p:cNvSpPr>
          <p:nvPr/>
        </p:nvSpPr>
        <p:spPr bwMode="auto">
          <a:xfrm>
            <a:off x="533400" y="304800"/>
            <a:ext cx="3816350" cy="496888"/>
          </a:xfrm>
          <a:prstGeom prst="rect">
            <a:avLst/>
          </a:prstGeom>
          <a:noFill/>
          <a:ln w="9525">
            <a:noFill/>
            <a:miter lim="800000"/>
            <a:headEnd/>
            <a:tailEnd/>
          </a:ln>
          <a:effectLst/>
        </p:spPr>
        <p:txBody>
          <a:bodyPr lIns="100243" tIns="50122" rIns="100243" bIns="50122"/>
          <a:lstStyle/>
          <a:p>
            <a:pPr algn="l" defTabSz="1003300">
              <a:defRPr/>
            </a:pPr>
            <a:r>
              <a:rPr lang="en-US" sz="1800" b="1" i="1"/>
              <a:t>Design and Analysis of Algorithms</a:t>
            </a:r>
          </a:p>
        </p:txBody>
      </p:sp>
      <p:sp>
        <p:nvSpPr>
          <p:cNvPr id="177159" name="Rectangle 7"/>
          <p:cNvSpPr>
            <a:spLocks noChangeArrowheads="1"/>
          </p:cNvSpPr>
          <p:nvPr/>
        </p:nvSpPr>
        <p:spPr bwMode="auto">
          <a:xfrm>
            <a:off x="4322763" y="304800"/>
            <a:ext cx="2382837" cy="496888"/>
          </a:xfrm>
          <a:prstGeom prst="rect">
            <a:avLst/>
          </a:prstGeom>
          <a:noFill/>
          <a:ln w="9525">
            <a:noFill/>
            <a:miter lim="800000"/>
            <a:headEnd/>
            <a:tailEnd/>
          </a:ln>
          <a:effectLst/>
        </p:spPr>
        <p:txBody>
          <a:bodyPr lIns="100243" tIns="50122" rIns="100243" bIns="50122"/>
          <a:lstStyle/>
          <a:p>
            <a:pPr algn="r" defTabSz="1003300">
              <a:defRPr/>
            </a:pPr>
            <a:r>
              <a:rPr lang="en-US" sz="1800" b="1" i="1"/>
              <a:t>Chapter 3</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lvl1pPr algn="l" defTabSz="966788">
              <a:defRPr sz="1200"/>
            </a:lvl1pPr>
          </a:lstStyle>
          <a:p>
            <a:pPr>
              <a:defRPr/>
            </a:pPr>
            <a:endParaRPr lang="en-US"/>
          </a:p>
        </p:txBody>
      </p:sp>
      <p:sp>
        <p:nvSpPr>
          <p:cNvPr id="92163" name="Rectangle 3"/>
          <p:cNvSpPr>
            <a:spLocks noGrp="1" noChangeArrowheads="1"/>
          </p:cNvSpPr>
          <p:nvPr>
            <p:ph type="dt" idx="1"/>
          </p:nvPr>
        </p:nvSpPr>
        <p:spPr bwMode="auto">
          <a:xfrm>
            <a:off x="4144963" y="0"/>
            <a:ext cx="3170237" cy="481013"/>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lvl1pPr algn="r" defTabSz="966788">
              <a:defRPr sz="1200"/>
            </a:lvl1pPr>
          </a:lstStyle>
          <a:p>
            <a:pPr>
              <a:defRPr/>
            </a:pPr>
            <a:endParaRPr lang="en-US"/>
          </a:p>
        </p:txBody>
      </p:sp>
      <p:sp>
        <p:nvSpPr>
          <p:cNvPr id="39940" name="Rectangle 4"/>
          <p:cNvSpPr>
            <a:spLocks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w="12700">
            <a:noFill/>
            <a:miter lim="800000"/>
            <a:headEnd type="none" w="sm" len="sm"/>
            <a:tailEnd type="none" w="sm" len="sm"/>
          </a:ln>
          <a:effectLst/>
        </p:spPr>
        <p:txBody>
          <a:bodyPr vert="horz" wrap="none" lIns="96653" tIns="48327" rIns="96653" bIns="48327"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w="12700">
            <a:noFill/>
            <a:miter lim="800000"/>
            <a:headEnd type="none" w="sm" len="sm"/>
            <a:tailEnd type="none" w="sm" len="sm"/>
          </a:ln>
          <a:effectLst/>
        </p:spPr>
        <p:txBody>
          <a:bodyPr vert="horz" wrap="none" lIns="96653" tIns="48327" rIns="96653" bIns="48327" numCol="1" anchor="b" anchorCtr="0" compatLnSpc="1">
            <a:prstTxWarp prst="textNoShape">
              <a:avLst/>
            </a:prstTxWarp>
          </a:bodyPr>
          <a:lstStyle>
            <a:lvl1pPr algn="l" defTabSz="966788">
              <a:defRPr sz="1200"/>
            </a:lvl1pPr>
          </a:lstStyle>
          <a:p>
            <a:pPr>
              <a:defRPr/>
            </a:pPr>
            <a:endParaRPr lang="en-US"/>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w="12700">
            <a:noFill/>
            <a:miter lim="800000"/>
            <a:headEnd type="none" w="sm" len="sm"/>
            <a:tailEnd type="none" w="sm" len="sm"/>
          </a:ln>
          <a:effectLst/>
        </p:spPr>
        <p:txBody>
          <a:bodyPr vert="horz" wrap="none" lIns="96653" tIns="48327" rIns="96653" bIns="48327" numCol="1" anchor="b" anchorCtr="0" compatLnSpc="1">
            <a:prstTxWarp prst="textNoShape">
              <a:avLst/>
            </a:prstTxWarp>
          </a:bodyPr>
          <a:lstStyle>
            <a:lvl1pPr algn="r" defTabSz="966788">
              <a:defRPr sz="1200"/>
            </a:lvl1pPr>
          </a:lstStyle>
          <a:p>
            <a:pPr>
              <a:defRPr/>
            </a:pPr>
            <a:fld id="{4071AC33-5DD2-4A2A-9177-D292C1DD4E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DA89A39-6E4D-46EC-B7B9-C910864BBEB1}" type="slidenum">
              <a:rPr lang="en-US" smtClean="0"/>
              <a:pPr/>
              <a:t>1</a:t>
            </a:fld>
            <a:endParaRPr lang="en-US"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8106A14-4AA5-4D8C-B1D1-5264B3B12A6C}" type="slidenum">
              <a:rPr lang="en-US" smtClean="0"/>
              <a:pPr/>
              <a:t>12</a:t>
            </a:fld>
            <a:endParaRPr lang="en-US" smtClean="0"/>
          </a:p>
        </p:txBody>
      </p:sp>
      <p:sp>
        <p:nvSpPr>
          <p:cNvPr id="50179" name="Rectangle 2"/>
          <p:cNvSpPr>
            <a:spLocks noChangeArrowheads="1" noTextEdit="1"/>
          </p:cNvSpPr>
          <p:nvPr>
            <p:ph type="sldImg"/>
          </p:nvPr>
        </p:nvSpPr>
        <p:spPr>
          <a:xfrm>
            <a:off x="1257300" y="720725"/>
            <a:ext cx="4800600" cy="3600450"/>
          </a:xfrm>
          <a:ln/>
        </p:spPr>
      </p:sp>
      <p:sp>
        <p:nvSpPr>
          <p:cNvPr id="50180" name="Rectangle 3"/>
          <p:cNvSpPr>
            <a:spLocks noGrp="1" noChangeArrowheads="1"/>
          </p:cNvSpPr>
          <p:nvPr>
            <p:ph type="body" idx="1"/>
          </p:nvPr>
        </p:nvSpPr>
        <p:spPr>
          <a:xfrm>
            <a:off x="731838" y="4560888"/>
            <a:ext cx="5851525" cy="4319587"/>
          </a:xfrm>
          <a:noFill/>
          <a:ln w="9525"/>
        </p:spPr>
        <p:txBody>
          <a:bodyPr/>
          <a:lstStyle/>
          <a:p>
            <a:r>
              <a:rPr lang="en-US" smtClean="0"/>
              <a:t>The basic operation of the algorithm is computing the Euclidean distance between two points. </a:t>
            </a:r>
          </a:p>
          <a:p>
            <a:r>
              <a:rPr lang="en-US" smtClean="0"/>
              <a:t>The square root is a complex operation who’s result is often irrational, therefore the results</a:t>
            </a:r>
          </a:p>
          <a:p>
            <a:r>
              <a:rPr lang="en-US" smtClean="0"/>
              <a:t>can be found only approximately. Computing such operations are not trivial. One can avoid</a:t>
            </a:r>
          </a:p>
          <a:p>
            <a:r>
              <a:rPr lang="en-US" smtClean="0"/>
              <a:t>computing square roots by comparing distance squares instead.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213F4BF-46E9-42E7-BD9E-465149AE9CD9}" type="slidenum">
              <a:rPr lang="en-US" smtClean="0"/>
              <a:pPr/>
              <a:t>23</a:t>
            </a:fld>
            <a:endParaRPr lang="en-US"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BC470F6-1EF5-4C8C-AFD0-02385683594D}" type="slidenum">
              <a:rPr lang="en-US" smtClean="0"/>
              <a:pPr/>
              <a:t>24</a:t>
            </a:fld>
            <a:endParaRPr lang="en-US" smtClean="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C87F1FC-11E9-4AC4-B03A-82416581FD6A}" type="slidenum">
              <a:rPr lang="en-US" smtClean="0"/>
              <a:pPr/>
              <a:t>25</a:t>
            </a:fld>
            <a:endParaRPr lang="en-US"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85490D7-9543-480F-9510-F6BA928C8142}" type="slidenum">
              <a:rPr lang="en-US" smtClean="0"/>
              <a:pPr/>
              <a:t>26</a:t>
            </a:fld>
            <a:endParaRPr lang="en-US" smtClean="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54457A6-6E4B-4B73-B898-AA1AE4EA2D0F}" type="slidenum">
              <a:rPr lang="en-US" smtClean="0"/>
              <a:pPr/>
              <a:t>27</a:t>
            </a:fld>
            <a:endParaRPr lang="en-US" smtClean="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27F899B-8FA9-4834-8522-DDCD82EE3F6E}" type="slidenum">
              <a:rPr lang="en-US" smtClean="0"/>
              <a:pPr/>
              <a:t>28</a:t>
            </a:fld>
            <a:endParaRPr lang="en-US" smtClean="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060741C-7573-42D4-80B0-BF86B29024DA}" type="slidenum">
              <a:rPr lang="en-US" smtClean="0"/>
              <a:pPr/>
              <a:t>29</a:t>
            </a:fld>
            <a:endParaRPr lang="en-US" smtClean="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31556F4-1B5F-489E-B846-D50DD09AAEF3}" type="slidenum">
              <a:rPr lang="en-US" smtClean="0"/>
              <a:pPr/>
              <a:t>30</a:t>
            </a:fld>
            <a:endParaRPr lang="en-US" smtClean="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814160D-0E05-4744-84F3-88C2EC3FA5C2}" type="slidenum">
              <a:rPr lang="en-US" smtClean="0"/>
              <a:pPr/>
              <a:t>31</a:t>
            </a:fld>
            <a:endParaRPr lang="en-US" smtClean="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C418B8-F14F-4435-AD65-B89891B862DB}" type="slidenum">
              <a:rPr lang="en-US" smtClean="0"/>
              <a:pPr/>
              <a:t>2</a:t>
            </a:fld>
            <a:endParaRPr lang="en-US" smtClean="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182A1C1-D26B-4ED0-8749-01CA3FFBE202}" type="slidenum">
              <a:rPr lang="en-US" smtClean="0"/>
              <a:pPr/>
              <a:t>3</a:t>
            </a:fld>
            <a:endParaRPr lang="en-US"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E9A0393-B790-4A5C-B5D8-5F408AC87D9D}" type="slidenum">
              <a:rPr lang="en-US" smtClean="0"/>
              <a:pPr/>
              <a:t>4</a:t>
            </a:fld>
            <a:endParaRPr lang="en-US" smtClean="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C312B04-5139-4A1A-8D4C-E9C9B5A6ECAA}" type="slidenum">
              <a:rPr lang="en-US" smtClean="0"/>
              <a:pPr/>
              <a:t>5</a:t>
            </a:fld>
            <a:endParaRPr lang="en-US"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0729A29-AC37-4F00-9318-4D3FB9B50F6C}" type="slidenum">
              <a:rPr lang="en-US" smtClean="0"/>
              <a:pPr/>
              <a:t>6</a:t>
            </a:fld>
            <a:endParaRPr lang="en-US" smtClean="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35FE2F4-D0B9-4F55-9C39-4BC1D686CB3B}" type="slidenum">
              <a:rPr lang="en-US" smtClean="0"/>
              <a:pPr/>
              <a:t>8</a:t>
            </a:fld>
            <a:endParaRPr lang="en-US"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23490D8-90E5-44A9-A295-227DB7FF4ACD}" type="slidenum">
              <a:rPr lang="en-US" smtClean="0"/>
              <a:pPr/>
              <a:t>9</a:t>
            </a:fld>
            <a:endParaRPr lang="en-US" smtClean="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64ACC62-F3A0-412E-B422-79EDF9DDB3BF}" type="slidenum">
              <a:rPr lang="en-US" smtClean="0"/>
              <a:pPr/>
              <a:t>10</a:t>
            </a:fld>
            <a:endParaRPr lang="en-US" smtClean="0"/>
          </a:p>
        </p:txBody>
      </p:sp>
      <p:sp>
        <p:nvSpPr>
          <p:cNvPr id="49155" name="Rectangle 2"/>
          <p:cNvSpPr>
            <a:spLocks noChangeArrowheads="1" noTextEdit="1"/>
          </p:cNvSpPr>
          <p:nvPr>
            <p:ph type="sldImg"/>
          </p:nvPr>
        </p:nvSpPr>
        <p:spPr>
          <a:xfrm>
            <a:off x="1257300" y="720725"/>
            <a:ext cx="4800600" cy="3600450"/>
          </a:xfrm>
          <a:ln/>
        </p:spPr>
      </p:sp>
      <p:sp>
        <p:nvSpPr>
          <p:cNvPr id="49156" name="Rectangle 3"/>
          <p:cNvSpPr>
            <a:spLocks noGrp="1" noChangeArrowheads="1"/>
          </p:cNvSpPr>
          <p:nvPr>
            <p:ph type="body" idx="1"/>
          </p:nvPr>
        </p:nvSpPr>
        <p:spPr>
          <a:xfrm>
            <a:off x="731838" y="4560888"/>
            <a:ext cx="5851525" cy="4319587"/>
          </a:xfrm>
          <a:noFill/>
          <a:ln w="9525"/>
        </p:spPr>
        <p:txBody>
          <a:bodyPr/>
          <a:lstStyle/>
          <a:p>
            <a:r>
              <a:rPr lang="en-US" smtClean="0"/>
              <a:t>Draw example.</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Design and Analysis of Algorithms - Chapter 3</a:t>
            </a:r>
          </a:p>
        </p:txBody>
      </p:sp>
      <p:sp>
        <p:nvSpPr>
          <p:cNvPr id="6" name="Slide Number Placeholder 5"/>
          <p:cNvSpPr>
            <a:spLocks noGrp="1"/>
          </p:cNvSpPr>
          <p:nvPr>
            <p:ph type="sldNum" sz="quarter" idx="12"/>
          </p:nvPr>
        </p:nvSpPr>
        <p:spPr/>
        <p:txBody>
          <a:bodyPr/>
          <a:lstStyle>
            <a:lvl1pPr>
              <a:defRPr/>
            </a:lvl1pPr>
          </a:lstStyle>
          <a:p>
            <a:pPr>
              <a:defRPr/>
            </a:pPr>
            <a:fld id="{3594FF60-D5D7-4036-A5D6-4FFB9D619E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688D34-2BCF-41AF-8789-7B60FFCC42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3E6D1F-F8BA-4934-A475-DF8F20FF96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B2271B-E278-477B-BFED-E836F15DBE5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4D2D0E-C252-40B7-83B9-1ACF012A174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72565D-911C-4D61-9359-E832714B80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AF5D234-80C8-4687-AB8B-0AD2214E7D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6711FF1-D161-4523-90AF-E2F343F4DF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90D394D-D6E4-420D-8802-7A1031B556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02236D-74A7-478A-BB01-6959791FE7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375121F-84C4-4DC2-9044-BBA470E3F4D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8288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86E5091-BE1D-47EA-AF37-E0686E3F00ED}" type="slidenum">
              <a:rPr lang="en-US"/>
              <a:pPr>
                <a:defRPr/>
              </a:pPr>
              <a:t>‹#›</a:t>
            </a:fld>
            <a:endParaRPr lang="en-US"/>
          </a:p>
        </p:txBody>
      </p:sp>
      <p:sp>
        <p:nvSpPr>
          <p:cNvPr id="7" name="Rectangle 27"/>
          <p:cNvSpPr>
            <a:spLocks noGrp="1" noChangeArrowheads="1"/>
          </p:cNvSpPr>
          <p:nvPr userDrawn="1"/>
        </p:nvSpPr>
        <p:spPr bwMode="auto">
          <a:xfrm>
            <a:off x="6908800" y="6426200"/>
            <a:ext cx="1905000" cy="304800"/>
          </a:xfrm>
          <a:prstGeom prst="rect">
            <a:avLst/>
          </a:prstGeom>
          <a:noFill/>
          <a:ln w="9525">
            <a:noFill/>
            <a:miter lim="800000"/>
            <a:headEnd/>
            <a:tailEnd/>
          </a:ln>
        </p:spPr>
        <p:txBody>
          <a:bodyPr/>
          <a:lstStyle/>
          <a:p>
            <a:pPr algn="r">
              <a:defRPr/>
            </a:pPr>
            <a:endParaRPr lang="en-US" sz="1400" dirty="0">
              <a:latin typeface="Arial Narrow" pitchFamily="34" charset="0"/>
              <a:ea typeface="ヒラギノ角ゴ Pro W3" pitchFamily="84" charset="-128"/>
            </a:endParaRPr>
          </a:p>
        </p:txBody>
      </p:sp>
      <p:sp>
        <p:nvSpPr>
          <p:cNvPr id="8" name="Rectangle 28"/>
          <p:cNvSpPr>
            <a:spLocks noChangeArrowheads="1"/>
          </p:cNvSpPr>
          <p:nvPr userDrawn="1"/>
        </p:nvSpPr>
        <p:spPr bwMode="auto">
          <a:xfrm>
            <a:off x="609600" y="6197600"/>
            <a:ext cx="3886200" cy="533400"/>
          </a:xfrm>
          <a:prstGeom prst="rect">
            <a:avLst/>
          </a:prstGeom>
          <a:noFill/>
          <a:ln w="9525">
            <a:noFill/>
            <a:miter lim="800000"/>
            <a:headEnd/>
            <a:tailEnd/>
          </a:ln>
          <a:effectLst/>
        </p:spPr>
        <p:txBody>
          <a:bodyPr anchor="b"/>
          <a:lstStyle/>
          <a:p>
            <a:pPr algn="l">
              <a:defRPr/>
            </a:pPr>
            <a:endParaRPr lang="en-US" sz="900" dirty="0">
              <a:latin typeface="Arial" charset="0"/>
              <a:ea typeface="ヒラギノ角ゴ Pro W3" pitchFamily="84" charset="-128"/>
            </a:endParaRPr>
          </a:p>
        </p:txBody>
      </p:sp>
      <p:sp>
        <p:nvSpPr>
          <p:cNvPr id="9" name="Rectangle 29"/>
          <p:cNvSpPr>
            <a:spLocks noGrp="1" noChangeArrowheads="1"/>
          </p:cNvSpPr>
          <p:nvPr userDrawn="1"/>
        </p:nvSpPr>
        <p:spPr bwMode="auto">
          <a:xfrm>
            <a:off x="2667000" y="6488113"/>
            <a:ext cx="6400800" cy="304800"/>
          </a:xfrm>
          <a:prstGeom prst="rect">
            <a:avLst/>
          </a:prstGeom>
          <a:noFill/>
          <a:ln w="9525">
            <a:noFill/>
            <a:miter lim="800000"/>
            <a:headEnd/>
            <a:tailEnd/>
          </a:ln>
        </p:spPr>
        <p:txBody>
          <a:bodyPr/>
          <a:lstStyle/>
          <a:p>
            <a:pPr>
              <a:defRPr/>
            </a:pPr>
            <a:endParaRPr lang="en-US" sz="1000" dirty="0">
              <a:latin typeface="Arial Narrow" pitchFamily="34" charset="0"/>
              <a:ea typeface="ヒラギノ角ゴ Pro W3" pitchFamily="84" charset="-128"/>
            </a:endParaRPr>
          </a:p>
        </p:txBody>
      </p:sp>
    </p:spTree>
  </p:cSld>
  <p:clrMap bg1="lt1" tx1="dk1" bg2="lt2" tx2="dk2" accent1="accent1" accent2="accent2" accent3="accent3" accent4="accent4" accent5="accent5" accent6="accent6" hlink="hlink" folHlink="folHlink"/>
  <p:sldLayoutIdLst>
    <p:sldLayoutId id="2147483740"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1" r:id="rId12"/>
  </p:sldLayoutIdLst>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mathworld.wolfram.com/Polygon.html" TargetMode="External"/><Relationship Id="rId2" Type="http://schemas.openxmlformats.org/officeDocument/2006/relationships/hyperlink" Target="http://mathworld.wolfram.com/ConvexPolygon.html" TargetMode="External"/><Relationship Id="rId1" Type="http://schemas.openxmlformats.org/officeDocument/2006/relationships/slideLayout" Target="../slideLayouts/slideLayout2.xml"/><Relationship Id="rId5" Type="http://schemas.openxmlformats.org/officeDocument/2006/relationships/hyperlink" Target="http://mathworld.wolfram.com/VoronoiPolygon.html" TargetMode="External"/><Relationship Id="rId4" Type="http://schemas.openxmlformats.org/officeDocument/2006/relationships/hyperlink" Target="http://mathworld.wolfram.com/ExactlyOne.html"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1882775"/>
            <a:ext cx="8856662" cy="1470025"/>
          </a:xfrm>
        </p:spPr>
        <p:txBody>
          <a:bodyPr/>
          <a:lstStyle/>
          <a:p>
            <a:pPr algn="ctr" eaLnBrk="1" hangingPunct="1"/>
            <a:r>
              <a:rPr lang="en-US" sz="4000" dirty="0" smtClean="0">
                <a:latin typeface="Broadway" pitchFamily="82" charset="0"/>
              </a:rPr>
              <a:t>CSE408</a:t>
            </a:r>
            <a:br>
              <a:rPr lang="en-US" sz="4000" dirty="0" smtClean="0">
                <a:latin typeface="Broadway" pitchFamily="82" charset="0"/>
              </a:rPr>
            </a:br>
            <a:r>
              <a:rPr lang="en-US" sz="4000" dirty="0" smtClean="0">
                <a:latin typeface="Broadway" pitchFamily="82" charset="0"/>
              </a:rPr>
              <a:t>Brute </a:t>
            </a:r>
            <a:r>
              <a:rPr lang="en-US" sz="4000" dirty="0" smtClean="0">
                <a:latin typeface="Broadway" pitchFamily="82" charset="0"/>
              </a:rPr>
              <a:t>Force(String Matching, Closest pair, Convex hull,Exhaustive,Voronori diagrams</a:t>
            </a:r>
            <a:endParaRPr lang="en-IN" sz="4000" dirty="0" smtClean="0">
              <a:latin typeface="Broadway" pitchFamily="82" charset="0"/>
            </a:endParaRPr>
          </a:p>
        </p:txBody>
      </p:sp>
      <p:sp>
        <p:nvSpPr>
          <p:cNvPr id="7" name="Subtitle 6"/>
          <p:cNvSpPr>
            <a:spLocks noGrp="1"/>
          </p:cNvSpPr>
          <p:nvPr>
            <p:ph type="subTitle" idx="1"/>
          </p:nvPr>
        </p:nvSpPr>
        <p:spPr>
          <a:xfrm>
            <a:off x="1371600" y="5105400"/>
            <a:ext cx="6400800" cy="1752600"/>
          </a:xfrm>
        </p:spPr>
        <p:txBody>
          <a:bodyPr rtlCol="0">
            <a:normAutofit/>
          </a:bodyPr>
          <a:lstStyle/>
          <a:p>
            <a:pPr eaLnBrk="1" fontAlgn="auto" hangingPunct="1">
              <a:spcAft>
                <a:spcPts val="0"/>
              </a:spcAft>
              <a:buFont typeface="Arial" pitchFamily="34" charset="0"/>
              <a:buNone/>
              <a:defRPr/>
            </a:pPr>
            <a:endParaRPr lang="en-IN" dirty="0"/>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4101" name="TextBox 4"/>
          <p:cNvSpPr txBox="1">
            <a:spLocks noChangeArrowheads="1"/>
          </p:cNvSpPr>
          <p:nvPr/>
        </p:nvSpPr>
        <p:spPr bwMode="auto">
          <a:xfrm>
            <a:off x="3771748" y="4724400"/>
            <a:ext cx="2264081" cy="461665"/>
          </a:xfrm>
          <a:prstGeom prst="rect">
            <a:avLst/>
          </a:prstGeom>
          <a:noFill/>
          <a:ln w="9525">
            <a:noFill/>
            <a:miter lim="800000"/>
            <a:headEnd/>
            <a:tailEnd/>
          </a:ln>
        </p:spPr>
        <p:txBody>
          <a:bodyPr wrap="none">
            <a:spAutoFit/>
          </a:bodyPr>
          <a:lstStyle/>
          <a:p>
            <a:r>
              <a:rPr lang="en-US" dirty="0">
                <a:latin typeface="Arial Rounded MT Bold" pitchFamily="34" charset="0"/>
              </a:rPr>
              <a:t>Lecture </a:t>
            </a:r>
            <a:r>
              <a:rPr lang="en-US" dirty="0" smtClean="0">
                <a:latin typeface="Arial Rounded MT Bold" pitchFamily="34" charset="0"/>
              </a:rPr>
              <a:t># 7&amp;8</a:t>
            </a:r>
            <a:endParaRPr lang="en-IN" dirty="0">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Polynomial Evaluation: Improvement</a:t>
            </a:r>
          </a:p>
        </p:txBody>
      </p:sp>
      <p:sp>
        <p:nvSpPr>
          <p:cNvPr id="241667" name="Rectangle 3"/>
          <p:cNvSpPr>
            <a:spLocks noGrp="1" noChangeArrowheads="1"/>
          </p:cNvSpPr>
          <p:nvPr>
            <p:ph idx="1"/>
          </p:nvPr>
        </p:nvSpPr>
        <p:spPr/>
        <p:txBody>
          <a:bodyPr rtlCol="0">
            <a:normAutofit fontScale="85000" lnSpcReduction="20000"/>
          </a:bodyPr>
          <a:lstStyle/>
          <a:p>
            <a:pPr eaLnBrk="1" fontAlgn="auto" hangingPunct="1">
              <a:lnSpc>
                <a:spcPct val="90000"/>
              </a:lnSpc>
              <a:spcAft>
                <a:spcPts val="0"/>
              </a:spcAft>
              <a:buFont typeface="Monotype Sorts" pitchFamily="2" charset="2"/>
              <a:buNone/>
              <a:defRPr/>
            </a:pPr>
            <a:r>
              <a:rPr lang="en-US" smtClean="0"/>
              <a:t>We can do better by evaluating from right to left:</a:t>
            </a:r>
          </a:p>
          <a:p>
            <a:pPr eaLnBrk="1" fontAlgn="auto" hangingPunct="1">
              <a:lnSpc>
                <a:spcPct val="90000"/>
              </a:lnSpc>
              <a:spcAft>
                <a:spcPts val="0"/>
              </a:spcAft>
              <a:buFont typeface="Monotype Sorts" pitchFamily="2" charset="2"/>
              <a:buNone/>
              <a:defRPr/>
            </a:pPr>
            <a:endParaRPr lang="en-US" u="sng" smtClean="0"/>
          </a:p>
          <a:p>
            <a:pPr eaLnBrk="1" fontAlgn="auto" hangingPunct="1">
              <a:lnSpc>
                <a:spcPct val="90000"/>
              </a:lnSpc>
              <a:spcAft>
                <a:spcPts val="0"/>
              </a:spcAft>
              <a:buFont typeface="Monotype Sorts" pitchFamily="2" charset="2"/>
              <a:buNone/>
              <a:defRPr/>
            </a:pPr>
            <a:r>
              <a:rPr lang="en-US" u="sng" smtClean="0"/>
              <a:t>Better brute-force algorithm</a:t>
            </a:r>
            <a:r>
              <a:rPr lang="en-US" smtClean="0"/>
              <a:t> </a:t>
            </a:r>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Monotype Sorts" pitchFamily="2" charset="2"/>
              <a:buNone/>
              <a:defRPr/>
            </a:pPr>
            <a:r>
              <a:rPr lang="en-US" smtClean="0"/>
              <a:t>Efficiency:</a:t>
            </a:r>
          </a:p>
          <a:p>
            <a:pPr eaLnBrk="1" fontAlgn="auto" hangingPunct="1">
              <a:lnSpc>
                <a:spcPct val="90000"/>
              </a:lnSpc>
              <a:spcAft>
                <a:spcPts val="0"/>
              </a:spcAft>
              <a:buFont typeface="Monotype Sorts" pitchFamily="2" charset="2"/>
              <a:buNone/>
              <a:defRPr/>
            </a:pPr>
            <a:endParaRPr lang="en-US" smtClean="0"/>
          </a:p>
          <a:p>
            <a:pPr eaLnBrk="1" fontAlgn="auto" hangingPunct="1">
              <a:lnSpc>
                <a:spcPct val="90000"/>
              </a:lnSpc>
              <a:spcAft>
                <a:spcPts val="0"/>
              </a:spcAft>
              <a:buFont typeface="Monotype Sorts" pitchFamily="2" charset="2"/>
              <a:buNone/>
              <a:defRPr/>
            </a:pPr>
            <a:r>
              <a:rPr lang="en-US" smtClean="0"/>
              <a:t>Horner’s Rule is another linear time method. </a:t>
            </a:r>
          </a:p>
        </p:txBody>
      </p:sp>
      <p:sp>
        <p:nvSpPr>
          <p:cNvPr id="241668" name="Text Box 4"/>
          <p:cNvSpPr txBox="1">
            <a:spLocks noChangeArrowheads="1"/>
          </p:cNvSpPr>
          <p:nvPr/>
        </p:nvSpPr>
        <p:spPr bwMode="auto">
          <a:xfrm>
            <a:off x="914400" y="2514600"/>
            <a:ext cx="4724400" cy="2282825"/>
          </a:xfrm>
          <a:prstGeom prst="rect">
            <a:avLst/>
          </a:prstGeom>
          <a:noFill/>
          <a:ln w="12700">
            <a:noFill/>
            <a:miter lim="800000"/>
            <a:headEnd type="none" w="sm" len="sm"/>
            <a:tailEnd type="none" w="sm" len="sm"/>
          </a:ln>
          <a:effectLst/>
        </p:spPr>
        <p:txBody>
          <a:bodyPr>
            <a:spAutoFit/>
          </a:bodyPr>
          <a:lstStyle/>
          <a:p>
            <a:pPr algn="l">
              <a:defRPr/>
            </a:pPr>
            <a:r>
              <a:rPr kumimoji="1" lang="en-US" i="1">
                <a:solidFill>
                  <a:srgbClr val="FFFF99"/>
                </a:solidFill>
                <a:effectLst>
                  <a:outerShdw blurRad="38100" dist="38100" dir="2700000" algn="tl">
                    <a:srgbClr val="000000"/>
                  </a:outerShdw>
                </a:effectLst>
              </a:rPr>
              <a:t>p</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a</a:t>
            </a:r>
            <a:r>
              <a:rPr kumimoji="1" lang="en-US">
                <a:solidFill>
                  <a:srgbClr val="FFFF99"/>
                </a:solidFill>
                <a:effectLst>
                  <a:outerShdw blurRad="38100" dist="38100" dir="2700000" algn="tl">
                    <a:srgbClr val="000000"/>
                  </a:outerShdw>
                </a:effectLst>
              </a:rPr>
              <a:t>[0]</a:t>
            </a:r>
          </a:p>
          <a:p>
            <a:pPr algn="l">
              <a:defRPr/>
            </a:pP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1</a:t>
            </a:r>
          </a:p>
          <a:p>
            <a:pPr algn="l">
              <a:defRPr/>
            </a:pPr>
            <a:r>
              <a:rPr kumimoji="1" lang="en-US" b="1">
                <a:solidFill>
                  <a:srgbClr val="FFFF99"/>
                </a:solidFill>
                <a:effectLst>
                  <a:outerShdw blurRad="38100" dist="38100" dir="2700000" algn="tl">
                    <a:srgbClr val="000000"/>
                  </a:outerShdw>
                </a:effectLst>
              </a:rPr>
              <a:t>for</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i</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1 </a:t>
            </a:r>
            <a:r>
              <a:rPr kumimoji="1" lang="en-US" b="1">
                <a:solidFill>
                  <a:srgbClr val="FFFF99"/>
                </a:solidFill>
                <a:effectLst>
                  <a:outerShdw blurRad="38100" dist="38100" dir="2700000" algn="tl">
                    <a:srgbClr val="000000"/>
                  </a:outerShdw>
                </a:effectLst>
              </a:rPr>
              <a:t>to</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n</a:t>
            </a:r>
            <a:r>
              <a:rPr kumimoji="1" lang="en-US">
                <a:solidFill>
                  <a:srgbClr val="FFFF99"/>
                </a:solidFill>
                <a:effectLst>
                  <a:outerShdw blurRad="38100" dist="38100" dir="2700000" algn="tl">
                    <a:srgbClr val="000000"/>
                  </a:outerShdw>
                </a:effectLst>
              </a:rPr>
              <a:t> </a:t>
            </a:r>
            <a:r>
              <a:rPr kumimoji="1" lang="en-US" b="1">
                <a:solidFill>
                  <a:srgbClr val="FFFF99"/>
                </a:solidFill>
                <a:effectLst>
                  <a:outerShdw blurRad="38100" dist="38100" dir="2700000" algn="tl">
                    <a:srgbClr val="000000"/>
                  </a:outerShdw>
                </a:effectLst>
              </a:rPr>
              <a:t>do</a:t>
            </a:r>
          </a:p>
          <a:p>
            <a:pPr marL="228600" lvl="2" algn="l">
              <a:defRPr/>
            </a:pP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i="1">
                <a:solidFill>
                  <a:srgbClr val="FFFF99"/>
                </a:solidFill>
                <a:effectLst>
                  <a:outerShdw blurRad="38100" dist="38100" dir="2700000" algn="tl">
                    <a:srgbClr val="000000"/>
                  </a:outerShdw>
                </a:effectLst>
              </a:rPr>
              <a:t> x</a:t>
            </a:r>
          </a:p>
          <a:p>
            <a:pPr marL="114300" lvl="1" algn="l">
              <a:defRPr/>
            </a:pP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i="1">
                <a:solidFill>
                  <a:srgbClr val="FFFF99"/>
                </a:solidFill>
                <a:effectLst>
                  <a:outerShdw blurRad="38100" dist="38100" dir="2700000" algn="tl">
                    <a:srgbClr val="000000"/>
                  </a:outerShdw>
                </a:effectLst>
              </a:rPr>
              <a:t> p</a:t>
            </a:r>
            <a:r>
              <a:rPr kumimoji="1" lang="en-US">
                <a:solidFill>
                  <a:srgbClr val="FFFF99"/>
                </a:solidFill>
                <a:effectLst>
                  <a:outerShdw blurRad="38100" dist="38100" dir="2700000" algn="tl">
                    <a:srgbClr val="000000"/>
                  </a:outerShdw>
                </a:effectLst>
              </a:rPr>
              <a:t> + </a:t>
            </a:r>
            <a:r>
              <a:rPr kumimoji="1" lang="en-US" i="1">
                <a:solidFill>
                  <a:srgbClr val="FFFF99"/>
                </a:solidFill>
                <a:effectLst>
                  <a:outerShdw blurRad="38100" dist="38100" dir="2700000" algn="tl">
                    <a:srgbClr val="000000"/>
                  </a:outerShdw>
                </a:effectLst>
              </a:rPr>
              <a:t>a</a:t>
            </a:r>
            <a:r>
              <a:rPr kumimoji="1" lang="en-US">
                <a:solidFill>
                  <a:srgbClr val="FFFF99"/>
                </a:solidFill>
                <a:effectLst>
                  <a:outerShdw blurRad="38100" dist="38100" dir="2700000" algn="tl">
                    <a:srgbClr val="000000"/>
                  </a:outerShdw>
                </a:effectLst>
              </a:rPr>
              <a:t>[</a:t>
            </a:r>
            <a:r>
              <a:rPr kumimoji="1" lang="en-US" i="1">
                <a:solidFill>
                  <a:srgbClr val="FFFF99"/>
                </a:solidFill>
                <a:effectLst>
                  <a:outerShdw blurRad="38100" dist="38100" dir="2700000" algn="tl">
                    <a:srgbClr val="000000"/>
                  </a:outerShdw>
                </a:effectLst>
              </a:rPr>
              <a:t>i</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p>
          <a:p>
            <a:pPr marL="114300" lvl="1" algn="l">
              <a:defRPr/>
            </a:pPr>
            <a:r>
              <a:rPr kumimoji="1" lang="en-US" b="1">
                <a:solidFill>
                  <a:srgbClr val="FFFF99"/>
                </a:solidFill>
                <a:effectLst>
                  <a:outerShdw blurRad="38100" dist="38100" dir="2700000" algn="tl">
                    <a:srgbClr val="000000"/>
                  </a:outerShdw>
                </a:effectLst>
              </a:rPr>
              <a:t>return</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a:t>
            </a:r>
          </a:p>
        </p:txBody>
      </p:sp>
      <p:sp>
        <p:nvSpPr>
          <p:cNvPr id="13317" name="Text Box 6"/>
          <p:cNvSpPr txBox="1">
            <a:spLocks noChangeArrowheads="1"/>
          </p:cNvSpPr>
          <p:nvPr/>
        </p:nvSpPr>
        <p:spPr bwMode="auto">
          <a:xfrm>
            <a:off x="2498725" y="5299075"/>
            <a:ext cx="3902075" cy="457200"/>
          </a:xfrm>
          <a:prstGeom prst="rect">
            <a:avLst/>
          </a:prstGeom>
          <a:noFill/>
          <a:ln w="12700">
            <a:noFill/>
            <a:miter lim="800000"/>
            <a:headEnd type="none" w="sm" len="sm"/>
            <a:tailEnd type="none" w="sm" len="sm"/>
          </a:ln>
        </p:spPr>
        <p:txBody>
          <a:bodyPr>
            <a:spAutoFit/>
          </a:bodyPr>
          <a:lstStyle/>
          <a:p>
            <a:endParaRPr lang="en-US"/>
          </a:p>
        </p:txBody>
      </p:sp>
      <p:sp>
        <p:nvSpPr>
          <p:cNvPr id="241671" name="Text Box 7"/>
          <p:cNvSpPr txBox="1">
            <a:spLocks noChangeArrowheads="1"/>
          </p:cNvSpPr>
          <p:nvPr/>
        </p:nvSpPr>
        <p:spPr bwMode="auto">
          <a:xfrm>
            <a:off x="3429000" y="4876800"/>
            <a:ext cx="35814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a:t>
            </a:r>
            <a:r>
              <a:rPr kumimoji="1" lang="en-US" b="1" i="1">
                <a:solidFill>
                  <a:srgbClr val="FF6600"/>
                </a:solidFill>
                <a:effectLst>
                  <a:outerShdw blurRad="38100" dist="38100" dir="2700000" algn="tl">
                    <a:srgbClr val="000000"/>
                  </a:outerShdw>
                </a:effectLst>
              </a:rPr>
              <a:t>n) </a:t>
            </a:r>
            <a:r>
              <a:rPr kumimoji="1" lang="en-US" b="1">
                <a:solidFill>
                  <a:srgbClr val="FF6600"/>
                </a:solidFill>
                <a:effectLst>
                  <a:outerShdw blurRad="38100" dist="38100" dir="2700000" algn="tl">
                    <a:srgbClr val="000000"/>
                  </a:outerShdw>
                </a:effectLst>
              </a:rPr>
              <a:t>multiplications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1671">
                                            <p:txEl>
                                              <p:pRg st="0" end="0"/>
                                            </p:txEl>
                                          </p:spTgt>
                                        </p:tgtEl>
                                        <p:attrNameLst>
                                          <p:attrName>style.visibility</p:attrName>
                                        </p:attrNameLst>
                                      </p:cBhvr>
                                      <p:to>
                                        <p:strVal val="visible"/>
                                      </p:to>
                                    </p:set>
                                    <p:anim calcmode="lin" valueType="num">
                                      <p:cBhvr additive="base">
                                        <p:cTn id="7" dur="1000" fill="hold"/>
                                        <p:tgtEl>
                                          <p:spTgt spid="24167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416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Closest-Pair Problem</a:t>
            </a:r>
          </a:p>
        </p:txBody>
      </p:sp>
      <p:sp>
        <p:nvSpPr>
          <p:cNvPr id="14339" name="Rectangle 3"/>
          <p:cNvSpPr>
            <a:spLocks noGrp="1" noChangeArrowheads="1"/>
          </p:cNvSpPr>
          <p:nvPr>
            <p:ph type="body" sz="half" idx="1"/>
          </p:nvPr>
        </p:nvSpPr>
        <p:spPr>
          <a:xfrm>
            <a:off x="747713" y="1446213"/>
            <a:ext cx="8167687" cy="4725987"/>
          </a:xfrm>
        </p:spPr>
        <p:txBody>
          <a:bodyPr/>
          <a:lstStyle/>
          <a:p>
            <a:pPr eaLnBrk="1" hangingPunct="1">
              <a:buFont typeface="Monotype Sorts" pitchFamily="2" charset="2"/>
              <a:buNone/>
            </a:pPr>
            <a:r>
              <a:rPr lang="en-US" smtClean="0"/>
              <a:t>Find the two closest points in a set of </a:t>
            </a:r>
            <a:r>
              <a:rPr lang="en-US" i="1" smtClean="0"/>
              <a:t>n</a:t>
            </a:r>
            <a:r>
              <a:rPr lang="en-US" smtClean="0"/>
              <a:t> points (in the two-dimensional Cartesian plane).</a:t>
            </a:r>
          </a:p>
          <a:p>
            <a:pPr eaLnBrk="1" hangingPunct="1"/>
            <a:endParaRPr lang="en-US" smtClean="0"/>
          </a:p>
          <a:p>
            <a:pPr eaLnBrk="1" hangingPunct="1">
              <a:buFont typeface="Monotype Sorts" pitchFamily="2" charset="2"/>
              <a:buNone/>
            </a:pPr>
            <a:r>
              <a:rPr lang="en-US" u="sng" smtClean="0"/>
              <a:t>Brute-force algorithm</a:t>
            </a:r>
          </a:p>
          <a:p>
            <a:pPr eaLnBrk="1" hangingPunct="1">
              <a:buFont typeface="Monotype Sorts" pitchFamily="2" charset="2"/>
              <a:buNone/>
            </a:pPr>
            <a:r>
              <a:rPr lang="en-US" smtClean="0"/>
              <a:t>    Compute the distance between every pair of distinct points</a:t>
            </a:r>
          </a:p>
          <a:p>
            <a:pPr eaLnBrk="1" hangingPunct="1">
              <a:buFont typeface="Monotype Sorts" pitchFamily="2" charset="2"/>
              <a:buNone/>
            </a:pPr>
            <a:r>
              <a:rPr lang="en-US" smtClean="0"/>
              <a:t>    and return the indexes of the points for which the distance is the smallest.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endParaRPr lang="en-US" smtClean="0"/>
          </a:p>
        </p:txBody>
      </p:sp>
      <p:pic>
        <p:nvPicPr>
          <p:cNvPr id="15363" name="Picture 2"/>
          <p:cNvPicPr>
            <a:picLocks noGrp="1" noChangeAspect="1" noChangeArrowheads="1"/>
          </p:cNvPicPr>
          <p:nvPr>
            <p:ph idx="1"/>
          </p:nvPr>
        </p:nvPicPr>
        <p:blipFill>
          <a:blip r:embed="rId2" cstate="print"/>
          <a:srcRect/>
          <a:stretch>
            <a:fillRect/>
          </a:stretch>
        </p:blipFill>
        <p:spPr>
          <a:xfrm>
            <a:off x="1243013" y="2535238"/>
            <a:ext cx="6657975" cy="2657475"/>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09600" y="152400"/>
            <a:ext cx="8305800" cy="533400"/>
          </a:xfrm>
        </p:spPr>
        <p:txBody>
          <a:bodyPr rtlCol="0">
            <a:normAutofit fontScale="90000"/>
          </a:bodyPr>
          <a:lstStyle/>
          <a:p>
            <a:pPr eaLnBrk="1" fontAlgn="auto" hangingPunct="1">
              <a:spcAft>
                <a:spcPts val="0"/>
              </a:spcAft>
              <a:defRPr/>
            </a:pPr>
            <a:r>
              <a:rPr lang="en-US" sz="3200" smtClean="0"/>
              <a:t>Closest-Pair Brute-Force Algorithm (cont.)</a:t>
            </a:r>
          </a:p>
        </p:txBody>
      </p:sp>
      <p:pic>
        <p:nvPicPr>
          <p:cNvPr id="16387" name="Picture 3"/>
          <p:cNvPicPr>
            <a:picLocks noChangeAspect="1" noChangeArrowheads="1"/>
          </p:cNvPicPr>
          <p:nvPr/>
        </p:nvPicPr>
        <p:blipFill>
          <a:blip r:embed="rId3" cstate="print"/>
          <a:srcRect/>
          <a:stretch>
            <a:fillRect/>
          </a:stretch>
        </p:blipFill>
        <p:spPr bwMode="auto">
          <a:xfrm>
            <a:off x="0" y="685800"/>
            <a:ext cx="9144000" cy="4114800"/>
          </a:xfrm>
          <a:prstGeom prst="rect">
            <a:avLst/>
          </a:prstGeom>
          <a:noFill/>
          <a:ln w="9525">
            <a:noFill/>
            <a:miter lim="800000"/>
            <a:headEnd/>
            <a:tailEnd/>
          </a:ln>
        </p:spPr>
      </p:pic>
      <p:sp>
        <p:nvSpPr>
          <p:cNvPr id="275460" name="Text Box 4"/>
          <p:cNvSpPr txBox="1">
            <a:spLocks noChangeArrowheads="1"/>
          </p:cNvSpPr>
          <p:nvPr/>
        </p:nvSpPr>
        <p:spPr bwMode="auto">
          <a:xfrm>
            <a:off x="533400" y="4876800"/>
            <a:ext cx="8001000" cy="1187450"/>
          </a:xfrm>
          <a:prstGeom prst="rect">
            <a:avLst/>
          </a:prstGeom>
          <a:noFill/>
          <a:ln w="9525">
            <a:noFill/>
            <a:miter lim="800000"/>
            <a:headEnd/>
            <a:tailEnd/>
          </a:ln>
          <a:effectLst/>
        </p:spPr>
        <p:txBody>
          <a:bodyPr>
            <a:spAutoFit/>
          </a:bodyPr>
          <a:lstStyle/>
          <a:p>
            <a:pPr algn="l">
              <a:defRPr/>
            </a:pPr>
            <a:r>
              <a:rPr lang="en-US" b="1">
                <a:solidFill>
                  <a:srgbClr val="FFFF99"/>
                </a:solidFill>
                <a:effectLst>
                  <a:outerShdw blurRad="38100" dist="38100" dir="2700000" algn="tl">
                    <a:srgbClr val="000000"/>
                  </a:outerShdw>
                </a:effectLst>
              </a:rPr>
              <a:t> Efficiency:</a:t>
            </a:r>
            <a:r>
              <a:rPr lang="en-US" b="1">
                <a:effectLst>
                  <a:outerShdw blurRad="38100" dist="38100" dir="2700000" algn="tl">
                    <a:srgbClr val="000000"/>
                  </a:outerShdw>
                </a:effectLst>
              </a:rPr>
              <a:t> </a:t>
            </a:r>
            <a:r>
              <a:rPr lang="en-US"/>
              <a:t/>
            </a:r>
            <a:br>
              <a:rPr lang="en-US"/>
            </a:br>
            <a:endParaRPr lang="en-US"/>
          </a:p>
          <a:p>
            <a:pPr algn="l">
              <a:defRPr/>
            </a:pPr>
            <a:r>
              <a:rPr lang="en-US" b="1">
                <a:solidFill>
                  <a:srgbClr val="FFFF99"/>
                </a:solidFill>
                <a:effectLst>
                  <a:outerShdw blurRad="38100" dist="38100" dir="2700000" algn="tl">
                    <a:srgbClr val="000000"/>
                  </a:outerShdw>
                </a:effectLst>
              </a:rPr>
              <a:t> How to make it faster?</a:t>
            </a:r>
          </a:p>
        </p:txBody>
      </p:sp>
      <p:sp>
        <p:nvSpPr>
          <p:cNvPr id="275461" name="Text Box 5"/>
          <p:cNvSpPr txBox="1">
            <a:spLocks noChangeArrowheads="1"/>
          </p:cNvSpPr>
          <p:nvPr/>
        </p:nvSpPr>
        <p:spPr bwMode="auto">
          <a:xfrm>
            <a:off x="3429000" y="4953000"/>
            <a:ext cx="44958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(n^2) multiplications (or sqrt)</a:t>
            </a:r>
          </a:p>
        </p:txBody>
      </p:sp>
      <p:sp>
        <p:nvSpPr>
          <p:cNvPr id="275462" name="Text Box 6"/>
          <p:cNvSpPr txBox="1">
            <a:spLocks noChangeArrowheads="1"/>
          </p:cNvSpPr>
          <p:nvPr/>
        </p:nvSpPr>
        <p:spPr bwMode="auto">
          <a:xfrm>
            <a:off x="4038600" y="5638800"/>
            <a:ext cx="3733800"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FF6600"/>
                </a:solidFill>
              </a:rPr>
              <a:t>Using divide-and-conquer!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 calcmode="lin" valueType="num">
                                      <p:cBhvr additive="base">
                                        <p:cTn id="7" dur="1000" fill="hold"/>
                                        <p:tgtEl>
                                          <p:spTgt spid="275461"/>
                                        </p:tgtEl>
                                        <p:attrNameLst>
                                          <p:attrName>ppt_x</p:attrName>
                                        </p:attrNameLst>
                                      </p:cBhvr>
                                      <p:tavLst>
                                        <p:tav tm="0">
                                          <p:val>
                                            <p:strVal val="1+#ppt_w/2"/>
                                          </p:val>
                                        </p:tav>
                                        <p:tav tm="100000">
                                          <p:val>
                                            <p:strVal val="#ppt_x"/>
                                          </p:val>
                                        </p:tav>
                                      </p:tavLst>
                                    </p:anim>
                                    <p:anim calcmode="lin" valueType="num">
                                      <p:cBhvr additive="base">
                                        <p:cTn id="8" dur="10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5462"/>
                                        </p:tgtEl>
                                        <p:attrNameLst>
                                          <p:attrName>style.visibility</p:attrName>
                                        </p:attrNameLst>
                                      </p:cBhvr>
                                      <p:to>
                                        <p:strVal val="visible"/>
                                      </p:to>
                                    </p:set>
                                    <p:anim calcmode="lin" valueType="num">
                                      <p:cBhvr additive="base">
                                        <p:cTn id="13" dur="1000" fill="hold"/>
                                        <p:tgtEl>
                                          <p:spTgt spid="275462"/>
                                        </p:tgtEl>
                                        <p:attrNameLst>
                                          <p:attrName>ppt_x</p:attrName>
                                        </p:attrNameLst>
                                      </p:cBhvr>
                                      <p:tavLst>
                                        <p:tav tm="0">
                                          <p:val>
                                            <p:strVal val="1+#ppt_w/2"/>
                                          </p:val>
                                        </p:tav>
                                        <p:tav tm="100000">
                                          <p:val>
                                            <p:strVal val="#ppt_x"/>
                                          </p:val>
                                        </p:tav>
                                      </p:tavLst>
                                    </p:anim>
                                    <p:anim calcmode="lin" valueType="num">
                                      <p:cBhvr additive="base">
                                        <p:cTn id="14" dur="1000" fill="hold"/>
                                        <p:tgtEl>
                                          <p:spTgt spid="275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P spid="2754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smtClean="0"/>
          </a:p>
        </p:txBody>
      </p:sp>
      <p:pic>
        <p:nvPicPr>
          <p:cNvPr id="17411" name="Picture 2"/>
          <p:cNvPicPr>
            <a:picLocks noGrp="1" noChangeAspect="1" noChangeArrowheads="1"/>
          </p:cNvPicPr>
          <p:nvPr>
            <p:ph idx="1"/>
          </p:nvPr>
        </p:nvPicPr>
        <p:blipFill>
          <a:blip r:embed="rId2" cstate="print"/>
          <a:srcRect/>
          <a:stretch>
            <a:fillRect/>
          </a:stretch>
        </p:blipFill>
        <p:spPr>
          <a:xfrm>
            <a:off x="1452563" y="2133600"/>
            <a:ext cx="6619875" cy="26670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Convex Hull Problem</a:t>
            </a:r>
          </a:p>
        </p:txBody>
      </p:sp>
      <p:pic>
        <p:nvPicPr>
          <p:cNvPr id="18435" name="Picture 3"/>
          <p:cNvPicPr>
            <a:picLocks noGrp="1" noChangeAspect="1" noChangeArrowheads="1"/>
          </p:cNvPicPr>
          <p:nvPr>
            <p:ph idx="1"/>
          </p:nvPr>
        </p:nvPicPr>
        <p:blipFill>
          <a:blip r:embed="rId2" cstate="print"/>
          <a:srcRect/>
          <a:stretch>
            <a:fillRect/>
          </a:stretch>
        </p:blipFill>
        <p:spPr>
          <a:xfrm>
            <a:off x="533400" y="2590800"/>
            <a:ext cx="8229600" cy="1547813"/>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pic>
        <p:nvPicPr>
          <p:cNvPr id="19459" name="Picture 2"/>
          <p:cNvPicPr>
            <a:picLocks noGrp="1" noChangeAspect="1" noChangeArrowheads="1"/>
          </p:cNvPicPr>
          <p:nvPr>
            <p:ph idx="1"/>
          </p:nvPr>
        </p:nvPicPr>
        <p:blipFill>
          <a:blip r:embed="rId2" cstate="print"/>
          <a:srcRect/>
          <a:stretch>
            <a:fillRect/>
          </a:stretch>
        </p:blipFill>
        <p:spPr>
          <a:xfrm>
            <a:off x="1947863" y="1600200"/>
            <a:ext cx="5248275" cy="4525963"/>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endParaRPr lang="en-US" smtClean="0"/>
          </a:p>
        </p:txBody>
      </p:sp>
      <p:pic>
        <p:nvPicPr>
          <p:cNvPr id="20483" name="Picture 2"/>
          <p:cNvPicPr>
            <a:picLocks noGrp="1" noChangeAspect="1" noChangeArrowheads="1"/>
          </p:cNvPicPr>
          <p:nvPr>
            <p:ph idx="1"/>
          </p:nvPr>
        </p:nvPicPr>
        <p:blipFill>
          <a:blip r:embed="rId2" cstate="print"/>
          <a:srcRect/>
          <a:stretch>
            <a:fillRect/>
          </a:stretch>
        </p:blipFill>
        <p:spPr>
          <a:xfrm>
            <a:off x="862013" y="2362200"/>
            <a:ext cx="7800975" cy="22098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smtClean="0"/>
          </a:p>
        </p:txBody>
      </p:sp>
      <p:pic>
        <p:nvPicPr>
          <p:cNvPr id="21507" name="Picture 2"/>
          <p:cNvPicPr>
            <a:picLocks noGrp="1" noChangeAspect="1" noChangeArrowheads="1"/>
          </p:cNvPicPr>
          <p:nvPr>
            <p:ph idx="1"/>
          </p:nvPr>
        </p:nvPicPr>
        <p:blipFill>
          <a:blip r:embed="rId2" cstate="print"/>
          <a:srcRect/>
          <a:stretch>
            <a:fillRect/>
          </a:stretch>
        </p:blipFill>
        <p:spPr>
          <a:xfrm>
            <a:off x="1866900" y="2278063"/>
            <a:ext cx="5410200" cy="317182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pic>
        <p:nvPicPr>
          <p:cNvPr id="22531" name="Picture 2"/>
          <p:cNvPicPr>
            <a:picLocks noGrp="1" noChangeAspect="1" noChangeArrowheads="1"/>
          </p:cNvPicPr>
          <p:nvPr>
            <p:ph idx="1"/>
          </p:nvPr>
        </p:nvPicPr>
        <p:blipFill>
          <a:blip r:embed="rId2" cstate="print"/>
          <a:srcRect/>
          <a:stretch>
            <a:fillRect/>
          </a:stretch>
        </p:blipFill>
        <p:spPr>
          <a:xfrm>
            <a:off x="809625" y="2286000"/>
            <a:ext cx="7905750" cy="27432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81000" y="0"/>
            <a:ext cx="8382000" cy="685800"/>
          </a:xfrm>
        </p:spPr>
        <p:txBody>
          <a:bodyPr rtlCol="0">
            <a:normAutofit fontScale="90000"/>
          </a:bodyPr>
          <a:lstStyle/>
          <a:p>
            <a:pPr eaLnBrk="1" fontAlgn="auto" hangingPunct="1">
              <a:spcAft>
                <a:spcPts val="0"/>
              </a:spcAft>
              <a:defRPr/>
            </a:pPr>
            <a:r>
              <a:rPr lang="en-US" dirty="0" smtClean="0"/>
              <a:t>Brute Force</a:t>
            </a:r>
          </a:p>
        </p:txBody>
      </p:sp>
      <p:sp>
        <p:nvSpPr>
          <p:cNvPr id="237571" name="Rectangle 3"/>
          <p:cNvSpPr>
            <a:spLocks noGrp="1" noChangeArrowheads="1"/>
          </p:cNvSpPr>
          <p:nvPr>
            <p:ph idx="1"/>
          </p:nvPr>
        </p:nvSpPr>
        <p:spPr>
          <a:xfrm>
            <a:off x="609600" y="1266825"/>
            <a:ext cx="8534400" cy="4905375"/>
          </a:xfrm>
        </p:spPr>
        <p:txBody>
          <a:bodyPr rtlCol="0">
            <a:normAutofit fontScale="85000" lnSpcReduction="20000"/>
          </a:bodyPr>
          <a:lstStyle/>
          <a:p>
            <a:pPr marL="457200" indent="-457200" eaLnBrk="1" fontAlgn="auto" hangingPunct="1">
              <a:spcAft>
                <a:spcPts val="0"/>
              </a:spcAft>
              <a:buFont typeface="Monotype Sorts" pitchFamily="2" charset="2"/>
              <a:buNone/>
              <a:defRPr/>
            </a:pPr>
            <a:r>
              <a:rPr lang="en-US" smtClean="0"/>
              <a:t>A straightforward approach, usually based directly on the problem’s statement and definitions of the concepts involved</a:t>
            </a:r>
          </a:p>
          <a:p>
            <a:pPr marL="457200" indent="-457200" eaLnBrk="1" fontAlgn="auto" hangingPunct="1">
              <a:spcAft>
                <a:spcPts val="0"/>
              </a:spcAft>
              <a:buFont typeface="Monotype Sorts" pitchFamily="2" charset="2"/>
              <a:buNone/>
              <a:defRPr/>
            </a:pPr>
            <a:endParaRPr lang="en-US" smtClean="0"/>
          </a:p>
          <a:p>
            <a:pPr marL="457200" indent="-457200" eaLnBrk="1" fontAlgn="auto" hangingPunct="1">
              <a:spcAft>
                <a:spcPts val="0"/>
              </a:spcAft>
              <a:buFont typeface="Monotype Sorts" pitchFamily="2" charset="2"/>
              <a:buNone/>
              <a:defRPr/>
            </a:pPr>
            <a:r>
              <a:rPr lang="en-US" smtClean="0"/>
              <a:t>Examples:</a:t>
            </a:r>
          </a:p>
          <a:p>
            <a:pPr marL="457200" indent="-457200" eaLnBrk="1" fontAlgn="auto" hangingPunct="1">
              <a:spcAft>
                <a:spcPts val="0"/>
              </a:spcAft>
              <a:buFont typeface="Monotype Sorts" pitchFamily="2" charset="2"/>
              <a:buAutoNum type="arabicPeriod"/>
              <a:defRPr/>
            </a:pPr>
            <a:r>
              <a:rPr lang="en-US" smtClean="0"/>
              <a:t> Computing </a:t>
            </a:r>
            <a:r>
              <a:rPr lang="en-US" i="1" smtClean="0"/>
              <a:t>a</a:t>
            </a:r>
            <a:r>
              <a:rPr lang="en-US" i="1" baseline="30000" smtClean="0"/>
              <a:t>n </a:t>
            </a:r>
            <a:r>
              <a:rPr lang="en-US" smtClean="0"/>
              <a:t>(</a:t>
            </a:r>
            <a:r>
              <a:rPr lang="en-US" i="1" smtClean="0"/>
              <a:t>a </a:t>
            </a:r>
            <a:r>
              <a:rPr lang="en-US" smtClean="0"/>
              <a:t>&gt; 0, </a:t>
            </a:r>
            <a:r>
              <a:rPr lang="en-US" i="1" smtClean="0"/>
              <a:t>n</a:t>
            </a:r>
            <a:r>
              <a:rPr lang="en-US" smtClean="0"/>
              <a:t> a nonnegative integer)</a:t>
            </a:r>
          </a:p>
          <a:p>
            <a:pPr marL="457200" indent="-457200" eaLnBrk="1" fontAlgn="auto" hangingPunct="1">
              <a:spcAft>
                <a:spcPts val="0"/>
              </a:spcAft>
              <a:buFont typeface="Monotype Sorts" pitchFamily="2" charset="2"/>
              <a:buAutoNum type="arabicPeriod"/>
              <a:defRPr/>
            </a:pPr>
            <a:endParaRPr lang="en-US" smtClean="0"/>
          </a:p>
          <a:p>
            <a:pPr marL="457200" indent="-457200" eaLnBrk="1" fontAlgn="auto" hangingPunct="1">
              <a:spcAft>
                <a:spcPts val="0"/>
              </a:spcAft>
              <a:buFont typeface="Monotype Sorts" pitchFamily="2" charset="2"/>
              <a:buAutoNum type="arabicPeriod"/>
              <a:defRPr/>
            </a:pPr>
            <a:r>
              <a:rPr lang="en-US" smtClean="0"/>
              <a:t>Computing </a:t>
            </a:r>
            <a:r>
              <a:rPr lang="en-US" i="1" smtClean="0"/>
              <a:t>n</a:t>
            </a:r>
            <a:r>
              <a:rPr lang="en-US" smtClean="0"/>
              <a:t>!</a:t>
            </a:r>
          </a:p>
          <a:p>
            <a:pPr marL="457200" indent="-457200" eaLnBrk="1" fontAlgn="auto" hangingPunct="1">
              <a:spcAft>
                <a:spcPts val="0"/>
              </a:spcAft>
              <a:buFont typeface="Monotype Sorts" pitchFamily="2" charset="2"/>
              <a:buAutoNum type="arabicPeriod"/>
              <a:defRPr/>
            </a:pPr>
            <a:endParaRPr lang="en-US" smtClean="0"/>
          </a:p>
          <a:p>
            <a:pPr marL="457200" indent="-457200" eaLnBrk="1" fontAlgn="auto" hangingPunct="1">
              <a:spcAft>
                <a:spcPts val="0"/>
              </a:spcAft>
              <a:buFont typeface="Monotype Sorts" pitchFamily="2" charset="2"/>
              <a:buAutoNum type="arabicPeriod"/>
              <a:defRPr/>
            </a:pPr>
            <a:r>
              <a:rPr lang="en-US" smtClean="0"/>
              <a:t> Multiplying two matrices</a:t>
            </a:r>
          </a:p>
          <a:p>
            <a:pPr marL="457200" indent="-457200" eaLnBrk="1" fontAlgn="auto" hangingPunct="1">
              <a:spcAft>
                <a:spcPts val="0"/>
              </a:spcAft>
              <a:buFont typeface="Monotype Sorts" pitchFamily="2" charset="2"/>
              <a:buAutoNum type="arabicPeriod"/>
              <a:defRPr/>
            </a:pPr>
            <a:endParaRPr lang="en-US" smtClean="0"/>
          </a:p>
          <a:p>
            <a:pPr marL="457200" indent="-457200" eaLnBrk="1" fontAlgn="auto" hangingPunct="1">
              <a:spcAft>
                <a:spcPts val="0"/>
              </a:spcAft>
              <a:buFont typeface="Monotype Sorts" pitchFamily="2" charset="2"/>
              <a:buAutoNum type="arabicPeriod"/>
              <a:defRPr/>
            </a:pPr>
            <a:r>
              <a:rPr lang="en-US" smtClean="0"/>
              <a:t>Searching for a key of a given value in a list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smtClean="0"/>
          </a:p>
        </p:txBody>
      </p:sp>
      <p:pic>
        <p:nvPicPr>
          <p:cNvPr id="23555" name="Picture 2"/>
          <p:cNvPicPr>
            <a:picLocks noGrp="1" noChangeAspect="1" noChangeArrowheads="1"/>
          </p:cNvPicPr>
          <p:nvPr>
            <p:ph idx="1"/>
          </p:nvPr>
        </p:nvPicPr>
        <p:blipFill>
          <a:blip r:embed="rId2" cstate="print"/>
          <a:srcRect/>
          <a:stretch>
            <a:fillRect/>
          </a:stretch>
        </p:blipFill>
        <p:spPr>
          <a:xfrm>
            <a:off x="1333500" y="1976438"/>
            <a:ext cx="6477000" cy="37719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The </a:t>
            </a:r>
            <a:r>
              <a:rPr lang="en-US" i="1" dirty="0" smtClean="0"/>
              <a:t>convex-hull problem is the problem of constructing the convex hull for </a:t>
            </a:r>
            <a:r>
              <a:rPr lang="en-US" dirty="0" smtClean="0"/>
              <a:t>a given set </a:t>
            </a:r>
            <a:r>
              <a:rPr lang="en-US" i="1" dirty="0" smtClean="0"/>
              <a:t>S of n points</a:t>
            </a:r>
          </a:p>
          <a:p>
            <a:pPr eaLnBrk="1" fontAlgn="auto" hangingPunct="1">
              <a:spcAft>
                <a:spcPts val="0"/>
              </a:spcAft>
              <a:buFont typeface="Arial" pitchFamily="34" charset="0"/>
              <a:buChar char="•"/>
              <a:defRPr/>
            </a:pPr>
            <a:r>
              <a:rPr lang="en-US" dirty="0" smtClean="0"/>
              <a:t>To solve it, we need to find the points that will serve as the vertices of the polygon in question.</a:t>
            </a:r>
          </a:p>
          <a:p>
            <a:pPr eaLnBrk="1" fontAlgn="auto" hangingPunct="1">
              <a:spcAft>
                <a:spcPts val="0"/>
              </a:spcAft>
              <a:buFont typeface="Arial" pitchFamily="34" charset="0"/>
              <a:buChar char="•"/>
              <a:defRPr/>
            </a:pPr>
            <a:r>
              <a:rPr lang="en-US" dirty="0" smtClean="0"/>
              <a:t>Mathematicians call the vertices of such a polygon “extreme points.”</a:t>
            </a:r>
          </a:p>
          <a:p>
            <a:pPr eaLnBrk="1" fontAlgn="auto" hangingPunct="1">
              <a:spcAft>
                <a:spcPts val="0"/>
              </a:spcAft>
              <a:buFont typeface="Arial" pitchFamily="34" charset="0"/>
              <a:buChar char="•"/>
              <a:defRPr/>
            </a:pPr>
            <a:r>
              <a:rPr lang="en-US" dirty="0" smtClean="0"/>
              <a:t>By definition, an </a:t>
            </a:r>
            <a:r>
              <a:rPr lang="en-US" i="1" dirty="0" smtClean="0"/>
              <a:t>extreme point of a convex set is a </a:t>
            </a:r>
            <a:r>
              <a:rPr lang="en-US" dirty="0" smtClean="0"/>
              <a:t>point of this set that is not a middle point of any line segment with endpoints in the set.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t>how can we solve the convex-hull problem in a brute-force manner?</a:t>
            </a:r>
          </a:p>
          <a:p>
            <a:pPr eaLnBrk="1" fontAlgn="auto" hangingPunct="1">
              <a:spcAft>
                <a:spcPts val="0"/>
              </a:spcAft>
              <a:buFont typeface="Arial" pitchFamily="34" charset="0"/>
              <a:buChar char="•"/>
              <a:defRPr/>
            </a:pPr>
            <a:r>
              <a:rPr lang="en-US" dirty="0" smtClean="0"/>
              <a:t>Nevertheless, there is a simple but inefficient algorithm that is based on the following observation about line segments making up the boundary of a convex hull</a:t>
            </a:r>
          </a:p>
          <a:p>
            <a:pPr eaLnBrk="1" fontAlgn="auto" hangingPunct="1">
              <a:spcAft>
                <a:spcPts val="0"/>
              </a:spcAft>
              <a:buFont typeface="Arial" pitchFamily="34" charset="0"/>
              <a:buChar char="•"/>
              <a:defRPr/>
            </a:pPr>
            <a:r>
              <a:rPr lang="en-US" dirty="0" smtClean="0"/>
              <a:t>a line segment connecting two points </a:t>
            </a:r>
            <a:r>
              <a:rPr lang="en-US" i="1" dirty="0" smtClean="0"/>
              <a:t>pi and </a:t>
            </a:r>
            <a:r>
              <a:rPr lang="en-US" i="1" dirty="0" err="1" smtClean="0"/>
              <a:t>pj</a:t>
            </a:r>
            <a:r>
              <a:rPr lang="en-US" i="1" dirty="0" smtClean="0"/>
              <a:t> of a set of n points is a part of the convex hull’s boundary if and </a:t>
            </a:r>
            <a:r>
              <a:rPr lang="en-US" dirty="0" smtClean="0"/>
              <a:t>only if all the other points of the set lie on the same side of the straight line through these two points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smtClean="0"/>
          </a:p>
        </p:txBody>
      </p:sp>
      <p:pic>
        <p:nvPicPr>
          <p:cNvPr id="26627" name="Picture 2"/>
          <p:cNvPicPr>
            <a:picLocks noGrp="1" noChangeAspect="1" noChangeArrowheads="1"/>
          </p:cNvPicPr>
          <p:nvPr>
            <p:ph idx="1"/>
          </p:nvPr>
        </p:nvPicPr>
        <p:blipFill>
          <a:blip r:embed="rId2" cstate="print"/>
          <a:srcRect/>
          <a:stretch>
            <a:fillRect/>
          </a:stretch>
        </p:blipFill>
        <p:spPr>
          <a:xfrm>
            <a:off x="1214438" y="2487613"/>
            <a:ext cx="6715125" cy="2752725"/>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457200" y="228600"/>
            <a:ext cx="8686800" cy="533400"/>
          </a:xfrm>
        </p:spPr>
        <p:txBody>
          <a:bodyPr rtlCol="0">
            <a:normAutofit fontScale="90000"/>
          </a:bodyPr>
          <a:lstStyle/>
          <a:p>
            <a:pPr eaLnBrk="1" fontAlgn="auto" hangingPunct="1">
              <a:spcAft>
                <a:spcPts val="0"/>
              </a:spcAft>
              <a:defRPr/>
            </a:pPr>
            <a:r>
              <a:rPr lang="en-US" smtClean="0"/>
              <a:t>Brute-Force Strengths and Weaknesses</a:t>
            </a:r>
          </a:p>
        </p:txBody>
      </p:sp>
      <p:sp>
        <p:nvSpPr>
          <p:cNvPr id="277507" name="Rectangle 3"/>
          <p:cNvSpPr>
            <a:spLocks noGrp="1" noChangeArrowheads="1"/>
          </p:cNvSpPr>
          <p:nvPr>
            <p:ph idx="1"/>
          </p:nvPr>
        </p:nvSpPr>
        <p:spPr>
          <a:xfrm>
            <a:off x="457200" y="1143000"/>
            <a:ext cx="8534400" cy="4905375"/>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u="sng" smtClean="0"/>
              <a:t>Strengths</a:t>
            </a:r>
            <a:endParaRPr lang="en-US" smtClean="0"/>
          </a:p>
          <a:p>
            <a:pPr lvl="1" eaLnBrk="1" fontAlgn="auto" hangingPunct="1">
              <a:lnSpc>
                <a:spcPct val="90000"/>
              </a:lnSpc>
              <a:spcAft>
                <a:spcPts val="0"/>
              </a:spcAft>
              <a:buFont typeface="Arial" pitchFamily="34" charset="0"/>
              <a:buChar char="–"/>
              <a:defRPr/>
            </a:pPr>
            <a:r>
              <a:rPr lang="en-US" sz="2400" smtClean="0"/>
              <a:t>wide applicability</a:t>
            </a:r>
          </a:p>
          <a:p>
            <a:pPr lvl="1" eaLnBrk="1" fontAlgn="auto" hangingPunct="1">
              <a:lnSpc>
                <a:spcPct val="90000"/>
              </a:lnSpc>
              <a:spcAft>
                <a:spcPts val="0"/>
              </a:spcAft>
              <a:buFont typeface="Arial" pitchFamily="34" charset="0"/>
              <a:buChar char="–"/>
              <a:defRPr/>
            </a:pPr>
            <a:r>
              <a:rPr lang="en-US" sz="2400" smtClean="0"/>
              <a:t>simplicity</a:t>
            </a:r>
          </a:p>
          <a:p>
            <a:pPr lvl="1" eaLnBrk="1" fontAlgn="auto" hangingPunct="1">
              <a:lnSpc>
                <a:spcPct val="90000"/>
              </a:lnSpc>
              <a:spcAft>
                <a:spcPts val="0"/>
              </a:spcAft>
              <a:buFont typeface="Arial" pitchFamily="34" charset="0"/>
              <a:buChar char="–"/>
              <a:defRPr/>
            </a:pPr>
            <a:r>
              <a:rPr lang="en-US" sz="2400" smtClean="0"/>
              <a:t>yields reasonable algorithms for some important problems</a:t>
            </a:r>
            <a:br>
              <a:rPr lang="en-US" sz="2400" smtClean="0"/>
            </a:br>
            <a:r>
              <a:rPr lang="en-US" sz="2400" smtClean="0"/>
              <a:t>(e.g., matrix multiplication, sorting, searching, string matching)</a:t>
            </a:r>
            <a:r>
              <a:rPr lang="en-US" smtClean="0"/>
              <a:t> </a:t>
            </a:r>
            <a:br>
              <a:rPr lang="en-US" smtClean="0"/>
            </a:br>
            <a:endParaRPr lang="en-US" smtClean="0"/>
          </a:p>
          <a:p>
            <a:pPr eaLnBrk="1" fontAlgn="auto" hangingPunct="1">
              <a:lnSpc>
                <a:spcPct val="90000"/>
              </a:lnSpc>
              <a:spcAft>
                <a:spcPts val="0"/>
              </a:spcAft>
              <a:buFont typeface="Arial" pitchFamily="34" charset="0"/>
              <a:buChar char="•"/>
              <a:defRPr/>
            </a:pPr>
            <a:r>
              <a:rPr lang="en-US" u="sng" smtClean="0"/>
              <a:t>Weaknesses</a:t>
            </a:r>
            <a:endParaRPr lang="en-US" smtClean="0"/>
          </a:p>
          <a:p>
            <a:pPr lvl="1" eaLnBrk="1" fontAlgn="auto" hangingPunct="1">
              <a:lnSpc>
                <a:spcPct val="90000"/>
              </a:lnSpc>
              <a:spcAft>
                <a:spcPts val="0"/>
              </a:spcAft>
              <a:buFont typeface="Arial" pitchFamily="34" charset="0"/>
              <a:buChar char="–"/>
              <a:defRPr/>
            </a:pPr>
            <a:r>
              <a:rPr lang="en-US" sz="2400" smtClean="0"/>
              <a:t>rarely yields efficient algorithms </a:t>
            </a:r>
          </a:p>
          <a:p>
            <a:pPr lvl="1" eaLnBrk="1" fontAlgn="auto" hangingPunct="1">
              <a:lnSpc>
                <a:spcPct val="90000"/>
              </a:lnSpc>
              <a:spcAft>
                <a:spcPts val="0"/>
              </a:spcAft>
              <a:buFont typeface="Arial" pitchFamily="34" charset="0"/>
              <a:buChar char="–"/>
              <a:defRPr/>
            </a:pPr>
            <a:r>
              <a:rPr lang="en-US" sz="2400" smtClean="0"/>
              <a:t>some brute-force algorithms are unacceptably slow </a:t>
            </a:r>
          </a:p>
          <a:p>
            <a:pPr lvl="1" eaLnBrk="1" fontAlgn="auto" hangingPunct="1">
              <a:lnSpc>
                <a:spcPct val="90000"/>
              </a:lnSpc>
              <a:spcAft>
                <a:spcPts val="0"/>
              </a:spcAft>
              <a:buFont typeface="Arial" pitchFamily="34" charset="0"/>
              <a:buChar char="–"/>
              <a:defRPr/>
            </a:pPr>
            <a:r>
              <a:rPr lang="en-US" sz="2400" smtClean="0"/>
              <a:t>not as constructive as some other design techniques</a:t>
            </a:r>
            <a:r>
              <a:rPr lang="en-US" smtClean="0"/>
              <a:t/>
            </a:r>
            <a:br>
              <a:rPr lang="en-US" smtClean="0"/>
            </a:b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Exhaustive Search</a:t>
            </a:r>
          </a:p>
        </p:txBody>
      </p:sp>
      <p:sp>
        <p:nvSpPr>
          <p:cNvPr id="244739" name="Rectangle 3"/>
          <p:cNvSpPr>
            <a:spLocks noGrp="1" noChangeArrowheads="1"/>
          </p:cNvSpPr>
          <p:nvPr>
            <p:ph idx="1"/>
          </p:nvPr>
        </p:nvSpPr>
        <p:spPr>
          <a:xfrm>
            <a:off x="609600" y="1143000"/>
            <a:ext cx="8534400" cy="5286375"/>
          </a:xfrm>
        </p:spPr>
        <p:txBody>
          <a:bodyPr rtlCol="0">
            <a:normAutofit lnSpcReduction="10000"/>
          </a:bodyPr>
          <a:lstStyle/>
          <a:p>
            <a:pPr eaLnBrk="1" fontAlgn="auto" hangingPunct="1">
              <a:lnSpc>
                <a:spcPct val="90000"/>
              </a:lnSpc>
              <a:spcAft>
                <a:spcPts val="0"/>
              </a:spcAft>
              <a:buFont typeface="Monotype Sorts" pitchFamily="2" charset="2"/>
              <a:buNone/>
              <a:defRPr/>
            </a:pPr>
            <a:r>
              <a:rPr lang="en-US" smtClean="0"/>
              <a:t>A brute force solution to a problem involving search for an element with a special property, usually among combinatorial objects such as permutations, combinations, or subsets of a set.</a:t>
            </a:r>
          </a:p>
          <a:p>
            <a:pPr eaLnBrk="1" fontAlgn="auto" hangingPunct="1">
              <a:lnSpc>
                <a:spcPct val="90000"/>
              </a:lnSpc>
              <a:spcAft>
                <a:spcPts val="0"/>
              </a:spcAft>
              <a:buFont typeface="Arial" pitchFamily="34" charset="0"/>
              <a:buChar char="•"/>
              <a:defRPr/>
            </a:pPr>
            <a:endParaRPr lang="en-US" smtClean="0"/>
          </a:p>
          <a:p>
            <a:pPr eaLnBrk="1" fontAlgn="auto" hangingPunct="1">
              <a:lnSpc>
                <a:spcPct val="90000"/>
              </a:lnSpc>
              <a:spcAft>
                <a:spcPts val="0"/>
              </a:spcAft>
              <a:buFont typeface="Monotype Sorts" pitchFamily="2" charset="2"/>
              <a:buNone/>
              <a:defRPr/>
            </a:pPr>
            <a:r>
              <a:rPr lang="en-US" smtClean="0"/>
              <a:t>Method:</a:t>
            </a:r>
          </a:p>
          <a:p>
            <a:pPr lvl="1" eaLnBrk="1" fontAlgn="auto" hangingPunct="1">
              <a:lnSpc>
                <a:spcPct val="90000"/>
              </a:lnSpc>
              <a:spcAft>
                <a:spcPts val="0"/>
              </a:spcAft>
              <a:buFont typeface="Arial" pitchFamily="34" charset="0"/>
              <a:buChar char="–"/>
              <a:defRPr/>
            </a:pPr>
            <a:r>
              <a:rPr lang="en-US" sz="2400" smtClean="0"/>
              <a:t>generate a list of all potential solutions to the problem in a systematic manner (see algorithms in Sec. 5.4)</a:t>
            </a:r>
            <a:br>
              <a:rPr lang="en-US" sz="2400" smtClean="0"/>
            </a:br>
            <a:endParaRPr lang="en-US" sz="2400" smtClean="0"/>
          </a:p>
          <a:p>
            <a:pPr lvl="1" eaLnBrk="1" fontAlgn="auto" hangingPunct="1">
              <a:lnSpc>
                <a:spcPct val="90000"/>
              </a:lnSpc>
              <a:spcAft>
                <a:spcPts val="0"/>
              </a:spcAft>
              <a:buFont typeface="Arial" pitchFamily="34" charset="0"/>
              <a:buChar char="–"/>
              <a:defRPr/>
            </a:pPr>
            <a:r>
              <a:rPr lang="en-US" sz="2400" smtClean="0"/>
              <a:t>evaluate potential solutions one by one, disqualifying infeasible ones and, for an optimization problem, keeping track of the best one found so far</a:t>
            </a:r>
            <a:br>
              <a:rPr lang="en-US" sz="2400" smtClean="0"/>
            </a:br>
            <a:endParaRPr lang="en-US" sz="2400" smtClean="0"/>
          </a:p>
          <a:p>
            <a:pPr lvl="1" eaLnBrk="1" fontAlgn="auto" hangingPunct="1">
              <a:lnSpc>
                <a:spcPct val="90000"/>
              </a:lnSpc>
              <a:spcAft>
                <a:spcPts val="0"/>
              </a:spcAft>
              <a:buFont typeface="Arial" pitchFamily="34" charset="0"/>
              <a:buChar char="–"/>
              <a:defRPr/>
            </a:pPr>
            <a:r>
              <a:rPr lang="en-US" sz="2400" smtClean="0"/>
              <a:t>when search ends, announce the solution(s) found</a:t>
            </a:r>
          </a:p>
          <a:p>
            <a:pPr lvl="1" eaLnBrk="1" fontAlgn="auto" hangingPunct="1">
              <a:lnSpc>
                <a:spcPct val="90000"/>
              </a:lnSpc>
              <a:spcAft>
                <a:spcPts val="0"/>
              </a:spcAft>
              <a:buFont typeface="Arial" pitchFamily="34" charset="0"/>
              <a:buChar char="–"/>
              <a:defRPr/>
            </a:pPr>
            <a:endParaRPr 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533400" y="152400"/>
            <a:ext cx="8610600" cy="685800"/>
          </a:xfrm>
        </p:spPr>
        <p:txBody>
          <a:bodyPr rtlCol="0">
            <a:normAutofit fontScale="90000"/>
          </a:bodyPr>
          <a:lstStyle/>
          <a:p>
            <a:pPr eaLnBrk="1" fontAlgn="auto" hangingPunct="1">
              <a:spcAft>
                <a:spcPts val="0"/>
              </a:spcAft>
              <a:defRPr/>
            </a:pPr>
            <a:r>
              <a:rPr lang="en-US" smtClean="0"/>
              <a:t>Example 1: Traveling Salesman Problem </a:t>
            </a:r>
          </a:p>
        </p:txBody>
      </p:sp>
      <p:sp>
        <p:nvSpPr>
          <p:cNvPr id="29699" name="Rectangle 3"/>
          <p:cNvSpPr>
            <a:spLocks noGrp="1" noChangeArrowheads="1"/>
          </p:cNvSpPr>
          <p:nvPr>
            <p:ph idx="1"/>
          </p:nvPr>
        </p:nvSpPr>
        <p:spPr/>
        <p:txBody>
          <a:bodyPr/>
          <a:lstStyle/>
          <a:p>
            <a:pPr eaLnBrk="1" hangingPunct="1"/>
            <a:r>
              <a:rPr lang="en-US" smtClean="0"/>
              <a:t>Given </a:t>
            </a:r>
            <a:r>
              <a:rPr lang="en-US" i="1" smtClean="0"/>
              <a:t>n</a:t>
            </a:r>
            <a:r>
              <a:rPr lang="en-US" smtClean="0"/>
              <a:t> cities with known distances between each pair, find the shortest tour that passes through all the cities exactly once before returning to the starting city</a:t>
            </a:r>
          </a:p>
          <a:p>
            <a:pPr eaLnBrk="1" hangingPunct="1"/>
            <a:r>
              <a:rPr lang="en-US" smtClean="0"/>
              <a:t>Alternatively: Find shortest </a:t>
            </a:r>
            <a:r>
              <a:rPr lang="en-US" i="1" smtClean="0"/>
              <a:t>Hamiltonian circuit</a:t>
            </a:r>
            <a:r>
              <a:rPr lang="en-US" smtClean="0"/>
              <a:t>  in a weighted connected graph</a:t>
            </a:r>
          </a:p>
          <a:p>
            <a:pPr eaLnBrk="1" hangingPunct="1"/>
            <a:r>
              <a:rPr lang="en-US" smtClean="0"/>
              <a:t>Example:</a:t>
            </a:r>
          </a:p>
        </p:txBody>
      </p:sp>
      <p:grpSp>
        <p:nvGrpSpPr>
          <p:cNvPr id="29700" name="Group 4"/>
          <p:cNvGrpSpPr>
            <a:grpSpLocks/>
          </p:cNvGrpSpPr>
          <p:nvPr/>
        </p:nvGrpSpPr>
        <p:grpSpPr bwMode="auto">
          <a:xfrm>
            <a:off x="2962275" y="3733800"/>
            <a:ext cx="2151063" cy="2149475"/>
            <a:chOff x="1866" y="2335"/>
            <a:chExt cx="1355" cy="1354"/>
          </a:xfrm>
        </p:grpSpPr>
        <p:sp>
          <p:nvSpPr>
            <p:cNvPr id="29702" name="Oval 5"/>
            <p:cNvSpPr>
              <a:spLocks noChangeArrowheads="1"/>
            </p:cNvSpPr>
            <p:nvPr/>
          </p:nvSpPr>
          <p:spPr bwMode="auto">
            <a:xfrm>
              <a:off x="1872" y="2448"/>
              <a:ext cx="336" cy="336"/>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solidFill>
                    <a:schemeClr val="bg2"/>
                  </a:solidFill>
                </a:rPr>
                <a:t>a</a:t>
              </a:r>
            </a:p>
          </p:txBody>
        </p:sp>
        <p:sp>
          <p:nvSpPr>
            <p:cNvPr id="29703" name="Oval 6"/>
            <p:cNvSpPr>
              <a:spLocks noChangeArrowheads="1"/>
            </p:cNvSpPr>
            <p:nvPr/>
          </p:nvSpPr>
          <p:spPr bwMode="auto">
            <a:xfrm>
              <a:off x="2880" y="2448"/>
              <a:ext cx="336" cy="336"/>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solidFill>
                    <a:schemeClr val="bg2"/>
                  </a:solidFill>
                </a:rPr>
                <a:t>b</a:t>
              </a:r>
            </a:p>
          </p:txBody>
        </p:sp>
        <p:sp>
          <p:nvSpPr>
            <p:cNvPr id="29704" name="Oval 7"/>
            <p:cNvSpPr>
              <a:spLocks noChangeArrowheads="1"/>
            </p:cNvSpPr>
            <p:nvPr/>
          </p:nvSpPr>
          <p:spPr bwMode="auto">
            <a:xfrm>
              <a:off x="1872" y="3312"/>
              <a:ext cx="336" cy="336"/>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solidFill>
                    <a:schemeClr val="bg2"/>
                  </a:solidFill>
                </a:rPr>
                <a:t>c</a:t>
              </a:r>
            </a:p>
          </p:txBody>
        </p:sp>
        <p:sp>
          <p:nvSpPr>
            <p:cNvPr id="29705" name="Oval 8"/>
            <p:cNvSpPr>
              <a:spLocks noChangeArrowheads="1"/>
            </p:cNvSpPr>
            <p:nvPr/>
          </p:nvSpPr>
          <p:spPr bwMode="auto">
            <a:xfrm>
              <a:off x="2880" y="3312"/>
              <a:ext cx="336" cy="336"/>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solidFill>
                    <a:schemeClr val="bg2"/>
                  </a:solidFill>
                </a:rPr>
                <a:t>d</a:t>
              </a:r>
            </a:p>
          </p:txBody>
        </p:sp>
        <p:sp>
          <p:nvSpPr>
            <p:cNvPr id="29706" name="Line 9"/>
            <p:cNvSpPr>
              <a:spLocks noChangeShapeType="1"/>
            </p:cNvSpPr>
            <p:nvPr/>
          </p:nvSpPr>
          <p:spPr bwMode="auto">
            <a:xfrm>
              <a:off x="2208" y="2592"/>
              <a:ext cx="67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07" name="Line 10"/>
            <p:cNvSpPr>
              <a:spLocks noChangeShapeType="1"/>
            </p:cNvSpPr>
            <p:nvPr/>
          </p:nvSpPr>
          <p:spPr bwMode="auto">
            <a:xfrm>
              <a:off x="2016" y="2784"/>
              <a:ext cx="0" cy="528"/>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08" name="Line 11"/>
            <p:cNvSpPr>
              <a:spLocks noChangeShapeType="1"/>
            </p:cNvSpPr>
            <p:nvPr/>
          </p:nvSpPr>
          <p:spPr bwMode="auto">
            <a:xfrm>
              <a:off x="2208" y="3456"/>
              <a:ext cx="67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09" name="Line 12"/>
            <p:cNvSpPr>
              <a:spLocks noChangeShapeType="1"/>
            </p:cNvSpPr>
            <p:nvPr/>
          </p:nvSpPr>
          <p:spPr bwMode="auto">
            <a:xfrm>
              <a:off x="3024" y="2784"/>
              <a:ext cx="0" cy="528"/>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10" name="Line 13"/>
            <p:cNvSpPr>
              <a:spLocks noChangeShapeType="1"/>
            </p:cNvSpPr>
            <p:nvPr/>
          </p:nvSpPr>
          <p:spPr bwMode="auto">
            <a:xfrm>
              <a:off x="2160" y="2736"/>
              <a:ext cx="720" cy="624"/>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11" name="Line 14"/>
            <p:cNvSpPr>
              <a:spLocks noChangeShapeType="1"/>
            </p:cNvSpPr>
            <p:nvPr/>
          </p:nvSpPr>
          <p:spPr bwMode="auto">
            <a:xfrm flipH="1">
              <a:off x="2160" y="2688"/>
              <a:ext cx="720" cy="672"/>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9712" name="Text Box 15"/>
            <p:cNvSpPr txBox="1">
              <a:spLocks noChangeArrowheads="1"/>
            </p:cNvSpPr>
            <p:nvPr/>
          </p:nvSpPr>
          <p:spPr bwMode="auto">
            <a:xfrm>
              <a:off x="1866" y="2887"/>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8</a:t>
              </a:r>
            </a:p>
          </p:txBody>
        </p:sp>
        <p:sp>
          <p:nvSpPr>
            <p:cNvPr id="29713" name="Text Box 16"/>
            <p:cNvSpPr txBox="1">
              <a:spLocks noChangeArrowheads="1"/>
            </p:cNvSpPr>
            <p:nvPr/>
          </p:nvSpPr>
          <p:spPr bwMode="auto">
            <a:xfrm>
              <a:off x="2392" y="2335"/>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2</a:t>
              </a:r>
            </a:p>
          </p:txBody>
        </p:sp>
        <p:sp>
          <p:nvSpPr>
            <p:cNvPr id="29714" name="Text Box 17"/>
            <p:cNvSpPr txBox="1">
              <a:spLocks noChangeArrowheads="1"/>
            </p:cNvSpPr>
            <p:nvPr/>
          </p:nvSpPr>
          <p:spPr bwMode="auto">
            <a:xfrm>
              <a:off x="2392" y="3439"/>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7</a:t>
              </a:r>
            </a:p>
          </p:txBody>
        </p:sp>
        <p:sp>
          <p:nvSpPr>
            <p:cNvPr id="29715" name="Text Box 18"/>
            <p:cNvSpPr txBox="1">
              <a:spLocks noChangeArrowheads="1"/>
            </p:cNvSpPr>
            <p:nvPr/>
          </p:nvSpPr>
          <p:spPr bwMode="auto">
            <a:xfrm>
              <a:off x="2248" y="2719"/>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5</a:t>
              </a:r>
            </a:p>
          </p:txBody>
        </p:sp>
        <p:sp>
          <p:nvSpPr>
            <p:cNvPr id="29716" name="Text Box 19"/>
            <p:cNvSpPr txBox="1">
              <a:spLocks noChangeArrowheads="1"/>
            </p:cNvSpPr>
            <p:nvPr/>
          </p:nvSpPr>
          <p:spPr bwMode="auto">
            <a:xfrm>
              <a:off x="2536" y="2719"/>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3</a:t>
              </a:r>
            </a:p>
          </p:txBody>
        </p:sp>
        <p:sp>
          <p:nvSpPr>
            <p:cNvPr id="29717" name="Text Box 20"/>
            <p:cNvSpPr txBox="1">
              <a:spLocks noChangeArrowheads="1"/>
            </p:cNvSpPr>
            <p:nvPr/>
          </p:nvSpPr>
          <p:spPr bwMode="auto">
            <a:xfrm>
              <a:off x="3016" y="2863"/>
              <a:ext cx="205" cy="250"/>
            </a:xfrm>
            <a:prstGeom prst="rect">
              <a:avLst/>
            </a:prstGeom>
            <a:noFill/>
            <a:ln w="12700">
              <a:noFill/>
              <a:miter lim="800000"/>
              <a:headEnd type="none" w="sm" len="sm"/>
              <a:tailEnd type="none" w="sm" len="sm"/>
            </a:ln>
          </p:spPr>
          <p:txBody>
            <a:bodyPr wrap="none">
              <a:spAutoFit/>
            </a:bodyPr>
            <a:lstStyle/>
            <a:p>
              <a:r>
                <a:rPr lang="en-US" sz="2000">
                  <a:latin typeface="Arial" charset="0"/>
                </a:rPr>
                <a:t>4</a:t>
              </a:r>
            </a:p>
          </p:txBody>
        </p:sp>
      </p:grpSp>
      <p:sp>
        <p:nvSpPr>
          <p:cNvPr id="245781" name="Text Box 21"/>
          <p:cNvSpPr txBox="1">
            <a:spLocks noChangeArrowheads="1"/>
          </p:cNvSpPr>
          <p:nvPr/>
        </p:nvSpPr>
        <p:spPr bwMode="auto">
          <a:xfrm>
            <a:off x="990600" y="5943600"/>
            <a:ext cx="6858000"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FF9933"/>
                </a:solidFill>
              </a:rPr>
              <a:t>How do we represent a solution (Hamiltonian circuit)?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81"/>
                                        </p:tgtEl>
                                        <p:attrNameLst>
                                          <p:attrName>style.visibility</p:attrName>
                                        </p:attrNameLst>
                                      </p:cBhvr>
                                      <p:to>
                                        <p:strVal val="visible"/>
                                      </p:to>
                                    </p:set>
                                    <p:anim calcmode="lin" valueType="num">
                                      <p:cBhvr additive="base">
                                        <p:cTn id="7" dur="500" fill="hold"/>
                                        <p:tgtEl>
                                          <p:spTgt spid="245781"/>
                                        </p:tgtEl>
                                        <p:attrNameLst>
                                          <p:attrName>ppt_x</p:attrName>
                                        </p:attrNameLst>
                                      </p:cBhvr>
                                      <p:tavLst>
                                        <p:tav tm="0">
                                          <p:val>
                                            <p:strVal val="#ppt_x"/>
                                          </p:val>
                                        </p:tav>
                                        <p:tav tm="100000">
                                          <p:val>
                                            <p:strVal val="#ppt_x"/>
                                          </p:val>
                                        </p:tav>
                                      </p:tavLst>
                                    </p:anim>
                                    <p:anim calcmode="lin" valueType="num">
                                      <p:cBhvr additive="base">
                                        <p:cTn id="8" dur="500" fill="hold"/>
                                        <p:tgtEl>
                                          <p:spTgt spid="24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09600" y="152400"/>
            <a:ext cx="8305800" cy="685800"/>
          </a:xfrm>
        </p:spPr>
        <p:txBody>
          <a:bodyPr rtlCol="0">
            <a:normAutofit fontScale="90000"/>
          </a:bodyPr>
          <a:lstStyle/>
          <a:p>
            <a:pPr eaLnBrk="1" fontAlgn="auto" hangingPunct="1">
              <a:spcAft>
                <a:spcPts val="0"/>
              </a:spcAft>
              <a:defRPr/>
            </a:pPr>
            <a:r>
              <a:rPr lang="en-US" smtClean="0"/>
              <a:t>TSP by Exhaustive Search</a:t>
            </a:r>
          </a:p>
        </p:txBody>
      </p:sp>
      <p:sp>
        <p:nvSpPr>
          <p:cNvPr id="30723" name="Rectangle 3"/>
          <p:cNvSpPr>
            <a:spLocks noGrp="1" noChangeArrowheads="1"/>
          </p:cNvSpPr>
          <p:nvPr>
            <p:ph idx="1"/>
          </p:nvPr>
        </p:nvSpPr>
        <p:spPr>
          <a:xfrm>
            <a:off x="838200" y="1219200"/>
            <a:ext cx="8305800" cy="5181600"/>
          </a:xfrm>
        </p:spPr>
        <p:txBody>
          <a:bodyPr/>
          <a:lstStyle/>
          <a:p>
            <a:pPr eaLnBrk="1" hangingPunct="1">
              <a:buFont typeface="Monotype Sorts" pitchFamily="2" charset="2"/>
              <a:buNone/>
            </a:pPr>
            <a:r>
              <a:rPr lang="en-US" smtClean="0"/>
              <a:t>        Tour                                          Cost</a:t>
            </a:r>
            <a:r>
              <a:rPr lang="en-US" u="sng" smtClean="0"/>
              <a:t>                   </a:t>
            </a:r>
          </a:p>
          <a:p>
            <a:pPr eaLnBrk="1" hangingPunct="1">
              <a:buFont typeface="Monotype Sorts" pitchFamily="2" charset="2"/>
              <a:buNone/>
            </a:pPr>
            <a:r>
              <a:rPr lang="en-US" smtClean="0"/>
              <a:t>a→</a:t>
            </a:r>
            <a:r>
              <a:rPr lang="en-US" smtClean="0">
                <a:cs typeface="Times New Roman" pitchFamily="18" charset="0"/>
              </a:rPr>
              <a:t>b</a:t>
            </a:r>
            <a:r>
              <a:rPr lang="en-US" smtClean="0"/>
              <a:t>→</a:t>
            </a:r>
            <a:r>
              <a:rPr lang="en-US" smtClean="0">
                <a:cs typeface="Times New Roman" pitchFamily="18" charset="0"/>
              </a:rPr>
              <a:t>c</a:t>
            </a:r>
            <a:r>
              <a:rPr lang="en-US" smtClean="0"/>
              <a:t>→</a:t>
            </a:r>
            <a:r>
              <a:rPr lang="en-US" smtClean="0">
                <a:cs typeface="Times New Roman" pitchFamily="18" charset="0"/>
              </a:rPr>
              <a:t>d</a:t>
            </a:r>
            <a:r>
              <a:rPr lang="en-US" smtClean="0"/>
              <a:t>→</a:t>
            </a:r>
            <a:r>
              <a:rPr lang="en-US" smtClean="0">
                <a:cs typeface="Times New Roman" pitchFamily="18" charset="0"/>
              </a:rPr>
              <a:t>a                         2+3+7+5 = 17</a:t>
            </a:r>
          </a:p>
          <a:p>
            <a:pPr eaLnBrk="1" hangingPunct="1">
              <a:buFont typeface="Monotype Sorts" pitchFamily="2" charset="2"/>
              <a:buNone/>
            </a:pPr>
            <a:r>
              <a:rPr lang="en-US" smtClean="0"/>
              <a:t>a→</a:t>
            </a:r>
            <a:r>
              <a:rPr lang="en-US" smtClean="0">
                <a:cs typeface="Times New Roman" pitchFamily="18" charset="0"/>
              </a:rPr>
              <a:t>b</a:t>
            </a:r>
            <a:r>
              <a:rPr lang="en-US" smtClean="0"/>
              <a:t>→</a:t>
            </a:r>
            <a:r>
              <a:rPr lang="en-US" smtClean="0">
                <a:cs typeface="Times New Roman" pitchFamily="18" charset="0"/>
              </a:rPr>
              <a:t>d</a:t>
            </a:r>
            <a:r>
              <a:rPr lang="en-US" smtClean="0"/>
              <a:t>→</a:t>
            </a:r>
            <a:r>
              <a:rPr lang="en-US" smtClean="0">
                <a:cs typeface="Times New Roman" pitchFamily="18" charset="0"/>
              </a:rPr>
              <a:t>c</a:t>
            </a:r>
            <a:r>
              <a:rPr lang="en-US" smtClean="0"/>
              <a:t>→</a:t>
            </a:r>
            <a:r>
              <a:rPr lang="en-US" smtClean="0">
                <a:cs typeface="Times New Roman" pitchFamily="18" charset="0"/>
              </a:rPr>
              <a:t>a                         2+4+7+8 = 21</a:t>
            </a:r>
          </a:p>
          <a:p>
            <a:pPr eaLnBrk="1" hangingPunct="1">
              <a:buFont typeface="Monotype Sorts" pitchFamily="2" charset="2"/>
              <a:buNone/>
            </a:pPr>
            <a:r>
              <a:rPr lang="en-US" smtClean="0"/>
              <a:t>a→</a:t>
            </a:r>
            <a:r>
              <a:rPr lang="en-US" smtClean="0">
                <a:cs typeface="Times New Roman" pitchFamily="18" charset="0"/>
              </a:rPr>
              <a:t>c</a:t>
            </a:r>
            <a:r>
              <a:rPr lang="en-US" smtClean="0"/>
              <a:t>→</a:t>
            </a:r>
            <a:r>
              <a:rPr lang="en-US" smtClean="0">
                <a:cs typeface="Times New Roman" pitchFamily="18" charset="0"/>
              </a:rPr>
              <a:t>b</a:t>
            </a:r>
            <a:r>
              <a:rPr lang="en-US" smtClean="0"/>
              <a:t>→</a:t>
            </a:r>
            <a:r>
              <a:rPr lang="en-US" smtClean="0">
                <a:cs typeface="Times New Roman" pitchFamily="18" charset="0"/>
              </a:rPr>
              <a:t>d</a:t>
            </a:r>
            <a:r>
              <a:rPr lang="en-US" smtClean="0"/>
              <a:t>→</a:t>
            </a:r>
            <a:r>
              <a:rPr lang="en-US" smtClean="0">
                <a:cs typeface="Times New Roman" pitchFamily="18" charset="0"/>
              </a:rPr>
              <a:t>a                         8+3+4+5 = 20</a:t>
            </a:r>
          </a:p>
          <a:p>
            <a:pPr eaLnBrk="1" hangingPunct="1">
              <a:buFont typeface="Monotype Sorts" pitchFamily="2" charset="2"/>
              <a:buNone/>
            </a:pPr>
            <a:r>
              <a:rPr lang="en-US" smtClean="0"/>
              <a:t>a→</a:t>
            </a:r>
            <a:r>
              <a:rPr lang="en-US" smtClean="0">
                <a:cs typeface="Times New Roman" pitchFamily="18" charset="0"/>
              </a:rPr>
              <a:t>c</a:t>
            </a:r>
            <a:r>
              <a:rPr lang="en-US" smtClean="0"/>
              <a:t>→</a:t>
            </a:r>
            <a:r>
              <a:rPr lang="en-US" smtClean="0">
                <a:cs typeface="Times New Roman" pitchFamily="18" charset="0"/>
              </a:rPr>
              <a:t>d</a:t>
            </a:r>
            <a:r>
              <a:rPr lang="en-US" smtClean="0"/>
              <a:t>→</a:t>
            </a:r>
            <a:r>
              <a:rPr lang="en-US" smtClean="0">
                <a:cs typeface="Times New Roman" pitchFamily="18" charset="0"/>
              </a:rPr>
              <a:t>b</a:t>
            </a:r>
            <a:r>
              <a:rPr lang="en-US" smtClean="0"/>
              <a:t>→</a:t>
            </a:r>
            <a:r>
              <a:rPr lang="en-US" smtClean="0">
                <a:cs typeface="Times New Roman" pitchFamily="18" charset="0"/>
              </a:rPr>
              <a:t>a                         8+7+4+2 = 21</a:t>
            </a:r>
          </a:p>
          <a:p>
            <a:pPr eaLnBrk="1" hangingPunct="1">
              <a:buFont typeface="Monotype Sorts" pitchFamily="2" charset="2"/>
              <a:buNone/>
            </a:pPr>
            <a:r>
              <a:rPr lang="en-US" smtClean="0"/>
              <a:t>a→</a:t>
            </a:r>
            <a:r>
              <a:rPr lang="en-US" smtClean="0">
                <a:cs typeface="Times New Roman" pitchFamily="18" charset="0"/>
              </a:rPr>
              <a:t>d</a:t>
            </a:r>
            <a:r>
              <a:rPr lang="en-US" smtClean="0"/>
              <a:t>→</a:t>
            </a:r>
            <a:r>
              <a:rPr lang="en-US" smtClean="0">
                <a:cs typeface="Times New Roman" pitchFamily="18" charset="0"/>
              </a:rPr>
              <a:t>b</a:t>
            </a:r>
            <a:r>
              <a:rPr lang="en-US" smtClean="0"/>
              <a:t>→</a:t>
            </a:r>
            <a:r>
              <a:rPr lang="en-US" smtClean="0">
                <a:cs typeface="Times New Roman" pitchFamily="18" charset="0"/>
              </a:rPr>
              <a:t>c</a:t>
            </a:r>
            <a:r>
              <a:rPr lang="en-US" smtClean="0"/>
              <a:t>→</a:t>
            </a:r>
            <a:r>
              <a:rPr lang="en-US" smtClean="0">
                <a:cs typeface="Times New Roman" pitchFamily="18" charset="0"/>
              </a:rPr>
              <a:t>a                         5+4+3+8 = 20</a:t>
            </a:r>
          </a:p>
          <a:p>
            <a:pPr eaLnBrk="1" hangingPunct="1">
              <a:buFont typeface="Monotype Sorts" pitchFamily="2" charset="2"/>
              <a:buNone/>
            </a:pPr>
            <a:r>
              <a:rPr lang="en-US" smtClean="0"/>
              <a:t>a→</a:t>
            </a:r>
            <a:r>
              <a:rPr lang="en-US" smtClean="0">
                <a:cs typeface="Times New Roman" pitchFamily="18" charset="0"/>
              </a:rPr>
              <a:t>d</a:t>
            </a:r>
            <a:r>
              <a:rPr lang="en-US" smtClean="0"/>
              <a:t>→</a:t>
            </a:r>
            <a:r>
              <a:rPr lang="en-US" smtClean="0">
                <a:cs typeface="Times New Roman" pitchFamily="18" charset="0"/>
              </a:rPr>
              <a:t>c</a:t>
            </a:r>
            <a:r>
              <a:rPr lang="en-US" smtClean="0"/>
              <a:t>→</a:t>
            </a:r>
            <a:r>
              <a:rPr lang="en-US" smtClean="0">
                <a:cs typeface="Times New Roman" pitchFamily="18" charset="0"/>
              </a:rPr>
              <a:t>b</a:t>
            </a:r>
            <a:r>
              <a:rPr lang="en-US" smtClean="0"/>
              <a:t>→</a:t>
            </a:r>
            <a:r>
              <a:rPr lang="en-US" smtClean="0">
                <a:cs typeface="Times New Roman" pitchFamily="18" charset="0"/>
              </a:rPr>
              <a:t>a                         5+7+3+2 = 17</a:t>
            </a:r>
          </a:p>
          <a:p>
            <a:pPr eaLnBrk="1" hangingPunct="1">
              <a:buFont typeface="Monotype Sorts" pitchFamily="2" charset="2"/>
              <a:buNone/>
            </a:pPr>
            <a:endParaRPr lang="en-US" i="1" smtClean="0">
              <a:cs typeface="Times New Roman" pitchFamily="18" charset="0"/>
            </a:endParaRPr>
          </a:p>
          <a:p>
            <a:pPr eaLnBrk="1" hangingPunct="1">
              <a:lnSpc>
                <a:spcPct val="70000"/>
              </a:lnSpc>
              <a:buFont typeface="Monotype Sorts" pitchFamily="2" charset="2"/>
              <a:buNone/>
            </a:pPr>
            <a:r>
              <a:rPr lang="en-US" smtClean="0">
                <a:cs typeface="Times New Roman" pitchFamily="18" charset="0"/>
              </a:rPr>
              <a:t>Efficiency:</a:t>
            </a:r>
          </a:p>
        </p:txBody>
      </p:sp>
      <p:sp>
        <p:nvSpPr>
          <p:cNvPr id="246788" name="Text Box 4"/>
          <p:cNvSpPr txBox="1">
            <a:spLocks noChangeArrowheads="1"/>
          </p:cNvSpPr>
          <p:nvPr/>
        </p:nvSpPr>
        <p:spPr bwMode="auto">
          <a:xfrm>
            <a:off x="3276600" y="4648200"/>
            <a:ext cx="39624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((n-1)!)</a:t>
            </a:r>
          </a:p>
        </p:txBody>
      </p:sp>
      <p:sp>
        <p:nvSpPr>
          <p:cNvPr id="246789" name="Text Box 5"/>
          <p:cNvSpPr txBox="1">
            <a:spLocks noChangeArrowheads="1"/>
          </p:cNvSpPr>
          <p:nvPr/>
        </p:nvSpPr>
        <p:spPr bwMode="auto">
          <a:xfrm>
            <a:off x="609600" y="5562600"/>
            <a:ext cx="7315200" cy="457200"/>
          </a:xfrm>
          <a:prstGeom prst="rect">
            <a:avLst/>
          </a:prstGeom>
          <a:noFill/>
          <a:ln w="12700">
            <a:noFill/>
            <a:miter lim="800000"/>
            <a:headEnd type="none" w="sm" len="sm"/>
            <a:tailEnd type="none" w="sm" len="sm"/>
          </a:ln>
        </p:spPr>
        <p:txBody>
          <a:bodyPr>
            <a:spAutoFit/>
          </a:bodyPr>
          <a:lstStyle/>
          <a:p>
            <a:pPr>
              <a:spcBef>
                <a:spcPct val="50000"/>
              </a:spcBef>
            </a:pPr>
            <a:r>
              <a:rPr lang="en-US"/>
              <a:t>Chapter 5 discusses how to generate permutations fast.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 calcmode="lin" valueType="num">
                                      <p:cBhvr additive="base">
                                        <p:cTn id="7" dur="500" fill="hold"/>
                                        <p:tgtEl>
                                          <p:spTgt spid="246788"/>
                                        </p:tgtEl>
                                        <p:attrNameLst>
                                          <p:attrName>ppt_x</p:attrName>
                                        </p:attrNameLst>
                                      </p:cBhvr>
                                      <p:tavLst>
                                        <p:tav tm="0">
                                          <p:val>
                                            <p:strVal val="1+#ppt_w/2"/>
                                          </p:val>
                                        </p:tav>
                                        <p:tav tm="100000">
                                          <p:val>
                                            <p:strVal val="#ppt_x"/>
                                          </p:val>
                                        </p:tav>
                                      </p:tavLst>
                                    </p:anim>
                                    <p:anim calcmode="lin" valueType="num">
                                      <p:cBhvr additive="base">
                                        <p:cTn id="8" dur="500" fill="hold"/>
                                        <p:tgtEl>
                                          <p:spTgt spid="2467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6789"/>
                                        </p:tgtEl>
                                        <p:attrNameLst>
                                          <p:attrName>style.visibility</p:attrName>
                                        </p:attrNameLst>
                                      </p:cBhvr>
                                      <p:to>
                                        <p:strVal val="visible"/>
                                      </p:to>
                                    </p:set>
                                    <p:anim calcmode="lin" valueType="num">
                                      <p:cBhvr additive="base">
                                        <p:cTn id="13" dur="500" fill="hold"/>
                                        <p:tgtEl>
                                          <p:spTgt spid="246789"/>
                                        </p:tgtEl>
                                        <p:attrNameLst>
                                          <p:attrName>ppt_x</p:attrName>
                                        </p:attrNameLst>
                                      </p:cBhvr>
                                      <p:tavLst>
                                        <p:tav tm="0">
                                          <p:val>
                                            <p:strVal val="#ppt_x"/>
                                          </p:val>
                                        </p:tav>
                                        <p:tav tm="100000">
                                          <p:val>
                                            <p:strVal val="#ppt_x"/>
                                          </p:val>
                                        </p:tav>
                                      </p:tavLst>
                                    </p:anim>
                                    <p:anim calcmode="lin" valueType="num">
                                      <p:cBhvr additive="base">
                                        <p:cTn id="14" dur="500" fill="hold"/>
                                        <p:tgtEl>
                                          <p:spTgt spid="246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P spid="2467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Example 2: Knapsack Problem</a:t>
            </a:r>
          </a:p>
        </p:txBody>
      </p:sp>
      <p:sp>
        <p:nvSpPr>
          <p:cNvPr id="247811" name="Rectangle 3"/>
          <p:cNvSpPr>
            <a:spLocks noGrp="1" noChangeArrowheads="1"/>
          </p:cNvSpPr>
          <p:nvPr>
            <p:ph idx="1"/>
          </p:nvPr>
        </p:nvSpPr>
        <p:spPr>
          <a:xfrm>
            <a:off x="533400" y="1066800"/>
            <a:ext cx="8610600" cy="5791200"/>
          </a:xfrm>
        </p:spPr>
        <p:txBody>
          <a:bodyPr rtlCol="0">
            <a:normAutofit fontScale="92500" lnSpcReduction="20000"/>
          </a:bodyPr>
          <a:lstStyle/>
          <a:p>
            <a:pPr marL="457200" indent="-457200" eaLnBrk="1" fontAlgn="auto" hangingPunct="1">
              <a:spcAft>
                <a:spcPts val="0"/>
              </a:spcAft>
              <a:buFont typeface="Monotype Sorts" pitchFamily="2" charset="2"/>
              <a:buNone/>
              <a:defRPr/>
            </a:pPr>
            <a:r>
              <a:rPr lang="en-US" smtClean="0"/>
              <a:t>Given </a:t>
            </a:r>
            <a:r>
              <a:rPr lang="en-US" i="1" smtClean="0"/>
              <a:t>n</a:t>
            </a:r>
            <a:r>
              <a:rPr lang="en-US" smtClean="0"/>
              <a:t> items:</a:t>
            </a:r>
          </a:p>
          <a:p>
            <a:pPr marL="838200" lvl="1" indent="-381000" eaLnBrk="1" fontAlgn="auto" hangingPunct="1">
              <a:spcAft>
                <a:spcPts val="0"/>
              </a:spcAft>
              <a:buFont typeface="Arial" pitchFamily="34" charset="0"/>
              <a:buChar char="–"/>
              <a:defRPr/>
            </a:pPr>
            <a:r>
              <a:rPr lang="en-US" sz="2400" smtClean="0"/>
              <a:t>weights:    </a:t>
            </a:r>
            <a:r>
              <a:rPr lang="en-US" sz="2400" i="1" smtClean="0"/>
              <a:t>w</a:t>
            </a:r>
            <a:r>
              <a:rPr lang="en-US" sz="2400" baseline="-25000" smtClean="0"/>
              <a:t>1   </a:t>
            </a:r>
            <a:r>
              <a:rPr lang="en-US" sz="2400" smtClean="0"/>
              <a:t> </a:t>
            </a:r>
            <a:r>
              <a:rPr lang="en-US" sz="2400" i="1" smtClean="0"/>
              <a:t>w</a:t>
            </a:r>
            <a:r>
              <a:rPr lang="en-US" sz="2400" i="1" baseline="-25000" smtClean="0"/>
              <a:t>2 </a:t>
            </a:r>
            <a:r>
              <a:rPr lang="en-US" sz="2400" i="1" smtClean="0"/>
              <a:t> …  w</a:t>
            </a:r>
            <a:r>
              <a:rPr lang="en-US" sz="2400" i="1" baseline="-25000" smtClean="0"/>
              <a:t>n</a:t>
            </a:r>
          </a:p>
          <a:p>
            <a:pPr marL="838200" lvl="1" indent="-381000" eaLnBrk="1" fontAlgn="auto" hangingPunct="1">
              <a:spcAft>
                <a:spcPts val="0"/>
              </a:spcAft>
              <a:buFont typeface="Arial" pitchFamily="34" charset="0"/>
              <a:buChar char="–"/>
              <a:defRPr/>
            </a:pPr>
            <a:r>
              <a:rPr lang="en-US" sz="2400" smtClean="0"/>
              <a:t>values:       </a:t>
            </a:r>
            <a:r>
              <a:rPr lang="en-US" sz="2400" i="1" smtClean="0"/>
              <a:t>v</a:t>
            </a:r>
            <a:r>
              <a:rPr lang="en-US" sz="2400" baseline="-25000" smtClean="0"/>
              <a:t>1    </a:t>
            </a:r>
            <a:r>
              <a:rPr lang="en-US" sz="2400" smtClean="0"/>
              <a:t> </a:t>
            </a:r>
            <a:r>
              <a:rPr lang="en-US" sz="2400" i="1" smtClean="0"/>
              <a:t>v</a:t>
            </a:r>
            <a:r>
              <a:rPr lang="en-US" sz="2400" i="1" baseline="-25000" smtClean="0"/>
              <a:t>2</a:t>
            </a:r>
            <a:r>
              <a:rPr lang="en-US" sz="2400" i="1" smtClean="0"/>
              <a:t>  …  v</a:t>
            </a:r>
            <a:r>
              <a:rPr lang="en-US" sz="2400" i="1" baseline="-25000" smtClean="0"/>
              <a:t>n</a:t>
            </a:r>
          </a:p>
          <a:p>
            <a:pPr marL="838200" lvl="1" indent="-381000" eaLnBrk="1" fontAlgn="auto" hangingPunct="1">
              <a:spcAft>
                <a:spcPts val="0"/>
              </a:spcAft>
              <a:buFont typeface="Arial" pitchFamily="34" charset="0"/>
              <a:buChar char="–"/>
              <a:defRPr/>
            </a:pPr>
            <a:r>
              <a:rPr lang="en-US" sz="2400" smtClean="0"/>
              <a:t>a knapsack of capacity </a:t>
            </a:r>
            <a:r>
              <a:rPr lang="en-US" sz="2400" i="1" smtClean="0"/>
              <a:t>W </a:t>
            </a:r>
            <a:endParaRPr lang="en-US" sz="2400" smtClean="0"/>
          </a:p>
          <a:p>
            <a:pPr marL="457200" indent="-457200" eaLnBrk="1" fontAlgn="auto" hangingPunct="1">
              <a:spcAft>
                <a:spcPts val="0"/>
              </a:spcAft>
              <a:buFont typeface="Monotype Sorts" pitchFamily="2" charset="2"/>
              <a:buNone/>
              <a:defRPr/>
            </a:pPr>
            <a:r>
              <a:rPr lang="en-US" smtClean="0"/>
              <a:t>Find most valuable subset of the items that fit into the knapsack</a:t>
            </a:r>
          </a:p>
          <a:p>
            <a:pPr marL="457200" indent="-457200" eaLnBrk="1" fontAlgn="auto" hangingPunct="1">
              <a:spcAft>
                <a:spcPts val="0"/>
              </a:spcAft>
              <a:buFont typeface="Monotype Sorts" pitchFamily="2" charset="2"/>
              <a:buNone/>
              <a:defRPr/>
            </a:pPr>
            <a:endParaRPr lang="en-US" smtClean="0"/>
          </a:p>
          <a:p>
            <a:pPr marL="457200" indent="-457200" eaLnBrk="1" fontAlgn="auto" hangingPunct="1">
              <a:spcAft>
                <a:spcPts val="0"/>
              </a:spcAft>
              <a:buFont typeface="Monotype Sorts" pitchFamily="2" charset="2"/>
              <a:buNone/>
              <a:defRPr/>
            </a:pPr>
            <a:r>
              <a:rPr lang="en-US" smtClean="0"/>
              <a:t>Example:  Knapsack capacity W=16</a:t>
            </a:r>
          </a:p>
          <a:p>
            <a:pPr marL="457200" indent="-457200" eaLnBrk="1" fontAlgn="auto" hangingPunct="1">
              <a:spcAft>
                <a:spcPts val="0"/>
              </a:spcAft>
              <a:buFont typeface="Monotype Sorts" pitchFamily="2" charset="2"/>
              <a:buNone/>
              <a:defRPr/>
            </a:pPr>
            <a:r>
              <a:rPr lang="en-US" u="sng" smtClean="0"/>
              <a:t>item   weight       value</a:t>
            </a:r>
          </a:p>
          <a:p>
            <a:pPr marL="457200" indent="-457200" eaLnBrk="1" fontAlgn="auto" hangingPunct="1">
              <a:spcAft>
                <a:spcPts val="0"/>
              </a:spcAft>
              <a:buFont typeface="Monotype Sorts" pitchFamily="2" charset="2"/>
              <a:buAutoNum type="arabicPlain"/>
              <a:defRPr/>
            </a:pPr>
            <a:r>
              <a:rPr lang="en-US" smtClean="0"/>
              <a:t>         2              $20</a:t>
            </a:r>
          </a:p>
          <a:p>
            <a:pPr marL="457200" indent="-457200" eaLnBrk="1" fontAlgn="auto" hangingPunct="1">
              <a:spcAft>
                <a:spcPts val="0"/>
              </a:spcAft>
              <a:buFont typeface="Monotype Sorts" pitchFamily="2" charset="2"/>
              <a:buAutoNum type="arabicPlain"/>
              <a:defRPr/>
            </a:pPr>
            <a:r>
              <a:rPr lang="en-US" smtClean="0"/>
              <a:t>         5              $30</a:t>
            </a:r>
          </a:p>
          <a:p>
            <a:pPr marL="457200" indent="-457200" eaLnBrk="1" fontAlgn="auto" hangingPunct="1">
              <a:spcAft>
                <a:spcPts val="0"/>
              </a:spcAft>
              <a:buFont typeface="Monotype Sorts" pitchFamily="2" charset="2"/>
              <a:buAutoNum type="arabicPlain"/>
              <a:defRPr/>
            </a:pPr>
            <a:r>
              <a:rPr lang="en-US" smtClean="0"/>
              <a:t>       10              $50</a:t>
            </a:r>
          </a:p>
          <a:p>
            <a:pPr marL="457200" indent="-457200" eaLnBrk="1" fontAlgn="auto" hangingPunct="1">
              <a:spcAft>
                <a:spcPts val="0"/>
              </a:spcAft>
              <a:buFont typeface="Monotype Sorts" pitchFamily="2" charset="2"/>
              <a:buAutoNum type="arabicPlain"/>
              <a:defRPr/>
            </a:pPr>
            <a:r>
              <a:rPr lang="en-US" smtClean="0"/>
              <a:t>         5              $10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rtlCol="0">
            <a:normAutofit/>
          </a:bodyPr>
          <a:lstStyle/>
          <a:p>
            <a:pPr eaLnBrk="1" fontAlgn="auto" hangingPunct="1">
              <a:spcAft>
                <a:spcPts val="0"/>
              </a:spcAft>
              <a:defRPr/>
            </a:pPr>
            <a:r>
              <a:rPr lang="en-US" sz="3000" dirty="0" smtClean="0"/>
              <a:t>Knapsack Problem by Exhaustive Search</a:t>
            </a:r>
          </a:p>
        </p:txBody>
      </p:sp>
      <p:sp>
        <p:nvSpPr>
          <p:cNvPr id="32771" name="Rectangle 3"/>
          <p:cNvSpPr>
            <a:spLocks noGrp="1" noChangeArrowheads="1"/>
          </p:cNvSpPr>
          <p:nvPr>
            <p:ph idx="1"/>
          </p:nvPr>
        </p:nvSpPr>
        <p:spPr>
          <a:xfrm>
            <a:off x="609600" y="1524000"/>
            <a:ext cx="8305800" cy="5057775"/>
          </a:xfrm>
        </p:spPr>
        <p:txBody>
          <a:bodyPr/>
          <a:lstStyle/>
          <a:p>
            <a:pPr marL="457200" indent="-457200" eaLnBrk="1" hangingPunct="1">
              <a:lnSpc>
                <a:spcPct val="80000"/>
              </a:lnSpc>
              <a:buFont typeface="Monotype Sorts" pitchFamily="2" charset="2"/>
              <a:buNone/>
            </a:pPr>
            <a:r>
              <a:rPr lang="en-US" u="sng" smtClean="0"/>
              <a:t>Subset</a:t>
            </a:r>
            <a:r>
              <a:rPr lang="en-US" i="1" u="sng" smtClean="0"/>
              <a:t>   </a:t>
            </a:r>
            <a:r>
              <a:rPr lang="en-US" u="sng" smtClean="0"/>
              <a:t>Total weight</a:t>
            </a:r>
            <a:r>
              <a:rPr lang="en-US" i="1" u="sng" smtClean="0"/>
              <a:t>     </a:t>
            </a:r>
            <a:r>
              <a:rPr lang="en-US" u="sng" smtClean="0"/>
              <a:t>Total value</a:t>
            </a:r>
          </a:p>
          <a:p>
            <a:pPr marL="457200" indent="-457200" eaLnBrk="1" hangingPunct="1">
              <a:lnSpc>
                <a:spcPct val="80000"/>
              </a:lnSpc>
              <a:buFont typeface="Monotype Sorts" pitchFamily="2" charset="2"/>
              <a:buNone/>
            </a:pPr>
            <a:r>
              <a:rPr lang="en-US" sz="2000" smtClean="0"/>
              <a:t>         {1}               2                  $20</a:t>
            </a:r>
          </a:p>
          <a:p>
            <a:pPr marL="457200" indent="-457200" eaLnBrk="1" hangingPunct="1">
              <a:lnSpc>
                <a:spcPct val="80000"/>
              </a:lnSpc>
              <a:buFont typeface="Monotype Sorts" pitchFamily="2" charset="2"/>
              <a:buNone/>
            </a:pPr>
            <a:r>
              <a:rPr lang="en-US" sz="2000" smtClean="0"/>
              <a:t>         {2}               5                  $30</a:t>
            </a:r>
          </a:p>
          <a:p>
            <a:pPr marL="457200" indent="-457200" eaLnBrk="1" hangingPunct="1">
              <a:lnSpc>
                <a:spcPct val="80000"/>
              </a:lnSpc>
              <a:buFont typeface="Monotype Sorts" pitchFamily="2" charset="2"/>
              <a:buNone/>
            </a:pPr>
            <a:r>
              <a:rPr lang="en-US" sz="2000" smtClean="0"/>
              <a:t>         {3}             10                  $50</a:t>
            </a:r>
          </a:p>
          <a:p>
            <a:pPr marL="457200" indent="-457200" eaLnBrk="1" hangingPunct="1">
              <a:lnSpc>
                <a:spcPct val="80000"/>
              </a:lnSpc>
              <a:buFont typeface="Monotype Sorts" pitchFamily="2" charset="2"/>
              <a:buNone/>
            </a:pPr>
            <a:r>
              <a:rPr lang="en-US" sz="2000" smtClean="0"/>
              <a:t>         {4}               5                  $10</a:t>
            </a:r>
          </a:p>
          <a:p>
            <a:pPr marL="457200" indent="-457200" eaLnBrk="1" hangingPunct="1">
              <a:lnSpc>
                <a:spcPct val="80000"/>
              </a:lnSpc>
              <a:buFont typeface="Monotype Sorts" pitchFamily="2" charset="2"/>
              <a:buNone/>
            </a:pPr>
            <a:r>
              <a:rPr lang="en-US" sz="2000" smtClean="0"/>
              <a:t>      {1,2}               7                  $50</a:t>
            </a:r>
          </a:p>
          <a:p>
            <a:pPr marL="457200" indent="-457200" eaLnBrk="1" hangingPunct="1">
              <a:lnSpc>
                <a:spcPct val="80000"/>
              </a:lnSpc>
              <a:buFont typeface="Monotype Sorts" pitchFamily="2" charset="2"/>
              <a:buNone/>
            </a:pPr>
            <a:r>
              <a:rPr lang="en-US" sz="2000" smtClean="0"/>
              <a:t>      {1,3}             12                  $70</a:t>
            </a:r>
          </a:p>
          <a:p>
            <a:pPr marL="457200" indent="-457200" eaLnBrk="1" hangingPunct="1">
              <a:lnSpc>
                <a:spcPct val="80000"/>
              </a:lnSpc>
              <a:buFont typeface="Monotype Sorts" pitchFamily="2" charset="2"/>
              <a:buNone/>
            </a:pPr>
            <a:r>
              <a:rPr lang="en-US" sz="2000" smtClean="0"/>
              <a:t>      {1,4}              7                   $30</a:t>
            </a:r>
          </a:p>
          <a:p>
            <a:pPr marL="457200" indent="-457200" eaLnBrk="1" hangingPunct="1">
              <a:lnSpc>
                <a:spcPct val="80000"/>
              </a:lnSpc>
              <a:buFont typeface="Monotype Sorts" pitchFamily="2" charset="2"/>
              <a:buNone/>
            </a:pPr>
            <a:r>
              <a:rPr lang="en-US" sz="2000" smtClean="0"/>
              <a:t>      {2,3}             15                  $80</a:t>
            </a:r>
          </a:p>
          <a:p>
            <a:pPr marL="457200" indent="-457200" eaLnBrk="1" hangingPunct="1">
              <a:lnSpc>
                <a:spcPct val="80000"/>
              </a:lnSpc>
              <a:buFont typeface="Monotype Sorts" pitchFamily="2" charset="2"/>
              <a:buNone/>
            </a:pPr>
            <a:r>
              <a:rPr lang="en-US" sz="2000" smtClean="0"/>
              <a:t>      {2,4}             10                  $40</a:t>
            </a:r>
          </a:p>
          <a:p>
            <a:pPr marL="457200" indent="-457200" eaLnBrk="1" hangingPunct="1">
              <a:lnSpc>
                <a:spcPct val="80000"/>
              </a:lnSpc>
              <a:buFont typeface="Monotype Sorts" pitchFamily="2" charset="2"/>
              <a:buNone/>
            </a:pPr>
            <a:r>
              <a:rPr lang="en-US" sz="2000" smtClean="0"/>
              <a:t>      {3,4}             15                  $60</a:t>
            </a:r>
          </a:p>
          <a:p>
            <a:pPr marL="457200" indent="-457200" eaLnBrk="1" hangingPunct="1">
              <a:lnSpc>
                <a:spcPct val="80000"/>
              </a:lnSpc>
              <a:buFont typeface="Monotype Sorts" pitchFamily="2" charset="2"/>
              <a:buNone/>
            </a:pPr>
            <a:r>
              <a:rPr lang="en-US" sz="2000" smtClean="0"/>
              <a:t>   {1,2,3}             17                  not feasible</a:t>
            </a:r>
          </a:p>
          <a:p>
            <a:pPr marL="457200" indent="-457200" eaLnBrk="1" hangingPunct="1">
              <a:lnSpc>
                <a:spcPct val="80000"/>
              </a:lnSpc>
              <a:buFont typeface="Monotype Sorts" pitchFamily="2" charset="2"/>
              <a:buNone/>
            </a:pPr>
            <a:r>
              <a:rPr lang="en-US" sz="2000" smtClean="0"/>
              <a:t>   {1,2,4}             12                  $60</a:t>
            </a:r>
          </a:p>
          <a:p>
            <a:pPr marL="457200" indent="-457200" eaLnBrk="1" hangingPunct="1">
              <a:lnSpc>
                <a:spcPct val="80000"/>
              </a:lnSpc>
              <a:buFont typeface="Monotype Sorts" pitchFamily="2" charset="2"/>
              <a:buNone/>
            </a:pPr>
            <a:r>
              <a:rPr lang="en-US" sz="2000" smtClean="0"/>
              <a:t>   {1,3,4}             17                  not feasible</a:t>
            </a:r>
          </a:p>
          <a:p>
            <a:pPr marL="457200" indent="-457200" eaLnBrk="1" hangingPunct="1">
              <a:lnSpc>
                <a:spcPct val="80000"/>
              </a:lnSpc>
              <a:buFont typeface="Monotype Sorts" pitchFamily="2" charset="2"/>
              <a:buNone/>
            </a:pPr>
            <a:r>
              <a:rPr lang="en-US" sz="2000" smtClean="0"/>
              <a:t>   {2,3,4}             20                  not feasible</a:t>
            </a:r>
          </a:p>
          <a:p>
            <a:pPr marL="457200" indent="-457200" eaLnBrk="1" hangingPunct="1">
              <a:lnSpc>
                <a:spcPct val="80000"/>
              </a:lnSpc>
              <a:buFont typeface="Monotype Sorts" pitchFamily="2" charset="2"/>
              <a:buNone/>
            </a:pPr>
            <a:r>
              <a:rPr lang="en-US" sz="2000" smtClean="0"/>
              <a:t>{1,2,3,4}             22                  not feasible</a:t>
            </a:r>
          </a:p>
        </p:txBody>
      </p:sp>
      <p:sp>
        <p:nvSpPr>
          <p:cNvPr id="248836" name="Text Box 4"/>
          <p:cNvSpPr txBox="1">
            <a:spLocks noChangeArrowheads="1"/>
          </p:cNvSpPr>
          <p:nvPr/>
        </p:nvSpPr>
        <p:spPr bwMode="auto">
          <a:xfrm>
            <a:off x="5715000" y="5791200"/>
            <a:ext cx="1587500" cy="457200"/>
          </a:xfrm>
          <a:prstGeom prst="rect">
            <a:avLst/>
          </a:prstGeom>
          <a:noFill/>
          <a:ln w="12700">
            <a:noFill/>
            <a:miter lim="800000"/>
            <a:headEnd type="none" w="sm" len="sm"/>
            <a:tailEnd type="none" w="sm" len="sm"/>
          </a:ln>
          <a:effectLst/>
        </p:spPr>
        <p:txBody>
          <a:bodyPr wrap="none">
            <a:spAutoFit/>
          </a:bodyPr>
          <a:lstStyle/>
          <a:p>
            <a:pPr>
              <a:defRPr/>
            </a:pPr>
            <a:r>
              <a:rPr lang="en-US" b="1">
                <a:solidFill>
                  <a:schemeClr val="hlink"/>
                </a:solidFill>
                <a:effectLst>
                  <a:outerShdw blurRad="38100" dist="38100" dir="2700000" algn="tl">
                    <a:srgbClr val="000000"/>
                  </a:outerShdw>
                </a:effectLst>
              </a:rPr>
              <a:t>Efficiency:</a:t>
            </a:r>
          </a:p>
        </p:txBody>
      </p:sp>
      <p:sp>
        <p:nvSpPr>
          <p:cNvPr id="248837" name="Text Box 5"/>
          <p:cNvSpPr txBox="1">
            <a:spLocks noChangeArrowheads="1"/>
          </p:cNvSpPr>
          <p:nvPr/>
        </p:nvSpPr>
        <p:spPr bwMode="auto">
          <a:xfrm>
            <a:off x="6934200" y="5791200"/>
            <a:ext cx="16764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(2^n)</a:t>
            </a:r>
          </a:p>
        </p:txBody>
      </p:sp>
      <p:sp>
        <p:nvSpPr>
          <p:cNvPr id="248838" name="Text Box 6"/>
          <p:cNvSpPr txBox="1">
            <a:spLocks noChangeArrowheads="1"/>
          </p:cNvSpPr>
          <p:nvPr/>
        </p:nvSpPr>
        <p:spPr bwMode="auto">
          <a:xfrm>
            <a:off x="533400" y="6096000"/>
            <a:ext cx="8686800" cy="457200"/>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bg2"/>
                </a:solidFill>
              </a:rPr>
              <a:t>Each subset can be represented by a binary string (bit vector, Ch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ppt_x"/>
                                          </p:val>
                                        </p:tav>
                                        <p:tav tm="100000">
                                          <p:val>
                                            <p:strVal val="#ppt_x"/>
                                          </p:val>
                                        </p:tav>
                                      </p:tavLst>
                                    </p:anim>
                                    <p:anim calcmode="lin" valueType="num">
                                      <p:cBhvr additive="base">
                                        <p:cTn id="8" dur="500" fill="hold"/>
                                        <p:tgtEl>
                                          <p:spTgt spid="24883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838"/>
                                        </p:tgtEl>
                                        <p:attrNameLst>
                                          <p:attrName>style.visibility</p:attrName>
                                        </p:attrNameLst>
                                      </p:cBhvr>
                                      <p:to>
                                        <p:strVal val="visible"/>
                                      </p:to>
                                    </p:set>
                                    <p:anim calcmode="lin" valueType="num">
                                      <p:cBhvr additive="base">
                                        <p:cTn id="13" dur="500" fill="hold"/>
                                        <p:tgtEl>
                                          <p:spTgt spid="248838"/>
                                        </p:tgtEl>
                                        <p:attrNameLst>
                                          <p:attrName>ppt_x</p:attrName>
                                        </p:attrNameLst>
                                      </p:cBhvr>
                                      <p:tavLst>
                                        <p:tav tm="0">
                                          <p:val>
                                            <p:strVal val="#ppt_x"/>
                                          </p:val>
                                        </p:tav>
                                        <p:tav tm="100000">
                                          <p:val>
                                            <p:strVal val="#ppt_x"/>
                                          </p:val>
                                        </p:tav>
                                      </p:tavLst>
                                    </p:anim>
                                    <p:anim calcmode="lin" valueType="num">
                                      <p:cBhvr additive="base">
                                        <p:cTn id="14"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0" y="0"/>
            <a:ext cx="8382000" cy="609600"/>
          </a:xfrm>
        </p:spPr>
        <p:txBody>
          <a:bodyPr rtlCol="0">
            <a:normAutofit fontScale="90000"/>
          </a:bodyPr>
          <a:lstStyle/>
          <a:p>
            <a:pPr eaLnBrk="1" fontAlgn="auto" hangingPunct="1">
              <a:spcAft>
                <a:spcPts val="0"/>
              </a:spcAft>
              <a:defRPr/>
            </a:pPr>
            <a:r>
              <a:rPr lang="en-US" sz="4000" dirty="0" smtClean="0"/>
              <a:t>Brute-Force Sorting Algorithm</a:t>
            </a:r>
            <a:endParaRPr lang="en-US" dirty="0" smtClean="0"/>
          </a:p>
        </p:txBody>
      </p:sp>
      <p:sp>
        <p:nvSpPr>
          <p:cNvPr id="269315" name="Rectangle 3"/>
          <p:cNvSpPr>
            <a:spLocks noGrp="1" noChangeArrowheads="1"/>
          </p:cNvSpPr>
          <p:nvPr>
            <p:ph idx="1"/>
          </p:nvPr>
        </p:nvSpPr>
        <p:spPr>
          <a:xfrm>
            <a:off x="609600" y="1266825"/>
            <a:ext cx="8534400" cy="4905375"/>
          </a:xfrm>
        </p:spPr>
        <p:txBody>
          <a:bodyPr rtlCol="0">
            <a:normAutofit fontScale="85000" lnSpcReduction="10000"/>
          </a:bodyPr>
          <a:lstStyle/>
          <a:p>
            <a:pPr eaLnBrk="1" fontAlgn="auto" hangingPunct="1">
              <a:spcAft>
                <a:spcPts val="0"/>
              </a:spcAft>
              <a:buFont typeface="Monotype Sorts" pitchFamily="2" charset="2"/>
              <a:buNone/>
              <a:defRPr/>
            </a:pPr>
            <a:r>
              <a:rPr lang="en-US" i="1" u="sng" smtClean="0"/>
              <a:t>Selection Sort</a:t>
            </a:r>
            <a:r>
              <a:rPr lang="en-US" smtClean="0"/>
              <a:t>   Scan the array to find its smallest element and swap it with the first element.  Then, starting with the second element, scan the elements to the right of it to find the smallest among them and swap it with the second elements.  Generally, on pass </a:t>
            </a:r>
            <a:r>
              <a:rPr lang="en-US" i="1" smtClean="0"/>
              <a:t>i </a:t>
            </a:r>
            <a:r>
              <a:rPr lang="en-US" smtClean="0"/>
              <a:t>(0 </a:t>
            </a:r>
            <a:r>
              <a:rPr lang="en-US" smtClean="0">
                <a:sym typeface="Symbol" pitchFamily="18" charset="2"/>
              </a:rPr>
              <a:t> </a:t>
            </a:r>
            <a:r>
              <a:rPr lang="en-US" i="1" smtClean="0">
                <a:sym typeface="Symbol" pitchFamily="18" charset="2"/>
              </a:rPr>
              <a:t>i </a:t>
            </a:r>
            <a:r>
              <a:rPr lang="en-US" smtClean="0">
                <a:sym typeface="Symbol" pitchFamily="18" charset="2"/>
              </a:rPr>
              <a:t> </a:t>
            </a:r>
            <a:r>
              <a:rPr lang="en-US" i="1" smtClean="0">
                <a:sym typeface="Symbol" pitchFamily="18" charset="2"/>
              </a:rPr>
              <a:t>n-</a:t>
            </a:r>
            <a:r>
              <a:rPr lang="en-US" smtClean="0">
                <a:sym typeface="Symbol" pitchFamily="18" charset="2"/>
              </a:rPr>
              <a:t>2), find the smallest element in </a:t>
            </a:r>
            <a:r>
              <a:rPr lang="en-US" i="1" smtClean="0">
                <a:sym typeface="Symbol" pitchFamily="18" charset="2"/>
              </a:rPr>
              <a:t>A</a:t>
            </a:r>
            <a:r>
              <a:rPr lang="en-US" smtClean="0">
                <a:sym typeface="Symbol" pitchFamily="18" charset="2"/>
              </a:rPr>
              <a:t>[</a:t>
            </a:r>
            <a:r>
              <a:rPr lang="en-US" i="1" smtClean="0">
                <a:sym typeface="Symbol" pitchFamily="18" charset="2"/>
              </a:rPr>
              <a:t>i..n-</a:t>
            </a:r>
            <a:r>
              <a:rPr lang="en-US" smtClean="0">
                <a:sym typeface="Symbol" pitchFamily="18" charset="2"/>
              </a:rPr>
              <a:t>1] and swap it with </a:t>
            </a:r>
            <a:r>
              <a:rPr lang="en-US" i="1" smtClean="0">
                <a:sym typeface="Symbol" pitchFamily="18" charset="2"/>
              </a:rPr>
              <a:t>A</a:t>
            </a:r>
            <a:r>
              <a:rPr lang="en-US" smtClean="0">
                <a:sym typeface="Symbol" pitchFamily="18" charset="2"/>
              </a:rPr>
              <a:t>[</a:t>
            </a:r>
            <a:r>
              <a:rPr lang="en-US" i="1" smtClean="0">
                <a:sym typeface="Symbol" pitchFamily="18" charset="2"/>
              </a:rPr>
              <a:t>i</a:t>
            </a:r>
            <a:r>
              <a:rPr lang="en-US" smtClean="0">
                <a:sym typeface="Symbol" pitchFamily="18" charset="2"/>
              </a:rPr>
              <a:t>]:</a:t>
            </a:r>
            <a:br>
              <a:rPr lang="en-US" smtClean="0">
                <a:sym typeface="Symbol" pitchFamily="18" charset="2"/>
              </a:rPr>
            </a:br>
            <a:r>
              <a:rPr lang="en-US" smtClean="0">
                <a:sym typeface="Symbol" pitchFamily="18" charset="2"/>
              </a:rPr>
              <a:t/>
            </a:r>
            <a:br>
              <a:rPr lang="en-US" smtClean="0">
                <a:sym typeface="Symbol" pitchFamily="18" charset="2"/>
              </a:rPr>
            </a:br>
            <a:r>
              <a:rPr lang="en-US" smtClean="0"/>
              <a:t> </a:t>
            </a:r>
            <a:r>
              <a:rPr lang="en-US" i="1" smtClean="0">
                <a:sym typeface="Symbol" pitchFamily="18" charset="2"/>
              </a:rPr>
              <a:t>A</a:t>
            </a:r>
            <a:r>
              <a:rPr lang="en-US" smtClean="0">
                <a:sym typeface="Symbol" pitchFamily="18" charset="2"/>
              </a:rPr>
              <a:t>[0]     .   .   .    </a:t>
            </a:r>
            <a:r>
              <a:rPr lang="en-US" i="1" smtClean="0">
                <a:sym typeface="Symbol" pitchFamily="18" charset="2"/>
              </a:rPr>
              <a:t>A</a:t>
            </a:r>
            <a:r>
              <a:rPr lang="en-US" smtClean="0">
                <a:sym typeface="Symbol" pitchFamily="18" charset="2"/>
              </a:rPr>
              <a:t>[</a:t>
            </a:r>
            <a:r>
              <a:rPr lang="en-US" i="1" smtClean="0">
                <a:sym typeface="Symbol" pitchFamily="18" charset="2"/>
              </a:rPr>
              <a:t>i</a:t>
            </a:r>
            <a:r>
              <a:rPr lang="en-US" smtClean="0">
                <a:sym typeface="Symbol" pitchFamily="18" charset="2"/>
              </a:rPr>
              <a:t>-1]  |  </a:t>
            </a:r>
            <a:r>
              <a:rPr lang="en-US" i="1" smtClean="0">
                <a:sym typeface="Symbol" pitchFamily="18" charset="2"/>
              </a:rPr>
              <a:t>A</a:t>
            </a:r>
            <a:r>
              <a:rPr lang="en-US" smtClean="0">
                <a:sym typeface="Symbol" pitchFamily="18" charset="2"/>
              </a:rPr>
              <a:t>[</a:t>
            </a:r>
            <a:r>
              <a:rPr lang="en-US" i="1" smtClean="0">
                <a:sym typeface="Symbol" pitchFamily="18" charset="2"/>
              </a:rPr>
              <a:t>i</a:t>
            </a:r>
            <a:r>
              <a:rPr lang="en-US" smtClean="0">
                <a:sym typeface="Symbol" pitchFamily="18" charset="2"/>
              </a:rPr>
              <a:t>],  .   .   .  , </a:t>
            </a:r>
            <a:r>
              <a:rPr lang="en-US" i="1" smtClean="0">
                <a:sym typeface="Symbol" pitchFamily="18" charset="2"/>
              </a:rPr>
              <a:t>A</a:t>
            </a:r>
            <a:r>
              <a:rPr lang="en-US" smtClean="0">
                <a:sym typeface="Symbol" pitchFamily="18" charset="2"/>
              </a:rPr>
              <a:t>[</a:t>
            </a:r>
            <a:r>
              <a:rPr lang="en-US" i="1" smtClean="0">
                <a:sym typeface="Symbol" pitchFamily="18" charset="2"/>
              </a:rPr>
              <a:t>min</a:t>
            </a:r>
            <a:r>
              <a:rPr lang="en-US" smtClean="0">
                <a:sym typeface="Symbol" pitchFamily="18" charset="2"/>
              </a:rPr>
              <a:t>], .   .   ., </a:t>
            </a:r>
            <a:r>
              <a:rPr lang="en-US" i="1" smtClean="0">
                <a:sym typeface="Symbol" pitchFamily="18" charset="2"/>
              </a:rPr>
              <a:t>A</a:t>
            </a:r>
            <a:r>
              <a:rPr lang="en-US" smtClean="0">
                <a:sym typeface="Symbol" pitchFamily="18" charset="2"/>
              </a:rPr>
              <a:t>[</a:t>
            </a:r>
            <a:r>
              <a:rPr lang="en-US" i="1" smtClean="0">
                <a:sym typeface="Symbol" pitchFamily="18" charset="2"/>
              </a:rPr>
              <a:t>n</a:t>
            </a:r>
            <a:r>
              <a:rPr lang="en-US" smtClean="0">
                <a:sym typeface="Symbol" pitchFamily="18" charset="2"/>
              </a:rPr>
              <a:t>-1]        </a:t>
            </a:r>
          </a:p>
          <a:p>
            <a:pPr eaLnBrk="1" fontAlgn="auto" hangingPunct="1">
              <a:spcAft>
                <a:spcPts val="0"/>
              </a:spcAft>
              <a:buFont typeface="Monotype Sorts" pitchFamily="2" charset="2"/>
              <a:buNone/>
              <a:defRPr/>
            </a:pPr>
            <a:r>
              <a:rPr lang="en-US" smtClean="0">
                <a:sym typeface="Symbol" pitchFamily="18" charset="2"/>
              </a:rPr>
              <a:t>        </a:t>
            </a:r>
            <a:r>
              <a:rPr lang="en-US" sz="2000" smtClean="0">
                <a:sym typeface="Symbol" pitchFamily="18" charset="2"/>
              </a:rPr>
              <a:t>in their final positions</a:t>
            </a:r>
          </a:p>
          <a:p>
            <a:pPr eaLnBrk="1" fontAlgn="auto" hangingPunct="1">
              <a:spcAft>
                <a:spcPts val="0"/>
              </a:spcAft>
              <a:buFont typeface="Monotype Sorts" pitchFamily="2" charset="2"/>
              <a:buNone/>
              <a:defRPr/>
            </a:pPr>
            <a:endParaRPr lang="en-US" i="1" smtClean="0">
              <a:sym typeface="Symbol" pitchFamily="18" charset="2"/>
            </a:endParaRPr>
          </a:p>
          <a:p>
            <a:pPr eaLnBrk="1" fontAlgn="auto" hangingPunct="1">
              <a:spcAft>
                <a:spcPts val="0"/>
              </a:spcAft>
              <a:buFont typeface="Monotype Sorts" pitchFamily="2" charset="2"/>
              <a:buNone/>
              <a:defRPr/>
            </a:pPr>
            <a:r>
              <a:rPr lang="en-US" smtClean="0">
                <a:sym typeface="Symbol" pitchFamily="18" charset="2"/>
              </a:rPr>
              <a:t>Example: 7   3   2   5</a:t>
            </a:r>
            <a:endParaRPr lang="en-US" i="1" smtClean="0">
              <a:sym typeface="Symbol" pitchFamily="18" charset="2"/>
            </a:endParaRPr>
          </a:p>
        </p:txBody>
      </p:sp>
      <p:sp>
        <p:nvSpPr>
          <p:cNvPr id="6148" name="Line 4"/>
          <p:cNvSpPr>
            <a:spLocks noChangeShapeType="1"/>
          </p:cNvSpPr>
          <p:nvPr/>
        </p:nvSpPr>
        <p:spPr bwMode="auto">
          <a:xfrm>
            <a:off x="3886200" y="4419600"/>
            <a:ext cx="2819400" cy="0"/>
          </a:xfrm>
          <a:prstGeom prst="line">
            <a:avLst/>
          </a:prstGeom>
          <a:noFill/>
          <a:ln w="9525">
            <a:solidFill>
              <a:schemeClr val="tx1"/>
            </a:solidFill>
            <a:round/>
            <a:headEnd/>
            <a:tailEnd/>
          </a:ln>
        </p:spPr>
        <p:txBody>
          <a:bodyPr wrap="none" anchor="ctr"/>
          <a:lstStyle/>
          <a:p>
            <a:endParaRPr lang="en-US"/>
          </a:p>
        </p:txBody>
      </p:sp>
      <p:sp>
        <p:nvSpPr>
          <p:cNvPr id="6149" name="Line 5"/>
          <p:cNvSpPr>
            <a:spLocks noChangeShapeType="1"/>
          </p:cNvSpPr>
          <p:nvPr/>
        </p:nvSpPr>
        <p:spPr bwMode="auto">
          <a:xfrm flipV="1">
            <a:off x="3886200" y="4191000"/>
            <a:ext cx="0" cy="228600"/>
          </a:xfrm>
          <a:prstGeom prst="line">
            <a:avLst/>
          </a:prstGeom>
          <a:noFill/>
          <a:ln w="9525">
            <a:solidFill>
              <a:schemeClr val="tx1"/>
            </a:solidFill>
            <a:round/>
            <a:headEnd/>
            <a:tailEnd type="arrow" w="med" len="med"/>
          </a:ln>
        </p:spPr>
        <p:txBody>
          <a:bodyPr wrap="none" anchor="ctr"/>
          <a:lstStyle/>
          <a:p>
            <a:endParaRPr lang="en-US"/>
          </a:p>
        </p:txBody>
      </p:sp>
      <p:sp>
        <p:nvSpPr>
          <p:cNvPr id="6150" name="Line 6"/>
          <p:cNvSpPr>
            <a:spLocks noChangeShapeType="1"/>
          </p:cNvSpPr>
          <p:nvPr/>
        </p:nvSpPr>
        <p:spPr bwMode="auto">
          <a:xfrm flipV="1">
            <a:off x="6705600" y="4191000"/>
            <a:ext cx="0" cy="228600"/>
          </a:xfrm>
          <a:prstGeom prst="line">
            <a:avLst/>
          </a:prstGeom>
          <a:noFill/>
          <a:ln w="9525">
            <a:solidFill>
              <a:schemeClr val="tx1"/>
            </a:solidFill>
            <a:round/>
            <a:headEnd/>
            <a:tailEnd type="arrow"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200" smtClean="0"/>
              <a:t>Example 3: The Assignment Problem</a:t>
            </a:r>
            <a:endParaRPr lang="en-US" smtClean="0"/>
          </a:p>
        </p:txBody>
      </p:sp>
      <p:sp>
        <p:nvSpPr>
          <p:cNvPr id="280579" name="Rectangle 3"/>
          <p:cNvSpPr>
            <a:spLocks noGrp="1" noChangeArrowheads="1"/>
          </p:cNvSpPr>
          <p:nvPr>
            <p:ph idx="1"/>
          </p:nvPr>
        </p:nvSpPr>
        <p:spPr>
          <a:xfrm>
            <a:off x="609600" y="1143000"/>
            <a:ext cx="8534400" cy="5486400"/>
          </a:xfrm>
        </p:spPr>
        <p:txBody>
          <a:bodyPr rtlCol="0">
            <a:normAutofit fontScale="92500" lnSpcReduction="10000"/>
          </a:bodyPr>
          <a:lstStyle/>
          <a:p>
            <a:pPr marL="0" indent="0" eaLnBrk="1" fontAlgn="auto" hangingPunct="1">
              <a:lnSpc>
                <a:spcPct val="90000"/>
              </a:lnSpc>
              <a:spcAft>
                <a:spcPts val="0"/>
              </a:spcAft>
              <a:buFont typeface="Monotype Sorts" pitchFamily="2" charset="2"/>
              <a:buNone/>
              <a:defRPr/>
            </a:pPr>
            <a:r>
              <a:rPr lang="en-US" dirty="0" smtClean="0"/>
              <a:t>There are </a:t>
            </a:r>
            <a:r>
              <a:rPr lang="en-US" i="1" dirty="0" smtClean="0"/>
              <a:t>n </a:t>
            </a:r>
            <a:r>
              <a:rPr lang="en-US" dirty="0" smtClean="0"/>
              <a:t>people who need to be assigned to </a:t>
            </a:r>
            <a:r>
              <a:rPr lang="en-US" i="1" dirty="0" smtClean="0"/>
              <a:t>n</a:t>
            </a:r>
            <a:r>
              <a:rPr lang="en-US" dirty="0" smtClean="0"/>
              <a:t> jobs, one person per job.  The cost of assigning person </a:t>
            </a:r>
            <a:r>
              <a:rPr lang="en-US" i="1" dirty="0" err="1" smtClean="0"/>
              <a:t>i</a:t>
            </a:r>
            <a:r>
              <a:rPr lang="en-US" i="1" dirty="0" smtClean="0"/>
              <a:t> </a:t>
            </a:r>
            <a:r>
              <a:rPr lang="en-US" dirty="0" smtClean="0"/>
              <a:t>to job </a:t>
            </a:r>
            <a:r>
              <a:rPr lang="en-US" i="1" dirty="0" smtClean="0"/>
              <a:t>j</a:t>
            </a:r>
            <a:r>
              <a:rPr lang="en-US" dirty="0" smtClean="0"/>
              <a:t> is C[</a:t>
            </a:r>
            <a:r>
              <a:rPr lang="en-US" i="1" dirty="0" err="1" smtClean="0"/>
              <a:t>i</a:t>
            </a:r>
            <a:r>
              <a:rPr lang="en-US" dirty="0" err="1" smtClean="0"/>
              <a:t>,</a:t>
            </a:r>
            <a:r>
              <a:rPr lang="en-US" i="1" dirty="0" err="1" smtClean="0"/>
              <a:t>j</a:t>
            </a:r>
            <a:r>
              <a:rPr lang="en-US" dirty="0" smtClean="0"/>
              <a:t>].  Find an assignment that minimizes the total cost.</a:t>
            </a:r>
          </a:p>
          <a:p>
            <a:pPr marL="0" indent="0" eaLnBrk="1" fontAlgn="auto" hangingPunct="1">
              <a:lnSpc>
                <a:spcPct val="90000"/>
              </a:lnSpc>
              <a:spcAft>
                <a:spcPts val="0"/>
              </a:spcAft>
              <a:buFont typeface="Monotype Sorts" pitchFamily="2" charset="2"/>
              <a:buNone/>
              <a:defRPr/>
            </a:pPr>
            <a:endParaRPr lang="en-US" sz="2000" dirty="0" smtClean="0"/>
          </a:p>
          <a:p>
            <a:pPr marL="0" indent="0" eaLnBrk="1" fontAlgn="auto" hangingPunct="1">
              <a:lnSpc>
                <a:spcPct val="90000"/>
              </a:lnSpc>
              <a:spcAft>
                <a:spcPts val="0"/>
              </a:spcAft>
              <a:buFont typeface="Monotype Sorts" pitchFamily="2" charset="2"/>
              <a:buNone/>
              <a:defRPr/>
            </a:pPr>
            <a:r>
              <a:rPr lang="en-US" sz="2000" dirty="0" smtClean="0"/>
              <a:t>	     Job 0   Job 1   Job 2   Job 3</a:t>
            </a:r>
          </a:p>
          <a:p>
            <a:pPr marL="0" indent="0" eaLnBrk="1" fontAlgn="auto" hangingPunct="1">
              <a:lnSpc>
                <a:spcPct val="90000"/>
              </a:lnSpc>
              <a:spcAft>
                <a:spcPts val="0"/>
              </a:spcAft>
              <a:buFont typeface="Monotype Sorts" pitchFamily="2" charset="2"/>
              <a:buNone/>
              <a:defRPr/>
            </a:pPr>
            <a:r>
              <a:rPr lang="en-US" sz="2000" dirty="0" smtClean="0"/>
              <a:t>Person 0        9	      2          7         8</a:t>
            </a:r>
          </a:p>
          <a:p>
            <a:pPr marL="0" indent="0" eaLnBrk="1" fontAlgn="auto" hangingPunct="1">
              <a:lnSpc>
                <a:spcPct val="90000"/>
              </a:lnSpc>
              <a:spcAft>
                <a:spcPts val="0"/>
              </a:spcAft>
              <a:buFont typeface="Monotype Sorts" pitchFamily="2" charset="2"/>
              <a:buNone/>
              <a:defRPr/>
            </a:pPr>
            <a:r>
              <a:rPr lang="en-US" sz="2000" dirty="0" smtClean="0"/>
              <a:t>Person 1        6          4          3         7</a:t>
            </a:r>
          </a:p>
          <a:p>
            <a:pPr marL="0" indent="0" eaLnBrk="1" fontAlgn="auto" hangingPunct="1">
              <a:lnSpc>
                <a:spcPct val="90000"/>
              </a:lnSpc>
              <a:spcAft>
                <a:spcPts val="0"/>
              </a:spcAft>
              <a:buFont typeface="Monotype Sorts" pitchFamily="2" charset="2"/>
              <a:buNone/>
              <a:defRPr/>
            </a:pPr>
            <a:r>
              <a:rPr lang="en-US" sz="2000" dirty="0" smtClean="0"/>
              <a:t>Person 2        5          8          1         8</a:t>
            </a:r>
          </a:p>
          <a:p>
            <a:pPr marL="0" indent="0" eaLnBrk="1" fontAlgn="auto" hangingPunct="1">
              <a:lnSpc>
                <a:spcPct val="90000"/>
              </a:lnSpc>
              <a:spcAft>
                <a:spcPts val="0"/>
              </a:spcAft>
              <a:buFont typeface="Monotype Sorts" pitchFamily="2" charset="2"/>
              <a:buNone/>
              <a:defRPr/>
            </a:pPr>
            <a:r>
              <a:rPr lang="en-US" sz="2000" dirty="0" smtClean="0"/>
              <a:t>Person 3        7          6          9         4</a:t>
            </a:r>
          </a:p>
          <a:p>
            <a:pPr marL="0" indent="0" eaLnBrk="1" fontAlgn="auto" hangingPunct="1">
              <a:lnSpc>
                <a:spcPct val="90000"/>
              </a:lnSpc>
              <a:spcAft>
                <a:spcPts val="0"/>
              </a:spcAft>
              <a:buFont typeface="Monotype Sorts" pitchFamily="2" charset="2"/>
              <a:buNone/>
              <a:defRPr/>
            </a:pPr>
            <a:endParaRPr lang="en-US" sz="2000" dirty="0" smtClean="0"/>
          </a:p>
          <a:p>
            <a:pPr marL="0" indent="0" eaLnBrk="1" fontAlgn="auto" hangingPunct="1">
              <a:lnSpc>
                <a:spcPct val="90000"/>
              </a:lnSpc>
              <a:spcAft>
                <a:spcPts val="0"/>
              </a:spcAft>
              <a:buFont typeface="Monotype Sorts" pitchFamily="2" charset="2"/>
              <a:buNone/>
              <a:defRPr/>
            </a:pPr>
            <a:r>
              <a:rPr lang="en-US" dirty="0" smtClean="0"/>
              <a:t>Algorithmic Plan: Generate all legitimate assignments, compute</a:t>
            </a:r>
            <a:r>
              <a:rPr lang="en-US" dirty="0"/>
              <a:t> </a:t>
            </a:r>
            <a:r>
              <a:rPr lang="en-US" dirty="0" smtClean="0"/>
              <a:t> their costs, and select the cheapest one.</a:t>
            </a:r>
          </a:p>
          <a:p>
            <a:pPr marL="0" indent="0" eaLnBrk="1" fontAlgn="auto" hangingPunct="1">
              <a:lnSpc>
                <a:spcPct val="90000"/>
              </a:lnSpc>
              <a:spcAft>
                <a:spcPts val="0"/>
              </a:spcAft>
              <a:buFont typeface="Monotype Sorts" pitchFamily="2" charset="2"/>
              <a:buNone/>
              <a:defRPr/>
            </a:pPr>
            <a:r>
              <a:rPr lang="en-US" dirty="0" smtClean="0"/>
              <a:t>How many assignments are there?</a:t>
            </a:r>
          </a:p>
          <a:p>
            <a:pPr marL="0" indent="0" eaLnBrk="1" fontAlgn="auto" hangingPunct="1">
              <a:lnSpc>
                <a:spcPct val="90000"/>
              </a:lnSpc>
              <a:spcAft>
                <a:spcPts val="0"/>
              </a:spcAft>
              <a:buFont typeface="Monotype Sorts" pitchFamily="2" charset="2"/>
              <a:buNone/>
              <a:defRPr/>
            </a:pPr>
            <a:r>
              <a:rPr lang="en-US" dirty="0" smtClean="0"/>
              <a:t>Pose the problem as one about a cost matrix:</a:t>
            </a:r>
            <a:endParaRPr lang="en-US"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pPr eaLnBrk="1" hangingPunct="1"/>
            <a:r>
              <a:rPr lang="en-US" sz="3200" smtClean="0"/>
              <a:t>Assignment Problem by Exhaustive Search</a:t>
            </a:r>
          </a:p>
        </p:txBody>
      </p:sp>
      <p:sp>
        <p:nvSpPr>
          <p:cNvPr id="282626" name="Rectangle 2"/>
          <p:cNvSpPr>
            <a:spLocks noGrp="1" noChangeArrowheads="1"/>
          </p:cNvSpPr>
          <p:nvPr>
            <p:ph idx="1"/>
          </p:nvPr>
        </p:nvSpPr>
        <p:spPr>
          <a:xfrm>
            <a:off x="609600" y="1066800"/>
            <a:ext cx="8153400" cy="5105400"/>
          </a:xfrm>
        </p:spPr>
        <p:txBody>
          <a:bodyPr rtlCol="0">
            <a:normAutofit lnSpcReduction="10000"/>
          </a:bodyPr>
          <a:lstStyle/>
          <a:p>
            <a:pPr marL="0" indent="0" algn="just" eaLnBrk="1" fontAlgn="auto" hangingPunct="1">
              <a:lnSpc>
                <a:spcPct val="90000"/>
              </a:lnSpc>
              <a:spcAft>
                <a:spcPts val="0"/>
              </a:spcAft>
              <a:buFont typeface="Monotype Sorts" pitchFamily="2" charset="2"/>
              <a:buNone/>
              <a:defRPr/>
            </a:pPr>
            <a:r>
              <a:rPr lang="en-US" dirty="0" smtClean="0"/>
              <a:t>         </a:t>
            </a:r>
            <a:r>
              <a:rPr lang="en-US" sz="2000" dirty="0" smtClean="0"/>
              <a:t>9   2   7   8</a:t>
            </a:r>
            <a:r>
              <a:rPr lang="en-US" dirty="0" smtClean="0"/>
              <a:t>	</a:t>
            </a:r>
          </a:p>
          <a:p>
            <a:pPr marL="0" indent="0" algn="just" eaLnBrk="1" fontAlgn="auto" hangingPunct="1">
              <a:lnSpc>
                <a:spcPct val="90000"/>
              </a:lnSpc>
              <a:spcAft>
                <a:spcPts val="0"/>
              </a:spcAft>
              <a:buFont typeface="Monotype Sorts" pitchFamily="2" charset="2"/>
              <a:buNone/>
              <a:defRPr/>
            </a:pPr>
            <a:r>
              <a:rPr lang="en-US" sz="2000" dirty="0" smtClean="0"/>
              <a:t>              6   4   3   7</a:t>
            </a:r>
            <a:endParaRPr lang="en-US" dirty="0" smtClean="0"/>
          </a:p>
          <a:p>
            <a:pPr marL="0" indent="0" algn="just" eaLnBrk="1" fontAlgn="auto" hangingPunct="1">
              <a:lnSpc>
                <a:spcPct val="90000"/>
              </a:lnSpc>
              <a:spcAft>
                <a:spcPts val="0"/>
              </a:spcAft>
              <a:buFont typeface="Monotype Sorts" pitchFamily="2" charset="2"/>
              <a:buNone/>
              <a:defRPr/>
            </a:pPr>
            <a:r>
              <a:rPr lang="en-US" dirty="0" smtClean="0"/>
              <a:t>         </a:t>
            </a:r>
            <a:r>
              <a:rPr lang="en-US" sz="2000" dirty="0" smtClean="0"/>
              <a:t>5   8   1   8</a:t>
            </a:r>
          </a:p>
          <a:p>
            <a:pPr marL="0" indent="0" algn="just" eaLnBrk="1" fontAlgn="auto" hangingPunct="1">
              <a:lnSpc>
                <a:spcPct val="90000"/>
              </a:lnSpc>
              <a:spcAft>
                <a:spcPts val="0"/>
              </a:spcAft>
              <a:buFont typeface="Monotype Sorts" pitchFamily="2" charset="2"/>
              <a:buNone/>
              <a:defRPr/>
            </a:pPr>
            <a:r>
              <a:rPr lang="en-US" sz="2000" dirty="0" smtClean="0"/>
              <a:t>               7   6   9   4 </a:t>
            </a:r>
          </a:p>
          <a:p>
            <a:pPr marL="0" indent="0" eaLnBrk="1" fontAlgn="auto" hangingPunct="1">
              <a:lnSpc>
                <a:spcPct val="90000"/>
              </a:lnSpc>
              <a:spcAft>
                <a:spcPts val="0"/>
              </a:spcAft>
              <a:buFont typeface="Monotype Sorts" pitchFamily="2" charset="2"/>
              <a:buNone/>
              <a:defRPr/>
            </a:pPr>
            <a:endParaRPr lang="en-US" sz="2000" dirty="0" smtClean="0"/>
          </a:p>
          <a:p>
            <a:pPr marL="0" indent="0" eaLnBrk="1" fontAlgn="auto" hangingPunct="1">
              <a:lnSpc>
                <a:spcPct val="90000"/>
              </a:lnSpc>
              <a:spcAft>
                <a:spcPts val="0"/>
              </a:spcAft>
              <a:buFont typeface="Monotype Sorts" pitchFamily="2" charset="2"/>
              <a:buNone/>
              <a:defRPr/>
            </a:pPr>
            <a:r>
              <a:rPr lang="en-US" sz="2000" dirty="0" smtClean="0"/>
              <a:t>   </a:t>
            </a:r>
            <a:r>
              <a:rPr lang="en-US" sz="2000" u="sng" dirty="0" smtClean="0"/>
              <a:t>Assignment</a:t>
            </a:r>
            <a:r>
              <a:rPr lang="en-US" sz="2000" dirty="0" smtClean="0"/>
              <a:t> (</a:t>
            </a:r>
            <a:r>
              <a:rPr lang="en-US" sz="2000" dirty="0" err="1" smtClean="0"/>
              <a:t>col.#s</a:t>
            </a:r>
            <a:r>
              <a:rPr lang="en-US" sz="2000" dirty="0" smtClean="0"/>
              <a:t>)		  </a:t>
            </a:r>
            <a:r>
              <a:rPr lang="en-US" sz="2000" u="sng" dirty="0" smtClean="0"/>
              <a:t>Total Cost</a:t>
            </a:r>
            <a:r>
              <a:rPr lang="en-US" sz="2000" dirty="0" smtClean="0"/>
              <a:t> </a:t>
            </a:r>
          </a:p>
          <a:p>
            <a:pPr marL="0" indent="0" eaLnBrk="1" fontAlgn="auto" hangingPunct="1">
              <a:lnSpc>
                <a:spcPct val="90000"/>
              </a:lnSpc>
              <a:spcAft>
                <a:spcPts val="0"/>
              </a:spcAft>
              <a:buFont typeface="Monotype Sorts" pitchFamily="2" charset="2"/>
              <a:buNone/>
              <a:defRPr/>
            </a:pPr>
            <a:r>
              <a:rPr lang="en-US" sz="2000" dirty="0" smtClean="0"/>
              <a:t>           1, 2, 3, 4			9+4+1+4=18</a:t>
            </a:r>
          </a:p>
          <a:p>
            <a:pPr marL="0" indent="0" eaLnBrk="1" fontAlgn="auto" hangingPunct="1">
              <a:lnSpc>
                <a:spcPct val="90000"/>
              </a:lnSpc>
              <a:spcAft>
                <a:spcPts val="0"/>
              </a:spcAft>
              <a:buFont typeface="Monotype Sorts" pitchFamily="2" charset="2"/>
              <a:buNone/>
              <a:defRPr/>
            </a:pPr>
            <a:r>
              <a:rPr lang="en-US" sz="2000" dirty="0" smtClean="0"/>
              <a:t>           1, 2, 4, 3			9+4+8+9=30</a:t>
            </a:r>
          </a:p>
          <a:p>
            <a:pPr marL="0" indent="0" eaLnBrk="1" fontAlgn="auto" hangingPunct="1">
              <a:lnSpc>
                <a:spcPct val="90000"/>
              </a:lnSpc>
              <a:spcAft>
                <a:spcPts val="0"/>
              </a:spcAft>
              <a:buFont typeface="Monotype Sorts" pitchFamily="2" charset="2"/>
              <a:buNone/>
              <a:defRPr/>
            </a:pPr>
            <a:r>
              <a:rPr lang="en-US" sz="2000" dirty="0" smtClean="0"/>
              <a:t>           1, 3, 2, 4			9+3+8+4=24</a:t>
            </a:r>
          </a:p>
          <a:p>
            <a:pPr marL="0" indent="0" eaLnBrk="1" fontAlgn="auto" hangingPunct="1">
              <a:lnSpc>
                <a:spcPct val="90000"/>
              </a:lnSpc>
              <a:spcAft>
                <a:spcPts val="0"/>
              </a:spcAft>
              <a:buFont typeface="Monotype Sorts" pitchFamily="2" charset="2"/>
              <a:buNone/>
              <a:defRPr/>
            </a:pPr>
            <a:r>
              <a:rPr lang="en-US" sz="2000" dirty="0" smtClean="0"/>
              <a:t>           1, 3, 4, 2			9+3+8+6=26</a:t>
            </a:r>
          </a:p>
          <a:p>
            <a:pPr marL="0" indent="0" eaLnBrk="1" fontAlgn="auto" hangingPunct="1">
              <a:lnSpc>
                <a:spcPct val="90000"/>
              </a:lnSpc>
              <a:spcAft>
                <a:spcPts val="0"/>
              </a:spcAft>
              <a:buFont typeface="Monotype Sorts" pitchFamily="2" charset="2"/>
              <a:buNone/>
              <a:defRPr/>
            </a:pPr>
            <a:r>
              <a:rPr lang="en-US" sz="2000" dirty="0" smtClean="0"/>
              <a:t>           1, 4, 2, 3			9+7+8+9=33</a:t>
            </a:r>
          </a:p>
          <a:p>
            <a:pPr marL="0" indent="0" eaLnBrk="1" fontAlgn="auto" hangingPunct="1">
              <a:lnSpc>
                <a:spcPct val="90000"/>
              </a:lnSpc>
              <a:spcAft>
                <a:spcPts val="0"/>
              </a:spcAft>
              <a:buFont typeface="Monotype Sorts" pitchFamily="2" charset="2"/>
              <a:buNone/>
              <a:defRPr/>
            </a:pPr>
            <a:r>
              <a:rPr lang="en-US" sz="2000" dirty="0" smtClean="0"/>
              <a:t>           1, 4, 3, 2			9+7+1+6=23</a:t>
            </a:r>
          </a:p>
          <a:p>
            <a:pPr marL="0" indent="0" eaLnBrk="1" fontAlgn="auto" hangingPunct="1">
              <a:lnSpc>
                <a:spcPct val="90000"/>
              </a:lnSpc>
              <a:spcAft>
                <a:spcPts val="0"/>
              </a:spcAft>
              <a:buFont typeface="Monotype Sorts" pitchFamily="2" charset="2"/>
              <a:buNone/>
              <a:defRPr/>
            </a:pPr>
            <a:r>
              <a:rPr lang="en-US" sz="2000" dirty="0" smtClean="0"/>
              <a:t>				       etc.</a:t>
            </a:r>
          </a:p>
          <a:p>
            <a:pPr marL="0" indent="0" eaLnBrk="1" fontAlgn="auto" hangingPunct="1">
              <a:lnSpc>
                <a:spcPct val="90000"/>
              </a:lnSpc>
              <a:spcAft>
                <a:spcPts val="0"/>
              </a:spcAft>
              <a:buFont typeface="Monotype Sorts" pitchFamily="2" charset="2"/>
              <a:buNone/>
              <a:defRPr/>
            </a:pPr>
            <a:r>
              <a:rPr lang="en-US" sz="2000" dirty="0" smtClean="0"/>
              <a:t>(For this particular instance, the optimal assignment can be found by exploiting the specific features of the number given.  It is:                  </a:t>
            </a:r>
            <a:endParaRPr lang="en-US" dirty="0" smtClean="0"/>
          </a:p>
        </p:txBody>
      </p:sp>
      <p:sp>
        <p:nvSpPr>
          <p:cNvPr id="282628" name="Text Box 4"/>
          <p:cNvSpPr txBox="1">
            <a:spLocks noChangeArrowheads="1"/>
          </p:cNvSpPr>
          <p:nvPr/>
        </p:nvSpPr>
        <p:spPr bwMode="auto">
          <a:xfrm>
            <a:off x="533400" y="1600200"/>
            <a:ext cx="685800" cy="854075"/>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b="1">
                <a:solidFill>
                  <a:schemeClr val="hlink"/>
                </a:solidFill>
                <a:effectLst>
                  <a:outerShdw blurRad="38100" dist="38100" dir="2700000" algn="tl">
                    <a:srgbClr val="000000"/>
                  </a:outerShdw>
                </a:effectLst>
              </a:rPr>
              <a:t>C = </a:t>
            </a:r>
          </a:p>
        </p:txBody>
      </p:sp>
      <p:sp>
        <p:nvSpPr>
          <p:cNvPr id="282642" name="Text Box 18"/>
          <p:cNvSpPr txBox="1">
            <a:spLocks noChangeArrowheads="1"/>
          </p:cNvSpPr>
          <p:nvPr/>
        </p:nvSpPr>
        <p:spPr bwMode="auto">
          <a:xfrm>
            <a:off x="6477000" y="5943600"/>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FF6600"/>
                </a:solidFill>
              </a:rPr>
              <a:t>2,1,3,4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82642"/>
                                        </p:tgtEl>
                                        <p:attrNameLst>
                                          <p:attrName>style.visibility</p:attrName>
                                        </p:attrNameLst>
                                      </p:cBhvr>
                                      <p:to>
                                        <p:strVal val="visible"/>
                                      </p:to>
                                    </p:set>
                                    <p:anim calcmode="lin" valueType="num">
                                      <p:cBhvr additive="base">
                                        <p:cTn id="7" dur="2000" fill="hold"/>
                                        <p:tgtEl>
                                          <p:spTgt spid="282642"/>
                                        </p:tgtEl>
                                        <p:attrNameLst>
                                          <p:attrName>ppt_x</p:attrName>
                                        </p:attrNameLst>
                                      </p:cBhvr>
                                      <p:tavLst>
                                        <p:tav tm="0">
                                          <p:val>
                                            <p:strVal val="1+#ppt_w/2"/>
                                          </p:val>
                                        </p:tav>
                                        <p:tav tm="100000">
                                          <p:val>
                                            <p:strVal val="#ppt_x"/>
                                          </p:val>
                                        </p:tav>
                                      </p:tavLst>
                                    </p:anim>
                                    <p:anim calcmode="lin" valueType="num">
                                      <p:cBhvr additive="base">
                                        <p:cTn id="8" dur="2000" fill="hold"/>
                                        <p:tgtEl>
                                          <p:spTgt spid="282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Final Comments on Exhaustive Search</a:t>
            </a:r>
          </a:p>
        </p:txBody>
      </p:sp>
      <p:sp>
        <p:nvSpPr>
          <p:cNvPr id="249859" name="Rectangle 3"/>
          <p:cNvSpPr>
            <a:spLocks noGrp="1" noChangeArrowheads="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smtClean="0"/>
              <a:t>Exhaustive-search algorithms run in a realistic amount of time </a:t>
            </a:r>
            <a:r>
              <a:rPr lang="en-US" u="sng" smtClean="0"/>
              <a:t>only on very small instances</a:t>
            </a:r>
            <a:r>
              <a:rPr lang="en-US" smtClean="0"/>
              <a:t> </a:t>
            </a:r>
          </a:p>
          <a:p>
            <a:pPr eaLnBrk="1" fontAlgn="auto" hangingPunct="1">
              <a:spcAft>
                <a:spcPts val="0"/>
              </a:spcAft>
              <a:buFont typeface="Arial" pitchFamily="34" charset="0"/>
              <a:buChar char="•"/>
              <a:defRPr/>
            </a:pPr>
            <a:endParaRPr lang="en-US" smtClean="0"/>
          </a:p>
          <a:p>
            <a:pPr eaLnBrk="1" fontAlgn="auto" hangingPunct="1">
              <a:spcAft>
                <a:spcPts val="0"/>
              </a:spcAft>
              <a:buFont typeface="Arial" pitchFamily="34" charset="0"/>
              <a:buChar char="•"/>
              <a:defRPr/>
            </a:pPr>
            <a:r>
              <a:rPr lang="en-US" smtClean="0"/>
              <a:t>In some cases, there are much better alternatives! </a:t>
            </a:r>
          </a:p>
          <a:p>
            <a:pPr lvl="1" eaLnBrk="1" fontAlgn="auto" hangingPunct="1">
              <a:spcAft>
                <a:spcPts val="0"/>
              </a:spcAft>
              <a:buFont typeface="Arial" pitchFamily="34" charset="0"/>
              <a:buChar char="–"/>
              <a:defRPr/>
            </a:pPr>
            <a:r>
              <a:rPr lang="en-US" sz="2400" smtClean="0"/>
              <a:t>Euler circuits</a:t>
            </a:r>
          </a:p>
          <a:p>
            <a:pPr lvl="1" eaLnBrk="1" fontAlgn="auto" hangingPunct="1">
              <a:spcAft>
                <a:spcPts val="0"/>
              </a:spcAft>
              <a:buFont typeface="Arial" pitchFamily="34" charset="0"/>
              <a:buChar char="–"/>
              <a:defRPr/>
            </a:pPr>
            <a:r>
              <a:rPr lang="en-US" sz="2400" smtClean="0"/>
              <a:t>shortest paths</a:t>
            </a:r>
          </a:p>
          <a:p>
            <a:pPr lvl="1" eaLnBrk="1" fontAlgn="auto" hangingPunct="1">
              <a:spcAft>
                <a:spcPts val="0"/>
              </a:spcAft>
              <a:buFont typeface="Arial" pitchFamily="34" charset="0"/>
              <a:buChar char="–"/>
              <a:defRPr/>
            </a:pPr>
            <a:r>
              <a:rPr lang="en-US" sz="2400" smtClean="0"/>
              <a:t>minimum spanning tree</a:t>
            </a:r>
          </a:p>
          <a:p>
            <a:pPr lvl="1" eaLnBrk="1" fontAlgn="auto" hangingPunct="1">
              <a:spcAft>
                <a:spcPts val="0"/>
              </a:spcAft>
              <a:buFont typeface="Arial" pitchFamily="34" charset="0"/>
              <a:buChar char="–"/>
              <a:defRPr/>
            </a:pPr>
            <a:r>
              <a:rPr lang="en-US" sz="2400" smtClean="0"/>
              <a:t>assignment problem</a:t>
            </a:r>
          </a:p>
          <a:p>
            <a:pPr eaLnBrk="1" fontAlgn="auto" hangingPunct="1">
              <a:spcAft>
                <a:spcPts val="0"/>
              </a:spcAft>
              <a:buFont typeface="Arial" pitchFamily="34" charset="0"/>
              <a:buChar char="•"/>
              <a:defRPr/>
            </a:pPr>
            <a:endParaRPr lang="en-US" smtClean="0"/>
          </a:p>
          <a:p>
            <a:pPr eaLnBrk="1" fontAlgn="auto" hangingPunct="1">
              <a:spcAft>
                <a:spcPts val="0"/>
              </a:spcAft>
              <a:buFont typeface="Arial" pitchFamily="34" charset="0"/>
              <a:buChar char="•"/>
              <a:defRPr/>
            </a:pPr>
            <a:r>
              <a:rPr lang="en-US" smtClean="0"/>
              <a:t>In many cases, exhaustive search or its variation is the only known way to get exact solution</a:t>
            </a:r>
          </a:p>
          <a:p>
            <a:pPr eaLnBrk="1" fontAlgn="auto" hangingPunct="1">
              <a:spcAft>
                <a:spcPts val="0"/>
              </a:spcAft>
              <a:buFont typeface="Arial" pitchFamily="34" charset="0"/>
              <a:buChar char="•"/>
              <a:defRPr/>
            </a:pPr>
            <a:endParaRPr lang="en-US" smtClean="0"/>
          </a:p>
        </p:txBody>
      </p:sp>
      <p:sp>
        <p:nvSpPr>
          <p:cNvPr id="249860" name="Text Box 4"/>
          <p:cNvSpPr txBox="1">
            <a:spLocks noChangeArrowheads="1"/>
          </p:cNvSpPr>
          <p:nvPr/>
        </p:nvSpPr>
        <p:spPr bwMode="auto">
          <a:xfrm>
            <a:off x="4800600" y="4343400"/>
            <a:ext cx="3048000" cy="822325"/>
          </a:xfrm>
          <a:prstGeom prst="rect">
            <a:avLst/>
          </a:prstGeom>
          <a:noFill/>
          <a:ln w="12700">
            <a:noFill/>
            <a:miter lim="800000"/>
            <a:headEnd type="none" w="sm" len="sm"/>
            <a:tailEnd type="none" w="sm" len="sm"/>
          </a:ln>
        </p:spPr>
        <p:txBody>
          <a:bodyPr>
            <a:spAutoFit/>
          </a:bodyPr>
          <a:lstStyle/>
          <a:p>
            <a:pPr>
              <a:spcBef>
                <a:spcPct val="50000"/>
              </a:spcBef>
            </a:pPr>
            <a:r>
              <a:rPr lang="en-US">
                <a:solidFill>
                  <a:srgbClr val="FF9933"/>
                </a:solidFill>
              </a:rPr>
              <a:t>The Hungarian method runs in O(n^3)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1+#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Vornoi diagram</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Monotype Sorts" pitchFamily="2" charset="2"/>
              <a:buNone/>
              <a:defRPr/>
            </a:pPr>
            <a:r>
              <a:rPr lang="en-US" dirty="0" smtClean="0"/>
              <a:t>    The partitioning of a plane with points into </a:t>
            </a:r>
            <a:r>
              <a:rPr lang="en-US" dirty="0" smtClean="0">
                <a:hlinkClick r:id="rId2"/>
              </a:rPr>
              <a:t>convex polygons</a:t>
            </a:r>
            <a:r>
              <a:rPr lang="en-US" dirty="0" smtClean="0"/>
              <a:t> such that each </a:t>
            </a:r>
            <a:r>
              <a:rPr lang="en-US" dirty="0" smtClean="0">
                <a:hlinkClick r:id="rId3"/>
              </a:rPr>
              <a:t>polygon</a:t>
            </a:r>
            <a:r>
              <a:rPr lang="en-US" dirty="0" smtClean="0"/>
              <a:t> contains </a:t>
            </a:r>
            <a:r>
              <a:rPr lang="en-US" dirty="0" smtClean="0">
                <a:hlinkClick r:id="rId4"/>
              </a:rPr>
              <a:t>exactly one</a:t>
            </a:r>
            <a:r>
              <a:rPr lang="en-US" dirty="0" smtClean="0"/>
              <a:t> generating point and every point in a given polygon is closer to its generating point than to any other.</a:t>
            </a:r>
          </a:p>
          <a:p>
            <a:pPr eaLnBrk="1" fontAlgn="auto" hangingPunct="1">
              <a:spcAft>
                <a:spcPts val="0"/>
              </a:spcAft>
              <a:buFont typeface="Monotype Sorts" pitchFamily="2" charset="2"/>
              <a:buNone/>
              <a:defRPr/>
            </a:pPr>
            <a:endParaRPr lang="en-US" dirty="0" smtClean="0"/>
          </a:p>
          <a:p>
            <a:pPr eaLnBrk="1" fontAlgn="auto" hangingPunct="1">
              <a:spcAft>
                <a:spcPts val="0"/>
              </a:spcAft>
              <a:buFont typeface="Monotype Sorts" pitchFamily="2" charset="2"/>
              <a:buNone/>
              <a:defRPr/>
            </a:pPr>
            <a:r>
              <a:rPr lang="en-US" dirty="0" smtClean="0"/>
              <a:t>    A </a:t>
            </a:r>
            <a:r>
              <a:rPr lang="en-US" dirty="0" err="1" smtClean="0"/>
              <a:t>Voronoi</a:t>
            </a:r>
            <a:r>
              <a:rPr lang="en-US" dirty="0" smtClean="0"/>
              <a:t> diagram is sometimes also known as a </a:t>
            </a:r>
            <a:r>
              <a:rPr lang="en-US" dirty="0" err="1" smtClean="0"/>
              <a:t>Dirichlet</a:t>
            </a:r>
            <a:r>
              <a:rPr lang="en-US" dirty="0" smtClean="0"/>
              <a:t> tessellation. The cells are called </a:t>
            </a:r>
            <a:r>
              <a:rPr lang="en-US" dirty="0" err="1" smtClean="0"/>
              <a:t>Dirichlet</a:t>
            </a:r>
            <a:r>
              <a:rPr lang="en-US" dirty="0" smtClean="0"/>
              <a:t> regions, </a:t>
            </a:r>
            <a:r>
              <a:rPr lang="en-US" dirty="0" err="1" smtClean="0"/>
              <a:t>Thiessen</a:t>
            </a:r>
            <a:r>
              <a:rPr lang="en-US" dirty="0" smtClean="0"/>
              <a:t> </a:t>
            </a:r>
            <a:r>
              <a:rPr lang="en-US" dirty="0" err="1" smtClean="0"/>
              <a:t>polytopes</a:t>
            </a:r>
            <a:r>
              <a:rPr lang="en-US" dirty="0" smtClean="0"/>
              <a:t>, or </a:t>
            </a:r>
            <a:r>
              <a:rPr lang="en-US" dirty="0" err="1" smtClean="0">
                <a:hlinkClick r:id="rId5"/>
              </a:rPr>
              <a:t>Voronoi</a:t>
            </a:r>
            <a:r>
              <a:rPr lang="en-US" dirty="0" smtClean="0">
                <a:hlinkClick r:id="rId5"/>
              </a:rPr>
              <a:t> polygons</a:t>
            </a:r>
            <a:r>
              <a:rPr lang="en-US" dirty="0" smtClean="0"/>
              <a: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endParaRPr lang="en-US" smtClean="0"/>
          </a:p>
        </p:txBody>
      </p:sp>
      <p:pic>
        <p:nvPicPr>
          <p:cNvPr id="37891" name="Picture 2"/>
          <p:cNvPicPr>
            <a:picLocks noGrp="1" noChangeAspect="1" noChangeArrowheads="1"/>
          </p:cNvPicPr>
          <p:nvPr>
            <p:ph idx="1"/>
          </p:nvPr>
        </p:nvPicPr>
        <p:blipFill>
          <a:blip r:embed="rId2" cstate="print"/>
          <a:srcRect/>
          <a:stretch>
            <a:fillRect/>
          </a:stretch>
        </p:blipFill>
        <p:spPr>
          <a:xfrm>
            <a:off x="3086100" y="2347913"/>
            <a:ext cx="2971800" cy="302895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err="1" smtClean="0"/>
              <a:t>Voronoi</a:t>
            </a:r>
            <a:r>
              <a:rPr lang="en-US" dirty="0" smtClean="0"/>
              <a:t> diagrams were considered as early at 1644 by René Descartes and were used by </a:t>
            </a:r>
            <a:r>
              <a:rPr lang="en-US" dirty="0" err="1" smtClean="0"/>
              <a:t>Dirichlet</a:t>
            </a:r>
            <a:r>
              <a:rPr lang="en-US" dirty="0" smtClean="0"/>
              <a:t> (1850) in the investigation of positive quadratic forms.</a:t>
            </a:r>
          </a:p>
          <a:p>
            <a:pPr eaLnBrk="1" fontAlgn="auto" hangingPunct="1">
              <a:spcAft>
                <a:spcPts val="0"/>
              </a:spcAft>
              <a:buFont typeface="Monotype Sorts" pitchFamily="2" charset="2"/>
              <a:buNone/>
              <a:defRPr/>
            </a:pPr>
            <a:endParaRPr lang="en-US" dirty="0" smtClean="0"/>
          </a:p>
          <a:p>
            <a:pPr eaLnBrk="1" fontAlgn="auto" hangingPunct="1">
              <a:spcAft>
                <a:spcPts val="0"/>
              </a:spcAft>
              <a:buFont typeface="Arial" pitchFamily="34" charset="0"/>
              <a:buChar char="•"/>
              <a:defRPr/>
            </a:pPr>
            <a:r>
              <a:rPr lang="en-US" dirty="0" smtClean="0"/>
              <a:t>They were also studied by </a:t>
            </a:r>
            <a:r>
              <a:rPr lang="en-US" dirty="0" err="1" smtClean="0"/>
              <a:t>Voronoi</a:t>
            </a:r>
            <a:r>
              <a:rPr lang="en-US" dirty="0" smtClean="0"/>
              <a:t> (1907), who extended the investigation of </a:t>
            </a:r>
            <a:r>
              <a:rPr lang="en-US" dirty="0" err="1" smtClean="0"/>
              <a:t>Voronoi</a:t>
            </a:r>
            <a:r>
              <a:rPr lang="en-US" dirty="0" smtClean="0"/>
              <a:t> diagrams to higher dimensions.</a:t>
            </a:r>
          </a:p>
          <a:p>
            <a:pPr eaLnBrk="1" fontAlgn="auto" hangingPunct="1">
              <a:spcAft>
                <a:spcPts val="0"/>
              </a:spcAft>
              <a:buFont typeface="Monotype Sorts" pitchFamily="2" charset="2"/>
              <a:buNone/>
              <a:defRPr/>
            </a:pPr>
            <a:endParaRPr lang="en-US" dirty="0" smtClean="0"/>
          </a:p>
          <a:p>
            <a:pPr eaLnBrk="1" fontAlgn="auto" hangingPunct="1">
              <a:spcAft>
                <a:spcPts val="0"/>
              </a:spcAft>
              <a:buFont typeface="Arial" pitchFamily="34" charset="0"/>
              <a:buChar char="•"/>
              <a:defRPr/>
            </a:pPr>
            <a:r>
              <a:rPr lang="en-US" dirty="0" smtClean="0"/>
              <a:t>They find widespread applications in areas such as computer graphics, epidemiology, geophysics, and meteorology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28600" y="0"/>
            <a:ext cx="8382000" cy="685800"/>
          </a:xfrm>
        </p:spPr>
        <p:txBody>
          <a:bodyPr rtlCol="0">
            <a:normAutofit fontScale="90000"/>
          </a:bodyPr>
          <a:lstStyle/>
          <a:p>
            <a:pPr eaLnBrk="1" fontAlgn="auto" hangingPunct="1">
              <a:spcAft>
                <a:spcPts val="0"/>
              </a:spcAft>
              <a:defRPr/>
            </a:pPr>
            <a:r>
              <a:rPr lang="en-US" sz="4000" dirty="0" smtClean="0"/>
              <a:t>Analysis of Selection Sort</a:t>
            </a:r>
            <a:endParaRPr lang="en-US" dirty="0" smtClean="0"/>
          </a:p>
        </p:txBody>
      </p:sp>
      <p:sp>
        <p:nvSpPr>
          <p:cNvPr id="283651" name="Rectangle 3"/>
          <p:cNvSpPr>
            <a:spLocks noGrp="1" noChangeArrowheads="1"/>
          </p:cNvSpPr>
          <p:nvPr>
            <p:ph type="body" sz="half" idx="1"/>
          </p:nvPr>
        </p:nvSpPr>
        <p:spPr>
          <a:xfrm>
            <a:off x="609600" y="4267200"/>
            <a:ext cx="8305800" cy="2133600"/>
          </a:xfrm>
        </p:spPr>
        <p:txBody>
          <a:bodyPr rtlCol="0">
            <a:normAutofit fontScale="92500" lnSpcReduction="20000"/>
          </a:bodyPr>
          <a:lstStyle/>
          <a:p>
            <a:pPr marL="0" indent="0" eaLnBrk="1" fontAlgn="auto" hangingPunct="1">
              <a:lnSpc>
                <a:spcPct val="90000"/>
              </a:lnSpc>
              <a:spcAft>
                <a:spcPts val="0"/>
              </a:spcAft>
              <a:buFont typeface="Monotype Sorts" pitchFamily="2" charset="2"/>
              <a:buNone/>
              <a:defRPr/>
            </a:pPr>
            <a:r>
              <a:rPr lang="en-US" smtClean="0">
                <a:sym typeface="Symbol" pitchFamily="18" charset="2"/>
              </a:rPr>
              <a:t>Time efficiency:</a:t>
            </a:r>
          </a:p>
          <a:p>
            <a:pPr marL="0" indent="0" eaLnBrk="1" fontAlgn="auto" hangingPunct="1">
              <a:lnSpc>
                <a:spcPct val="90000"/>
              </a:lnSpc>
              <a:spcAft>
                <a:spcPts val="0"/>
              </a:spcAft>
              <a:buFont typeface="Monotype Sorts" pitchFamily="2" charset="2"/>
              <a:buNone/>
              <a:defRPr/>
            </a:pPr>
            <a:endParaRPr lang="en-US" smtClean="0">
              <a:sym typeface="Symbol" pitchFamily="18" charset="2"/>
            </a:endParaRPr>
          </a:p>
          <a:p>
            <a:pPr marL="0" indent="0" eaLnBrk="1" fontAlgn="auto" hangingPunct="1">
              <a:lnSpc>
                <a:spcPct val="90000"/>
              </a:lnSpc>
              <a:spcAft>
                <a:spcPts val="0"/>
              </a:spcAft>
              <a:buFont typeface="Monotype Sorts" pitchFamily="2" charset="2"/>
              <a:buNone/>
              <a:defRPr/>
            </a:pPr>
            <a:r>
              <a:rPr lang="en-US" smtClean="0">
                <a:sym typeface="Symbol" pitchFamily="18" charset="2"/>
              </a:rPr>
              <a:t>Space efficiency:</a:t>
            </a:r>
          </a:p>
          <a:p>
            <a:pPr marL="0" indent="0" eaLnBrk="1" fontAlgn="auto" hangingPunct="1">
              <a:lnSpc>
                <a:spcPct val="90000"/>
              </a:lnSpc>
              <a:spcAft>
                <a:spcPts val="0"/>
              </a:spcAft>
              <a:buFont typeface="Monotype Sorts" pitchFamily="2" charset="2"/>
              <a:buNone/>
              <a:defRPr/>
            </a:pPr>
            <a:endParaRPr lang="en-US" smtClean="0">
              <a:sym typeface="Symbol" pitchFamily="18" charset="2"/>
            </a:endParaRPr>
          </a:p>
          <a:p>
            <a:pPr marL="0" indent="0" eaLnBrk="1" fontAlgn="auto" hangingPunct="1">
              <a:lnSpc>
                <a:spcPct val="90000"/>
              </a:lnSpc>
              <a:spcAft>
                <a:spcPts val="0"/>
              </a:spcAft>
              <a:buFont typeface="Monotype Sorts" pitchFamily="2" charset="2"/>
              <a:buNone/>
              <a:defRPr/>
            </a:pPr>
            <a:r>
              <a:rPr lang="en-US" smtClean="0">
                <a:sym typeface="Symbol" pitchFamily="18" charset="2"/>
              </a:rPr>
              <a:t>Stability: </a:t>
            </a:r>
            <a:endParaRPr lang="en-US" i="1" smtClean="0">
              <a:sym typeface="Symbol" pitchFamily="18" charset="2"/>
            </a:endParaRPr>
          </a:p>
        </p:txBody>
      </p:sp>
      <p:pic>
        <p:nvPicPr>
          <p:cNvPr id="7172" name="Picture 4" descr="3_1a"/>
          <p:cNvPicPr>
            <a:picLocks noGrp="1" noChangeAspect="1" noChangeArrowheads="1"/>
          </p:cNvPicPr>
          <p:nvPr>
            <p:ph sz="half" idx="2"/>
          </p:nvPr>
        </p:nvPicPr>
        <p:blipFill>
          <a:blip r:embed="rId3" cstate="print"/>
          <a:srcRect/>
          <a:stretch>
            <a:fillRect/>
          </a:stretch>
        </p:blipFill>
        <p:spPr>
          <a:xfrm>
            <a:off x="685800" y="1143000"/>
            <a:ext cx="6019800" cy="3013075"/>
          </a:xfrm>
          <a:solidFill>
            <a:schemeClr val="tx1"/>
          </a:solidFill>
        </p:spPr>
      </p:pic>
      <p:sp>
        <p:nvSpPr>
          <p:cNvPr id="7173" name="Text Box 6"/>
          <p:cNvSpPr txBox="1">
            <a:spLocks noChangeArrowheads="1"/>
          </p:cNvSpPr>
          <p:nvPr/>
        </p:nvSpPr>
        <p:spPr bwMode="auto">
          <a:xfrm>
            <a:off x="3505200" y="4419600"/>
            <a:ext cx="42672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283655" name="Text Box 7"/>
          <p:cNvSpPr txBox="1">
            <a:spLocks noChangeArrowheads="1"/>
          </p:cNvSpPr>
          <p:nvPr/>
        </p:nvSpPr>
        <p:spPr bwMode="auto">
          <a:xfrm>
            <a:off x="4800600" y="4267200"/>
            <a:ext cx="1905000" cy="457200"/>
          </a:xfrm>
          <a:prstGeom prst="rect">
            <a:avLst/>
          </a:prstGeom>
          <a:noFill/>
          <a:ln w="12700">
            <a:noFill/>
            <a:miter lim="800000"/>
            <a:headEnd type="none" w="sm" len="sm"/>
            <a:tailEnd type="none" w="sm" len="sm"/>
          </a:ln>
          <a:effectLst/>
        </p:spPr>
        <p:txBody>
          <a:bodyPr>
            <a:spAutoFit/>
          </a:bodyPr>
          <a:lstStyle/>
          <a:p>
            <a:pPr algn="l">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a:t>
            </a:r>
            <a:r>
              <a:rPr kumimoji="1" lang="en-US" b="1" i="1">
                <a:solidFill>
                  <a:srgbClr val="FF6600"/>
                </a:solidFill>
                <a:effectLst>
                  <a:outerShdw blurRad="38100" dist="38100" dir="2700000" algn="tl">
                    <a:srgbClr val="000000"/>
                  </a:outerShdw>
                </a:effectLst>
              </a:rPr>
              <a:t>n^2</a:t>
            </a:r>
            <a:r>
              <a:rPr kumimoji="1" lang="en-US" b="1">
                <a:solidFill>
                  <a:srgbClr val="FF6600"/>
                </a:solidFill>
                <a:effectLst>
                  <a:outerShdw blurRad="38100" dist="38100" dir="2700000" algn="tl">
                    <a:srgbClr val="000000"/>
                  </a:outerShdw>
                </a:effectLst>
              </a:rPr>
              <a:t>)</a:t>
            </a:r>
          </a:p>
        </p:txBody>
      </p:sp>
      <p:sp>
        <p:nvSpPr>
          <p:cNvPr id="283656" name="Text Box 8"/>
          <p:cNvSpPr txBox="1">
            <a:spLocks noChangeArrowheads="1"/>
          </p:cNvSpPr>
          <p:nvPr/>
        </p:nvSpPr>
        <p:spPr bwMode="auto">
          <a:xfrm>
            <a:off x="4800600" y="5029200"/>
            <a:ext cx="2362200" cy="457200"/>
          </a:xfrm>
          <a:prstGeom prst="rect">
            <a:avLst/>
          </a:prstGeom>
          <a:noFill/>
          <a:ln w="12700">
            <a:noFill/>
            <a:miter lim="800000"/>
            <a:headEnd type="none" w="sm" len="sm"/>
            <a:tailEnd type="none" w="sm" len="sm"/>
          </a:ln>
          <a:effectLst/>
        </p:spPr>
        <p:txBody>
          <a:bodyPr>
            <a:spAutoFit/>
          </a:bodyPr>
          <a:lstStyle/>
          <a:p>
            <a:pPr algn="l">
              <a:spcBef>
                <a:spcPct val="50000"/>
              </a:spcBef>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a:t>
            </a:r>
            <a:r>
              <a:rPr kumimoji="1" lang="en-US" b="1" i="1">
                <a:solidFill>
                  <a:srgbClr val="FF6600"/>
                </a:solidFill>
                <a:effectLst>
                  <a:outerShdw blurRad="38100" dist="38100" dir="2700000" algn="tl">
                    <a:srgbClr val="000000"/>
                  </a:outerShdw>
                </a:effectLst>
              </a:rPr>
              <a:t>1</a:t>
            </a:r>
            <a:r>
              <a:rPr kumimoji="1" lang="en-US" b="1">
                <a:solidFill>
                  <a:srgbClr val="FF6600"/>
                </a:solidFill>
                <a:effectLst>
                  <a:outerShdw blurRad="38100" dist="38100" dir="2700000" algn="tl">
                    <a:srgbClr val="000000"/>
                  </a:outerShdw>
                </a:effectLst>
              </a:rPr>
              <a:t>), so in place</a:t>
            </a:r>
          </a:p>
        </p:txBody>
      </p:sp>
      <p:sp>
        <p:nvSpPr>
          <p:cNvPr id="283657" name="Text Box 9"/>
          <p:cNvSpPr txBox="1">
            <a:spLocks noChangeArrowheads="1"/>
          </p:cNvSpPr>
          <p:nvPr/>
        </p:nvSpPr>
        <p:spPr bwMode="auto">
          <a:xfrm>
            <a:off x="4876800" y="5791200"/>
            <a:ext cx="2590800" cy="457200"/>
          </a:xfrm>
          <a:prstGeom prst="rect">
            <a:avLst/>
          </a:prstGeom>
          <a:noFill/>
          <a:ln w="12700">
            <a:noFill/>
            <a:miter lim="800000"/>
            <a:headEnd type="none" w="sm" len="sm"/>
            <a:tailEnd type="none" w="sm" len="sm"/>
          </a:ln>
        </p:spPr>
        <p:txBody>
          <a:bodyPr>
            <a:spAutoFit/>
          </a:bodyPr>
          <a:lstStyle/>
          <a:p>
            <a:pPr algn="l">
              <a:spcBef>
                <a:spcPct val="50000"/>
              </a:spcBef>
            </a:pPr>
            <a:r>
              <a:rPr lang="en-US" b="1">
                <a:solidFill>
                  <a:srgbClr val="FF66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3655"/>
                                        </p:tgtEl>
                                        <p:attrNameLst>
                                          <p:attrName>style.visibility</p:attrName>
                                        </p:attrNameLst>
                                      </p:cBhvr>
                                      <p:to>
                                        <p:strVal val="visible"/>
                                      </p:to>
                                    </p:set>
                                    <p:anim calcmode="lin" valueType="num">
                                      <p:cBhvr additive="base">
                                        <p:cTn id="7" dur="1000" fill="hold"/>
                                        <p:tgtEl>
                                          <p:spTgt spid="283655"/>
                                        </p:tgtEl>
                                        <p:attrNameLst>
                                          <p:attrName>ppt_x</p:attrName>
                                        </p:attrNameLst>
                                      </p:cBhvr>
                                      <p:tavLst>
                                        <p:tav tm="0">
                                          <p:val>
                                            <p:strVal val="1+#ppt_w/2"/>
                                          </p:val>
                                        </p:tav>
                                        <p:tav tm="100000">
                                          <p:val>
                                            <p:strVal val="#ppt_x"/>
                                          </p:val>
                                        </p:tav>
                                      </p:tavLst>
                                    </p:anim>
                                    <p:anim calcmode="lin" valueType="num">
                                      <p:cBhvr additive="base">
                                        <p:cTn id="8" dur="1000" fill="hold"/>
                                        <p:tgtEl>
                                          <p:spTgt spid="2836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3656"/>
                                        </p:tgtEl>
                                        <p:attrNameLst>
                                          <p:attrName>style.visibility</p:attrName>
                                        </p:attrNameLst>
                                      </p:cBhvr>
                                      <p:to>
                                        <p:strVal val="visible"/>
                                      </p:to>
                                    </p:set>
                                    <p:anim calcmode="lin" valueType="num">
                                      <p:cBhvr additive="base">
                                        <p:cTn id="13" dur="1000" fill="hold"/>
                                        <p:tgtEl>
                                          <p:spTgt spid="283656"/>
                                        </p:tgtEl>
                                        <p:attrNameLst>
                                          <p:attrName>ppt_x</p:attrName>
                                        </p:attrNameLst>
                                      </p:cBhvr>
                                      <p:tavLst>
                                        <p:tav tm="0">
                                          <p:val>
                                            <p:strVal val="1+#ppt_w/2"/>
                                          </p:val>
                                        </p:tav>
                                        <p:tav tm="100000">
                                          <p:val>
                                            <p:strVal val="#ppt_x"/>
                                          </p:val>
                                        </p:tav>
                                      </p:tavLst>
                                    </p:anim>
                                    <p:anim calcmode="lin" valueType="num">
                                      <p:cBhvr additive="base">
                                        <p:cTn id="14" dur="1000" fill="hold"/>
                                        <p:tgtEl>
                                          <p:spTgt spid="2836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3657"/>
                                        </p:tgtEl>
                                        <p:attrNameLst>
                                          <p:attrName>style.visibility</p:attrName>
                                        </p:attrNameLst>
                                      </p:cBhvr>
                                      <p:to>
                                        <p:strVal val="visible"/>
                                      </p:to>
                                    </p:set>
                                    <p:anim calcmode="lin" valueType="num">
                                      <p:cBhvr additive="base">
                                        <p:cTn id="19" dur="1000" fill="hold"/>
                                        <p:tgtEl>
                                          <p:spTgt spid="283657"/>
                                        </p:tgtEl>
                                        <p:attrNameLst>
                                          <p:attrName>ppt_x</p:attrName>
                                        </p:attrNameLst>
                                      </p:cBhvr>
                                      <p:tavLst>
                                        <p:tav tm="0">
                                          <p:val>
                                            <p:strVal val="1+#ppt_w/2"/>
                                          </p:val>
                                        </p:tav>
                                        <p:tav tm="100000">
                                          <p:val>
                                            <p:strVal val="#ppt_x"/>
                                          </p:val>
                                        </p:tav>
                                      </p:tavLst>
                                    </p:anim>
                                    <p:anim calcmode="lin" valueType="num">
                                      <p:cBhvr additive="base">
                                        <p:cTn id="20" dur="1000" fill="hold"/>
                                        <p:tgtEl>
                                          <p:spTgt spid="283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p:bldP spid="283656" grpId="0"/>
      <p:bldP spid="2836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Brute-Force String Matching</a:t>
            </a:r>
          </a:p>
        </p:txBody>
      </p:sp>
      <p:sp>
        <p:nvSpPr>
          <p:cNvPr id="238595" name="Rectangle 3"/>
          <p:cNvSpPr>
            <a:spLocks noGrp="1" noChangeArrowheads="1"/>
          </p:cNvSpPr>
          <p:nvPr>
            <p:ph idx="1"/>
          </p:nvPr>
        </p:nvSpPr>
        <p:spPr>
          <a:xfrm>
            <a:off x="457200" y="1066800"/>
            <a:ext cx="8686800" cy="5286375"/>
          </a:xfrm>
        </p:spPr>
        <p:txBody>
          <a:bodyPr rtlCol="0">
            <a:normAutofit fontScale="77500" lnSpcReduction="20000"/>
          </a:bodyPr>
          <a:lstStyle/>
          <a:p>
            <a:pPr marL="457200" indent="-457200" eaLnBrk="1" fontAlgn="auto" hangingPunct="1">
              <a:spcAft>
                <a:spcPts val="0"/>
              </a:spcAft>
              <a:buFont typeface="Arial" pitchFamily="34" charset="0"/>
              <a:buChar char="•"/>
              <a:defRPr/>
            </a:pPr>
            <a:r>
              <a:rPr lang="en-US" i="1" u="sng" smtClean="0"/>
              <a:t>pattern</a:t>
            </a:r>
            <a:r>
              <a:rPr lang="en-US" smtClean="0"/>
              <a:t>: a string of </a:t>
            </a:r>
            <a:r>
              <a:rPr lang="en-US" i="1" smtClean="0"/>
              <a:t>m</a:t>
            </a:r>
            <a:r>
              <a:rPr lang="en-US" smtClean="0"/>
              <a:t> characters to search for</a:t>
            </a:r>
          </a:p>
          <a:p>
            <a:pPr marL="457200" indent="-457200" eaLnBrk="1" fontAlgn="auto" hangingPunct="1">
              <a:spcAft>
                <a:spcPts val="0"/>
              </a:spcAft>
              <a:buFont typeface="Arial" pitchFamily="34" charset="0"/>
              <a:buChar char="•"/>
              <a:defRPr/>
            </a:pPr>
            <a:r>
              <a:rPr lang="en-US" i="1" u="sng" smtClean="0"/>
              <a:t>text</a:t>
            </a:r>
            <a:r>
              <a:rPr lang="en-US" smtClean="0"/>
              <a:t>: a (longer) string of </a:t>
            </a:r>
            <a:r>
              <a:rPr lang="en-US" i="1" smtClean="0"/>
              <a:t>n</a:t>
            </a:r>
            <a:r>
              <a:rPr lang="en-US" smtClean="0"/>
              <a:t> characters to search in</a:t>
            </a:r>
          </a:p>
          <a:p>
            <a:pPr marL="457200" indent="-457200" eaLnBrk="1" fontAlgn="auto" hangingPunct="1">
              <a:spcAft>
                <a:spcPts val="0"/>
              </a:spcAft>
              <a:buFont typeface="Arial" pitchFamily="34" charset="0"/>
              <a:buChar char="•"/>
              <a:defRPr/>
            </a:pPr>
            <a:r>
              <a:rPr lang="en-US" smtClean="0">
                <a:sym typeface="Symbol" pitchFamily="18" charset="2"/>
              </a:rPr>
              <a:t>problem: find a substring in the text that matches the pattern</a:t>
            </a:r>
            <a:endParaRPr lang="en-US" smtClean="0"/>
          </a:p>
          <a:p>
            <a:pPr marL="457200" indent="-457200" eaLnBrk="1" fontAlgn="auto" hangingPunct="1">
              <a:spcAft>
                <a:spcPts val="0"/>
              </a:spcAft>
              <a:buFont typeface="Arial" pitchFamily="34" charset="0"/>
              <a:buChar char="•"/>
              <a:defRPr/>
            </a:pPr>
            <a:endParaRPr lang="en-US" smtClean="0"/>
          </a:p>
          <a:p>
            <a:pPr marL="457200" indent="-457200" eaLnBrk="1" fontAlgn="auto" hangingPunct="1">
              <a:spcAft>
                <a:spcPts val="0"/>
              </a:spcAft>
              <a:buFont typeface="Monotype Sorts" pitchFamily="2" charset="2"/>
              <a:buNone/>
              <a:defRPr/>
            </a:pPr>
            <a:r>
              <a:rPr lang="en-US" u="sng" smtClean="0"/>
              <a:t>Brute-force algorithm</a:t>
            </a:r>
          </a:p>
          <a:p>
            <a:pPr marL="457200" indent="-457200" eaLnBrk="1" fontAlgn="auto" hangingPunct="1">
              <a:spcAft>
                <a:spcPts val="0"/>
              </a:spcAft>
              <a:buFont typeface="Monotype Sorts" pitchFamily="2" charset="2"/>
              <a:buNone/>
              <a:defRPr/>
            </a:pPr>
            <a:r>
              <a:rPr lang="en-US" smtClean="0"/>
              <a:t>Step 1  Align pattern at beginning of text</a:t>
            </a:r>
          </a:p>
          <a:p>
            <a:pPr marL="457200" indent="-457200" eaLnBrk="1" fontAlgn="auto" hangingPunct="1">
              <a:spcAft>
                <a:spcPts val="0"/>
              </a:spcAft>
              <a:buFont typeface="Monotype Sorts" pitchFamily="2" charset="2"/>
              <a:buNone/>
              <a:defRPr/>
            </a:pPr>
            <a:r>
              <a:rPr lang="en-US" smtClean="0"/>
              <a:t>Step 2  Moving from left to right, compare each character of</a:t>
            </a:r>
            <a:br>
              <a:rPr lang="en-US" smtClean="0"/>
            </a:br>
            <a:r>
              <a:rPr lang="en-US" smtClean="0"/>
              <a:t>       pattern to the corresponding character in text until</a:t>
            </a:r>
          </a:p>
          <a:p>
            <a:pPr marL="1371600" lvl="2" indent="-342900" eaLnBrk="1" fontAlgn="auto" hangingPunct="1">
              <a:spcAft>
                <a:spcPts val="0"/>
              </a:spcAft>
              <a:buFont typeface="Arial" pitchFamily="34" charset="0"/>
              <a:buChar char="•"/>
              <a:defRPr/>
            </a:pPr>
            <a:r>
              <a:rPr lang="en-US" sz="2000" smtClean="0"/>
              <a:t>all characters are found to match (successful search); or</a:t>
            </a:r>
          </a:p>
          <a:p>
            <a:pPr marL="1371600" lvl="2" indent="-342900" eaLnBrk="1" fontAlgn="auto" hangingPunct="1">
              <a:spcAft>
                <a:spcPts val="0"/>
              </a:spcAft>
              <a:buFont typeface="Arial" pitchFamily="34" charset="0"/>
              <a:buChar char="•"/>
              <a:defRPr/>
            </a:pPr>
            <a:r>
              <a:rPr lang="en-US" sz="2000" smtClean="0"/>
              <a:t>a mismatch is detected</a:t>
            </a:r>
          </a:p>
          <a:p>
            <a:pPr marL="457200" indent="-457200" eaLnBrk="1" fontAlgn="auto" hangingPunct="1">
              <a:spcAft>
                <a:spcPts val="0"/>
              </a:spcAft>
              <a:buFont typeface="Monotype Sorts" pitchFamily="2" charset="2"/>
              <a:buNone/>
              <a:defRPr/>
            </a:pPr>
            <a:r>
              <a:rPr lang="en-US" smtClean="0"/>
              <a:t>Step 3  While pattern is not found and the text is not yet</a:t>
            </a:r>
            <a:br>
              <a:rPr lang="en-US" smtClean="0"/>
            </a:br>
            <a:r>
              <a:rPr lang="en-US" smtClean="0"/>
              <a:t>       exhausted, realign pattern one position to the right and</a:t>
            </a:r>
            <a:br>
              <a:rPr lang="en-US" smtClean="0"/>
            </a:br>
            <a:r>
              <a:rPr lang="en-US" smtClean="0"/>
              <a:t>       repeat Step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152400"/>
            <a:ext cx="8458200" cy="685800"/>
          </a:xfrm>
        </p:spPr>
        <p:txBody>
          <a:bodyPr/>
          <a:lstStyle/>
          <a:p>
            <a:pPr eaLnBrk="1" hangingPunct="1"/>
            <a:r>
              <a:rPr lang="en-US" sz="3400" smtClean="0"/>
              <a:t>Examples of Brute-Force String Matching</a:t>
            </a:r>
            <a:r>
              <a:rPr lang="en-US" sz="3200" smtClean="0"/>
              <a:t> </a:t>
            </a:r>
          </a:p>
        </p:txBody>
      </p:sp>
      <p:sp>
        <p:nvSpPr>
          <p:cNvPr id="9219" name="Rectangle 3"/>
          <p:cNvSpPr>
            <a:spLocks noGrp="1" noChangeArrowheads="1"/>
          </p:cNvSpPr>
          <p:nvPr>
            <p:ph idx="1"/>
          </p:nvPr>
        </p:nvSpPr>
        <p:spPr>
          <a:xfrm>
            <a:off x="609600" y="1266825"/>
            <a:ext cx="8534400" cy="4981575"/>
          </a:xfrm>
        </p:spPr>
        <p:txBody>
          <a:bodyPr/>
          <a:lstStyle/>
          <a:p>
            <a:pPr marL="457200" indent="-457200" eaLnBrk="1" hangingPunct="1">
              <a:buFont typeface="Monotype Sorts" pitchFamily="2" charset="2"/>
              <a:buAutoNum type="arabicPeriod"/>
            </a:pPr>
            <a:r>
              <a:rPr lang="en-US" smtClean="0"/>
              <a:t>Pattern:     </a:t>
            </a:r>
            <a:r>
              <a:rPr lang="en-US" smtClean="0">
                <a:latin typeface="SimSun" pitchFamily="2" charset="-122"/>
              </a:rPr>
              <a:t> 001011 </a:t>
            </a:r>
            <a:r>
              <a:rPr lang="en-US" smtClean="0"/>
              <a:t>                                                                                Text: </a:t>
            </a:r>
            <a:r>
              <a:rPr lang="en-US" smtClean="0">
                <a:latin typeface="SimSun" pitchFamily="2" charset="-122"/>
              </a:rPr>
              <a:t>10010101101001100101111010 </a:t>
            </a:r>
            <a:br>
              <a:rPr lang="en-US" smtClean="0">
                <a:latin typeface="SimSun" pitchFamily="2" charset="-122"/>
              </a:rPr>
            </a:br>
            <a:r>
              <a:rPr lang="en-US" smtClean="0">
                <a:latin typeface="SimSun" pitchFamily="2" charset="-122"/>
              </a:rPr>
              <a:t>                                        </a:t>
            </a:r>
          </a:p>
          <a:p>
            <a:pPr marL="457200" indent="-457200" eaLnBrk="1" hangingPunct="1">
              <a:buFont typeface="Monotype Sorts" pitchFamily="2" charset="2"/>
              <a:buAutoNum type="arabicPeriod"/>
            </a:pPr>
            <a:endParaRPr lang="en-US" smtClean="0"/>
          </a:p>
          <a:p>
            <a:pPr marL="457200" indent="-457200" eaLnBrk="1" hangingPunct="1">
              <a:buFont typeface="Monotype Sorts" pitchFamily="2" charset="2"/>
              <a:buAutoNum type="arabicPeriod"/>
            </a:pPr>
            <a:endParaRPr lang="en-US" smtClean="0"/>
          </a:p>
          <a:p>
            <a:pPr marL="457200" indent="-457200" eaLnBrk="1" hangingPunct="1">
              <a:buFont typeface="Monotype Sorts" pitchFamily="2" charset="2"/>
              <a:buAutoNum type="arabicPeriod"/>
            </a:pPr>
            <a:endParaRPr lang="en-US" smtClean="0"/>
          </a:p>
          <a:p>
            <a:pPr marL="457200" indent="-457200" eaLnBrk="1" hangingPunct="1">
              <a:buFont typeface="Monotype Sorts" pitchFamily="2" charset="2"/>
              <a:buAutoNum type="arabicPeriod"/>
            </a:pPr>
            <a:r>
              <a:rPr lang="en-US" smtClean="0"/>
              <a:t>Pattern: </a:t>
            </a:r>
            <a:r>
              <a:rPr lang="en-US" smtClean="0">
                <a:latin typeface="SimSun" pitchFamily="2" charset="-122"/>
              </a:rPr>
              <a:t>happy</a:t>
            </a:r>
            <a:r>
              <a:rPr lang="en-US" smtClean="0"/>
              <a:t>                                                                                       Text: </a:t>
            </a:r>
            <a:r>
              <a:rPr lang="en-US" smtClean="0">
                <a:latin typeface="SimSun" pitchFamily="2" charset="-122"/>
              </a:rPr>
              <a:t>It is never too late to have a happy childhood.</a:t>
            </a:r>
          </a:p>
          <a:p>
            <a:pPr marL="457200" indent="-457200" eaLnBrk="1" hangingPunct="1">
              <a:buFont typeface="Monotype Sorts" pitchFamily="2" charset="2"/>
              <a:buNone/>
            </a:pPr>
            <a:endParaRPr lang="en-US" smtClean="0"/>
          </a:p>
          <a:p>
            <a:pPr marL="457200" indent="-457200" eaLnBrk="1" hangingPunct="1">
              <a:buFont typeface="Monotype Sorts" pitchFamily="2" charset="2"/>
              <a:buNone/>
            </a:pPr>
            <a:endParaRPr lang="en-US" smtClean="0"/>
          </a:p>
          <a:p>
            <a:pPr marL="457200" indent="-457200" eaLnBrk="1" hangingPunct="1">
              <a:buFont typeface="Monotype Sorts" pitchFamily="2" charset="2"/>
              <a:buNone/>
            </a:pPr>
            <a:endParaRPr lang="en-US" smtClean="0">
              <a:latin typeface="SimSun" pitchFamily="2" charset="-122"/>
            </a:endParaRPr>
          </a:p>
          <a:p>
            <a:pPr marL="457200" indent="-457200" eaLnBrk="1" hangingPunct="1">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Pseudocode and Efficiency  </a:t>
            </a:r>
          </a:p>
        </p:txBody>
      </p:sp>
      <p:sp>
        <p:nvSpPr>
          <p:cNvPr id="10243" name="Rectangle 3"/>
          <p:cNvSpPr>
            <a:spLocks noGrp="1" noChangeArrowheads="1"/>
          </p:cNvSpPr>
          <p:nvPr>
            <p:ph type="body" sz="half" idx="1"/>
          </p:nvPr>
        </p:nvSpPr>
        <p:spPr>
          <a:xfrm>
            <a:off x="609600" y="5638800"/>
            <a:ext cx="4076700" cy="685800"/>
          </a:xfrm>
        </p:spPr>
        <p:txBody>
          <a:bodyPr/>
          <a:lstStyle/>
          <a:p>
            <a:pPr marL="457200" indent="-457200" eaLnBrk="1" hangingPunct="1">
              <a:buFont typeface="Monotype Sorts" pitchFamily="2" charset="2"/>
              <a:buNone/>
            </a:pPr>
            <a:r>
              <a:rPr lang="en-US" smtClean="0"/>
              <a:t>Time efficiency:</a:t>
            </a:r>
          </a:p>
        </p:txBody>
      </p:sp>
      <p:pic>
        <p:nvPicPr>
          <p:cNvPr id="10244" name="Picture 4" descr="3_2b"/>
          <p:cNvPicPr>
            <a:picLocks noGrp="1" noChangeAspect="1" noChangeArrowheads="1"/>
          </p:cNvPicPr>
          <p:nvPr>
            <p:ph sz="half" idx="2"/>
          </p:nvPr>
        </p:nvPicPr>
        <p:blipFill>
          <a:blip r:embed="rId3" cstate="print"/>
          <a:srcRect/>
          <a:stretch>
            <a:fillRect/>
          </a:stretch>
        </p:blipFill>
        <p:spPr>
          <a:xfrm>
            <a:off x="609600" y="1143000"/>
            <a:ext cx="8382000" cy="4279900"/>
          </a:xfrm>
          <a:solidFill>
            <a:schemeClr val="tx1"/>
          </a:solidFill>
        </p:spPr>
      </p:pic>
      <p:sp>
        <p:nvSpPr>
          <p:cNvPr id="285703" name="Text Box 7"/>
          <p:cNvSpPr txBox="1">
            <a:spLocks noChangeArrowheads="1"/>
          </p:cNvSpPr>
          <p:nvPr/>
        </p:nvSpPr>
        <p:spPr bwMode="auto">
          <a:xfrm>
            <a:off x="3352800" y="5638800"/>
            <a:ext cx="5562600" cy="457200"/>
          </a:xfrm>
          <a:prstGeom prst="rect">
            <a:avLst/>
          </a:prstGeom>
          <a:noFill/>
          <a:ln w="12700">
            <a:noFill/>
            <a:miter lim="800000"/>
            <a:headEnd type="none" w="sm" len="sm"/>
            <a:tailEnd type="none" w="sm" len="sm"/>
          </a:ln>
          <a:effectLst/>
        </p:spPr>
        <p:txBody>
          <a:bodyPr>
            <a:spAutoFit/>
          </a:bodyPr>
          <a:lstStyle/>
          <a:p>
            <a:pPr>
              <a:defRPr/>
            </a:pP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(mn)</a:t>
            </a:r>
            <a:r>
              <a:rPr kumimoji="1" lang="en-US" b="1">
                <a:solidFill>
                  <a:srgbClr val="FFFF99"/>
                </a:solidFill>
                <a:effectLst>
                  <a:outerShdw blurRad="38100" dist="38100" dir="2700000" algn="tl">
                    <a:srgbClr val="000000"/>
                  </a:outerShdw>
                </a:effectLst>
              </a:rPr>
              <a:t> comparisons (in the worst case)</a:t>
            </a:r>
          </a:p>
        </p:txBody>
      </p:sp>
      <p:sp>
        <p:nvSpPr>
          <p:cNvPr id="285704" name="Text Box 8"/>
          <p:cNvSpPr txBox="1">
            <a:spLocks noChangeArrowheads="1"/>
          </p:cNvSpPr>
          <p:nvPr/>
        </p:nvSpPr>
        <p:spPr bwMode="auto">
          <a:xfrm>
            <a:off x="3200400" y="6096000"/>
            <a:ext cx="1600200" cy="457200"/>
          </a:xfrm>
          <a:prstGeom prst="rect">
            <a:avLst/>
          </a:prstGeom>
          <a:noFill/>
          <a:ln w="12700">
            <a:noFill/>
            <a:miter lim="800000"/>
            <a:headEnd type="none" w="sm" len="sm"/>
            <a:tailEnd type="none" w="sm" len="sm"/>
          </a:ln>
        </p:spPr>
        <p:txBody>
          <a:bodyPr>
            <a:spAutoFit/>
          </a:bodyPr>
          <a:lstStyle/>
          <a:p>
            <a:pPr>
              <a:spcBef>
                <a:spcPct val="50000"/>
              </a:spcBef>
            </a:pPr>
            <a:r>
              <a:rPr lang="en-US"/>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5703"/>
                                        </p:tgtEl>
                                        <p:attrNameLst>
                                          <p:attrName>style.visibility</p:attrName>
                                        </p:attrNameLst>
                                      </p:cBhvr>
                                      <p:to>
                                        <p:strVal val="visible"/>
                                      </p:to>
                                    </p:set>
                                    <p:anim calcmode="lin" valueType="num">
                                      <p:cBhvr additive="base">
                                        <p:cTn id="7" dur="1000" fill="hold"/>
                                        <p:tgtEl>
                                          <p:spTgt spid="285703"/>
                                        </p:tgtEl>
                                        <p:attrNameLst>
                                          <p:attrName>ppt_x</p:attrName>
                                        </p:attrNameLst>
                                      </p:cBhvr>
                                      <p:tavLst>
                                        <p:tav tm="0">
                                          <p:val>
                                            <p:strVal val="1+#ppt_w/2"/>
                                          </p:val>
                                        </p:tav>
                                        <p:tav tm="100000">
                                          <p:val>
                                            <p:strVal val="#ppt_x"/>
                                          </p:val>
                                        </p:tav>
                                      </p:tavLst>
                                    </p:anim>
                                    <p:anim calcmode="lin" valueType="num">
                                      <p:cBhvr additive="base">
                                        <p:cTn id="8" dur="1000" fill="hold"/>
                                        <p:tgtEl>
                                          <p:spTgt spid="2857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704"/>
                                        </p:tgtEl>
                                        <p:attrNameLst>
                                          <p:attrName>style.visibility</p:attrName>
                                        </p:attrNameLst>
                                      </p:cBhvr>
                                      <p:to>
                                        <p:strVal val="visible"/>
                                      </p:to>
                                    </p:set>
                                    <p:anim calcmode="lin" valueType="num">
                                      <p:cBhvr additive="base">
                                        <p:cTn id="13" dur="1000" fill="hold"/>
                                        <p:tgtEl>
                                          <p:spTgt spid="285704"/>
                                        </p:tgtEl>
                                        <p:attrNameLst>
                                          <p:attrName>ppt_x</p:attrName>
                                        </p:attrNameLst>
                                      </p:cBhvr>
                                      <p:tavLst>
                                        <p:tav tm="0">
                                          <p:val>
                                            <p:strVal val="#ppt_x"/>
                                          </p:val>
                                        </p:tav>
                                        <p:tav tm="100000">
                                          <p:val>
                                            <p:strVal val="#ppt_x"/>
                                          </p:val>
                                        </p:tav>
                                      </p:tavLst>
                                    </p:anim>
                                    <p:anim calcmode="lin" valueType="num">
                                      <p:cBhvr additive="base">
                                        <p:cTn id="14" dur="1000" fill="hold"/>
                                        <p:tgtEl>
                                          <p:spTgt spid="285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3" grpId="0"/>
      <p:bldP spid="2857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smtClean="0"/>
          </a:p>
        </p:txBody>
      </p:sp>
      <p:pic>
        <p:nvPicPr>
          <p:cNvPr id="11267" name="Picture 2"/>
          <p:cNvPicPr>
            <a:picLocks noGrp="1" noChangeAspect="1" noChangeArrowheads="1"/>
          </p:cNvPicPr>
          <p:nvPr>
            <p:ph idx="1"/>
          </p:nvPr>
        </p:nvPicPr>
        <p:blipFill>
          <a:blip r:embed="rId2" cstate="print"/>
          <a:srcRect/>
          <a:stretch>
            <a:fillRect/>
          </a:stretch>
        </p:blipFill>
        <p:spPr>
          <a:xfrm>
            <a:off x="1614488" y="2843213"/>
            <a:ext cx="5915025" cy="203835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Brute-Force Polynomial Evaluation</a:t>
            </a:r>
          </a:p>
        </p:txBody>
      </p:sp>
      <p:sp>
        <p:nvSpPr>
          <p:cNvPr id="240643" name="Rectangle 3"/>
          <p:cNvSpPr>
            <a:spLocks noGrp="1" noChangeArrowheads="1"/>
          </p:cNvSpPr>
          <p:nvPr>
            <p:ph idx="1"/>
          </p:nvPr>
        </p:nvSpPr>
        <p:spPr>
          <a:xfrm>
            <a:off x="609600" y="1266825"/>
            <a:ext cx="8305800" cy="5286375"/>
          </a:xfrm>
        </p:spPr>
        <p:txBody>
          <a:bodyPr rtlCol="0">
            <a:normAutofit fontScale="92500" lnSpcReduction="20000"/>
          </a:bodyPr>
          <a:lstStyle/>
          <a:p>
            <a:pPr marL="457200" indent="-457200" eaLnBrk="1" fontAlgn="auto" hangingPunct="1">
              <a:lnSpc>
                <a:spcPct val="90000"/>
              </a:lnSpc>
              <a:spcAft>
                <a:spcPts val="0"/>
              </a:spcAft>
              <a:buFont typeface="Monotype Sorts" pitchFamily="2" charset="2"/>
              <a:buNone/>
              <a:defRPr/>
            </a:pPr>
            <a:r>
              <a:rPr lang="en-US" smtClean="0"/>
              <a:t>Problem: Find the value of  polynomial</a:t>
            </a:r>
          </a:p>
          <a:p>
            <a:pPr marL="457200" indent="-457200" algn="ctr" eaLnBrk="1" fontAlgn="auto" hangingPunct="1">
              <a:lnSpc>
                <a:spcPct val="90000"/>
              </a:lnSpc>
              <a:spcAft>
                <a:spcPts val="0"/>
              </a:spcAft>
              <a:buFont typeface="Monotype Sorts" pitchFamily="2" charset="2"/>
              <a:buNone/>
              <a:defRPr/>
            </a:pPr>
            <a:r>
              <a:rPr lang="en-US" smtClean="0"/>
              <a:t> </a:t>
            </a:r>
            <a:r>
              <a:rPr lang="en-US" i="1" smtClean="0"/>
              <a:t>p</a:t>
            </a:r>
            <a:r>
              <a:rPr lang="en-US" smtClean="0"/>
              <a:t>(</a:t>
            </a:r>
            <a:r>
              <a:rPr lang="en-US" i="1" smtClean="0"/>
              <a:t>x</a:t>
            </a:r>
            <a:r>
              <a:rPr lang="en-US" smtClean="0"/>
              <a:t>) = </a:t>
            </a:r>
            <a:r>
              <a:rPr lang="en-US" i="1" smtClean="0"/>
              <a:t>a</a:t>
            </a:r>
            <a:r>
              <a:rPr lang="en-US" i="1" baseline="-25000" smtClean="0"/>
              <a:t>n</a:t>
            </a:r>
            <a:r>
              <a:rPr lang="en-US" i="1" smtClean="0"/>
              <a:t>x</a:t>
            </a:r>
            <a:r>
              <a:rPr lang="en-US" i="1" baseline="30000" smtClean="0"/>
              <a:t>n</a:t>
            </a:r>
            <a:r>
              <a:rPr lang="en-US" baseline="30000" smtClean="0"/>
              <a:t> </a:t>
            </a:r>
            <a:r>
              <a:rPr lang="en-US" smtClean="0"/>
              <a:t>+ </a:t>
            </a:r>
            <a:r>
              <a:rPr lang="en-US" i="1" smtClean="0"/>
              <a:t>a</a:t>
            </a:r>
            <a:r>
              <a:rPr lang="en-US" i="1" baseline="-25000" smtClean="0"/>
              <a:t>n</a:t>
            </a:r>
            <a:r>
              <a:rPr lang="en-US" baseline="-25000" smtClean="0"/>
              <a:t>-1</a:t>
            </a:r>
            <a:r>
              <a:rPr lang="en-US" i="1" smtClean="0"/>
              <a:t>x</a:t>
            </a:r>
            <a:r>
              <a:rPr lang="en-US" i="1" baseline="30000" smtClean="0"/>
              <a:t>n</a:t>
            </a:r>
            <a:r>
              <a:rPr lang="en-US" baseline="30000" smtClean="0"/>
              <a:t>-1 </a:t>
            </a:r>
            <a:r>
              <a:rPr lang="en-US" smtClean="0"/>
              <a:t>+… +</a:t>
            </a:r>
            <a:r>
              <a:rPr lang="en-US" i="1" smtClean="0"/>
              <a:t> a</a:t>
            </a:r>
            <a:r>
              <a:rPr lang="en-US" baseline="-25000" smtClean="0"/>
              <a:t>1</a:t>
            </a:r>
            <a:r>
              <a:rPr lang="en-US" i="1" smtClean="0"/>
              <a:t>x</a:t>
            </a:r>
            <a:r>
              <a:rPr lang="en-US" baseline="30000" smtClean="0"/>
              <a:t>1 </a:t>
            </a:r>
            <a:r>
              <a:rPr lang="en-US" smtClean="0"/>
              <a:t>+ </a:t>
            </a:r>
            <a:r>
              <a:rPr lang="en-US" i="1" smtClean="0"/>
              <a:t>a</a:t>
            </a:r>
            <a:r>
              <a:rPr lang="en-US" baseline="-25000" smtClean="0"/>
              <a:t>0                                                 </a:t>
            </a:r>
          </a:p>
          <a:p>
            <a:pPr marL="457200" indent="-457200" eaLnBrk="1" fontAlgn="auto" hangingPunct="1">
              <a:lnSpc>
                <a:spcPct val="90000"/>
              </a:lnSpc>
              <a:spcAft>
                <a:spcPts val="0"/>
              </a:spcAft>
              <a:buFont typeface="Monotype Sorts" pitchFamily="2" charset="2"/>
              <a:buNone/>
              <a:defRPr/>
            </a:pPr>
            <a:r>
              <a:rPr lang="en-US" baseline="-25000" smtClean="0"/>
              <a:t> </a:t>
            </a:r>
            <a:r>
              <a:rPr lang="en-US" smtClean="0"/>
              <a:t>at a point </a:t>
            </a:r>
            <a:r>
              <a:rPr lang="en-US" i="1" smtClean="0"/>
              <a:t>x</a:t>
            </a:r>
            <a:r>
              <a:rPr lang="en-US" smtClean="0"/>
              <a:t> = </a:t>
            </a:r>
            <a:r>
              <a:rPr lang="en-US" i="1" smtClean="0"/>
              <a:t>x</a:t>
            </a:r>
            <a:r>
              <a:rPr lang="en-US" baseline="-25000" smtClean="0"/>
              <a:t>0</a:t>
            </a:r>
          </a:p>
          <a:p>
            <a:pPr marL="457200" indent="-457200" eaLnBrk="1" fontAlgn="auto" hangingPunct="1">
              <a:lnSpc>
                <a:spcPct val="90000"/>
              </a:lnSpc>
              <a:spcAft>
                <a:spcPts val="0"/>
              </a:spcAft>
              <a:buFont typeface="Monotype Sorts" pitchFamily="2" charset="2"/>
              <a:buNone/>
              <a:defRPr/>
            </a:pPr>
            <a:endParaRPr lang="en-US" baseline="-25000" smtClean="0"/>
          </a:p>
          <a:p>
            <a:pPr marL="457200" indent="-457200" eaLnBrk="1" fontAlgn="auto" hangingPunct="1">
              <a:lnSpc>
                <a:spcPct val="90000"/>
              </a:lnSpc>
              <a:spcAft>
                <a:spcPts val="0"/>
              </a:spcAft>
              <a:buFont typeface="Monotype Sorts" pitchFamily="2" charset="2"/>
              <a:buNone/>
              <a:defRPr/>
            </a:pPr>
            <a:r>
              <a:rPr lang="en-US" u="sng" smtClean="0"/>
              <a:t>Brute-force algorithm</a:t>
            </a:r>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Arial" pitchFamily="34" charset="0"/>
              <a:buChar char="•"/>
              <a:defRPr/>
            </a:pPr>
            <a:endParaRPr lang="en-US" smtClean="0"/>
          </a:p>
          <a:p>
            <a:pPr marL="457200" indent="-457200" eaLnBrk="1" fontAlgn="auto" hangingPunct="1">
              <a:lnSpc>
                <a:spcPct val="90000"/>
              </a:lnSpc>
              <a:spcAft>
                <a:spcPts val="0"/>
              </a:spcAft>
              <a:buFont typeface="Monotype Sorts" pitchFamily="2" charset="2"/>
              <a:buNone/>
              <a:defRPr/>
            </a:pPr>
            <a:r>
              <a:rPr lang="en-US" smtClean="0"/>
              <a:t>Efficiency:</a:t>
            </a:r>
          </a:p>
        </p:txBody>
      </p:sp>
      <p:sp>
        <p:nvSpPr>
          <p:cNvPr id="240644" name="Text Box 4"/>
          <p:cNvSpPr txBox="1">
            <a:spLocks noChangeArrowheads="1"/>
          </p:cNvSpPr>
          <p:nvPr/>
        </p:nvSpPr>
        <p:spPr bwMode="auto">
          <a:xfrm>
            <a:off x="1066800" y="3200400"/>
            <a:ext cx="5791200" cy="2282825"/>
          </a:xfrm>
          <a:prstGeom prst="rect">
            <a:avLst/>
          </a:prstGeom>
          <a:noFill/>
          <a:ln w="12700">
            <a:noFill/>
            <a:miter lim="800000"/>
            <a:headEnd type="none" w="sm" len="sm"/>
            <a:tailEnd type="none" w="sm" len="sm"/>
          </a:ln>
          <a:effectLst/>
        </p:spPr>
        <p:txBody>
          <a:bodyPr>
            <a:spAutoFit/>
          </a:bodyPr>
          <a:lstStyle/>
          <a:p>
            <a:pPr algn="l">
              <a:defRPr/>
            </a:pPr>
            <a:r>
              <a:rPr kumimoji="1" lang="en-US" i="1">
                <a:solidFill>
                  <a:srgbClr val="FFFF99"/>
                </a:solidFill>
                <a:effectLst>
                  <a:outerShdw blurRad="38100" dist="38100" dir="2700000" algn="tl">
                    <a:srgbClr val="000000"/>
                  </a:outerShdw>
                </a:effectLst>
              </a:rPr>
              <a:t>p</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t> </a:t>
            </a:r>
            <a:r>
              <a:rPr kumimoji="1" lang="en-US">
                <a:solidFill>
                  <a:srgbClr val="FFFF99"/>
                </a:solidFill>
                <a:effectLst>
                  <a:outerShdw blurRad="38100" dist="38100" dir="2700000" algn="tl">
                    <a:srgbClr val="000000"/>
                  </a:outerShdw>
                </a:effectLst>
              </a:rPr>
              <a:t>0.0</a:t>
            </a:r>
          </a:p>
          <a:p>
            <a:pPr algn="l">
              <a:defRPr/>
            </a:pPr>
            <a:r>
              <a:rPr kumimoji="1" lang="en-US" b="1">
                <a:solidFill>
                  <a:srgbClr val="FFFF99"/>
                </a:solidFill>
                <a:effectLst>
                  <a:outerShdw blurRad="38100" dist="38100" dir="2700000" algn="tl">
                    <a:srgbClr val="000000"/>
                  </a:outerShdw>
                </a:effectLst>
              </a:rPr>
              <a:t>for</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i</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n</a:t>
            </a:r>
            <a:r>
              <a:rPr kumimoji="1" lang="en-US">
                <a:solidFill>
                  <a:srgbClr val="FFFF99"/>
                </a:solidFill>
                <a:effectLst>
                  <a:outerShdw blurRad="38100" dist="38100" dir="2700000" algn="tl">
                    <a:srgbClr val="000000"/>
                  </a:outerShdw>
                </a:effectLst>
              </a:rPr>
              <a:t> </a:t>
            </a:r>
            <a:r>
              <a:rPr kumimoji="1" lang="en-US" b="1">
                <a:solidFill>
                  <a:srgbClr val="FFFF99"/>
                </a:solidFill>
                <a:effectLst>
                  <a:outerShdw blurRad="38100" dist="38100" dir="2700000" algn="tl">
                    <a:srgbClr val="000000"/>
                  </a:outerShdw>
                </a:effectLst>
              </a:rPr>
              <a:t>downto</a:t>
            </a:r>
            <a:r>
              <a:rPr kumimoji="1" lang="en-US">
                <a:solidFill>
                  <a:srgbClr val="FFFF99"/>
                </a:solidFill>
                <a:effectLst>
                  <a:outerShdw blurRad="38100" dist="38100" dir="2700000" algn="tl">
                    <a:srgbClr val="000000"/>
                  </a:outerShdw>
                </a:effectLst>
              </a:rPr>
              <a:t> 0 </a:t>
            </a:r>
            <a:r>
              <a:rPr kumimoji="1" lang="en-US" b="1">
                <a:solidFill>
                  <a:srgbClr val="FFFF99"/>
                </a:solidFill>
                <a:effectLst>
                  <a:outerShdw blurRad="38100" dist="38100" dir="2700000" algn="tl">
                    <a:srgbClr val="000000"/>
                  </a:outerShdw>
                </a:effectLst>
              </a:rPr>
              <a:t>do</a:t>
            </a:r>
          </a:p>
          <a:p>
            <a:pPr algn="l">
              <a:defRPr/>
            </a:pP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1</a:t>
            </a:r>
          </a:p>
          <a:p>
            <a:pPr marL="114300" lvl="1" indent="342900" algn="l">
              <a:defRPr/>
            </a:pPr>
            <a:r>
              <a:rPr kumimoji="1" lang="en-US">
                <a:solidFill>
                  <a:srgbClr val="FFFF99"/>
                </a:solidFill>
                <a:effectLst>
                  <a:outerShdw blurRad="38100" dist="38100" dir="2700000" algn="tl">
                    <a:srgbClr val="000000"/>
                  </a:outerShdw>
                </a:effectLst>
              </a:rPr>
              <a:t>      </a:t>
            </a:r>
            <a:r>
              <a:rPr kumimoji="1" lang="en-US" b="1">
                <a:solidFill>
                  <a:srgbClr val="FFFF99"/>
                </a:solidFill>
                <a:effectLst>
                  <a:outerShdw blurRad="38100" dist="38100" dir="2700000" algn="tl">
                    <a:srgbClr val="000000"/>
                  </a:outerShdw>
                </a:effectLst>
              </a:rPr>
              <a:t>for</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j</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1 </a:t>
            </a:r>
            <a:r>
              <a:rPr kumimoji="1" lang="en-US" b="1">
                <a:solidFill>
                  <a:srgbClr val="FFFF99"/>
                </a:solidFill>
                <a:effectLst>
                  <a:outerShdw blurRad="38100" dist="38100" dir="2700000" algn="tl">
                    <a:srgbClr val="000000"/>
                  </a:outerShdw>
                </a:effectLst>
              </a:rPr>
              <a:t>to</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i</a:t>
            </a:r>
            <a:r>
              <a:rPr kumimoji="1" lang="en-US">
                <a:solidFill>
                  <a:srgbClr val="FFFF99"/>
                </a:solidFill>
                <a:effectLst>
                  <a:outerShdw blurRad="38100" dist="38100" dir="2700000" algn="tl">
                    <a:srgbClr val="000000"/>
                  </a:outerShdw>
                </a:effectLst>
              </a:rPr>
              <a:t> </a:t>
            </a:r>
            <a:r>
              <a:rPr kumimoji="1" lang="en-US" b="1">
                <a:solidFill>
                  <a:srgbClr val="FFFF99"/>
                </a:solidFill>
                <a:effectLst>
                  <a:outerShdw blurRad="38100" dist="38100" dir="2700000" algn="tl">
                    <a:srgbClr val="000000"/>
                  </a:outerShdw>
                </a:effectLst>
              </a:rPr>
              <a:t>do	//compute </a:t>
            </a:r>
            <a:r>
              <a:rPr kumimoji="1" lang="en-US" b="1" i="1">
                <a:solidFill>
                  <a:srgbClr val="FFFF99"/>
                </a:solidFill>
                <a:effectLst>
                  <a:outerShdw blurRad="38100" dist="38100" dir="2700000" algn="tl">
                    <a:srgbClr val="000000"/>
                  </a:outerShdw>
                </a:effectLst>
              </a:rPr>
              <a:t>x</a:t>
            </a:r>
            <a:r>
              <a:rPr kumimoji="1" lang="en-US" b="1" i="1" baseline="30000">
                <a:solidFill>
                  <a:srgbClr val="FFFF99"/>
                </a:solidFill>
                <a:effectLst>
                  <a:outerShdw blurRad="38100" dist="38100" dir="2700000" algn="tl">
                    <a:srgbClr val="000000"/>
                  </a:outerShdw>
                </a:effectLst>
              </a:rPr>
              <a:t>i</a:t>
            </a:r>
            <a:r>
              <a:rPr kumimoji="1" lang="en-US"/>
              <a:t> </a:t>
            </a:r>
            <a:r>
              <a:rPr kumimoji="1" lang="en-US" b="1">
                <a:solidFill>
                  <a:srgbClr val="FFFF99"/>
                </a:solidFill>
                <a:effectLst>
                  <a:outerShdw blurRad="38100" dist="38100" dir="2700000" algn="tl">
                    <a:srgbClr val="000000"/>
                  </a:outerShdw>
                </a:effectLst>
              </a:rPr>
              <a:t> </a:t>
            </a:r>
          </a:p>
          <a:p>
            <a:pPr marL="114300" lvl="1" indent="342900" algn="l">
              <a:defRPr/>
            </a:pP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t> </a:t>
            </a:r>
            <a:r>
              <a:rPr kumimoji="1" lang="en-US" i="1">
                <a:solidFill>
                  <a:srgbClr val="FFFF99"/>
                </a:solidFill>
                <a:effectLst>
                  <a:outerShdw blurRad="38100" dist="38100" dir="2700000" algn="tl">
                    <a:srgbClr val="000000"/>
                  </a:outerShdw>
                </a:effectLst>
              </a:rPr>
              <a:t>x</a:t>
            </a:r>
          </a:p>
          <a:p>
            <a:pPr marL="114300" lvl="1" indent="342900" algn="l">
              <a:defRPr/>
            </a:pP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t> </a:t>
            </a:r>
            <a:r>
              <a:rPr kumimoji="1" lang="en-US" i="1">
                <a:solidFill>
                  <a:srgbClr val="FFFF99"/>
                </a:solidFill>
                <a:effectLst>
                  <a:outerShdw blurRad="38100" dist="38100" dir="2700000" algn="tl">
                    <a:srgbClr val="000000"/>
                  </a:outerShdw>
                </a:effectLst>
              </a:rPr>
              <a:t>p</a:t>
            </a:r>
            <a:r>
              <a:rPr kumimoji="1" lang="en-US">
                <a:solidFill>
                  <a:srgbClr val="FFFF99"/>
                </a:solidFill>
                <a:effectLst>
                  <a:outerShdw blurRad="38100" dist="38100" dir="2700000" algn="tl">
                    <a:srgbClr val="000000"/>
                  </a:outerShdw>
                </a:effectLst>
              </a:rPr>
              <a:t> + </a:t>
            </a:r>
            <a:r>
              <a:rPr kumimoji="1" lang="en-US" i="1">
                <a:solidFill>
                  <a:srgbClr val="FFFF99"/>
                </a:solidFill>
                <a:effectLst>
                  <a:outerShdw blurRad="38100" dist="38100" dir="2700000" algn="tl">
                    <a:srgbClr val="000000"/>
                  </a:outerShdw>
                </a:effectLst>
              </a:rPr>
              <a:t>a</a:t>
            </a:r>
            <a:r>
              <a:rPr kumimoji="1" lang="en-US">
                <a:solidFill>
                  <a:srgbClr val="FFFF99"/>
                </a:solidFill>
                <a:effectLst>
                  <a:outerShdw blurRad="38100" dist="38100" dir="2700000" algn="tl">
                    <a:srgbClr val="000000"/>
                  </a:outerShdw>
                </a:effectLst>
              </a:rPr>
              <a:t>[</a:t>
            </a:r>
            <a:r>
              <a:rPr kumimoji="1" lang="en-US" i="1">
                <a:solidFill>
                  <a:srgbClr val="FFFF99"/>
                </a:solidFill>
                <a:effectLst>
                  <a:outerShdw blurRad="38100" dist="38100" dir="2700000" algn="tl">
                    <a:srgbClr val="000000"/>
                  </a:outerShdw>
                </a:effectLst>
              </a:rPr>
              <a:t>i</a:t>
            </a:r>
            <a:r>
              <a:rPr kumimoji="1" lang="en-US">
                <a:solidFill>
                  <a:srgbClr val="FFFF99"/>
                </a:solidFill>
                <a:effectLst>
                  <a:outerShdw blurRad="38100" dist="38100" dir="2700000" algn="tl">
                    <a:srgbClr val="000000"/>
                  </a:outerShdw>
                </a:effectLst>
              </a:rPr>
              <a:t>] </a:t>
            </a:r>
            <a:r>
              <a:rPr kumimoji="1" lang="en-US">
                <a:solidFill>
                  <a:srgbClr val="FFFF99"/>
                </a:solidFill>
                <a:effectLst>
                  <a:outerShdw blurRad="38100" dist="38100" dir="2700000" algn="tl">
                    <a:srgbClr val="000000"/>
                  </a:outerShdw>
                </a:effectLst>
                <a:sym typeface="Symbol" pitchFamily="18" charset="2"/>
              </a:rPr>
              <a:t></a:t>
            </a:r>
            <a:r>
              <a:rPr kumimoji="1" lang="en-US">
                <a:solidFill>
                  <a:srgbClr val="FFFF99"/>
                </a:solidFill>
                <a:effectLst>
                  <a:outerShdw blurRad="38100" dist="38100" dir="2700000" algn="tl">
                    <a:srgbClr val="000000"/>
                  </a:outerShdw>
                </a:effectLst>
              </a:rPr>
              <a:t> </a:t>
            </a:r>
            <a:r>
              <a:rPr kumimoji="1" lang="en-US" i="1">
                <a:solidFill>
                  <a:srgbClr val="FFFF99"/>
                </a:solidFill>
                <a:effectLst>
                  <a:outerShdw blurRad="38100" dist="38100" dir="2700000" algn="tl">
                    <a:srgbClr val="000000"/>
                  </a:outerShdw>
                </a:effectLst>
              </a:rPr>
              <a:t>power</a:t>
            </a:r>
          </a:p>
        </p:txBody>
      </p:sp>
      <p:sp>
        <p:nvSpPr>
          <p:cNvPr id="240645" name="Text Box 5"/>
          <p:cNvSpPr txBox="1">
            <a:spLocks noChangeArrowheads="1"/>
          </p:cNvSpPr>
          <p:nvPr/>
        </p:nvSpPr>
        <p:spPr bwMode="auto">
          <a:xfrm>
            <a:off x="1143000" y="5334000"/>
            <a:ext cx="1981200" cy="457200"/>
          </a:xfrm>
          <a:prstGeom prst="rect">
            <a:avLst/>
          </a:prstGeom>
          <a:noFill/>
          <a:ln w="12700">
            <a:noFill/>
            <a:miter lim="800000"/>
            <a:headEnd type="none" w="sm" len="sm"/>
            <a:tailEnd type="none" w="sm" len="sm"/>
          </a:ln>
          <a:effectLst/>
        </p:spPr>
        <p:txBody>
          <a:bodyPr>
            <a:spAutoFit/>
          </a:bodyPr>
          <a:lstStyle/>
          <a:p>
            <a:pPr algn="l">
              <a:spcBef>
                <a:spcPct val="50000"/>
              </a:spcBef>
              <a:defRPr/>
            </a:pPr>
            <a:r>
              <a:rPr lang="en-US" b="1">
                <a:solidFill>
                  <a:srgbClr val="FFFF99"/>
                </a:solidFill>
                <a:effectLst>
                  <a:outerShdw blurRad="38100" dist="38100" dir="2700000" algn="tl">
                    <a:srgbClr val="000000"/>
                  </a:outerShdw>
                </a:effectLst>
              </a:rPr>
              <a:t>return</a:t>
            </a:r>
            <a:r>
              <a:rPr lang="en-US" b="1"/>
              <a:t> </a:t>
            </a:r>
            <a:r>
              <a:rPr kumimoji="1" lang="en-US" i="1">
                <a:solidFill>
                  <a:srgbClr val="FFFF99"/>
                </a:solidFill>
                <a:effectLst>
                  <a:outerShdw blurRad="38100" dist="38100" dir="2700000" algn="tl">
                    <a:srgbClr val="000000"/>
                  </a:outerShdw>
                </a:effectLst>
              </a:rPr>
              <a:t>p</a:t>
            </a:r>
            <a:r>
              <a:rPr kumimoji="1" lang="en-US"/>
              <a:t> </a:t>
            </a:r>
          </a:p>
        </p:txBody>
      </p:sp>
      <p:sp>
        <p:nvSpPr>
          <p:cNvPr id="240646" name="Text Box 6"/>
          <p:cNvSpPr txBox="1">
            <a:spLocks noChangeArrowheads="1"/>
          </p:cNvSpPr>
          <p:nvPr/>
        </p:nvSpPr>
        <p:spPr bwMode="auto">
          <a:xfrm>
            <a:off x="2895600" y="5943600"/>
            <a:ext cx="51816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b="1">
                <a:solidFill>
                  <a:srgbClr val="FF6600"/>
                </a:solidFill>
                <a:effectLst>
                  <a:outerShdw blurRad="38100" dist="38100" dir="2700000" algn="tl">
                    <a:srgbClr val="000000"/>
                  </a:outerShdw>
                </a:effectLst>
                <a:sym typeface="Symbol" pitchFamily="18" charset="2"/>
              </a:rPr>
              <a:t></a:t>
            </a:r>
            <a:r>
              <a:rPr kumimoji="1" lang="en-US" sz="2000" b="1">
                <a:solidFill>
                  <a:srgbClr val="FF6600"/>
                </a:solidFill>
                <a:effectLst>
                  <a:outerShdw blurRad="38100" dist="38100" dir="2700000" algn="tl">
                    <a:srgbClr val="000000"/>
                  </a:outerShdw>
                </a:effectLst>
                <a:sym typeface="Symbol" pitchFamily="18" charset="2"/>
              </a:rPr>
              <a:t>0</a:t>
            </a:r>
            <a:r>
              <a:rPr kumimoji="1" lang="en-US" sz="2000" b="1" i="1">
                <a:solidFill>
                  <a:srgbClr val="FF6600"/>
                </a:solidFill>
                <a:effectLst>
                  <a:outerShdw blurRad="38100" dist="38100" dir="2700000" algn="tl">
                    <a:srgbClr val="000000"/>
                  </a:outerShdw>
                </a:effectLst>
                <a:sym typeface="Symbol" pitchFamily="18" charset="2"/>
              </a:rPr>
              <a:t>i</a:t>
            </a:r>
            <a:r>
              <a:rPr kumimoji="1" lang="en-US" sz="2000" b="1">
                <a:solidFill>
                  <a:srgbClr val="FF6600"/>
                </a:solidFill>
                <a:effectLst>
                  <a:outerShdw blurRad="38100" dist="38100" dir="2700000" algn="tl">
                    <a:srgbClr val="000000"/>
                  </a:outerShdw>
                </a:effectLst>
                <a:sym typeface="Symbol" pitchFamily="18" charset="2"/>
              </a:rPr>
              <a:t></a:t>
            </a:r>
            <a:r>
              <a:rPr kumimoji="1" lang="en-US" sz="2000" b="1" i="1">
                <a:solidFill>
                  <a:srgbClr val="FF6600"/>
                </a:solidFill>
                <a:effectLst>
                  <a:outerShdw blurRad="38100" dist="38100" dir="2700000" algn="tl">
                    <a:srgbClr val="000000"/>
                  </a:outerShdw>
                </a:effectLst>
                <a:sym typeface="Symbol" pitchFamily="18" charset="2"/>
              </a:rPr>
              <a:t>n</a:t>
            </a:r>
            <a:r>
              <a:rPr kumimoji="1" lang="en-US" sz="2000" b="1">
                <a:solidFill>
                  <a:srgbClr val="FF6600"/>
                </a:solidFill>
                <a:effectLst>
                  <a:outerShdw blurRad="38100" dist="38100" dir="2700000" algn="tl">
                    <a:srgbClr val="000000"/>
                  </a:outerShdw>
                </a:effectLst>
                <a:sym typeface="Symbol" pitchFamily="18" charset="2"/>
              </a:rPr>
              <a:t> </a:t>
            </a:r>
            <a:r>
              <a:rPr kumimoji="1" lang="en-US" b="1" i="1">
                <a:solidFill>
                  <a:srgbClr val="FF6600"/>
                </a:solidFill>
                <a:effectLst>
                  <a:outerShdw blurRad="38100" dist="38100" dir="2700000" algn="tl">
                    <a:srgbClr val="000000"/>
                  </a:outerShdw>
                </a:effectLst>
                <a:sym typeface="Symbol" pitchFamily="18" charset="2"/>
              </a:rPr>
              <a:t>i</a:t>
            </a:r>
            <a:r>
              <a:rPr kumimoji="1" lang="en-US">
                <a:solidFill>
                  <a:srgbClr val="FF6600"/>
                </a:solidFill>
                <a:sym typeface="Symbol" pitchFamily="18" charset="2"/>
              </a:rPr>
              <a:t> = </a:t>
            </a:r>
            <a:r>
              <a:rPr kumimoji="1" lang="el-GR" b="1">
                <a:solidFill>
                  <a:srgbClr val="FF6600"/>
                </a:solidFill>
                <a:effectLst>
                  <a:outerShdw blurRad="38100" dist="38100" dir="2700000" algn="tl">
                    <a:srgbClr val="000000"/>
                  </a:outerShdw>
                </a:effectLst>
              </a:rPr>
              <a:t>Θ</a:t>
            </a:r>
            <a:r>
              <a:rPr kumimoji="1" lang="en-US" b="1">
                <a:solidFill>
                  <a:srgbClr val="FF6600"/>
                </a:solidFill>
                <a:effectLst>
                  <a:outerShdw blurRad="38100" dist="38100" dir="2700000" algn="tl">
                    <a:srgbClr val="000000"/>
                  </a:outerShdw>
                </a:effectLst>
              </a:rPr>
              <a:t>(n^2) multiplications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6"/>
                                        </p:tgtEl>
                                        <p:attrNameLst>
                                          <p:attrName>style.visibility</p:attrName>
                                        </p:attrNameLst>
                                      </p:cBhvr>
                                      <p:to>
                                        <p:strVal val="visible"/>
                                      </p:to>
                                    </p:set>
                                    <p:anim calcmode="lin" valueType="num">
                                      <p:cBhvr additive="base">
                                        <p:cTn id="7" dur="500" fill="hold"/>
                                        <p:tgtEl>
                                          <p:spTgt spid="240646"/>
                                        </p:tgtEl>
                                        <p:attrNameLst>
                                          <p:attrName>ppt_x</p:attrName>
                                        </p:attrNameLst>
                                      </p:cBhvr>
                                      <p:tavLst>
                                        <p:tav tm="0">
                                          <p:val>
                                            <p:strVal val="1+#ppt_w/2"/>
                                          </p:val>
                                        </p:tav>
                                        <p:tav tm="100000">
                                          <p:val>
                                            <p:strVal val="#ppt_x"/>
                                          </p:val>
                                        </p:tav>
                                      </p:tavLst>
                                    </p:anim>
                                    <p:anim calcmode="lin" valueType="num">
                                      <p:cBhvr additive="base">
                                        <p:cTn id="8" dur="500" fill="hold"/>
                                        <p:tgtEl>
                                          <p:spTgt spid="240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TotalTime>
  <Words>1383</Words>
  <Application>Microsoft Office PowerPoint</Application>
  <PresentationFormat>On-screen Show (4:3)</PresentationFormat>
  <Paragraphs>260</Paragraphs>
  <Slides>35</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Times New Roman</vt:lpstr>
      <vt:lpstr>Arial</vt:lpstr>
      <vt:lpstr>Calibri</vt:lpstr>
      <vt:lpstr>Arial Narrow</vt:lpstr>
      <vt:lpstr>ヒラギノ角ゴ Pro W3</vt:lpstr>
      <vt:lpstr>Broadway</vt:lpstr>
      <vt:lpstr>Arial Rounded MT Bold</vt:lpstr>
      <vt:lpstr>Monotype Sorts</vt:lpstr>
      <vt:lpstr>Symbol</vt:lpstr>
      <vt:lpstr>SimSun</vt:lpstr>
      <vt:lpstr>Office Theme</vt:lpstr>
      <vt:lpstr>CSE408 Brute Force(String Matching, Closest pair, Convex hull,Exhaustive,Voronori diagrams</vt:lpstr>
      <vt:lpstr>Brute Force</vt:lpstr>
      <vt:lpstr>Brute-Force Sorting Algorithm</vt:lpstr>
      <vt:lpstr>Analysis of Selection Sort</vt:lpstr>
      <vt:lpstr>Brute-Force String Matching</vt:lpstr>
      <vt:lpstr>Examples of Brute-Force String Matching </vt:lpstr>
      <vt:lpstr>Pseudocode and Efficiency  </vt:lpstr>
      <vt:lpstr>Slide 7</vt:lpstr>
      <vt:lpstr>Brute-Force Polynomial Evaluation</vt:lpstr>
      <vt:lpstr>Polynomial Evaluation: Improvement</vt:lpstr>
      <vt:lpstr>Closest-Pair Problem</vt:lpstr>
      <vt:lpstr>Slide 11</vt:lpstr>
      <vt:lpstr>Closest-Pair Brute-Force Algorithm (cont.)</vt:lpstr>
      <vt:lpstr>Slide 13</vt:lpstr>
      <vt:lpstr>Convex Hull Problem</vt:lpstr>
      <vt:lpstr>Slide 15</vt:lpstr>
      <vt:lpstr>Slide 16</vt:lpstr>
      <vt:lpstr>Slide 17</vt:lpstr>
      <vt:lpstr>Slide 18</vt:lpstr>
      <vt:lpstr>Slide 19</vt:lpstr>
      <vt:lpstr>Slide 20</vt:lpstr>
      <vt:lpstr>Slide 21</vt:lpstr>
      <vt:lpstr>Slide 22</vt:lpstr>
      <vt:lpstr>Brute-Force Strengths and Weaknesses</vt:lpstr>
      <vt:lpstr>Exhaustive Search</vt:lpstr>
      <vt:lpstr>Example 1: Traveling Salesman Problem </vt:lpstr>
      <vt:lpstr>TSP by Exhaustive Search</vt:lpstr>
      <vt:lpstr>Example 2: Knapsack Problem</vt:lpstr>
      <vt:lpstr>Knapsack Problem by Exhaustive Search</vt:lpstr>
      <vt:lpstr>Example 3: The Assignment Problem</vt:lpstr>
      <vt:lpstr>Assignment Problem by Exhaustive Search</vt:lpstr>
      <vt:lpstr>Final Comments on Exhaustive Search</vt:lpstr>
      <vt:lpstr>Vornoi diagram</vt:lpstr>
      <vt:lpstr>Slide 33</vt:lpstr>
      <vt:lpstr>Slide 34</vt:lpstr>
    </vt:vector>
  </TitlesOfParts>
  <Company>Villanova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Brute Force</dc:title>
  <dc:creator>Anany Levitin</dc:creator>
  <cp:lastModifiedBy>DELL</cp:lastModifiedBy>
  <cp:revision>121</cp:revision>
  <dcterms:created xsi:type="dcterms:W3CDTF">1999-08-23T17:38:43Z</dcterms:created>
  <dcterms:modified xsi:type="dcterms:W3CDTF">2014-12-17T08:49:24Z</dcterms:modified>
</cp:coreProperties>
</file>