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54" r:id="rId2"/>
    <p:sldId id="260" r:id="rId3"/>
    <p:sldId id="30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83" r:id="rId13"/>
    <p:sldId id="300" r:id="rId14"/>
    <p:sldId id="353" r:id="rId15"/>
    <p:sldId id="290" r:id="rId16"/>
    <p:sldId id="295" r:id="rId17"/>
    <p:sldId id="303" r:id="rId18"/>
    <p:sldId id="332" r:id="rId19"/>
    <p:sldId id="333" r:id="rId20"/>
    <p:sldId id="334" r:id="rId21"/>
    <p:sldId id="335" r:id="rId22"/>
    <p:sldId id="336" r:id="rId23"/>
    <p:sldId id="355" r:id="rId2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0" autoAdjust="0"/>
  </p:normalViewPr>
  <p:slideViewPr>
    <p:cSldViewPr>
      <p:cViewPr>
        <p:scale>
          <a:sx n="75" d="100"/>
          <a:sy n="75" d="100"/>
        </p:scale>
        <p:origin x="-12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258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788">
              <a:defRPr sz="1700" b="1" i="1"/>
            </a:lvl1pPr>
          </a:lstStyle>
          <a:p>
            <a:pPr>
              <a:defRPr/>
            </a:pPr>
            <a:r>
              <a:rPr lang="en-US"/>
              <a:t>Design and Analysis of Algorithms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>
              <a:defRPr sz="1700" b="1" i="1"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81321E3F-BD95-4DB0-B168-A89CBC445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18E7288C-4BE8-488D-A874-F9D88FA6C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3C01-431D-4B66-A5B8-4D450810614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 cap="flat">
            <a:solidFill>
              <a:schemeClr val="tx1"/>
            </a:solidFill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wrap="square" lIns="97388" tIns="49520" rIns="97388" bIns="49520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4C897-6A6F-45E7-8BEC-B7CD60AE277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D8A34-65C5-4AC6-8AC9-2C7A9707435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A27EC9-996C-4284-AADD-970055342DB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5FA7B-C727-4EB1-A340-C3EDDADC30E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7948B-2EFD-4922-B0F6-11E93C96065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r>
              <a:rPr lang="en-US" smtClean="0"/>
              <a:t> </a:t>
            </a:r>
          </a:p>
          <a:p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3FBC0-1809-4CAF-A1C1-D5C20B8588B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893B7-16D7-4319-9406-DCC17C36A53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C7B33-EA1F-40F4-969C-103700BFF7A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6F6FD-A82B-46CE-8DE2-03BF038E6F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C2AE6-9574-4A42-930A-1EA74D491C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3900"/>
            <a:ext cx="4786313" cy="3589338"/>
          </a:xfrm>
          <a:ln w="12700"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7388" tIns="49520" rIns="97388" bIns="4952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DDB5E-3333-4645-9866-78CE4002A88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4063"/>
            <a:ext cx="57023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The algorithm is given *very* informally here. Show students the pseudocode in </a:t>
            </a:r>
          </a:p>
          <a:p>
            <a:r>
              <a:rPr lang="en-US" smtClean="0"/>
              <a:t>section 3.1.</a:t>
            </a:r>
          </a:p>
          <a:p>
            <a:r>
              <a:rPr lang="en-US" smtClean="0"/>
              <a:t>This is a good opportunity to discuss pseudocode conventions.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45090-396B-4693-BEE1-5E729F15D11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1-4 have well known efficient (polynomial-time) solutions</a:t>
            </a:r>
          </a:p>
          <a:p>
            <a:endParaRPr lang="en-US" smtClean="0"/>
          </a:p>
          <a:p>
            <a:r>
              <a:rPr lang="en-US" smtClean="0"/>
              <a:t>5: primality testing has recently been found to have an efficient solution</a:t>
            </a:r>
          </a:p>
          <a:p>
            <a:r>
              <a:rPr lang="en-US" smtClean="0"/>
              <a:t>This is a great problem to discuss because it has recently been in the news</a:t>
            </a:r>
          </a:p>
          <a:p>
            <a:r>
              <a:rPr lang="en-US" smtClean="0"/>
              <a:t> (see mathworld news at: http://mathworld.wolfram.com/news/2002-08-07_primetest/</a:t>
            </a:r>
          </a:p>
          <a:p>
            <a:r>
              <a:rPr lang="en-US" smtClean="0"/>
              <a:t>  or original article: http://www.cse.iitk.ac.in/primality.pdf)</a:t>
            </a:r>
          </a:p>
          <a:p>
            <a:endParaRPr lang="en-US" smtClean="0"/>
          </a:p>
          <a:p>
            <a:r>
              <a:rPr lang="en-US" smtClean="0"/>
              <a:t>6(TSP)-9(chess) are all problems for which no efficient solution has been found</a:t>
            </a:r>
          </a:p>
          <a:p>
            <a:r>
              <a:rPr lang="en-US" smtClean="0"/>
              <a:t>it is possible to informally discuss the “try all possibilities” approach that is required </a:t>
            </a:r>
          </a:p>
          <a:p>
            <a:r>
              <a:rPr lang="en-US" smtClean="0"/>
              <a:t>to get exact solutions to such problems</a:t>
            </a:r>
          </a:p>
          <a:p>
            <a:endParaRPr lang="en-US" smtClean="0"/>
          </a:p>
          <a:p>
            <a:r>
              <a:rPr lang="en-US" smtClean="0"/>
              <a:t>10: Towers of Hanoi is a problem that has only exponential-time solutions (simply</a:t>
            </a:r>
          </a:p>
          <a:p>
            <a:r>
              <a:rPr lang="en-US" smtClean="0"/>
              <a:t>because the output required is so large)</a:t>
            </a:r>
          </a:p>
          <a:p>
            <a:endParaRPr lang="en-US" smtClean="0"/>
          </a:p>
          <a:p>
            <a:r>
              <a:rPr lang="en-US" smtClean="0"/>
              <a:t>11: Program termination is undecidable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7C774-9139-459F-9D07-F683A0E3990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9A9A8-7D6D-4602-82B7-6A6A5A588AC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A3C50-9957-4DAA-AD20-3165531ABE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A0A2D-061C-434D-BE01-909129D1442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The formalization of the notion of an algorithm led to great breakthroughs in the</a:t>
            </a:r>
          </a:p>
          <a:p>
            <a:r>
              <a:rPr lang="en-US" smtClean="0"/>
              <a:t>foundations of mathematics in the 1930s.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B152A-D392-4331-98ED-9F3BDD8B650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Euclid’s algorithm is good for introducing the notion of an algorithm because it </a:t>
            </a:r>
          </a:p>
          <a:p>
            <a:r>
              <a:rPr lang="en-US" smtClean="0"/>
              <a:t>makes a clear separation from a program that implements the algorithm.</a:t>
            </a:r>
          </a:p>
          <a:p>
            <a:r>
              <a:rPr lang="en-US" smtClean="0"/>
              <a:t>It is also one that is familiar to most students.</a:t>
            </a:r>
          </a:p>
          <a:p>
            <a:endParaRPr lang="en-US" smtClean="0"/>
          </a:p>
          <a:p>
            <a:r>
              <a:rPr lang="en-US" smtClean="0"/>
              <a:t>Al Khowarizmi (many spellings possible...) – “algorism” (originally) and then</a:t>
            </a:r>
          </a:p>
          <a:p>
            <a:r>
              <a:rPr lang="en-US" smtClean="0"/>
              <a:t> later “algorithm” come from his name.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-182880"/>
            <a:ext cx="7772400" cy="914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47B172-EB84-42E9-98D2-591820C2F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5C69884-912E-4CB6-B386-1BDC6104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25E4D04-C4ED-4D26-AE79-E5B73517B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2"/>
                </a:solidFill>
              </a:defRPr>
            </a:lvl1pPr>
            <a:lvl2pPr>
              <a:buClrTx/>
              <a:defRPr>
                <a:solidFill>
                  <a:schemeClr val="bg2"/>
                </a:solidFill>
              </a:defRPr>
            </a:lvl2pPr>
            <a:lvl3pPr>
              <a:buClrTx/>
              <a:defRPr>
                <a:solidFill>
                  <a:schemeClr val="bg2"/>
                </a:solidFill>
              </a:defRPr>
            </a:lvl3pPr>
            <a:lvl4pPr>
              <a:buClrTx/>
              <a:defRPr>
                <a:solidFill>
                  <a:schemeClr val="bg2"/>
                </a:solidFill>
              </a:defRPr>
            </a:lvl4pPr>
            <a:lvl5pPr>
              <a:buClrTx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33B38D-99F8-4249-8760-ED898606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BC77DB-B101-4E68-B1AA-743AA299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0D21E75-3262-4FAA-8F2D-1280259DC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3341E1-268D-45DF-945B-24C42DC9A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188FF9B-DA24-4A82-A5F9-39A4A3F6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004D313-E551-4B03-9F02-F581B2147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6B65184-7FCF-4795-B204-B503FEBB5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F615543-594A-4B79-8EFF-36A103936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1200" y="6426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167CA6B-E8DC-4528-BD85-6110BBF9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8288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00" name="Rectangle 28"/>
          <p:cNvSpPr>
            <a:spLocks noChangeArrowheads="1"/>
          </p:cNvSpPr>
          <p:nvPr userDrawn="1"/>
        </p:nvSpPr>
        <p:spPr bwMode="auto">
          <a:xfrm>
            <a:off x="685800" y="6197600"/>
            <a:ext cx="388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defRPr/>
            </a:pPr>
            <a:r>
              <a:rPr lang="en-US" sz="800">
                <a:latin typeface="Arial" charset="0"/>
                <a:ea typeface="ヒラギノ角ゴ Pro W3" pitchFamily="84" charset="-128"/>
              </a:rPr>
              <a:t>Copyright © 2007 Pearson Addison-Wesley. All rights reserved.</a:t>
            </a:r>
            <a:endParaRPr lang="en-US" sz="900">
              <a:latin typeface="Arial" charset="0"/>
              <a:ea typeface="ヒラギノ角ゴ Pro W3" pitchFamily="84" charset="-128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 userDrawn="1"/>
        </p:nvSpPr>
        <p:spPr bwMode="auto">
          <a:xfrm>
            <a:off x="2743200" y="64770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A. Levitin </a:t>
            </a:r>
            <a:r>
              <a:rPr lang="en-US" sz="1000">
                <a:latin typeface="Arial"/>
                <a:ea typeface="ヒラギノ角ゴ Pro W3" pitchFamily="84" charset="-128"/>
              </a:rPr>
              <a:t>“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sz="1000">
                <a:latin typeface="Arial"/>
                <a:ea typeface="ヒラギノ角ゴ Pro W3" pitchFamily="84" charset="-128"/>
              </a:rPr>
              <a:t>”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2</a:t>
            </a:r>
            <a:r>
              <a:rPr lang="en-US" sz="1000" baseline="30000">
                <a:latin typeface="Arial Narrow" pitchFamily="34" charset="0"/>
                <a:ea typeface="ヒラギノ角ゴ Pro W3" pitchFamily="84" charset="-128"/>
              </a:rPr>
              <a:t>nd</a:t>
            </a:r>
            <a:r>
              <a:rPr lang="en-US" sz="1000">
                <a:latin typeface="Arial Narrow" pitchFamily="34" charset="0"/>
                <a:ea typeface="ヒラギノ角ゴ Pro W3" pitchFamily="84" charset="-128"/>
              </a:rPr>
              <a:t> ed., Ch. 1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0">
          <a:solidFill>
            <a:schemeClr val="bg2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0">
          <a:solidFill>
            <a:schemeClr val="bg2"/>
          </a:solidFill>
          <a:effectLst/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400" b="0">
          <a:solidFill>
            <a:schemeClr val="bg2"/>
          </a:solidFill>
          <a:effectLst/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sz="2000" b="0">
          <a:solidFill>
            <a:schemeClr val="bg2"/>
          </a:solidFill>
          <a:effectLst/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sz="2000" b="0">
          <a:solidFill>
            <a:schemeClr val="bg2"/>
          </a:solidFill>
          <a:effectLst/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/>
          <a:lstStyle/>
          <a:p>
            <a:pPr algn="ctr"/>
            <a:r>
              <a:rPr lang="en-US" sz="4800" b="0" dirty="0" smtClean="0">
                <a:effectLst/>
                <a:latin typeface="Broadway" pitchFamily="82" charset="0"/>
              </a:rPr>
              <a:t>CSE408</a:t>
            </a:r>
            <a:br>
              <a:rPr lang="en-US" sz="4800" b="0" dirty="0" smtClean="0">
                <a:effectLst/>
                <a:latin typeface="Broadway" pitchFamily="82" charset="0"/>
              </a:rPr>
            </a:br>
            <a:r>
              <a:rPr lang="en-US" sz="4800" b="0" dirty="0" smtClean="0">
                <a:effectLst/>
                <a:latin typeface="Broadway" pitchFamily="82" charset="0"/>
              </a:rPr>
              <a:t>Fundamentals of Algorithms</a:t>
            </a:r>
            <a:endParaRPr lang="en-IN" sz="4800" b="0" dirty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4095603" y="4724400"/>
            <a:ext cx="1770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</a:t>
            </a:r>
            <a:r>
              <a:rPr lang="en-US" dirty="0" smtClean="0">
                <a:solidFill>
                  <a:schemeClr val="bg2"/>
                </a:solidFill>
                <a:latin typeface="Arial Rounded MT Bold" pitchFamily="34" charset="0"/>
              </a:rPr>
              <a:t>#1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an algorithm?</a:t>
            </a:r>
          </a:p>
        </p:txBody>
      </p:sp>
      <p:sp>
        <p:nvSpPr>
          <p:cNvPr id="2426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smtClean="0"/>
              <a:t>Recipe, process, method, technique, procedure, routine,… with the following requirements: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terminates after a finite number of steps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Definiteness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rigorously and unambiguously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Clearly specified input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valid inputs are clearly specified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Clearly specified/expected output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can be proved to produce the correct output given a valid input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r>
              <a:rPr lang="en-US" smtClean="0"/>
              <a:t>Effectiveness</a:t>
            </a:r>
          </a:p>
          <a:p>
            <a:pPr marL="1257300" lvl="2" indent="-342900">
              <a:lnSpc>
                <a:spcPct val="90000"/>
              </a:lnSpc>
              <a:buFont typeface="Monotype Sorts" pitchFamily="2" charset="2"/>
              <a:buChar char="b"/>
              <a:defRPr/>
            </a:pPr>
            <a:r>
              <a:rPr lang="en-US" sz="1800" smtClean="0"/>
              <a:t>steps are sufficiently simple and basic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AutoNum type="arabicPeriod"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study algorithms?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Theoretical importance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the core of computer science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Practical importance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A practitioner’s toolkit of known algorithms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Framework for designing and analyzing algorithms for new problems</a:t>
            </a:r>
          </a:p>
          <a:p>
            <a:pPr lvl="4">
              <a:defRPr/>
            </a:pPr>
            <a:endParaRPr lang="en-US" sz="1800" smtClean="0"/>
          </a:p>
          <a:p>
            <a:pPr lvl="1">
              <a:buFontTx/>
              <a:buNone/>
              <a:defRPr/>
            </a:pPr>
            <a:endParaRPr lang="en-US" smtClean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04800" y="5486400"/>
            <a:ext cx="6324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Example: Google’s PageRank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Euclid’s Algorithm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Problem: Find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), the greatest common divisor of two nonnegative, not both zero integers </a:t>
            </a:r>
            <a:r>
              <a:rPr lang="en-US" i="1" dirty="0" smtClean="0"/>
              <a:t>m </a:t>
            </a:r>
            <a:r>
              <a:rPr lang="en-US" dirty="0" smtClean="0"/>
              <a:t>and </a:t>
            </a:r>
            <a:r>
              <a:rPr lang="en-US" i="1" dirty="0" smtClean="0"/>
              <a:t>n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Examples:  </a:t>
            </a:r>
            <a:r>
              <a:rPr lang="en-US" dirty="0" err="1" smtClean="0"/>
              <a:t>gcd</a:t>
            </a:r>
            <a:r>
              <a:rPr lang="en-US" dirty="0" smtClean="0"/>
              <a:t>(60,24) = 12,    </a:t>
            </a:r>
            <a:r>
              <a:rPr lang="en-US" dirty="0" err="1" smtClean="0"/>
              <a:t>gcd</a:t>
            </a:r>
            <a:r>
              <a:rPr lang="en-US" dirty="0" smtClean="0"/>
              <a:t>(60,0) = 60,    </a:t>
            </a:r>
            <a:r>
              <a:rPr lang="en-US" dirty="0" err="1" smtClean="0"/>
              <a:t>gcd</a:t>
            </a:r>
            <a:r>
              <a:rPr lang="en-US" dirty="0" smtClean="0"/>
              <a:t>(0,0) = ? 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Euclid’s algorithm is based on repeated application of equality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m,n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n, m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until the second number becomes 0, which makes the problem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trivial.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Example: </a:t>
            </a:r>
            <a:r>
              <a:rPr lang="en-US" dirty="0" err="1" smtClean="0"/>
              <a:t>gcd</a:t>
            </a:r>
            <a:r>
              <a:rPr lang="en-US" dirty="0" smtClean="0"/>
              <a:t>(60,24) = </a:t>
            </a:r>
            <a:r>
              <a:rPr lang="en-US" dirty="0" err="1" smtClean="0"/>
              <a:t>gcd</a:t>
            </a:r>
            <a:r>
              <a:rPr lang="en-US" dirty="0" smtClean="0"/>
              <a:t>(24,12) = </a:t>
            </a:r>
            <a:r>
              <a:rPr lang="en-US" dirty="0" err="1" smtClean="0"/>
              <a:t>gcd</a:t>
            </a:r>
            <a:r>
              <a:rPr lang="en-US" dirty="0" smtClean="0"/>
              <a:t>(12,0) =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Two descriptions of Euclid’s algorithm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1  If </a:t>
            </a:r>
            <a:r>
              <a:rPr lang="pt-BR" i="1" dirty="0" smtClean="0"/>
              <a:t>n</a:t>
            </a:r>
            <a:r>
              <a:rPr lang="pt-BR" dirty="0" smtClean="0"/>
              <a:t> = 0, return </a:t>
            </a:r>
            <a:r>
              <a:rPr lang="pt-BR" i="1" dirty="0" smtClean="0"/>
              <a:t>m</a:t>
            </a:r>
            <a:r>
              <a:rPr lang="pt-BR" dirty="0" smtClean="0"/>
              <a:t> and stop; otherwise go to Step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2 </a:t>
            </a:r>
            <a:r>
              <a:rPr lang="pt-BR" dirty="0" smtClean="0"/>
              <a:t> Divide </a:t>
            </a:r>
            <a:r>
              <a:rPr lang="pt-BR" i="1" dirty="0" smtClean="0"/>
              <a:t>m</a:t>
            </a:r>
            <a:r>
              <a:rPr lang="pt-BR" dirty="0" smtClean="0"/>
              <a:t> by </a:t>
            </a:r>
            <a:r>
              <a:rPr lang="pt-BR" i="1" dirty="0" smtClean="0"/>
              <a:t>n </a:t>
            </a:r>
            <a:r>
              <a:rPr lang="pt-BR" dirty="0" smtClean="0"/>
              <a:t>and assign the value of the remainder to</a:t>
            </a:r>
            <a:r>
              <a:rPr lang="pt-BR" i="1" dirty="0" smtClean="0"/>
              <a:t> r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Step 3  Assign the value of </a:t>
            </a:r>
            <a:r>
              <a:rPr lang="en-US" i="1" dirty="0" smtClean="0"/>
              <a:t>n </a:t>
            </a:r>
            <a:r>
              <a:rPr lang="en-US" dirty="0" smtClean="0"/>
              <a:t>to </a:t>
            </a:r>
            <a:r>
              <a:rPr lang="en-US" i="1" dirty="0" smtClean="0"/>
              <a:t>m</a:t>
            </a:r>
            <a:r>
              <a:rPr lang="en-US" dirty="0" smtClean="0"/>
              <a:t> and the value of </a:t>
            </a:r>
            <a:r>
              <a:rPr lang="en-US" i="1" dirty="0" smtClean="0"/>
              <a:t>r</a:t>
            </a:r>
            <a:r>
              <a:rPr lang="en-US" dirty="0" smtClean="0"/>
              <a:t> to </a:t>
            </a:r>
            <a:r>
              <a:rPr lang="en-US" i="1" dirty="0" smtClean="0"/>
              <a:t>n.  </a:t>
            </a:r>
            <a:r>
              <a:rPr lang="en-US" dirty="0" smtClean="0"/>
              <a:t>Go to</a:t>
            </a:r>
            <a:br>
              <a:rPr lang="en-US" dirty="0" smtClean="0"/>
            </a:br>
            <a:r>
              <a:rPr lang="en-US" dirty="0" smtClean="0"/>
              <a:t>        Step 1.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2" charset="2"/>
              <a:buNone/>
              <a:defRPr/>
            </a:pPr>
            <a:r>
              <a:rPr lang="en-US" dirty="0" smtClean="0"/>
              <a:t>	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/>
              <a:t>while</a:t>
            </a:r>
            <a:r>
              <a:rPr lang="pt-BR" i="1" dirty="0" smtClean="0"/>
              <a:t> </a:t>
            </a:r>
            <a:r>
              <a:rPr lang="pt-BR" b="0" i="1" dirty="0" smtClean="0"/>
              <a:t>n</a:t>
            </a:r>
            <a:r>
              <a:rPr lang="pt-BR" b="0" dirty="0" smtClean="0"/>
              <a:t> ≠ 0</a:t>
            </a:r>
            <a:r>
              <a:rPr lang="pt-BR" dirty="0" smtClean="0"/>
              <a:t> do</a:t>
            </a:r>
            <a:r>
              <a:rPr lang="pt-BR" i="1" dirty="0" smtClean="0"/>
              <a:t>        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i="1" dirty="0" smtClean="0"/>
              <a:t>	</a:t>
            </a:r>
            <a:r>
              <a:rPr lang="pt-BR" b="0" i="1" dirty="0" smtClean="0"/>
              <a:t>r ← m </a:t>
            </a:r>
            <a:r>
              <a:rPr lang="pt-BR" b="0" dirty="0" smtClean="0"/>
              <a:t>mod </a:t>
            </a:r>
            <a:r>
              <a:rPr lang="pt-BR" b="0" i="1" dirty="0" smtClean="0"/>
              <a:t>n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i="1" dirty="0" smtClean="0"/>
              <a:t>    </a:t>
            </a:r>
            <a:r>
              <a:rPr lang="pt-BR" b="0" i="1" dirty="0" smtClean="0"/>
              <a:t>m← n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b="0" i="1" dirty="0" smtClean="0"/>
              <a:t>    n ← r</a:t>
            </a:r>
            <a:r>
              <a:rPr lang="pt-BR" i="1" dirty="0" smtClean="0"/>
              <a:t>    </a:t>
            </a:r>
          </a:p>
          <a:p>
            <a:pPr>
              <a:buFont typeface="Monotype Sorts" pitchFamily="2" charset="2"/>
              <a:buNone/>
              <a:defRPr/>
            </a:pPr>
            <a:r>
              <a:rPr lang="pt-BR" dirty="0" smtClean="0"/>
              <a:t>return</a:t>
            </a:r>
            <a:r>
              <a:rPr lang="pt-BR" i="1" dirty="0" smtClean="0"/>
              <a:t> </a:t>
            </a:r>
            <a:r>
              <a:rPr lang="pt-BR" b="0" i="1" dirty="0" smtClean="0"/>
              <a:t>m</a:t>
            </a:r>
            <a:endParaRPr lang="en-US" b="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Fundamentals of Algorithmic Problem Solving</a:t>
            </a:r>
            <a:endParaRPr lang="en-US" sz="3000" dirty="0"/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1600200"/>
            <a:ext cx="4648200" cy="44196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Two main issues related to algorithms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How to design algorithms</a:t>
            </a:r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How to analyze algorithm efficiency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How good is the algorithm?</a:t>
            </a:r>
          </a:p>
          <a:p>
            <a:pPr lvl="1">
              <a:defRPr/>
            </a:pPr>
            <a:r>
              <a:rPr lang="en-US" sz="2400" smtClean="0"/>
              <a:t>time efficiency</a:t>
            </a:r>
          </a:p>
          <a:p>
            <a:pPr lvl="1">
              <a:defRPr/>
            </a:pPr>
            <a:r>
              <a:rPr lang="en-US" sz="2400" smtClean="0"/>
              <a:t>space efficiency</a:t>
            </a:r>
          </a:p>
          <a:p>
            <a:pPr lvl="1">
              <a:defRPr/>
            </a:pPr>
            <a:r>
              <a:rPr lang="en-US" sz="2400" smtClean="0">
                <a:solidFill>
                  <a:srgbClr val="FF9933"/>
                </a:solidFill>
              </a:rPr>
              <a:t>correctness ignored in this course</a:t>
            </a:r>
          </a:p>
          <a:p>
            <a:pPr>
              <a:defRPr/>
            </a:pPr>
            <a:endParaRPr lang="en-US" smtClean="0">
              <a:solidFill>
                <a:srgbClr val="FF9933"/>
              </a:solidFill>
            </a:endParaRPr>
          </a:p>
          <a:p>
            <a:pPr>
              <a:defRPr/>
            </a:pPr>
            <a:r>
              <a:rPr lang="en-US" smtClean="0"/>
              <a:t>Does there exist a better algorithm?</a:t>
            </a:r>
          </a:p>
          <a:p>
            <a:pPr lvl="1">
              <a:defRPr/>
            </a:pPr>
            <a:r>
              <a:rPr lang="en-US" sz="2400" smtClean="0"/>
              <a:t>lower bounds</a:t>
            </a:r>
          </a:p>
          <a:p>
            <a:pPr lvl="1">
              <a:defRPr/>
            </a:pPr>
            <a:r>
              <a:rPr lang="en-US" sz="2400" smtClean="0"/>
              <a:t>optimality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Important problem types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3625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sorting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searching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string processing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graph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defRPr/>
            </a:pPr>
            <a:r>
              <a:rPr lang="en-US" smtClean="0"/>
              <a:t>combinatorial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80000"/>
              </a:lnSpc>
              <a:defRPr/>
            </a:pPr>
            <a:r>
              <a:rPr lang="en-US" smtClean="0"/>
              <a:t>geometric problems</a:t>
            </a:r>
            <a:br>
              <a:rPr lang="en-US" smtClean="0"/>
            </a:br>
            <a:endParaRPr lang="en-US" smtClean="0"/>
          </a:p>
          <a:p>
            <a:pPr>
              <a:lnSpc>
                <a:spcPct val="80000"/>
              </a:lnSpc>
              <a:defRPr/>
            </a:pPr>
            <a:r>
              <a:rPr lang="en-US" smtClean="0"/>
              <a:t>numerical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Sorting (I)</a:t>
            </a:r>
            <a:endParaRPr lang="en-CA" dirty="0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0772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Rearrange the items of a given list in ascending order.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Input: A sequence of n numbers &lt;a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i="1" baseline="-25000" smtClean="0"/>
              <a:t>n</a:t>
            </a:r>
            <a:r>
              <a:rPr lang="en-US" sz="1800" smtClean="0"/>
              <a:t>&gt;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Output: A reordering &lt;a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</a:t>
            </a:r>
            <a:r>
              <a:rPr lang="en-US" sz="1800" smtClean="0"/>
              <a:t>&gt; of the input sequence such that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1</a:t>
            </a:r>
            <a:r>
              <a:rPr lang="en-US" sz="1800" smtClean="0">
                <a:cs typeface="Times New Roman" pitchFamily="18" charset="0"/>
              </a:rPr>
              <a:t>≤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2 </a:t>
            </a:r>
            <a:r>
              <a:rPr lang="en-US" sz="1800" smtClean="0">
                <a:cs typeface="Times New Roman" pitchFamily="18" charset="0"/>
              </a:rPr>
              <a:t>≤</a:t>
            </a:r>
            <a:r>
              <a:rPr lang="en-US" sz="1800" i="1" baseline="-25000" smtClean="0"/>
              <a:t> … </a:t>
            </a:r>
            <a:r>
              <a:rPr lang="en-US" sz="1800" smtClean="0">
                <a:cs typeface="Times New Roman" pitchFamily="18" charset="0"/>
              </a:rPr>
              <a:t>≤</a:t>
            </a:r>
            <a:r>
              <a:rPr lang="en-US" sz="1800" i="1" baseline="-25000" smtClean="0"/>
              <a:t>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n.</a:t>
            </a:r>
            <a:endParaRPr lang="en-US" sz="18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Why sorting?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Help searching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Algorithms often use sorting as a key subroutine.</a:t>
            </a:r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Sorting key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A specially chosen piece of information used to guide sorting. E.g., sort student records by names.</a:t>
            </a:r>
            <a:endParaRPr lang="en-CA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Sorting (II)</a:t>
            </a:r>
            <a:endParaRPr lang="en-CA" dirty="0" smtClean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1800" smtClean="0"/>
              <a:t>Examples of 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hlinkClick r:id="rId3" action="ppaction://hlinksldjump"/>
              </a:rPr>
              <a:t>Selection sort</a:t>
            </a:r>
            <a:endParaRPr lang="en-US" sz="1600" smtClean="0"/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/>
              <a:t>Heap sort …</a:t>
            </a:r>
          </a:p>
          <a:p>
            <a:pPr>
              <a:lnSpc>
                <a:spcPct val="90000"/>
              </a:lnSpc>
              <a:defRPr/>
            </a:pPr>
            <a:r>
              <a:rPr lang="en-US" sz="1800" smtClean="0"/>
              <a:t>Evaluate sorting algorithm complexity: the number of key comparisons. </a:t>
            </a:r>
          </a:p>
          <a:p>
            <a:pPr>
              <a:lnSpc>
                <a:spcPct val="90000"/>
              </a:lnSpc>
              <a:defRPr/>
            </a:pPr>
            <a:r>
              <a:rPr lang="en-US" sz="1800" smtClean="0"/>
              <a:t>Two properties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solidFill>
                  <a:schemeClr val="folHlink"/>
                </a:solidFill>
              </a:rPr>
              <a:t>Stability</a:t>
            </a:r>
            <a:r>
              <a:rPr lang="en-US" sz="1600" smtClean="0"/>
              <a:t>: A sorting algorithm is called stable if it preserves the relative order of any two equal elements in its input.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600" smtClean="0">
                <a:solidFill>
                  <a:schemeClr val="folHlink"/>
                </a:solidFill>
              </a:rPr>
              <a:t>In place</a:t>
            </a:r>
            <a:r>
              <a:rPr lang="en-US" sz="1600" smtClean="0"/>
              <a:t> : A sorting algorithm is in place if it does not require extra memory, except, possibly for a few memory units.</a:t>
            </a:r>
            <a:endParaRPr lang="en-CA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76200"/>
            <a:ext cx="7588250" cy="6858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/>
              <a:t>What is an algorithm?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33975"/>
          </a:xfrm>
        </p:spPr>
        <p:txBody>
          <a:bodyPr lIns="92075" tIns="46038" rIns="92075" bIns="46038"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/>
              <a:t>An </a:t>
            </a:r>
            <a:r>
              <a:rPr lang="en-US" sz="2800" i="1" u="sng" smtClean="0"/>
              <a:t>algorithm</a:t>
            </a:r>
            <a:r>
              <a:rPr lang="en-US" sz="2800" smtClean="0"/>
              <a:t> is a sequence of unambiguous instructions for solving a problem, i.e., for obtaining a required output for any </a:t>
            </a:r>
            <a:r>
              <a:rPr lang="en-US" sz="2800" smtClean="0">
                <a:solidFill>
                  <a:srgbClr val="FF9933"/>
                </a:solidFill>
              </a:rPr>
              <a:t>legitimate</a:t>
            </a:r>
            <a:r>
              <a:rPr lang="en-US" sz="2800" smtClean="0"/>
              <a:t> input in a finite amount of time.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  <a:p>
            <a:pPr>
              <a:buFont typeface="Monotype Sorts" pitchFamily="2" charset="2"/>
              <a:buNone/>
              <a:defRPr/>
            </a:pPr>
            <a:endParaRPr lang="en-US" sz="2800" smtClean="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286125" y="5334000"/>
            <a:ext cx="27432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>
                <a:solidFill>
                  <a:schemeClr val="bg2"/>
                </a:solidFill>
              </a:rPr>
              <a:t>“computer” </a:t>
            </a:r>
          </a:p>
        </p:txBody>
      </p:sp>
      <p:sp>
        <p:nvSpPr>
          <p:cNvPr id="4102" name="Line 13"/>
          <p:cNvSpPr>
            <a:spLocks noChangeShapeType="1"/>
          </p:cNvSpPr>
          <p:nvPr/>
        </p:nvSpPr>
        <p:spPr bwMode="auto">
          <a:xfrm>
            <a:off x="4581525" y="36576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>
            <a:off x="4581525" y="48768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Text Box 15"/>
          <p:cNvSpPr txBox="1">
            <a:spLocks noChangeArrowheads="1"/>
          </p:cNvSpPr>
          <p:nvPr/>
        </p:nvSpPr>
        <p:spPr bwMode="auto">
          <a:xfrm>
            <a:off x="3973513" y="3124200"/>
            <a:ext cx="1284287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problem</a:t>
            </a:r>
          </a:p>
        </p:txBody>
      </p: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3965575" y="4267200"/>
            <a:ext cx="137001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algorithm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914400" y="5486400"/>
            <a:ext cx="11985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input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7010400" y="5486400"/>
            <a:ext cx="1198563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4108" name="Line 19"/>
          <p:cNvSpPr>
            <a:spLocks noChangeShapeType="1"/>
          </p:cNvSpPr>
          <p:nvPr/>
        </p:nvSpPr>
        <p:spPr bwMode="auto">
          <a:xfrm>
            <a:off x="2057400" y="5791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6019800" y="5791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  <a:endParaRPr lang="en-CA" dirty="0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010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b="0" dirty="0" smtClean="0"/>
              <a:t>Algorithm</a:t>
            </a:r>
            <a:r>
              <a:rPr lang="en-US" dirty="0" smtClean="0"/>
              <a:t> </a:t>
            </a:r>
            <a:r>
              <a:rPr lang="en-US" sz="1800" i="1" dirty="0" err="1" smtClean="0"/>
              <a:t>SelectionSort</a:t>
            </a:r>
            <a:r>
              <a:rPr lang="en-US" sz="1800" i="1" dirty="0" smtClean="0"/>
              <a:t>(A[0..n-1])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olidFill>
                  <a:srgbClr val="FF9933"/>
                </a:solidFill>
              </a:rPr>
              <a:t>//The algorithm sorts a given array by selection sort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olidFill>
                  <a:srgbClr val="FF9933"/>
                </a:solidFill>
              </a:rPr>
              <a:t>//Input: An array A[0..n-1] of orderable elements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olidFill>
                  <a:srgbClr val="FF9933"/>
                </a:solidFill>
              </a:rPr>
              <a:t>//Output: Array A[0..n-1] sorted in ascending order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/>
              <a:t>for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 0 to n – 2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ym typeface="Wingdings" pitchFamily="2" charset="2"/>
              </a:rPr>
              <a:t>	min  </a:t>
            </a:r>
            <a:r>
              <a:rPr lang="en-US" sz="1800" dirty="0" err="1" smtClean="0">
                <a:sym typeface="Wingdings" pitchFamily="2" charset="2"/>
              </a:rPr>
              <a:t>i</a:t>
            </a:r>
            <a:endParaRPr lang="en-US" sz="18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ym typeface="Wingdings" pitchFamily="2" charset="2"/>
              </a:rPr>
              <a:t>	for j  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 + 1 to n – 1 do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ym typeface="Wingdings" pitchFamily="2" charset="2"/>
              </a:rPr>
              <a:t>		if A[j] &lt; A[min] 	</a:t>
            </a:r>
            <a:endParaRPr lang="en-US" sz="1400" dirty="0" smtClean="0">
              <a:solidFill>
                <a:srgbClr val="009900"/>
              </a:solidFill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ym typeface="Wingdings" pitchFamily="2" charset="2"/>
              </a:rPr>
              <a:t>			min  j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1800" dirty="0" smtClean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                           swap </a:t>
            </a:r>
            <a:r>
              <a:rPr lang="en-US" sz="1800" dirty="0" smtClean="0">
                <a:sym typeface="Wingdings" pitchFamily="2" charset="2"/>
              </a:rPr>
              <a:t>A[</a:t>
            </a:r>
            <a:r>
              <a:rPr lang="en-US" sz="1800" dirty="0" err="1" smtClean="0">
                <a:sym typeface="Wingdings" pitchFamily="2" charset="2"/>
              </a:rPr>
              <a:t>i</a:t>
            </a:r>
            <a:r>
              <a:rPr lang="en-US" sz="1800" dirty="0" smtClean="0">
                <a:sym typeface="Wingdings" pitchFamily="2" charset="2"/>
              </a:rPr>
              <a:t>] and A[min]</a:t>
            </a:r>
            <a:endParaRPr lang="en-CA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Searching</a:t>
            </a:r>
            <a:endParaRPr lang="en-CA" dirty="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mtClean="0"/>
              <a:t>Find a given value, called a </a:t>
            </a:r>
            <a:r>
              <a:rPr lang="en-US" smtClean="0">
                <a:solidFill>
                  <a:schemeClr val="folHlink"/>
                </a:solidFill>
              </a:rPr>
              <a:t>search key</a:t>
            </a:r>
            <a:r>
              <a:rPr lang="en-US" smtClean="0"/>
              <a:t>, in a given set.</a:t>
            </a:r>
          </a:p>
          <a:p>
            <a:pPr>
              <a:lnSpc>
                <a:spcPct val="90000"/>
              </a:lnSpc>
              <a:defRPr/>
            </a:pPr>
            <a:r>
              <a:rPr lang="en-US" smtClean="0"/>
              <a:t>Examples of searching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Sequential search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smtClean="0"/>
              <a:t>Binary search …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CA" smtClean="0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248400" cy="3524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Input: sorted array a_i &lt; … &lt; a_j and key x;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m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(i+j)/2;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while i &lt; j and x != a_m do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     if x &lt; a_m then j </a:t>
            </a:r>
            <a:r>
              <a:rPr lang="en-US">
                <a:sym typeface="Wingdings" pitchFamily="2" charset="2"/>
              </a:rPr>
              <a:t></a:t>
            </a:r>
            <a:r>
              <a:rPr lang="en-US"/>
              <a:t> m-1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/>
              <a:t>                      else  i </a:t>
            </a:r>
            <a:r>
              <a:rPr lang="en-US">
                <a:sym typeface="Wingdings" pitchFamily="2" charset="2"/>
              </a:rPr>
              <a:t> m+1;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 if x = a_m then output a_m;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lang="en-US">
              <a:sym typeface="Wingdings" pitchFamily="2" charset="2"/>
            </a:endParaRP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  <a:sym typeface="Wingdings" pitchFamily="2" charset="2"/>
              </a:rPr>
              <a:t>Time: O(log n)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String Processing</a:t>
            </a:r>
            <a:endParaRPr lang="en-CA" dirty="0" smtClean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 string is a sequence of characters from an alphabet. </a:t>
            </a:r>
          </a:p>
          <a:p>
            <a:pPr>
              <a:defRPr/>
            </a:pPr>
            <a:r>
              <a:rPr lang="en-US" smtClean="0"/>
              <a:t>Text strings: letters, numbers, and special characters.</a:t>
            </a:r>
          </a:p>
          <a:p>
            <a:pPr>
              <a:defRPr/>
            </a:pPr>
            <a:r>
              <a:rPr lang="en-US" smtClean="0"/>
              <a:t>String matching: searching for a given word/pattern in a text.</a:t>
            </a:r>
            <a:endParaRPr lang="en-CA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2390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95300" indent="-495300" algn="l">
              <a:spcBef>
                <a:spcPct val="50000"/>
              </a:spcBef>
            </a:pPr>
            <a:r>
              <a:rPr lang="en-US"/>
              <a:t>Examples:</a:t>
            </a:r>
          </a:p>
          <a:p>
            <a:pPr marL="495300" indent="-495300" algn="l">
              <a:spcBef>
                <a:spcPct val="50000"/>
              </a:spcBef>
              <a:buFontTx/>
              <a:buAutoNum type="romanLcParenBoth"/>
            </a:pPr>
            <a:r>
              <a:rPr lang="en-US"/>
              <a:t>searching for a word or phrase on WWW or in a Word document</a:t>
            </a:r>
          </a:p>
          <a:p>
            <a:pPr marL="495300" indent="-495300" algn="l">
              <a:spcBef>
                <a:spcPct val="50000"/>
              </a:spcBef>
              <a:buFontTx/>
              <a:buAutoNum type="romanLcParenBoth"/>
            </a:pPr>
            <a:r>
              <a:rPr lang="en-US"/>
              <a:t>searching for a short read in the reference genomic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/>
              <a:t>Algorithm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905375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800" smtClean="0"/>
              <a:t>An </a:t>
            </a:r>
            <a:r>
              <a:rPr lang="en-US" sz="2800" i="1" u="sng" smtClean="0"/>
              <a:t>algorithm</a:t>
            </a:r>
            <a:r>
              <a:rPr lang="en-US" sz="2800" smtClean="0"/>
              <a:t> is a sequence of unambiguous instructions for solving a problem, i.e., for obtaining a required output for any legitimate input in a finite amount of time.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8723313" y="6218238"/>
            <a:ext cx="184150" cy="47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1143000" y="3733800"/>
            <a:ext cx="67818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Can be represented various forms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Unambiguity/clearness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Effectiveness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Finiteness/termination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/>
              <a:t> Correctness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sz="3100" dirty="0" smtClean="0"/>
              <a:t>Example of computational problem: sorting</a:t>
            </a:r>
            <a:endParaRPr lang="en-US" sz="3200" dirty="0" smtClean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543800" cy="49053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smtClean="0"/>
              <a:t>Statement of problem: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i="1" smtClean="0"/>
              <a:t>Input:</a:t>
            </a:r>
            <a:r>
              <a:rPr lang="en-US" sz="1800" smtClean="0"/>
              <a:t> A sequence of </a:t>
            </a:r>
            <a:r>
              <a:rPr lang="en-US" sz="1800" i="1" smtClean="0"/>
              <a:t>n</a:t>
            </a:r>
            <a:r>
              <a:rPr lang="en-US" sz="1800" smtClean="0"/>
              <a:t> numbers &lt;a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i="1" baseline="-25000" smtClean="0"/>
              <a:t>n</a:t>
            </a:r>
            <a:r>
              <a:rPr lang="en-US" sz="1800" smtClean="0"/>
              <a:t>&gt;</a:t>
            </a:r>
          </a:p>
          <a:p>
            <a:pPr lvl="1">
              <a:lnSpc>
                <a:spcPct val="90000"/>
              </a:lnSpc>
              <a:defRPr/>
            </a:pPr>
            <a:endParaRPr lang="en-US" sz="1800" smtClean="0"/>
          </a:p>
          <a:p>
            <a:pPr lvl="1">
              <a:lnSpc>
                <a:spcPct val="90000"/>
              </a:lnSpc>
              <a:defRPr/>
            </a:pPr>
            <a:r>
              <a:rPr lang="en-US" sz="1800" i="1" smtClean="0"/>
              <a:t>Output:</a:t>
            </a:r>
            <a:r>
              <a:rPr lang="en-US" sz="1800" smtClean="0"/>
              <a:t> A reordering of the input sequence &lt;a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1</a:t>
            </a:r>
            <a:r>
              <a:rPr lang="en-US" sz="1800" smtClean="0"/>
              <a:t>, </a:t>
            </a:r>
            <a:r>
              <a:rPr lang="en-US" sz="1800" baseline="-25000" smtClean="0"/>
              <a:t> 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baseline="-25000" smtClean="0"/>
              <a:t>2</a:t>
            </a:r>
            <a:r>
              <a:rPr lang="en-US" sz="1800" smtClean="0"/>
              <a:t>, …,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n</a:t>
            </a:r>
            <a:r>
              <a:rPr lang="en-US" sz="1800" smtClean="0"/>
              <a:t>&gt; so that 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i</a:t>
            </a:r>
            <a:r>
              <a:rPr lang="en-US" sz="1800" baseline="-25000" smtClean="0"/>
              <a:t> </a:t>
            </a:r>
            <a:r>
              <a:rPr lang="en-US" sz="1800" smtClean="0">
                <a:latin typeface="Lucida Grande" pitchFamily="84" charset="0"/>
                <a:cs typeface="Times New Roman" pitchFamily="18" charset="0"/>
              </a:rPr>
              <a:t>≤</a:t>
            </a:r>
            <a:r>
              <a:rPr lang="en-US" sz="1800" smtClean="0">
                <a:cs typeface="Times New Roman" pitchFamily="18" charset="0"/>
              </a:rPr>
              <a:t> </a:t>
            </a:r>
            <a:r>
              <a:rPr lang="en-US" sz="1800" smtClean="0"/>
              <a:t>a</a:t>
            </a:r>
            <a:r>
              <a:rPr lang="en-US" sz="1800" baseline="30000" smtClean="0">
                <a:cs typeface="Times New Roman" pitchFamily="18" charset="0"/>
              </a:rPr>
              <a:t>´</a:t>
            </a:r>
            <a:r>
              <a:rPr lang="en-US" sz="1800" i="1" baseline="-25000" smtClean="0"/>
              <a:t>j</a:t>
            </a:r>
            <a:r>
              <a:rPr lang="en-US" sz="1800" smtClean="0">
                <a:cs typeface="Times New Roman" pitchFamily="18" charset="0"/>
              </a:rPr>
              <a:t>  whenever </a:t>
            </a:r>
            <a:r>
              <a:rPr lang="en-US" sz="1800" i="1" smtClean="0">
                <a:cs typeface="Times New Roman" pitchFamily="18" charset="0"/>
              </a:rPr>
              <a:t>i</a:t>
            </a:r>
            <a:r>
              <a:rPr lang="en-US" sz="1800" smtClean="0">
                <a:cs typeface="Times New Roman" pitchFamily="18" charset="0"/>
              </a:rPr>
              <a:t> &lt; </a:t>
            </a:r>
            <a:r>
              <a:rPr lang="en-US" sz="1800" i="1" smtClean="0">
                <a:cs typeface="Times New Roman" pitchFamily="18" charset="0"/>
              </a:rPr>
              <a:t>j</a:t>
            </a:r>
          </a:p>
          <a:p>
            <a:pPr>
              <a:lnSpc>
                <a:spcPct val="90000"/>
              </a:lnSpc>
              <a:defRPr/>
            </a:pPr>
            <a:endParaRPr lang="en-US" sz="20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Instance: The sequence &lt;5, 3, 2, 8, 3&gt;</a:t>
            </a:r>
          </a:p>
          <a:p>
            <a:pPr>
              <a:lnSpc>
                <a:spcPct val="90000"/>
              </a:lnSpc>
              <a:defRPr/>
            </a:pPr>
            <a:endParaRPr lang="en-US" sz="2000" smtClean="0"/>
          </a:p>
          <a:p>
            <a:pPr>
              <a:lnSpc>
                <a:spcPct val="90000"/>
              </a:lnSpc>
              <a:defRPr/>
            </a:pPr>
            <a:r>
              <a:rPr lang="en-US" sz="2000" smtClean="0"/>
              <a:t>Algorithms: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smtClean="0"/>
              <a:t>(many others)</a:t>
            </a:r>
          </a:p>
          <a:p>
            <a:pPr lvl="1">
              <a:lnSpc>
                <a:spcPct val="90000"/>
              </a:lnSpc>
              <a:defRPr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4038600"/>
            <a:ext cx="61722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Input: array </a:t>
            </a:r>
            <a:r>
              <a:rPr lang="en-US" smtClean="0">
                <a:latin typeface="SimSun" pitchFamily="2" charset="-122"/>
              </a:rPr>
              <a:t>a[1],…,a[n]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Output: array </a:t>
            </a:r>
            <a:r>
              <a:rPr lang="en-US" smtClean="0">
                <a:latin typeface="SimSun" pitchFamily="2" charset="-122"/>
              </a:rPr>
              <a:t>a</a:t>
            </a:r>
            <a:r>
              <a:rPr lang="en-US" smtClean="0"/>
              <a:t> sorted in non-decreasing order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Algorithm:</a:t>
            </a:r>
          </a:p>
          <a:p>
            <a:pPr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smtClean="0"/>
              <a:t> </a:t>
            </a:r>
            <a:r>
              <a:rPr lang="en-US" smtClean="0">
                <a:effectLst/>
              </a:rPr>
              <a:t>for 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</a:rPr>
              <a:t>=1 to </a:t>
            </a:r>
            <a:r>
              <a:rPr lang="en-US" i="1" smtClean="0">
                <a:effectLst/>
                <a:latin typeface="SimSun" pitchFamily="2" charset="-122"/>
              </a:rPr>
              <a:t>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mtClean="0">
                <a:effectLst/>
              </a:rPr>
              <a:t>       swap </a:t>
            </a:r>
            <a:r>
              <a:rPr lang="en-US" smtClean="0">
                <a:effectLst/>
                <a:latin typeface="SimSun" pitchFamily="2" charset="-122"/>
              </a:rPr>
              <a:t>a[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  <a:latin typeface="SimSun" pitchFamily="2" charset="-122"/>
              </a:rPr>
              <a:t>]</a:t>
            </a:r>
            <a:r>
              <a:rPr lang="en-US" smtClean="0">
                <a:effectLst/>
              </a:rPr>
              <a:t> with smallest of </a:t>
            </a:r>
            <a:r>
              <a:rPr lang="en-US" smtClean="0">
                <a:effectLst/>
                <a:latin typeface="SimSun" pitchFamily="2" charset="-122"/>
              </a:rPr>
              <a:t>a[</a:t>
            </a:r>
            <a:r>
              <a:rPr lang="en-US" i="1" smtClean="0">
                <a:effectLst/>
                <a:latin typeface="SimSun" pitchFamily="2" charset="-122"/>
              </a:rPr>
              <a:t>i</a:t>
            </a:r>
            <a:r>
              <a:rPr lang="en-US" smtClean="0">
                <a:effectLst/>
                <a:latin typeface="SimSun" pitchFamily="2" charset="-122"/>
              </a:rPr>
              <a:t>],…,a[</a:t>
            </a:r>
            <a:r>
              <a:rPr lang="en-US" i="1" smtClean="0">
                <a:effectLst/>
                <a:latin typeface="SimSun" pitchFamily="2" charset="-122"/>
              </a:rPr>
              <a:t>n</a:t>
            </a:r>
            <a:r>
              <a:rPr lang="en-US" smtClean="0">
                <a:effectLst/>
                <a:latin typeface="SimSun" pitchFamily="2" charset="-122"/>
              </a:rPr>
              <a:t>]  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568700" y="5715000"/>
            <a:ext cx="43592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9933"/>
                </a:solidFill>
              </a:rPr>
              <a:t>Is this unambiguous? Effective?</a:t>
            </a:r>
          </a:p>
          <a:p>
            <a:pPr>
              <a:buFontTx/>
              <a:buChar char="•"/>
            </a:pPr>
            <a:r>
              <a:rPr lang="en-US"/>
              <a:t> See also pseudocode, section 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sz="3100" dirty="0" smtClean="0"/>
              <a:t>Some Well-known Computational Problems</a:t>
            </a:r>
            <a:endParaRPr lang="en-US" sz="3200" dirty="0" smtClean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000" smtClean="0"/>
              <a:t>Sorting</a:t>
            </a:r>
          </a:p>
          <a:p>
            <a:pPr>
              <a:defRPr/>
            </a:pPr>
            <a:r>
              <a:rPr lang="en-US" sz="2000" smtClean="0"/>
              <a:t>Searching</a:t>
            </a:r>
          </a:p>
          <a:p>
            <a:pPr>
              <a:defRPr/>
            </a:pPr>
            <a:r>
              <a:rPr lang="en-US" sz="2000" smtClean="0"/>
              <a:t>Shortest paths in a graph</a:t>
            </a:r>
          </a:p>
          <a:p>
            <a:pPr>
              <a:defRPr/>
            </a:pPr>
            <a:r>
              <a:rPr lang="en-US" sz="2000" smtClean="0"/>
              <a:t>Minimum spanning tree</a:t>
            </a:r>
          </a:p>
          <a:p>
            <a:pPr>
              <a:defRPr/>
            </a:pPr>
            <a:r>
              <a:rPr lang="en-US" sz="2000" smtClean="0"/>
              <a:t>Primality testing</a:t>
            </a:r>
          </a:p>
          <a:p>
            <a:pPr>
              <a:defRPr/>
            </a:pPr>
            <a:r>
              <a:rPr lang="en-US" sz="2000" smtClean="0"/>
              <a:t>Traveling salesman problem</a:t>
            </a:r>
          </a:p>
          <a:p>
            <a:pPr>
              <a:defRPr/>
            </a:pPr>
            <a:r>
              <a:rPr lang="en-US" sz="2000" smtClean="0"/>
              <a:t>Knapsack problem</a:t>
            </a:r>
          </a:p>
          <a:p>
            <a:pPr>
              <a:defRPr/>
            </a:pPr>
            <a:r>
              <a:rPr lang="en-US" sz="2000" smtClean="0"/>
              <a:t>Chess</a:t>
            </a:r>
          </a:p>
          <a:p>
            <a:pPr>
              <a:defRPr/>
            </a:pPr>
            <a:r>
              <a:rPr lang="en-US" sz="2000" smtClean="0"/>
              <a:t>Towers of Hanoi</a:t>
            </a:r>
          </a:p>
          <a:p>
            <a:pPr>
              <a:defRPr/>
            </a:pPr>
            <a:r>
              <a:rPr lang="en-US" sz="2000" smtClean="0"/>
              <a:t>Program termination</a:t>
            </a:r>
          </a:p>
          <a:p>
            <a:pPr>
              <a:defRPr/>
            </a:pPr>
            <a:endParaRPr lang="en-US" sz="2000" smtClean="0"/>
          </a:p>
          <a:p>
            <a:pPr>
              <a:defRPr/>
            </a:pPr>
            <a:endParaRPr lang="en-US" sz="2000" smtClean="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914400" y="5426075"/>
            <a:ext cx="7162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Some of these problems don’t have efficient algorithms, or algorithms at all!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Basic Issues Related to Algorithms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How to design algorithms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How to express algorithms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Proving correctness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Efficiency (or complexity)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Theoretical analysis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1800" dirty="0" smtClean="0"/>
              <a:t>Empirical analysis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>
              <a:lnSpc>
                <a:spcPct val="90000"/>
              </a:lnSpc>
              <a:defRPr/>
            </a:pPr>
            <a:r>
              <a:rPr lang="en-US" sz="2000" dirty="0" smtClean="0"/>
              <a:t>Optimality </a:t>
            </a:r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Algorithm  design strategies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09800"/>
            <a:ext cx="4076700" cy="3152775"/>
          </a:xfrm>
        </p:spPr>
        <p:txBody>
          <a:bodyPr/>
          <a:lstStyle/>
          <a:p>
            <a:pPr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Greedy approach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Divide and conquer</a:t>
            </a: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Space and time tradeoffs</a:t>
            </a:r>
          </a:p>
          <a:p>
            <a:pPr>
              <a:defRPr/>
            </a:pPr>
            <a:endParaRPr lang="en-US" sz="1800" dirty="0" smtClean="0"/>
          </a:p>
          <a:p>
            <a:pPr>
              <a:buNone/>
              <a:defRPr/>
            </a:pPr>
            <a:endParaRPr lang="en-US" sz="1800" dirty="0" smtClean="0"/>
          </a:p>
          <a:p>
            <a:pPr>
              <a:buNone/>
              <a:defRPr/>
            </a:pPr>
            <a:endParaRPr lang="en-US" sz="1800" dirty="0" smtClean="0"/>
          </a:p>
          <a:p>
            <a:pPr>
              <a:defRPr/>
            </a:pPr>
            <a:endParaRPr lang="en-US" sz="1800" dirty="0" smtClean="0"/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343400" y="2209800"/>
            <a:ext cx="48006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>
                <a:solidFill>
                  <a:schemeClr val="bg2"/>
                </a:solidFill>
              </a:rPr>
              <a:t>Dynamic programming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r>
              <a:rPr kumimoji="1" lang="en-US" sz="2000" dirty="0" smtClean="0">
                <a:solidFill>
                  <a:schemeClr val="bg2"/>
                </a:solidFill>
              </a:rPr>
              <a:t>Backtracking</a:t>
            </a: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  <a:defRPr/>
            </a:pPr>
            <a:endParaRPr kumimoji="1"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882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Analysis of Algorithms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good is the algorithm?</a:t>
            </a:r>
          </a:p>
          <a:p>
            <a:pPr lvl="1">
              <a:defRPr/>
            </a:pPr>
            <a:r>
              <a:rPr lang="en-US" dirty="0" smtClean="0"/>
              <a:t>Correctness</a:t>
            </a:r>
          </a:p>
          <a:p>
            <a:pPr lvl="1">
              <a:defRPr/>
            </a:pPr>
            <a:r>
              <a:rPr lang="en-US" dirty="0" smtClean="0"/>
              <a:t>Time efficiency</a:t>
            </a:r>
          </a:p>
          <a:p>
            <a:pPr lvl="1">
              <a:defRPr/>
            </a:pPr>
            <a:r>
              <a:rPr lang="en-US" dirty="0" smtClean="0"/>
              <a:t>Space efficiency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Does there exist a better algorithm?</a:t>
            </a:r>
          </a:p>
          <a:p>
            <a:pPr lvl="1">
              <a:defRPr/>
            </a:pPr>
            <a:r>
              <a:rPr lang="en-US" dirty="0" smtClean="0"/>
              <a:t>Lower bounds</a:t>
            </a:r>
          </a:p>
          <a:p>
            <a:pPr lvl="1">
              <a:defRPr/>
            </a:pPr>
            <a:r>
              <a:rPr lang="en-US" dirty="0" smtClean="0"/>
              <a:t>Optimality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2851</TotalTime>
  <Words>1235</Words>
  <Application>Microsoft Office PowerPoint</Application>
  <PresentationFormat>On-screen Show (4:3)</PresentationFormat>
  <Paragraphs>253</Paragraphs>
  <Slides>23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CS1</vt:lpstr>
      <vt:lpstr>CSE408 Fundamentals of Algorithms</vt:lpstr>
      <vt:lpstr>What is an algorithm?</vt:lpstr>
      <vt:lpstr>Algorithm</vt:lpstr>
      <vt:lpstr>Example of computational problem: sorting</vt:lpstr>
      <vt:lpstr>Selection Sort</vt:lpstr>
      <vt:lpstr>Some Well-known Computational Problems</vt:lpstr>
      <vt:lpstr>Basic Issues Related to Algorithms</vt:lpstr>
      <vt:lpstr>Algorithm  design strategies</vt:lpstr>
      <vt:lpstr>Analysis of Algorithms</vt:lpstr>
      <vt:lpstr>What is an algorithm?</vt:lpstr>
      <vt:lpstr>Why study algorithms?</vt:lpstr>
      <vt:lpstr>Euclid’s Algorithm</vt:lpstr>
      <vt:lpstr>Two descriptions of Euclid’s algorithm</vt:lpstr>
      <vt:lpstr>Fundamentals of Algorithmic Problem Solving</vt:lpstr>
      <vt:lpstr>Two main issues related to algorithms</vt:lpstr>
      <vt:lpstr>Analysis of algorithms</vt:lpstr>
      <vt:lpstr>Important problem types</vt:lpstr>
      <vt:lpstr>Sorting (I)</vt:lpstr>
      <vt:lpstr>Sorting (II)</vt:lpstr>
      <vt:lpstr>Selection Sort</vt:lpstr>
      <vt:lpstr>Searching</vt:lpstr>
      <vt:lpstr>String Processing</vt:lpstr>
      <vt:lpstr>Slide 22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Anany Levitin</dc:creator>
  <cp:lastModifiedBy>Gurasis Singh</cp:lastModifiedBy>
  <cp:revision>150</cp:revision>
  <dcterms:created xsi:type="dcterms:W3CDTF">1999-08-23T17:38:43Z</dcterms:created>
  <dcterms:modified xsi:type="dcterms:W3CDTF">2022-01-08T04:36:53Z</dcterms:modified>
</cp:coreProperties>
</file>