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54" r:id="rId2"/>
    <p:sldId id="355" r:id="rId3"/>
    <p:sldId id="356" r:id="rId4"/>
    <p:sldId id="357" r:id="rId5"/>
    <p:sldId id="359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0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7213" y="314325"/>
            <a:ext cx="36576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defRPr sz="1700" b="1" i="1"/>
            </a:lvl1pPr>
          </a:lstStyle>
          <a:p>
            <a:pPr>
              <a:defRPr/>
            </a:pPr>
            <a:r>
              <a:rPr lang="en-US"/>
              <a:t>Design and Analysis of Algorithms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314325"/>
            <a:ext cx="26130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700" b="1" i="1"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81321E3F-BD95-4DB0-B168-A89CBC445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18E7288C-4BE8-488D-A874-F9D88FA6C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dads/HTML/undirectgraf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nist.gov/dads/HTML/directedGraph.html" TargetMode="External"/><Relationship Id="rId5" Type="http://schemas.openxmlformats.org/officeDocument/2006/relationships/hyperlink" Target="http://www.nist.gov/dads/HTML/vertex.html" TargetMode="External"/><Relationship Id="rId4" Type="http://schemas.openxmlformats.org/officeDocument/2006/relationships/hyperlink" Target="http://www.nist.gov/dads/HTML/path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F95F8-E2DC-44A9-AB37-EC23281D110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DBB36-8807-46C1-82D6-7C575A0D28D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EBF68-53E7-4229-A61D-6F11440E4D9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EAA1A-B2A6-43B1-B5CC-10A282A6286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4DB39-E477-455D-A0FA-B9001C68C59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90D0-3783-4204-8A1D-5CDF61E66ED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56FF2-93A6-45EA-BDB3-37EFDAD09A5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1C937-7576-452D-AD57-0CC04B97EF0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r>
              <a:rPr lang="en-US" smtClean="0"/>
              <a:t>Examples of a simple path and a not simple path.</a:t>
            </a:r>
          </a:p>
          <a:p>
            <a:r>
              <a:rPr lang="en-US" smtClean="0"/>
              <a:t>Connected graphs: starting from any vertex, we can always find a path to reach all the other vertices. (Ball-String example.)</a:t>
            </a:r>
          </a:p>
          <a:p>
            <a:endParaRPr lang="en-US" smtClean="0"/>
          </a:p>
          <a:p>
            <a:r>
              <a:rPr lang="en-US" smtClean="0"/>
              <a:t>From NIST:</a:t>
            </a:r>
          </a:p>
          <a:p>
            <a:r>
              <a:rPr lang="en-US" smtClean="0"/>
              <a:t>Connected graphs:</a:t>
            </a:r>
          </a:p>
          <a:p>
            <a:r>
              <a:rPr lang="en-US" smtClean="0"/>
              <a:t>	</a:t>
            </a:r>
            <a:r>
              <a:rPr lang="en-CA" b="1" smtClean="0"/>
              <a:t>Definition:</a:t>
            </a:r>
            <a:r>
              <a:rPr lang="en-CA" smtClean="0"/>
              <a:t> An </a:t>
            </a:r>
            <a:r>
              <a:rPr lang="en-CA" i="1" smtClean="0">
                <a:hlinkClick r:id="rId3"/>
              </a:rPr>
              <a:t>undirected graph</a:t>
            </a:r>
            <a:r>
              <a:rPr lang="en-CA" smtClean="0"/>
              <a:t> that has a </a:t>
            </a:r>
            <a:r>
              <a:rPr lang="en-CA" i="1" smtClean="0">
                <a:hlinkClick r:id="rId4"/>
              </a:rPr>
              <a:t>path</a:t>
            </a:r>
            <a:r>
              <a:rPr lang="en-CA" smtClean="0"/>
              <a:t> between every pair of </a:t>
            </a:r>
            <a:r>
              <a:rPr lang="en-CA" i="1" smtClean="0">
                <a:hlinkClick r:id="rId5"/>
              </a:rPr>
              <a:t>vertices</a:t>
            </a:r>
            <a:r>
              <a:rPr lang="en-CA" smtClean="0"/>
              <a:t>. </a:t>
            </a:r>
            <a:endParaRPr lang="en-US" smtClean="0"/>
          </a:p>
          <a:p>
            <a:r>
              <a:rPr lang="en-US" smtClean="0"/>
              <a:t>Strongly connected graphs:</a:t>
            </a:r>
          </a:p>
          <a:p>
            <a:r>
              <a:rPr lang="en-US" smtClean="0"/>
              <a:t>	</a:t>
            </a:r>
            <a:r>
              <a:rPr lang="en-CA" b="1" smtClean="0"/>
              <a:t>Definition:</a:t>
            </a:r>
            <a:r>
              <a:rPr lang="en-CA" smtClean="0"/>
              <a:t> A </a:t>
            </a:r>
            <a:r>
              <a:rPr lang="en-CA" i="1" smtClean="0">
                <a:hlinkClick r:id="rId6"/>
              </a:rPr>
              <a:t>directed graph</a:t>
            </a:r>
            <a:r>
              <a:rPr lang="en-CA" smtClean="0"/>
              <a:t> that has a </a:t>
            </a:r>
            <a:r>
              <a:rPr lang="en-CA" i="1" smtClean="0">
                <a:hlinkClick r:id="rId4"/>
              </a:rPr>
              <a:t>path</a:t>
            </a:r>
            <a:r>
              <a:rPr lang="en-CA" smtClean="0"/>
              <a:t> from each </a:t>
            </a:r>
            <a:r>
              <a:rPr lang="en-CA" i="1" smtClean="0">
                <a:hlinkClick r:id="rId5"/>
              </a:rPr>
              <a:t>vertex</a:t>
            </a:r>
            <a:r>
              <a:rPr lang="en-CA" smtClean="0"/>
              <a:t> to every other vertex. </a:t>
            </a:r>
            <a:endParaRPr lang="en-US" smtClean="0"/>
          </a:p>
          <a:p>
            <a:r>
              <a:rPr lang="en-US" smtClean="0"/>
              <a:t>Connected component: …</a:t>
            </a:r>
          </a:p>
          <a:p>
            <a:r>
              <a:rPr lang="en-US" smtClean="0"/>
              <a:t>Strongly connected component:</a:t>
            </a:r>
          </a:p>
          <a:p>
            <a:r>
              <a:rPr lang="en-US" smtClean="0"/>
              <a:t>	a strongly connected component of a digraph G is a maximal strongly connected subgraph of G.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F0C3C-5A67-4A65-921D-478840C499F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0758-C226-48C5-815A-3DB00C93F43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7CF9A-EA81-4021-9437-6D30FCC148E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-182880"/>
            <a:ext cx="7772400" cy="914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47B172-EB84-42E9-98D2-591820C2F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5C69884-912E-4CB6-B386-1BDC6104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25E4D04-C4ED-4D26-AE79-E5B73517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33B38D-99F8-4249-8760-ED898606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BC77DB-B101-4E68-B1AA-743AA2991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0D21E75-3262-4FAA-8F2D-1280259DC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3341E1-268D-45DF-945B-24C42DC9A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88FF9B-DA24-4A82-A5F9-39A4A3F6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004D313-E551-4B03-9F02-F581B2147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6B65184-7FCF-4795-B204-B503FEBB5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F615543-594A-4B79-8EFF-36A103936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1200" y="6426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167CA6B-E8DC-4528-BD85-6110BBF9B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8288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685800" y="61976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sz="800">
                <a:latin typeface="Arial" charset="0"/>
                <a:ea typeface="ヒラギノ角ゴ Pro W3" pitchFamily="84" charset="-128"/>
              </a:rPr>
              <a:t>Copyright © 2007 Pearson Addison-Wesley. All rights reserved.</a:t>
            </a:r>
            <a:endParaRPr lang="en-US" sz="90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3101" name="Rectangle 29"/>
          <p:cNvSpPr>
            <a:spLocks noGrp="1" noChangeArrowheads="1"/>
          </p:cNvSpPr>
          <p:nvPr/>
        </p:nvSpPr>
        <p:spPr bwMode="auto">
          <a:xfrm>
            <a:off x="2743200" y="64770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A. Levitin </a:t>
            </a:r>
            <a:r>
              <a:rPr lang="en-US" sz="1000">
                <a:latin typeface="Arial"/>
                <a:ea typeface="ヒラギノ角ゴ Pro W3" pitchFamily="84" charset="-128"/>
              </a:rPr>
              <a:t>“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sz="1000">
                <a:latin typeface="Arial"/>
                <a:ea typeface="ヒラギノ角ゴ Pro W3" pitchFamily="84" charset="-128"/>
              </a:rPr>
              <a:t>”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2</a:t>
            </a:r>
            <a:r>
              <a:rPr lang="en-US" sz="1000" baseline="30000">
                <a:latin typeface="Arial Narrow" pitchFamily="34" charset="0"/>
                <a:ea typeface="ヒラギノ角ゴ Pro W3" pitchFamily="84" charset="-128"/>
              </a:rPr>
              <a:t>nd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ed., Ch. 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0">
          <a:solidFill>
            <a:schemeClr val="bg2"/>
          </a:solidFill>
          <a:effectLst/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400" b="0">
          <a:solidFill>
            <a:schemeClr val="bg2"/>
          </a:solidFill>
          <a:effectLst/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000" b="0">
          <a:solidFill>
            <a:schemeClr val="bg2"/>
          </a:solidFill>
          <a:effectLst/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 b="0">
          <a:solidFill>
            <a:schemeClr val="bg2"/>
          </a:solidFill>
          <a:effectLst/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/>
          <a:lstStyle/>
          <a:p>
            <a:pPr algn="ctr"/>
            <a:r>
              <a:rPr lang="en-US" sz="4800" b="0" dirty="0" smtClean="0">
                <a:effectLst/>
                <a:latin typeface="Broadway" pitchFamily="82" charset="0"/>
              </a:rPr>
              <a:t>CSE408</a:t>
            </a:r>
            <a:br>
              <a:rPr lang="en-US" sz="4800" b="0" dirty="0" smtClean="0">
                <a:effectLst/>
                <a:latin typeface="Broadway" pitchFamily="82" charset="0"/>
              </a:rPr>
            </a:br>
            <a:r>
              <a:rPr lang="en-US" sz="4800" b="0" dirty="0" smtClean="0">
                <a:effectLst/>
                <a:latin typeface="Broadway" pitchFamily="82" charset="0"/>
              </a:rPr>
              <a:t>Fundamentals of Data Structure </a:t>
            </a:r>
            <a:endParaRPr lang="en-IN" sz="4800" b="0" dirty="0" smtClean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4095603" y="4724400"/>
            <a:ext cx="177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Lecture </a:t>
            </a:r>
            <a:r>
              <a:rPr lang="en-US" dirty="0" smtClean="0">
                <a:solidFill>
                  <a:schemeClr val="bg2"/>
                </a:solidFill>
                <a:latin typeface="Arial Rounded MT Bold" pitchFamily="34" charset="0"/>
              </a:rPr>
              <a:t>#2</a:t>
            </a:r>
            <a:endParaRPr lang="en-IN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Rooted Trees (I)</a:t>
            </a:r>
            <a:endParaRPr lang="en-CA" dirty="0" smtClean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467600" cy="502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Ancestors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For any vertex </a:t>
            </a:r>
            <a:r>
              <a:rPr lang="en-US" i="1" smtClean="0"/>
              <a:t>v</a:t>
            </a:r>
            <a:r>
              <a:rPr lang="en-US" smtClean="0"/>
              <a:t> in a tree </a:t>
            </a:r>
            <a:r>
              <a:rPr lang="en-US" i="1" smtClean="0"/>
              <a:t>T</a:t>
            </a:r>
            <a:r>
              <a:rPr lang="en-US" smtClean="0"/>
              <a:t>, all the vertices on the simple path from the root to that vertex are called ancestors.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 </a:t>
            </a:r>
            <a:r>
              <a:rPr lang="en-US" sz="2000" smtClean="0">
                <a:solidFill>
                  <a:srgbClr val="FF9933"/>
                </a:solidFill>
              </a:rPr>
              <a:t>Descendants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All the vertices for which a vertex </a:t>
            </a:r>
            <a:r>
              <a:rPr lang="en-US" i="1" smtClean="0"/>
              <a:t>v</a:t>
            </a:r>
            <a:r>
              <a:rPr lang="en-US" smtClean="0"/>
              <a:t> is an ancestor are said to be descendants of </a:t>
            </a:r>
            <a:r>
              <a:rPr lang="en-US" i="1" smtClean="0"/>
              <a:t>v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Parent, child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FF9933"/>
                </a:solidFill>
              </a:rPr>
              <a:t>siblings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If </a:t>
            </a:r>
            <a:r>
              <a:rPr lang="en-US" i="1" smtClean="0"/>
              <a:t>(u, v)</a:t>
            </a:r>
            <a:r>
              <a:rPr lang="en-US" smtClean="0"/>
              <a:t> is the last edge of the simple path from the root to vertex </a:t>
            </a:r>
            <a:r>
              <a:rPr lang="en-US" i="1" smtClean="0"/>
              <a:t>v</a:t>
            </a:r>
            <a:r>
              <a:rPr lang="en-US" smtClean="0"/>
              <a:t>, </a:t>
            </a:r>
            <a:r>
              <a:rPr lang="en-US" i="1" smtClean="0"/>
              <a:t>u</a:t>
            </a:r>
            <a:r>
              <a:rPr lang="en-US" smtClean="0"/>
              <a:t> is said to be the parent of </a:t>
            </a:r>
            <a:r>
              <a:rPr lang="en-US" i="1" smtClean="0"/>
              <a:t>v</a:t>
            </a:r>
            <a:r>
              <a:rPr lang="en-US" smtClean="0"/>
              <a:t> and </a:t>
            </a:r>
            <a:r>
              <a:rPr lang="en-US" i="1" smtClean="0"/>
              <a:t>v</a:t>
            </a:r>
            <a:r>
              <a:rPr lang="en-US" smtClean="0"/>
              <a:t> is called a child of </a:t>
            </a:r>
            <a:r>
              <a:rPr lang="en-US" i="1" smtClean="0"/>
              <a:t>u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Vertices that have the same parent are called siblings.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Leaves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vertex without children is called a leaf.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Subtree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vertex </a:t>
            </a:r>
            <a:r>
              <a:rPr lang="en-US" i="1" smtClean="0"/>
              <a:t>v</a:t>
            </a:r>
            <a:r>
              <a:rPr lang="en-US" smtClean="0"/>
              <a:t> with all its descendants is called the subtree of </a:t>
            </a:r>
            <a:r>
              <a:rPr lang="en-US" i="1" smtClean="0"/>
              <a:t>T</a:t>
            </a:r>
            <a:r>
              <a:rPr lang="en-US" smtClean="0"/>
              <a:t> rooted at </a:t>
            </a:r>
            <a:r>
              <a:rPr lang="en-US" i="1" smtClean="0"/>
              <a:t>v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Rooted Trees (II)</a:t>
            </a:r>
            <a:endParaRPr lang="en-CA" dirty="0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763000" cy="411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9933"/>
                </a:solidFill>
              </a:rPr>
              <a:t>Depth</a:t>
            </a:r>
            <a:r>
              <a:rPr lang="en-US" dirty="0" smtClean="0"/>
              <a:t> of a vertex</a:t>
            </a:r>
          </a:p>
          <a:p>
            <a:pPr lvl="1">
              <a:defRPr/>
            </a:pPr>
            <a:r>
              <a:rPr lang="en-US" sz="2400" dirty="0" smtClean="0"/>
              <a:t>The length of the simple path from the root to the vertex.</a:t>
            </a:r>
          </a:p>
          <a:p>
            <a:pPr>
              <a:defRPr/>
            </a:pPr>
            <a:r>
              <a:rPr lang="en-US" dirty="0" smtClean="0">
                <a:solidFill>
                  <a:srgbClr val="FF9933"/>
                </a:solidFill>
              </a:rPr>
              <a:t>Height</a:t>
            </a:r>
            <a:r>
              <a:rPr lang="en-US" dirty="0" smtClean="0"/>
              <a:t> of a tree</a:t>
            </a:r>
          </a:p>
          <a:p>
            <a:pPr lvl="1">
              <a:defRPr/>
            </a:pPr>
            <a:r>
              <a:rPr lang="en-US" sz="2400" dirty="0" smtClean="0"/>
              <a:t>The length of the </a:t>
            </a:r>
            <a:r>
              <a:rPr lang="en-US" sz="2400" b="1" u="sng" dirty="0" smtClean="0"/>
              <a:t>longest simple path </a:t>
            </a:r>
            <a:r>
              <a:rPr lang="en-US" sz="2400" dirty="0" smtClean="0"/>
              <a:t>from the root to a leaf.</a:t>
            </a:r>
          </a:p>
          <a:p>
            <a:pPr>
              <a:defRPr/>
            </a:pP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0" y="3657600"/>
            <a:ext cx="2362200" cy="2438400"/>
            <a:chOff x="4080" y="2832"/>
            <a:chExt cx="1008" cy="11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80" y="3120"/>
              <a:ext cx="1008" cy="864"/>
              <a:chOff x="4080" y="3072"/>
              <a:chExt cx="1008" cy="864"/>
            </a:xfrm>
          </p:grpSpPr>
          <p:sp>
            <p:nvSpPr>
              <p:cNvPr id="45064" name="Oval 6"/>
              <p:cNvSpPr>
                <a:spLocks noChangeArrowheads="1"/>
              </p:cNvSpPr>
              <p:nvPr/>
            </p:nvSpPr>
            <p:spPr bwMode="auto">
              <a:xfrm>
                <a:off x="446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45065" name="Oval 7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45066" name="Oval 8"/>
              <p:cNvSpPr>
                <a:spLocks noChangeArrowheads="1"/>
              </p:cNvSpPr>
              <p:nvPr/>
            </p:nvSpPr>
            <p:spPr bwMode="auto">
              <a:xfrm>
                <a:off x="4464" y="37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5067" name="Oval 9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45068" name="Oval 10"/>
              <p:cNvSpPr>
                <a:spLocks noChangeArrowheads="1"/>
              </p:cNvSpPr>
              <p:nvPr/>
            </p:nvSpPr>
            <p:spPr bwMode="auto">
              <a:xfrm>
                <a:off x="489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cxnSp>
            <p:nvCxnSpPr>
              <p:cNvPr id="45069" name="AutoShape 11"/>
              <p:cNvCxnSpPr>
                <a:cxnSpLocks noChangeShapeType="1"/>
                <a:stCxn id="45065" idx="3"/>
                <a:endCxn id="45067" idx="7"/>
              </p:cNvCxnSpPr>
              <p:nvPr/>
            </p:nvCxnSpPr>
            <p:spPr bwMode="auto">
              <a:xfrm flipH="1">
                <a:off x="4244" y="3236"/>
                <a:ext cx="248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70" name="AutoShape 12"/>
              <p:cNvCxnSpPr>
                <a:cxnSpLocks noChangeShapeType="1"/>
                <a:stCxn id="45065" idx="4"/>
                <a:endCxn id="45064" idx="0"/>
              </p:cNvCxnSpPr>
              <p:nvPr/>
            </p:nvCxnSpPr>
            <p:spPr bwMode="auto">
              <a:xfrm>
                <a:off x="4560" y="3264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71" name="AutoShape 13"/>
              <p:cNvCxnSpPr>
                <a:cxnSpLocks noChangeShapeType="1"/>
                <a:stCxn id="45065" idx="5"/>
                <a:endCxn id="45068" idx="1"/>
              </p:cNvCxnSpPr>
              <p:nvPr/>
            </p:nvCxnSpPr>
            <p:spPr bwMode="auto">
              <a:xfrm>
                <a:off x="4628" y="3236"/>
                <a:ext cx="296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72" name="AutoShape 14"/>
              <p:cNvCxnSpPr>
                <a:cxnSpLocks noChangeShapeType="1"/>
                <a:stCxn id="45064" idx="4"/>
                <a:endCxn id="45066" idx="0"/>
              </p:cNvCxnSpPr>
              <p:nvPr/>
            </p:nvCxnSpPr>
            <p:spPr bwMode="auto">
              <a:xfrm>
                <a:off x="4560" y="3600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5063" name="Text Box 15"/>
            <p:cNvSpPr txBox="1">
              <a:spLocks noChangeArrowheads="1"/>
            </p:cNvSpPr>
            <p:nvPr/>
          </p:nvSpPr>
          <p:spPr bwMode="auto">
            <a:xfrm>
              <a:off x="4080" y="2832"/>
              <a:ext cx="100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 =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Ordered Trees</a:t>
            </a:r>
            <a:endParaRPr lang="en-CA" dirty="0" smtClean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Ordered 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An ordered tree is a rooted tree in which all the children of each vertex are ordered.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FF9933"/>
                </a:solidFill>
              </a:rPr>
              <a:t>Binary 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 binary tree is an ordered tree in which every vertex has no more than two children and each children is designated s either a left child or a right child of its parent.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FF9933"/>
                </a:solidFill>
              </a:rPr>
              <a:t>Binary search 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Each vertex is assigned a number.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 number assigned to each parental vertex is larger than all the numbers in its left </a:t>
            </a:r>
            <a:r>
              <a:rPr lang="en-US" dirty="0" err="1" smtClean="0"/>
              <a:t>subtree</a:t>
            </a:r>
            <a:r>
              <a:rPr lang="en-US" dirty="0" smtClean="0"/>
              <a:t> and smaller than all the numbers in its right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  <a:endParaRPr lang="en-US" dirty="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00200" y="4572000"/>
            <a:ext cx="5943600" cy="1828800"/>
            <a:chOff x="1632" y="3408"/>
            <a:chExt cx="2544" cy="62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632" y="3408"/>
              <a:ext cx="1008" cy="624"/>
              <a:chOff x="4368" y="2880"/>
              <a:chExt cx="1008" cy="624"/>
            </a:xfrm>
          </p:grpSpPr>
          <p:sp>
            <p:nvSpPr>
              <p:cNvPr id="46099" name="Oval 5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9</a:t>
                </a:r>
              </a:p>
            </p:txBody>
          </p:sp>
          <p:sp>
            <p:nvSpPr>
              <p:cNvPr id="46100" name="Oval 6"/>
              <p:cNvSpPr>
                <a:spLocks noChangeArrowheads="1"/>
              </p:cNvSpPr>
              <p:nvPr/>
            </p:nvSpPr>
            <p:spPr bwMode="auto">
              <a:xfrm>
                <a:off x="4512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6101" name="Oval 7"/>
              <p:cNvSpPr>
                <a:spLocks noChangeArrowheads="1"/>
              </p:cNvSpPr>
              <p:nvPr/>
            </p:nvSpPr>
            <p:spPr bwMode="auto">
              <a:xfrm>
                <a:off x="518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sp>
            <p:nvSpPr>
              <p:cNvPr id="46102" name="Oval 8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46103" name="Oval 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6104" name="Oval 10"/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cxnSp>
            <p:nvCxnSpPr>
              <p:cNvPr id="46105" name="AutoShape 11"/>
              <p:cNvCxnSpPr>
                <a:cxnSpLocks noChangeShapeType="1"/>
                <a:stCxn id="46099" idx="2"/>
                <a:endCxn id="46100" idx="7"/>
              </p:cNvCxnSpPr>
              <p:nvPr/>
            </p:nvCxnSpPr>
            <p:spPr bwMode="auto">
              <a:xfrm flipH="1">
                <a:off x="4676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06" name="AutoShape 12"/>
              <p:cNvCxnSpPr>
                <a:cxnSpLocks noChangeShapeType="1"/>
                <a:stCxn id="46099" idx="6"/>
                <a:endCxn id="46101" idx="1"/>
              </p:cNvCxnSpPr>
              <p:nvPr/>
            </p:nvCxnSpPr>
            <p:spPr bwMode="auto">
              <a:xfrm>
                <a:off x="5040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07" name="AutoShape 13"/>
              <p:cNvCxnSpPr>
                <a:cxnSpLocks noChangeShapeType="1"/>
                <a:stCxn id="46100" idx="3"/>
                <a:endCxn id="46102" idx="0"/>
              </p:cNvCxnSpPr>
              <p:nvPr/>
            </p:nvCxnSpPr>
            <p:spPr bwMode="auto">
              <a:xfrm flipH="1">
                <a:off x="4464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08" name="AutoShape 14"/>
              <p:cNvCxnSpPr>
                <a:cxnSpLocks noChangeShapeType="1"/>
                <a:stCxn id="46100" idx="5"/>
                <a:endCxn id="46103" idx="0"/>
              </p:cNvCxnSpPr>
              <p:nvPr/>
            </p:nvCxnSpPr>
            <p:spPr bwMode="auto">
              <a:xfrm>
                <a:off x="467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09" name="AutoShape 15"/>
              <p:cNvCxnSpPr>
                <a:cxnSpLocks noChangeShapeType="1"/>
                <a:stCxn id="46101" idx="3"/>
                <a:endCxn id="46104" idx="0"/>
              </p:cNvCxnSpPr>
              <p:nvPr/>
            </p:nvCxnSpPr>
            <p:spPr bwMode="auto">
              <a:xfrm flipH="1">
                <a:off x="513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168" y="3408"/>
              <a:ext cx="1008" cy="624"/>
              <a:chOff x="4368" y="2880"/>
              <a:chExt cx="1008" cy="624"/>
            </a:xfrm>
          </p:grpSpPr>
          <p:sp>
            <p:nvSpPr>
              <p:cNvPr id="46088" name="Oval 17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46089" name="Oval 18"/>
              <p:cNvSpPr>
                <a:spLocks noChangeArrowheads="1"/>
              </p:cNvSpPr>
              <p:nvPr/>
            </p:nvSpPr>
            <p:spPr bwMode="auto">
              <a:xfrm>
                <a:off x="4512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46090" name="Oval 19"/>
              <p:cNvSpPr>
                <a:spLocks noChangeArrowheads="1"/>
              </p:cNvSpPr>
              <p:nvPr/>
            </p:nvSpPr>
            <p:spPr bwMode="auto">
              <a:xfrm>
                <a:off x="518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9</a:t>
                </a:r>
              </a:p>
            </p:txBody>
          </p:sp>
          <p:sp>
            <p:nvSpPr>
              <p:cNvPr id="46091" name="Oval 20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6092" name="Oval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46093" name="Oval 22"/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8</a:t>
                </a:r>
              </a:p>
            </p:txBody>
          </p:sp>
          <p:cxnSp>
            <p:nvCxnSpPr>
              <p:cNvPr id="46094" name="AutoShape 23"/>
              <p:cNvCxnSpPr>
                <a:cxnSpLocks noChangeShapeType="1"/>
                <a:stCxn id="46088" idx="2"/>
                <a:endCxn id="46089" idx="7"/>
              </p:cNvCxnSpPr>
              <p:nvPr/>
            </p:nvCxnSpPr>
            <p:spPr bwMode="auto">
              <a:xfrm flipH="1">
                <a:off x="4676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95" name="AutoShape 24"/>
              <p:cNvCxnSpPr>
                <a:cxnSpLocks noChangeShapeType="1"/>
                <a:stCxn id="46088" idx="6"/>
                <a:endCxn id="46090" idx="1"/>
              </p:cNvCxnSpPr>
              <p:nvPr/>
            </p:nvCxnSpPr>
            <p:spPr bwMode="auto">
              <a:xfrm>
                <a:off x="5040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96" name="AutoShape 25"/>
              <p:cNvCxnSpPr>
                <a:cxnSpLocks noChangeShapeType="1"/>
                <a:stCxn id="46089" idx="3"/>
                <a:endCxn id="46091" idx="0"/>
              </p:cNvCxnSpPr>
              <p:nvPr/>
            </p:nvCxnSpPr>
            <p:spPr bwMode="auto">
              <a:xfrm flipH="1">
                <a:off x="4464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97" name="AutoShape 26"/>
              <p:cNvCxnSpPr>
                <a:cxnSpLocks noChangeShapeType="1"/>
                <a:stCxn id="46089" idx="5"/>
                <a:endCxn id="46092" idx="0"/>
              </p:cNvCxnSpPr>
              <p:nvPr/>
            </p:nvCxnSpPr>
            <p:spPr bwMode="auto">
              <a:xfrm>
                <a:off x="467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98" name="AutoShape 27"/>
              <p:cNvCxnSpPr>
                <a:cxnSpLocks noChangeShapeType="1"/>
                <a:stCxn id="46090" idx="3"/>
                <a:endCxn id="46093" idx="0"/>
              </p:cNvCxnSpPr>
              <p:nvPr/>
            </p:nvCxnSpPr>
            <p:spPr bwMode="auto">
              <a:xfrm flipH="1">
                <a:off x="513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151812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 data structures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267200" cy="5562600"/>
          </a:xfrm>
        </p:spPr>
        <p:txBody>
          <a:bodyPr/>
          <a:lstStyle/>
          <a:p>
            <a:pPr lvl="1">
              <a:lnSpc>
                <a:spcPct val="130000"/>
              </a:lnSpc>
              <a:defRPr/>
            </a:pPr>
            <a:r>
              <a:rPr lang="en-US" sz="2800" dirty="0" smtClean="0"/>
              <a:t>array</a:t>
            </a:r>
            <a:endParaRPr lang="en-US" sz="2800" dirty="0" smtClean="0"/>
          </a:p>
          <a:p>
            <a:pPr lvl="1">
              <a:lnSpc>
                <a:spcPct val="130000"/>
              </a:lnSpc>
              <a:defRPr/>
            </a:pPr>
            <a:r>
              <a:rPr lang="en-US" sz="2800" dirty="0" smtClean="0"/>
              <a:t>linked list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800" dirty="0" smtClean="0"/>
              <a:t>string 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 stack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 queue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 priority queue/heap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endParaRPr lang="en-US" sz="1800" dirty="0" smtClean="0"/>
          </a:p>
          <a:p>
            <a:pPr>
              <a:lnSpc>
                <a:spcPct val="90000"/>
              </a:lnSpc>
              <a:defRPr/>
            </a:pPr>
            <a:endParaRPr lang="en-US" sz="1200" dirty="0" smtClean="0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4953000" y="1219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800" dirty="0">
                <a:solidFill>
                  <a:schemeClr val="bg2"/>
                </a:solidFill>
              </a:rPr>
              <a:t>graph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800" dirty="0">
                <a:solidFill>
                  <a:schemeClr val="bg2"/>
                </a:solidFill>
              </a:rPr>
              <a:t>tree and binary tree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800" dirty="0" smtClean="0">
                <a:solidFill>
                  <a:schemeClr val="bg2"/>
                </a:solidFill>
              </a:rPr>
              <a:t>dictionary</a:t>
            </a:r>
            <a:endParaRPr kumimoji="1" 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Linear Data Structures</a:t>
            </a:r>
            <a:endParaRPr lang="en-CA" dirty="0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5720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 dirty="0" smtClean="0"/>
              <a:t>Arrays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A sequence of n items of the same data type that are stored contiguously in computer memory and made accessible by specifying a value of the array’s index.</a:t>
            </a:r>
          </a:p>
          <a:p>
            <a:pPr>
              <a:lnSpc>
                <a:spcPct val="90000"/>
              </a:lnSpc>
              <a:defRPr/>
            </a:pPr>
            <a:r>
              <a:rPr lang="en-US" sz="1800" dirty="0" smtClean="0"/>
              <a:t>Linked List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A sequence of zero or more nodes each containing two kinds of information: some data and one or more links called pointers to other nodes of the linked list.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Singly linked list (next pointer)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Doubly linked list (next + previous pointers)</a:t>
            </a:r>
            <a:endParaRPr lang="en-CA" sz="1800" dirty="0" smtClean="0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4800600" y="1676400"/>
            <a:ext cx="434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Arrays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fixed length (need preliminary reservation of memory)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contiguous memory locations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direct access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Insert/delete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Linked Lists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dynamic length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arbitrary memory locations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access by following links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latin typeface="Tahoma" pitchFamily="34" charset="0"/>
                <a:cs typeface="Times New Roman" pitchFamily="18" charset="0"/>
              </a:rPr>
              <a:t>Insert/delete</a:t>
            </a:r>
            <a:endParaRPr lang="en-CA" sz="1800" dirty="0">
              <a:solidFill>
                <a:schemeClr val="bg2"/>
              </a:solidFill>
              <a:latin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743200" y="5791200"/>
            <a:ext cx="2895600" cy="488950"/>
            <a:chOff x="1728" y="3792"/>
            <a:chExt cx="1824" cy="308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728" y="3792"/>
              <a:ext cx="1824" cy="308"/>
              <a:chOff x="1728" y="3792"/>
              <a:chExt cx="1824" cy="308"/>
            </a:xfrm>
          </p:grpSpPr>
          <p:sp>
            <p:nvSpPr>
              <p:cNvPr id="34825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792"/>
                <a:ext cx="28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…</a:t>
                </a:r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1728" y="3888"/>
                <a:ext cx="1824" cy="212"/>
                <a:chOff x="1728" y="3888"/>
                <a:chExt cx="1824" cy="212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776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3484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2304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3483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3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3216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3483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3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30" name="Line 15"/>
                <p:cNvSpPr>
                  <a:spLocks noChangeShapeType="1"/>
                </p:cNvSpPr>
                <p:nvPr/>
              </p:nvSpPr>
              <p:spPr bwMode="auto">
                <a:xfrm>
                  <a:off x="2064" y="39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6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2" name="Line 17"/>
                <p:cNvSpPr>
                  <a:spLocks noChangeShapeType="1"/>
                </p:cNvSpPr>
                <p:nvPr/>
              </p:nvSpPr>
              <p:spPr bwMode="auto">
                <a:xfrm>
                  <a:off x="2976" y="39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28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a1</a:t>
                  </a:r>
                </a:p>
              </p:txBody>
            </p:sp>
            <p:sp>
              <p:nvSpPr>
                <p:cNvPr id="3483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68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an</a:t>
                  </a:r>
                </a:p>
              </p:txBody>
            </p:sp>
            <p:sp>
              <p:nvSpPr>
                <p:cNvPr id="348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56" y="3888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a2</a:t>
                  </a:r>
                </a:p>
              </p:txBody>
            </p:sp>
          </p:grpSp>
        </p:grpSp>
        <p:sp>
          <p:nvSpPr>
            <p:cNvPr id="34824" name="Text Box 24"/>
            <p:cNvSpPr txBox="1">
              <a:spLocks noChangeArrowheads="1"/>
            </p:cNvSpPr>
            <p:nvPr/>
          </p:nvSpPr>
          <p:spPr bwMode="auto">
            <a:xfrm>
              <a:off x="3408" y="3792"/>
              <a:ext cx="1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Stacks and Queues</a:t>
            </a:r>
            <a:endParaRPr lang="en-CA" sz="3200" dirty="0" smtClean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rgbClr val="FF9933"/>
                </a:solidFill>
              </a:rPr>
              <a:t>Stacks</a:t>
            </a:r>
          </a:p>
          <a:p>
            <a:pPr lvl="1">
              <a:defRPr/>
            </a:pPr>
            <a:r>
              <a:rPr lang="en-US" dirty="0" smtClean="0"/>
              <a:t>A stack of plates </a:t>
            </a:r>
          </a:p>
          <a:p>
            <a:pPr lvl="2">
              <a:defRPr/>
            </a:pPr>
            <a:r>
              <a:rPr lang="en-US" sz="2000" dirty="0" smtClean="0"/>
              <a:t>insertion/deletion can be done only at the top.</a:t>
            </a:r>
          </a:p>
          <a:p>
            <a:pPr lvl="2">
              <a:defRPr/>
            </a:pPr>
            <a:r>
              <a:rPr lang="en-US" sz="2000" dirty="0" smtClean="0"/>
              <a:t>LIFO</a:t>
            </a:r>
          </a:p>
          <a:p>
            <a:pPr lvl="1">
              <a:defRPr/>
            </a:pPr>
            <a:r>
              <a:rPr lang="en-US" dirty="0" smtClean="0"/>
              <a:t>Two operations (push and pop)</a:t>
            </a:r>
          </a:p>
          <a:p>
            <a:pPr>
              <a:defRPr/>
            </a:pPr>
            <a:r>
              <a:rPr lang="en-US" sz="2000" dirty="0" smtClean="0">
                <a:solidFill>
                  <a:srgbClr val="FF9933"/>
                </a:solidFill>
              </a:rPr>
              <a:t>Queues</a:t>
            </a:r>
          </a:p>
          <a:p>
            <a:pPr lvl="1">
              <a:defRPr/>
            </a:pPr>
            <a:r>
              <a:rPr lang="en-US" dirty="0" smtClean="0"/>
              <a:t>A queue of customers waiting for services </a:t>
            </a:r>
          </a:p>
          <a:p>
            <a:pPr lvl="2">
              <a:defRPr/>
            </a:pPr>
            <a:r>
              <a:rPr lang="en-US" sz="2000" dirty="0" smtClean="0"/>
              <a:t>Insertion/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 from the rear and deletion/</a:t>
            </a:r>
            <a:r>
              <a:rPr lang="en-US" sz="2000" dirty="0" err="1" smtClean="0"/>
              <a:t>dequeue</a:t>
            </a:r>
            <a:r>
              <a:rPr lang="en-US" sz="2000" dirty="0" smtClean="0"/>
              <a:t> from the front.</a:t>
            </a:r>
          </a:p>
          <a:p>
            <a:pPr lvl="2">
              <a:defRPr/>
            </a:pPr>
            <a:r>
              <a:rPr lang="en-US" sz="2000" dirty="0" smtClean="0"/>
              <a:t>FIFO</a:t>
            </a:r>
          </a:p>
          <a:p>
            <a:pPr lvl="1">
              <a:defRPr/>
            </a:pPr>
            <a:r>
              <a:rPr lang="en-US" dirty="0" smtClean="0"/>
              <a:t>Two operations (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Graphs</a:t>
            </a:r>
            <a:endParaRPr lang="en-CA" dirty="0" smtClean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4905375"/>
          </a:xfrm>
        </p:spPr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 smtClean="0"/>
              <a:t>Formal definition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 graph </a:t>
            </a:r>
            <a:r>
              <a:rPr lang="en-US" sz="2400" i="1" dirty="0" smtClean="0"/>
              <a:t>G = &lt;V, E&gt;</a:t>
            </a:r>
            <a:r>
              <a:rPr lang="en-US" sz="2400" dirty="0" smtClean="0"/>
              <a:t> is defined by a pair of two sets: a finite set V of items called </a:t>
            </a:r>
            <a:r>
              <a:rPr lang="en-US" sz="2400" dirty="0" smtClean="0">
                <a:solidFill>
                  <a:srgbClr val="FF9933"/>
                </a:solidFill>
              </a:rPr>
              <a:t>vertices</a:t>
            </a:r>
            <a:r>
              <a:rPr lang="en-US" sz="2400" dirty="0" smtClean="0"/>
              <a:t> and a set E of vertex pairs called </a:t>
            </a:r>
            <a:r>
              <a:rPr lang="en-US" sz="2400" dirty="0" smtClean="0">
                <a:solidFill>
                  <a:srgbClr val="FF9933"/>
                </a:solidFill>
              </a:rPr>
              <a:t>edges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9933"/>
                </a:solidFill>
              </a:rPr>
              <a:t>Undirected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33"/>
                </a:solidFill>
              </a:rPr>
              <a:t>directed</a:t>
            </a:r>
            <a:r>
              <a:rPr lang="en-US" dirty="0" smtClean="0"/>
              <a:t> graphs (</a:t>
            </a:r>
            <a:r>
              <a:rPr lang="en-US" dirty="0" smtClean="0">
                <a:solidFill>
                  <a:srgbClr val="FF9933"/>
                </a:solidFill>
              </a:rPr>
              <a:t>digraphs</a:t>
            </a:r>
            <a:r>
              <a:rPr lang="en-US" dirty="0" smtClean="0"/>
              <a:t>).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What’s the maximum number of edges in an undirected graph with |V| vertices?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9933"/>
                </a:solidFill>
              </a:rPr>
              <a:t>Complete, dense,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rgbClr val="FF9933"/>
                </a:solidFill>
              </a:rPr>
              <a:t>sparse</a:t>
            </a:r>
            <a:r>
              <a:rPr lang="en-US" dirty="0" smtClean="0"/>
              <a:t> graphs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 graph with every pair of its vertices connected by an edge is called complete, K</a:t>
            </a:r>
            <a:r>
              <a:rPr lang="en-US" sz="2400" baseline="-25000" dirty="0" smtClean="0"/>
              <a:t>|V</a:t>
            </a:r>
            <a:r>
              <a:rPr lang="en-US" sz="2400" baseline="-25000" dirty="0" smtClean="0"/>
              <a:t>|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Dense graph is a graph in which the number of edges is close to the maximal number of edges. Sparse graph is a graph in which the number of edges is close to the minimal number of edges.</a:t>
            </a:r>
            <a:endParaRPr lang="en-CA" sz="2400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257800" y="5943600"/>
            <a:ext cx="1066800" cy="914400"/>
            <a:chOff x="1440" y="3360"/>
            <a:chExt cx="672" cy="576"/>
          </a:xfrm>
        </p:grpSpPr>
        <p:sp>
          <p:nvSpPr>
            <p:cNvPr id="37904" name="Oval 4"/>
            <p:cNvSpPr>
              <a:spLocks noChangeArrowheads="1"/>
            </p:cNvSpPr>
            <p:nvPr/>
          </p:nvSpPr>
          <p:spPr bwMode="auto">
            <a:xfrm>
              <a:off x="1440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Oval 5"/>
            <p:cNvSpPr>
              <a:spLocks noChangeArrowheads="1"/>
            </p:cNvSpPr>
            <p:nvPr/>
          </p:nvSpPr>
          <p:spPr bwMode="auto">
            <a:xfrm>
              <a:off x="1920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6"/>
            <p:cNvSpPr>
              <a:spLocks noChangeArrowheads="1"/>
            </p:cNvSpPr>
            <p:nvPr/>
          </p:nvSpPr>
          <p:spPr bwMode="auto">
            <a:xfrm>
              <a:off x="1440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7"/>
            <p:cNvSpPr>
              <a:spLocks noChangeArrowheads="1"/>
            </p:cNvSpPr>
            <p:nvPr/>
          </p:nvSpPr>
          <p:spPr bwMode="auto">
            <a:xfrm>
              <a:off x="1920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08" name="AutoShape 8"/>
            <p:cNvCxnSpPr>
              <a:cxnSpLocks noChangeShapeType="1"/>
              <a:stCxn id="37904" idx="4"/>
              <a:endCxn id="37906" idx="0"/>
            </p:cNvCxnSpPr>
            <p:nvPr/>
          </p:nvCxnSpPr>
          <p:spPr bwMode="auto">
            <a:xfrm>
              <a:off x="1536" y="355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09" name="AutoShape 9"/>
            <p:cNvCxnSpPr>
              <a:cxnSpLocks noChangeShapeType="1"/>
              <a:stCxn id="37904" idx="6"/>
              <a:endCxn id="37905" idx="2"/>
            </p:cNvCxnSpPr>
            <p:nvPr/>
          </p:nvCxnSpPr>
          <p:spPr bwMode="auto">
            <a:xfrm>
              <a:off x="1632" y="345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10" name="AutoShape 10"/>
            <p:cNvCxnSpPr>
              <a:cxnSpLocks noChangeShapeType="1"/>
              <a:stCxn id="37906" idx="6"/>
              <a:endCxn id="37907" idx="2"/>
            </p:cNvCxnSpPr>
            <p:nvPr/>
          </p:nvCxnSpPr>
          <p:spPr bwMode="auto">
            <a:xfrm>
              <a:off x="1632" y="384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11" name="AutoShape 11"/>
            <p:cNvCxnSpPr>
              <a:cxnSpLocks noChangeShapeType="1"/>
              <a:stCxn id="37905" idx="4"/>
              <a:endCxn id="37907" idx="0"/>
            </p:cNvCxnSpPr>
            <p:nvPr/>
          </p:nvCxnSpPr>
          <p:spPr bwMode="auto">
            <a:xfrm>
              <a:off x="2016" y="355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12" name="AutoShape 12"/>
            <p:cNvCxnSpPr>
              <a:cxnSpLocks noChangeShapeType="1"/>
              <a:stCxn id="37904" idx="5"/>
              <a:endCxn id="37907" idx="1"/>
            </p:cNvCxnSpPr>
            <p:nvPr/>
          </p:nvCxnSpPr>
          <p:spPr bwMode="auto">
            <a:xfrm>
              <a:off x="1604" y="352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913" name="AutoShape 13"/>
            <p:cNvCxnSpPr>
              <a:cxnSpLocks noChangeShapeType="1"/>
              <a:stCxn id="37905" idx="3"/>
              <a:endCxn id="37906" idx="7"/>
            </p:cNvCxnSpPr>
            <p:nvPr/>
          </p:nvCxnSpPr>
          <p:spPr bwMode="auto">
            <a:xfrm flipH="1">
              <a:off x="1604" y="352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Weighted Graphs</a:t>
            </a:r>
            <a:endParaRPr lang="en-CA" dirty="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9933"/>
                </a:solidFill>
              </a:rPr>
              <a:t>Weighted graphs</a:t>
            </a:r>
          </a:p>
          <a:p>
            <a:pPr lvl="1">
              <a:defRPr/>
            </a:pPr>
            <a:r>
              <a:rPr lang="en-US" sz="2400" dirty="0" smtClean="0"/>
              <a:t>Graphs or digraphs with numbers assigned to the edges.</a:t>
            </a:r>
          </a:p>
          <a:p>
            <a:pPr>
              <a:buFont typeface="Monotype Sorts" pitchFamily="2" charset="2"/>
              <a:buNone/>
              <a:defRPr/>
            </a:pPr>
            <a:endParaRPr lang="en-CA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3124200"/>
            <a:ext cx="1066800" cy="914400"/>
            <a:chOff x="3244" y="3340"/>
            <a:chExt cx="672" cy="576"/>
          </a:xfrm>
        </p:grpSpPr>
        <p:sp>
          <p:nvSpPr>
            <p:cNvPr id="39947" name="Oval 5"/>
            <p:cNvSpPr>
              <a:spLocks noChangeArrowheads="1"/>
            </p:cNvSpPr>
            <p:nvPr/>
          </p:nvSpPr>
          <p:spPr bwMode="auto"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9948" name="Oval 6"/>
            <p:cNvSpPr>
              <a:spLocks noChangeArrowheads="1"/>
            </p:cNvSpPr>
            <p:nvPr/>
          </p:nvSpPr>
          <p:spPr bwMode="auto"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9949" name="Oval 7"/>
            <p:cNvSpPr>
              <a:spLocks noChangeArrowheads="1"/>
            </p:cNvSpPr>
            <p:nvPr/>
          </p:nvSpPr>
          <p:spPr bwMode="auto"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9950" name="Oval 8"/>
            <p:cNvSpPr>
              <a:spLocks noChangeArrowheads="1"/>
            </p:cNvSpPr>
            <p:nvPr/>
          </p:nvSpPr>
          <p:spPr bwMode="auto"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cxnSp>
          <p:nvCxnSpPr>
            <p:cNvPr id="39951" name="AutoShape 9"/>
            <p:cNvCxnSpPr>
              <a:cxnSpLocks noChangeShapeType="1"/>
              <a:stCxn id="39947" idx="4"/>
              <a:endCxn id="39949" idx="0"/>
            </p:cNvCxnSpPr>
            <p:nvPr/>
          </p:nvCxnSpPr>
          <p:spPr bwMode="auto">
            <a:xfrm>
              <a:off x="334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9952" name="AutoShape 10"/>
            <p:cNvCxnSpPr>
              <a:cxnSpLocks noChangeShapeType="1"/>
              <a:stCxn id="39949" idx="6"/>
              <a:endCxn id="39950" idx="2"/>
            </p:cNvCxnSpPr>
            <p:nvPr/>
          </p:nvCxnSpPr>
          <p:spPr bwMode="auto">
            <a:xfrm>
              <a:off x="3436" y="382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9953" name="AutoShape 11"/>
            <p:cNvCxnSpPr>
              <a:cxnSpLocks noChangeShapeType="1"/>
              <a:stCxn id="39948" idx="4"/>
              <a:endCxn id="39950" idx="0"/>
            </p:cNvCxnSpPr>
            <p:nvPr/>
          </p:nvCxnSpPr>
          <p:spPr bwMode="auto">
            <a:xfrm>
              <a:off x="382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9954" name="AutoShape 12"/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3436" y="343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9955" name="AutoShape 13"/>
            <p:cNvCxnSpPr>
              <a:cxnSpLocks noChangeShapeType="1"/>
              <a:stCxn id="39947" idx="5"/>
              <a:endCxn id="39950" idx="1"/>
            </p:cNvCxnSpPr>
            <p:nvPr/>
          </p:nvCxnSpPr>
          <p:spPr bwMode="auto">
            <a:xfrm>
              <a:off x="3408" y="350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39942" name="Text Box 14"/>
          <p:cNvSpPr txBox="1">
            <a:spLocks noChangeArrowheads="1"/>
          </p:cNvSpPr>
          <p:nvPr/>
        </p:nvSpPr>
        <p:spPr bwMode="auto">
          <a:xfrm>
            <a:off x="3505200" y="3352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9943" name="Text Box 15"/>
          <p:cNvSpPr txBox="1">
            <a:spLocks noChangeArrowheads="1"/>
          </p:cNvSpPr>
          <p:nvPr/>
        </p:nvSpPr>
        <p:spPr bwMode="auto">
          <a:xfrm>
            <a:off x="4038600" y="387032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9944" name="Text Box 16"/>
          <p:cNvSpPr txBox="1">
            <a:spLocks noChangeArrowheads="1"/>
          </p:cNvSpPr>
          <p:nvPr/>
        </p:nvSpPr>
        <p:spPr bwMode="auto">
          <a:xfrm>
            <a:off x="4038600" y="28956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9945" name="Text Box 17"/>
          <p:cNvSpPr txBox="1">
            <a:spLocks noChangeArrowheads="1"/>
          </p:cNvSpPr>
          <p:nvPr/>
        </p:nvSpPr>
        <p:spPr bwMode="auto">
          <a:xfrm>
            <a:off x="4572000" y="3352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9946" name="Text Box 18"/>
          <p:cNvSpPr txBox="1">
            <a:spLocks noChangeArrowheads="1"/>
          </p:cNvSpPr>
          <p:nvPr/>
        </p:nvSpPr>
        <p:spPr bwMode="auto">
          <a:xfrm>
            <a:off x="3962400" y="348932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Graph Properties -- Paths and Connectivity</a:t>
            </a:r>
            <a:endParaRPr lang="en-CA" sz="2800" dirty="0" smtClean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Paths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path from vertex u to v of a graph G is defined as a sequence of adjacent (connected by an edge) vertices that starts with u and ends with v.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solidFill>
                  <a:srgbClr val="FF9933"/>
                </a:solidFill>
              </a:rPr>
              <a:t>Simple paths</a:t>
            </a:r>
            <a:r>
              <a:rPr lang="en-US" smtClean="0"/>
              <a:t>: All edges of a path are distinct.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Path lengths: the number of edges, or the number of vertices – 1.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Connected graphs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graph is said to be connected if for every pair of its vertices u and v there is a path from u to v.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>
                <a:solidFill>
                  <a:srgbClr val="FF9933"/>
                </a:solidFill>
              </a:rPr>
              <a:t>Connected component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The maximum connected subgraph of a given graph.</a:t>
            </a:r>
            <a:endParaRPr lang="en-CA" smtClean="0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514600" y="609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276600" y="609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69" name="AutoShape 9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2667000" y="5791200"/>
            <a:ext cx="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0" name="AutoShape 10"/>
          <p:cNvCxnSpPr>
            <a:cxnSpLocks noChangeShapeType="1"/>
            <a:stCxn id="40965" idx="6"/>
            <a:endCxn id="40966" idx="2"/>
          </p:cNvCxnSpPr>
          <p:nvPr/>
        </p:nvCxnSpPr>
        <p:spPr bwMode="auto">
          <a:xfrm>
            <a:off x="2819400" y="5638800"/>
            <a:ext cx="4572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1" name="AutoShape 11"/>
          <p:cNvCxnSpPr>
            <a:cxnSpLocks noChangeShapeType="1"/>
            <a:stCxn id="40967" idx="6"/>
            <a:endCxn id="40968" idx="2"/>
          </p:cNvCxnSpPr>
          <p:nvPr/>
        </p:nvCxnSpPr>
        <p:spPr bwMode="auto">
          <a:xfrm>
            <a:off x="2819400" y="6248400"/>
            <a:ext cx="4572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2" name="AutoShape 12"/>
          <p:cNvCxnSpPr>
            <a:cxnSpLocks noChangeShapeType="1"/>
            <a:stCxn id="40966" idx="4"/>
            <a:endCxn id="40968" idx="0"/>
          </p:cNvCxnSpPr>
          <p:nvPr/>
        </p:nvCxnSpPr>
        <p:spPr bwMode="auto">
          <a:xfrm>
            <a:off x="3429000" y="5791200"/>
            <a:ext cx="0" cy="3048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40973" name="Oval 15"/>
          <p:cNvSpPr>
            <a:spLocks noChangeArrowheads="1"/>
          </p:cNvSpPr>
          <p:nvPr/>
        </p:nvSpPr>
        <p:spPr bwMode="auto">
          <a:xfrm>
            <a:off x="4038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Oval 16"/>
          <p:cNvSpPr>
            <a:spLocks noChangeArrowheads="1"/>
          </p:cNvSpPr>
          <p:nvPr/>
        </p:nvSpPr>
        <p:spPr bwMode="auto">
          <a:xfrm>
            <a:off x="49530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Oval 17"/>
          <p:cNvSpPr>
            <a:spLocks noChangeArrowheads="1"/>
          </p:cNvSpPr>
          <p:nvPr/>
        </p:nvSpPr>
        <p:spPr bwMode="auto">
          <a:xfrm>
            <a:off x="4953000" y="601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Oval 18"/>
          <p:cNvSpPr>
            <a:spLocks noChangeArrowheads="1"/>
          </p:cNvSpPr>
          <p:nvPr/>
        </p:nvSpPr>
        <p:spPr bwMode="auto">
          <a:xfrm>
            <a:off x="5715000" y="601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7" name="AutoShape 19"/>
          <p:cNvCxnSpPr>
            <a:cxnSpLocks noChangeShapeType="1"/>
            <a:stCxn id="40966" idx="6"/>
            <a:endCxn id="40973" idx="2"/>
          </p:cNvCxnSpPr>
          <p:nvPr/>
        </p:nvCxnSpPr>
        <p:spPr bwMode="auto">
          <a:xfrm>
            <a:off x="3581400" y="5638800"/>
            <a:ext cx="4572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8" name="AutoShape 20"/>
          <p:cNvCxnSpPr>
            <a:cxnSpLocks noChangeShapeType="1"/>
            <a:stCxn id="40974" idx="4"/>
            <a:endCxn id="40975" idx="0"/>
          </p:cNvCxnSpPr>
          <p:nvPr/>
        </p:nvCxnSpPr>
        <p:spPr bwMode="auto">
          <a:xfrm>
            <a:off x="5105400" y="5791200"/>
            <a:ext cx="0" cy="2286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79" name="AutoShape 21"/>
          <p:cNvCxnSpPr>
            <a:cxnSpLocks noChangeShapeType="1"/>
            <a:stCxn id="40975" idx="6"/>
            <a:endCxn id="40976" idx="2"/>
          </p:cNvCxnSpPr>
          <p:nvPr/>
        </p:nvCxnSpPr>
        <p:spPr bwMode="auto">
          <a:xfrm>
            <a:off x="5257800" y="6172200"/>
            <a:ext cx="4572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40980" name="AutoShape 22"/>
          <p:cNvCxnSpPr>
            <a:cxnSpLocks noChangeShapeType="1"/>
            <a:stCxn id="40974" idx="5"/>
            <a:endCxn id="40976" idx="1"/>
          </p:cNvCxnSpPr>
          <p:nvPr/>
        </p:nvCxnSpPr>
        <p:spPr bwMode="auto">
          <a:xfrm>
            <a:off x="5213350" y="5746750"/>
            <a:ext cx="546100" cy="3175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Graph Properties -- </a:t>
            </a:r>
            <a:r>
              <a:rPr lang="en-US" sz="2800" dirty="0" err="1" smtClean="0"/>
              <a:t>Acyclicity</a:t>
            </a:r>
            <a:endParaRPr lang="en-CA" sz="2800" dirty="0" smtClean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9933"/>
                </a:solidFill>
              </a:rPr>
              <a:t>Cycle</a:t>
            </a:r>
          </a:p>
          <a:p>
            <a:pPr lvl="1">
              <a:defRPr/>
            </a:pPr>
            <a:r>
              <a:rPr lang="en-US" sz="2400" smtClean="0"/>
              <a:t>A simple path of a positive length that starts and ends a the same vertex.</a:t>
            </a:r>
            <a:endParaRPr lang="en-CA" sz="2400" smtClean="0"/>
          </a:p>
          <a:p>
            <a:pPr>
              <a:defRPr/>
            </a:pPr>
            <a:r>
              <a:rPr lang="en-US" smtClean="0">
                <a:solidFill>
                  <a:srgbClr val="FF9933"/>
                </a:solidFill>
              </a:rPr>
              <a:t>Acyclic graph</a:t>
            </a:r>
          </a:p>
          <a:p>
            <a:pPr lvl="1">
              <a:defRPr/>
            </a:pPr>
            <a:r>
              <a:rPr lang="en-US" sz="2400" smtClean="0"/>
              <a:t>A graph without cycles</a:t>
            </a:r>
          </a:p>
          <a:p>
            <a:pPr lvl="1">
              <a:defRPr/>
            </a:pPr>
            <a:r>
              <a:rPr lang="en-US" sz="2400" smtClean="0">
                <a:solidFill>
                  <a:srgbClr val="FF9933"/>
                </a:solidFill>
              </a:rPr>
              <a:t>DAG </a:t>
            </a:r>
            <a:r>
              <a:rPr lang="en-US" sz="2400" smtClean="0"/>
              <a:t>(Directed Acyclic Graph)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4572000"/>
            <a:ext cx="2590800" cy="1981200"/>
            <a:chOff x="3244" y="3340"/>
            <a:chExt cx="672" cy="576"/>
          </a:xfrm>
        </p:grpSpPr>
        <p:sp>
          <p:nvSpPr>
            <p:cNvPr id="41990" name="Oval 5"/>
            <p:cNvSpPr>
              <a:spLocks noChangeArrowheads="1"/>
            </p:cNvSpPr>
            <p:nvPr/>
          </p:nvSpPr>
          <p:spPr bwMode="auto"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991" name="Oval 6"/>
            <p:cNvSpPr>
              <a:spLocks noChangeArrowheads="1"/>
            </p:cNvSpPr>
            <p:nvPr/>
          </p:nvSpPr>
          <p:spPr bwMode="auto"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41992" name="Oval 7"/>
            <p:cNvSpPr>
              <a:spLocks noChangeArrowheads="1"/>
            </p:cNvSpPr>
            <p:nvPr/>
          </p:nvSpPr>
          <p:spPr bwMode="auto"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cxnSp>
          <p:nvCxnSpPr>
            <p:cNvPr id="41994" name="AutoShape 9"/>
            <p:cNvCxnSpPr>
              <a:cxnSpLocks noChangeShapeType="1"/>
              <a:stCxn id="41990" idx="4"/>
              <a:endCxn id="41992" idx="0"/>
            </p:cNvCxnSpPr>
            <p:nvPr/>
          </p:nvCxnSpPr>
          <p:spPr bwMode="auto">
            <a:xfrm>
              <a:off x="334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1995" name="AutoShape 10"/>
            <p:cNvCxnSpPr>
              <a:cxnSpLocks noChangeShapeType="1"/>
              <a:stCxn id="41992" idx="6"/>
              <a:endCxn id="41993" idx="2"/>
            </p:cNvCxnSpPr>
            <p:nvPr/>
          </p:nvCxnSpPr>
          <p:spPr bwMode="auto">
            <a:xfrm>
              <a:off x="3436" y="382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1996" name="AutoShape 11"/>
            <p:cNvCxnSpPr>
              <a:cxnSpLocks noChangeShapeType="1"/>
              <a:stCxn id="41991" idx="4"/>
              <a:endCxn id="41993" idx="0"/>
            </p:cNvCxnSpPr>
            <p:nvPr/>
          </p:nvCxnSpPr>
          <p:spPr bwMode="auto">
            <a:xfrm>
              <a:off x="382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1997" name="AutoShape 12"/>
            <p:cNvCxnSpPr>
              <a:cxnSpLocks noChangeShapeType="1"/>
              <a:stCxn id="41990" idx="6"/>
              <a:endCxn id="41991" idx="2"/>
            </p:cNvCxnSpPr>
            <p:nvPr/>
          </p:nvCxnSpPr>
          <p:spPr bwMode="auto">
            <a:xfrm>
              <a:off x="3436" y="343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1998" name="AutoShape 13"/>
            <p:cNvCxnSpPr>
              <a:cxnSpLocks noChangeShapeType="1"/>
              <a:stCxn id="41990" idx="5"/>
              <a:endCxn id="41993" idx="1"/>
            </p:cNvCxnSpPr>
            <p:nvPr/>
          </p:nvCxnSpPr>
          <p:spPr bwMode="auto">
            <a:xfrm>
              <a:off x="3408" y="350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Trees</a:t>
            </a:r>
            <a:endParaRPr lang="en-CA" dirty="0" smtClean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 tree (or </a:t>
            </a:r>
            <a:r>
              <a:rPr lang="en-US" dirty="0" smtClean="0">
                <a:solidFill>
                  <a:srgbClr val="FF9933"/>
                </a:solidFill>
              </a:rPr>
              <a:t>free tree</a:t>
            </a:r>
            <a:r>
              <a:rPr lang="en-US" dirty="0" smtClean="0"/>
              <a:t>) is a connected acyclic graph.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Forest: a graph that has no cycles but is not necessarily connected.</a:t>
            </a:r>
            <a:endParaRPr lang="en-CA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Properties of trees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For every two vertices in a tree there always exists exactly one simple path from one of these vertices to the other. </a:t>
            </a:r>
            <a:r>
              <a:rPr lang="en-US" dirty="0" smtClean="0">
                <a:solidFill>
                  <a:schemeClr val="hlink"/>
                </a:solidFill>
              </a:rPr>
              <a:t>Why?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FF9933"/>
                </a:solidFill>
              </a:rPr>
              <a:t>Rooted trees</a:t>
            </a:r>
            <a:r>
              <a:rPr lang="en-US" sz="2000" dirty="0" smtClean="0">
                <a:solidFill>
                  <a:schemeClr val="folHlink"/>
                </a:solidFill>
              </a:rPr>
              <a:t>: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The above property makes it possible to select an arbitrary vertex in a free tree and consider it as the root of the so called rooted tree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685800" y="5141913"/>
            <a:ext cx="25590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latin typeface="Tahoma" pitchFamily="34" charset="0"/>
              </a:rPr>
              <a:t> |E| = |V| - 1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5181600"/>
            <a:ext cx="1828800" cy="914400"/>
            <a:chOff x="3168" y="3264"/>
            <a:chExt cx="1152" cy="576"/>
          </a:xfrm>
        </p:grpSpPr>
        <p:sp>
          <p:nvSpPr>
            <p:cNvPr id="43027" name="Oval 5"/>
            <p:cNvSpPr>
              <a:spLocks noChangeArrowheads="1"/>
            </p:cNvSpPr>
            <p:nvPr/>
          </p:nvSpPr>
          <p:spPr bwMode="auto">
            <a:xfrm>
              <a:off x="316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43028" name="Oval 6"/>
            <p:cNvSpPr>
              <a:spLocks noChangeArrowheads="1"/>
            </p:cNvSpPr>
            <p:nvPr/>
          </p:nvSpPr>
          <p:spPr bwMode="auto">
            <a:xfrm>
              <a:off x="364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43029" name="Oval 7"/>
            <p:cNvSpPr>
              <a:spLocks noChangeArrowheads="1"/>
            </p:cNvSpPr>
            <p:nvPr/>
          </p:nvSpPr>
          <p:spPr bwMode="auto">
            <a:xfrm>
              <a:off x="316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43030" name="Oval 8"/>
            <p:cNvSpPr>
              <a:spLocks noChangeArrowheads="1"/>
            </p:cNvSpPr>
            <p:nvPr/>
          </p:nvSpPr>
          <p:spPr bwMode="auto">
            <a:xfrm>
              <a:off x="364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  <p:cxnSp>
          <p:nvCxnSpPr>
            <p:cNvPr id="43031" name="AutoShape 9"/>
            <p:cNvCxnSpPr>
              <a:cxnSpLocks noChangeShapeType="1"/>
              <a:stCxn id="43027" idx="4"/>
              <a:endCxn id="43029" idx="0"/>
            </p:cNvCxnSpPr>
            <p:nvPr/>
          </p:nvCxnSpPr>
          <p:spPr bwMode="auto">
            <a:xfrm>
              <a:off x="3264" y="3456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032" name="AutoShape 10"/>
            <p:cNvCxnSpPr>
              <a:cxnSpLocks noChangeShapeType="1"/>
              <a:stCxn id="43027" idx="6"/>
              <a:endCxn id="43028" idx="2"/>
            </p:cNvCxnSpPr>
            <p:nvPr/>
          </p:nvCxnSpPr>
          <p:spPr bwMode="auto">
            <a:xfrm>
              <a:off x="3360" y="336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033" name="AutoShape 12"/>
            <p:cNvCxnSpPr>
              <a:cxnSpLocks noChangeShapeType="1"/>
              <a:stCxn id="43028" idx="4"/>
              <a:endCxn id="43030" idx="0"/>
            </p:cNvCxnSpPr>
            <p:nvPr/>
          </p:nvCxnSpPr>
          <p:spPr bwMode="auto">
            <a:xfrm>
              <a:off x="3744" y="3456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3034" name="Oval 13"/>
            <p:cNvSpPr>
              <a:spLocks noChangeArrowheads="1"/>
            </p:cNvSpPr>
            <p:nvPr/>
          </p:nvSpPr>
          <p:spPr bwMode="auto">
            <a:xfrm>
              <a:off x="412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cxnSp>
          <p:nvCxnSpPr>
            <p:cNvPr id="43035" name="AutoShape 14"/>
            <p:cNvCxnSpPr>
              <a:cxnSpLocks noChangeShapeType="1"/>
              <a:stCxn id="43028" idx="6"/>
              <a:endCxn id="43034" idx="2"/>
            </p:cNvCxnSpPr>
            <p:nvPr/>
          </p:nvCxnSpPr>
          <p:spPr bwMode="auto">
            <a:xfrm>
              <a:off x="3840" y="336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477000" y="4495800"/>
            <a:ext cx="1600200" cy="1828800"/>
            <a:chOff x="4080" y="2832"/>
            <a:chExt cx="1008" cy="1152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4080" y="3120"/>
              <a:ext cx="1008" cy="864"/>
              <a:chOff x="4080" y="3072"/>
              <a:chExt cx="1008" cy="864"/>
            </a:xfrm>
          </p:grpSpPr>
          <p:sp>
            <p:nvSpPr>
              <p:cNvPr id="43018" name="Oval 17"/>
              <p:cNvSpPr>
                <a:spLocks noChangeArrowheads="1"/>
              </p:cNvSpPr>
              <p:nvPr/>
            </p:nvSpPr>
            <p:spPr bwMode="auto">
              <a:xfrm>
                <a:off x="446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43019" name="Oval 18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43020" name="Oval 19"/>
              <p:cNvSpPr>
                <a:spLocks noChangeArrowheads="1"/>
              </p:cNvSpPr>
              <p:nvPr/>
            </p:nvSpPr>
            <p:spPr bwMode="auto">
              <a:xfrm>
                <a:off x="4464" y="37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43021" name="Oval 20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43022" name="Oval 24"/>
              <p:cNvSpPr>
                <a:spLocks noChangeArrowheads="1"/>
              </p:cNvSpPr>
              <p:nvPr/>
            </p:nvSpPr>
            <p:spPr bwMode="auto">
              <a:xfrm>
                <a:off x="489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cxnSp>
            <p:nvCxnSpPr>
              <p:cNvPr id="43023" name="AutoShape 26"/>
              <p:cNvCxnSpPr>
                <a:cxnSpLocks noChangeShapeType="1"/>
                <a:stCxn id="43019" idx="3"/>
                <a:endCxn id="43021" idx="7"/>
              </p:cNvCxnSpPr>
              <p:nvPr/>
            </p:nvCxnSpPr>
            <p:spPr bwMode="auto">
              <a:xfrm flipH="1">
                <a:off x="4244" y="3236"/>
                <a:ext cx="248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24" name="AutoShape 27"/>
              <p:cNvCxnSpPr>
                <a:cxnSpLocks noChangeShapeType="1"/>
                <a:stCxn id="43019" idx="4"/>
                <a:endCxn id="43018" idx="0"/>
              </p:cNvCxnSpPr>
              <p:nvPr/>
            </p:nvCxnSpPr>
            <p:spPr bwMode="auto">
              <a:xfrm>
                <a:off x="4560" y="3264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25" name="AutoShape 28"/>
              <p:cNvCxnSpPr>
                <a:cxnSpLocks noChangeShapeType="1"/>
                <a:stCxn id="43019" idx="5"/>
                <a:endCxn id="43022" idx="1"/>
              </p:cNvCxnSpPr>
              <p:nvPr/>
            </p:nvCxnSpPr>
            <p:spPr bwMode="auto">
              <a:xfrm>
                <a:off x="4628" y="3236"/>
                <a:ext cx="296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26" name="AutoShape 29"/>
              <p:cNvCxnSpPr>
                <a:cxnSpLocks noChangeShapeType="1"/>
                <a:stCxn id="43018" idx="4"/>
                <a:endCxn id="43020" idx="0"/>
              </p:cNvCxnSpPr>
              <p:nvPr/>
            </p:nvCxnSpPr>
            <p:spPr bwMode="auto">
              <a:xfrm>
                <a:off x="4560" y="3600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3017" name="Text Box 31"/>
            <p:cNvSpPr txBox="1">
              <a:spLocks noChangeArrowheads="1"/>
            </p:cNvSpPr>
            <p:nvPr/>
          </p:nvSpPr>
          <p:spPr bwMode="auto">
            <a:xfrm>
              <a:off x="4080" y="2832"/>
              <a:ext cx="100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rooted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utoUpdateAnimBg="0"/>
    </p:bld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2800</TotalTime>
  <Words>941</Words>
  <Application>Microsoft Office PowerPoint</Application>
  <PresentationFormat>On-screen Show (4:3)</PresentationFormat>
  <Paragraphs>171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CS1</vt:lpstr>
      <vt:lpstr>CSE408 Fundamentals of Data Structure </vt:lpstr>
      <vt:lpstr>Fundamental data structures</vt:lpstr>
      <vt:lpstr>Linear Data Structures</vt:lpstr>
      <vt:lpstr>Stacks and Queues</vt:lpstr>
      <vt:lpstr>Graphs</vt:lpstr>
      <vt:lpstr>Weighted Graphs</vt:lpstr>
      <vt:lpstr>Graph Properties -- Paths and Connectivity</vt:lpstr>
      <vt:lpstr>Graph Properties -- Acyclicity</vt:lpstr>
      <vt:lpstr>Trees</vt:lpstr>
      <vt:lpstr>Rooted Trees (I)</vt:lpstr>
      <vt:lpstr>Rooted Trees (II)</vt:lpstr>
      <vt:lpstr>Ordered Trees</vt:lpstr>
      <vt:lpstr>Slide 12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Anany Levitin</dc:creator>
  <cp:lastModifiedBy>Gurasis Singh</cp:lastModifiedBy>
  <cp:revision>145</cp:revision>
  <dcterms:created xsi:type="dcterms:W3CDTF">1999-08-23T17:38:43Z</dcterms:created>
  <dcterms:modified xsi:type="dcterms:W3CDTF">2020-01-07T10:21:58Z</dcterms:modified>
</cp:coreProperties>
</file>