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401" r:id="rId2"/>
    <p:sldId id="295" r:id="rId3"/>
    <p:sldId id="334" r:id="rId4"/>
    <p:sldId id="371" r:id="rId5"/>
    <p:sldId id="403" r:id="rId6"/>
    <p:sldId id="404" r:id="rId7"/>
    <p:sldId id="379" r:id="rId8"/>
    <p:sldId id="306" r:id="rId9"/>
    <p:sldId id="307" r:id="rId10"/>
    <p:sldId id="328" r:id="rId11"/>
    <p:sldId id="377" r:id="rId12"/>
    <p:sldId id="378" r:id="rId13"/>
    <p:sldId id="381" r:id="rId14"/>
    <p:sldId id="382" r:id="rId15"/>
    <p:sldId id="402" r:id="rId16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chemeClr val="tx1"/>
    </p:penClr>
  </p:showPr>
  <p:clrMru>
    <a:srgbClr val="FF6600"/>
    <a:srgbClr val="CCFF99"/>
    <a:srgbClr val="FFCC99"/>
    <a:srgbClr val="FF9933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636" y="258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68AA3250-A668-4F70-9113-EC1E33CAF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609600" y="381000"/>
            <a:ext cx="38163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3" tIns="50122" rIns="100243" bIns="50122"/>
          <a:lstStyle/>
          <a:p>
            <a:pPr algn="l" defTabSz="1003300">
              <a:defRPr/>
            </a:pPr>
            <a:r>
              <a:rPr lang="en-US" sz="1800" b="1" i="1"/>
              <a:t>Design and Analysis of Algorithms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4343400" y="381000"/>
            <a:ext cx="2382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3" tIns="50122" rIns="100243" bIns="50122"/>
          <a:lstStyle/>
          <a:p>
            <a:pPr algn="r" defTabSz="1003300">
              <a:defRPr/>
            </a:pPr>
            <a:r>
              <a:rPr lang="en-US" sz="1800" b="1" i="1"/>
              <a:t>Chapter 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2CB3F26E-6708-4FD3-9E29-5572DF9489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272C1D-3E48-4DE8-9F8C-CD49CFF9A71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4D3CE5-DE3D-46B0-8B85-D6AAC489F38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36BF9E-9C08-4561-8C63-34AD7BCACEE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F02F5-8D02-49B8-BAD8-158E18C5818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B87DDB-09BC-4F6B-BB8F-102C3E54841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Example: </a:t>
            </a:r>
            <a:r>
              <a:rPr lang="en-US" i="1" smtClean="0"/>
              <a:t>cn</a:t>
            </a:r>
            <a:r>
              <a:rPr lang="en-US" i="1" baseline="30000" smtClean="0"/>
              <a:t>2</a:t>
            </a:r>
            <a:endParaRPr lang="en-US" i="1" smtClean="0"/>
          </a:p>
          <a:p>
            <a:r>
              <a:rPr lang="en-US" smtClean="0"/>
              <a:t> </a:t>
            </a:r>
          </a:p>
          <a:p>
            <a:pPr>
              <a:buFont typeface="Symbol" pitchFamily="18" charset="2"/>
              <a:buChar char="Þ"/>
            </a:pPr>
            <a:r>
              <a:rPr lang="en-US" smtClean="0"/>
              <a:t> how much faster on twice as fast computer? (2)</a:t>
            </a:r>
          </a:p>
          <a:p>
            <a:pPr>
              <a:buFont typeface="Symbol" pitchFamily="18" charset="2"/>
              <a:buChar char="Þ"/>
            </a:pPr>
            <a:r>
              <a:rPr lang="en-US" smtClean="0"/>
              <a:t> how much longer for 2</a:t>
            </a:r>
            <a:r>
              <a:rPr lang="en-US" i="1" smtClean="0"/>
              <a:t>n</a:t>
            </a:r>
            <a:r>
              <a:rPr lang="en-US" smtClean="0"/>
              <a:t>? (4)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B33F1E-35B7-434A-9793-FA140C447C0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228600"/>
            <a:ext cx="20764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60769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58825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66825"/>
            <a:ext cx="8305800" cy="49053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58825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6825"/>
            <a:ext cx="83058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1981200" y="2179638"/>
            <a:ext cx="1905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75882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" grpId="0" build="p" bldLvl="4" autoUpdateAnimBg="0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  <p:bldP spid="3094" grpId="0" build="p" autoUpdateAnimBg="0" advAuto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0">
          <a:solidFill>
            <a:schemeClr val="bg2"/>
          </a:solidFill>
          <a:effectLst/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Monotype Sorts" pitchFamily="2" charset="2"/>
        <a:buChar char="b"/>
        <a:defRPr kumimoji="1" sz="2400" b="0">
          <a:solidFill>
            <a:schemeClr val="bg2"/>
          </a:solidFill>
          <a:effectLst/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•"/>
        <a:defRPr kumimoji="1" sz="2000" b="0">
          <a:solidFill>
            <a:schemeClr val="bg2"/>
          </a:solidFill>
          <a:effectLst/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sz="2400" b="0">
          <a:solidFill>
            <a:schemeClr val="bg2"/>
          </a:solidFill>
          <a:effectLst/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sz="2000" b="0">
          <a:solidFill>
            <a:schemeClr val="bg2"/>
          </a:solidFill>
          <a:effectLst/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sz="2000" b="0">
          <a:solidFill>
            <a:schemeClr val="bg2"/>
          </a:solidFill>
          <a:effectLst/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.slidesharecdn.com/lec03-04-timecomplexity-141021105349-conversion-gate01/95/algorithm-and-analysis-lecture-03-04time-complexity-5-638.jpg?cb=1413888926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.slidesharecdn.com/lec03-04-timecomplexity-141021105349-conversion-gate01/95/algorithm-and-analysis-lecture-03-04time-complexity-9-638.jpg?cb=1413888926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388" y="2205038"/>
            <a:ext cx="8856662" cy="1470025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dirty="0" smtClean="0">
                <a:latin typeface="Broadway" pitchFamily="82" charset="0"/>
              </a:rPr>
              <a:t>CSE408</a:t>
            </a:r>
            <a:br>
              <a:rPr lang="en-US" sz="4800" dirty="0" smtClean="0">
                <a:latin typeface="Broadway" pitchFamily="82" charset="0"/>
              </a:rPr>
            </a:br>
            <a:r>
              <a:rPr lang="en-US" sz="4800" dirty="0" smtClean="0">
                <a:latin typeface="Broadway" pitchFamily="82" charset="0"/>
              </a:rPr>
              <a:t>Measuring of input size &amp; running time</a:t>
            </a:r>
            <a:endParaRPr lang="en-IN" sz="4800" dirty="0">
              <a:latin typeface="Broadway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3810000" y="4724400"/>
            <a:ext cx="1770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Arial Rounded MT Bold" pitchFamily="34" charset="0"/>
              </a:rPr>
              <a:t>Lecture #3</a:t>
            </a:r>
            <a:endParaRPr lang="en-IN">
              <a:solidFill>
                <a:schemeClr val="bg2"/>
              </a:solidFill>
              <a:latin typeface="Arial Rounded MT Bold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table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" y="1752600"/>
            <a:ext cx="8382000" cy="3403600"/>
          </a:xfrm>
          <a:noFill/>
        </p:spPr>
      </p:pic>
      <p:sp>
        <p:nvSpPr>
          <p:cNvPr id="254983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8305800" cy="609600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Values of some important functions as </a:t>
            </a:r>
            <a:r>
              <a:rPr lang="en-US" sz="3200" i="1" dirty="0" smtClean="0"/>
              <a:t>n </a:t>
            </a:r>
            <a:r>
              <a:rPr lang="en-US" sz="3200" dirty="0" smtClean="0">
                <a:solidFill>
                  <a:schemeClr val="tx1"/>
                </a:solidFill>
                <a:sym typeface="Symbol" pitchFamily="18" charset="2"/>
              </a:rPr>
              <a:t> 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33600" y="1447800"/>
            <a:ext cx="5334000" cy="1219200"/>
          </a:xfrm>
          <a:noFill/>
        </p:spPr>
      </p:pic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276600"/>
            <a:ext cx="5943600" cy="1295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95400" y="2133600"/>
            <a:ext cx="6172200" cy="2819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990600"/>
            <a:ext cx="7086600" cy="3552825"/>
          </a:xfrm>
          <a:noFill/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Conclusion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09600" y="46482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Arial" pitchFamily="34" charset="0"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efficiency analysis framework concentrates on the order of</a:t>
            </a:r>
            <a:r>
              <a:rPr kumimoji="1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growth of an algorithm’s basic operation count as the principal indicator of the algorithm’s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Arial" pitchFamily="34" charset="0"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compare and rank such orders of growth, computer scientists use three notations:</a:t>
            </a:r>
            <a:r>
              <a:rPr kumimoji="1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(big oh), (big omega), and  (big theta)</a:t>
            </a: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efficiency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dirty="0" smtClean="0"/>
              <a:t>The efficiency analysis framework concentrates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on the order of growth of an algorithm’s basic operation count as the principal indicator of the algorithm’s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 </a:t>
            </a:r>
          </a:p>
          <a:p>
            <a:pPr>
              <a:buFont typeface="Monotype Sorts" pitchFamily="2" charset="2"/>
              <a:buNone/>
              <a:defRPr/>
            </a:pPr>
            <a:endParaRPr lang="en-US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To compare and rank such orders of growth, computer scientists use three notations:</a:t>
            </a:r>
            <a:r>
              <a:rPr lang="en-US" i="1" dirty="0" smtClean="0"/>
              <a:t>(big oh), (big omega), and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i="1" dirty="0" smtClean="0"/>
              <a:t> (big theta)</a:t>
            </a:r>
            <a:r>
              <a:rPr lang="en-US" dirty="0" smtClean="0"/>
              <a:t>efficiency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1759">
            <a:off x="2068879" y="2967335"/>
            <a:ext cx="45450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Analysis of algorithms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Issues:</a:t>
            </a:r>
          </a:p>
          <a:p>
            <a:pPr lvl="1">
              <a:defRPr/>
            </a:pPr>
            <a:r>
              <a:rPr lang="en-US" sz="2400" dirty="0" smtClean="0"/>
              <a:t>correctness</a:t>
            </a:r>
          </a:p>
          <a:p>
            <a:pPr lvl="1">
              <a:defRPr/>
            </a:pPr>
            <a:r>
              <a:rPr lang="en-US" sz="2400" dirty="0" smtClean="0"/>
              <a:t>time efficiency</a:t>
            </a:r>
          </a:p>
          <a:p>
            <a:pPr lvl="1">
              <a:defRPr/>
            </a:pPr>
            <a:r>
              <a:rPr lang="en-US" sz="2400" dirty="0" smtClean="0"/>
              <a:t>space efficiency</a:t>
            </a:r>
          </a:p>
          <a:p>
            <a:pPr lvl="1">
              <a:defRPr/>
            </a:pPr>
            <a:r>
              <a:rPr lang="en-US" sz="2400" dirty="0" smtClean="0"/>
              <a:t>optimality</a:t>
            </a:r>
          </a:p>
          <a:p>
            <a:pPr lvl="1"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Best-case, average-case, worst-case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4905375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mtClean="0"/>
              <a:t>For some algorithms efficiency depends on form of input: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Worst case:    C</a:t>
            </a:r>
            <a:r>
              <a:rPr lang="en-US" baseline="-25000" smtClean="0"/>
              <a:t>worst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– maximum over inputs of size </a:t>
            </a:r>
            <a:r>
              <a:rPr lang="en-US" i="1" smtClean="0"/>
              <a:t>n</a:t>
            </a:r>
          </a:p>
          <a:p>
            <a:pPr>
              <a:defRPr/>
            </a:pPr>
            <a:endParaRPr lang="en-US" i="1" smtClean="0"/>
          </a:p>
          <a:p>
            <a:pPr>
              <a:defRPr/>
            </a:pPr>
            <a:r>
              <a:rPr lang="en-US" smtClean="0"/>
              <a:t>Best case:        C</a:t>
            </a:r>
            <a:r>
              <a:rPr lang="en-US" baseline="-25000" smtClean="0"/>
              <a:t>best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–  minimum over inputs of size </a:t>
            </a:r>
            <a:r>
              <a:rPr lang="en-US" i="1" smtClean="0"/>
              <a:t>n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Average case:  C</a:t>
            </a:r>
            <a:r>
              <a:rPr lang="en-US" baseline="-25000" smtClean="0"/>
              <a:t>avg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– “average” over inputs of size </a:t>
            </a:r>
            <a:r>
              <a:rPr lang="en-US" i="1" smtClean="0"/>
              <a:t>n</a:t>
            </a:r>
            <a:endParaRPr lang="en-US" smtClean="0"/>
          </a:p>
          <a:p>
            <a:pPr lvl="1">
              <a:defRPr/>
            </a:pPr>
            <a:r>
              <a:rPr lang="en-US" smtClean="0"/>
              <a:t>Number of times the basic operation will be executed on typical  input</a:t>
            </a:r>
          </a:p>
          <a:p>
            <a:pPr lvl="1">
              <a:defRPr/>
            </a:pPr>
            <a:r>
              <a:rPr lang="en-US" smtClean="0"/>
              <a:t>NOT the average of worst and best case</a:t>
            </a:r>
          </a:p>
          <a:p>
            <a:pPr lvl="1">
              <a:defRPr/>
            </a:pPr>
            <a:r>
              <a:rPr lang="en-US" smtClean="0"/>
              <a:t>Expected number of basic operations considered as a random variable under some assumption about the probability distribution of all possible inputs</a:t>
            </a:r>
          </a:p>
          <a:p>
            <a:pPr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Example: Sequential search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4419600"/>
            <a:ext cx="8153400" cy="2209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Worst </a:t>
            </a:r>
            <a:r>
              <a:rPr lang="en-US" dirty="0" smtClean="0"/>
              <a:t>case   </a:t>
            </a:r>
            <a:endParaRPr lang="en-US" dirty="0" smtClean="0"/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r>
              <a:rPr lang="en-US" dirty="0" smtClean="0"/>
              <a:t>Best case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r>
              <a:rPr lang="en-US" dirty="0" smtClean="0"/>
              <a:t>Average case</a:t>
            </a:r>
          </a:p>
        </p:txBody>
      </p:sp>
      <p:pic>
        <p:nvPicPr>
          <p:cNvPr id="20484" name="Picture 4" descr="2_1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5800" y="1219200"/>
            <a:ext cx="7391400" cy="3281363"/>
          </a:xfr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0" y="1266825"/>
            <a:ext cx="8839200" cy="4905375"/>
          </a:xfrm>
        </p:spPr>
        <p:txBody>
          <a:bodyPr/>
          <a:lstStyle/>
          <a:p>
            <a:r>
              <a:rPr lang="en-US" dirty="0" smtClean="0"/>
              <a:t>MEASURING EFFICIENCY  The efficiency of an algorithm is a measure of the amount of resources consumed in solving a problem of size n. </a:t>
            </a:r>
            <a:r>
              <a:rPr lang="en-US" dirty="0" smtClean="0"/>
              <a:t>The </a:t>
            </a:r>
            <a:r>
              <a:rPr lang="en-US" dirty="0" smtClean="0"/>
              <a:t>resource we are most interested in is time We can use the same techniques to analyze the consumption of other resources, such as memory space.  It would seem that the most obvious way to measure the efficiency of an algorithm is to run it and measure how much processor time is needed  Is it correct ? </a:t>
            </a:r>
          </a:p>
          <a:p>
            <a:r>
              <a:rPr lang="en-US" dirty="0" smtClean="0">
                <a:hlinkClick r:id="rId2" tooltip="FACTORS &#10; Hardware &#10; Operating System &#10; Compiler &#10; Size..."/>
              </a:rPr>
              <a:t>5. </a:t>
            </a:r>
            <a:r>
              <a:rPr lang="en-US" dirty="0" smtClean="0"/>
              <a:t>FACTORS  Hardware  Operating System  Compiler  Size of input  Nature of Input </a:t>
            </a:r>
            <a:r>
              <a:rPr lang="en-US" dirty="0" smtClean="0"/>
              <a:t> Algorithm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8846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rgbClr val="008ED2"/>
                </a:solidFill>
                <a:latin typeface="Helvetica Neue"/>
                <a:hlinkClick r:id="rId2" tooltip="SIMPLE EXAMPLE (2) &#10;9 &#10;// Input: int A[N], array of N integ..."/>
              </a:rPr>
              <a:t>.</a:t>
            </a:r>
            <a:r>
              <a:rPr lang="en-US" dirty="0" smtClean="0">
                <a:solidFill>
                  <a:srgbClr val="008ED2"/>
                </a:solidFill>
                <a:latin typeface="Helvetica Neue"/>
                <a:hlinkClick r:id="rId2" tooltip="SIMPLE EXAMPLE (2) &#10;9 &#10;// Input: int A[N], array of N integ..."/>
              </a:rPr>
              <a:t> </a:t>
            </a:r>
            <a:endParaRPr lang="en-US" b="0" i="0" dirty="0">
              <a:solidFill>
                <a:srgbClr val="3B3835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Let’s consider again sequential search. The standard assumptions are that (a) the probability of a successful search is equal to </a:t>
            </a:r>
            <a:r>
              <a:rPr lang="en-US" i="1" dirty="0" smtClean="0"/>
              <a:t>p (0 ≤ p ≤ 1) and (b) the </a:t>
            </a:r>
            <a:r>
              <a:rPr lang="en-US" dirty="0" smtClean="0"/>
              <a:t>probability of the first match occurring in the </a:t>
            </a:r>
            <a:r>
              <a:rPr lang="en-US" i="1" dirty="0" err="1" smtClean="0"/>
              <a:t>ith</a:t>
            </a:r>
            <a:r>
              <a:rPr lang="en-US" i="1" dirty="0" smtClean="0"/>
              <a:t> position of the list is the same </a:t>
            </a:r>
            <a:r>
              <a:rPr lang="en-US" dirty="0" smtClean="0"/>
              <a:t>for every </a:t>
            </a:r>
            <a:r>
              <a:rPr lang="en-US" i="1" dirty="0" err="1" smtClean="0"/>
              <a:t>i</a:t>
            </a:r>
            <a:r>
              <a:rPr lang="en-US" i="1" dirty="0" smtClean="0"/>
              <a:t>.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i="1" dirty="0" smtClean="0"/>
              <a:t>    </a:t>
            </a:r>
            <a:r>
              <a:rPr lang="en-US" dirty="0" smtClean="0"/>
              <a:t>we can find the average number of key comparisons </a:t>
            </a:r>
            <a:r>
              <a:rPr lang="en-US" i="1" dirty="0" err="1" smtClean="0"/>
              <a:t>Cavg</a:t>
            </a:r>
            <a:r>
              <a:rPr lang="en-US" i="1" dirty="0" smtClean="0"/>
              <a:t>(n) as follows. In the case of a successful search, the </a:t>
            </a:r>
            <a:r>
              <a:rPr lang="en-US" dirty="0" smtClean="0"/>
              <a:t>probability of the first match occurring in the </a:t>
            </a:r>
            <a:r>
              <a:rPr lang="en-US" i="1" dirty="0" err="1" smtClean="0"/>
              <a:t>ith</a:t>
            </a:r>
            <a:r>
              <a:rPr lang="en-US" i="1" dirty="0" smtClean="0"/>
              <a:t> position of the list is </a:t>
            </a:r>
            <a:r>
              <a:rPr lang="en-US" i="1" dirty="0" err="1" smtClean="0"/>
              <a:t>p/n</a:t>
            </a:r>
            <a:r>
              <a:rPr lang="en-US" i="1" dirty="0" smtClean="0"/>
              <a:t> for </a:t>
            </a:r>
            <a:r>
              <a:rPr lang="en-US" dirty="0" smtClean="0"/>
              <a:t>every </a:t>
            </a:r>
            <a:r>
              <a:rPr lang="en-US" i="1" dirty="0" err="1" smtClean="0"/>
              <a:t>i</a:t>
            </a:r>
            <a:r>
              <a:rPr lang="en-US" i="1" dirty="0" smtClean="0"/>
              <a:t>, and the number of comparisons made by the algorithm in such a situation </a:t>
            </a:r>
            <a:r>
              <a:rPr lang="en-US" dirty="0" smtClean="0"/>
              <a:t>is obviously </a:t>
            </a:r>
            <a:r>
              <a:rPr lang="en-US" i="1" dirty="0" err="1" smtClean="0"/>
              <a:t>i</a:t>
            </a:r>
            <a:r>
              <a:rPr lang="en-US" i="1" dirty="0" smtClean="0"/>
              <a:t>. In the case of an unsuccessful search, the number of comparisons </a:t>
            </a:r>
            <a:r>
              <a:rPr lang="en-US" dirty="0" smtClean="0"/>
              <a:t>will be </a:t>
            </a:r>
            <a:r>
              <a:rPr lang="en-US" i="1" dirty="0" smtClean="0"/>
              <a:t>n with the probability of such a search being (1− p). Therefore,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05800" cy="609600"/>
          </a:xfrm>
        </p:spPr>
        <p:txBody>
          <a:bodyPr/>
          <a:lstStyle/>
          <a:p>
            <a:r>
              <a:rPr lang="en-US" sz="3200" smtClean="0">
                <a:effectLst/>
              </a:rPr>
              <a:t>Types of formulas for basic operation’s count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Exact formula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            e.g., C(</a:t>
            </a:r>
            <a:r>
              <a:rPr lang="en-US" i="1" smtClean="0"/>
              <a:t>n</a:t>
            </a:r>
            <a:r>
              <a:rPr lang="en-US" smtClean="0"/>
              <a:t>) = </a:t>
            </a:r>
            <a:r>
              <a:rPr lang="en-US" i="1" smtClean="0"/>
              <a:t>n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-1)/2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Formula indicating order of growth with specific multiplicative constant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            e.g., C(</a:t>
            </a:r>
            <a:r>
              <a:rPr lang="en-US" i="1" smtClean="0"/>
              <a:t>n</a:t>
            </a:r>
            <a:r>
              <a:rPr lang="en-US" smtClean="0"/>
              <a:t>) </a:t>
            </a:r>
            <a:r>
              <a:rPr lang="en-US" smtClean="0">
                <a:latin typeface="Lucida Grande" pitchFamily="84" charset="0"/>
                <a:cs typeface="Times New Roman" pitchFamily="18" charset="0"/>
              </a:rPr>
              <a:t>≈</a:t>
            </a:r>
            <a:r>
              <a:rPr lang="en-US" smtClean="0"/>
              <a:t> 0.5 </a:t>
            </a:r>
            <a:r>
              <a:rPr lang="en-US" i="1" smtClean="0"/>
              <a:t>n</a:t>
            </a:r>
            <a:r>
              <a:rPr lang="en-US" baseline="30000" smtClean="0"/>
              <a:t>2</a:t>
            </a:r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Formula indicating order of growth with unknown multiplicative constant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            e.g., C(</a:t>
            </a:r>
            <a:r>
              <a:rPr lang="en-US" i="1" smtClean="0"/>
              <a:t>n</a:t>
            </a:r>
            <a:r>
              <a:rPr lang="en-US" smtClean="0"/>
              <a:t>) </a:t>
            </a:r>
            <a:r>
              <a:rPr lang="en-US" smtClean="0">
                <a:latin typeface="Lucida Grande" pitchFamily="84" charset="0"/>
                <a:cs typeface="Times New Roman" pitchFamily="18" charset="0"/>
              </a:rPr>
              <a:t>≈</a:t>
            </a:r>
            <a:r>
              <a:rPr lang="en-US" smtClean="0"/>
              <a:t> </a:t>
            </a:r>
            <a:r>
              <a:rPr lang="en-US" i="1" smtClean="0"/>
              <a:t>cn</a:t>
            </a:r>
            <a:r>
              <a:rPr lang="en-US" baseline="30000" smtClean="0"/>
              <a:t>2</a:t>
            </a:r>
            <a:endParaRPr lang="en-US" smtClean="0"/>
          </a:p>
          <a:p>
            <a:pPr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Order of growth 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534400" cy="4905375"/>
          </a:xfrm>
        </p:spPr>
        <p:txBody>
          <a:bodyPr/>
          <a:lstStyle/>
          <a:p>
            <a:r>
              <a:rPr lang="en-US" smtClean="0"/>
              <a:t>Most important: Order of growth within a constant multiple as </a:t>
            </a:r>
            <a:r>
              <a:rPr lang="en-US" i="1" smtClean="0"/>
              <a:t>n</a:t>
            </a:r>
            <a:r>
              <a:rPr lang="en-US" smtClean="0">
                <a:ea typeface="Lucida Grande" pitchFamily="84" charset="0"/>
                <a:cs typeface="Lucida Grande" pitchFamily="84" charset="0"/>
              </a:rPr>
              <a:t>→∞</a:t>
            </a:r>
            <a:endParaRPr lang="en-US" smtClean="0">
              <a:cs typeface="Times New Roman" pitchFamily="18" charset="0"/>
            </a:endParaRPr>
          </a:p>
          <a:p>
            <a:endParaRPr lang="en-US" smtClean="0">
              <a:cs typeface="Times New Roman" pitchFamily="18" charset="0"/>
            </a:endParaRPr>
          </a:p>
          <a:p>
            <a:r>
              <a:rPr lang="en-US" smtClean="0">
                <a:cs typeface="Times New Roman" pitchFamily="18" charset="0"/>
              </a:rPr>
              <a:t>Example:</a:t>
            </a:r>
          </a:p>
          <a:p>
            <a:pPr lvl="1"/>
            <a:r>
              <a:rPr lang="en-US" sz="2400" smtClean="0">
                <a:cs typeface="Times New Roman" pitchFamily="18" charset="0"/>
              </a:rPr>
              <a:t>How much faster will algorithm run on computer that is twice as fast?</a:t>
            </a:r>
          </a:p>
          <a:p>
            <a:pPr lvl="1"/>
            <a:endParaRPr lang="en-US" sz="2400" smtClean="0">
              <a:cs typeface="Times New Roman" pitchFamily="18" charset="0"/>
            </a:endParaRPr>
          </a:p>
          <a:p>
            <a:pPr lvl="1"/>
            <a:r>
              <a:rPr lang="en-US" sz="2400" smtClean="0">
                <a:cs typeface="Times New Roman" pitchFamily="18" charset="0"/>
              </a:rPr>
              <a:t>How much longer does it take to solve problem of double input size?</a:t>
            </a:r>
          </a:p>
          <a:p>
            <a:endParaRPr lang="en-US" smtClean="0"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1">
  <a:themeElements>
    <a:clrScheme name="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FFFF99"/>
      </a:hlink>
      <a:folHlink>
        <a:srgbClr val="1C6D9A"/>
      </a:folHlink>
    </a:clrScheme>
    <a:fontScheme name="CS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S1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Designs\CS1.pot</Template>
  <TotalTime>4154</TotalTime>
  <Words>600</Words>
  <Application>Microsoft Office PowerPoint</Application>
  <PresentationFormat>On-screen Show (4:3)</PresentationFormat>
  <Paragraphs>72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CS1</vt:lpstr>
      <vt:lpstr>CSE408 Measuring of input size &amp; running time</vt:lpstr>
      <vt:lpstr>Analysis of algorithms</vt:lpstr>
      <vt:lpstr>Best-case, average-case, worst-case</vt:lpstr>
      <vt:lpstr>Example: Sequential search</vt:lpstr>
      <vt:lpstr>Slide 4</vt:lpstr>
      <vt:lpstr>Slide 5</vt:lpstr>
      <vt:lpstr>Example</vt:lpstr>
      <vt:lpstr>Types of formulas for basic operation’s count</vt:lpstr>
      <vt:lpstr>Order of growth </vt:lpstr>
      <vt:lpstr>Values of some important functions as n  </vt:lpstr>
      <vt:lpstr>Slide 10</vt:lpstr>
      <vt:lpstr>Slide 11</vt:lpstr>
      <vt:lpstr>Conclusion </vt:lpstr>
      <vt:lpstr>Slide 13</vt:lpstr>
      <vt:lpstr>Slide 14</vt:lpstr>
    </vt:vector>
  </TitlesOfParts>
  <Company>Villanova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Fundamentals of the Analysis of Algorithm Efficiency</dc:title>
  <dc:creator>Anany Levitin</dc:creator>
  <cp:lastModifiedBy>Gurasis Singh</cp:lastModifiedBy>
  <cp:revision>157</cp:revision>
  <cp:lastPrinted>2006-05-23T17:31:30Z</cp:lastPrinted>
  <dcterms:created xsi:type="dcterms:W3CDTF">1999-08-23T17:38:43Z</dcterms:created>
  <dcterms:modified xsi:type="dcterms:W3CDTF">2020-01-08T03:39:53Z</dcterms:modified>
</cp:coreProperties>
</file>