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29"/>
  </p:notesMasterIdLst>
  <p:sldIdLst>
    <p:sldId id="746" r:id="rId2"/>
    <p:sldId id="715" r:id="rId3"/>
    <p:sldId id="736" r:id="rId4"/>
    <p:sldId id="737" r:id="rId5"/>
    <p:sldId id="717" r:id="rId6"/>
    <p:sldId id="718" r:id="rId7"/>
    <p:sldId id="738" r:id="rId8"/>
    <p:sldId id="720" r:id="rId9"/>
    <p:sldId id="719" r:id="rId10"/>
    <p:sldId id="721" r:id="rId11"/>
    <p:sldId id="739" r:id="rId12"/>
    <p:sldId id="753" r:id="rId13"/>
    <p:sldId id="754" r:id="rId14"/>
    <p:sldId id="755" r:id="rId15"/>
    <p:sldId id="756" r:id="rId16"/>
    <p:sldId id="757" r:id="rId17"/>
    <p:sldId id="758" r:id="rId18"/>
    <p:sldId id="759" r:id="rId19"/>
    <p:sldId id="760" r:id="rId20"/>
    <p:sldId id="761" r:id="rId21"/>
    <p:sldId id="762" r:id="rId22"/>
    <p:sldId id="763" r:id="rId23"/>
    <p:sldId id="764" r:id="rId24"/>
    <p:sldId id="765" r:id="rId25"/>
    <p:sldId id="744" r:id="rId26"/>
    <p:sldId id="745" r:id="rId27"/>
    <p:sldId id="766" r:id="rId28"/>
  </p:sldIdLst>
  <p:sldSz cx="9144000" cy="6858000" type="screen4x3"/>
  <p:notesSz cx="7102475" cy="8991600"/>
  <p:defaultTextStyle>
    <a:defPPr>
      <a:defRPr lang="en-US"/>
    </a:defPPr>
    <a:lvl1pPr algn="l" rtl="0" eaLnBrk="0" fontAlgn="base" hangingPunct="0">
      <a:spcBef>
        <a:spcPct val="5000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5000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5000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5000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5000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33CCFF"/>
    <a:srgbClr val="5F5F5F"/>
    <a:srgbClr val="FFFF00"/>
    <a:srgbClr val="003399"/>
    <a:srgbClr val="00CC00"/>
    <a:srgbClr val="66FF33"/>
    <a:srgbClr val="3366CC"/>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14" y="876"/>
      </p:cViewPr>
      <p:guideLst>
        <p:guide orient="horz" pos="2832"/>
        <p:guide pos="2237"/>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AB959DE-7314-4305-9719-12B98C25F46B}"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DBDCD4-FCB1-4FBA-BBCE-0C8377876645}"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9B64866-9524-4D3D-8059-EFD85EEA3BCA}"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2FCB9D5-FA14-4867-A43A-752069B76ED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C5ACB66-7139-4DEF-9D34-0BBDF0D06D52}"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2B8F20DA-5582-493D-8958-6D5B10AF7E5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B27B181-A6EA-4A31-9E0B-BAD4EEBB9937}"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2D1FB28-378C-43FD-B976-1FF739DC52F3}"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17CFE44-8D2E-490E-9362-4DD287F27F7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FC0E35C-4676-45A1-A175-21415A72F66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98BDD66-CA13-497C-8800-7BD0C83A5FB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65E5E2F-7983-45A2-9752-D7B17FC055E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CF6F3B2-08A5-4C06-9DB8-FE75AC205A7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B7BF4E2-AAD2-42E5-8110-02681936A7E3}"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5223171-48C7-4604-8D6D-24DC9233F1A1}"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388" y="2205038"/>
            <a:ext cx="8856662" cy="1470025"/>
          </a:xfrm>
        </p:spPr>
        <p:txBody>
          <a:bodyPr rtlCol="0">
            <a:noAutofit/>
          </a:bodyPr>
          <a:lstStyle/>
          <a:p>
            <a:pPr eaLnBrk="1" fontAlgn="auto" hangingPunct="1">
              <a:spcAft>
                <a:spcPts val="0"/>
              </a:spcAft>
              <a:defRPr/>
            </a:pPr>
            <a:r>
              <a:rPr lang="en-US" sz="4800" dirty="0" smtClean="0">
                <a:solidFill>
                  <a:schemeClr val="tx2">
                    <a:lumMod val="50000"/>
                  </a:schemeClr>
                </a:solidFill>
                <a:latin typeface="Broadway" pitchFamily="82" charset="0"/>
              </a:rPr>
              <a:t>CSE408</a:t>
            </a:r>
            <a:br>
              <a:rPr lang="en-US" sz="4800" dirty="0" smtClean="0">
                <a:solidFill>
                  <a:schemeClr val="tx2">
                    <a:lumMod val="50000"/>
                  </a:schemeClr>
                </a:solidFill>
                <a:latin typeface="Broadway" pitchFamily="82" charset="0"/>
              </a:rPr>
            </a:br>
            <a:r>
              <a:rPr lang="en-US" sz="4800" dirty="0" smtClean="0">
                <a:solidFill>
                  <a:schemeClr val="tx2">
                    <a:lumMod val="50000"/>
                  </a:schemeClr>
                </a:solidFill>
                <a:latin typeface="Broadway" pitchFamily="82" charset="0"/>
              </a:rPr>
              <a:t>String Matching Algorithm</a:t>
            </a:r>
            <a:endParaRPr lang="en-IN" sz="4800" dirty="0">
              <a:solidFill>
                <a:schemeClr val="tx2">
                  <a:lumMod val="50000"/>
                </a:schemeClr>
              </a:solidFill>
              <a:latin typeface="Broadway" pitchFamily="82" charset="0"/>
            </a:endParaRPr>
          </a:p>
        </p:txBody>
      </p:sp>
      <p:cxnSp>
        <p:nvCxnSpPr>
          <p:cNvPr id="6" name="Straight Connector 5"/>
          <p:cNvCxnSpPr/>
          <p:nvPr/>
        </p:nvCxnSpPr>
        <p:spPr>
          <a:xfrm>
            <a:off x="1066800" y="4038600"/>
            <a:ext cx="7058025" cy="0"/>
          </a:xfrm>
          <a:prstGeom prst="line">
            <a:avLst/>
          </a:prstGeom>
        </p:spPr>
        <p:style>
          <a:lnRef idx="3">
            <a:schemeClr val="accent6"/>
          </a:lnRef>
          <a:fillRef idx="0">
            <a:schemeClr val="accent6"/>
          </a:fillRef>
          <a:effectRef idx="2">
            <a:schemeClr val="accent6"/>
          </a:effectRef>
          <a:fontRef idx="minor">
            <a:schemeClr val="tx1"/>
          </a:fontRef>
        </p:style>
      </p:cxnSp>
      <p:sp>
        <p:nvSpPr>
          <p:cNvPr id="5" name="TextBox 4"/>
          <p:cNvSpPr txBox="1"/>
          <p:nvPr/>
        </p:nvSpPr>
        <p:spPr>
          <a:xfrm>
            <a:off x="3733800" y="4724400"/>
            <a:ext cx="2264081" cy="461665"/>
          </a:xfrm>
          <a:prstGeom prst="rect">
            <a:avLst/>
          </a:prstGeom>
          <a:noFill/>
        </p:spPr>
        <p:txBody>
          <a:bodyPr wrap="none">
            <a:spAutoFit/>
          </a:bodyPr>
          <a:lstStyle/>
          <a:p>
            <a:pPr fontAlgn="auto">
              <a:spcBef>
                <a:spcPts val="0"/>
              </a:spcBef>
              <a:spcAft>
                <a:spcPts val="0"/>
              </a:spcAft>
              <a:defRPr/>
            </a:pPr>
            <a:r>
              <a:rPr lang="en-US" sz="2400" dirty="0">
                <a:solidFill>
                  <a:schemeClr val="accent1">
                    <a:lumMod val="75000"/>
                  </a:schemeClr>
                </a:solidFill>
                <a:latin typeface="Arial Rounded MT Bold" pitchFamily="34" charset="0"/>
                <a:cs typeface="+mn-cs"/>
              </a:rPr>
              <a:t>Lecture </a:t>
            </a:r>
            <a:r>
              <a:rPr lang="en-US" sz="2400" dirty="0" smtClean="0">
                <a:solidFill>
                  <a:schemeClr val="accent1">
                    <a:lumMod val="75000"/>
                  </a:schemeClr>
                </a:solidFill>
                <a:latin typeface="Arial Rounded MT Bold" pitchFamily="34" charset="0"/>
                <a:cs typeface="+mn-cs"/>
              </a:rPr>
              <a:t>#</a:t>
            </a:r>
            <a:r>
              <a:rPr lang="en-US" sz="2400" dirty="0" smtClean="0">
                <a:solidFill>
                  <a:schemeClr val="accent1">
                    <a:lumMod val="75000"/>
                  </a:schemeClr>
                </a:solidFill>
                <a:latin typeface="Arial Rounded MT Bold" pitchFamily="34" charset="0"/>
              </a:rPr>
              <a:t> 5&amp;6</a:t>
            </a:r>
            <a:endParaRPr lang="en-IN" sz="2400" dirty="0">
              <a:solidFill>
                <a:schemeClr val="accent1">
                  <a:lumMod val="75000"/>
                </a:schemeClr>
              </a:solidFill>
              <a:latin typeface="Arial Rounded MT Bold" pitchFamily="34" charset="0"/>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a:xfrm>
            <a:off x="-14304" y="-225442"/>
            <a:ext cx="8229600" cy="1143000"/>
          </a:xfrm>
        </p:spPr>
        <p:txBody>
          <a:bodyPr/>
          <a:lstStyle/>
          <a:p>
            <a:pPr algn="l">
              <a:defRPr/>
            </a:pPr>
            <a:r>
              <a:rPr lang="en-US" dirty="0" smtClean="0"/>
              <a:t>Rabin-Karp Algorithm </a:t>
            </a:r>
            <a:r>
              <a:rPr lang="en-US" sz="3200" dirty="0" smtClean="0"/>
              <a:t>(continued)</a:t>
            </a:r>
          </a:p>
        </p:txBody>
      </p:sp>
      <p:sp>
        <p:nvSpPr>
          <p:cNvPr id="611335" name="Text Box 7"/>
          <p:cNvSpPr txBox="1">
            <a:spLocks noChangeArrowheads="1"/>
          </p:cNvSpPr>
          <p:nvPr/>
        </p:nvSpPr>
        <p:spPr bwMode="auto">
          <a:xfrm>
            <a:off x="261938" y="6491288"/>
            <a:ext cx="4568825" cy="376237"/>
          </a:xfrm>
          <a:prstGeom prst="rect">
            <a:avLst/>
          </a:prstGeom>
          <a:noFill/>
          <a:ln w="9525">
            <a:solidFill>
              <a:srgbClr val="66FF33"/>
            </a:solidFill>
            <a:miter lim="800000"/>
            <a:headEnd/>
            <a:tailEnd/>
          </a:ln>
          <a:effectLst/>
        </p:spPr>
        <p:txBody>
          <a:bodyPr>
            <a:spAutoFit/>
          </a:bodyPr>
          <a:lstStyle/>
          <a:p>
            <a:pPr>
              <a:defRPr/>
            </a:pPr>
            <a:r>
              <a:rPr lang="en-US">
                <a:solidFill>
                  <a:srgbClr val="66FF33"/>
                </a:solidFill>
                <a:effectLst>
                  <a:outerShdw blurRad="38100" dist="38100" dir="2700000" algn="tl">
                    <a:srgbClr val="C0C0C0"/>
                  </a:outerShdw>
                </a:effectLst>
              </a:rPr>
              <a:t>worst-case running time is in </a:t>
            </a:r>
            <a:r>
              <a:rPr lang="en-US">
                <a:solidFill>
                  <a:srgbClr val="66FF33"/>
                </a:solidFill>
                <a:effectLst>
                  <a:outerShdw blurRad="38100" dist="38100" dir="2700000" algn="tl">
                    <a:srgbClr val="C0C0C0"/>
                  </a:outerShdw>
                </a:effectLst>
                <a:latin typeface="Symbol" pitchFamily="18" charset="2"/>
              </a:rPr>
              <a:t>Q</a:t>
            </a:r>
            <a:r>
              <a:rPr lang="en-US">
                <a:solidFill>
                  <a:srgbClr val="66FF33"/>
                </a:solidFill>
                <a:effectLst>
                  <a:outerShdw blurRad="38100" dist="38100" dir="2700000" algn="tl">
                    <a:srgbClr val="C0C0C0"/>
                  </a:outerShdw>
                </a:effectLst>
              </a:rPr>
              <a:t>((n-m+1)m)</a:t>
            </a:r>
          </a:p>
        </p:txBody>
      </p:sp>
      <p:grpSp>
        <p:nvGrpSpPr>
          <p:cNvPr id="20485" name="Group 38"/>
          <p:cNvGrpSpPr>
            <a:grpSpLocks/>
          </p:cNvGrpSpPr>
          <p:nvPr/>
        </p:nvGrpSpPr>
        <p:grpSpPr bwMode="auto">
          <a:xfrm>
            <a:off x="157163" y="1458913"/>
            <a:ext cx="8986837" cy="4276725"/>
            <a:chOff x="95" y="1298"/>
            <a:chExt cx="5661" cy="2694"/>
          </a:xfrm>
        </p:grpSpPr>
        <p:pic>
          <p:nvPicPr>
            <p:cNvPr id="20487" name="Picture 23" descr="860ALG"/>
            <p:cNvPicPr>
              <a:picLocks noChangeAspect="1" noChangeArrowheads="1"/>
            </p:cNvPicPr>
            <p:nvPr/>
          </p:nvPicPr>
          <p:blipFill>
            <a:blip r:embed="rId2" cstate="print"/>
            <a:srcRect/>
            <a:stretch>
              <a:fillRect/>
            </a:stretch>
          </p:blipFill>
          <p:spPr bwMode="auto">
            <a:xfrm>
              <a:off x="1422" y="1298"/>
              <a:ext cx="4334" cy="2694"/>
            </a:xfrm>
            <a:prstGeom prst="rect">
              <a:avLst/>
            </a:prstGeom>
            <a:noFill/>
            <a:ln w="9525">
              <a:noFill/>
              <a:miter lim="800000"/>
              <a:headEnd/>
              <a:tailEnd/>
            </a:ln>
          </p:spPr>
        </p:pic>
        <p:sp>
          <p:nvSpPr>
            <p:cNvPr id="611352" name="Text Box 24"/>
            <p:cNvSpPr txBox="1">
              <a:spLocks noChangeArrowheads="1"/>
            </p:cNvSpPr>
            <p:nvPr/>
          </p:nvSpPr>
          <p:spPr bwMode="auto">
            <a:xfrm>
              <a:off x="372" y="1877"/>
              <a:ext cx="1011" cy="212"/>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 in </a:t>
              </a: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a:t>
              </a:r>
            </a:p>
          </p:txBody>
        </p:sp>
        <p:sp>
          <p:nvSpPr>
            <p:cNvPr id="611353" name="Line 25"/>
            <p:cNvSpPr>
              <a:spLocks noChangeShapeType="1"/>
            </p:cNvSpPr>
            <p:nvPr/>
          </p:nvSpPr>
          <p:spPr bwMode="auto">
            <a:xfrm>
              <a:off x="1197" y="1978"/>
              <a:ext cx="378" cy="0"/>
            </a:xfrm>
            <a:prstGeom prst="line">
              <a:avLst/>
            </a:prstGeom>
            <a:noFill/>
            <a:ln w="9525">
              <a:solidFill>
                <a:srgbClr val="66FF33"/>
              </a:solidFill>
              <a:round/>
              <a:headEnd/>
              <a:tailEnd type="triangle" w="med" len="med"/>
            </a:ln>
            <a:effectLst/>
          </p:spPr>
          <p:txBody>
            <a:bodyPr wrap="none" anchor="ctr"/>
            <a:lstStyle/>
            <a:p>
              <a:pPr>
                <a:defRPr/>
              </a:pPr>
              <a:endParaRPr lang="en-US"/>
            </a:p>
          </p:txBody>
        </p:sp>
        <p:sp>
          <p:nvSpPr>
            <p:cNvPr id="611354" name="Text Box 26"/>
            <p:cNvSpPr txBox="1">
              <a:spLocks noChangeArrowheads="1"/>
            </p:cNvSpPr>
            <p:nvPr/>
          </p:nvSpPr>
          <p:spPr bwMode="auto">
            <a:xfrm>
              <a:off x="858" y="2596"/>
              <a:ext cx="411" cy="212"/>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a:t>
              </a:r>
            </a:p>
          </p:txBody>
        </p:sp>
        <p:sp>
          <p:nvSpPr>
            <p:cNvPr id="611355" name="AutoShape 27"/>
            <p:cNvSpPr>
              <a:spLocks/>
            </p:cNvSpPr>
            <p:nvPr/>
          </p:nvSpPr>
          <p:spPr bwMode="auto">
            <a:xfrm>
              <a:off x="1228" y="2488"/>
              <a:ext cx="269" cy="412"/>
            </a:xfrm>
            <a:prstGeom prst="leftBrace">
              <a:avLst>
                <a:gd name="adj1" fmla="val 12763"/>
                <a:gd name="adj2" fmla="val 53981"/>
              </a:avLst>
            </a:prstGeom>
            <a:noFill/>
            <a:ln w="28575">
              <a:solidFill>
                <a:srgbClr val="66FF33"/>
              </a:solidFill>
              <a:round/>
              <a:headEnd/>
              <a:tailEnd/>
            </a:ln>
            <a:effectLst/>
          </p:spPr>
          <p:txBody>
            <a:bodyPr wrap="none" anchor="ctr"/>
            <a:lstStyle/>
            <a:p>
              <a:pPr>
                <a:defRPr/>
              </a:pPr>
              <a:endParaRPr lang="en-US"/>
            </a:p>
          </p:txBody>
        </p:sp>
        <p:sp>
          <p:nvSpPr>
            <p:cNvPr id="611356" name="AutoShape 28"/>
            <p:cNvSpPr>
              <a:spLocks/>
            </p:cNvSpPr>
            <p:nvPr/>
          </p:nvSpPr>
          <p:spPr bwMode="auto">
            <a:xfrm>
              <a:off x="1225" y="3152"/>
              <a:ext cx="247" cy="667"/>
            </a:xfrm>
            <a:prstGeom prst="leftBrace">
              <a:avLst>
                <a:gd name="adj1" fmla="val 22503"/>
                <a:gd name="adj2" fmla="val 53981"/>
              </a:avLst>
            </a:prstGeom>
            <a:noFill/>
            <a:ln w="28575">
              <a:solidFill>
                <a:srgbClr val="66FF33"/>
              </a:solidFill>
              <a:round/>
              <a:headEnd/>
              <a:tailEnd/>
            </a:ln>
            <a:effectLst/>
          </p:spPr>
          <p:txBody>
            <a:bodyPr wrap="none" anchor="ctr"/>
            <a:lstStyle/>
            <a:p>
              <a:pPr>
                <a:defRPr/>
              </a:pPr>
              <a:endParaRPr lang="en-US"/>
            </a:p>
          </p:txBody>
        </p:sp>
        <p:sp>
          <p:nvSpPr>
            <p:cNvPr id="611357" name="Text Box 29"/>
            <p:cNvSpPr txBox="1">
              <a:spLocks noChangeArrowheads="1"/>
            </p:cNvSpPr>
            <p:nvPr/>
          </p:nvSpPr>
          <p:spPr bwMode="auto">
            <a:xfrm>
              <a:off x="932" y="3291"/>
              <a:ext cx="411" cy="212"/>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a:t>
              </a:r>
            </a:p>
          </p:txBody>
        </p:sp>
        <p:sp>
          <p:nvSpPr>
            <p:cNvPr id="611358" name="AutoShape 30"/>
            <p:cNvSpPr>
              <a:spLocks/>
            </p:cNvSpPr>
            <p:nvPr/>
          </p:nvSpPr>
          <p:spPr bwMode="auto">
            <a:xfrm>
              <a:off x="820" y="3003"/>
              <a:ext cx="291" cy="867"/>
            </a:xfrm>
            <a:prstGeom prst="leftBrace">
              <a:avLst>
                <a:gd name="adj1" fmla="val 24828"/>
                <a:gd name="adj2" fmla="val 53981"/>
              </a:avLst>
            </a:prstGeom>
            <a:noFill/>
            <a:ln w="28575">
              <a:solidFill>
                <a:srgbClr val="66FF33"/>
              </a:solidFill>
              <a:round/>
              <a:headEnd/>
              <a:tailEnd/>
            </a:ln>
            <a:effectLst/>
          </p:spPr>
          <p:txBody>
            <a:bodyPr wrap="none" anchor="ctr"/>
            <a:lstStyle/>
            <a:p>
              <a:pPr>
                <a:defRPr/>
              </a:pPr>
              <a:endParaRPr lang="en-US"/>
            </a:p>
          </p:txBody>
        </p:sp>
        <p:sp>
          <p:nvSpPr>
            <p:cNvPr id="611359" name="Text Box 31"/>
            <p:cNvSpPr txBox="1">
              <a:spLocks noChangeArrowheads="1"/>
            </p:cNvSpPr>
            <p:nvPr/>
          </p:nvSpPr>
          <p:spPr bwMode="auto">
            <a:xfrm>
              <a:off x="95" y="3185"/>
              <a:ext cx="1011" cy="212"/>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((n-m+1)m)</a:t>
              </a:r>
            </a:p>
          </p:txBody>
        </p:sp>
        <p:sp>
          <p:nvSpPr>
            <p:cNvPr id="611360" name="Text Box 32"/>
            <p:cNvSpPr txBox="1">
              <a:spLocks noChangeArrowheads="1"/>
            </p:cNvSpPr>
            <p:nvPr/>
          </p:nvSpPr>
          <p:spPr bwMode="auto">
            <a:xfrm>
              <a:off x="2999" y="1896"/>
              <a:ext cx="2207" cy="192"/>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high-order digit position for m-digit window</a:t>
              </a:r>
              <a:endParaRPr lang="en-US">
                <a:effectLst>
                  <a:outerShdw blurRad="38100" dist="38100" dir="2700000" algn="tl">
                    <a:srgbClr val="000000"/>
                  </a:outerShdw>
                </a:effectLst>
              </a:endParaRPr>
            </a:p>
          </p:txBody>
        </p:sp>
        <p:sp>
          <p:nvSpPr>
            <p:cNvPr id="611361" name="Text Box 33"/>
            <p:cNvSpPr txBox="1">
              <a:spLocks noChangeArrowheads="1"/>
            </p:cNvSpPr>
            <p:nvPr/>
          </p:nvSpPr>
          <p:spPr bwMode="auto">
            <a:xfrm>
              <a:off x="3184" y="2890"/>
              <a:ext cx="2572" cy="351"/>
            </a:xfrm>
            <a:prstGeom prst="rect">
              <a:avLst/>
            </a:prstGeom>
            <a:solidFill>
              <a:schemeClr val="tx1"/>
            </a:solidFill>
            <a:ln w="9525">
              <a:noFill/>
              <a:miter lim="800000"/>
              <a:headEnd/>
              <a:tailEnd/>
            </a:ln>
            <a:effectLst/>
          </p:spPr>
          <p:txBody>
            <a:bodyPr>
              <a:spAutoFit/>
            </a:bodyPr>
            <a:lstStyle/>
            <a:p>
              <a:pPr>
                <a:lnSpc>
                  <a:spcPts val="1700"/>
                </a:lnSpc>
                <a:spcBef>
                  <a:spcPct val="16000"/>
                </a:spcBef>
                <a:defRPr/>
              </a:pPr>
              <a:r>
                <a:rPr lang="en-US" sz="1400" i="1">
                  <a:solidFill>
                    <a:srgbClr val="003399"/>
                  </a:solidFill>
                  <a:effectLst/>
                </a:rPr>
                <a:t>Matching loop invariant: when line 10 executed</a:t>
              </a:r>
            </a:p>
            <a:p>
              <a:pPr>
                <a:lnSpc>
                  <a:spcPts val="1700"/>
                </a:lnSpc>
                <a:spcBef>
                  <a:spcPct val="16000"/>
                </a:spcBef>
                <a:defRPr/>
              </a:pPr>
              <a:r>
                <a:rPr lang="en-US" sz="1400" i="1">
                  <a:solidFill>
                    <a:srgbClr val="003399"/>
                  </a:solidFill>
                  <a:effectLst/>
                </a:rPr>
                <a:t>t</a:t>
              </a:r>
              <a:r>
                <a:rPr lang="en-US" sz="1400" i="1" baseline="-25000">
                  <a:solidFill>
                    <a:srgbClr val="003399"/>
                  </a:solidFill>
                  <a:effectLst/>
                </a:rPr>
                <a:t>s</a:t>
              </a:r>
              <a:r>
                <a:rPr lang="en-US" sz="1400" i="1">
                  <a:solidFill>
                    <a:srgbClr val="003399"/>
                  </a:solidFill>
                  <a:effectLst/>
                </a:rPr>
                <a:t>=T[s+1..s+m]  mod q</a:t>
              </a:r>
              <a:endParaRPr lang="en-US">
                <a:effectLst>
                  <a:outerShdw blurRad="38100" dist="38100" dir="2700000" algn="tl">
                    <a:srgbClr val="000000"/>
                  </a:outerShdw>
                </a:effectLst>
              </a:endParaRPr>
            </a:p>
          </p:txBody>
        </p:sp>
        <p:sp>
          <p:nvSpPr>
            <p:cNvPr id="611362" name="Text Box 34"/>
            <p:cNvSpPr txBox="1">
              <a:spLocks noChangeArrowheads="1"/>
            </p:cNvSpPr>
            <p:nvPr/>
          </p:nvSpPr>
          <p:spPr bwMode="auto">
            <a:xfrm>
              <a:off x="4622" y="3199"/>
              <a:ext cx="1090" cy="192"/>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rule out spurious hit</a:t>
              </a:r>
              <a:endParaRPr lang="en-US">
                <a:effectLst>
                  <a:outerShdw blurRad="38100" dist="38100" dir="2700000" algn="tl">
                    <a:srgbClr val="000000"/>
                  </a:outerShdw>
                </a:effectLst>
              </a:endParaRPr>
            </a:p>
          </p:txBody>
        </p:sp>
        <p:sp>
          <p:nvSpPr>
            <p:cNvPr id="611363" name="Text Box 35"/>
            <p:cNvSpPr txBox="1">
              <a:spLocks noChangeArrowheads="1"/>
            </p:cNvSpPr>
            <p:nvPr/>
          </p:nvSpPr>
          <p:spPr bwMode="auto">
            <a:xfrm>
              <a:off x="196" y="3403"/>
              <a:ext cx="552" cy="46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Try all possible shifts</a:t>
              </a:r>
              <a:endParaRPr lang="en-US">
                <a:effectLst>
                  <a:outerShdw blurRad="38100" dist="38100" dir="2700000" algn="tl">
                    <a:srgbClr val="000000"/>
                  </a:outerShdw>
                </a:effectLst>
              </a:endParaRPr>
            </a:p>
          </p:txBody>
        </p:sp>
        <p:sp>
          <p:nvSpPr>
            <p:cNvPr id="611364" name="Text Box 36"/>
            <p:cNvSpPr txBox="1">
              <a:spLocks noChangeArrowheads="1"/>
            </p:cNvSpPr>
            <p:nvPr/>
          </p:nvSpPr>
          <p:spPr bwMode="auto">
            <a:xfrm>
              <a:off x="3694" y="1337"/>
              <a:ext cx="1283" cy="192"/>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d is radix   q is modulus</a:t>
              </a:r>
              <a:endParaRPr lang="en-US">
                <a:effectLst>
                  <a:outerShdw blurRad="38100" dist="38100" dir="2700000" algn="tl">
                    <a:srgbClr val="000000"/>
                  </a:outerShdw>
                </a:effectLst>
              </a:endParaRPr>
            </a:p>
          </p:txBody>
        </p:sp>
        <p:sp>
          <p:nvSpPr>
            <p:cNvPr id="611365" name="Text Box 37"/>
            <p:cNvSpPr txBox="1">
              <a:spLocks noChangeArrowheads="1"/>
            </p:cNvSpPr>
            <p:nvPr/>
          </p:nvSpPr>
          <p:spPr bwMode="auto">
            <a:xfrm>
              <a:off x="3023" y="2355"/>
              <a:ext cx="830" cy="192"/>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Preprocessing</a:t>
              </a:r>
              <a:endParaRPr lang="en-US">
                <a:effectLst>
                  <a:outerShdw blurRad="38100" dist="38100" dir="2700000" algn="tl">
                    <a:srgbClr val="000000"/>
                  </a:outerShdw>
                </a:effectLst>
              </a:endParaRPr>
            </a:p>
          </p:txBody>
        </p:sp>
      </p:grpSp>
      <p:sp>
        <p:nvSpPr>
          <p:cNvPr id="20486" name="WordArt 39"/>
          <p:cNvSpPr>
            <a:spLocks noChangeArrowheads="1" noChangeShapeType="1" noTextEdit="1"/>
          </p:cNvSpPr>
          <p:nvPr/>
        </p:nvSpPr>
        <p:spPr bwMode="auto">
          <a:xfrm>
            <a:off x="465138" y="5875338"/>
            <a:ext cx="5473700" cy="4699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What input generates worst case?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16" y="-182578"/>
            <a:ext cx="8229600" cy="1143000"/>
          </a:xfrm>
        </p:spPr>
        <p:txBody>
          <a:bodyPr/>
          <a:lstStyle/>
          <a:p>
            <a:pPr algn="l">
              <a:defRPr/>
            </a:pPr>
            <a:r>
              <a:rPr lang="en-US" dirty="0" smtClean="0"/>
              <a:t>Rabin-Karp Algorithm </a:t>
            </a:r>
            <a:r>
              <a:rPr lang="en-US" sz="3200" dirty="0" smtClean="0"/>
              <a:t>(continued)</a:t>
            </a:r>
          </a:p>
        </p:txBody>
      </p:sp>
      <p:sp>
        <p:nvSpPr>
          <p:cNvPr id="629765" name="Text Box 5"/>
          <p:cNvSpPr txBox="1">
            <a:spLocks noChangeArrowheads="1"/>
          </p:cNvSpPr>
          <p:nvPr/>
        </p:nvSpPr>
        <p:spPr bwMode="auto">
          <a:xfrm>
            <a:off x="3767138" y="6192838"/>
            <a:ext cx="4251325" cy="376237"/>
          </a:xfrm>
          <a:prstGeom prst="rect">
            <a:avLst/>
          </a:prstGeom>
          <a:noFill/>
          <a:ln w="9525">
            <a:solidFill>
              <a:srgbClr val="66FF33"/>
            </a:solidFill>
            <a:miter lim="800000"/>
            <a:headEnd/>
            <a:tailEnd/>
          </a:ln>
          <a:effectLst/>
        </p:spPr>
        <p:txBody>
          <a:bodyPr>
            <a:spAutoFit/>
          </a:bodyPr>
          <a:lstStyle/>
          <a:p>
            <a:pPr>
              <a:defRPr/>
            </a:pPr>
            <a:r>
              <a:rPr lang="en-US">
                <a:solidFill>
                  <a:srgbClr val="66FF33"/>
                </a:solidFill>
                <a:effectLst>
                  <a:outerShdw blurRad="38100" dist="38100" dir="2700000" algn="tl">
                    <a:srgbClr val="C0C0C0"/>
                  </a:outerShdw>
                </a:effectLst>
              </a:rPr>
              <a:t>average-case running time is in </a:t>
            </a:r>
            <a:r>
              <a:rPr lang="en-US">
                <a:solidFill>
                  <a:srgbClr val="66FF33"/>
                </a:solidFill>
                <a:effectLst>
                  <a:outerShdw blurRad="38100" dist="38100" dir="2700000" algn="tl">
                    <a:srgbClr val="C0C0C0"/>
                  </a:outerShdw>
                </a:effectLst>
                <a:latin typeface="Symbol" pitchFamily="18" charset="2"/>
              </a:rPr>
              <a:t>O</a:t>
            </a:r>
            <a:r>
              <a:rPr lang="en-US">
                <a:solidFill>
                  <a:srgbClr val="66FF33"/>
                </a:solidFill>
                <a:effectLst>
                  <a:outerShdw blurRad="38100" dist="38100" dir="2700000" algn="tl">
                    <a:srgbClr val="C0C0C0"/>
                  </a:outerShdw>
                </a:effectLst>
              </a:rPr>
              <a:t>(n+m)</a:t>
            </a:r>
          </a:p>
        </p:txBody>
      </p:sp>
      <p:sp>
        <p:nvSpPr>
          <p:cNvPr id="629798" name="Text Box 38"/>
          <p:cNvSpPr txBox="1">
            <a:spLocks noChangeArrowheads="1"/>
          </p:cNvSpPr>
          <p:nvPr/>
        </p:nvSpPr>
        <p:spPr bwMode="auto">
          <a:xfrm>
            <a:off x="2520950" y="4943475"/>
            <a:ext cx="5041900" cy="30480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Assume reducing mod q is like random mapping from </a:t>
            </a:r>
            <a:r>
              <a:rPr lang="en-US" sz="1400" i="1">
                <a:solidFill>
                  <a:srgbClr val="003399"/>
                </a:solidFill>
                <a:effectLst/>
                <a:latin typeface="Symbol" pitchFamily="18" charset="2"/>
              </a:rPr>
              <a:t>S</a:t>
            </a:r>
            <a:r>
              <a:rPr lang="en-US" sz="1400" i="1">
                <a:solidFill>
                  <a:srgbClr val="003399"/>
                </a:solidFill>
                <a:effectLst/>
              </a:rPr>
              <a:t>* to Z</a:t>
            </a:r>
            <a:r>
              <a:rPr lang="en-US" sz="1400" i="1" baseline="-25000">
                <a:solidFill>
                  <a:srgbClr val="003399"/>
                </a:solidFill>
                <a:effectLst/>
              </a:rPr>
              <a:t>q</a:t>
            </a:r>
            <a:endParaRPr lang="en-US">
              <a:effectLst>
                <a:outerShdw blurRad="38100" dist="38100" dir="2700000" algn="tl">
                  <a:srgbClr val="000000"/>
                </a:outerShdw>
              </a:effectLst>
            </a:endParaRPr>
          </a:p>
        </p:txBody>
      </p:sp>
      <p:sp>
        <p:nvSpPr>
          <p:cNvPr id="629799" name="Text Box 39"/>
          <p:cNvSpPr txBox="1">
            <a:spLocks noChangeArrowheads="1"/>
          </p:cNvSpPr>
          <p:nvPr/>
        </p:nvSpPr>
        <p:spPr bwMode="auto">
          <a:xfrm>
            <a:off x="469900" y="5392738"/>
            <a:ext cx="3470275" cy="30480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Estimate (chance that t</a:t>
            </a:r>
            <a:r>
              <a:rPr lang="en-US" sz="1400" i="1" baseline="-25000">
                <a:solidFill>
                  <a:srgbClr val="003399"/>
                </a:solidFill>
                <a:effectLst/>
              </a:rPr>
              <a:t>s</a:t>
            </a:r>
            <a:r>
              <a:rPr lang="en-US" sz="1400" i="1">
                <a:solidFill>
                  <a:srgbClr val="003399"/>
                </a:solidFill>
                <a:effectLst/>
              </a:rPr>
              <a:t>= p mod q) = 1/q</a:t>
            </a:r>
            <a:endParaRPr lang="en-US">
              <a:effectLst>
                <a:outerShdw blurRad="38100" dist="38100" dir="2700000" algn="tl">
                  <a:srgbClr val="000000"/>
                </a:outerShdw>
              </a:effectLst>
            </a:endParaRPr>
          </a:p>
        </p:txBody>
      </p:sp>
      <p:sp>
        <p:nvSpPr>
          <p:cNvPr id="629800" name="Text Box 40"/>
          <p:cNvSpPr txBox="1">
            <a:spLocks noChangeArrowheads="1"/>
          </p:cNvSpPr>
          <p:nvPr/>
        </p:nvSpPr>
        <p:spPr bwMode="auto">
          <a:xfrm>
            <a:off x="4845050" y="5367338"/>
            <a:ext cx="2279650" cy="30480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 spurious hits is in O(n/q)</a:t>
            </a:r>
            <a:endParaRPr lang="en-US">
              <a:effectLst>
                <a:outerShdw blurRad="38100" dist="38100" dir="2700000" algn="tl">
                  <a:srgbClr val="000000"/>
                </a:outerShdw>
              </a:effectLst>
            </a:endParaRPr>
          </a:p>
        </p:txBody>
      </p:sp>
      <p:sp>
        <p:nvSpPr>
          <p:cNvPr id="21512" name="WordArt 43"/>
          <p:cNvSpPr>
            <a:spLocks noChangeArrowheads="1" noChangeShapeType="1" noTextEdit="1"/>
          </p:cNvSpPr>
          <p:nvPr/>
        </p:nvSpPr>
        <p:spPr bwMode="auto">
          <a:xfrm>
            <a:off x="52388" y="4922838"/>
            <a:ext cx="2209800" cy="346075"/>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Average Case</a:t>
            </a:r>
          </a:p>
        </p:txBody>
      </p:sp>
      <p:pic>
        <p:nvPicPr>
          <p:cNvPr id="21513" name="Picture 21" descr="860ALG"/>
          <p:cNvPicPr>
            <a:picLocks noChangeAspect="1" noChangeArrowheads="1"/>
          </p:cNvPicPr>
          <p:nvPr/>
        </p:nvPicPr>
        <p:blipFill>
          <a:blip r:embed="rId2" cstate="print"/>
          <a:srcRect/>
          <a:stretch>
            <a:fillRect/>
          </a:stretch>
        </p:blipFill>
        <p:spPr bwMode="auto">
          <a:xfrm>
            <a:off x="2916238" y="1111250"/>
            <a:ext cx="5673725" cy="3589338"/>
          </a:xfrm>
          <a:prstGeom prst="rect">
            <a:avLst/>
          </a:prstGeom>
          <a:noFill/>
          <a:ln w="9525">
            <a:noFill/>
            <a:miter lim="800000"/>
            <a:headEnd/>
            <a:tailEnd/>
          </a:ln>
        </p:spPr>
      </p:pic>
      <p:sp>
        <p:nvSpPr>
          <p:cNvPr id="629782" name="Text Box 22"/>
          <p:cNvSpPr txBox="1">
            <a:spLocks noChangeArrowheads="1"/>
          </p:cNvSpPr>
          <p:nvPr/>
        </p:nvSpPr>
        <p:spPr bwMode="auto">
          <a:xfrm>
            <a:off x="1365250" y="1828800"/>
            <a:ext cx="1323975"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 in </a:t>
            </a: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a:t>
            </a:r>
          </a:p>
        </p:txBody>
      </p:sp>
      <p:sp>
        <p:nvSpPr>
          <p:cNvPr id="629783" name="Line 23"/>
          <p:cNvSpPr>
            <a:spLocks noChangeShapeType="1"/>
          </p:cNvSpPr>
          <p:nvPr/>
        </p:nvSpPr>
        <p:spPr bwMode="auto">
          <a:xfrm>
            <a:off x="2622550" y="2017713"/>
            <a:ext cx="493713" cy="0"/>
          </a:xfrm>
          <a:prstGeom prst="line">
            <a:avLst/>
          </a:prstGeom>
          <a:noFill/>
          <a:ln w="9525">
            <a:solidFill>
              <a:srgbClr val="66FF33"/>
            </a:solidFill>
            <a:round/>
            <a:headEnd/>
            <a:tailEnd type="triangle" w="med" len="med"/>
          </a:ln>
          <a:effectLst/>
        </p:spPr>
        <p:txBody>
          <a:bodyPr wrap="none" anchor="ctr"/>
          <a:lstStyle/>
          <a:p>
            <a:pPr>
              <a:defRPr/>
            </a:pPr>
            <a:endParaRPr lang="en-US"/>
          </a:p>
        </p:txBody>
      </p:sp>
      <p:sp>
        <p:nvSpPr>
          <p:cNvPr id="629784" name="Text Box 24"/>
          <p:cNvSpPr txBox="1">
            <a:spLocks noChangeArrowheads="1"/>
          </p:cNvSpPr>
          <p:nvPr/>
        </p:nvSpPr>
        <p:spPr bwMode="auto">
          <a:xfrm>
            <a:off x="2036763" y="2840038"/>
            <a:ext cx="679450"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a:t>
            </a:r>
          </a:p>
        </p:txBody>
      </p:sp>
      <p:sp>
        <p:nvSpPr>
          <p:cNvPr id="629785" name="AutoShape 25"/>
          <p:cNvSpPr>
            <a:spLocks/>
          </p:cNvSpPr>
          <p:nvPr/>
        </p:nvSpPr>
        <p:spPr bwMode="auto">
          <a:xfrm>
            <a:off x="2662238" y="2697163"/>
            <a:ext cx="352425" cy="549275"/>
          </a:xfrm>
          <a:prstGeom prst="leftBrace">
            <a:avLst>
              <a:gd name="adj1" fmla="val 12988"/>
              <a:gd name="adj2" fmla="val 53981"/>
            </a:avLst>
          </a:prstGeom>
          <a:noFill/>
          <a:ln w="28575">
            <a:solidFill>
              <a:srgbClr val="66FF33"/>
            </a:solidFill>
            <a:round/>
            <a:headEnd/>
            <a:tailEnd/>
          </a:ln>
          <a:effectLst/>
        </p:spPr>
        <p:txBody>
          <a:bodyPr wrap="none" anchor="ctr"/>
          <a:lstStyle/>
          <a:p>
            <a:pPr>
              <a:defRPr/>
            </a:pPr>
            <a:endParaRPr lang="en-US"/>
          </a:p>
        </p:txBody>
      </p:sp>
      <p:sp>
        <p:nvSpPr>
          <p:cNvPr id="629786" name="AutoShape 26"/>
          <p:cNvSpPr>
            <a:spLocks/>
          </p:cNvSpPr>
          <p:nvPr/>
        </p:nvSpPr>
        <p:spPr bwMode="auto">
          <a:xfrm>
            <a:off x="2659063" y="3581400"/>
            <a:ext cx="322262" cy="889000"/>
          </a:xfrm>
          <a:prstGeom prst="leftBrace">
            <a:avLst>
              <a:gd name="adj1" fmla="val 22989"/>
              <a:gd name="adj2" fmla="val 53981"/>
            </a:avLst>
          </a:prstGeom>
          <a:noFill/>
          <a:ln w="28575">
            <a:solidFill>
              <a:srgbClr val="66FF33"/>
            </a:solidFill>
            <a:round/>
            <a:headEnd/>
            <a:tailEnd/>
          </a:ln>
          <a:effectLst/>
        </p:spPr>
        <p:txBody>
          <a:bodyPr wrap="none" anchor="ctr"/>
          <a:lstStyle/>
          <a:p>
            <a:pPr>
              <a:defRPr/>
            </a:pPr>
            <a:endParaRPr lang="en-US"/>
          </a:p>
        </p:txBody>
      </p:sp>
      <p:sp>
        <p:nvSpPr>
          <p:cNvPr id="629787" name="Text Box 27"/>
          <p:cNvSpPr txBox="1">
            <a:spLocks noChangeArrowheads="1"/>
          </p:cNvSpPr>
          <p:nvPr/>
        </p:nvSpPr>
        <p:spPr bwMode="auto">
          <a:xfrm>
            <a:off x="2239963" y="3714750"/>
            <a:ext cx="679450"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a:t>
            </a:r>
          </a:p>
        </p:txBody>
      </p:sp>
      <p:sp>
        <p:nvSpPr>
          <p:cNvPr id="629788" name="AutoShape 28"/>
          <p:cNvSpPr>
            <a:spLocks/>
          </p:cNvSpPr>
          <p:nvPr/>
        </p:nvSpPr>
        <p:spPr bwMode="auto">
          <a:xfrm>
            <a:off x="2093913" y="3365500"/>
            <a:ext cx="381000" cy="1155700"/>
          </a:xfrm>
          <a:prstGeom prst="leftBrace">
            <a:avLst>
              <a:gd name="adj1" fmla="val 25278"/>
              <a:gd name="adj2" fmla="val 53981"/>
            </a:avLst>
          </a:prstGeom>
          <a:noFill/>
          <a:ln w="28575">
            <a:solidFill>
              <a:srgbClr val="66FF33"/>
            </a:solidFill>
            <a:round/>
            <a:headEnd/>
            <a:tailEnd/>
          </a:ln>
          <a:effectLst/>
        </p:spPr>
        <p:txBody>
          <a:bodyPr wrap="none" anchor="ctr"/>
          <a:lstStyle/>
          <a:p>
            <a:pPr>
              <a:defRPr/>
            </a:pPr>
            <a:endParaRPr lang="en-US"/>
          </a:p>
        </p:txBody>
      </p:sp>
      <p:sp>
        <p:nvSpPr>
          <p:cNvPr id="629789" name="Text Box 29"/>
          <p:cNvSpPr txBox="1">
            <a:spLocks noChangeArrowheads="1"/>
          </p:cNvSpPr>
          <p:nvPr/>
        </p:nvSpPr>
        <p:spPr bwMode="auto">
          <a:xfrm>
            <a:off x="930275" y="3589338"/>
            <a:ext cx="1624013"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((n-m+1)m)</a:t>
            </a:r>
          </a:p>
        </p:txBody>
      </p:sp>
      <p:sp>
        <p:nvSpPr>
          <p:cNvPr id="629790" name="Text Box 30"/>
          <p:cNvSpPr txBox="1">
            <a:spLocks noChangeArrowheads="1"/>
          </p:cNvSpPr>
          <p:nvPr/>
        </p:nvSpPr>
        <p:spPr bwMode="auto">
          <a:xfrm>
            <a:off x="4981575" y="1908175"/>
            <a:ext cx="3503613"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high-order digit position for m-digit window</a:t>
            </a:r>
            <a:endParaRPr lang="en-US">
              <a:effectLst>
                <a:outerShdw blurRad="38100" dist="38100" dir="2700000" algn="tl">
                  <a:srgbClr val="000000"/>
                </a:outerShdw>
              </a:effectLst>
            </a:endParaRPr>
          </a:p>
        </p:txBody>
      </p:sp>
      <p:sp>
        <p:nvSpPr>
          <p:cNvPr id="629791" name="Text Box 31"/>
          <p:cNvSpPr txBox="1">
            <a:spLocks noChangeArrowheads="1"/>
          </p:cNvSpPr>
          <p:nvPr/>
        </p:nvSpPr>
        <p:spPr bwMode="auto">
          <a:xfrm>
            <a:off x="5222875" y="3232150"/>
            <a:ext cx="3367088" cy="469900"/>
          </a:xfrm>
          <a:prstGeom prst="rect">
            <a:avLst/>
          </a:prstGeom>
          <a:solidFill>
            <a:schemeClr val="tx1"/>
          </a:solidFill>
          <a:ln w="9525">
            <a:noFill/>
            <a:miter lim="800000"/>
            <a:headEnd/>
            <a:tailEnd/>
          </a:ln>
          <a:effectLst/>
        </p:spPr>
        <p:txBody>
          <a:bodyPr>
            <a:spAutoFit/>
          </a:bodyPr>
          <a:lstStyle/>
          <a:p>
            <a:pPr>
              <a:lnSpc>
                <a:spcPts val="1400"/>
              </a:lnSpc>
              <a:spcBef>
                <a:spcPct val="12000"/>
              </a:spcBef>
              <a:defRPr/>
            </a:pPr>
            <a:r>
              <a:rPr lang="en-US" sz="1200" i="1">
                <a:solidFill>
                  <a:srgbClr val="003399"/>
                </a:solidFill>
                <a:effectLst/>
              </a:rPr>
              <a:t>Matching loop invariant: when line 10 executed</a:t>
            </a:r>
          </a:p>
          <a:p>
            <a:pPr>
              <a:lnSpc>
                <a:spcPts val="1400"/>
              </a:lnSpc>
              <a:spcBef>
                <a:spcPct val="12000"/>
              </a:spcBef>
              <a:defRPr/>
            </a:pPr>
            <a:r>
              <a:rPr lang="en-US" sz="1200" i="1">
                <a:solidFill>
                  <a:srgbClr val="003399"/>
                </a:solidFill>
                <a:effectLst/>
              </a:rPr>
              <a:t>t</a:t>
            </a:r>
            <a:r>
              <a:rPr lang="en-US" sz="1200" i="1" baseline="-25000">
                <a:solidFill>
                  <a:srgbClr val="003399"/>
                </a:solidFill>
                <a:effectLst/>
              </a:rPr>
              <a:t>s</a:t>
            </a:r>
            <a:r>
              <a:rPr lang="en-US" sz="1200" i="1">
                <a:solidFill>
                  <a:srgbClr val="003399"/>
                </a:solidFill>
                <a:effectLst/>
              </a:rPr>
              <a:t>=T[s+1..s+m]  mod q</a:t>
            </a:r>
            <a:endParaRPr lang="en-US" sz="1200">
              <a:effectLst>
                <a:outerShdw blurRad="38100" dist="38100" dir="2700000" algn="tl">
                  <a:srgbClr val="000000"/>
                </a:outerShdw>
              </a:effectLst>
            </a:endParaRPr>
          </a:p>
        </p:txBody>
      </p:sp>
      <p:sp>
        <p:nvSpPr>
          <p:cNvPr id="629792" name="Text Box 32"/>
          <p:cNvSpPr txBox="1">
            <a:spLocks noChangeArrowheads="1"/>
          </p:cNvSpPr>
          <p:nvPr/>
        </p:nvSpPr>
        <p:spPr bwMode="auto">
          <a:xfrm>
            <a:off x="7051675" y="3608388"/>
            <a:ext cx="1730375"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rule out spurious hit</a:t>
            </a:r>
            <a:endParaRPr lang="en-US">
              <a:effectLst>
                <a:outerShdw blurRad="38100" dist="38100" dir="2700000" algn="tl">
                  <a:srgbClr val="000000"/>
                </a:outerShdw>
              </a:effectLst>
            </a:endParaRPr>
          </a:p>
        </p:txBody>
      </p:sp>
      <p:sp>
        <p:nvSpPr>
          <p:cNvPr id="629793" name="Text Box 33"/>
          <p:cNvSpPr txBox="1">
            <a:spLocks noChangeArrowheads="1"/>
          </p:cNvSpPr>
          <p:nvPr/>
        </p:nvSpPr>
        <p:spPr bwMode="auto">
          <a:xfrm>
            <a:off x="1119188" y="3935413"/>
            <a:ext cx="917575" cy="73025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Try all possible shifts</a:t>
            </a:r>
            <a:endParaRPr lang="en-US">
              <a:effectLst>
                <a:outerShdw blurRad="38100" dist="38100" dir="2700000" algn="tl">
                  <a:srgbClr val="000000"/>
                </a:outerShdw>
              </a:effectLst>
            </a:endParaRPr>
          </a:p>
        </p:txBody>
      </p:sp>
      <p:sp>
        <p:nvSpPr>
          <p:cNvPr id="629794" name="Text Box 34"/>
          <p:cNvSpPr txBox="1">
            <a:spLocks noChangeArrowheads="1"/>
          </p:cNvSpPr>
          <p:nvPr/>
        </p:nvSpPr>
        <p:spPr bwMode="auto">
          <a:xfrm>
            <a:off x="5891213" y="1163638"/>
            <a:ext cx="2036762"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d is radix   q is modulus</a:t>
            </a:r>
            <a:endParaRPr lang="en-US">
              <a:effectLst>
                <a:outerShdw blurRad="38100" dist="38100" dir="2700000" algn="tl">
                  <a:srgbClr val="000000"/>
                </a:outerShdw>
              </a:effectLst>
            </a:endParaRPr>
          </a:p>
        </p:txBody>
      </p:sp>
      <p:sp>
        <p:nvSpPr>
          <p:cNvPr id="629795" name="Text Box 35"/>
          <p:cNvSpPr txBox="1">
            <a:spLocks noChangeArrowheads="1"/>
          </p:cNvSpPr>
          <p:nvPr/>
        </p:nvSpPr>
        <p:spPr bwMode="auto">
          <a:xfrm>
            <a:off x="4765675" y="2519363"/>
            <a:ext cx="1317625"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Preprocessing</a:t>
            </a:r>
            <a:endParaRPr lang="en-US">
              <a:effectLst>
                <a:outerShdw blurRad="38100" dist="38100" dir="2700000" algn="tl">
                  <a:srgbClr val="000000"/>
                </a:outerShdw>
              </a:effectLst>
            </a:endParaRPr>
          </a:p>
        </p:txBody>
      </p:sp>
      <p:sp>
        <p:nvSpPr>
          <p:cNvPr id="21528" name="WordArt 44"/>
          <p:cNvSpPr>
            <a:spLocks noChangeArrowheads="1" noChangeShapeType="1" noTextEdit="1"/>
          </p:cNvSpPr>
          <p:nvPr/>
        </p:nvSpPr>
        <p:spPr bwMode="auto">
          <a:xfrm>
            <a:off x="261938" y="2360613"/>
            <a:ext cx="1011237" cy="1016000"/>
          </a:xfrm>
          <a:prstGeom prst="rect">
            <a:avLst/>
          </a:prstGeom>
        </p:spPr>
        <p:txBody>
          <a:bodyPr wrap="none" fromWordArt="1">
            <a:prstTxWarp prst="textPlain">
              <a:avLst>
                <a:gd name="adj" fmla="val 49139"/>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Worst</a:t>
            </a:r>
          </a:p>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Case</a:t>
            </a:r>
          </a:p>
        </p:txBody>
      </p:sp>
      <p:sp>
        <p:nvSpPr>
          <p:cNvPr id="629806" name="Line 46"/>
          <p:cNvSpPr>
            <a:spLocks noChangeShapeType="1"/>
          </p:cNvSpPr>
          <p:nvPr/>
        </p:nvSpPr>
        <p:spPr bwMode="auto">
          <a:xfrm>
            <a:off x="0" y="4814888"/>
            <a:ext cx="9144000" cy="0"/>
          </a:xfrm>
          <a:prstGeom prst="line">
            <a:avLst/>
          </a:prstGeom>
          <a:noFill/>
          <a:ln w="9525">
            <a:solidFill>
              <a:schemeClr val="tx1"/>
            </a:solidFill>
            <a:round/>
            <a:headEnd/>
            <a:tailEnd/>
          </a:ln>
          <a:effectLst/>
        </p:spPr>
        <p:txBody>
          <a:bodyPr wrap="none" anchor="ctr"/>
          <a:lstStyle/>
          <a:p>
            <a:pPr>
              <a:defRPr/>
            </a:pPr>
            <a:endParaRPr lang="en-US"/>
          </a:p>
        </p:txBody>
      </p:sp>
      <p:sp>
        <p:nvSpPr>
          <p:cNvPr id="629808" name="AutoShape 48"/>
          <p:cNvSpPr>
            <a:spLocks noChangeArrowheads="1"/>
          </p:cNvSpPr>
          <p:nvPr/>
        </p:nvSpPr>
        <p:spPr bwMode="auto">
          <a:xfrm>
            <a:off x="4108450" y="5395913"/>
            <a:ext cx="582613" cy="2476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629809" name="Text Box 49"/>
          <p:cNvSpPr txBox="1">
            <a:spLocks noChangeArrowheads="1"/>
          </p:cNvSpPr>
          <p:nvPr/>
        </p:nvSpPr>
        <p:spPr bwMode="auto">
          <a:xfrm>
            <a:off x="517525" y="5768975"/>
            <a:ext cx="3975100" cy="30480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Expected matching time = O(n) + O(m(v + n/q))</a:t>
            </a:r>
            <a:endParaRPr lang="en-US">
              <a:effectLst>
                <a:outerShdw blurRad="38100" dist="38100" dir="2700000" algn="tl">
                  <a:srgbClr val="000000"/>
                </a:outerShdw>
              </a:effectLst>
            </a:endParaRPr>
          </a:p>
        </p:txBody>
      </p:sp>
      <p:sp>
        <p:nvSpPr>
          <p:cNvPr id="629810" name="Text Box 50"/>
          <p:cNvSpPr txBox="1">
            <a:spLocks noChangeArrowheads="1"/>
          </p:cNvSpPr>
          <p:nvPr/>
        </p:nvSpPr>
        <p:spPr bwMode="auto">
          <a:xfrm>
            <a:off x="4721225" y="5786438"/>
            <a:ext cx="1393825" cy="274637"/>
          </a:xfrm>
          <a:prstGeom prst="rect">
            <a:avLst/>
          </a:prstGeom>
          <a:solidFill>
            <a:schemeClr val="tx1"/>
          </a:solidFill>
          <a:ln w="9525">
            <a:noFill/>
            <a:miter lim="800000"/>
            <a:headEnd/>
            <a:tailEnd/>
          </a:ln>
          <a:effectLst/>
        </p:spPr>
        <p:txBody>
          <a:bodyPr>
            <a:spAutoFit/>
          </a:bodyPr>
          <a:lstStyle/>
          <a:p>
            <a:pPr>
              <a:defRPr/>
            </a:pPr>
            <a:r>
              <a:rPr lang="en-US" sz="1200" i="1">
                <a:solidFill>
                  <a:srgbClr val="003399"/>
                </a:solidFill>
                <a:effectLst/>
              </a:rPr>
              <a:t>(v = # valid shifts)</a:t>
            </a:r>
            <a:endParaRPr lang="en-US">
              <a:effectLst>
                <a:outerShdw blurRad="38100" dist="38100" dir="2700000" algn="tl">
                  <a:srgbClr val="000000"/>
                </a:outerShdw>
              </a:effectLst>
            </a:endParaRPr>
          </a:p>
        </p:txBody>
      </p:sp>
      <p:sp>
        <p:nvSpPr>
          <p:cNvPr id="629811" name="Text Box 51"/>
          <p:cNvSpPr txBox="1">
            <a:spLocks noChangeArrowheads="1"/>
          </p:cNvSpPr>
          <p:nvPr/>
        </p:nvSpPr>
        <p:spPr bwMode="auto">
          <a:xfrm>
            <a:off x="644525" y="6253163"/>
            <a:ext cx="2203450" cy="30480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If v is in O(1) and q &gt;= m</a:t>
            </a:r>
            <a:endParaRPr lang="en-US">
              <a:effectLst>
                <a:outerShdw blurRad="38100" dist="38100" dir="2700000" algn="tl">
                  <a:srgbClr val="000000"/>
                </a:outerShdw>
              </a:effectLst>
            </a:endParaRPr>
          </a:p>
        </p:txBody>
      </p:sp>
      <p:sp>
        <p:nvSpPr>
          <p:cNvPr id="629812" name="AutoShape 52"/>
          <p:cNvSpPr>
            <a:spLocks noChangeArrowheads="1"/>
          </p:cNvSpPr>
          <p:nvPr/>
        </p:nvSpPr>
        <p:spPr bwMode="auto">
          <a:xfrm>
            <a:off x="2994025" y="6319838"/>
            <a:ext cx="582613" cy="2476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4272" y="-182578"/>
            <a:ext cx="8229600" cy="1143000"/>
          </a:xfrm>
        </p:spPr>
        <p:txBody>
          <a:bodyPr/>
          <a:lstStyle/>
          <a:p>
            <a:pPr algn="l"/>
            <a:r>
              <a:rPr lang="en-US" sz="4000" dirty="0"/>
              <a:t>The Knuth-Morris-Pratt Algorithm</a:t>
            </a:r>
          </a:p>
        </p:txBody>
      </p:sp>
      <p:sp>
        <p:nvSpPr>
          <p:cNvPr id="121859" name="Rectangle 3"/>
          <p:cNvSpPr>
            <a:spLocks noGrp="1" noChangeArrowheads="1"/>
          </p:cNvSpPr>
          <p:nvPr>
            <p:ph type="body" idx="1"/>
          </p:nvPr>
        </p:nvSpPr>
        <p:spPr/>
        <p:txBody>
          <a:bodyPr/>
          <a:lstStyle/>
          <a:p>
            <a:pPr algn="just">
              <a:lnSpc>
                <a:spcPct val="90000"/>
              </a:lnSpc>
              <a:buFont typeface="Wingdings" pitchFamily="2" charset="2"/>
              <a:buNone/>
            </a:pPr>
            <a:r>
              <a:rPr lang="en-US" dirty="0"/>
              <a:t>Knuth, Morris and Pratt proposed a linear time algorithm for the string matching problem. </a:t>
            </a:r>
          </a:p>
          <a:p>
            <a:pPr algn="just">
              <a:lnSpc>
                <a:spcPct val="90000"/>
              </a:lnSpc>
              <a:buFont typeface="Wingdings" pitchFamily="2" charset="2"/>
              <a:buNone/>
            </a:pPr>
            <a:r>
              <a:rPr lang="en-US" dirty="0"/>
              <a:t>A matching time of O(n) is achieved by avoiding comparisons with elements of ‘S’ that have previously been involved in comparison with some element of the pattern ‘p’ to be matched. i.e., backtracking on the string ‘S’ never occurs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6" y="-182578"/>
            <a:ext cx="8229600" cy="1143000"/>
          </a:xfrm>
        </p:spPr>
        <p:txBody>
          <a:bodyPr/>
          <a:lstStyle/>
          <a:p>
            <a:pPr algn="l"/>
            <a:r>
              <a:rPr lang="en-US" dirty="0"/>
              <a:t>Components of KMP algorithm</a:t>
            </a:r>
          </a:p>
        </p:txBody>
      </p:sp>
      <p:sp>
        <p:nvSpPr>
          <p:cNvPr id="122883" name="Rectangle 3"/>
          <p:cNvSpPr>
            <a:spLocks noGrp="1" noChangeArrowheads="1"/>
          </p:cNvSpPr>
          <p:nvPr>
            <p:ph type="body" idx="1"/>
          </p:nvPr>
        </p:nvSpPr>
        <p:spPr/>
        <p:txBody>
          <a:bodyPr/>
          <a:lstStyle/>
          <a:p>
            <a:pPr>
              <a:lnSpc>
                <a:spcPct val="80000"/>
              </a:lnSpc>
            </a:pPr>
            <a:r>
              <a:rPr lang="en-US" sz="2800" u="sng"/>
              <a:t>The prefix function, </a:t>
            </a:r>
            <a:r>
              <a:rPr lang="el-GR" sz="2800" u="sng">
                <a:cs typeface="Arial" charset="0"/>
              </a:rPr>
              <a:t>Π</a:t>
            </a:r>
            <a:endParaRPr lang="en-US" sz="2800" u="sng">
              <a:cs typeface="Arial" charset="0"/>
            </a:endParaRPr>
          </a:p>
          <a:p>
            <a:pPr>
              <a:lnSpc>
                <a:spcPct val="80000"/>
              </a:lnSpc>
              <a:buFont typeface="Wingdings" pitchFamily="2" charset="2"/>
              <a:buNone/>
            </a:pPr>
            <a:r>
              <a:rPr lang="en-US" sz="2800">
                <a:cs typeface="Arial" charset="0"/>
              </a:rPr>
              <a:t>The prefix function,</a:t>
            </a:r>
            <a:r>
              <a:rPr lang="el-GR" sz="2800">
                <a:cs typeface="Arial" charset="0"/>
              </a:rPr>
              <a:t>Π</a:t>
            </a:r>
            <a:r>
              <a:rPr lang="en-US" sz="2800">
                <a:cs typeface="Arial" charset="0"/>
              </a:rPr>
              <a:t> for a pattern encapsulates knowledge about how the pattern matches against shifts of itself. This information can be used to avoid useless shifts of the pattern ‘p’. In other words, this enables avoiding backtracking on the string ‘S’.</a:t>
            </a:r>
          </a:p>
          <a:p>
            <a:pPr>
              <a:lnSpc>
                <a:spcPct val="80000"/>
              </a:lnSpc>
            </a:pPr>
            <a:r>
              <a:rPr lang="en-US" sz="2800" u="sng">
                <a:cs typeface="Arial" charset="0"/>
              </a:rPr>
              <a:t>The KMP Matcher</a:t>
            </a:r>
          </a:p>
          <a:p>
            <a:pPr>
              <a:lnSpc>
                <a:spcPct val="80000"/>
              </a:lnSpc>
              <a:buFont typeface="Wingdings" pitchFamily="2" charset="2"/>
              <a:buNone/>
            </a:pPr>
            <a:r>
              <a:rPr lang="en-US" sz="2800">
                <a:cs typeface="Arial" charset="0"/>
              </a:rPr>
              <a:t>With string ‘S’, pattern ‘p’ and prefix function ‘</a:t>
            </a:r>
            <a:r>
              <a:rPr lang="el-GR" sz="2800">
                <a:cs typeface="Arial" charset="0"/>
              </a:rPr>
              <a:t>Π</a:t>
            </a:r>
            <a:r>
              <a:rPr lang="en-US" sz="2800">
                <a:cs typeface="Arial" charset="0"/>
              </a:rPr>
              <a:t>’ as inputs, finds the occurrence of ‘p’ in ‘S’ and returns the number of shifts of ‘p’ after which occurrence is found. </a:t>
            </a:r>
          </a:p>
          <a:p>
            <a:pPr>
              <a:lnSpc>
                <a:spcPct val="80000"/>
              </a:lnSpc>
            </a:pPr>
            <a:endParaRPr lang="el-GR" sz="2800">
              <a:cs typeface="Arial"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4272" y="-196866"/>
            <a:ext cx="8229600" cy="1143000"/>
          </a:xfrm>
        </p:spPr>
        <p:txBody>
          <a:bodyPr/>
          <a:lstStyle/>
          <a:p>
            <a:pPr algn="l"/>
            <a:r>
              <a:rPr lang="en-US" dirty="0"/>
              <a:t>The prefix function, </a:t>
            </a:r>
            <a:r>
              <a:rPr lang="el-GR" dirty="0">
                <a:cs typeface="Arial" charset="0"/>
              </a:rPr>
              <a:t>Π</a:t>
            </a:r>
            <a:endParaRPr lang="en-US" dirty="0">
              <a:cs typeface="Arial" charset="0"/>
            </a:endParaRPr>
          </a:p>
        </p:txBody>
      </p:sp>
      <p:sp>
        <p:nvSpPr>
          <p:cNvPr id="123907" name="Rectangle 3"/>
          <p:cNvSpPr>
            <a:spLocks noGrp="1" noChangeArrowheads="1"/>
          </p:cNvSpPr>
          <p:nvPr>
            <p:ph type="body" idx="1"/>
          </p:nvPr>
        </p:nvSpPr>
        <p:spPr/>
        <p:txBody>
          <a:bodyPr/>
          <a:lstStyle/>
          <a:p>
            <a:pPr marL="609600" indent="-609600">
              <a:lnSpc>
                <a:spcPct val="80000"/>
              </a:lnSpc>
              <a:buFont typeface="Wingdings" pitchFamily="2" charset="2"/>
              <a:buNone/>
            </a:pPr>
            <a:r>
              <a:rPr lang="en-US" sz="2000" dirty="0"/>
              <a:t>Following </a:t>
            </a:r>
            <a:r>
              <a:rPr lang="en-US" sz="2000" dirty="0" err="1"/>
              <a:t>pseudocode</a:t>
            </a:r>
            <a:r>
              <a:rPr lang="en-US" sz="2000" dirty="0"/>
              <a:t> computes the prefix </a:t>
            </a:r>
            <a:r>
              <a:rPr lang="en-US" sz="2000" dirty="0" err="1"/>
              <a:t>fucnction</a:t>
            </a:r>
            <a:r>
              <a:rPr lang="en-US" sz="2000" dirty="0"/>
              <a:t>, </a:t>
            </a:r>
            <a:r>
              <a:rPr lang="el-GR" sz="2000" dirty="0">
                <a:cs typeface="Arial" charset="0"/>
              </a:rPr>
              <a:t>Π</a:t>
            </a:r>
            <a:r>
              <a:rPr lang="en-US" sz="2000" dirty="0">
                <a:cs typeface="Arial" charset="0"/>
              </a:rPr>
              <a:t>:</a:t>
            </a:r>
          </a:p>
          <a:p>
            <a:pPr marL="609600" indent="-609600">
              <a:lnSpc>
                <a:spcPct val="80000"/>
              </a:lnSpc>
              <a:buFont typeface="Wingdings" pitchFamily="2" charset="2"/>
              <a:buNone/>
            </a:pPr>
            <a:endParaRPr lang="en-US" sz="2000" dirty="0">
              <a:cs typeface="Arial" charset="0"/>
            </a:endParaRPr>
          </a:p>
          <a:p>
            <a:pPr marL="609600" indent="-609600">
              <a:lnSpc>
                <a:spcPct val="80000"/>
              </a:lnSpc>
              <a:buFont typeface="Wingdings" pitchFamily="2" charset="2"/>
              <a:buNone/>
            </a:pPr>
            <a:r>
              <a:rPr lang="en-US" sz="2000" u="sng" dirty="0">
                <a:cs typeface="Arial" charset="0"/>
              </a:rPr>
              <a:t>Compute-Prefix-Function (p)</a:t>
            </a:r>
          </a:p>
          <a:p>
            <a:pPr marL="609600" indent="-609600">
              <a:lnSpc>
                <a:spcPct val="80000"/>
              </a:lnSpc>
              <a:buFont typeface="Wingdings" pitchFamily="2" charset="2"/>
              <a:buNone/>
            </a:pPr>
            <a:r>
              <a:rPr lang="en-US" sz="2000" dirty="0">
                <a:cs typeface="Arial" charset="0"/>
              </a:rPr>
              <a:t>1  m </a:t>
            </a:r>
            <a:r>
              <a:rPr lang="en-US" sz="2000" dirty="0">
                <a:cs typeface="Arial" charset="0"/>
                <a:sym typeface="Wingdings" pitchFamily="2" charset="2"/>
              </a:rPr>
              <a:t> length[p]               //’p’ pattern to be matched</a:t>
            </a:r>
          </a:p>
          <a:p>
            <a:pPr marL="609600" indent="-609600">
              <a:lnSpc>
                <a:spcPct val="80000"/>
              </a:lnSpc>
              <a:buFont typeface="Wingdings" pitchFamily="2" charset="2"/>
              <a:buNone/>
            </a:pPr>
            <a:r>
              <a:rPr lang="en-US" sz="2000" dirty="0">
                <a:cs typeface="Arial" charset="0"/>
              </a:rPr>
              <a:t>2  </a:t>
            </a:r>
            <a:r>
              <a:rPr lang="el-GR" sz="2000" dirty="0">
                <a:cs typeface="Arial" charset="0"/>
              </a:rPr>
              <a:t>Π</a:t>
            </a:r>
            <a:r>
              <a:rPr lang="en-US" sz="2000" dirty="0">
                <a:cs typeface="Arial" charset="0"/>
              </a:rPr>
              <a:t>[1] </a:t>
            </a:r>
            <a:r>
              <a:rPr lang="en-US" sz="2000" dirty="0">
                <a:cs typeface="Arial" charset="0"/>
                <a:sym typeface="Wingdings" pitchFamily="2" charset="2"/>
              </a:rPr>
              <a:t> 0 </a:t>
            </a:r>
          </a:p>
          <a:p>
            <a:pPr marL="609600" indent="-609600">
              <a:lnSpc>
                <a:spcPct val="80000"/>
              </a:lnSpc>
              <a:buFont typeface="Wingdings" pitchFamily="2" charset="2"/>
              <a:buNone/>
            </a:pPr>
            <a:r>
              <a:rPr lang="en-US" sz="2000" dirty="0">
                <a:cs typeface="Arial" charset="0"/>
              </a:rPr>
              <a:t>3  k </a:t>
            </a:r>
            <a:r>
              <a:rPr lang="en-US" sz="2000" dirty="0">
                <a:cs typeface="Arial" charset="0"/>
                <a:sym typeface="Wingdings" pitchFamily="2" charset="2"/>
              </a:rPr>
              <a:t> 0</a:t>
            </a:r>
          </a:p>
          <a:p>
            <a:pPr marL="609600" indent="-609600">
              <a:lnSpc>
                <a:spcPct val="80000"/>
              </a:lnSpc>
              <a:buFontTx/>
              <a:buAutoNum type="arabicPlain" startAt="4"/>
            </a:pPr>
            <a:r>
              <a:rPr lang="en-US" sz="2000" b="1" dirty="0">
                <a:cs typeface="Arial" charset="0"/>
                <a:sym typeface="Wingdings" pitchFamily="2" charset="2"/>
              </a:rPr>
              <a:t> for</a:t>
            </a:r>
            <a:r>
              <a:rPr lang="en-US" sz="2000" dirty="0">
                <a:cs typeface="Arial" charset="0"/>
                <a:sym typeface="Wingdings" pitchFamily="2" charset="2"/>
              </a:rPr>
              <a:t> q  2 to m</a:t>
            </a:r>
          </a:p>
          <a:p>
            <a:pPr marL="609600" indent="-609600">
              <a:lnSpc>
                <a:spcPct val="80000"/>
              </a:lnSpc>
              <a:buFontTx/>
              <a:buAutoNum type="arabicPlain" startAt="5"/>
            </a:pPr>
            <a:r>
              <a:rPr lang="en-US" sz="2000" dirty="0">
                <a:cs typeface="Arial" charset="0"/>
              </a:rPr>
              <a:t>         </a:t>
            </a:r>
            <a:r>
              <a:rPr lang="en-US" sz="2000" b="1" dirty="0">
                <a:cs typeface="Arial" charset="0"/>
              </a:rPr>
              <a:t>do while</a:t>
            </a:r>
            <a:r>
              <a:rPr lang="en-US" sz="2000" dirty="0">
                <a:cs typeface="Arial" charset="0"/>
              </a:rPr>
              <a:t> k &gt; 0 and p[k+1] != p[q]</a:t>
            </a:r>
          </a:p>
          <a:p>
            <a:pPr marL="609600" indent="-609600">
              <a:lnSpc>
                <a:spcPct val="80000"/>
              </a:lnSpc>
              <a:buFont typeface="Wingdings" pitchFamily="2" charset="2"/>
              <a:buNone/>
            </a:pPr>
            <a:r>
              <a:rPr lang="en-US" sz="2000" dirty="0">
                <a:cs typeface="Arial" charset="0"/>
              </a:rPr>
              <a:t>6                       </a:t>
            </a:r>
            <a:r>
              <a:rPr lang="en-US" sz="2000" b="1" dirty="0">
                <a:cs typeface="Arial" charset="0"/>
              </a:rPr>
              <a:t>do</a:t>
            </a:r>
            <a:r>
              <a:rPr lang="en-US" sz="2000" dirty="0">
                <a:cs typeface="Arial" charset="0"/>
              </a:rPr>
              <a:t> k </a:t>
            </a:r>
            <a:r>
              <a:rPr lang="en-US" sz="2000" dirty="0">
                <a:cs typeface="Arial" charset="0"/>
                <a:sym typeface="Wingdings" pitchFamily="2" charset="2"/>
              </a:rPr>
              <a:t> </a:t>
            </a:r>
            <a:r>
              <a:rPr lang="el-GR" sz="2000" dirty="0">
                <a:cs typeface="Arial" charset="0"/>
              </a:rPr>
              <a:t>Π</a:t>
            </a:r>
            <a:r>
              <a:rPr lang="en-US" sz="2000" dirty="0">
                <a:cs typeface="Arial" charset="0"/>
              </a:rPr>
              <a:t>[k]</a:t>
            </a:r>
          </a:p>
          <a:p>
            <a:pPr marL="609600" indent="-609600">
              <a:lnSpc>
                <a:spcPct val="80000"/>
              </a:lnSpc>
              <a:buFontTx/>
              <a:buAutoNum type="arabicPlain" startAt="7"/>
            </a:pPr>
            <a:r>
              <a:rPr lang="en-US" sz="2000" dirty="0">
                <a:cs typeface="Arial" charset="0"/>
              </a:rPr>
              <a:t>              </a:t>
            </a:r>
            <a:r>
              <a:rPr lang="en-US" sz="2000" b="1" dirty="0">
                <a:cs typeface="Arial" charset="0"/>
              </a:rPr>
              <a:t>If</a:t>
            </a:r>
            <a:r>
              <a:rPr lang="en-US" sz="2000" dirty="0">
                <a:cs typeface="Arial" charset="0"/>
              </a:rPr>
              <a:t> p[k+1] = p[q]</a:t>
            </a:r>
          </a:p>
          <a:p>
            <a:pPr marL="609600" indent="-609600">
              <a:lnSpc>
                <a:spcPct val="80000"/>
              </a:lnSpc>
              <a:buFontTx/>
              <a:buAutoNum type="arabicPlain" startAt="8"/>
            </a:pPr>
            <a:r>
              <a:rPr lang="en-US" sz="2000" dirty="0">
                <a:cs typeface="Arial" charset="0"/>
              </a:rPr>
              <a:t>                 </a:t>
            </a:r>
            <a:r>
              <a:rPr lang="en-US" sz="2000" b="1" dirty="0">
                <a:cs typeface="Arial" charset="0"/>
              </a:rPr>
              <a:t>then</a:t>
            </a:r>
            <a:r>
              <a:rPr lang="en-US" sz="2000" dirty="0">
                <a:cs typeface="Arial" charset="0"/>
              </a:rPr>
              <a:t> k </a:t>
            </a:r>
            <a:r>
              <a:rPr lang="en-US" sz="2000" dirty="0">
                <a:cs typeface="Arial" charset="0"/>
                <a:sym typeface="Wingdings" pitchFamily="2" charset="2"/>
              </a:rPr>
              <a:t> k +1</a:t>
            </a:r>
          </a:p>
          <a:p>
            <a:pPr marL="609600" indent="-609600">
              <a:lnSpc>
                <a:spcPct val="80000"/>
              </a:lnSpc>
              <a:buFontTx/>
              <a:buAutoNum type="arabicPlain" startAt="9"/>
            </a:pPr>
            <a:r>
              <a:rPr lang="en-US" sz="2000" dirty="0">
                <a:cs typeface="Arial" charset="0"/>
              </a:rPr>
              <a:t>              </a:t>
            </a:r>
            <a:r>
              <a:rPr lang="el-GR" sz="2000" dirty="0">
                <a:cs typeface="Arial" charset="0"/>
              </a:rPr>
              <a:t>Π</a:t>
            </a:r>
            <a:r>
              <a:rPr lang="en-US" sz="2000" dirty="0">
                <a:cs typeface="Arial" charset="0"/>
              </a:rPr>
              <a:t>[q] </a:t>
            </a:r>
            <a:r>
              <a:rPr lang="en-US" sz="2000" dirty="0">
                <a:cs typeface="Arial" charset="0"/>
                <a:sym typeface="Wingdings" pitchFamily="2" charset="2"/>
              </a:rPr>
              <a:t> k</a:t>
            </a:r>
          </a:p>
          <a:p>
            <a:pPr marL="609600" indent="-609600">
              <a:lnSpc>
                <a:spcPct val="80000"/>
              </a:lnSpc>
              <a:buFont typeface="Wingdings" pitchFamily="2" charset="2"/>
              <a:buNone/>
            </a:pPr>
            <a:r>
              <a:rPr lang="en-US" sz="2000" dirty="0">
                <a:cs typeface="Arial" charset="0"/>
              </a:rPr>
              <a:t>10     </a:t>
            </a:r>
            <a:r>
              <a:rPr lang="en-US" sz="2000" b="1" dirty="0">
                <a:cs typeface="Arial" charset="0"/>
              </a:rPr>
              <a:t>return</a:t>
            </a:r>
            <a:r>
              <a:rPr lang="en-US" sz="2000" dirty="0">
                <a:cs typeface="Arial" charset="0"/>
              </a:rPr>
              <a:t> </a:t>
            </a:r>
            <a:r>
              <a:rPr lang="el-GR" sz="2000" dirty="0">
                <a:cs typeface="Arial" charset="0"/>
              </a:rPr>
              <a:t>Π</a:t>
            </a:r>
            <a:endParaRPr lang="en-US" sz="2000" dirty="0">
              <a:cs typeface="Arial" charset="0"/>
            </a:endParaRPr>
          </a:p>
          <a:p>
            <a:pPr marL="609600" indent="-609600">
              <a:lnSpc>
                <a:spcPct val="80000"/>
              </a:lnSpc>
              <a:buFont typeface="Wingdings" pitchFamily="2" charset="2"/>
              <a:buNone/>
            </a:pPr>
            <a:r>
              <a:rPr lang="en-US" sz="2000" dirty="0">
                <a:cs typeface="Arial" charset="0"/>
              </a:rPr>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sz="half" idx="1"/>
          </p:nvPr>
        </p:nvSpPr>
        <p:spPr>
          <a:xfrm>
            <a:off x="14272" y="185736"/>
            <a:ext cx="7391400" cy="1219200"/>
          </a:xfrm>
        </p:spPr>
        <p:txBody>
          <a:bodyPr>
            <a:normAutofit fontScale="85000" lnSpcReduction="20000"/>
          </a:bodyPr>
          <a:lstStyle/>
          <a:p>
            <a:pPr>
              <a:buFont typeface="Wingdings" pitchFamily="2" charset="2"/>
              <a:buNone/>
            </a:pPr>
            <a:r>
              <a:rPr lang="en-US" sz="2800" dirty="0"/>
              <a:t>Example: compute </a:t>
            </a:r>
            <a:r>
              <a:rPr lang="el-GR" sz="2800" dirty="0">
                <a:cs typeface="Arial" charset="0"/>
              </a:rPr>
              <a:t>Π</a:t>
            </a:r>
            <a:r>
              <a:rPr lang="en-US" sz="2800" dirty="0">
                <a:cs typeface="Arial" charset="0"/>
              </a:rPr>
              <a:t> for the pattern ‘p’ below: </a:t>
            </a:r>
          </a:p>
          <a:p>
            <a:pPr>
              <a:buFont typeface="Wingdings" pitchFamily="2" charset="2"/>
              <a:buNone/>
            </a:pPr>
            <a:r>
              <a:rPr lang="en-US" sz="2800" dirty="0">
                <a:cs typeface="Arial" charset="0"/>
              </a:rPr>
              <a:t>        </a:t>
            </a:r>
            <a:endParaRPr lang="en-US" sz="2800" dirty="0" smtClean="0">
              <a:cs typeface="Arial" charset="0"/>
            </a:endParaRPr>
          </a:p>
          <a:p>
            <a:pPr>
              <a:buFont typeface="Wingdings" pitchFamily="2" charset="2"/>
              <a:buNone/>
            </a:pPr>
            <a:r>
              <a:rPr lang="en-US" sz="2800" dirty="0">
                <a:cs typeface="Arial" charset="0"/>
              </a:rPr>
              <a:t>	</a:t>
            </a:r>
            <a:r>
              <a:rPr lang="en-US" sz="2800" dirty="0" smtClean="0">
                <a:cs typeface="Arial" charset="0"/>
              </a:rPr>
              <a:t>	       </a:t>
            </a:r>
            <a:r>
              <a:rPr lang="en-US" dirty="0" smtClean="0">
                <a:cs typeface="Arial" charset="0"/>
              </a:rPr>
              <a:t>P</a:t>
            </a:r>
            <a:endParaRPr lang="en-US" dirty="0">
              <a:cs typeface="Arial" charset="0"/>
            </a:endParaRPr>
          </a:p>
        </p:txBody>
      </p:sp>
      <p:graphicFrame>
        <p:nvGraphicFramePr>
          <p:cNvPr id="124955" name="Group 27"/>
          <p:cNvGraphicFramePr>
            <a:graphicFrameLocks noGrp="1"/>
          </p:cNvGraphicFramePr>
          <p:nvPr>
            <p:ph sz="quarter" idx="2"/>
          </p:nvPr>
        </p:nvGraphicFramePr>
        <p:xfrm>
          <a:off x="1981200" y="838200"/>
          <a:ext cx="4038600" cy="533400"/>
        </p:xfrm>
        <a:graphic>
          <a:graphicData uri="http://schemas.openxmlformats.org/drawingml/2006/table">
            <a:tbl>
              <a:tblPr/>
              <a:tblGrid>
                <a:gridCol w="577850"/>
                <a:gridCol w="576263"/>
                <a:gridCol w="576262"/>
                <a:gridCol w="577850"/>
                <a:gridCol w="576263"/>
                <a:gridCol w="576262"/>
                <a:gridCol w="57785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4973" name="Text Box 45"/>
          <p:cNvSpPr txBox="1">
            <a:spLocks noChangeArrowheads="1"/>
          </p:cNvSpPr>
          <p:nvPr/>
        </p:nvSpPr>
        <p:spPr bwMode="auto">
          <a:xfrm>
            <a:off x="228600" y="1524000"/>
            <a:ext cx="3886200" cy="5035550"/>
          </a:xfrm>
          <a:prstGeom prst="rect">
            <a:avLst/>
          </a:prstGeom>
          <a:noFill/>
          <a:ln w="9525">
            <a:noFill/>
            <a:miter lim="800000"/>
            <a:headEnd/>
            <a:tailEnd/>
          </a:ln>
          <a:effectLst/>
        </p:spPr>
        <p:txBody>
          <a:bodyPr>
            <a:spAutoFit/>
          </a:bodyPr>
          <a:lstStyle/>
          <a:p>
            <a:pPr eaLnBrk="1" hangingPunct="1"/>
            <a:r>
              <a:rPr lang="en-US"/>
              <a:t>Initially: m = length[p] = 7</a:t>
            </a:r>
          </a:p>
          <a:p>
            <a:pPr eaLnBrk="1" hangingPunct="1"/>
            <a:r>
              <a:rPr lang="en-US"/>
              <a:t>             </a:t>
            </a:r>
            <a:r>
              <a:rPr lang="el-GR"/>
              <a:t>Π</a:t>
            </a:r>
            <a:r>
              <a:rPr lang="en-US"/>
              <a:t>[1] = 0</a:t>
            </a:r>
          </a:p>
          <a:p>
            <a:pPr eaLnBrk="1" hangingPunct="1"/>
            <a:r>
              <a:rPr lang="en-US"/>
              <a:t>             k = 0                                               </a:t>
            </a:r>
          </a:p>
          <a:p>
            <a:pPr eaLnBrk="1" hangingPunct="1"/>
            <a:endParaRPr lang="en-US"/>
          </a:p>
          <a:p>
            <a:pPr eaLnBrk="1" hangingPunct="1"/>
            <a:r>
              <a:rPr lang="en-US" u="sng"/>
              <a:t>Step 1:</a:t>
            </a:r>
            <a:r>
              <a:rPr lang="en-US"/>
              <a:t>  q = 2, k=0                                    </a:t>
            </a:r>
          </a:p>
          <a:p>
            <a:pPr eaLnBrk="1" hangingPunct="1"/>
            <a:r>
              <a:rPr lang="en-US"/>
              <a:t>                   </a:t>
            </a:r>
            <a:r>
              <a:rPr lang="el-GR"/>
              <a:t>Π</a:t>
            </a:r>
            <a:r>
              <a:rPr lang="en-US"/>
              <a:t>[2] = 0</a:t>
            </a:r>
          </a:p>
          <a:p>
            <a:pPr eaLnBrk="1" hangingPunct="1"/>
            <a:endParaRPr lang="en-US"/>
          </a:p>
          <a:p>
            <a:pPr eaLnBrk="1" hangingPunct="1"/>
            <a:endParaRPr lang="en-US"/>
          </a:p>
          <a:p>
            <a:pPr eaLnBrk="1" hangingPunct="1"/>
            <a:endParaRPr lang="en-US"/>
          </a:p>
          <a:p>
            <a:pPr eaLnBrk="1" hangingPunct="1"/>
            <a:r>
              <a:rPr lang="en-US" u="sng"/>
              <a:t>Step 2:</a:t>
            </a:r>
            <a:r>
              <a:rPr lang="en-US"/>
              <a:t> q = 3, k = 0,</a:t>
            </a:r>
          </a:p>
          <a:p>
            <a:pPr eaLnBrk="1" hangingPunct="1"/>
            <a:r>
              <a:rPr lang="en-US"/>
              <a:t>                   </a:t>
            </a:r>
            <a:r>
              <a:rPr lang="el-GR"/>
              <a:t>Π</a:t>
            </a:r>
            <a:r>
              <a:rPr lang="en-US"/>
              <a:t>[3] = 1</a:t>
            </a:r>
          </a:p>
          <a:p>
            <a:pPr eaLnBrk="1" hangingPunct="1"/>
            <a:endParaRPr lang="en-US"/>
          </a:p>
          <a:p>
            <a:pPr eaLnBrk="1" hangingPunct="1"/>
            <a:endParaRPr lang="en-US"/>
          </a:p>
          <a:p>
            <a:pPr eaLnBrk="1" hangingPunct="1"/>
            <a:endParaRPr lang="en-US"/>
          </a:p>
          <a:p>
            <a:pPr eaLnBrk="1" hangingPunct="1"/>
            <a:r>
              <a:rPr lang="en-US" u="sng"/>
              <a:t>Step 3:</a:t>
            </a:r>
            <a:r>
              <a:rPr lang="en-US"/>
              <a:t> q = 4, k = 1</a:t>
            </a:r>
          </a:p>
          <a:p>
            <a:pPr eaLnBrk="1" hangingPunct="1"/>
            <a:r>
              <a:rPr lang="en-US"/>
              <a:t>                   </a:t>
            </a:r>
            <a:r>
              <a:rPr lang="el-GR"/>
              <a:t>Π</a:t>
            </a:r>
            <a:r>
              <a:rPr lang="en-US"/>
              <a:t>[4] = 2</a:t>
            </a:r>
          </a:p>
          <a:p>
            <a:pPr eaLnBrk="1" hangingPunct="1"/>
            <a:endParaRPr lang="en-US"/>
          </a:p>
          <a:p>
            <a:pPr eaLnBrk="1" hangingPunct="1"/>
            <a:r>
              <a:rPr lang="en-US"/>
              <a:t>             </a:t>
            </a:r>
          </a:p>
        </p:txBody>
      </p:sp>
      <p:graphicFrame>
        <p:nvGraphicFramePr>
          <p:cNvPr id="125453" name="Group 525"/>
          <p:cNvGraphicFramePr>
            <a:graphicFrameLocks noGrp="1"/>
          </p:cNvGraphicFramePr>
          <p:nvPr>
            <p:ph sz="quarter" idx="3"/>
          </p:nvPr>
        </p:nvGraphicFramePr>
        <p:xfrm>
          <a:off x="4419600" y="2514600"/>
          <a:ext cx="3733800" cy="1097280"/>
        </p:xfrm>
        <a:graphic>
          <a:graphicData uri="http://schemas.openxmlformats.org/drawingml/2006/table">
            <a:tbl>
              <a:tblPr/>
              <a:tblGrid>
                <a:gridCol w="466725"/>
                <a:gridCol w="466725"/>
                <a:gridCol w="466725"/>
                <a:gridCol w="466725"/>
                <a:gridCol w="466725"/>
                <a:gridCol w="466725"/>
                <a:gridCol w="466725"/>
                <a:gridCol w="466725"/>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5455" name="Group 527"/>
          <p:cNvGraphicFramePr>
            <a:graphicFrameLocks noGrp="1"/>
          </p:cNvGraphicFramePr>
          <p:nvPr/>
        </p:nvGraphicFramePr>
        <p:xfrm>
          <a:off x="4419600" y="4010025"/>
          <a:ext cx="3733800" cy="1097280"/>
        </p:xfrm>
        <a:graphic>
          <a:graphicData uri="http://schemas.openxmlformats.org/drawingml/2006/table">
            <a:tbl>
              <a:tblPr/>
              <a:tblGrid>
                <a:gridCol w="466725"/>
                <a:gridCol w="466725"/>
                <a:gridCol w="466725"/>
                <a:gridCol w="466725"/>
                <a:gridCol w="466725"/>
                <a:gridCol w="466725"/>
                <a:gridCol w="466725"/>
                <a:gridCol w="466725"/>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5412" name="Group 484"/>
          <p:cNvGraphicFramePr>
            <a:graphicFrameLocks noGrp="1"/>
          </p:cNvGraphicFramePr>
          <p:nvPr/>
        </p:nvGraphicFramePr>
        <p:xfrm>
          <a:off x="4419600" y="5457825"/>
          <a:ext cx="3733800" cy="1097280"/>
        </p:xfrm>
        <a:graphic>
          <a:graphicData uri="http://schemas.openxmlformats.org/drawingml/2006/table">
            <a:tbl>
              <a:tblPr/>
              <a:tblGrid>
                <a:gridCol w="466725"/>
                <a:gridCol w="466725"/>
                <a:gridCol w="466725"/>
                <a:gridCol w="466725"/>
                <a:gridCol w="466725"/>
                <a:gridCol w="466725"/>
                <a:gridCol w="466725"/>
                <a:gridCol w="466725"/>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sz="half" idx="1"/>
          </p:nvPr>
        </p:nvSpPr>
        <p:spPr>
          <a:xfrm>
            <a:off x="457200" y="1028720"/>
            <a:ext cx="4038600" cy="5668963"/>
          </a:xfrm>
        </p:spPr>
        <p:txBody>
          <a:bodyPr/>
          <a:lstStyle/>
          <a:p>
            <a:pPr>
              <a:lnSpc>
                <a:spcPct val="90000"/>
              </a:lnSpc>
              <a:buFont typeface="Wingdings" pitchFamily="2" charset="2"/>
              <a:buNone/>
            </a:pPr>
            <a:r>
              <a:rPr lang="en-US" sz="2000" u="sng"/>
              <a:t>Step 4: </a:t>
            </a:r>
            <a:r>
              <a:rPr lang="en-US" sz="2000"/>
              <a:t>q = 5, k =2</a:t>
            </a:r>
          </a:p>
          <a:p>
            <a:pPr>
              <a:lnSpc>
                <a:spcPct val="90000"/>
              </a:lnSpc>
              <a:buFont typeface="Wingdings" pitchFamily="2" charset="2"/>
              <a:buNone/>
            </a:pPr>
            <a:r>
              <a:rPr lang="en-US" sz="2000"/>
              <a:t>                    </a:t>
            </a:r>
            <a:r>
              <a:rPr lang="el-GR" sz="2000">
                <a:cs typeface="Arial" charset="0"/>
              </a:rPr>
              <a:t>Π</a:t>
            </a:r>
            <a:r>
              <a:rPr lang="en-US" sz="2000">
                <a:cs typeface="Arial" charset="0"/>
              </a:rPr>
              <a:t>[5] = 3</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5:</a:t>
            </a:r>
            <a:r>
              <a:rPr lang="en-US" sz="2000"/>
              <a:t> q = 6, k = 3</a:t>
            </a:r>
          </a:p>
          <a:p>
            <a:pPr>
              <a:lnSpc>
                <a:spcPct val="90000"/>
              </a:lnSpc>
              <a:buFont typeface="Wingdings" pitchFamily="2" charset="2"/>
              <a:buNone/>
            </a:pPr>
            <a:r>
              <a:rPr lang="en-US" sz="2000"/>
              <a:t>                    </a:t>
            </a:r>
            <a:r>
              <a:rPr lang="el-GR" sz="2000">
                <a:cs typeface="Arial" charset="0"/>
              </a:rPr>
              <a:t>Π</a:t>
            </a:r>
            <a:r>
              <a:rPr lang="en-US" sz="2000">
                <a:cs typeface="Arial" charset="0"/>
              </a:rPr>
              <a:t>[6]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6:</a:t>
            </a:r>
            <a:r>
              <a:rPr lang="en-US" sz="2000">
                <a:cs typeface="Arial" charset="0"/>
              </a:rPr>
              <a:t> q = 7, k = 1 </a:t>
            </a:r>
          </a:p>
          <a:p>
            <a:pPr>
              <a:lnSpc>
                <a:spcPct val="90000"/>
              </a:lnSpc>
              <a:buFont typeface="Wingdings" pitchFamily="2" charset="2"/>
              <a:buNone/>
            </a:pPr>
            <a:r>
              <a:rPr lang="en-US" sz="2000">
                <a:cs typeface="Arial" charset="0"/>
              </a:rPr>
              <a:t>                    </a:t>
            </a:r>
            <a:r>
              <a:rPr lang="el-GR" sz="2000">
                <a:cs typeface="Arial" charset="0"/>
              </a:rPr>
              <a:t>Π</a:t>
            </a:r>
            <a:r>
              <a:rPr lang="en-US" sz="2000">
                <a:cs typeface="Arial" charset="0"/>
              </a:rPr>
              <a:t>[7]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a:cs typeface="Arial" charset="0"/>
              </a:rPr>
              <a:t>After iterating 6 times, the prefix function computation is complete:                        </a:t>
            </a:r>
            <a:r>
              <a:rPr lang="en-US" sz="2000">
                <a:cs typeface="Arial" charset="0"/>
                <a:sym typeface="Wingdings" pitchFamily="2" charset="2"/>
              </a:rPr>
              <a:t></a:t>
            </a:r>
            <a:endParaRPr lang="en-US" sz="2000">
              <a:cs typeface="Arial" charset="0"/>
            </a:endParaRPr>
          </a:p>
        </p:txBody>
      </p:sp>
      <p:graphicFrame>
        <p:nvGraphicFramePr>
          <p:cNvPr id="138245" name="Group 5"/>
          <p:cNvGraphicFramePr>
            <a:graphicFrameLocks noGrp="1"/>
          </p:cNvGraphicFramePr>
          <p:nvPr>
            <p:ph sz="quarter" idx="2"/>
          </p:nvPr>
        </p:nvGraphicFramePr>
        <p:xfrm>
          <a:off x="4648200" y="1028720"/>
          <a:ext cx="4038600" cy="1219200"/>
        </p:xfrm>
        <a:graphic>
          <a:graphicData uri="http://schemas.openxmlformats.org/drawingml/2006/table">
            <a:tbl>
              <a:tblPr/>
              <a:tblGrid>
                <a:gridCol w="504825"/>
                <a:gridCol w="504825"/>
                <a:gridCol w="504825"/>
                <a:gridCol w="504825"/>
                <a:gridCol w="504825"/>
                <a:gridCol w="504825"/>
                <a:gridCol w="504825"/>
                <a:gridCol w="504825"/>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8244" name="Rectangle 4"/>
          <p:cNvSpPr>
            <a:spLocks noChangeArrowheads="1"/>
          </p:cNvSpPr>
          <p:nvPr/>
        </p:nvSpPr>
        <p:spPr bwMode="auto">
          <a:xfrm>
            <a:off x="6400800" y="1257320"/>
            <a:ext cx="17526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38285" name="Group 45"/>
          <p:cNvGraphicFramePr>
            <a:graphicFrameLocks noGrp="1"/>
          </p:cNvGraphicFramePr>
          <p:nvPr>
            <p:ph sz="quarter" idx="3"/>
          </p:nvPr>
        </p:nvGraphicFramePr>
        <p:xfrm>
          <a:off x="4648200" y="2528908"/>
          <a:ext cx="4038600" cy="1243014"/>
        </p:xfrm>
        <a:graphic>
          <a:graphicData uri="http://schemas.openxmlformats.org/drawingml/2006/table">
            <a:tbl>
              <a:tblPr/>
              <a:tblGrid>
                <a:gridCol w="504825"/>
                <a:gridCol w="504825"/>
                <a:gridCol w="504825"/>
                <a:gridCol w="504825"/>
                <a:gridCol w="504825"/>
                <a:gridCol w="504825"/>
                <a:gridCol w="504825"/>
                <a:gridCol w="504825"/>
              </a:tblGrid>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8325" name="Group 85"/>
          <p:cNvGraphicFramePr>
            <a:graphicFrameLocks noGrp="1"/>
          </p:cNvGraphicFramePr>
          <p:nvPr/>
        </p:nvGraphicFramePr>
        <p:xfrm>
          <a:off x="4648200" y="4000520"/>
          <a:ext cx="4038600" cy="1143000"/>
        </p:xfrm>
        <a:graphic>
          <a:graphicData uri="http://schemas.openxmlformats.org/drawingml/2006/table">
            <a:tbl>
              <a:tblPr/>
              <a:tblGrid>
                <a:gridCol w="504825"/>
                <a:gridCol w="504825"/>
                <a:gridCol w="504825"/>
                <a:gridCol w="504825"/>
                <a:gridCol w="504825"/>
                <a:gridCol w="504825"/>
                <a:gridCol w="504825"/>
                <a:gridCol w="504825"/>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8363" name="Group 123"/>
          <p:cNvGraphicFramePr>
            <a:graphicFrameLocks noGrp="1"/>
          </p:cNvGraphicFramePr>
          <p:nvPr/>
        </p:nvGraphicFramePr>
        <p:xfrm>
          <a:off x="4648200" y="5676920"/>
          <a:ext cx="4038600" cy="1143000"/>
        </p:xfrm>
        <a:graphic>
          <a:graphicData uri="http://schemas.openxmlformats.org/drawingml/2006/table">
            <a:tbl>
              <a:tblPr/>
              <a:tblGrid>
                <a:gridCol w="504825"/>
                <a:gridCol w="504825"/>
                <a:gridCol w="504825"/>
                <a:gridCol w="504825"/>
                <a:gridCol w="504825"/>
                <a:gridCol w="504825"/>
                <a:gridCol w="504825"/>
                <a:gridCol w="504825"/>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4272" y="-211154"/>
            <a:ext cx="8229600" cy="1143000"/>
          </a:xfrm>
        </p:spPr>
        <p:txBody>
          <a:bodyPr/>
          <a:lstStyle/>
          <a:p>
            <a:pPr algn="l"/>
            <a:r>
              <a:rPr lang="en-US" dirty="0"/>
              <a:t>The KMP Matcher</a:t>
            </a:r>
          </a:p>
        </p:txBody>
      </p:sp>
      <p:sp>
        <p:nvSpPr>
          <p:cNvPr id="141315" name="Rectangle 3"/>
          <p:cNvSpPr>
            <a:spLocks noGrp="1" noChangeArrowheads="1"/>
          </p:cNvSpPr>
          <p:nvPr>
            <p:ph type="body" idx="1"/>
          </p:nvPr>
        </p:nvSpPr>
        <p:spPr/>
        <p:txBody>
          <a:bodyPr/>
          <a:lstStyle/>
          <a:p>
            <a:pPr marL="457200" indent="-457200">
              <a:lnSpc>
                <a:spcPct val="80000"/>
              </a:lnSpc>
              <a:buFont typeface="Wingdings" pitchFamily="2" charset="2"/>
              <a:buNone/>
            </a:pPr>
            <a:r>
              <a:rPr lang="en-US" sz="1400"/>
              <a:t>The KMP Matcher, with pattern ‘p’, string ‘S’ and prefix function ‘</a:t>
            </a:r>
            <a:r>
              <a:rPr lang="el-GR" sz="1400">
                <a:cs typeface="Arial" charset="0"/>
              </a:rPr>
              <a:t>Π</a:t>
            </a:r>
            <a:r>
              <a:rPr lang="en-US" sz="1400">
                <a:cs typeface="Arial" charset="0"/>
              </a:rPr>
              <a:t>’ as input, finds a match of p in S.</a:t>
            </a:r>
          </a:p>
          <a:p>
            <a:pPr marL="457200" indent="-457200">
              <a:lnSpc>
                <a:spcPct val="80000"/>
              </a:lnSpc>
              <a:buFont typeface="Wingdings" pitchFamily="2" charset="2"/>
              <a:buNone/>
            </a:pPr>
            <a:r>
              <a:rPr lang="en-US" sz="1400">
                <a:cs typeface="Arial" charset="0"/>
              </a:rPr>
              <a:t>Following pseudocode computes the matching component of KMP algorithm:</a:t>
            </a:r>
          </a:p>
          <a:p>
            <a:pPr marL="457200" indent="-457200">
              <a:lnSpc>
                <a:spcPct val="80000"/>
              </a:lnSpc>
              <a:buFont typeface="Wingdings" pitchFamily="2" charset="2"/>
              <a:buNone/>
            </a:pPr>
            <a:r>
              <a:rPr lang="en-US" sz="1400" u="sng">
                <a:cs typeface="Arial" charset="0"/>
              </a:rPr>
              <a:t>KMP-Matcher(S,p)</a:t>
            </a:r>
          </a:p>
          <a:p>
            <a:pPr marL="457200" indent="-457200">
              <a:lnSpc>
                <a:spcPct val="80000"/>
              </a:lnSpc>
              <a:buFont typeface="Wingdings" pitchFamily="2" charset="2"/>
              <a:buNone/>
            </a:pPr>
            <a:r>
              <a:rPr lang="en-US" sz="1400">
                <a:cs typeface="Arial" charset="0"/>
              </a:rPr>
              <a:t>1 n </a:t>
            </a:r>
            <a:r>
              <a:rPr lang="en-US" sz="1400">
                <a:cs typeface="Arial" charset="0"/>
                <a:sym typeface="Wingdings" pitchFamily="2" charset="2"/>
              </a:rPr>
              <a:t> length[S]                                   </a:t>
            </a:r>
          </a:p>
          <a:p>
            <a:pPr marL="457200" indent="-457200">
              <a:lnSpc>
                <a:spcPct val="80000"/>
              </a:lnSpc>
              <a:buFont typeface="Wingdings" pitchFamily="2" charset="2"/>
              <a:buNone/>
            </a:pPr>
            <a:r>
              <a:rPr lang="en-US" sz="1400">
                <a:cs typeface="Arial" charset="0"/>
                <a:sym typeface="Wingdings" pitchFamily="2" charset="2"/>
              </a:rPr>
              <a:t>2 m  length[p]</a:t>
            </a:r>
          </a:p>
          <a:p>
            <a:pPr marL="457200" indent="-457200">
              <a:lnSpc>
                <a:spcPct val="80000"/>
              </a:lnSpc>
              <a:buFont typeface="Wingdings" pitchFamily="2" charset="2"/>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marL="457200" indent="-457200">
              <a:lnSpc>
                <a:spcPct val="80000"/>
              </a:lnSpc>
              <a:buFont typeface="Wingdings" pitchFamily="2" charset="2"/>
              <a:buNone/>
            </a:pPr>
            <a:r>
              <a:rPr lang="en-US" sz="1400">
                <a:cs typeface="Arial" charset="0"/>
              </a:rPr>
              <a:t>4 q </a:t>
            </a:r>
            <a:r>
              <a:rPr lang="en-US" sz="1400">
                <a:cs typeface="Arial" charset="0"/>
                <a:sym typeface="Wingdings" pitchFamily="2" charset="2"/>
              </a:rPr>
              <a:t> 0                                                          //number of characters matched  </a:t>
            </a:r>
          </a:p>
          <a:p>
            <a:pPr marL="457200" indent="-457200">
              <a:lnSpc>
                <a:spcPct val="80000"/>
              </a:lnSpc>
              <a:buFont typeface="Wingdings" pitchFamily="2" charset="2"/>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//scan S from left to right</a:t>
            </a:r>
          </a:p>
          <a:p>
            <a:pPr marL="457200" indent="-457200">
              <a:lnSpc>
                <a:spcPct val="80000"/>
              </a:lnSpc>
              <a:buFont typeface="Wingdings" pitchFamily="2" charset="2"/>
              <a:buNone/>
            </a:pPr>
            <a:r>
              <a:rPr lang="en-US" sz="1400">
                <a:cs typeface="Arial" charset="0"/>
              </a:rPr>
              <a:t>6      </a:t>
            </a:r>
            <a:r>
              <a:rPr lang="en-US" sz="1400" b="1">
                <a:cs typeface="Arial" charset="0"/>
              </a:rPr>
              <a:t>do while</a:t>
            </a:r>
            <a:r>
              <a:rPr lang="en-US" sz="1400">
                <a:cs typeface="Arial" charset="0"/>
              </a:rPr>
              <a:t>  q &gt; 0 and p[q+1] != S[i]</a:t>
            </a:r>
          </a:p>
          <a:p>
            <a:pPr marL="457200" indent="-457200">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//next character does not match</a:t>
            </a:r>
          </a:p>
          <a:p>
            <a:pPr marL="457200" indent="-457200">
              <a:lnSpc>
                <a:spcPct val="80000"/>
              </a:lnSpc>
              <a:buFontTx/>
              <a:buAutoNum type="arabicPlain" startAt="8"/>
            </a:pPr>
            <a:r>
              <a:rPr lang="en-US" sz="1400">
                <a:cs typeface="Arial" charset="0"/>
              </a:rPr>
              <a:t>      </a:t>
            </a:r>
            <a:r>
              <a:rPr lang="en-US" sz="1400" b="1">
                <a:cs typeface="Arial" charset="0"/>
              </a:rPr>
              <a:t>if</a:t>
            </a:r>
            <a:r>
              <a:rPr lang="en-US" sz="1400">
                <a:cs typeface="Arial" charset="0"/>
              </a:rPr>
              <a:t> p[q+1] = S[i]</a:t>
            </a:r>
          </a:p>
          <a:p>
            <a:pPr marL="457200" indent="-457200">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//next character matches</a:t>
            </a:r>
          </a:p>
          <a:p>
            <a:pPr marL="457200" indent="-457200">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//is all of p matched?</a:t>
            </a:r>
          </a:p>
          <a:p>
            <a:pPr marL="457200" indent="-457200">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marL="457200" indent="-457200">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                             // look for the next match</a:t>
            </a:r>
          </a:p>
          <a:p>
            <a:pPr marL="457200" indent="-457200">
              <a:lnSpc>
                <a:spcPct val="80000"/>
              </a:lnSpc>
              <a:buFontTx/>
              <a:buNone/>
            </a:pPr>
            <a:endParaRPr lang="en-US" sz="1400">
              <a:cs typeface="Arial" charset="0"/>
            </a:endParaRPr>
          </a:p>
          <a:p>
            <a:pPr marL="457200" indent="-457200">
              <a:lnSpc>
                <a:spcPct val="80000"/>
              </a:lnSpc>
              <a:buFontTx/>
              <a:buNone/>
            </a:pPr>
            <a:r>
              <a:rPr lang="en-US" sz="1400" i="1">
                <a:cs typeface="Arial" charset="0"/>
              </a:rPr>
              <a:t>Note: KMP finds every occurrence of a ‘p’ in ‘S’.  That is why KMP does not terminate in step 12, rather it searches remainder of ‘S’ for any more occurrences of ‘p’.</a:t>
            </a:r>
          </a:p>
          <a:p>
            <a:pPr marL="457200" indent="-457200">
              <a:lnSpc>
                <a:spcPct val="80000"/>
              </a:lnSpc>
              <a:buFont typeface="Wingdings" pitchFamily="2" charset="2"/>
              <a:buNone/>
            </a:pPr>
            <a:endParaRPr lang="en-US" sz="1400">
              <a:cs typeface="Arial" charset="0"/>
            </a:endParaRPr>
          </a:p>
          <a:p>
            <a:pPr marL="457200" indent="-457200">
              <a:lnSpc>
                <a:spcPct val="80000"/>
              </a:lnSpc>
              <a:buFont typeface="Wingdings" pitchFamily="2" charset="2"/>
              <a:buNone/>
            </a:pPr>
            <a:endParaRPr lang="en-US" sz="1400">
              <a:cs typeface="Arial"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sz="half" idx="1"/>
          </p:nvPr>
        </p:nvSpPr>
        <p:spPr>
          <a:xfrm>
            <a:off x="571504" y="962048"/>
            <a:ext cx="8229600" cy="5821363"/>
          </a:xfrm>
        </p:spPr>
        <p:txBody>
          <a:bodyPr/>
          <a:lstStyle/>
          <a:p>
            <a:pPr>
              <a:buFont typeface="Wingdings" pitchFamily="2" charset="2"/>
              <a:buNone/>
            </a:pPr>
            <a:r>
              <a:rPr lang="en-US" sz="2800" u="sng" dirty="0"/>
              <a:t>Illustration:</a:t>
            </a:r>
            <a:r>
              <a:rPr lang="en-US" sz="2800" dirty="0"/>
              <a:t> given a String ‘S’ and pattern ‘p’ as follows: </a:t>
            </a:r>
          </a:p>
          <a:p>
            <a:pPr>
              <a:buFont typeface="Wingdings" pitchFamily="2" charset="2"/>
              <a:buNone/>
            </a:pPr>
            <a:endParaRPr lang="en-US" sz="2800" dirty="0"/>
          </a:p>
          <a:p>
            <a:pPr>
              <a:buFont typeface="Wingdings" pitchFamily="2" charset="2"/>
              <a:buNone/>
            </a:pPr>
            <a:r>
              <a:rPr lang="en-US" sz="2800" dirty="0"/>
              <a:t>          S                 </a:t>
            </a:r>
          </a:p>
        </p:txBody>
      </p:sp>
      <p:graphicFrame>
        <p:nvGraphicFramePr>
          <p:cNvPr id="142374" name="Group 38"/>
          <p:cNvGraphicFramePr>
            <a:graphicFrameLocks noGrp="1"/>
          </p:cNvGraphicFramePr>
          <p:nvPr>
            <p:ph sz="quarter" idx="2"/>
          </p:nvPr>
        </p:nvGraphicFramePr>
        <p:xfrm>
          <a:off x="2819400" y="1676400"/>
          <a:ext cx="5410200" cy="609600"/>
        </p:xfrm>
        <a:graphic>
          <a:graphicData uri="http://schemas.openxmlformats.org/drawingml/2006/table">
            <a:tbl>
              <a:tblPr/>
              <a:tblGrid>
                <a:gridCol w="360363"/>
                <a:gridCol w="360362"/>
                <a:gridCol w="361950"/>
                <a:gridCol w="360363"/>
                <a:gridCol w="360362"/>
                <a:gridCol w="360363"/>
                <a:gridCol w="360362"/>
                <a:gridCol w="361950"/>
                <a:gridCol w="360363"/>
                <a:gridCol w="360362"/>
                <a:gridCol w="360363"/>
                <a:gridCol w="360362"/>
                <a:gridCol w="361950"/>
                <a:gridCol w="360363"/>
                <a:gridCol w="360362"/>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377" name="Text Box 41"/>
          <p:cNvSpPr txBox="1">
            <a:spLocks noChangeArrowheads="1"/>
          </p:cNvSpPr>
          <p:nvPr/>
        </p:nvSpPr>
        <p:spPr bwMode="auto">
          <a:xfrm>
            <a:off x="1447800" y="2667000"/>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2378" name="Text Box 42"/>
          <p:cNvSpPr txBox="1">
            <a:spLocks noChangeArrowheads="1"/>
          </p:cNvSpPr>
          <p:nvPr/>
        </p:nvSpPr>
        <p:spPr bwMode="auto">
          <a:xfrm>
            <a:off x="2514600" y="2779713"/>
            <a:ext cx="2438400" cy="366712"/>
          </a:xfrm>
          <a:prstGeom prst="rect">
            <a:avLst/>
          </a:prstGeom>
          <a:noFill/>
          <a:ln w="9525">
            <a:noFill/>
            <a:miter lim="800000"/>
            <a:headEnd/>
            <a:tailEnd/>
          </a:ln>
          <a:effectLst/>
        </p:spPr>
        <p:txBody>
          <a:bodyPr>
            <a:spAutoFit/>
          </a:bodyPr>
          <a:lstStyle/>
          <a:p>
            <a:pPr eaLnBrk="1" hangingPunct="1"/>
            <a:endParaRPr lang="en-US"/>
          </a:p>
        </p:txBody>
      </p:sp>
      <p:graphicFrame>
        <p:nvGraphicFramePr>
          <p:cNvPr id="142400" name="Group 64"/>
          <p:cNvGraphicFramePr>
            <a:graphicFrameLocks noGrp="1"/>
          </p:cNvGraphicFramePr>
          <p:nvPr>
            <p:ph sz="quarter" idx="3"/>
          </p:nvPr>
        </p:nvGraphicFramePr>
        <p:xfrm>
          <a:off x="2819400" y="2743200"/>
          <a:ext cx="2895600" cy="518160"/>
        </p:xfrm>
        <a:graphic>
          <a:graphicData uri="http://schemas.openxmlformats.org/drawingml/2006/table">
            <a:tbl>
              <a:tblPr/>
              <a:tblGrid>
                <a:gridCol w="414338"/>
                <a:gridCol w="412750"/>
                <a:gridCol w="414337"/>
                <a:gridCol w="412750"/>
                <a:gridCol w="414338"/>
                <a:gridCol w="412750"/>
                <a:gridCol w="414337"/>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401" name="Text Box 65"/>
          <p:cNvSpPr txBox="1">
            <a:spLocks noChangeArrowheads="1"/>
          </p:cNvSpPr>
          <p:nvPr/>
        </p:nvSpPr>
        <p:spPr bwMode="auto">
          <a:xfrm>
            <a:off x="685800" y="3243264"/>
            <a:ext cx="7410450" cy="1323439"/>
          </a:xfrm>
          <a:prstGeom prst="rect">
            <a:avLst/>
          </a:prstGeom>
          <a:noFill/>
          <a:ln w="9525">
            <a:noFill/>
            <a:miter lim="800000"/>
            <a:headEnd/>
            <a:tailEnd/>
          </a:ln>
          <a:effectLst/>
        </p:spPr>
        <p:txBody>
          <a:bodyPr>
            <a:spAutoFit/>
          </a:bodyPr>
          <a:lstStyle/>
          <a:p>
            <a:pPr eaLnBrk="1" hangingPunct="1"/>
            <a:r>
              <a:rPr lang="en-US" sz="2800" dirty="0"/>
              <a:t>Let us execute the KMP algorithm to find whether ‘p’ occurs in ‘S’. </a:t>
            </a:r>
            <a:endParaRPr lang="en-US" sz="1600" dirty="0"/>
          </a:p>
          <a:p>
            <a:pPr eaLnBrk="1" hangingPunct="1"/>
            <a:r>
              <a:rPr lang="en-US" sz="1600" i="1" dirty="0" smtClean="0"/>
              <a:t>For </a:t>
            </a:r>
            <a:r>
              <a:rPr lang="en-US" sz="1600" i="1" dirty="0"/>
              <a:t>‘p’ the prefix function, </a:t>
            </a:r>
            <a:r>
              <a:rPr lang="el-GR" sz="1600" i="1" dirty="0"/>
              <a:t>Π</a:t>
            </a:r>
            <a:r>
              <a:rPr lang="en-US" sz="1600" i="1" dirty="0"/>
              <a:t> was computed previously and is as follows:</a:t>
            </a:r>
          </a:p>
        </p:txBody>
      </p:sp>
      <p:graphicFrame>
        <p:nvGraphicFramePr>
          <p:cNvPr id="142443" name="Group 107"/>
          <p:cNvGraphicFramePr>
            <a:graphicFrameLocks noGrp="1"/>
          </p:cNvGraphicFramePr>
          <p:nvPr/>
        </p:nvGraphicFramePr>
        <p:xfrm>
          <a:off x="1828800" y="4876800"/>
          <a:ext cx="4343400" cy="1524000"/>
        </p:xfrm>
        <a:graphic>
          <a:graphicData uri="http://schemas.openxmlformats.org/drawingml/2006/table">
            <a:tbl>
              <a:tblPr/>
              <a:tblGrid>
                <a:gridCol w="542925"/>
                <a:gridCol w="542925"/>
                <a:gridCol w="542925"/>
                <a:gridCol w="542925"/>
                <a:gridCol w="542925"/>
                <a:gridCol w="542925"/>
                <a:gridCol w="542925"/>
                <a:gridCol w="542925"/>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751" name="Group 343"/>
          <p:cNvGraphicFramePr>
            <a:graphicFrameLocks noGrp="1"/>
          </p:cNvGraphicFramePr>
          <p:nvPr>
            <p:ph sz="half" idx="1"/>
          </p:nvPr>
        </p:nvGraphicFramePr>
        <p:xfrm>
          <a:off x="1143000" y="1844675"/>
          <a:ext cx="7848600" cy="518160"/>
        </p:xfrm>
        <a:graphic>
          <a:graphicData uri="http://schemas.openxmlformats.org/drawingml/2006/table">
            <a:tbl>
              <a:tblPr/>
              <a:tblGrid>
                <a:gridCol w="523875"/>
                <a:gridCol w="522288"/>
                <a:gridCol w="523875"/>
                <a:gridCol w="522287"/>
                <a:gridCol w="523875"/>
                <a:gridCol w="523875"/>
                <a:gridCol w="522288"/>
                <a:gridCol w="523875"/>
                <a:gridCol w="522287"/>
                <a:gridCol w="523875"/>
                <a:gridCol w="523875"/>
                <a:gridCol w="522288"/>
                <a:gridCol w="523875"/>
                <a:gridCol w="522287"/>
                <a:gridCol w="523875"/>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5752" name="Group 344"/>
          <p:cNvGraphicFramePr>
            <a:graphicFrameLocks noGrp="1"/>
          </p:cNvGraphicFramePr>
          <p:nvPr>
            <p:ph sz="quarter" idx="2"/>
          </p:nvPr>
        </p:nvGraphicFramePr>
        <p:xfrm>
          <a:off x="1371600" y="4587875"/>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5588" name="Group 180"/>
          <p:cNvGraphicFramePr>
            <a:graphicFrameLocks noGrp="1"/>
          </p:cNvGraphicFramePr>
          <p:nvPr/>
        </p:nvGraphicFramePr>
        <p:xfrm>
          <a:off x="1143000" y="2743200"/>
          <a:ext cx="3657600" cy="518160"/>
        </p:xfrm>
        <a:graphic>
          <a:graphicData uri="http://schemas.openxmlformats.org/drawingml/2006/table">
            <a:tbl>
              <a:tblPr/>
              <a:tblGrid>
                <a:gridCol w="523875"/>
                <a:gridCol w="520700"/>
                <a:gridCol w="522288"/>
                <a:gridCol w="523875"/>
                <a:gridCol w="522287"/>
                <a:gridCol w="520700"/>
                <a:gridCol w="523875"/>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5609" name="Text Box 201"/>
          <p:cNvSpPr txBox="1">
            <a:spLocks noChangeArrowheads="1"/>
          </p:cNvSpPr>
          <p:nvPr/>
        </p:nvSpPr>
        <p:spPr bwMode="auto">
          <a:xfrm>
            <a:off x="746125" y="236537"/>
            <a:ext cx="3638550" cy="1615827"/>
          </a:xfrm>
          <a:prstGeom prst="rect">
            <a:avLst/>
          </a:prstGeom>
          <a:noFill/>
          <a:ln w="9525">
            <a:noFill/>
            <a:miter lim="800000"/>
            <a:headEnd/>
            <a:tailEnd/>
          </a:ln>
          <a:effectLst/>
        </p:spPr>
        <p:txBody>
          <a:bodyPr>
            <a:spAutoFit/>
          </a:bodyPr>
          <a:lstStyle/>
          <a:p>
            <a:pPr eaLnBrk="1" hangingPunct="1"/>
            <a:r>
              <a:rPr lang="en-US" dirty="0"/>
              <a:t>Initially: n = size of S = 15; </a:t>
            </a:r>
          </a:p>
          <a:p>
            <a:pPr eaLnBrk="1" hangingPunct="1"/>
            <a:r>
              <a:rPr lang="en-US" dirty="0"/>
              <a:t>             m = size of p = </a:t>
            </a:r>
            <a:r>
              <a:rPr lang="en-US" dirty="0" smtClean="0"/>
              <a:t>7</a:t>
            </a:r>
          </a:p>
          <a:p>
            <a:pPr eaLnBrk="1" hangingPunct="1"/>
            <a:r>
              <a:rPr lang="en-US" dirty="0" smtClean="0"/>
              <a:t>Step </a:t>
            </a:r>
            <a:r>
              <a:rPr lang="en-US" dirty="0"/>
              <a:t>1: </a:t>
            </a:r>
            <a:r>
              <a:rPr lang="en-US" dirty="0" err="1"/>
              <a:t>i</a:t>
            </a:r>
            <a:r>
              <a:rPr lang="en-US" dirty="0"/>
              <a:t> = 1, q = 0</a:t>
            </a:r>
          </a:p>
          <a:p>
            <a:pPr eaLnBrk="1" hangingPunct="1"/>
            <a:r>
              <a:rPr lang="en-US" dirty="0"/>
              <a:t>             comparing p[1] with S[1]</a:t>
            </a:r>
          </a:p>
        </p:txBody>
      </p:sp>
      <p:sp>
        <p:nvSpPr>
          <p:cNvPr id="145610" name="Text Box 202"/>
          <p:cNvSpPr txBox="1">
            <a:spLocks noChangeArrowheads="1"/>
          </p:cNvSpPr>
          <p:nvPr/>
        </p:nvSpPr>
        <p:spPr bwMode="auto">
          <a:xfrm>
            <a:off x="365125" y="18430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11" name="Text Box 203"/>
          <p:cNvSpPr txBox="1">
            <a:spLocks noChangeArrowheads="1"/>
          </p:cNvSpPr>
          <p:nvPr/>
        </p:nvSpPr>
        <p:spPr bwMode="auto">
          <a:xfrm>
            <a:off x="381000" y="2743200"/>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5612" name="Line 204"/>
          <p:cNvSpPr>
            <a:spLocks noChangeShapeType="1"/>
          </p:cNvSpPr>
          <p:nvPr/>
        </p:nvSpPr>
        <p:spPr bwMode="auto">
          <a:xfrm flipV="1">
            <a:off x="1371600" y="23622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617" name="Text Box 209"/>
          <p:cNvSpPr txBox="1">
            <a:spLocks noChangeArrowheads="1"/>
          </p:cNvSpPr>
          <p:nvPr/>
        </p:nvSpPr>
        <p:spPr bwMode="auto">
          <a:xfrm>
            <a:off x="2651125" y="4913313"/>
            <a:ext cx="701675" cy="366712"/>
          </a:xfrm>
          <a:prstGeom prst="rect">
            <a:avLst/>
          </a:prstGeom>
          <a:noFill/>
          <a:ln w="9525">
            <a:noFill/>
            <a:miter lim="800000"/>
            <a:headEnd/>
            <a:tailEnd/>
          </a:ln>
          <a:effectLst/>
        </p:spPr>
        <p:txBody>
          <a:bodyPr>
            <a:spAutoFit/>
          </a:bodyPr>
          <a:lstStyle/>
          <a:p>
            <a:pPr eaLnBrk="1" hangingPunct="1"/>
            <a:endParaRPr lang="en-US"/>
          </a:p>
        </p:txBody>
      </p:sp>
      <p:sp>
        <p:nvSpPr>
          <p:cNvPr id="145618" name="Text Box 210"/>
          <p:cNvSpPr txBox="1">
            <a:spLocks noChangeArrowheads="1"/>
          </p:cNvSpPr>
          <p:nvPr/>
        </p:nvSpPr>
        <p:spPr bwMode="auto">
          <a:xfrm>
            <a:off x="990600" y="3276600"/>
            <a:ext cx="7696200" cy="779463"/>
          </a:xfrm>
          <a:prstGeom prst="rect">
            <a:avLst/>
          </a:prstGeom>
          <a:noFill/>
          <a:ln w="9525">
            <a:noFill/>
            <a:miter lim="800000"/>
            <a:headEnd/>
            <a:tailEnd/>
          </a:ln>
          <a:effectLst/>
        </p:spPr>
        <p:txBody>
          <a:bodyPr>
            <a:spAutoFit/>
          </a:bodyPr>
          <a:lstStyle/>
          <a:p>
            <a:pPr eaLnBrk="1" hangingPunct="1"/>
            <a:r>
              <a:rPr lang="en-US"/>
              <a:t>P[1] does not match with S[1].  ‘p’ will be shifted one position to the right.</a:t>
            </a:r>
          </a:p>
          <a:p>
            <a:pPr eaLnBrk="1" hangingPunct="1">
              <a:spcBef>
                <a:spcPct val="50000"/>
              </a:spcBef>
            </a:pPr>
            <a:endParaRPr lang="en-US"/>
          </a:p>
        </p:txBody>
      </p:sp>
      <p:sp>
        <p:nvSpPr>
          <p:cNvPr id="145619" name="Text Box 211"/>
          <p:cNvSpPr txBox="1">
            <a:spLocks noChangeArrowheads="1"/>
          </p:cNvSpPr>
          <p:nvPr/>
        </p:nvSpPr>
        <p:spPr bwMode="auto">
          <a:xfrm>
            <a:off x="517525" y="45862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20" name="Text Box 212"/>
          <p:cNvSpPr txBox="1">
            <a:spLocks noChangeArrowheads="1"/>
          </p:cNvSpPr>
          <p:nvPr/>
        </p:nvSpPr>
        <p:spPr bwMode="auto">
          <a:xfrm>
            <a:off x="517525" y="5529263"/>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45753" name="Group 345"/>
          <p:cNvGraphicFramePr>
            <a:graphicFrameLocks noGrp="1"/>
          </p:cNvGraphicFramePr>
          <p:nvPr>
            <p:ph sz="quarter" idx="3"/>
          </p:nvPr>
        </p:nvGraphicFramePr>
        <p:xfrm>
          <a:off x="1905000" y="5486400"/>
          <a:ext cx="3581400" cy="518160"/>
        </p:xfrm>
        <a:graphic>
          <a:graphicData uri="http://schemas.openxmlformats.org/drawingml/2006/table">
            <a:tbl>
              <a:tblPr/>
              <a:tblGrid>
                <a:gridCol w="512763"/>
                <a:gridCol w="509587"/>
                <a:gridCol w="511175"/>
                <a:gridCol w="514350"/>
                <a:gridCol w="511175"/>
                <a:gridCol w="509588"/>
                <a:gridCol w="512762"/>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5754" name="Text Box 346"/>
          <p:cNvSpPr txBox="1">
            <a:spLocks noChangeArrowheads="1"/>
          </p:cNvSpPr>
          <p:nvPr/>
        </p:nvSpPr>
        <p:spPr bwMode="auto">
          <a:xfrm>
            <a:off x="844550" y="3805232"/>
            <a:ext cx="3397250" cy="641350"/>
          </a:xfrm>
          <a:prstGeom prst="rect">
            <a:avLst/>
          </a:prstGeom>
          <a:noFill/>
          <a:ln w="9525">
            <a:noFill/>
            <a:miter lim="800000"/>
            <a:headEnd/>
            <a:tailEnd/>
          </a:ln>
          <a:effectLst/>
        </p:spPr>
        <p:txBody>
          <a:bodyPr wrap="none">
            <a:spAutoFit/>
          </a:bodyPr>
          <a:lstStyle/>
          <a:p>
            <a:pPr eaLnBrk="1" hangingPunct="1"/>
            <a:r>
              <a:rPr lang="en-US" dirty="0"/>
              <a:t>Step 2: </a:t>
            </a:r>
            <a:r>
              <a:rPr lang="en-US" dirty="0" err="1"/>
              <a:t>i</a:t>
            </a:r>
            <a:r>
              <a:rPr lang="en-US" dirty="0"/>
              <a:t> = 2, q = 0</a:t>
            </a:r>
          </a:p>
          <a:p>
            <a:pPr eaLnBrk="1" hangingPunct="1"/>
            <a:r>
              <a:rPr lang="en-US" dirty="0"/>
              <a:t>            comparing p[1] with S[2]</a:t>
            </a:r>
          </a:p>
        </p:txBody>
      </p:sp>
      <p:sp>
        <p:nvSpPr>
          <p:cNvPr id="145755" name="Line 347"/>
          <p:cNvSpPr>
            <a:spLocks noChangeShapeType="1"/>
          </p:cNvSpPr>
          <p:nvPr/>
        </p:nvSpPr>
        <p:spPr bwMode="auto">
          <a:xfrm flipV="1">
            <a:off x="2133600" y="51054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756" name="Text Box 348"/>
          <p:cNvSpPr txBox="1">
            <a:spLocks noChangeArrowheads="1"/>
          </p:cNvSpPr>
          <p:nvPr/>
        </p:nvSpPr>
        <p:spPr bwMode="auto">
          <a:xfrm>
            <a:off x="1143000" y="6248400"/>
            <a:ext cx="6038850" cy="366713"/>
          </a:xfrm>
          <a:prstGeom prst="rect">
            <a:avLst/>
          </a:prstGeom>
          <a:noFill/>
          <a:ln w="9525">
            <a:noFill/>
            <a:miter lim="800000"/>
            <a:headEnd/>
            <a:tailEnd/>
          </a:ln>
          <a:effectLst/>
        </p:spPr>
        <p:txBody>
          <a:bodyPr wrap="none">
            <a:spAutoFit/>
          </a:bodyPr>
          <a:lstStyle/>
          <a:p>
            <a:pPr eaLnBrk="1" hangingPunct="1"/>
            <a:r>
              <a:rPr lang="en-US"/>
              <a:t>P[1] matches S[2]. Since there is a match, p is not shifted.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5612"/>
                                        </p:tgtEl>
                                      </p:cBhvr>
                                    </p:animEffect>
                                    <p:set>
                                      <p:cBhvr>
                                        <p:cTn id="7" dur="1" fill="hold">
                                          <p:stCondLst>
                                            <p:cond delay="1999"/>
                                          </p:stCondLst>
                                        </p:cTn>
                                        <p:tgtEl>
                                          <p:spTgt spid="1456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6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1667 -0.00439 L 0.05833 -0.00439 " pathEditMode="relative" rAng="0" ptsTypes="AA">
                                      <p:cBhvr>
                                        <p:cTn id="15" dur="2000" fill="hold"/>
                                        <p:tgtEl>
                                          <p:spTgt spid="145588"/>
                                        </p:tgtEl>
                                        <p:attrNameLst>
                                          <p:attrName>ppt_x</p:attrName>
                                          <p:attrName>ppt_y</p:attrName>
                                        </p:attrNameLst>
                                      </p:cBhvr>
                                      <p:rCtr x="38" y="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57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575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56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56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575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57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5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12" grpId="0" animBg="1"/>
      <p:bldP spid="145618" grpId="0"/>
      <p:bldP spid="145619" grpId="0"/>
      <p:bldP spid="145620" grpId="0"/>
      <p:bldP spid="145754" grpId="0"/>
      <p:bldP spid="145755" grpId="0" animBg="1"/>
      <p:bldP spid="1457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xfrm>
            <a:off x="-7044" y="-175538"/>
            <a:ext cx="8229600" cy="1143000"/>
          </a:xfrm>
        </p:spPr>
        <p:txBody>
          <a:bodyPr/>
          <a:lstStyle/>
          <a:p>
            <a:pPr algn="l">
              <a:defRPr/>
            </a:pPr>
            <a:r>
              <a:rPr lang="en-US" dirty="0" smtClean="0"/>
              <a:t>String Matching Problem</a:t>
            </a:r>
          </a:p>
        </p:txBody>
      </p:sp>
      <p:pic>
        <p:nvPicPr>
          <p:cNvPr id="1029" name="Picture 4" descr="853 1"/>
          <p:cNvPicPr>
            <a:picLocks noChangeAspect="1" noChangeArrowheads="1"/>
          </p:cNvPicPr>
          <p:nvPr/>
        </p:nvPicPr>
        <p:blipFill>
          <a:blip r:embed="rId3" cstate="print"/>
          <a:srcRect/>
          <a:stretch>
            <a:fillRect/>
          </a:stretch>
        </p:blipFill>
        <p:spPr bwMode="auto">
          <a:xfrm>
            <a:off x="157163" y="2035175"/>
            <a:ext cx="8756650" cy="2859088"/>
          </a:xfrm>
          <a:prstGeom prst="rect">
            <a:avLst/>
          </a:prstGeom>
          <a:noFill/>
          <a:ln w="9525">
            <a:noFill/>
            <a:miter lim="800000"/>
            <a:headEnd/>
            <a:tailEnd/>
          </a:ln>
        </p:spPr>
      </p:pic>
      <p:sp>
        <p:nvSpPr>
          <p:cNvPr id="604166" name="Text Box 6"/>
          <p:cNvSpPr txBox="1">
            <a:spLocks noChangeArrowheads="1"/>
          </p:cNvSpPr>
          <p:nvPr/>
        </p:nvSpPr>
        <p:spPr bwMode="auto">
          <a:xfrm>
            <a:off x="554355" y="1249868"/>
            <a:ext cx="6369050" cy="366713"/>
          </a:xfrm>
          <a:prstGeom prst="rect">
            <a:avLst/>
          </a:prstGeom>
          <a:noFill/>
          <a:ln w="9525">
            <a:noFill/>
            <a:miter lim="800000"/>
            <a:headEnd/>
            <a:tailEnd/>
          </a:ln>
          <a:effectLst/>
        </p:spPr>
        <p:txBody>
          <a:bodyPr>
            <a:spAutoFit/>
          </a:bodyPr>
          <a:lstStyle/>
          <a:p>
            <a:pPr>
              <a:defRPr/>
            </a:pPr>
            <a:r>
              <a:rPr lang="en-US" u="sng" dirty="0">
                <a:effectLst>
                  <a:outerShdw blurRad="38100" dist="38100" dir="2700000" algn="tl">
                    <a:srgbClr val="C0C0C0"/>
                  </a:outerShdw>
                </a:effectLst>
              </a:rPr>
              <a:t>Motivations</a:t>
            </a:r>
            <a:r>
              <a:rPr lang="en-US" dirty="0">
                <a:effectLst>
                  <a:outerShdw blurRad="38100" dist="38100" dir="2700000" algn="tl">
                    <a:srgbClr val="C0C0C0"/>
                  </a:outerShdw>
                </a:effectLst>
              </a:rPr>
              <a:t>: text-editing, pattern matching in DNA sequences</a:t>
            </a:r>
          </a:p>
        </p:txBody>
      </p:sp>
      <p:sp>
        <p:nvSpPr>
          <p:cNvPr id="604167" name="Text Box 7"/>
          <p:cNvSpPr txBox="1">
            <a:spLocks noChangeArrowheads="1"/>
          </p:cNvSpPr>
          <p:nvPr/>
        </p:nvSpPr>
        <p:spPr bwMode="auto">
          <a:xfrm>
            <a:off x="469900" y="4984750"/>
            <a:ext cx="3740150" cy="366713"/>
          </a:xfrm>
          <a:prstGeom prst="rect">
            <a:avLst/>
          </a:prstGeom>
          <a:noFill/>
          <a:ln w="9525">
            <a:noFill/>
            <a:miter lim="800000"/>
            <a:headEnd/>
            <a:tailEnd/>
          </a:ln>
          <a:effectLst/>
        </p:spPr>
        <p:txBody>
          <a:bodyPr>
            <a:spAutoFit/>
          </a:bodyPr>
          <a:lstStyle/>
          <a:p>
            <a:pPr>
              <a:defRPr/>
            </a:pPr>
            <a:r>
              <a:rPr lang="en-US" b="1" dirty="0">
                <a:effectLst>
                  <a:outerShdw blurRad="38100" dist="38100" dir="2700000" algn="tl">
                    <a:srgbClr val="C0C0C0"/>
                  </a:outerShdw>
                </a:effectLst>
              </a:rPr>
              <a:t>Text</a:t>
            </a:r>
            <a:r>
              <a:rPr lang="en-US" dirty="0">
                <a:effectLst>
                  <a:outerShdw blurRad="38100" dist="38100" dir="2700000" algn="tl">
                    <a:srgbClr val="C0C0C0"/>
                  </a:outerShdw>
                </a:effectLst>
              </a:rPr>
              <a:t>: </a:t>
            </a:r>
            <a:r>
              <a:rPr lang="en-US" dirty="0" smtClean="0">
                <a:effectLst>
                  <a:outerShdw blurRad="38100" dist="38100" dir="2700000" algn="tl">
                    <a:srgbClr val="C0C0C0"/>
                  </a:outerShdw>
                </a:effectLst>
              </a:rPr>
              <a:t>array </a:t>
            </a:r>
            <a:r>
              <a:rPr lang="en-US" dirty="0">
                <a:effectLst>
                  <a:outerShdw blurRad="38100" dist="38100" dir="2700000" algn="tl">
                    <a:srgbClr val="C0C0C0"/>
                  </a:outerShdw>
                </a:effectLst>
              </a:rPr>
              <a:t>T[1...n]</a:t>
            </a:r>
          </a:p>
        </p:txBody>
      </p:sp>
      <p:sp>
        <p:nvSpPr>
          <p:cNvPr id="604168" name="Text Box 8"/>
          <p:cNvSpPr txBox="1">
            <a:spLocks noChangeArrowheads="1"/>
          </p:cNvSpPr>
          <p:nvPr/>
        </p:nvSpPr>
        <p:spPr bwMode="auto">
          <a:xfrm>
            <a:off x="5207000" y="5016500"/>
            <a:ext cx="2765425" cy="366713"/>
          </a:xfrm>
          <a:prstGeom prst="rect">
            <a:avLst/>
          </a:prstGeom>
          <a:noFill/>
          <a:ln w="9525">
            <a:noFill/>
            <a:miter lim="800000"/>
            <a:headEnd/>
            <a:tailEnd/>
          </a:ln>
          <a:effectLst/>
        </p:spPr>
        <p:txBody>
          <a:bodyPr>
            <a:spAutoFit/>
          </a:bodyPr>
          <a:lstStyle/>
          <a:p>
            <a:pPr>
              <a:defRPr/>
            </a:pPr>
            <a:r>
              <a:rPr lang="en-US" b="1" dirty="0">
                <a:effectLst>
                  <a:outerShdw blurRad="38100" dist="38100" dir="2700000" algn="tl">
                    <a:srgbClr val="C0C0C0"/>
                  </a:outerShdw>
                </a:effectLst>
              </a:rPr>
              <a:t>Pattern</a:t>
            </a:r>
            <a:r>
              <a:rPr lang="en-US" dirty="0">
                <a:effectLst>
                  <a:outerShdw blurRad="38100" dist="38100" dir="2700000" algn="tl">
                    <a:srgbClr val="C0C0C0"/>
                  </a:outerShdw>
                </a:effectLst>
              </a:rPr>
              <a:t>: array P[1...m]</a:t>
            </a:r>
          </a:p>
        </p:txBody>
      </p:sp>
      <p:sp>
        <p:nvSpPr>
          <p:cNvPr id="604169" name="Text Box 9"/>
          <p:cNvSpPr txBox="1">
            <a:spLocks noChangeArrowheads="1"/>
          </p:cNvSpPr>
          <p:nvPr/>
        </p:nvSpPr>
        <p:spPr bwMode="auto">
          <a:xfrm>
            <a:off x="1728788" y="5380038"/>
            <a:ext cx="5638800" cy="396875"/>
          </a:xfrm>
          <a:prstGeom prst="rect">
            <a:avLst/>
          </a:prstGeom>
          <a:noFill/>
          <a:ln w="9525">
            <a:noFill/>
            <a:miter lim="800000"/>
            <a:headEnd/>
            <a:tailEnd/>
          </a:ln>
          <a:effectLst/>
        </p:spPr>
        <p:txBody>
          <a:bodyPr>
            <a:spAutoFit/>
          </a:bodyPr>
          <a:lstStyle/>
          <a:p>
            <a:pPr>
              <a:defRPr/>
            </a:pPr>
            <a:r>
              <a:rPr lang="en-US" b="1" dirty="0">
                <a:effectLst>
                  <a:outerShdw blurRad="38100" dist="38100" dir="2700000" algn="tl">
                    <a:srgbClr val="C0C0C0"/>
                  </a:outerShdw>
                </a:effectLst>
              </a:rPr>
              <a:t>Array Element</a:t>
            </a:r>
            <a:r>
              <a:rPr lang="en-US" dirty="0">
                <a:effectLst>
                  <a:outerShdw blurRad="38100" dist="38100" dir="2700000" algn="tl">
                    <a:srgbClr val="C0C0C0"/>
                  </a:outerShdw>
                </a:effectLst>
              </a:rPr>
              <a:t>: Character from finite alphabet </a:t>
            </a:r>
            <a:r>
              <a:rPr lang="en-US" sz="2000" b="1" dirty="0">
                <a:effectLst>
                  <a:outerShdw blurRad="38100" dist="38100" dir="2700000" algn="tl">
                    <a:srgbClr val="C0C0C0"/>
                  </a:outerShdw>
                </a:effectLst>
                <a:latin typeface="Symbol" pitchFamily="18" charset="2"/>
              </a:rPr>
              <a:t>S</a:t>
            </a:r>
            <a:endParaRPr lang="en-US" dirty="0">
              <a:effectLst>
                <a:outerShdw blurRad="38100" dist="38100" dir="2700000" algn="tl">
                  <a:srgbClr val="C0C0C0"/>
                </a:outerShdw>
              </a:effectLst>
            </a:endParaRPr>
          </a:p>
        </p:txBody>
      </p:sp>
      <p:sp>
        <p:nvSpPr>
          <p:cNvPr id="604170" name="Text Box 10"/>
          <p:cNvSpPr txBox="1">
            <a:spLocks noChangeArrowheads="1"/>
          </p:cNvSpPr>
          <p:nvPr/>
        </p:nvSpPr>
        <p:spPr bwMode="auto">
          <a:xfrm>
            <a:off x="612775" y="5856288"/>
            <a:ext cx="6099175" cy="376237"/>
          </a:xfrm>
          <a:prstGeom prst="rect">
            <a:avLst/>
          </a:prstGeom>
          <a:noFill/>
          <a:ln w="9525">
            <a:solidFill>
              <a:schemeClr val="tx1"/>
            </a:solidFill>
            <a:miter lim="800000"/>
            <a:headEnd/>
            <a:tailEnd/>
          </a:ln>
          <a:effectLst/>
        </p:spPr>
        <p:txBody>
          <a:bodyPr>
            <a:spAutoFit/>
          </a:bodyPr>
          <a:lstStyle/>
          <a:p>
            <a:pPr>
              <a:defRPr/>
            </a:pPr>
            <a:r>
              <a:rPr lang="en-US" dirty="0">
                <a:effectLst>
                  <a:outerShdw blurRad="38100" dist="38100" dir="2700000" algn="tl">
                    <a:srgbClr val="C0C0C0"/>
                  </a:outerShdw>
                </a:effectLst>
              </a:rPr>
              <a:t>Pattern P occurs with shift s in T if P[1...m] = T[s+1...</a:t>
            </a:r>
            <a:r>
              <a:rPr lang="en-US" dirty="0" err="1">
                <a:effectLst>
                  <a:outerShdw blurRad="38100" dist="38100" dir="2700000" algn="tl">
                    <a:srgbClr val="C0C0C0"/>
                  </a:outerShdw>
                </a:effectLst>
              </a:rPr>
              <a:t>s+m</a:t>
            </a:r>
            <a:r>
              <a:rPr lang="en-US" dirty="0">
                <a:effectLst>
                  <a:outerShdw blurRad="38100" dist="38100" dir="2700000" algn="tl">
                    <a:srgbClr val="C0C0C0"/>
                  </a:outerShdw>
                </a:effectLst>
              </a:rPr>
              <a:t>]  </a:t>
            </a:r>
          </a:p>
        </p:txBody>
      </p:sp>
      <p:graphicFrame>
        <p:nvGraphicFramePr>
          <p:cNvPr id="1026" name="Object 11"/>
          <p:cNvGraphicFramePr>
            <a:graphicFrameLocks noChangeAspect="1"/>
          </p:cNvGraphicFramePr>
          <p:nvPr/>
        </p:nvGraphicFramePr>
        <p:xfrm>
          <a:off x="6864350" y="5932488"/>
          <a:ext cx="1220788" cy="265112"/>
        </p:xfrm>
        <a:graphic>
          <a:graphicData uri="http://schemas.openxmlformats.org/presentationml/2006/ole">
            <p:oleObj spid="_x0000_s1026" name="Equation" r:id="rId4" imgW="812520" imgH="177480" progId="">
              <p:embed/>
            </p:oleObj>
          </a:graphicData>
        </a:graphic>
      </p:graphicFrame>
      <p:graphicFrame>
        <p:nvGraphicFramePr>
          <p:cNvPr id="1027" name="Object 12"/>
          <p:cNvGraphicFramePr>
            <a:graphicFrameLocks noChangeAspect="1"/>
          </p:cNvGraphicFramePr>
          <p:nvPr/>
        </p:nvGraphicFramePr>
        <p:xfrm>
          <a:off x="3609975" y="5035550"/>
          <a:ext cx="765175" cy="271463"/>
        </p:xfrm>
        <a:graphic>
          <a:graphicData uri="http://schemas.openxmlformats.org/presentationml/2006/ole">
            <p:oleObj spid="_x0000_s1027" name="Equation" r:id="rId5" imgW="393480" imgH="139680" progId="">
              <p:embed/>
            </p:oleObj>
          </a:graphicData>
        </a:graphic>
      </p:graphicFrame>
      <p:sp>
        <p:nvSpPr>
          <p:cNvPr id="1036" name="Text Box 13"/>
          <p:cNvSpPr txBox="1">
            <a:spLocks noChangeArrowheads="1"/>
          </p:cNvSpPr>
          <p:nvPr/>
        </p:nvSpPr>
        <p:spPr bwMode="auto">
          <a:xfrm>
            <a:off x="965200" y="3365500"/>
            <a:ext cx="596900" cy="336550"/>
          </a:xfrm>
          <a:prstGeom prst="rect">
            <a:avLst/>
          </a:prstGeom>
          <a:solidFill>
            <a:srgbClr val="FFFFFF"/>
          </a:solidFill>
          <a:ln w="9525">
            <a:noFill/>
            <a:miter lim="800000"/>
            <a:headEnd/>
            <a:tailEnd/>
          </a:ln>
        </p:spPr>
        <p:txBody>
          <a:bodyPr>
            <a:spAutoFit/>
          </a:bodyPr>
          <a:lstStyle/>
          <a:p>
            <a:r>
              <a:rPr lang="en-US" sz="1600">
                <a:solidFill>
                  <a:schemeClr val="bg2"/>
                </a:solidFill>
                <a:effectLst/>
              </a:rPr>
              <a:t>32.1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5" name="Rectangle 3"/>
          <p:cNvSpPr>
            <a:spLocks noGrp="1" noChangeArrowheads="1"/>
          </p:cNvSpPr>
          <p:nvPr>
            <p:ph type="body" sz="half" idx="1"/>
          </p:nvPr>
        </p:nvSpPr>
        <p:spPr>
          <a:xfrm>
            <a:off x="428624" y="657240"/>
            <a:ext cx="4038600" cy="381000"/>
          </a:xfrm>
        </p:spPr>
        <p:txBody>
          <a:bodyPr/>
          <a:lstStyle/>
          <a:p>
            <a:pPr>
              <a:lnSpc>
                <a:spcPct val="90000"/>
              </a:lnSpc>
              <a:buFont typeface="Wingdings" pitchFamily="2" charset="2"/>
              <a:buNone/>
            </a:pPr>
            <a:r>
              <a:rPr lang="en-US" sz="1800"/>
              <a:t>Step 3: i = 3, q = 1</a:t>
            </a:r>
          </a:p>
        </p:txBody>
      </p:sp>
      <p:graphicFrame>
        <p:nvGraphicFramePr>
          <p:cNvPr id="151770" name="Group 218"/>
          <p:cNvGraphicFramePr>
            <a:graphicFrameLocks noGrp="1"/>
          </p:cNvGraphicFramePr>
          <p:nvPr>
            <p:ph sz="quarter" idx="2"/>
          </p:nvPr>
        </p:nvGraphicFramePr>
        <p:xfrm>
          <a:off x="1266824" y="5321315"/>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556" name="Text Box 4"/>
          <p:cNvSpPr txBox="1">
            <a:spLocks noChangeArrowheads="1"/>
          </p:cNvSpPr>
          <p:nvPr/>
        </p:nvSpPr>
        <p:spPr bwMode="auto">
          <a:xfrm>
            <a:off x="1400174" y="885840"/>
            <a:ext cx="2686050" cy="366713"/>
          </a:xfrm>
          <a:prstGeom prst="rect">
            <a:avLst/>
          </a:prstGeom>
          <a:noFill/>
          <a:ln w="9525">
            <a:noFill/>
            <a:miter lim="800000"/>
            <a:headEnd/>
            <a:tailEnd/>
          </a:ln>
          <a:effectLst/>
        </p:spPr>
        <p:txBody>
          <a:bodyPr wrap="none">
            <a:spAutoFit/>
          </a:bodyPr>
          <a:lstStyle/>
          <a:p>
            <a:pPr eaLnBrk="1" hangingPunct="1"/>
            <a:r>
              <a:rPr lang="en-US"/>
              <a:t>Comparing p[2] with S[3]</a:t>
            </a:r>
          </a:p>
        </p:txBody>
      </p:sp>
      <p:sp>
        <p:nvSpPr>
          <p:cNvPr id="151557" name="Text Box 5"/>
          <p:cNvSpPr txBox="1">
            <a:spLocks noChangeArrowheads="1"/>
          </p:cNvSpPr>
          <p:nvPr/>
        </p:nvSpPr>
        <p:spPr bwMode="auto">
          <a:xfrm>
            <a:off x="488949" y="117952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558" name="Text Box 6"/>
          <p:cNvSpPr txBox="1">
            <a:spLocks noChangeArrowheads="1"/>
          </p:cNvSpPr>
          <p:nvPr/>
        </p:nvSpPr>
        <p:spPr bwMode="auto">
          <a:xfrm>
            <a:off x="2546349" y="1379553"/>
            <a:ext cx="184150" cy="366712"/>
          </a:xfrm>
          <a:prstGeom prst="rect">
            <a:avLst/>
          </a:prstGeom>
          <a:noFill/>
          <a:ln w="9525">
            <a:noFill/>
            <a:miter lim="800000"/>
            <a:headEnd/>
            <a:tailEnd/>
          </a:ln>
          <a:effectLst/>
        </p:spPr>
        <p:txBody>
          <a:bodyPr wrap="none">
            <a:spAutoFit/>
          </a:bodyPr>
          <a:lstStyle/>
          <a:p>
            <a:pPr eaLnBrk="1" hangingPunct="1"/>
            <a:endParaRPr lang="en-US"/>
          </a:p>
        </p:txBody>
      </p:sp>
      <p:graphicFrame>
        <p:nvGraphicFramePr>
          <p:cNvPr id="151772" name="Group 220"/>
          <p:cNvGraphicFramePr>
            <a:graphicFrameLocks noGrp="1"/>
          </p:cNvGraphicFramePr>
          <p:nvPr>
            <p:ph sz="quarter" idx="3"/>
          </p:nvPr>
        </p:nvGraphicFramePr>
        <p:xfrm>
          <a:off x="3324224" y="6159515"/>
          <a:ext cx="3505200" cy="518160"/>
        </p:xfrm>
        <a:graphic>
          <a:graphicData uri="http://schemas.openxmlformats.org/drawingml/2006/table">
            <a:tbl>
              <a:tblPr/>
              <a:tblGrid>
                <a:gridCol w="501650"/>
                <a:gridCol w="500063"/>
                <a:gridCol w="500062"/>
                <a:gridCol w="501650"/>
                <a:gridCol w="500063"/>
                <a:gridCol w="500062"/>
                <a:gridCol w="501650"/>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619" name="Group 67"/>
          <p:cNvGraphicFramePr>
            <a:graphicFrameLocks noGrp="1"/>
          </p:cNvGraphicFramePr>
          <p:nvPr/>
        </p:nvGraphicFramePr>
        <p:xfrm>
          <a:off x="1190624" y="3416315"/>
          <a:ext cx="7696200" cy="518160"/>
        </p:xfrm>
        <a:graphic>
          <a:graphicData uri="http://schemas.openxmlformats.org/drawingml/2006/table">
            <a:tbl>
              <a:tblPr/>
              <a:tblGrid>
                <a:gridCol w="514350"/>
                <a:gridCol w="511175"/>
                <a:gridCol w="514350"/>
                <a:gridCol w="511175"/>
                <a:gridCol w="514350"/>
                <a:gridCol w="514350"/>
                <a:gridCol w="511175"/>
                <a:gridCol w="514350"/>
                <a:gridCol w="511175"/>
                <a:gridCol w="514350"/>
                <a:gridCol w="514350"/>
                <a:gridCol w="511175"/>
                <a:gridCol w="514350"/>
                <a:gridCol w="511175"/>
                <a:gridCol w="514350"/>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774" name="Group 222"/>
          <p:cNvGraphicFramePr>
            <a:graphicFrameLocks noGrp="1"/>
          </p:cNvGraphicFramePr>
          <p:nvPr/>
        </p:nvGraphicFramePr>
        <p:xfrm>
          <a:off x="1266824" y="1190640"/>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734" name="Group 182"/>
          <p:cNvGraphicFramePr>
            <a:graphicFrameLocks noGrp="1"/>
          </p:cNvGraphicFramePr>
          <p:nvPr/>
        </p:nvGraphicFramePr>
        <p:xfrm>
          <a:off x="2714624" y="4254515"/>
          <a:ext cx="3581400" cy="518160"/>
        </p:xfrm>
        <a:graphic>
          <a:graphicData uri="http://schemas.openxmlformats.org/drawingml/2006/table">
            <a:tbl>
              <a:tblPr/>
              <a:tblGrid>
                <a:gridCol w="512763"/>
                <a:gridCol w="511175"/>
                <a:gridCol w="511175"/>
                <a:gridCol w="511175"/>
                <a:gridCol w="511175"/>
                <a:gridCol w="511175"/>
                <a:gridCol w="512762"/>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776" name="Group 224"/>
          <p:cNvGraphicFramePr>
            <a:graphicFrameLocks noGrp="1"/>
          </p:cNvGraphicFramePr>
          <p:nvPr/>
        </p:nvGraphicFramePr>
        <p:xfrm>
          <a:off x="1800224" y="2105040"/>
          <a:ext cx="3581400" cy="518160"/>
        </p:xfrm>
        <a:graphic>
          <a:graphicData uri="http://schemas.openxmlformats.org/drawingml/2006/table">
            <a:tbl>
              <a:tblPr/>
              <a:tblGrid>
                <a:gridCol w="512763"/>
                <a:gridCol w="511175"/>
                <a:gridCol w="511175"/>
                <a:gridCol w="511175"/>
                <a:gridCol w="511175"/>
                <a:gridCol w="511175"/>
                <a:gridCol w="512762"/>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723" name="Text Box 171"/>
          <p:cNvSpPr txBox="1">
            <a:spLocks noChangeArrowheads="1"/>
          </p:cNvSpPr>
          <p:nvPr/>
        </p:nvSpPr>
        <p:spPr bwMode="auto">
          <a:xfrm>
            <a:off x="503237" y="204312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4" name="Text Box 172"/>
          <p:cNvSpPr txBox="1">
            <a:spLocks noChangeArrowheads="1"/>
          </p:cNvSpPr>
          <p:nvPr/>
        </p:nvSpPr>
        <p:spPr bwMode="auto">
          <a:xfrm>
            <a:off x="581024" y="3443303"/>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5" name="Text Box 173"/>
          <p:cNvSpPr txBox="1">
            <a:spLocks noChangeArrowheads="1"/>
          </p:cNvSpPr>
          <p:nvPr/>
        </p:nvSpPr>
        <p:spPr bwMode="auto">
          <a:xfrm>
            <a:off x="565149" y="417672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6" name="Text Box 174"/>
          <p:cNvSpPr txBox="1">
            <a:spLocks noChangeArrowheads="1"/>
          </p:cNvSpPr>
          <p:nvPr/>
        </p:nvSpPr>
        <p:spPr bwMode="auto">
          <a:xfrm>
            <a:off x="565149" y="539592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7" name="Text Box 175"/>
          <p:cNvSpPr txBox="1">
            <a:spLocks noChangeArrowheads="1"/>
          </p:cNvSpPr>
          <p:nvPr/>
        </p:nvSpPr>
        <p:spPr bwMode="auto">
          <a:xfrm>
            <a:off x="581024" y="608172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9" name="Line 177"/>
          <p:cNvSpPr>
            <a:spLocks noChangeShapeType="1"/>
          </p:cNvSpPr>
          <p:nvPr/>
        </p:nvSpPr>
        <p:spPr bwMode="auto">
          <a:xfrm flipV="1">
            <a:off x="2562224" y="1724040"/>
            <a:ext cx="0" cy="381000"/>
          </a:xfrm>
          <a:prstGeom prst="line">
            <a:avLst/>
          </a:prstGeom>
          <a:noFill/>
          <a:ln w="9525">
            <a:solidFill>
              <a:schemeClr val="tx1"/>
            </a:solidFill>
            <a:round/>
            <a:headEnd/>
            <a:tailEnd type="triangle" w="med" len="med"/>
          </a:ln>
          <a:effectLst/>
        </p:spPr>
        <p:txBody>
          <a:bodyPr/>
          <a:lstStyle/>
          <a:p>
            <a:endParaRPr lang="en-US"/>
          </a:p>
        </p:txBody>
      </p:sp>
      <p:sp>
        <p:nvSpPr>
          <p:cNvPr id="151730" name="Text Box 178"/>
          <p:cNvSpPr txBox="1">
            <a:spLocks noChangeArrowheads="1"/>
          </p:cNvSpPr>
          <p:nvPr/>
        </p:nvSpPr>
        <p:spPr bwMode="auto">
          <a:xfrm>
            <a:off x="4156074" y="885840"/>
            <a:ext cx="3130550" cy="366713"/>
          </a:xfrm>
          <a:prstGeom prst="rect">
            <a:avLst/>
          </a:prstGeom>
          <a:noFill/>
          <a:ln w="9525">
            <a:noFill/>
            <a:miter lim="800000"/>
            <a:headEnd/>
            <a:tailEnd/>
          </a:ln>
          <a:effectLst/>
        </p:spPr>
        <p:txBody>
          <a:bodyPr wrap="none">
            <a:spAutoFit/>
          </a:bodyPr>
          <a:lstStyle/>
          <a:p>
            <a:pPr eaLnBrk="1" hangingPunct="1"/>
            <a:r>
              <a:rPr lang="en-US"/>
              <a:t>p[2] does not match with S[3]</a:t>
            </a:r>
          </a:p>
        </p:txBody>
      </p:sp>
      <p:sp>
        <p:nvSpPr>
          <p:cNvPr id="151731" name="Text Box 179"/>
          <p:cNvSpPr txBox="1">
            <a:spLocks noChangeArrowheads="1"/>
          </p:cNvSpPr>
          <p:nvPr/>
        </p:nvSpPr>
        <p:spPr bwMode="auto">
          <a:xfrm>
            <a:off x="1209674" y="2638440"/>
            <a:ext cx="4552950" cy="366713"/>
          </a:xfrm>
          <a:prstGeom prst="rect">
            <a:avLst/>
          </a:prstGeom>
          <a:noFill/>
          <a:ln w="9525">
            <a:noFill/>
            <a:miter lim="800000"/>
            <a:headEnd/>
            <a:tailEnd/>
          </a:ln>
          <a:effectLst/>
        </p:spPr>
        <p:txBody>
          <a:bodyPr wrap="none">
            <a:spAutoFit/>
          </a:bodyPr>
          <a:lstStyle/>
          <a:p>
            <a:pPr eaLnBrk="1" hangingPunct="1"/>
            <a:r>
              <a:rPr lang="en-US"/>
              <a:t>Backtracking on p, comparing p[1] and S[3]</a:t>
            </a:r>
          </a:p>
        </p:txBody>
      </p:sp>
      <p:sp>
        <p:nvSpPr>
          <p:cNvPr id="151732" name="Text Box 180"/>
          <p:cNvSpPr txBox="1">
            <a:spLocks noChangeArrowheads="1"/>
          </p:cNvSpPr>
          <p:nvPr/>
        </p:nvSpPr>
        <p:spPr bwMode="auto">
          <a:xfrm>
            <a:off x="581024" y="2979753"/>
            <a:ext cx="2114550" cy="366712"/>
          </a:xfrm>
          <a:prstGeom prst="rect">
            <a:avLst/>
          </a:prstGeom>
          <a:noFill/>
          <a:ln w="9525">
            <a:noFill/>
            <a:miter lim="800000"/>
            <a:headEnd/>
            <a:tailEnd/>
          </a:ln>
          <a:effectLst/>
        </p:spPr>
        <p:txBody>
          <a:bodyPr>
            <a:spAutoFit/>
          </a:bodyPr>
          <a:lstStyle/>
          <a:p>
            <a:pPr eaLnBrk="1" hangingPunct="1"/>
            <a:r>
              <a:rPr lang="en-US"/>
              <a:t>Step 4: i = 4, q = 0 </a:t>
            </a:r>
          </a:p>
        </p:txBody>
      </p:sp>
      <p:sp>
        <p:nvSpPr>
          <p:cNvPr id="151735" name="Text Box 183"/>
          <p:cNvSpPr txBox="1">
            <a:spLocks noChangeArrowheads="1"/>
          </p:cNvSpPr>
          <p:nvPr/>
        </p:nvSpPr>
        <p:spPr bwMode="auto">
          <a:xfrm>
            <a:off x="2136774" y="3109928"/>
            <a:ext cx="2635250" cy="366712"/>
          </a:xfrm>
          <a:prstGeom prst="rect">
            <a:avLst/>
          </a:prstGeom>
          <a:noFill/>
          <a:ln w="9525">
            <a:noFill/>
            <a:miter lim="800000"/>
            <a:headEnd/>
            <a:tailEnd/>
          </a:ln>
          <a:effectLst/>
        </p:spPr>
        <p:txBody>
          <a:bodyPr>
            <a:spAutoFit/>
          </a:bodyPr>
          <a:lstStyle/>
          <a:p>
            <a:pPr eaLnBrk="1" hangingPunct="1"/>
            <a:r>
              <a:rPr lang="en-US"/>
              <a:t>comparing p[1] with S[4]</a:t>
            </a:r>
          </a:p>
        </p:txBody>
      </p:sp>
      <p:sp>
        <p:nvSpPr>
          <p:cNvPr id="151736" name="Line 184"/>
          <p:cNvSpPr>
            <a:spLocks noChangeShapeType="1"/>
          </p:cNvSpPr>
          <p:nvPr/>
        </p:nvSpPr>
        <p:spPr bwMode="auto">
          <a:xfrm flipV="1">
            <a:off x="2943224" y="393384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37" name="Text Box 185"/>
          <p:cNvSpPr txBox="1">
            <a:spLocks noChangeArrowheads="1"/>
          </p:cNvSpPr>
          <p:nvPr/>
        </p:nvSpPr>
        <p:spPr bwMode="auto">
          <a:xfrm>
            <a:off x="4848224" y="3109928"/>
            <a:ext cx="3130550" cy="366712"/>
          </a:xfrm>
          <a:prstGeom prst="rect">
            <a:avLst/>
          </a:prstGeom>
          <a:noFill/>
          <a:ln w="9525">
            <a:noFill/>
            <a:miter lim="800000"/>
            <a:headEnd/>
            <a:tailEnd/>
          </a:ln>
          <a:effectLst/>
        </p:spPr>
        <p:txBody>
          <a:bodyPr wrap="none">
            <a:spAutoFit/>
          </a:bodyPr>
          <a:lstStyle/>
          <a:p>
            <a:pPr eaLnBrk="1" hangingPunct="1"/>
            <a:r>
              <a:rPr lang="en-US"/>
              <a:t>p[1] does not match with S[4]</a:t>
            </a:r>
          </a:p>
        </p:txBody>
      </p:sp>
      <p:sp>
        <p:nvSpPr>
          <p:cNvPr id="151738" name="Text Box 186"/>
          <p:cNvSpPr txBox="1">
            <a:spLocks noChangeArrowheads="1"/>
          </p:cNvSpPr>
          <p:nvPr/>
        </p:nvSpPr>
        <p:spPr bwMode="auto">
          <a:xfrm>
            <a:off x="657224" y="4862528"/>
            <a:ext cx="2114550" cy="366712"/>
          </a:xfrm>
          <a:prstGeom prst="rect">
            <a:avLst/>
          </a:prstGeom>
          <a:noFill/>
          <a:ln w="9525">
            <a:noFill/>
            <a:miter lim="800000"/>
            <a:headEnd/>
            <a:tailEnd/>
          </a:ln>
          <a:effectLst/>
        </p:spPr>
        <p:txBody>
          <a:bodyPr>
            <a:spAutoFit/>
          </a:bodyPr>
          <a:lstStyle/>
          <a:p>
            <a:pPr eaLnBrk="1" hangingPunct="1"/>
            <a:r>
              <a:rPr lang="en-US"/>
              <a:t>Step 5: i = 5, q = 0 </a:t>
            </a:r>
          </a:p>
        </p:txBody>
      </p:sp>
      <p:sp>
        <p:nvSpPr>
          <p:cNvPr id="151739" name="Line 187"/>
          <p:cNvSpPr>
            <a:spLocks noChangeShapeType="1"/>
          </p:cNvSpPr>
          <p:nvPr/>
        </p:nvSpPr>
        <p:spPr bwMode="auto">
          <a:xfrm flipV="1">
            <a:off x="3552824" y="583884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40" name="Text Box 188"/>
          <p:cNvSpPr txBox="1">
            <a:spLocks noChangeArrowheads="1"/>
          </p:cNvSpPr>
          <p:nvPr/>
        </p:nvSpPr>
        <p:spPr bwMode="auto">
          <a:xfrm>
            <a:off x="2181224" y="5014928"/>
            <a:ext cx="2635250" cy="366712"/>
          </a:xfrm>
          <a:prstGeom prst="rect">
            <a:avLst/>
          </a:prstGeom>
          <a:noFill/>
          <a:ln w="9525">
            <a:noFill/>
            <a:miter lim="800000"/>
            <a:headEnd/>
            <a:tailEnd/>
          </a:ln>
          <a:effectLst/>
        </p:spPr>
        <p:txBody>
          <a:bodyPr wrap="none">
            <a:spAutoFit/>
          </a:bodyPr>
          <a:lstStyle/>
          <a:p>
            <a:pPr eaLnBrk="1" hangingPunct="1"/>
            <a:r>
              <a:rPr lang="en-US"/>
              <a:t>comparing p[1] with S[5]</a:t>
            </a:r>
          </a:p>
        </p:txBody>
      </p:sp>
      <p:sp>
        <p:nvSpPr>
          <p:cNvPr id="151741" name="Text Box 189"/>
          <p:cNvSpPr txBox="1">
            <a:spLocks noChangeArrowheads="1"/>
          </p:cNvSpPr>
          <p:nvPr/>
        </p:nvSpPr>
        <p:spPr bwMode="auto">
          <a:xfrm>
            <a:off x="5076824" y="5000640"/>
            <a:ext cx="2432050" cy="366713"/>
          </a:xfrm>
          <a:prstGeom prst="rect">
            <a:avLst/>
          </a:prstGeom>
          <a:noFill/>
          <a:ln w="9525">
            <a:noFill/>
            <a:miter lim="800000"/>
            <a:headEnd/>
            <a:tailEnd/>
          </a:ln>
          <a:effectLst/>
        </p:spPr>
        <p:txBody>
          <a:bodyPr wrap="none">
            <a:spAutoFit/>
          </a:bodyPr>
          <a:lstStyle/>
          <a:p>
            <a:pPr eaLnBrk="1" hangingPunct="1"/>
            <a:r>
              <a:rPr lang="en-US"/>
              <a:t>p[1] matches with S[5]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7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7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2000"/>
                                        <p:tgtEl>
                                          <p:spTgt spid="151729"/>
                                        </p:tgtEl>
                                      </p:cBhvr>
                                    </p:animEffect>
                                    <p:set>
                                      <p:cBhvr>
                                        <p:cTn id="21" dur="1" fill="hold">
                                          <p:stCondLst>
                                            <p:cond delay="1999"/>
                                          </p:stCondLst>
                                        </p:cTn>
                                        <p:tgtEl>
                                          <p:spTgt spid="15172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02083 2.89017E-7 L 0.05417 -0.00439 " pathEditMode="relative" rAng="0" ptsTypes="AA">
                                      <p:cBhvr>
                                        <p:cTn id="25" dur="2000" fill="hold"/>
                                        <p:tgtEl>
                                          <p:spTgt spid="151776"/>
                                        </p:tgtEl>
                                        <p:attrNameLst>
                                          <p:attrName>ppt_x</p:attrName>
                                          <p:attrName>ppt_y</p:attrName>
                                        </p:attrNameLst>
                                      </p:cBhvr>
                                      <p:rCtr x="38" y="-2"/>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2" nodeType="clickEffect">
                                  <p:stCondLst>
                                    <p:cond delay="0"/>
                                  </p:stCondLst>
                                  <p:childTnLst>
                                    <p:set>
                                      <p:cBhvr>
                                        <p:cTn id="29" dur="1" fill="hold">
                                          <p:stCondLst>
                                            <p:cond delay="0"/>
                                          </p:stCondLst>
                                        </p:cTn>
                                        <p:tgtEl>
                                          <p:spTgt spid="1517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17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17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172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161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17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173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17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17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17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172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517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5177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5177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174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173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1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724" grpId="0"/>
      <p:bldP spid="151725" grpId="0"/>
      <p:bldP spid="151726" grpId="0"/>
      <p:bldP spid="151727" grpId="0"/>
      <p:bldP spid="151729" grpId="0" animBg="1"/>
      <p:bldP spid="151729" grpId="1" animBg="1"/>
      <p:bldP spid="151729" grpId="2" animBg="1"/>
      <p:bldP spid="151730" grpId="0"/>
      <p:bldP spid="151731" grpId="0"/>
      <p:bldP spid="151732" grpId="0"/>
      <p:bldP spid="151735" grpId="0"/>
      <p:bldP spid="151736" grpId="0" animBg="1"/>
      <p:bldP spid="151737" grpId="0"/>
      <p:bldP spid="151738" grpId="0"/>
      <p:bldP spid="151739" grpId="0" animBg="1"/>
      <p:bldP spid="151740" grpId="0"/>
      <p:bldP spid="15174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8964" name="Group 244"/>
          <p:cNvGraphicFramePr>
            <a:graphicFrameLocks noGrp="1"/>
          </p:cNvGraphicFramePr>
          <p:nvPr>
            <p:ph sz="quarter" idx="1"/>
          </p:nvPr>
        </p:nvGraphicFramePr>
        <p:xfrm>
          <a:off x="1357312" y="3329000"/>
          <a:ext cx="7620000" cy="518160"/>
        </p:xfrm>
        <a:graphic>
          <a:graphicData uri="http://schemas.openxmlformats.org/drawingml/2006/table">
            <a:tbl>
              <a:tblPr/>
              <a:tblGrid>
                <a:gridCol w="508000"/>
                <a:gridCol w="508000"/>
                <a:gridCol w="508000"/>
                <a:gridCol w="508000"/>
                <a:gridCol w="508000"/>
                <a:gridCol w="508000"/>
                <a:gridCol w="508000"/>
                <a:gridCol w="508000"/>
                <a:gridCol w="508000"/>
                <a:gridCol w="508000"/>
                <a:gridCol w="508000"/>
                <a:gridCol w="508000"/>
                <a:gridCol w="508000"/>
                <a:gridCol w="508000"/>
                <a:gridCol w="5080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60" name="Group 240"/>
          <p:cNvGraphicFramePr>
            <a:graphicFrameLocks noGrp="1"/>
          </p:cNvGraphicFramePr>
          <p:nvPr>
            <p:ph sz="quarter" idx="2"/>
          </p:nvPr>
        </p:nvGraphicFramePr>
        <p:xfrm>
          <a:off x="1281112" y="1119200"/>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68" name="Group 248"/>
          <p:cNvGraphicFramePr>
            <a:graphicFrameLocks noGrp="1"/>
          </p:cNvGraphicFramePr>
          <p:nvPr>
            <p:ph sz="quarter" idx="3"/>
          </p:nvPr>
        </p:nvGraphicFramePr>
        <p:xfrm>
          <a:off x="1357312" y="5438788"/>
          <a:ext cx="7620000" cy="557213"/>
        </p:xfrm>
        <a:graphic>
          <a:graphicData uri="http://schemas.openxmlformats.org/drawingml/2006/table">
            <a:tbl>
              <a:tblPr/>
              <a:tblGrid>
                <a:gridCol w="509588"/>
                <a:gridCol w="506412"/>
                <a:gridCol w="508000"/>
                <a:gridCol w="488950"/>
                <a:gridCol w="527050"/>
                <a:gridCol w="509588"/>
                <a:gridCol w="506412"/>
                <a:gridCol w="508000"/>
                <a:gridCol w="506413"/>
                <a:gridCol w="509587"/>
                <a:gridCol w="509588"/>
                <a:gridCol w="506412"/>
                <a:gridCol w="508000"/>
                <a:gridCol w="506413"/>
                <a:gridCol w="509587"/>
              </a:tblGrid>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62" name="Group 242"/>
          <p:cNvGraphicFramePr>
            <a:graphicFrameLocks noGrp="1"/>
          </p:cNvGraphicFramePr>
          <p:nvPr>
            <p:ph sz="quarter" idx="4"/>
          </p:nvPr>
        </p:nvGraphicFramePr>
        <p:xfrm>
          <a:off x="3338512" y="1957400"/>
          <a:ext cx="3505200" cy="518160"/>
        </p:xfrm>
        <a:graphic>
          <a:graphicData uri="http://schemas.openxmlformats.org/drawingml/2006/table">
            <a:tbl>
              <a:tblPr/>
              <a:tblGrid>
                <a:gridCol w="501650"/>
                <a:gridCol w="500063"/>
                <a:gridCol w="500062"/>
                <a:gridCol w="501650"/>
                <a:gridCol w="500063"/>
                <a:gridCol w="500062"/>
                <a:gridCol w="50165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66" name="Group 246"/>
          <p:cNvGraphicFramePr>
            <a:graphicFrameLocks noGrp="1"/>
          </p:cNvGraphicFramePr>
          <p:nvPr/>
        </p:nvGraphicFramePr>
        <p:xfrm>
          <a:off x="3414712" y="4167200"/>
          <a:ext cx="3581400" cy="518160"/>
        </p:xfrm>
        <a:graphic>
          <a:graphicData uri="http://schemas.openxmlformats.org/drawingml/2006/table">
            <a:tbl>
              <a:tblPr/>
              <a:tblGrid>
                <a:gridCol w="512763"/>
                <a:gridCol w="511175"/>
                <a:gridCol w="511175"/>
                <a:gridCol w="511175"/>
                <a:gridCol w="511175"/>
                <a:gridCol w="511175"/>
                <a:gridCol w="512762"/>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70" name="Group 250"/>
          <p:cNvGraphicFramePr>
            <a:graphicFrameLocks noGrp="1"/>
          </p:cNvGraphicFramePr>
          <p:nvPr/>
        </p:nvGraphicFramePr>
        <p:xfrm>
          <a:off x="3414712" y="6316675"/>
          <a:ext cx="3581400" cy="518160"/>
        </p:xfrm>
        <a:graphic>
          <a:graphicData uri="http://schemas.openxmlformats.org/drawingml/2006/table">
            <a:tbl>
              <a:tblPr/>
              <a:tblGrid>
                <a:gridCol w="512763"/>
                <a:gridCol w="511175"/>
                <a:gridCol w="511175"/>
                <a:gridCol w="511175"/>
                <a:gridCol w="511175"/>
                <a:gridCol w="511175"/>
                <a:gridCol w="512762"/>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8912" name="Rectangle 192"/>
          <p:cNvSpPr>
            <a:spLocks noChangeArrowheads="1"/>
          </p:cNvSpPr>
          <p:nvPr/>
        </p:nvSpPr>
        <p:spPr bwMode="auto">
          <a:xfrm>
            <a:off x="442912" y="5858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6: i = 6, q = 1</a:t>
            </a:r>
          </a:p>
        </p:txBody>
      </p:sp>
      <p:sp>
        <p:nvSpPr>
          <p:cNvPr id="158913" name="Text Box 193"/>
          <p:cNvSpPr txBox="1">
            <a:spLocks noChangeArrowheads="1"/>
          </p:cNvSpPr>
          <p:nvPr/>
        </p:nvSpPr>
        <p:spPr bwMode="auto">
          <a:xfrm>
            <a:off x="503237" y="11080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14" name="Text Box 194"/>
          <p:cNvSpPr txBox="1">
            <a:spLocks noChangeArrowheads="1"/>
          </p:cNvSpPr>
          <p:nvPr/>
        </p:nvSpPr>
        <p:spPr bwMode="auto">
          <a:xfrm>
            <a:off x="517525" y="197168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15" name="Line 195"/>
          <p:cNvSpPr>
            <a:spLocks noChangeShapeType="1"/>
          </p:cNvSpPr>
          <p:nvPr/>
        </p:nvSpPr>
        <p:spPr bwMode="auto">
          <a:xfrm flipV="1">
            <a:off x="4100512" y="16526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16" name="Text Box 196"/>
          <p:cNvSpPr txBox="1">
            <a:spLocks noChangeArrowheads="1"/>
          </p:cNvSpPr>
          <p:nvPr/>
        </p:nvSpPr>
        <p:spPr bwMode="auto">
          <a:xfrm>
            <a:off x="1566862" y="814400"/>
            <a:ext cx="2686050" cy="366713"/>
          </a:xfrm>
          <a:prstGeom prst="rect">
            <a:avLst/>
          </a:prstGeom>
          <a:noFill/>
          <a:ln w="9525">
            <a:noFill/>
            <a:miter lim="800000"/>
            <a:headEnd/>
            <a:tailEnd/>
          </a:ln>
          <a:effectLst/>
        </p:spPr>
        <p:txBody>
          <a:bodyPr wrap="none">
            <a:spAutoFit/>
          </a:bodyPr>
          <a:lstStyle/>
          <a:p>
            <a:pPr eaLnBrk="1" hangingPunct="1"/>
            <a:r>
              <a:rPr lang="en-US"/>
              <a:t>Comparing p[2] with S[6]</a:t>
            </a:r>
          </a:p>
        </p:txBody>
      </p:sp>
      <p:sp>
        <p:nvSpPr>
          <p:cNvPr id="158917" name="Text Box 197"/>
          <p:cNvSpPr txBox="1">
            <a:spLocks noChangeArrowheads="1"/>
          </p:cNvSpPr>
          <p:nvPr/>
        </p:nvSpPr>
        <p:spPr bwMode="auto">
          <a:xfrm>
            <a:off x="4329112" y="814400"/>
            <a:ext cx="2432050" cy="366713"/>
          </a:xfrm>
          <a:prstGeom prst="rect">
            <a:avLst/>
          </a:prstGeom>
          <a:noFill/>
          <a:ln w="9525">
            <a:noFill/>
            <a:miter lim="800000"/>
            <a:headEnd/>
            <a:tailEnd/>
          </a:ln>
          <a:effectLst/>
        </p:spPr>
        <p:txBody>
          <a:bodyPr wrap="none">
            <a:spAutoFit/>
          </a:bodyPr>
          <a:lstStyle/>
          <a:p>
            <a:pPr eaLnBrk="1" hangingPunct="1"/>
            <a:r>
              <a:rPr lang="en-US"/>
              <a:t>p[2] matches with S[6]</a:t>
            </a:r>
          </a:p>
        </p:txBody>
      </p:sp>
      <p:sp>
        <p:nvSpPr>
          <p:cNvPr id="158923" name="Text Box 203"/>
          <p:cNvSpPr txBox="1">
            <a:spLocks noChangeArrowheads="1"/>
          </p:cNvSpPr>
          <p:nvPr/>
        </p:nvSpPr>
        <p:spPr bwMode="auto">
          <a:xfrm>
            <a:off x="519112" y="34194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24" name="Text Box 204"/>
          <p:cNvSpPr txBox="1">
            <a:spLocks noChangeArrowheads="1"/>
          </p:cNvSpPr>
          <p:nvPr/>
        </p:nvSpPr>
        <p:spPr bwMode="auto">
          <a:xfrm>
            <a:off x="595312" y="4167200"/>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26" name="Line 206"/>
          <p:cNvSpPr>
            <a:spLocks noChangeShapeType="1"/>
          </p:cNvSpPr>
          <p:nvPr/>
        </p:nvSpPr>
        <p:spPr bwMode="auto">
          <a:xfrm flipV="1">
            <a:off x="4710112" y="38624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27" name="Rectangle 207"/>
          <p:cNvSpPr>
            <a:spLocks noChangeArrowheads="1"/>
          </p:cNvSpPr>
          <p:nvPr/>
        </p:nvSpPr>
        <p:spPr bwMode="auto">
          <a:xfrm>
            <a:off x="595312" y="27956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7: i = 7, q = 2</a:t>
            </a:r>
          </a:p>
        </p:txBody>
      </p:sp>
      <p:sp>
        <p:nvSpPr>
          <p:cNvPr id="158928" name="Text Box 208"/>
          <p:cNvSpPr txBox="1">
            <a:spLocks noChangeArrowheads="1"/>
          </p:cNvSpPr>
          <p:nvPr/>
        </p:nvSpPr>
        <p:spPr bwMode="auto">
          <a:xfrm>
            <a:off x="1719262" y="3024200"/>
            <a:ext cx="2686050" cy="366713"/>
          </a:xfrm>
          <a:prstGeom prst="rect">
            <a:avLst/>
          </a:prstGeom>
          <a:noFill/>
          <a:ln w="9525">
            <a:noFill/>
            <a:miter lim="800000"/>
            <a:headEnd/>
            <a:tailEnd/>
          </a:ln>
          <a:effectLst/>
        </p:spPr>
        <p:txBody>
          <a:bodyPr wrap="none">
            <a:spAutoFit/>
          </a:bodyPr>
          <a:lstStyle/>
          <a:p>
            <a:pPr eaLnBrk="1" hangingPunct="1"/>
            <a:r>
              <a:rPr lang="en-US"/>
              <a:t>Comparing p[3] with S[7]</a:t>
            </a:r>
          </a:p>
        </p:txBody>
      </p:sp>
      <p:sp>
        <p:nvSpPr>
          <p:cNvPr id="158929" name="Text Box 209"/>
          <p:cNvSpPr txBox="1">
            <a:spLocks noChangeArrowheads="1"/>
          </p:cNvSpPr>
          <p:nvPr/>
        </p:nvSpPr>
        <p:spPr bwMode="auto">
          <a:xfrm>
            <a:off x="4481512" y="3024200"/>
            <a:ext cx="2432050" cy="366713"/>
          </a:xfrm>
          <a:prstGeom prst="rect">
            <a:avLst/>
          </a:prstGeom>
          <a:noFill/>
          <a:ln w="9525">
            <a:noFill/>
            <a:miter lim="800000"/>
            <a:headEnd/>
            <a:tailEnd/>
          </a:ln>
          <a:effectLst/>
        </p:spPr>
        <p:txBody>
          <a:bodyPr wrap="none">
            <a:spAutoFit/>
          </a:bodyPr>
          <a:lstStyle/>
          <a:p>
            <a:pPr eaLnBrk="1" hangingPunct="1"/>
            <a:r>
              <a:rPr lang="en-US"/>
              <a:t>p[3] matches with S[7]</a:t>
            </a:r>
          </a:p>
        </p:txBody>
      </p:sp>
      <p:sp>
        <p:nvSpPr>
          <p:cNvPr id="158930" name="Rectangle 210"/>
          <p:cNvSpPr>
            <a:spLocks noChangeArrowheads="1"/>
          </p:cNvSpPr>
          <p:nvPr/>
        </p:nvSpPr>
        <p:spPr bwMode="auto">
          <a:xfrm>
            <a:off x="747712" y="48530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8: i = 8, q = 3</a:t>
            </a:r>
          </a:p>
        </p:txBody>
      </p:sp>
      <p:sp>
        <p:nvSpPr>
          <p:cNvPr id="158931" name="Text Box 211"/>
          <p:cNvSpPr txBox="1">
            <a:spLocks noChangeArrowheads="1"/>
          </p:cNvSpPr>
          <p:nvPr/>
        </p:nvSpPr>
        <p:spPr bwMode="auto">
          <a:xfrm>
            <a:off x="1871662" y="5095888"/>
            <a:ext cx="2686050" cy="366712"/>
          </a:xfrm>
          <a:prstGeom prst="rect">
            <a:avLst/>
          </a:prstGeom>
          <a:noFill/>
          <a:ln w="9525">
            <a:noFill/>
            <a:miter lim="800000"/>
            <a:headEnd/>
            <a:tailEnd/>
          </a:ln>
          <a:effectLst/>
        </p:spPr>
        <p:txBody>
          <a:bodyPr wrap="none">
            <a:spAutoFit/>
          </a:bodyPr>
          <a:lstStyle/>
          <a:p>
            <a:pPr eaLnBrk="1" hangingPunct="1"/>
            <a:r>
              <a:rPr lang="en-US"/>
              <a:t>Comparing p[4] with S[8]</a:t>
            </a:r>
          </a:p>
        </p:txBody>
      </p:sp>
      <p:sp>
        <p:nvSpPr>
          <p:cNvPr id="158932" name="Text Box 212"/>
          <p:cNvSpPr txBox="1">
            <a:spLocks noChangeArrowheads="1"/>
          </p:cNvSpPr>
          <p:nvPr/>
        </p:nvSpPr>
        <p:spPr bwMode="auto">
          <a:xfrm>
            <a:off x="4633912" y="5095888"/>
            <a:ext cx="2432050" cy="366712"/>
          </a:xfrm>
          <a:prstGeom prst="rect">
            <a:avLst/>
          </a:prstGeom>
          <a:noFill/>
          <a:ln w="9525">
            <a:noFill/>
            <a:miter lim="800000"/>
            <a:headEnd/>
            <a:tailEnd/>
          </a:ln>
          <a:effectLst/>
        </p:spPr>
        <p:txBody>
          <a:bodyPr wrap="none">
            <a:spAutoFit/>
          </a:bodyPr>
          <a:lstStyle/>
          <a:p>
            <a:pPr eaLnBrk="1" hangingPunct="1"/>
            <a:r>
              <a:rPr lang="en-US"/>
              <a:t>p[4] matches with S[8]</a:t>
            </a:r>
          </a:p>
        </p:txBody>
      </p:sp>
      <p:sp>
        <p:nvSpPr>
          <p:cNvPr id="158933" name="Line 213"/>
          <p:cNvSpPr>
            <a:spLocks noChangeShapeType="1"/>
          </p:cNvSpPr>
          <p:nvPr/>
        </p:nvSpPr>
        <p:spPr bwMode="auto">
          <a:xfrm flipV="1">
            <a:off x="5167312" y="59960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34" name="Text Box 214"/>
          <p:cNvSpPr txBox="1">
            <a:spLocks noChangeArrowheads="1"/>
          </p:cNvSpPr>
          <p:nvPr/>
        </p:nvSpPr>
        <p:spPr bwMode="auto">
          <a:xfrm>
            <a:off x="519112" y="54768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35" name="Text Box 215"/>
          <p:cNvSpPr txBox="1">
            <a:spLocks noChangeArrowheads="1"/>
          </p:cNvSpPr>
          <p:nvPr/>
        </p:nvSpPr>
        <p:spPr bwMode="auto">
          <a:xfrm>
            <a:off x="595312" y="623888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91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89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89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8927"/>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5892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5892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58964"/>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5896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8928"/>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589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89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8930"/>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58934"/>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158935"/>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nodeType="afterEffect">
                                  <p:stCondLst>
                                    <p:cond delay="0"/>
                                  </p:stCondLst>
                                  <p:childTnLst>
                                    <p:set>
                                      <p:cBhvr>
                                        <p:cTn id="53" dur="1" fill="hold">
                                          <p:stCondLst>
                                            <p:cond delay="499"/>
                                          </p:stCondLst>
                                        </p:cTn>
                                        <p:tgtEl>
                                          <p:spTgt spid="158968"/>
                                        </p:tgtEl>
                                        <p:attrNameLst>
                                          <p:attrName>style.visibility</p:attrName>
                                        </p:attrNameLst>
                                      </p:cBhvr>
                                      <p:to>
                                        <p:strVal val="visible"/>
                                      </p:to>
                                    </p:set>
                                  </p:childTnLst>
                                </p:cTn>
                              </p:par>
                            </p:childTnLst>
                          </p:cTn>
                        </p:par>
                        <p:par>
                          <p:cTn id="54" fill="hold">
                            <p:stCondLst>
                              <p:cond delay="2000"/>
                            </p:stCondLst>
                            <p:childTnLst>
                              <p:par>
                                <p:cTn id="55" presetID="1" presetClass="entr" presetSubtype="0" fill="hold" nodeType="afterEffect">
                                  <p:stCondLst>
                                    <p:cond delay="0"/>
                                  </p:stCondLst>
                                  <p:childTnLst>
                                    <p:set>
                                      <p:cBhvr>
                                        <p:cTn id="56" dur="1" fill="hold">
                                          <p:stCondLst>
                                            <p:cond delay="499"/>
                                          </p:stCondLst>
                                        </p:cTn>
                                        <p:tgtEl>
                                          <p:spTgt spid="1589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58931"/>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15893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58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15" grpId="0" animBg="1"/>
      <p:bldP spid="158916" grpId="0" autoUpdateAnimBg="0"/>
      <p:bldP spid="158917" grpId="0" autoUpdateAnimBg="0"/>
      <p:bldP spid="158923" grpId="0" autoUpdateAnimBg="0"/>
      <p:bldP spid="158924" grpId="0" autoUpdateAnimBg="0"/>
      <p:bldP spid="158926" grpId="0" animBg="1"/>
      <p:bldP spid="158927" grpId="0" autoUpdateAnimBg="0"/>
      <p:bldP spid="158928" grpId="0" autoUpdateAnimBg="0"/>
      <p:bldP spid="158929" grpId="0" autoUpdateAnimBg="0"/>
      <p:bldP spid="158930" grpId="0" autoUpdateAnimBg="0"/>
      <p:bldP spid="158931" grpId="0" autoUpdateAnimBg="0"/>
      <p:bldP spid="158932" grpId="0" autoUpdateAnimBg="0"/>
      <p:bldP spid="158933" grpId="0" animBg="1"/>
      <p:bldP spid="158934" grpId="0" autoUpdateAnimBg="0"/>
      <p:bldP spid="15893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4" name="Rectangle 4"/>
          <p:cNvSpPr>
            <a:spLocks noChangeArrowheads="1"/>
          </p:cNvSpPr>
          <p:nvPr/>
        </p:nvSpPr>
        <p:spPr bwMode="auto">
          <a:xfrm>
            <a:off x="428624" y="29528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9: i = 9, q = 4</a:t>
            </a:r>
          </a:p>
        </p:txBody>
      </p:sp>
      <p:sp>
        <p:nvSpPr>
          <p:cNvPr id="163845" name="Text Box 5"/>
          <p:cNvSpPr txBox="1">
            <a:spLocks noChangeArrowheads="1"/>
          </p:cNvSpPr>
          <p:nvPr/>
        </p:nvSpPr>
        <p:spPr bwMode="auto">
          <a:xfrm>
            <a:off x="1552574" y="600080"/>
            <a:ext cx="2686050" cy="366713"/>
          </a:xfrm>
          <a:prstGeom prst="rect">
            <a:avLst/>
          </a:prstGeom>
          <a:noFill/>
          <a:ln w="9525">
            <a:noFill/>
            <a:miter lim="800000"/>
            <a:headEnd/>
            <a:tailEnd/>
          </a:ln>
          <a:effectLst/>
        </p:spPr>
        <p:txBody>
          <a:bodyPr wrap="none">
            <a:spAutoFit/>
          </a:bodyPr>
          <a:lstStyle/>
          <a:p>
            <a:pPr eaLnBrk="1" hangingPunct="1"/>
            <a:r>
              <a:rPr lang="en-US"/>
              <a:t>Comparing p[5] with S[9]</a:t>
            </a:r>
          </a:p>
        </p:txBody>
      </p:sp>
      <p:sp>
        <p:nvSpPr>
          <p:cNvPr id="163846" name="Text Box 6"/>
          <p:cNvSpPr txBox="1">
            <a:spLocks noChangeArrowheads="1"/>
          </p:cNvSpPr>
          <p:nvPr/>
        </p:nvSpPr>
        <p:spPr bwMode="auto">
          <a:xfrm>
            <a:off x="1704974" y="2900368"/>
            <a:ext cx="2813050" cy="366712"/>
          </a:xfrm>
          <a:prstGeom prst="rect">
            <a:avLst/>
          </a:prstGeom>
          <a:noFill/>
          <a:ln w="9525">
            <a:noFill/>
            <a:miter lim="800000"/>
            <a:headEnd/>
            <a:tailEnd/>
          </a:ln>
          <a:effectLst/>
        </p:spPr>
        <p:txBody>
          <a:bodyPr wrap="none">
            <a:spAutoFit/>
          </a:bodyPr>
          <a:lstStyle/>
          <a:p>
            <a:pPr eaLnBrk="1" hangingPunct="1"/>
            <a:r>
              <a:rPr lang="en-US"/>
              <a:t>Comparing p[6] with S[10]</a:t>
            </a:r>
          </a:p>
        </p:txBody>
      </p:sp>
      <p:sp>
        <p:nvSpPr>
          <p:cNvPr id="163847" name="Text Box 7"/>
          <p:cNvSpPr txBox="1">
            <a:spLocks noChangeArrowheads="1"/>
          </p:cNvSpPr>
          <p:nvPr/>
        </p:nvSpPr>
        <p:spPr bwMode="auto">
          <a:xfrm>
            <a:off x="1857374" y="5172080"/>
            <a:ext cx="2813050" cy="366713"/>
          </a:xfrm>
          <a:prstGeom prst="rect">
            <a:avLst/>
          </a:prstGeom>
          <a:noFill/>
          <a:ln w="9525">
            <a:noFill/>
            <a:miter lim="800000"/>
            <a:headEnd/>
            <a:tailEnd/>
          </a:ln>
          <a:effectLst/>
        </p:spPr>
        <p:txBody>
          <a:bodyPr wrap="none">
            <a:spAutoFit/>
          </a:bodyPr>
          <a:lstStyle/>
          <a:p>
            <a:pPr eaLnBrk="1" hangingPunct="1"/>
            <a:r>
              <a:rPr lang="en-US"/>
              <a:t>Comparing p[5] with S[11]</a:t>
            </a:r>
          </a:p>
        </p:txBody>
      </p:sp>
      <p:sp>
        <p:nvSpPr>
          <p:cNvPr id="163848" name="Rectangle 8"/>
          <p:cNvSpPr>
            <a:spLocks noChangeArrowheads="1"/>
          </p:cNvSpPr>
          <p:nvPr/>
        </p:nvSpPr>
        <p:spPr bwMode="auto">
          <a:xfrm>
            <a:off x="581024" y="2657480"/>
            <a:ext cx="2590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10: i = 10, q = 5</a:t>
            </a:r>
          </a:p>
        </p:txBody>
      </p:sp>
      <p:sp>
        <p:nvSpPr>
          <p:cNvPr id="163849" name="Rectangle 9"/>
          <p:cNvSpPr>
            <a:spLocks noChangeArrowheads="1"/>
          </p:cNvSpPr>
          <p:nvPr/>
        </p:nvSpPr>
        <p:spPr bwMode="auto">
          <a:xfrm>
            <a:off x="657224" y="4943480"/>
            <a:ext cx="35052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11: i = 11, q = 4</a:t>
            </a:r>
          </a:p>
        </p:txBody>
      </p:sp>
      <p:sp>
        <p:nvSpPr>
          <p:cNvPr id="163850" name="Text Box 10"/>
          <p:cNvSpPr txBox="1">
            <a:spLocks noChangeArrowheads="1"/>
          </p:cNvSpPr>
          <p:nvPr/>
        </p:nvSpPr>
        <p:spPr bwMode="auto">
          <a:xfrm>
            <a:off x="488949" y="89376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1" name="Text Box 11"/>
          <p:cNvSpPr txBox="1">
            <a:spLocks noChangeArrowheads="1"/>
          </p:cNvSpPr>
          <p:nvPr/>
        </p:nvSpPr>
        <p:spPr bwMode="auto">
          <a:xfrm>
            <a:off x="465137" y="3281368"/>
            <a:ext cx="420687"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2" name="Text Box 12"/>
          <p:cNvSpPr txBox="1">
            <a:spLocks noChangeArrowheads="1"/>
          </p:cNvSpPr>
          <p:nvPr/>
        </p:nvSpPr>
        <p:spPr bwMode="auto">
          <a:xfrm>
            <a:off x="504824" y="564356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3" name="Text Box 13"/>
          <p:cNvSpPr txBox="1">
            <a:spLocks noChangeArrowheads="1"/>
          </p:cNvSpPr>
          <p:nvPr/>
        </p:nvSpPr>
        <p:spPr bwMode="auto">
          <a:xfrm>
            <a:off x="503237" y="168116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4" name="Text Box 14"/>
          <p:cNvSpPr txBox="1">
            <a:spLocks noChangeArrowheads="1"/>
          </p:cNvSpPr>
          <p:nvPr/>
        </p:nvSpPr>
        <p:spPr bwMode="auto">
          <a:xfrm>
            <a:off x="503237" y="404336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5" name="Text Box 15"/>
          <p:cNvSpPr txBox="1">
            <a:spLocks noChangeArrowheads="1"/>
          </p:cNvSpPr>
          <p:nvPr/>
        </p:nvSpPr>
        <p:spPr bwMode="auto">
          <a:xfrm>
            <a:off x="504824" y="625316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64057" name="Group 217"/>
          <p:cNvGraphicFramePr>
            <a:graphicFrameLocks noGrp="1"/>
          </p:cNvGraphicFramePr>
          <p:nvPr>
            <p:ph sz="quarter" idx="1"/>
          </p:nvPr>
        </p:nvGraphicFramePr>
        <p:xfrm>
          <a:off x="1343024" y="904880"/>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39" name="Group 199"/>
          <p:cNvGraphicFramePr>
            <a:graphicFrameLocks noGrp="1"/>
          </p:cNvGraphicFramePr>
          <p:nvPr>
            <p:ph sz="quarter" idx="2"/>
          </p:nvPr>
        </p:nvGraphicFramePr>
        <p:xfrm>
          <a:off x="1419224" y="3206755"/>
          <a:ext cx="7543800" cy="518160"/>
        </p:xfrm>
        <a:graphic>
          <a:graphicData uri="http://schemas.openxmlformats.org/drawingml/2006/table">
            <a:tbl>
              <a:tblPr/>
              <a:tblGrid>
                <a:gridCol w="504825"/>
                <a:gridCol w="500063"/>
                <a:gridCol w="504825"/>
                <a:gridCol w="500062"/>
                <a:gridCol w="504825"/>
                <a:gridCol w="504825"/>
                <a:gridCol w="500063"/>
                <a:gridCol w="504825"/>
                <a:gridCol w="500062"/>
                <a:gridCol w="504825"/>
                <a:gridCol w="504825"/>
                <a:gridCol w="500063"/>
                <a:gridCol w="504825"/>
                <a:gridCol w="500062"/>
                <a:gridCol w="504825"/>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61" name="Group 221"/>
          <p:cNvGraphicFramePr>
            <a:graphicFrameLocks noGrp="1"/>
          </p:cNvGraphicFramePr>
          <p:nvPr>
            <p:ph sz="quarter" idx="3"/>
          </p:nvPr>
        </p:nvGraphicFramePr>
        <p:xfrm>
          <a:off x="1495424" y="5476880"/>
          <a:ext cx="7467600" cy="518160"/>
        </p:xfrm>
        <a:graphic>
          <a:graphicData uri="http://schemas.openxmlformats.org/drawingml/2006/table">
            <a:tbl>
              <a:tblPr/>
              <a:tblGrid>
                <a:gridCol w="498475"/>
                <a:gridCol w="496888"/>
                <a:gridCol w="498475"/>
                <a:gridCol w="496887"/>
                <a:gridCol w="498475"/>
                <a:gridCol w="498475"/>
                <a:gridCol w="496888"/>
                <a:gridCol w="498475"/>
                <a:gridCol w="496887"/>
                <a:gridCol w="498475"/>
                <a:gridCol w="498475"/>
                <a:gridCol w="496888"/>
                <a:gridCol w="498475"/>
                <a:gridCol w="496887"/>
                <a:gridCol w="498475"/>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63" name="Group 223"/>
          <p:cNvGraphicFramePr>
            <a:graphicFrameLocks noGrp="1"/>
          </p:cNvGraphicFramePr>
          <p:nvPr>
            <p:ph sz="quarter" idx="4"/>
          </p:nvPr>
        </p:nvGraphicFramePr>
        <p:xfrm>
          <a:off x="4467224" y="6315080"/>
          <a:ext cx="3505200" cy="518160"/>
        </p:xfrm>
        <a:graphic>
          <a:graphicData uri="http://schemas.openxmlformats.org/drawingml/2006/table">
            <a:tbl>
              <a:tblPr/>
              <a:tblGrid>
                <a:gridCol w="501650"/>
                <a:gridCol w="500063"/>
                <a:gridCol w="500062"/>
                <a:gridCol w="501650"/>
                <a:gridCol w="500063"/>
                <a:gridCol w="500062"/>
                <a:gridCol w="501650"/>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40" name="Group 200"/>
          <p:cNvGraphicFramePr>
            <a:graphicFrameLocks noGrp="1"/>
          </p:cNvGraphicFramePr>
          <p:nvPr/>
        </p:nvGraphicFramePr>
        <p:xfrm>
          <a:off x="3476624" y="4044955"/>
          <a:ext cx="3505200" cy="518160"/>
        </p:xfrm>
        <a:graphic>
          <a:graphicData uri="http://schemas.openxmlformats.org/drawingml/2006/table">
            <a:tbl>
              <a:tblPr/>
              <a:tblGrid>
                <a:gridCol w="501650"/>
                <a:gridCol w="500063"/>
                <a:gridCol w="500062"/>
                <a:gridCol w="501650"/>
                <a:gridCol w="500063"/>
                <a:gridCol w="500062"/>
                <a:gridCol w="50165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59" name="Group 219"/>
          <p:cNvGraphicFramePr>
            <a:graphicFrameLocks noGrp="1"/>
          </p:cNvGraphicFramePr>
          <p:nvPr/>
        </p:nvGraphicFramePr>
        <p:xfrm>
          <a:off x="3400424" y="1758955"/>
          <a:ext cx="3581400" cy="518160"/>
        </p:xfrm>
        <a:graphic>
          <a:graphicData uri="http://schemas.openxmlformats.org/drawingml/2006/table">
            <a:tbl>
              <a:tblPr/>
              <a:tblGrid>
                <a:gridCol w="512763"/>
                <a:gridCol w="511175"/>
                <a:gridCol w="511175"/>
                <a:gridCol w="511175"/>
                <a:gridCol w="511175"/>
                <a:gridCol w="511175"/>
                <a:gridCol w="512762"/>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023" name="Line 183"/>
          <p:cNvSpPr>
            <a:spLocks noChangeShapeType="1"/>
          </p:cNvSpPr>
          <p:nvPr/>
        </p:nvSpPr>
        <p:spPr bwMode="auto">
          <a:xfrm flipV="1">
            <a:off x="5686424" y="143828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4" name="Line 184"/>
          <p:cNvSpPr>
            <a:spLocks noChangeShapeType="1"/>
          </p:cNvSpPr>
          <p:nvPr/>
        </p:nvSpPr>
        <p:spPr bwMode="auto">
          <a:xfrm flipV="1">
            <a:off x="6219824" y="372428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5" name="Text Box 185"/>
          <p:cNvSpPr txBox="1">
            <a:spLocks noChangeArrowheads="1"/>
          </p:cNvSpPr>
          <p:nvPr/>
        </p:nvSpPr>
        <p:spPr bwMode="auto">
          <a:xfrm>
            <a:off x="4619624" y="2886080"/>
            <a:ext cx="3117850" cy="366713"/>
          </a:xfrm>
          <a:prstGeom prst="rect">
            <a:avLst/>
          </a:prstGeom>
          <a:noFill/>
          <a:ln w="9525">
            <a:noFill/>
            <a:miter lim="800000"/>
            <a:headEnd/>
            <a:tailEnd/>
          </a:ln>
          <a:effectLst/>
        </p:spPr>
        <p:txBody>
          <a:bodyPr wrap="none">
            <a:spAutoFit/>
          </a:bodyPr>
          <a:lstStyle/>
          <a:p>
            <a:pPr eaLnBrk="1" hangingPunct="1"/>
            <a:r>
              <a:rPr lang="en-US"/>
              <a:t>p[6] doesn’t match with S[10]</a:t>
            </a:r>
          </a:p>
        </p:txBody>
      </p:sp>
      <p:sp>
        <p:nvSpPr>
          <p:cNvPr id="164026" name="Text Box 186"/>
          <p:cNvSpPr txBox="1">
            <a:spLocks noChangeArrowheads="1"/>
          </p:cNvSpPr>
          <p:nvPr/>
        </p:nvSpPr>
        <p:spPr bwMode="auto">
          <a:xfrm>
            <a:off x="1343024" y="4530730"/>
            <a:ext cx="7772400" cy="517525"/>
          </a:xfrm>
          <a:prstGeom prst="rect">
            <a:avLst/>
          </a:prstGeom>
          <a:noFill/>
          <a:ln w="9525">
            <a:noFill/>
            <a:miter lim="800000"/>
            <a:headEnd/>
            <a:tailEnd/>
          </a:ln>
          <a:effectLst/>
        </p:spPr>
        <p:txBody>
          <a:bodyPr>
            <a:spAutoFit/>
          </a:bodyPr>
          <a:lstStyle/>
          <a:p>
            <a:pPr eaLnBrk="1" hangingPunct="1"/>
            <a:r>
              <a:rPr lang="en-US" sz="1400"/>
              <a:t>Backtracking on p, comparing p[4] with S[10] because after mismatch q = </a:t>
            </a:r>
            <a:r>
              <a:rPr lang="el-GR" sz="1400"/>
              <a:t>Π</a:t>
            </a:r>
            <a:r>
              <a:rPr lang="en-US" sz="1400"/>
              <a:t>[5] = 3</a:t>
            </a:r>
          </a:p>
          <a:p>
            <a:pPr eaLnBrk="1" hangingPunct="1"/>
            <a:r>
              <a:rPr lang="en-US" sz="1400"/>
              <a:t> </a:t>
            </a:r>
          </a:p>
        </p:txBody>
      </p:sp>
      <p:sp>
        <p:nvSpPr>
          <p:cNvPr id="164027" name="Text Box 187"/>
          <p:cNvSpPr txBox="1">
            <a:spLocks noChangeArrowheads="1"/>
          </p:cNvSpPr>
          <p:nvPr/>
        </p:nvSpPr>
        <p:spPr bwMode="auto">
          <a:xfrm>
            <a:off x="4314824" y="614368"/>
            <a:ext cx="2432050" cy="366712"/>
          </a:xfrm>
          <a:prstGeom prst="rect">
            <a:avLst/>
          </a:prstGeom>
          <a:noFill/>
          <a:ln w="9525">
            <a:noFill/>
            <a:miter lim="800000"/>
            <a:headEnd/>
            <a:tailEnd/>
          </a:ln>
          <a:effectLst/>
        </p:spPr>
        <p:txBody>
          <a:bodyPr wrap="none">
            <a:spAutoFit/>
          </a:bodyPr>
          <a:lstStyle/>
          <a:p>
            <a:pPr eaLnBrk="1" hangingPunct="1"/>
            <a:r>
              <a:rPr lang="en-US"/>
              <a:t>p[5] matches with S[9]</a:t>
            </a:r>
          </a:p>
        </p:txBody>
      </p:sp>
      <p:sp>
        <p:nvSpPr>
          <p:cNvPr id="164028" name="Text Box 188"/>
          <p:cNvSpPr txBox="1">
            <a:spLocks noChangeArrowheads="1"/>
          </p:cNvSpPr>
          <p:nvPr/>
        </p:nvSpPr>
        <p:spPr bwMode="auto">
          <a:xfrm>
            <a:off x="4854574" y="5172080"/>
            <a:ext cx="2559050" cy="366713"/>
          </a:xfrm>
          <a:prstGeom prst="rect">
            <a:avLst/>
          </a:prstGeom>
          <a:noFill/>
          <a:ln w="9525">
            <a:noFill/>
            <a:miter lim="800000"/>
            <a:headEnd/>
            <a:tailEnd/>
          </a:ln>
          <a:effectLst/>
        </p:spPr>
        <p:txBody>
          <a:bodyPr wrap="none">
            <a:spAutoFit/>
          </a:bodyPr>
          <a:lstStyle/>
          <a:p>
            <a:pPr eaLnBrk="1" hangingPunct="1"/>
            <a:r>
              <a:rPr lang="en-US"/>
              <a:t>p[5] matches with S[11]</a:t>
            </a:r>
          </a:p>
        </p:txBody>
      </p:sp>
      <p:sp>
        <p:nvSpPr>
          <p:cNvPr id="164030" name="Line 190"/>
          <p:cNvSpPr>
            <a:spLocks noChangeShapeType="1"/>
          </p:cNvSpPr>
          <p:nvPr/>
        </p:nvSpPr>
        <p:spPr bwMode="auto">
          <a:xfrm flipV="1">
            <a:off x="6677024" y="6010280"/>
            <a:ext cx="0" cy="304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40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40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3848"/>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3851"/>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385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403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40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38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40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40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4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164024"/>
                                        </p:tgtEl>
                                      </p:cBhvr>
                                    </p:animEffect>
                                    <p:set>
                                      <p:cBhvr>
                                        <p:cTn id="48" dur="1" fill="hold">
                                          <p:stCondLst>
                                            <p:cond delay="1999"/>
                                          </p:stCondLst>
                                        </p:cTn>
                                        <p:tgtEl>
                                          <p:spTgt spid="1640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0.00833 -1.56069E-6 L 0.10833 0.00439 " pathEditMode="relative" rAng="0" ptsTypes="AA">
                                      <p:cBhvr>
                                        <p:cTn id="52" dur="2000" fill="hold"/>
                                        <p:tgtEl>
                                          <p:spTgt spid="164040"/>
                                        </p:tgtEl>
                                        <p:attrNameLst>
                                          <p:attrName>ppt_x</p:attrName>
                                          <p:attrName>ppt_y</p:attrName>
                                        </p:attrNameLst>
                                      </p:cBhvr>
                                      <p:rCtr x="58" y="2"/>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640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38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38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8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40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406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38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40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4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autoUpdateAnimBg="0"/>
      <p:bldP spid="163846" grpId="0"/>
      <p:bldP spid="163847" grpId="0"/>
      <p:bldP spid="163848" grpId="0" autoUpdateAnimBg="0"/>
      <p:bldP spid="163849" grpId="0"/>
      <p:bldP spid="163851" grpId="0" autoUpdateAnimBg="0"/>
      <p:bldP spid="163852" grpId="0"/>
      <p:bldP spid="163854" grpId="0" autoUpdateAnimBg="0"/>
      <p:bldP spid="163855" grpId="0"/>
      <p:bldP spid="164023" grpId="0" animBg="1"/>
      <p:bldP spid="164024" grpId="0" animBg="1"/>
      <p:bldP spid="164024" grpId="1" animBg="1"/>
      <p:bldP spid="164024" grpId="2" animBg="1"/>
      <p:bldP spid="164025" grpId="0"/>
      <p:bldP spid="164026" grpId="0"/>
      <p:bldP spid="164027" grpId="0" autoUpdateAnimBg="0"/>
      <p:bldP spid="164028" grpId="0"/>
      <p:bldP spid="16403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9165" name="Group 205"/>
          <p:cNvGraphicFramePr>
            <a:graphicFrameLocks noGrp="1"/>
          </p:cNvGraphicFramePr>
          <p:nvPr>
            <p:ph sz="quarter" idx="2"/>
          </p:nvPr>
        </p:nvGraphicFramePr>
        <p:xfrm>
          <a:off x="1143000" y="1333520"/>
          <a:ext cx="7848600" cy="518160"/>
        </p:xfrm>
        <a:graphic>
          <a:graphicData uri="http://schemas.openxmlformats.org/drawingml/2006/table">
            <a:tbl>
              <a:tblPr/>
              <a:tblGrid>
                <a:gridCol w="523875"/>
                <a:gridCol w="522288"/>
                <a:gridCol w="523875"/>
                <a:gridCol w="522287"/>
                <a:gridCol w="523875"/>
                <a:gridCol w="523875"/>
                <a:gridCol w="522288"/>
                <a:gridCol w="523875"/>
                <a:gridCol w="522287"/>
                <a:gridCol w="523875"/>
                <a:gridCol w="523875"/>
                <a:gridCol w="522288"/>
                <a:gridCol w="523875"/>
                <a:gridCol w="522287"/>
                <a:gridCol w="523875"/>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9169" name="Group 209"/>
          <p:cNvGraphicFramePr>
            <a:graphicFrameLocks noGrp="1"/>
          </p:cNvGraphicFramePr>
          <p:nvPr>
            <p:ph sz="quarter" idx="3"/>
          </p:nvPr>
        </p:nvGraphicFramePr>
        <p:xfrm>
          <a:off x="1219200" y="3924320"/>
          <a:ext cx="7696200" cy="518160"/>
        </p:xfrm>
        <a:graphic>
          <a:graphicData uri="http://schemas.openxmlformats.org/drawingml/2006/table">
            <a:tbl>
              <a:tblPr/>
              <a:tblGrid>
                <a:gridCol w="514350"/>
                <a:gridCol w="511175"/>
                <a:gridCol w="514350"/>
                <a:gridCol w="511175"/>
                <a:gridCol w="514350"/>
                <a:gridCol w="514350"/>
                <a:gridCol w="511175"/>
                <a:gridCol w="514350"/>
                <a:gridCol w="511175"/>
                <a:gridCol w="514350"/>
                <a:gridCol w="514350"/>
                <a:gridCol w="511175"/>
                <a:gridCol w="514350"/>
                <a:gridCol w="511175"/>
                <a:gridCol w="514350"/>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9167" name="Group 207"/>
          <p:cNvGraphicFramePr>
            <a:graphicFrameLocks noGrp="1"/>
          </p:cNvGraphicFramePr>
          <p:nvPr>
            <p:ph sz="quarter" idx="4"/>
          </p:nvPr>
        </p:nvGraphicFramePr>
        <p:xfrm>
          <a:off x="4343400" y="2171720"/>
          <a:ext cx="3657600" cy="518160"/>
        </p:xfrm>
        <a:graphic>
          <a:graphicData uri="http://schemas.openxmlformats.org/drawingml/2006/table">
            <a:tbl>
              <a:tblPr/>
              <a:tblGrid>
                <a:gridCol w="523875"/>
                <a:gridCol w="520700"/>
                <a:gridCol w="522288"/>
                <a:gridCol w="523875"/>
                <a:gridCol w="522287"/>
                <a:gridCol w="520700"/>
                <a:gridCol w="523875"/>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9171" name="Group 211"/>
          <p:cNvGraphicFramePr>
            <a:graphicFrameLocks noGrp="1"/>
          </p:cNvGraphicFramePr>
          <p:nvPr/>
        </p:nvGraphicFramePr>
        <p:xfrm>
          <a:off x="4419600" y="4838720"/>
          <a:ext cx="3505200" cy="518160"/>
        </p:xfrm>
        <a:graphic>
          <a:graphicData uri="http://schemas.openxmlformats.org/drawingml/2006/table">
            <a:tbl>
              <a:tblPr/>
              <a:tblGrid>
                <a:gridCol w="501650"/>
                <a:gridCol w="500063"/>
                <a:gridCol w="500062"/>
                <a:gridCol w="501650"/>
                <a:gridCol w="500063"/>
                <a:gridCol w="500062"/>
                <a:gridCol w="501650"/>
              </a:tblGrid>
              <a:tr h="473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r>
            </a:tbl>
          </a:graphicData>
        </a:graphic>
      </p:graphicFrame>
      <p:sp>
        <p:nvSpPr>
          <p:cNvPr id="169130" name="Rectangle 170"/>
          <p:cNvSpPr>
            <a:spLocks noChangeArrowheads="1"/>
          </p:cNvSpPr>
          <p:nvPr/>
        </p:nvSpPr>
        <p:spPr bwMode="auto">
          <a:xfrm>
            <a:off x="457200" y="723920"/>
            <a:ext cx="4114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12: i = 12, q = 5</a:t>
            </a:r>
          </a:p>
        </p:txBody>
      </p:sp>
      <p:sp>
        <p:nvSpPr>
          <p:cNvPr id="169131" name="Text Box 171"/>
          <p:cNvSpPr txBox="1">
            <a:spLocks noChangeArrowheads="1"/>
          </p:cNvSpPr>
          <p:nvPr/>
        </p:nvSpPr>
        <p:spPr bwMode="auto">
          <a:xfrm>
            <a:off x="1581150" y="1028720"/>
            <a:ext cx="2813050" cy="366713"/>
          </a:xfrm>
          <a:prstGeom prst="rect">
            <a:avLst/>
          </a:prstGeom>
          <a:noFill/>
          <a:ln w="9525">
            <a:noFill/>
            <a:miter lim="800000"/>
            <a:headEnd/>
            <a:tailEnd/>
          </a:ln>
          <a:effectLst/>
        </p:spPr>
        <p:txBody>
          <a:bodyPr wrap="none">
            <a:spAutoFit/>
          </a:bodyPr>
          <a:lstStyle/>
          <a:p>
            <a:pPr eaLnBrk="1" hangingPunct="1"/>
            <a:r>
              <a:rPr lang="en-US"/>
              <a:t>Comparing p[6] with S[12]</a:t>
            </a:r>
          </a:p>
        </p:txBody>
      </p:sp>
      <p:sp>
        <p:nvSpPr>
          <p:cNvPr id="169132" name="Text Box 172"/>
          <p:cNvSpPr txBox="1">
            <a:spLocks noChangeArrowheads="1"/>
          </p:cNvSpPr>
          <p:nvPr/>
        </p:nvSpPr>
        <p:spPr bwMode="auto">
          <a:xfrm>
            <a:off x="1066800" y="3557608"/>
            <a:ext cx="2813050" cy="366712"/>
          </a:xfrm>
          <a:prstGeom prst="rect">
            <a:avLst/>
          </a:prstGeom>
          <a:noFill/>
          <a:ln w="9525">
            <a:noFill/>
            <a:miter lim="800000"/>
            <a:headEnd/>
            <a:tailEnd/>
          </a:ln>
          <a:effectLst/>
        </p:spPr>
        <p:txBody>
          <a:bodyPr wrap="none">
            <a:spAutoFit/>
          </a:bodyPr>
          <a:lstStyle/>
          <a:p>
            <a:pPr eaLnBrk="1" hangingPunct="1"/>
            <a:r>
              <a:rPr lang="en-US"/>
              <a:t>Comparing p[7] with S[13]</a:t>
            </a:r>
          </a:p>
        </p:txBody>
      </p:sp>
      <p:sp>
        <p:nvSpPr>
          <p:cNvPr id="169134" name="Text Box 174"/>
          <p:cNvSpPr txBox="1">
            <a:spLocks noChangeArrowheads="1"/>
          </p:cNvSpPr>
          <p:nvPr/>
        </p:nvSpPr>
        <p:spPr bwMode="auto">
          <a:xfrm>
            <a:off x="304800" y="1333520"/>
            <a:ext cx="420688" cy="519113"/>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5" name="Text Box 175"/>
          <p:cNvSpPr txBox="1">
            <a:spLocks noChangeArrowheads="1"/>
          </p:cNvSpPr>
          <p:nvPr/>
        </p:nvSpPr>
        <p:spPr bwMode="auto">
          <a:xfrm>
            <a:off x="341313" y="3924320"/>
            <a:ext cx="420687" cy="519113"/>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7" name="Text Box 177"/>
          <p:cNvSpPr txBox="1">
            <a:spLocks noChangeArrowheads="1"/>
          </p:cNvSpPr>
          <p:nvPr/>
        </p:nvSpPr>
        <p:spPr bwMode="auto">
          <a:xfrm>
            <a:off x="379413" y="4762520"/>
            <a:ext cx="382587"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38" name="Text Box 178"/>
          <p:cNvSpPr txBox="1">
            <a:spLocks noChangeArrowheads="1"/>
          </p:cNvSpPr>
          <p:nvPr/>
        </p:nvSpPr>
        <p:spPr bwMode="auto">
          <a:xfrm>
            <a:off x="303213" y="210980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42" name="Line 182"/>
          <p:cNvSpPr>
            <a:spLocks noChangeShapeType="1"/>
          </p:cNvSpPr>
          <p:nvPr/>
        </p:nvSpPr>
        <p:spPr bwMode="auto">
          <a:xfrm flipV="1">
            <a:off x="7162800" y="1866920"/>
            <a:ext cx="0" cy="304800"/>
          </a:xfrm>
          <a:prstGeom prst="line">
            <a:avLst/>
          </a:prstGeom>
          <a:noFill/>
          <a:ln w="9525">
            <a:solidFill>
              <a:schemeClr val="tx1"/>
            </a:solidFill>
            <a:round/>
            <a:headEnd/>
            <a:tailEnd type="triangle" w="med" len="med"/>
          </a:ln>
          <a:effectLst/>
        </p:spPr>
        <p:txBody>
          <a:bodyPr/>
          <a:lstStyle/>
          <a:p>
            <a:endParaRPr lang="en-US"/>
          </a:p>
        </p:txBody>
      </p:sp>
      <p:sp>
        <p:nvSpPr>
          <p:cNvPr id="169143" name="Rectangle 183"/>
          <p:cNvSpPr>
            <a:spLocks noChangeArrowheads="1"/>
          </p:cNvSpPr>
          <p:nvPr/>
        </p:nvSpPr>
        <p:spPr bwMode="auto">
          <a:xfrm>
            <a:off x="609600" y="3238520"/>
            <a:ext cx="4114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dirty="0">
                <a:effectLst>
                  <a:outerShdw blurRad="38100" dist="38100" dir="2700000" algn="tl">
                    <a:srgbClr val="000000"/>
                  </a:outerShdw>
                </a:effectLst>
              </a:rPr>
              <a:t>Step 13: </a:t>
            </a:r>
            <a:r>
              <a:rPr lang="en-US" dirty="0" err="1">
                <a:effectLst>
                  <a:outerShdw blurRad="38100" dist="38100" dir="2700000" algn="tl">
                    <a:srgbClr val="000000"/>
                  </a:outerShdw>
                </a:effectLst>
              </a:rPr>
              <a:t>i</a:t>
            </a:r>
            <a:r>
              <a:rPr lang="en-US" dirty="0">
                <a:effectLst>
                  <a:outerShdw blurRad="38100" dist="38100" dir="2700000" algn="tl">
                    <a:srgbClr val="000000"/>
                  </a:outerShdw>
                </a:effectLst>
              </a:rPr>
              <a:t> = 13, q = 6</a:t>
            </a:r>
          </a:p>
        </p:txBody>
      </p:sp>
      <p:sp>
        <p:nvSpPr>
          <p:cNvPr id="169144" name="Line 184"/>
          <p:cNvSpPr>
            <a:spLocks noChangeShapeType="1"/>
          </p:cNvSpPr>
          <p:nvPr/>
        </p:nvSpPr>
        <p:spPr bwMode="auto">
          <a:xfrm flipV="1">
            <a:off x="7696200" y="4457720"/>
            <a:ext cx="0" cy="381000"/>
          </a:xfrm>
          <a:prstGeom prst="line">
            <a:avLst/>
          </a:prstGeom>
          <a:noFill/>
          <a:ln w="9525">
            <a:solidFill>
              <a:schemeClr val="tx1"/>
            </a:solidFill>
            <a:round/>
            <a:headEnd/>
            <a:tailEnd type="triangle" w="med" len="med"/>
          </a:ln>
          <a:effectLst/>
        </p:spPr>
        <p:txBody>
          <a:bodyPr/>
          <a:lstStyle/>
          <a:p>
            <a:endParaRPr lang="en-US"/>
          </a:p>
        </p:txBody>
      </p:sp>
      <p:sp>
        <p:nvSpPr>
          <p:cNvPr id="169145" name="Text Box 185"/>
          <p:cNvSpPr txBox="1">
            <a:spLocks noChangeArrowheads="1"/>
          </p:cNvSpPr>
          <p:nvPr/>
        </p:nvSpPr>
        <p:spPr bwMode="auto">
          <a:xfrm>
            <a:off x="4654550" y="1043008"/>
            <a:ext cx="2559050" cy="366712"/>
          </a:xfrm>
          <a:prstGeom prst="rect">
            <a:avLst/>
          </a:prstGeom>
          <a:noFill/>
          <a:ln w="9525">
            <a:noFill/>
            <a:miter lim="800000"/>
            <a:headEnd/>
            <a:tailEnd/>
          </a:ln>
          <a:effectLst/>
        </p:spPr>
        <p:txBody>
          <a:bodyPr wrap="none">
            <a:spAutoFit/>
          </a:bodyPr>
          <a:lstStyle/>
          <a:p>
            <a:pPr eaLnBrk="1" hangingPunct="1"/>
            <a:r>
              <a:rPr lang="en-US"/>
              <a:t>p[6] matches with S[12]</a:t>
            </a:r>
          </a:p>
        </p:txBody>
      </p:sp>
      <p:sp>
        <p:nvSpPr>
          <p:cNvPr id="169146" name="Text Box 186"/>
          <p:cNvSpPr txBox="1">
            <a:spLocks noChangeArrowheads="1"/>
          </p:cNvSpPr>
          <p:nvPr/>
        </p:nvSpPr>
        <p:spPr bwMode="auto">
          <a:xfrm>
            <a:off x="4495800" y="3557608"/>
            <a:ext cx="2559050" cy="366712"/>
          </a:xfrm>
          <a:prstGeom prst="rect">
            <a:avLst/>
          </a:prstGeom>
          <a:noFill/>
          <a:ln w="9525">
            <a:noFill/>
            <a:miter lim="800000"/>
            <a:headEnd/>
            <a:tailEnd/>
          </a:ln>
          <a:effectLst/>
        </p:spPr>
        <p:txBody>
          <a:bodyPr wrap="none">
            <a:spAutoFit/>
          </a:bodyPr>
          <a:lstStyle/>
          <a:p>
            <a:pPr eaLnBrk="1" hangingPunct="1"/>
            <a:r>
              <a:rPr lang="en-US"/>
              <a:t>p[7] matches with S[13]</a:t>
            </a:r>
          </a:p>
        </p:txBody>
      </p:sp>
      <p:sp>
        <p:nvSpPr>
          <p:cNvPr id="169148" name="Text Box 188"/>
          <p:cNvSpPr txBox="1">
            <a:spLocks noChangeArrowheads="1"/>
          </p:cNvSpPr>
          <p:nvPr/>
        </p:nvSpPr>
        <p:spPr bwMode="auto">
          <a:xfrm>
            <a:off x="184150" y="5905520"/>
            <a:ext cx="8832850" cy="641350"/>
          </a:xfrm>
          <a:prstGeom prst="rect">
            <a:avLst/>
          </a:prstGeom>
          <a:noFill/>
          <a:ln w="9525">
            <a:noFill/>
            <a:miter lim="800000"/>
            <a:headEnd/>
            <a:tailEnd/>
          </a:ln>
          <a:effectLst/>
        </p:spPr>
        <p:txBody>
          <a:bodyPr wrap="none">
            <a:spAutoFit/>
          </a:bodyPr>
          <a:lstStyle/>
          <a:p>
            <a:pPr eaLnBrk="1" hangingPunct="1"/>
            <a:r>
              <a:rPr lang="en-US"/>
              <a:t>Pattern ‘p’ has been found to completely occur in string ‘S’. The total number of shifts </a:t>
            </a:r>
          </a:p>
          <a:p>
            <a:pPr eaLnBrk="1" hangingPunct="1"/>
            <a:r>
              <a:rPr lang="en-US"/>
              <a:t>that took place for the match to be found are: i – m = 13 – 7 = 6 shifts.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13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91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91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914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9135"/>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9137"/>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916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917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69132"/>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69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91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69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31" grpId="0" autoUpdateAnimBg="0"/>
      <p:bldP spid="169132" grpId="0" autoUpdateAnimBg="0"/>
      <p:bldP spid="169135" grpId="0" autoUpdateAnimBg="0"/>
      <p:bldP spid="169137" grpId="0" autoUpdateAnimBg="0"/>
      <p:bldP spid="169142" grpId="0" animBg="1"/>
      <p:bldP spid="169143" grpId="0" autoUpdateAnimBg="0"/>
      <p:bldP spid="169144" grpId="0" animBg="1"/>
      <p:bldP spid="169145" grpId="0" autoUpdateAnimBg="0"/>
      <p:bldP spid="169146" grpId="0" autoUpdateAnimBg="0"/>
      <p:bldP spid="16914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4272" y="-139714"/>
            <a:ext cx="8229600" cy="1143000"/>
          </a:xfrm>
        </p:spPr>
        <p:txBody>
          <a:bodyPr/>
          <a:lstStyle/>
          <a:p>
            <a:pPr algn="l"/>
            <a:r>
              <a:rPr lang="en-US" sz="3600" dirty="0"/>
              <a:t>Running - time analysis</a:t>
            </a:r>
          </a:p>
        </p:txBody>
      </p:sp>
      <p:sp>
        <p:nvSpPr>
          <p:cNvPr id="174083" name="Rectangle 3"/>
          <p:cNvSpPr>
            <a:spLocks noGrp="1" noChangeArrowheads="1"/>
          </p:cNvSpPr>
          <p:nvPr>
            <p:ph type="body" sz="half" idx="1"/>
          </p:nvPr>
        </p:nvSpPr>
        <p:spPr/>
        <p:txBody>
          <a:bodyPr/>
          <a:lstStyle/>
          <a:p>
            <a:pPr marL="609600" indent="-609600">
              <a:lnSpc>
                <a:spcPct val="80000"/>
              </a:lnSpc>
            </a:pPr>
            <a:r>
              <a:rPr lang="en-US" sz="1400" u="sng"/>
              <a:t>Compute-Prefix-Function (</a:t>
            </a:r>
            <a:r>
              <a:rPr lang="el-GR" sz="1400" u="sng">
                <a:cs typeface="Arial" charset="0"/>
              </a:rPr>
              <a:t>Π</a:t>
            </a:r>
            <a:r>
              <a:rPr lang="en-US" sz="1400" u="sng">
                <a:cs typeface="Arial" charset="0"/>
              </a:rPr>
              <a:t>)</a:t>
            </a:r>
          </a:p>
          <a:p>
            <a:pPr marL="609600" indent="-609600">
              <a:lnSpc>
                <a:spcPct val="80000"/>
              </a:lnSpc>
              <a:buFont typeface="Wingdings" pitchFamily="2" charset="2"/>
              <a:buNone/>
            </a:pPr>
            <a:r>
              <a:rPr lang="en-US" sz="1400">
                <a:cs typeface="Arial" charset="0"/>
              </a:rPr>
              <a:t>1  m </a:t>
            </a:r>
            <a:r>
              <a:rPr lang="en-US" sz="1400">
                <a:cs typeface="Arial" charset="0"/>
                <a:sym typeface="Wingdings" pitchFamily="2" charset="2"/>
              </a:rPr>
              <a:t> length[p]               //’p’ pattern to be matched</a:t>
            </a:r>
          </a:p>
          <a:p>
            <a:pPr marL="609600" indent="-609600">
              <a:lnSpc>
                <a:spcPct val="80000"/>
              </a:lnSpc>
              <a:buFont typeface="Wingdings" pitchFamily="2" charset="2"/>
              <a:buNone/>
            </a:pPr>
            <a:r>
              <a:rPr lang="en-US" sz="1400">
                <a:cs typeface="Arial" charset="0"/>
              </a:rPr>
              <a:t>2  </a:t>
            </a:r>
            <a:r>
              <a:rPr lang="el-GR" sz="1400">
                <a:cs typeface="Arial" charset="0"/>
              </a:rPr>
              <a:t>Π</a:t>
            </a:r>
            <a:r>
              <a:rPr lang="en-US" sz="1400">
                <a:cs typeface="Arial" charset="0"/>
              </a:rPr>
              <a:t>[1] </a:t>
            </a:r>
            <a:r>
              <a:rPr lang="en-US" sz="1400">
                <a:cs typeface="Arial" charset="0"/>
                <a:sym typeface="Wingdings" pitchFamily="2" charset="2"/>
              </a:rPr>
              <a:t> 0 </a:t>
            </a:r>
          </a:p>
          <a:p>
            <a:pPr marL="609600" indent="-609600">
              <a:lnSpc>
                <a:spcPct val="80000"/>
              </a:lnSpc>
              <a:buFont typeface="Wingdings" pitchFamily="2" charset="2"/>
              <a:buNone/>
            </a:pPr>
            <a:r>
              <a:rPr lang="en-US" sz="1400">
                <a:cs typeface="Arial" charset="0"/>
              </a:rPr>
              <a:t>3  k </a:t>
            </a:r>
            <a:r>
              <a:rPr lang="en-US" sz="1400">
                <a:cs typeface="Arial" charset="0"/>
                <a:sym typeface="Wingdings" pitchFamily="2" charset="2"/>
              </a:rPr>
              <a:t> 0</a:t>
            </a:r>
          </a:p>
          <a:p>
            <a:pPr marL="609600" indent="-609600">
              <a:lnSpc>
                <a:spcPct val="80000"/>
              </a:lnSpc>
              <a:buFontTx/>
              <a:buAutoNum type="arabicPlain" startAt="4"/>
            </a:pPr>
            <a:r>
              <a:rPr lang="en-US" sz="1400" b="1">
                <a:cs typeface="Arial" charset="0"/>
                <a:sym typeface="Wingdings" pitchFamily="2" charset="2"/>
              </a:rPr>
              <a:t> for</a:t>
            </a:r>
            <a:r>
              <a:rPr lang="en-US" sz="1400">
                <a:cs typeface="Arial" charset="0"/>
                <a:sym typeface="Wingdings" pitchFamily="2" charset="2"/>
              </a:rPr>
              <a:t> q  2 to m</a:t>
            </a:r>
          </a:p>
          <a:p>
            <a:pPr marL="609600" indent="-609600">
              <a:lnSpc>
                <a:spcPct val="80000"/>
              </a:lnSpc>
              <a:buFontTx/>
              <a:buAutoNum type="arabicPlain" startAt="5"/>
            </a:pPr>
            <a:r>
              <a:rPr lang="en-US" sz="1400">
                <a:cs typeface="Arial" charset="0"/>
              </a:rPr>
              <a:t>         </a:t>
            </a:r>
            <a:r>
              <a:rPr lang="en-US" sz="1400" b="1">
                <a:cs typeface="Arial" charset="0"/>
              </a:rPr>
              <a:t>do while</a:t>
            </a:r>
            <a:r>
              <a:rPr lang="en-US" sz="1400">
                <a:cs typeface="Arial" charset="0"/>
              </a:rPr>
              <a:t> k &gt; 0 and p[k+1] != p[q]</a:t>
            </a:r>
          </a:p>
          <a:p>
            <a:pPr marL="609600" indent="-609600">
              <a:lnSpc>
                <a:spcPct val="80000"/>
              </a:lnSpc>
              <a:buFont typeface="Wingdings" pitchFamily="2" charset="2"/>
              <a:buNone/>
            </a:pPr>
            <a:r>
              <a:rPr lang="en-US" sz="1400">
                <a:cs typeface="Arial" charset="0"/>
              </a:rPr>
              <a:t>6                       </a:t>
            </a:r>
            <a:r>
              <a:rPr lang="en-US" sz="1400" b="1">
                <a:cs typeface="Arial" charset="0"/>
              </a:rPr>
              <a:t>do</a:t>
            </a:r>
            <a:r>
              <a:rPr lang="en-US" sz="1400">
                <a:cs typeface="Arial" charset="0"/>
              </a:rPr>
              <a:t> k </a:t>
            </a:r>
            <a:r>
              <a:rPr lang="en-US" sz="1400">
                <a:cs typeface="Arial" charset="0"/>
                <a:sym typeface="Wingdings" pitchFamily="2" charset="2"/>
              </a:rPr>
              <a:t> </a:t>
            </a:r>
            <a:r>
              <a:rPr lang="el-GR" sz="1400">
                <a:cs typeface="Arial" charset="0"/>
              </a:rPr>
              <a:t>Π</a:t>
            </a:r>
            <a:r>
              <a:rPr lang="en-US" sz="1400">
                <a:cs typeface="Arial" charset="0"/>
              </a:rPr>
              <a:t>[k]</a:t>
            </a:r>
          </a:p>
          <a:p>
            <a:pPr marL="609600" indent="-609600">
              <a:lnSpc>
                <a:spcPct val="80000"/>
              </a:lnSpc>
              <a:buFontTx/>
              <a:buAutoNum type="arabicPlain" startAt="7"/>
            </a:pPr>
            <a:r>
              <a:rPr lang="en-US" sz="1400">
                <a:cs typeface="Arial" charset="0"/>
              </a:rPr>
              <a:t>              </a:t>
            </a:r>
            <a:r>
              <a:rPr lang="en-US" sz="1400" b="1">
                <a:cs typeface="Arial" charset="0"/>
              </a:rPr>
              <a:t>If</a:t>
            </a:r>
            <a:r>
              <a:rPr lang="en-US" sz="1400">
                <a:cs typeface="Arial" charset="0"/>
              </a:rPr>
              <a:t> p[k+1] = p[q]</a:t>
            </a:r>
          </a:p>
          <a:p>
            <a:pPr marL="609600" indent="-609600">
              <a:lnSpc>
                <a:spcPct val="80000"/>
              </a:lnSpc>
              <a:buFontTx/>
              <a:buAutoNum type="arabicPlain" startAt="8"/>
            </a:pPr>
            <a:r>
              <a:rPr lang="en-US" sz="1400">
                <a:cs typeface="Arial" charset="0"/>
              </a:rPr>
              <a:t>                 </a:t>
            </a:r>
            <a:r>
              <a:rPr lang="en-US" sz="1400" b="1">
                <a:cs typeface="Arial" charset="0"/>
              </a:rPr>
              <a:t>then</a:t>
            </a:r>
            <a:r>
              <a:rPr lang="en-US" sz="1400">
                <a:cs typeface="Arial" charset="0"/>
              </a:rPr>
              <a:t> k </a:t>
            </a:r>
            <a:r>
              <a:rPr lang="en-US" sz="1400">
                <a:cs typeface="Arial" charset="0"/>
                <a:sym typeface="Wingdings" pitchFamily="2" charset="2"/>
              </a:rPr>
              <a:t> k +1</a:t>
            </a:r>
          </a:p>
          <a:p>
            <a:pPr marL="609600" indent="-609600">
              <a:lnSpc>
                <a:spcPct val="80000"/>
              </a:lnSpc>
              <a:buFontTx/>
              <a:buAutoNum type="arabicPlain" startAt="9"/>
            </a:pPr>
            <a:r>
              <a:rPr lang="en-US" sz="1400">
                <a:cs typeface="Arial" charset="0"/>
              </a:rPr>
              <a:t>              </a:t>
            </a:r>
            <a:r>
              <a:rPr lang="el-GR" sz="1400">
                <a:cs typeface="Arial" charset="0"/>
              </a:rPr>
              <a:t>Π</a:t>
            </a:r>
            <a:r>
              <a:rPr lang="en-US" sz="1400">
                <a:cs typeface="Arial" charset="0"/>
              </a:rPr>
              <a:t>[q] </a:t>
            </a:r>
            <a:r>
              <a:rPr lang="en-US" sz="1400">
                <a:cs typeface="Arial" charset="0"/>
                <a:sym typeface="Wingdings" pitchFamily="2" charset="2"/>
              </a:rPr>
              <a:t> k</a:t>
            </a:r>
          </a:p>
          <a:p>
            <a:pPr marL="609600" indent="-609600">
              <a:lnSpc>
                <a:spcPct val="80000"/>
              </a:lnSpc>
              <a:buFontTx/>
              <a:buAutoNum type="arabicPlain" startAt="10"/>
            </a:pPr>
            <a:r>
              <a:rPr lang="en-US" sz="1400" b="1">
                <a:cs typeface="Arial" charset="0"/>
              </a:rPr>
              <a:t>return</a:t>
            </a:r>
            <a:r>
              <a:rPr lang="en-US" sz="1400">
                <a:cs typeface="Arial" charset="0"/>
              </a:rPr>
              <a:t> </a:t>
            </a:r>
            <a:r>
              <a:rPr lang="el-GR" sz="1400">
                <a:cs typeface="Arial" charset="0"/>
              </a:rPr>
              <a:t>Π</a:t>
            </a:r>
            <a:endParaRPr lang="en-US" sz="1400">
              <a:cs typeface="Arial" charset="0"/>
            </a:endParaRPr>
          </a:p>
          <a:p>
            <a:pPr marL="609600" indent="-609600">
              <a:lnSpc>
                <a:spcPct val="80000"/>
              </a:lnSpc>
              <a:buFontTx/>
              <a:buNone/>
            </a:pPr>
            <a:endParaRPr lang="en-US" sz="1400">
              <a:cs typeface="Arial" charset="0"/>
            </a:endParaRPr>
          </a:p>
          <a:p>
            <a:pPr marL="609600" indent="-609600">
              <a:lnSpc>
                <a:spcPct val="80000"/>
              </a:lnSpc>
              <a:buFontTx/>
              <a:buNone/>
            </a:pPr>
            <a:endParaRPr lang="en-US" sz="1400">
              <a:cs typeface="Arial" charset="0"/>
            </a:endParaRPr>
          </a:p>
          <a:p>
            <a:pPr marL="609600" indent="-609600">
              <a:lnSpc>
                <a:spcPct val="80000"/>
              </a:lnSpc>
              <a:buFontTx/>
              <a:buAutoNum type="arabicPlain" startAt="10"/>
            </a:pPr>
            <a:endParaRPr lang="en-US" sz="1400">
              <a:cs typeface="Arial" charset="0"/>
            </a:endParaRPr>
          </a:p>
          <a:p>
            <a:pPr marL="609600" indent="-609600">
              <a:lnSpc>
                <a:spcPct val="80000"/>
              </a:lnSpc>
              <a:buFont typeface="Wingdings" pitchFamily="2" charset="2"/>
              <a:buNone/>
            </a:pPr>
            <a:r>
              <a:rPr lang="en-US" sz="1400">
                <a:cs typeface="Arial" charset="0"/>
              </a:rPr>
              <a:t>In the above pseudocode for computing the prefix function, the for loop from step 4 to step 10 runs ‘m’ times. Step 1 to step 3 take constant time. Hence the running time of compute prefix function is </a:t>
            </a:r>
            <a:r>
              <a:rPr lang="el-GR" sz="1400">
                <a:cs typeface="Arial" charset="0"/>
              </a:rPr>
              <a:t>Θ</a:t>
            </a:r>
            <a:r>
              <a:rPr lang="en-US" sz="1400">
                <a:cs typeface="Arial" charset="0"/>
              </a:rPr>
              <a:t>(m).</a:t>
            </a:r>
          </a:p>
          <a:p>
            <a:pPr marL="609600" indent="-609600">
              <a:lnSpc>
                <a:spcPct val="80000"/>
              </a:lnSpc>
              <a:buFont typeface="Wingdings" pitchFamily="2" charset="2"/>
              <a:buNone/>
            </a:pPr>
            <a:endParaRPr lang="en-US" sz="1400">
              <a:cs typeface="Arial" charset="0"/>
            </a:endParaRPr>
          </a:p>
          <a:p>
            <a:pPr marL="609600" indent="-609600">
              <a:lnSpc>
                <a:spcPct val="80000"/>
              </a:lnSpc>
              <a:buFont typeface="Wingdings" pitchFamily="2" charset="2"/>
              <a:buNone/>
            </a:pPr>
            <a:endParaRPr lang="en-US" sz="1400" u="sng">
              <a:cs typeface="Arial" charset="0"/>
            </a:endParaRPr>
          </a:p>
          <a:p>
            <a:pPr marL="609600" indent="-609600">
              <a:lnSpc>
                <a:spcPct val="80000"/>
              </a:lnSpc>
              <a:buFont typeface="Wingdings" pitchFamily="2" charset="2"/>
              <a:buNone/>
            </a:pPr>
            <a:endParaRPr lang="en-US" sz="1400" u="sng">
              <a:cs typeface="Arial" charset="0"/>
            </a:endParaRPr>
          </a:p>
          <a:p>
            <a:pPr marL="609600" indent="-609600">
              <a:lnSpc>
                <a:spcPct val="80000"/>
              </a:lnSpc>
              <a:buFont typeface="Wingdings" pitchFamily="2" charset="2"/>
              <a:buNone/>
            </a:pPr>
            <a:endParaRPr lang="en-US" sz="1400">
              <a:cs typeface="Arial" charset="0"/>
            </a:endParaRPr>
          </a:p>
          <a:p>
            <a:pPr marL="609600" indent="-609600">
              <a:lnSpc>
                <a:spcPct val="80000"/>
              </a:lnSpc>
              <a:buFont typeface="Wingdings" pitchFamily="2" charset="2"/>
              <a:buNone/>
            </a:pPr>
            <a:endParaRPr lang="en-US" sz="1400">
              <a:cs typeface="Arial" charset="0"/>
            </a:endParaRPr>
          </a:p>
          <a:p>
            <a:pPr marL="609600" indent="-609600">
              <a:lnSpc>
                <a:spcPct val="80000"/>
              </a:lnSpc>
              <a:buFont typeface="Wingdings" pitchFamily="2" charset="2"/>
              <a:buNone/>
            </a:pPr>
            <a:endParaRPr lang="en-US" sz="1400">
              <a:cs typeface="Arial" charset="0"/>
            </a:endParaRPr>
          </a:p>
          <a:p>
            <a:pPr marL="609600" indent="-609600">
              <a:lnSpc>
                <a:spcPct val="80000"/>
              </a:lnSpc>
              <a:buFont typeface="Wingdings" pitchFamily="2" charset="2"/>
              <a:buNone/>
            </a:pPr>
            <a:endParaRPr lang="en-US" sz="1400">
              <a:cs typeface="Arial" charset="0"/>
            </a:endParaRPr>
          </a:p>
        </p:txBody>
      </p:sp>
      <p:sp>
        <p:nvSpPr>
          <p:cNvPr id="174086" name="Rectangle 6"/>
          <p:cNvSpPr>
            <a:spLocks noGrp="1" noChangeArrowheads="1"/>
          </p:cNvSpPr>
          <p:nvPr>
            <p:ph type="body" sz="half" idx="2"/>
          </p:nvPr>
        </p:nvSpPr>
        <p:spPr>
          <a:xfrm>
            <a:off x="4648200" y="1600200"/>
            <a:ext cx="4038600" cy="4724400"/>
          </a:xfrm>
        </p:spPr>
        <p:txBody>
          <a:bodyPr/>
          <a:lstStyle/>
          <a:p>
            <a:pPr>
              <a:lnSpc>
                <a:spcPct val="80000"/>
              </a:lnSpc>
            </a:pPr>
            <a:r>
              <a:rPr lang="en-US" sz="1400" u="sng">
                <a:cs typeface="Arial" charset="0"/>
              </a:rPr>
              <a:t>KMP Matcher</a:t>
            </a:r>
          </a:p>
          <a:p>
            <a:pPr>
              <a:lnSpc>
                <a:spcPct val="80000"/>
              </a:lnSpc>
              <a:buFont typeface="Wingdings" pitchFamily="2" charset="2"/>
              <a:buNone/>
            </a:pPr>
            <a:r>
              <a:rPr lang="en-US" sz="1400">
                <a:cs typeface="Arial" charset="0"/>
              </a:rPr>
              <a:t>1 n </a:t>
            </a:r>
            <a:r>
              <a:rPr lang="en-US" sz="1400">
                <a:cs typeface="Arial" charset="0"/>
                <a:sym typeface="Wingdings" pitchFamily="2" charset="2"/>
              </a:rPr>
              <a:t> length[S]                                   </a:t>
            </a:r>
          </a:p>
          <a:p>
            <a:pPr>
              <a:lnSpc>
                <a:spcPct val="80000"/>
              </a:lnSpc>
              <a:buFont typeface="Wingdings" pitchFamily="2" charset="2"/>
              <a:buNone/>
            </a:pPr>
            <a:r>
              <a:rPr lang="en-US" sz="1400">
                <a:cs typeface="Arial" charset="0"/>
                <a:sym typeface="Wingdings" pitchFamily="2" charset="2"/>
              </a:rPr>
              <a:t>2 m  length[p]</a:t>
            </a:r>
          </a:p>
          <a:p>
            <a:pPr>
              <a:lnSpc>
                <a:spcPct val="80000"/>
              </a:lnSpc>
              <a:buFont typeface="Wingdings" pitchFamily="2" charset="2"/>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a:lnSpc>
                <a:spcPct val="80000"/>
              </a:lnSpc>
              <a:buFont typeface="Wingdings" pitchFamily="2" charset="2"/>
              <a:buNone/>
            </a:pPr>
            <a:r>
              <a:rPr lang="en-US" sz="1400">
                <a:cs typeface="Arial" charset="0"/>
              </a:rPr>
              <a:t>4 q </a:t>
            </a:r>
            <a:r>
              <a:rPr lang="en-US" sz="1400">
                <a:cs typeface="Arial" charset="0"/>
                <a:sym typeface="Wingdings" pitchFamily="2" charset="2"/>
              </a:rPr>
              <a:t> 0                         </a:t>
            </a:r>
          </a:p>
          <a:p>
            <a:pPr>
              <a:lnSpc>
                <a:spcPct val="80000"/>
              </a:lnSpc>
              <a:buFont typeface="Wingdings" pitchFamily="2" charset="2"/>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a:t>
            </a:r>
          </a:p>
          <a:p>
            <a:pPr>
              <a:lnSpc>
                <a:spcPct val="80000"/>
              </a:lnSpc>
              <a:buFont typeface="Wingdings" pitchFamily="2" charset="2"/>
              <a:buNone/>
            </a:pPr>
            <a:r>
              <a:rPr lang="en-US" sz="1400">
                <a:cs typeface="Arial" charset="0"/>
              </a:rPr>
              <a:t>6     </a:t>
            </a:r>
            <a:r>
              <a:rPr lang="en-US" sz="1400" b="1">
                <a:cs typeface="Arial" charset="0"/>
              </a:rPr>
              <a:t>do while</a:t>
            </a:r>
            <a:r>
              <a:rPr lang="en-US" sz="1400">
                <a:cs typeface="Arial" charset="0"/>
              </a:rPr>
              <a:t>  q &gt; 0 and p[q+1] != S[i]</a:t>
            </a:r>
          </a:p>
          <a:p>
            <a:pPr>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a:t>
            </a:r>
          </a:p>
          <a:p>
            <a:pPr>
              <a:lnSpc>
                <a:spcPct val="80000"/>
              </a:lnSpc>
              <a:buFontTx/>
              <a:buAutoNum type="arabicPlain" startAt="7"/>
            </a:pPr>
            <a:r>
              <a:rPr lang="en-US" sz="1400" b="1">
                <a:cs typeface="Arial" charset="0"/>
              </a:rPr>
              <a:t>   if</a:t>
            </a:r>
            <a:r>
              <a:rPr lang="en-US" sz="1400">
                <a:cs typeface="Arial" charset="0"/>
              </a:rPr>
              <a:t> p[q+1] = S[i]</a:t>
            </a:r>
          </a:p>
          <a:p>
            <a:pPr>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a:t>
            </a:r>
          </a:p>
          <a:p>
            <a:pPr>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a:t>
            </a:r>
          </a:p>
          <a:p>
            <a:pPr>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a:t>
            </a:r>
          </a:p>
          <a:p>
            <a:pPr>
              <a:lnSpc>
                <a:spcPct val="80000"/>
              </a:lnSpc>
              <a:buFontTx/>
              <a:buNone/>
            </a:pPr>
            <a:endParaRPr lang="en-US" sz="1400"/>
          </a:p>
          <a:p>
            <a:pPr>
              <a:lnSpc>
                <a:spcPct val="80000"/>
              </a:lnSpc>
              <a:buFont typeface="Wingdings" pitchFamily="2" charset="2"/>
              <a:buNone/>
            </a:pPr>
            <a:r>
              <a:rPr lang="en-US" sz="1400">
                <a:cs typeface="Arial" charset="0"/>
              </a:rPr>
              <a:t>The for loop beginning in step 5 runs ‘n’ times, i.e., as long as the length of the string ‘S’. Since step 1 to step 4  take constant time, the running time is dominated by this for loop. Thus running time of matching function is </a:t>
            </a:r>
            <a:r>
              <a:rPr lang="el-GR" sz="1400">
                <a:cs typeface="Arial" charset="0"/>
              </a:rPr>
              <a:t>Θ</a:t>
            </a:r>
            <a:r>
              <a:rPr lang="en-US" sz="1400">
                <a:cs typeface="Arial" charset="0"/>
              </a:rPr>
              <a:t>(n).</a:t>
            </a:r>
            <a:endParaRPr lang="en-US" sz="1400" u="sng">
              <a:cs typeface="Arial" charset="0"/>
            </a:endParaRPr>
          </a:p>
          <a:p>
            <a:pPr>
              <a:lnSpc>
                <a:spcPct val="80000"/>
              </a:lnSpc>
              <a:buFont typeface="Wingdings" pitchFamily="2" charset="2"/>
              <a:buNone/>
            </a:pPr>
            <a:endParaRPr lang="en-US" sz="140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14272" y="-168290"/>
            <a:ext cx="8229600" cy="1143000"/>
          </a:xfrm>
        </p:spPr>
        <p:txBody>
          <a:bodyPr/>
          <a:lstStyle/>
          <a:p>
            <a:pPr algn="l">
              <a:defRPr/>
            </a:pPr>
            <a:r>
              <a:rPr lang="en-US" dirty="0" smtClean="0"/>
              <a:t>Knuth-Morris-Pratt Algorithm</a:t>
            </a:r>
          </a:p>
        </p:txBody>
      </p:sp>
      <p:pic>
        <p:nvPicPr>
          <p:cNvPr id="34819" name="Picture 5" descr="871ALG1"/>
          <p:cNvPicPr>
            <a:picLocks noChangeAspect="1" noChangeArrowheads="1"/>
          </p:cNvPicPr>
          <p:nvPr/>
        </p:nvPicPr>
        <p:blipFill>
          <a:blip r:embed="rId2" cstate="print"/>
          <a:srcRect/>
          <a:stretch>
            <a:fillRect/>
          </a:stretch>
        </p:blipFill>
        <p:spPr bwMode="auto">
          <a:xfrm>
            <a:off x="2871784" y="1809734"/>
            <a:ext cx="6157912" cy="3919537"/>
          </a:xfrm>
          <a:prstGeom prst="rect">
            <a:avLst/>
          </a:prstGeom>
          <a:noFill/>
          <a:ln w="9525">
            <a:noFill/>
            <a:miter lim="800000"/>
            <a:headEnd/>
            <a:tailEnd/>
          </a:ln>
        </p:spPr>
      </p:pic>
      <p:sp>
        <p:nvSpPr>
          <p:cNvPr id="634889" name="Text Box 9"/>
          <p:cNvSpPr txBox="1">
            <a:spLocks noChangeArrowheads="1"/>
          </p:cNvSpPr>
          <p:nvPr/>
        </p:nvSpPr>
        <p:spPr bwMode="auto">
          <a:xfrm>
            <a:off x="1195384" y="2770171"/>
            <a:ext cx="1604962"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 in </a:t>
            </a: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a:t>
            </a:r>
          </a:p>
        </p:txBody>
      </p:sp>
      <p:sp>
        <p:nvSpPr>
          <p:cNvPr id="634890" name="Line 10"/>
          <p:cNvSpPr>
            <a:spLocks noChangeShapeType="1"/>
          </p:cNvSpPr>
          <p:nvPr/>
        </p:nvSpPr>
        <p:spPr bwMode="auto">
          <a:xfrm>
            <a:off x="2492371" y="2930509"/>
            <a:ext cx="600075" cy="0"/>
          </a:xfrm>
          <a:prstGeom prst="line">
            <a:avLst/>
          </a:prstGeom>
          <a:noFill/>
          <a:ln w="9525">
            <a:solidFill>
              <a:srgbClr val="66FF33"/>
            </a:solidFill>
            <a:round/>
            <a:headEnd/>
            <a:tailEnd type="triangle" w="med" len="med"/>
          </a:ln>
          <a:effectLst/>
        </p:spPr>
        <p:txBody>
          <a:bodyPr wrap="none" anchor="ctr"/>
          <a:lstStyle/>
          <a:p>
            <a:pPr>
              <a:defRPr/>
            </a:pPr>
            <a:endParaRPr lang="en-US"/>
          </a:p>
        </p:txBody>
      </p:sp>
      <p:sp>
        <p:nvSpPr>
          <p:cNvPr id="634895" name="AutoShape 15"/>
          <p:cNvSpPr>
            <a:spLocks/>
          </p:cNvSpPr>
          <p:nvPr/>
        </p:nvSpPr>
        <p:spPr bwMode="auto">
          <a:xfrm>
            <a:off x="798509" y="2387584"/>
            <a:ext cx="585787" cy="3175000"/>
          </a:xfrm>
          <a:prstGeom prst="leftBrace">
            <a:avLst>
              <a:gd name="adj1" fmla="val 45167"/>
              <a:gd name="adj2" fmla="val 53981"/>
            </a:avLst>
          </a:prstGeom>
          <a:noFill/>
          <a:ln w="28575">
            <a:solidFill>
              <a:srgbClr val="66FF33"/>
            </a:solidFill>
            <a:round/>
            <a:headEnd/>
            <a:tailEnd/>
          </a:ln>
          <a:effectLst/>
        </p:spPr>
        <p:txBody>
          <a:bodyPr wrap="none" anchor="ctr"/>
          <a:lstStyle/>
          <a:p>
            <a:pPr>
              <a:defRPr/>
            </a:pPr>
            <a:endParaRPr lang="en-US"/>
          </a:p>
        </p:txBody>
      </p:sp>
      <p:sp>
        <p:nvSpPr>
          <p:cNvPr id="634899" name="Text Box 19"/>
          <p:cNvSpPr txBox="1">
            <a:spLocks noChangeArrowheads="1"/>
          </p:cNvSpPr>
          <p:nvPr/>
        </p:nvSpPr>
        <p:spPr bwMode="auto">
          <a:xfrm>
            <a:off x="1455734" y="3138471"/>
            <a:ext cx="1030287" cy="73025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using amortized analysis</a:t>
            </a:r>
            <a:endParaRPr lang="en-US">
              <a:effectLst>
                <a:outerShdw blurRad="38100" dist="38100" dir="2700000" algn="tl">
                  <a:srgbClr val="000000"/>
                </a:outerShdw>
              </a:effectLst>
            </a:endParaRPr>
          </a:p>
        </p:txBody>
      </p:sp>
      <p:sp>
        <p:nvSpPr>
          <p:cNvPr id="634901" name="Text Box 21"/>
          <p:cNvSpPr txBox="1">
            <a:spLocks noChangeArrowheads="1"/>
          </p:cNvSpPr>
          <p:nvPr/>
        </p:nvSpPr>
        <p:spPr bwMode="auto">
          <a:xfrm>
            <a:off x="4373559" y="3041634"/>
            <a:ext cx="1887537" cy="304800"/>
          </a:xfrm>
          <a:prstGeom prst="rect">
            <a:avLst/>
          </a:prstGeom>
          <a:solidFill>
            <a:schemeClr val="tx1"/>
          </a:solidFill>
          <a:ln w="9525">
            <a:noFill/>
            <a:miter lim="800000"/>
            <a:headEnd/>
            <a:tailEnd/>
          </a:ln>
          <a:effectLst/>
        </p:spPr>
        <p:txBody>
          <a:bodyPr wrap="none">
            <a:spAutoFit/>
          </a:bodyPr>
          <a:lstStyle/>
          <a:p>
            <a:pPr>
              <a:defRPr/>
            </a:pPr>
            <a:r>
              <a:rPr lang="en-US" sz="1400" i="1" dirty="0">
                <a:solidFill>
                  <a:srgbClr val="003399"/>
                </a:solidFill>
                <a:effectLst/>
              </a:rPr>
              <a:t># characters matched</a:t>
            </a:r>
            <a:endParaRPr lang="en-US" dirty="0">
              <a:effectLst>
                <a:outerShdw blurRad="38100" dist="38100" dir="2700000" algn="tl">
                  <a:srgbClr val="000000"/>
                </a:outerShdw>
              </a:effectLst>
            </a:endParaRPr>
          </a:p>
        </p:txBody>
      </p:sp>
      <p:sp>
        <p:nvSpPr>
          <p:cNvPr id="634903" name="Text Box 23"/>
          <p:cNvSpPr txBox="1">
            <a:spLocks noChangeArrowheads="1"/>
          </p:cNvSpPr>
          <p:nvPr/>
        </p:nvSpPr>
        <p:spPr bwMode="auto">
          <a:xfrm>
            <a:off x="5006971" y="3300396"/>
            <a:ext cx="1789113"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scan text left-to-right</a:t>
            </a:r>
            <a:endParaRPr lang="en-US">
              <a:effectLst>
                <a:outerShdw blurRad="38100" dist="38100" dir="2700000" algn="tl">
                  <a:srgbClr val="000000"/>
                </a:outerShdw>
              </a:effectLst>
            </a:endParaRPr>
          </a:p>
        </p:txBody>
      </p:sp>
      <p:sp>
        <p:nvSpPr>
          <p:cNvPr id="634904" name="Text Box 24"/>
          <p:cNvSpPr txBox="1">
            <a:spLocks noChangeArrowheads="1"/>
          </p:cNvSpPr>
          <p:nvPr/>
        </p:nvSpPr>
        <p:spPr bwMode="auto">
          <a:xfrm>
            <a:off x="5953121" y="3876659"/>
            <a:ext cx="2566988"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next character does not match</a:t>
            </a:r>
            <a:endParaRPr lang="en-US">
              <a:effectLst>
                <a:outerShdw blurRad="38100" dist="38100" dir="2700000" algn="tl">
                  <a:srgbClr val="000000"/>
                </a:outerShdw>
              </a:effectLst>
            </a:endParaRPr>
          </a:p>
        </p:txBody>
      </p:sp>
      <p:sp>
        <p:nvSpPr>
          <p:cNvPr id="634905" name="Text Box 25"/>
          <p:cNvSpPr txBox="1">
            <a:spLocks noChangeArrowheads="1"/>
          </p:cNvSpPr>
          <p:nvPr/>
        </p:nvSpPr>
        <p:spPr bwMode="auto">
          <a:xfrm>
            <a:off x="6000746" y="4416409"/>
            <a:ext cx="2025650"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next character matches</a:t>
            </a:r>
            <a:endParaRPr lang="en-US">
              <a:effectLst>
                <a:outerShdw blurRad="38100" dist="38100" dir="2700000" algn="tl">
                  <a:srgbClr val="000000"/>
                </a:outerShdw>
              </a:effectLst>
            </a:endParaRPr>
          </a:p>
        </p:txBody>
      </p:sp>
      <p:sp>
        <p:nvSpPr>
          <p:cNvPr id="634906" name="Text Box 26"/>
          <p:cNvSpPr txBox="1">
            <a:spLocks noChangeArrowheads="1"/>
          </p:cNvSpPr>
          <p:nvPr/>
        </p:nvSpPr>
        <p:spPr bwMode="auto">
          <a:xfrm>
            <a:off x="5289546" y="4692634"/>
            <a:ext cx="1741488"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Is all of P matched?</a:t>
            </a:r>
            <a:endParaRPr lang="en-US">
              <a:effectLst>
                <a:outerShdw blurRad="38100" dist="38100" dir="2700000" algn="tl">
                  <a:srgbClr val="000000"/>
                </a:outerShdw>
              </a:effectLst>
            </a:endParaRPr>
          </a:p>
        </p:txBody>
      </p:sp>
      <p:sp>
        <p:nvSpPr>
          <p:cNvPr id="634907" name="Text Box 27"/>
          <p:cNvSpPr txBox="1">
            <a:spLocks noChangeArrowheads="1"/>
          </p:cNvSpPr>
          <p:nvPr/>
        </p:nvSpPr>
        <p:spPr bwMode="auto">
          <a:xfrm>
            <a:off x="5994396" y="5256196"/>
            <a:ext cx="1739900" cy="304800"/>
          </a:xfrm>
          <a:prstGeom prst="rect">
            <a:avLst/>
          </a:prstGeom>
          <a:solidFill>
            <a:schemeClr val="tx1"/>
          </a:solidFill>
          <a:ln w="9525">
            <a:noFill/>
            <a:miter lim="800000"/>
            <a:headEnd/>
            <a:tailEnd/>
          </a:ln>
          <a:effectLst/>
        </p:spPr>
        <p:txBody>
          <a:bodyPr wrap="none">
            <a:spAutoFit/>
          </a:bodyPr>
          <a:lstStyle/>
          <a:p>
            <a:pPr>
              <a:defRPr/>
            </a:pPr>
            <a:r>
              <a:rPr lang="en-US" sz="1400" i="1">
                <a:solidFill>
                  <a:srgbClr val="003399"/>
                </a:solidFill>
                <a:effectLst/>
              </a:rPr>
              <a:t>Look for next match</a:t>
            </a:r>
            <a:endParaRPr lang="en-US">
              <a:effectLst>
                <a:outerShdw blurRad="38100" dist="38100" dir="2700000" algn="tl">
                  <a:srgbClr val="000000"/>
                </a:outerShdw>
              </a:effectLst>
            </a:endParaRPr>
          </a:p>
        </p:txBody>
      </p:sp>
      <p:sp>
        <p:nvSpPr>
          <p:cNvPr id="634908" name="Text Box 28"/>
          <p:cNvSpPr txBox="1">
            <a:spLocks noChangeArrowheads="1"/>
          </p:cNvSpPr>
          <p:nvPr/>
        </p:nvSpPr>
        <p:spPr bwMode="auto">
          <a:xfrm>
            <a:off x="150809" y="3663934"/>
            <a:ext cx="933450"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(m+n) </a:t>
            </a:r>
          </a:p>
        </p:txBody>
      </p:sp>
      <p:sp>
        <p:nvSpPr>
          <p:cNvPr id="634909" name="Text Box 29"/>
          <p:cNvSpPr txBox="1">
            <a:spLocks noChangeArrowheads="1"/>
          </p:cNvSpPr>
          <p:nvPr/>
        </p:nvSpPr>
        <p:spPr bwMode="auto">
          <a:xfrm>
            <a:off x="1485896" y="4806934"/>
            <a:ext cx="1030288" cy="73025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using amortized analysis</a:t>
            </a:r>
            <a:endParaRPr lang="en-US">
              <a:effectLst>
                <a:outerShdw blurRad="38100" dist="38100" dir="2700000" algn="tl">
                  <a:srgbClr val="000000"/>
                </a:outerShdw>
              </a:effectLst>
            </a:endParaRPr>
          </a:p>
        </p:txBody>
      </p:sp>
      <p:sp>
        <p:nvSpPr>
          <p:cNvPr id="634911" name="AutoShape 31"/>
          <p:cNvSpPr>
            <a:spLocks/>
          </p:cNvSpPr>
          <p:nvPr/>
        </p:nvSpPr>
        <p:spPr bwMode="auto">
          <a:xfrm>
            <a:off x="2379659" y="3440096"/>
            <a:ext cx="533400" cy="2276475"/>
          </a:xfrm>
          <a:prstGeom prst="leftBrace">
            <a:avLst>
              <a:gd name="adj1" fmla="val 35565"/>
              <a:gd name="adj2" fmla="val 53981"/>
            </a:avLst>
          </a:prstGeom>
          <a:noFill/>
          <a:ln w="28575">
            <a:solidFill>
              <a:srgbClr val="66FF33"/>
            </a:solidFill>
            <a:round/>
            <a:headEnd/>
            <a:tailEnd/>
          </a:ln>
          <a:effectLst/>
        </p:spPr>
        <p:txBody>
          <a:bodyPr wrap="none" anchor="ctr"/>
          <a:lstStyle/>
          <a:p>
            <a:pPr>
              <a:defRPr/>
            </a:pPr>
            <a:endParaRPr lang="en-US"/>
          </a:p>
        </p:txBody>
      </p:sp>
      <p:sp>
        <p:nvSpPr>
          <p:cNvPr id="634912" name="Text Box 32"/>
          <p:cNvSpPr txBox="1">
            <a:spLocks noChangeArrowheads="1"/>
          </p:cNvSpPr>
          <p:nvPr/>
        </p:nvSpPr>
        <p:spPr bwMode="auto">
          <a:xfrm>
            <a:off x="1960559" y="4133834"/>
            <a:ext cx="933450" cy="33655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14272" y="-196866"/>
            <a:ext cx="8229600" cy="1143000"/>
          </a:xfrm>
        </p:spPr>
        <p:txBody>
          <a:bodyPr/>
          <a:lstStyle/>
          <a:p>
            <a:pPr algn="l">
              <a:defRPr/>
            </a:pPr>
            <a:r>
              <a:rPr lang="en-US" dirty="0" smtClean="0"/>
              <a:t>Knuth-Morris-Pratt Algorithm</a:t>
            </a:r>
          </a:p>
        </p:txBody>
      </p:sp>
      <p:grpSp>
        <p:nvGrpSpPr>
          <p:cNvPr id="4100" name="Group 19"/>
          <p:cNvGrpSpPr>
            <a:grpSpLocks/>
          </p:cNvGrpSpPr>
          <p:nvPr/>
        </p:nvGrpSpPr>
        <p:grpSpPr bwMode="auto">
          <a:xfrm>
            <a:off x="546100" y="1741488"/>
            <a:ext cx="7534275" cy="1035050"/>
            <a:chOff x="178" y="3298"/>
            <a:chExt cx="4746" cy="652"/>
          </a:xfrm>
        </p:grpSpPr>
        <p:sp>
          <p:nvSpPr>
            <p:cNvPr id="635911" name="Text Box 7"/>
            <p:cNvSpPr txBox="1">
              <a:spLocks noChangeArrowheads="1"/>
            </p:cNvSpPr>
            <p:nvPr/>
          </p:nvSpPr>
          <p:spPr bwMode="auto">
            <a:xfrm>
              <a:off x="1701" y="3364"/>
              <a:ext cx="1671" cy="250"/>
            </a:xfrm>
            <a:prstGeom prst="rect">
              <a:avLst/>
            </a:prstGeom>
            <a:solidFill>
              <a:schemeClr val="tx1"/>
            </a:solidFill>
            <a:ln w="9525">
              <a:noFill/>
              <a:miter lim="800000"/>
              <a:headEnd/>
              <a:tailEnd/>
            </a:ln>
            <a:effectLst/>
          </p:spPr>
          <p:txBody>
            <a:bodyPr>
              <a:spAutoFit/>
            </a:bodyPr>
            <a:lstStyle/>
            <a:p>
              <a:pPr>
                <a:defRPr/>
              </a:pPr>
              <a:r>
                <a:rPr lang="en-US" sz="2000" b="1" i="1">
                  <a:solidFill>
                    <a:srgbClr val="003399"/>
                  </a:solidFill>
                  <a:effectLst/>
                </a:rPr>
                <a:t>Amortized Analysis</a:t>
              </a:r>
              <a:endParaRPr lang="en-US" sz="2000">
                <a:effectLst>
                  <a:outerShdw blurRad="38100" dist="38100" dir="2700000" algn="tl">
                    <a:srgbClr val="000000"/>
                  </a:outerShdw>
                </a:effectLst>
              </a:endParaRPr>
            </a:p>
          </p:txBody>
        </p:sp>
        <p:sp>
          <p:nvSpPr>
            <p:cNvPr id="4116" name="WordArt 8"/>
            <p:cNvSpPr>
              <a:spLocks noChangeArrowheads="1" noChangeShapeType="1" noTextEdit="1"/>
            </p:cNvSpPr>
            <p:nvPr/>
          </p:nvSpPr>
          <p:spPr bwMode="auto">
            <a:xfrm>
              <a:off x="178" y="3298"/>
              <a:ext cx="1393" cy="273"/>
            </a:xfrm>
            <a:prstGeom prst="rect">
              <a:avLst/>
            </a:prstGeom>
          </p:spPr>
          <p:txBody>
            <a:bodyPr wrap="none" fromWordArt="1">
              <a:prstTxWarp prst="textPlain">
                <a:avLst>
                  <a:gd name="adj" fmla="val 49139"/>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Worst Case</a:t>
              </a:r>
            </a:p>
          </p:txBody>
        </p:sp>
        <p:graphicFrame>
          <p:nvGraphicFramePr>
            <p:cNvPr id="4098" name="Object 10"/>
            <p:cNvGraphicFramePr>
              <a:graphicFrameLocks noChangeAspect="1"/>
            </p:cNvGraphicFramePr>
            <p:nvPr/>
          </p:nvGraphicFramePr>
          <p:xfrm>
            <a:off x="1753" y="3694"/>
            <a:ext cx="734" cy="256"/>
          </p:xfrm>
          <a:graphic>
            <a:graphicData uri="http://schemas.openxmlformats.org/presentationml/2006/ole">
              <p:oleObj spid="_x0000_s4098" name="Equation" r:id="rId3" imgW="583920" imgH="203040" progId="">
                <p:embed/>
              </p:oleObj>
            </a:graphicData>
          </a:graphic>
        </p:graphicFrame>
        <p:sp>
          <p:nvSpPr>
            <p:cNvPr id="635915" name="Text Box 11"/>
            <p:cNvSpPr txBox="1">
              <a:spLocks noChangeArrowheads="1"/>
            </p:cNvSpPr>
            <p:nvPr/>
          </p:nvSpPr>
          <p:spPr bwMode="auto">
            <a:xfrm>
              <a:off x="3487" y="3358"/>
              <a:ext cx="1437" cy="250"/>
            </a:xfrm>
            <a:prstGeom prst="rect">
              <a:avLst/>
            </a:prstGeom>
            <a:solidFill>
              <a:schemeClr val="tx1"/>
            </a:solidFill>
            <a:ln w="9525">
              <a:noFill/>
              <a:miter lim="800000"/>
              <a:headEnd/>
              <a:tailEnd/>
            </a:ln>
            <a:effectLst/>
          </p:spPr>
          <p:txBody>
            <a:bodyPr>
              <a:spAutoFit/>
            </a:bodyPr>
            <a:lstStyle/>
            <a:p>
              <a:pPr>
                <a:defRPr/>
              </a:pPr>
              <a:r>
                <a:rPr lang="en-US" sz="2000" i="1">
                  <a:solidFill>
                    <a:srgbClr val="003399"/>
                  </a:solidFill>
                  <a:effectLst/>
                </a:rPr>
                <a:t>Potential Method</a:t>
              </a:r>
              <a:endParaRPr lang="en-US" sz="2000">
                <a:effectLst>
                  <a:outerShdw blurRad="38100" dist="38100" dir="2700000" algn="tl">
                    <a:srgbClr val="000000"/>
                  </a:outerShdw>
                </a:effectLst>
              </a:endParaRPr>
            </a:p>
          </p:txBody>
        </p:sp>
        <p:sp>
          <p:nvSpPr>
            <p:cNvPr id="635916" name="Text Box 12"/>
            <p:cNvSpPr txBox="1">
              <a:spLocks noChangeArrowheads="1"/>
            </p:cNvSpPr>
            <p:nvPr/>
          </p:nvSpPr>
          <p:spPr bwMode="auto">
            <a:xfrm>
              <a:off x="2582" y="3691"/>
              <a:ext cx="2192" cy="250"/>
            </a:xfrm>
            <a:prstGeom prst="rect">
              <a:avLst/>
            </a:prstGeom>
            <a:solidFill>
              <a:schemeClr val="tx1"/>
            </a:solidFill>
            <a:ln w="9525">
              <a:noFill/>
              <a:miter lim="800000"/>
              <a:headEnd/>
              <a:tailEnd/>
            </a:ln>
            <a:effectLst/>
          </p:spPr>
          <p:txBody>
            <a:bodyPr>
              <a:spAutoFit/>
            </a:bodyPr>
            <a:lstStyle/>
            <a:p>
              <a:pPr>
                <a:defRPr/>
              </a:pPr>
              <a:r>
                <a:rPr lang="en-US" sz="2000" i="1">
                  <a:solidFill>
                    <a:srgbClr val="003399"/>
                  </a:solidFill>
                  <a:effectLst/>
                </a:rPr>
                <a:t>k = current state of algorithm</a:t>
              </a:r>
              <a:endParaRPr lang="en-US" sz="2000">
                <a:effectLst>
                  <a:outerShdw blurRad="38100" dist="38100" dir="2700000" algn="tl">
                    <a:srgbClr val="000000"/>
                  </a:outerShdw>
                </a:effectLst>
              </a:endParaRPr>
            </a:p>
          </p:txBody>
        </p:sp>
      </p:grpSp>
      <p:grpSp>
        <p:nvGrpSpPr>
          <p:cNvPr id="4101" name="Group 24"/>
          <p:cNvGrpSpPr>
            <a:grpSpLocks/>
          </p:cNvGrpSpPr>
          <p:nvPr/>
        </p:nvGrpSpPr>
        <p:grpSpPr bwMode="auto">
          <a:xfrm>
            <a:off x="0" y="3046413"/>
            <a:ext cx="5945188" cy="3482975"/>
            <a:chOff x="0" y="1919"/>
            <a:chExt cx="3745" cy="2194"/>
          </a:xfrm>
        </p:grpSpPr>
        <p:pic>
          <p:nvPicPr>
            <p:cNvPr id="4109" name="Picture 3" descr="871 1"/>
            <p:cNvPicPr>
              <a:picLocks noChangeAspect="1" noChangeArrowheads="1"/>
            </p:cNvPicPr>
            <p:nvPr/>
          </p:nvPicPr>
          <p:blipFill>
            <a:blip r:embed="rId4" cstate="print"/>
            <a:srcRect/>
            <a:stretch>
              <a:fillRect/>
            </a:stretch>
          </p:blipFill>
          <p:spPr bwMode="auto">
            <a:xfrm>
              <a:off x="603" y="1919"/>
              <a:ext cx="3120" cy="2194"/>
            </a:xfrm>
            <a:prstGeom prst="rect">
              <a:avLst/>
            </a:prstGeom>
            <a:noFill/>
            <a:ln w="9525">
              <a:noFill/>
              <a:miter lim="800000"/>
              <a:headEnd/>
              <a:tailEnd/>
            </a:ln>
          </p:spPr>
        </p:pic>
        <p:sp>
          <p:nvSpPr>
            <p:cNvPr id="635910" name="Text Box 6"/>
            <p:cNvSpPr txBox="1">
              <a:spLocks noChangeArrowheads="1"/>
            </p:cNvSpPr>
            <p:nvPr/>
          </p:nvSpPr>
          <p:spPr bwMode="auto">
            <a:xfrm>
              <a:off x="0" y="2665"/>
              <a:ext cx="422" cy="520"/>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 in </a:t>
              </a: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(n)</a:t>
              </a:r>
            </a:p>
          </p:txBody>
        </p:sp>
        <p:sp>
          <p:nvSpPr>
            <p:cNvPr id="635913" name="AutoShape 9"/>
            <p:cNvSpPr>
              <a:spLocks/>
            </p:cNvSpPr>
            <p:nvPr/>
          </p:nvSpPr>
          <p:spPr bwMode="auto">
            <a:xfrm>
              <a:off x="237" y="2279"/>
              <a:ext cx="347" cy="1812"/>
            </a:xfrm>
            <a:prstGeom prst="leftBrace">
              <a:avLst>
                <a:gd name="adj1" fmla="val 43516"/>
                <a:gd name="adj2" fmla="val 53981"/>
              </a:avLst>
            </a:prstGeom>
            <a:noFill/>
            <a:ln w="28575">
              <a:solidFill>
                <a:srgbClr val="66FF33"/>
              </a:solidFill>
              <a:round/>
              <a:headEnd/>
              <a:tailEnd/>
            </a:ln>
            <a:effectLst/>
          </p:spPr>
          <p:txBody>
            <a:bodyPr wrap="none" anchor="ctr"/>
            <a:lstStyle/>
            <a:p>
              <a:pPr>
                <a:defRPr/>
              </a:pPr>
              <a:endParaRPr lang="en-US"/>
            </a:p>
          </p:txBody>
        </p:sp>
        <p:sp>
          <p:nvSpPr>
            <p:cNvPr id="635917" name="Text Box 13"/>
            <p:cNvSpPr txBox="1">
              <a:spLocks noChangeArrowheads="1"/>
            </p:cNvSpPr>
            <p:nvPr/>
          </p:nvSpPr>
          <p:spPr bwMode="auto">
            <a:xfrm>
              <a:off x="1531" y="2582"/>
              <a:ext cx="1133" cy="192"/>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initial potential value</a:t>
              </a:r>
              <a:r>
                <a:rPr lang="en-US" sz="1600" i="1">
                  <a:solidFill>
                    <a:srgbClr val="003399"/>
                  </a:solidFill>
                  <a:effectLst/>
                </a:rPr>
                <a:t> </a:t>
              </a:r>
              <a:endParaRPr lang="en-US" sz="2000">
                <a:effectLst>
                  <a:outerShdw blurRad="38100" dist="38100" dir="2700000" algn="tl">
                    <a:srgbClr val="000000"/>
                  </a:outerShdw>
                </a:effectLst>
              </a:endParaRPr>
            </a:p>
          </p:txBody>
        </p:sp>
        <p:sp>
          <p:nvSpPr>
            <p:cNvPr id="635918" name="Text Box 14"/>
            <p:cNvSpPr txBox="1">
              <a:spLocks noChangeArrowheads="1"/>
            </p:cNvSpPr>
            <p:nvPr/>
          </p:nvSpPr>
          <p:spPr bwMode="auto">
            <a:xfrm>
              <a:off x="2612" y="3134"/>
              <a:ext cx="1133" cy="192"/>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potential decreases</a:t>
              </a:r>
              <a:endParaRPr lang="en-US" sz="2000">
                <a:effectLst>
                  <a:outerShdw blurRad="38100" dist="38100" dir="2700000" algn="tl">
                    <a:srgbClr val="000000"/>
                  </a:outerShdw>
                </a:effectLst>
              </a:endParaRPr>
            </a:p>
          </p:txBody>
        </p:sp>
      </p:grpSp>
      <p:sp>
        <p:nvSpPr>
          <p:cNvPr id="635919" name="Text Box 15"/>
          <p:cNvSpPr txBox="1">
            <a:spLocks noChangeArrowheads="1"/>
          </p:cNvSpPr>
          <p:nvPr/>
        </p:nvSpPr>
        <p:spPr bwMode="auto">
          <a:xfrm>
            <a:off x="6013450" y="3127375"/>
            <a:ext cx="3078163" cy="641350"/>
          </a:xfrm>
          <a:prstGeom prst="rect">
            <a:avLst/>
          </a:prstGeom>
          <a:solidFill>
            <a:schemeClr val="tx1"/>
          </a:solidFill>
          <a:ln w="9525">
            <a:noFill/>
            <a:miter lim="800000"/>
            <a:headEnd/>
            <a:tailEnd/>
          </a:ln>
          <a:effectLst/>
        </p:spPr>
        <p:txBody>
          <a:bodyPr>
            <a:spAutoFit/>
          </a:bodyPr>
          <a:lstStyle/>
          <a:p>
            <a:pPr>
              <a:defRPr/>
            </a:pPr>
            <a:r>
              <a:rPr lang="en-US" i="1">
                <a:solidFill>
                  <a:srgbClr val="003399"/>
                </a:solidFill>
                <a:effectLst/>
              </a:rPr>
              <a:t>Potential is never negative since </a:t>
            </a:r>
            <a:r>
              <a:rPr lang="en-US">
                <a:solidFill>
                  <a:srgbClr val="003399"/>
                </a:solidFill>
                <a:effectLst/>
                <a:latin typeface="Symbol" pitchFamily="18" charset="2"/>
              </a:rPr>
              <a:t>p </a:t>
            </a:r>
            <a:r>
              <a:rPr lang="en-US">
                <a:solidFill>
                  <a:srgbClr val="003399"/>
                </a:solidFill>
                <a:effectLst/>
              </a:rPr>
              <a:t>(k) &gt;= 0 for all k</a:t>
            </a:r>
            <a:endParaRPr lang="en-US">
              <a:effectLst>
                <a:outerShdw blurRad="38100" dist="38100" dir="2700000" algn="tl">
                  <a:srgbClr val="000000"/>
                </a:outerShdw>
              </a:effectLst>
            </a:endParaRPr>
          </a:p>
        </p:txBody>
      </p:sp>
      <p:sp>
        <p:nvSpPr>
          <p:cNvPr id="635920" name="Text Box 16"/>
          <p:cNvSpPr txBox="1">
            <a:spLocks noChangeArrowheads="1"/>
          </p:cNvSpPr>
          <p:nvPr/>
        </p:nvSpPr>
        <p:spPr bwMode="auto">
          <a:xfrm>
            <a:off x="4587875" y="5316538"/>
            <a:ext cx="1322388" cy="1155700"/>
          </a:xfrm>
          <a:prstGeom prst="rect">
            <a:avLst/>
          </a:prstGeom>
          <a:solidFill>
            <a:schemeClr val="tx1"/>
          </a:solidFill>
          <a:ln w="9525">
            <a:noFill/>
            <a:miter lim="800000"/>
            <a:headEnd/>
            <a:tailEnd/>
          </a:ln>
          <a:effectLst/>
        </p:spPr>
        <p:txBody>
          <a:bodyPr>
            <a:spAutoFit/>
          </a:bodyPr>
          <a:lstStyle/>
          <a:p>
            <a:pPr>
              <a:defRPr/>
            </a:pPr>
            <a:r>
              <a:rPr lang="en-US" sz="1400" i="1">
                <a:solidFill>
                  <a:srgbClr val="003399"/>
                </a:solidFill>
                <a:effectLst/>
              </a:rPr>
              <a:t>potential increases by &lt;=1 in each execution of </a:t>
            </a:r>
            <a:r>
              <a:rPr lang="en-US" sz="1400">
                <a:solidFill>
                  <a:srgbClr val="003399"/>
                </a:solidFill>
                <a:effectLst/>
              </a:rPr>
              <a:t>for loop </a:t>
            </a:r>
            <a:r>
              <a:rPr lang="en-US" sz="1400" i="1">
                <a:solidFill>
                  <a:srgbClr val="003399"/>
                </a:solidFill>
                <a:effectLst/>
              </a:rPr>
              <a:t>body</a:t>
            </a:r>
            <a:endParaRPr lang="en-US" sz="2000">
              <a:effectLst>
                <a:outerShdw blurRad="38100" dist="38100" dir="2700000" algn="tl">
                  <a:srgbClr val="000000"/>
                </a:outerShdw>
              </a:effectLst>
            </a:endParaRPr>
          </a:p>
        </p:txBody>
      </p:sp>
      <p:sp>
        <p:nvSpPr>
          <p:cNvPr id="635924" name="Line 20"/>
          <p:cNvSpPr>
            <a:spLocks noChangeShapeType="1"/>
          </p:cNvSpPr>
          <p:nvPr/>
        </p:nvSpPr>
        <p:spPr bwMode="auto">
          <a:xfrm flipH="1">
            <a:off x="4233863" y="5716588"/>
            <a:ext cx="317500" cy="0"/>
          </a:xfrm>
          <a:prstGeom prst="line">
            <a:avLst/>
          </a:prstGeom>
          <a:noFill/>
          <a:ln w="9525">
            <a:solidFill>
              <a:srgbClr val="003399"/>
            </a:solidFill>
            <a:round/>
            <a:headEnd/>
            <a:tailEnd type="triangle" w="med" len="med"/>
          </a:ln>
          <a:effectLst/>
        </p:spPr>
        <p:txBody>
          <a:bodyPr wrap="none" anchor="ctr"/>
          <a:lstStyle/>
          <a:p>
            <a:pPr>
              <a:defRPr/>
            </a:pPr>
            <a:endParaRPr lang="en-US"/>
          </a:p>
        </p:txBody>
      </p:sp>
      <p:sp>
        <p:nvSpPr>
          <p:cNvPr id="635926" name="Text Box 22"/>
          <p:cNvSpPr txBox="1">
            <a:spLocks noChangeArrowheads="1"/>
          </p:cNvSpPr>
          <p:nvPr/>
        </p:nvSpPr>
        <p:spPr bwMode="auto">
          <a:xfrm>
            <a:off x="6523038" y="4981575"/>
            <a:ext cx="1365250" cy="1069975"/>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rPr>
              <a:t>amortized cost of loop body is in </a:t>
            </a:r>
            <a:r>
              <a:rPr lang="en-US" sz="1600">
                <a:solidFill>
                  <a:srgbClr val="66FF33"/>
                </a:solidFill>
                <a:effectLst>
                  <a:outerShdw blurRad="38100" dist="38100" dir="2700000" algn="tl">
                    <a:srgbClr val="C0C0C0"/>
                  </a:outerShdw>
                </a:effectLst>
                <a:latin typeface="Symbol" pitchFamily="18" charset="2"/>
              </a:rPr>
              <a:t>O</a:t>
            </a:r>
            <a:r>
              <a:rPr lang="en-US" sz="1600">
                <a:solidFill>
                  <a:srgbClr val="66FF33"/>
                </a:solidFill>
                <a:effectLst>
                  <a:outerShdw blurRad="38100" dist="38100" dir="2700000" algn="tl">
                    <a:srgbClr val="C0C0C0"/>
                  </a:outerShdw>
                </a:effectLst>
              </a:rPr>
              <a:t>(1)</a:t>
            </a:r>
          </a:p>
        </p:txBody>
      </p:sp>
      <p:sp>
        <p:nvSpPr>
          <p:cNvPr id="635927" name="AutoShape 23"/>
          <p:cNvSpPr>
            <a:spLocks/>
          </p:cNvSpPr>
          <p:nvPr/>
        </p:nvSpPr>
        <p:spPr bwMode="auto">
          <a:xfrm flipH="1">
            <a:off x="6049963" y="4775200"/>
            <a:ext cx="498475" cy="1292225"/>
          </a:xfrm>
          <a:prstGeom prst="leftBrace">
            <a:avLst>
              <a:gd name="adj1" fmla="val 21603"/>
              <a:gd name="adj2" fmla="val 53981"/>
            </a:avLst>
          </a:prstGeom>
          <a:noFill/>
          <a:ln w="28575">
            <a:solidFill>
              <a:srgbClr val="66FF33"/>
            </a:solidFill>
            <a:round/>
            <a:headEnd/>
            <a:tailEnd/>
          </a:ln>
          <a:effectLst/>
        </p:spPr>
        <p:txBody>
          <a:bodyPr wrap="none" anchor="ctr"/>
          <a:lstStyle/>
          <a:p>
            <a:pPr>
              <a:defRPr/>
            </a:pPr>
            <a:endParaRPr lang="en-US"/>
          </a:p>
        </p:txBody>
      </p:sp>
      <p:sp>
        <p:nvSpPr>
          <p:cNvPr id="635930" name="AutoShape 26"/>
          <p:cNvSpPr>
            <a:spLocks/>
          </p:cNvSpPr>
          <p:nvPr/>
        </p:nvSpPr>
        <p:spPr bwMode="auto">
          <a:xfrm flipH="1">
            <a:off x="7421563" y="4521200"/>
            <a:ext cx="622300" cy="1646238"/>
          </a:xfrm>
          <a:prstGeom prst="leftBrace">
            <a:avLst>
              <a:gd name="adj1" fmla="val 22045"/>
              <a:gd name="adj2" fmla="val 53981"/>
            </a:avLst>
          </a:prstGeom>
          <a:noFill/>
          <a:ln w="28575">
            <a:solidFill>
              <a:srgbClr val="66FF33"/>
            </a:solidFill>
            <a:round/>
            <a:headEnd/>
            <a:tailEnd/>
          </a:ln>
          <a:effectLst/>
        </p:spPr>
        <p:txBody>
          <a:bodyPr wrap="none" anchor="ctr"/>
          <a:lstStyle/>
          <a:p>
            <a:pPr>
              <a:defRPr/>
            </a:pPr>
            <a:endParaRPr lang="en-US"/>
          </a:p>
        </p:txBody>
      </p:sp>
      <p:sp>
        <p:nvSpPr>
          <p:cNvPr id="635931" name="Text Box 27"/>
          <p:cNvSpPr txBox="1">
            <a:spLocks noChangeArrowheads="1"/>
          </p:cNvSpPr>
          <p:nvPr/>
        </p:nvSpPr>
        <p:spPr bwMode="auto">
          <a:xfrm>
            <a:off x="8005763" y="5097463"/>
            <a:ext cx="1365250" cy="581025"/>
          </a:xfrm>
          <a:prstGeom prst="rect">
            <a:avLst/>
          </a:prstGeom>
          <a:noFill/>
          <a:ln w="9525">
            <a:noFill/>
            <a:miter lim="800000"/>
            <a:headEnd/>
            <a:tailEnd/>
          </a:ln>
          <a:effectLst/>
        </p:spPr>
        <p:txBody>
          <a:bodyPr>
            <a:spAutoFit/>
          </a:bodyPr>
          <a:lstStyle/>
          <a:p>
            <a:pPr>
              <a:defRPr/>
            </a:pPr>
            <a:r>
              <a:rPr lang="en-US" sz="1600">
                <a:solidFill>
                  <a:srgbClr val="66FF33"/>
                </a:solidFill>
                <a:effectLst>
                  <a:outerShdw blurRad="38100" dist="38100" dir="2700000" algn="tl">
                    <a:srgbClr val="C0C0C0"/>
                  </a:outerShdw>
                </a:effectLst>
                <a:latin typeface="Symbol" pitchFamily="18" charset="2"/>
              </a:rPr>
              <a:t>Q</a:t>
            </a:r>
            <a:r>
              <a:rPr lang="en-US" sz="1600">
                <a:solidFill>
                  <a:srgbClr val="66FF33"/>
                </a:solidFill>
                <a:effectLst>
                  <a:outerShdw blurRad="38100" dist="38100" dir="2700000" algn="tl">
                    <a:srgbClr val="C0C0C0"/>
                  </a:outerShdw>
                </a:effectLst>
              </a:rPr>
              <a:t>(m) loop iterations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20871759">
            <a:off x="2068879" y="2967335"/>
            <a:ext cx="4545027" cy="923330"/>
          </a:xfrm>
          <a:prstGeom prst="rect">
            <a:avLst/>
          </a:prstGeom>
          <a:noFill/>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7024" y="-175538"/>
            <a:ext cx="8229600" cy="1143000"/>
          </a:xfrm>
        </p:spPr>
        <p:txBody>
          <a:bodyPr/>
          <a:lstStyle/>
          <a:p>
            <a:pPr algn="l">
              <a:defRPr/>
            </a:pPr>
            <a:r>
              <a:rPr lang="en-US" dirty="0" smtClean="0"/>
              <a:t>String Matching Algorithms</a:t>
            </a:r>
          </a:p>
        </p:txBody>
      </p:sp>
      <p:sp>
        <p:nvSpPr>
          <p:cNvPr id="626691" name="Rectangle 3"/>
          <p:cNvSpPr>
            <a:spLocks noGrp="1" noChangeArrowheads="1"/>
          </p:cNvSpPr>
          <p:nvPr>
            <p:ph idx="1"/>
          </p:nvPr>
        </p:nvSpPr>
        <p:spPr/>
        <p:txBody>
          <a:bodyPr/>
          <a:lstStyle/>
          <a:p>
            <a:pPr>
              <a:lnSpc>
                <a:spcPct val="75000"/>
              </a:lnSpc>
              <a:defRPr/>
            </a:pPr>
            <a:r>
              <a:rPr lang="en-US" dirty="0" smtClean="0"/>
              <a:t>Naive Algorithm</a:t>
            </a:r>
          </a:p>
          <a:p>
            <a:pPr lvl="1">
              <a:lnSpc>
                <a:spcPct val="75000"/>
              </a:lnSpc>
              <a:defRPr/>
            </a:pPr>
            <a:r>
              <a:rPr lang="en-US" dirty="0" smtClean="0"/>
              <a:t>Worst-case running time in O((n-m+1) m)</a:t>
            </a:r>
          </a:p>
          <a:p>
            <a:pPr lvl="1">
              <a:lnSpc>
                <a:spcPct val="75000"/>
              </a:lnSpc>
              <a:defRPr/>
            </a:pPr>
            <a:endParaRPr lang="en-US" sz="1600" dirty="0" smtClean="0"/>
          </a:p>
          <a:p>
            <a:pPr>
              <a:lnSpc>
                <a:spcPct val="75000"/>
              </a:lnSpc>
              <a:defRPr/>
            </a:pPr>
            <a:r>
              <a:rPr lang="en-US" dirty="0" smtClean="0"/>
              <a:t>Rabin-Karp</a:t>
            </a:r>
          </a:p>
          <a:p>
            <a:pPr lvl="1">
              <a:lnSpc>
                <a:spcPct val="75000"/>
              </a:lnSpc>
              <a:defRPr/>
            </a:pPr>
            <a:r>
              <a:rPr lang="en-US" dirty="0" smtClean="0"/>
              <a:t>Worst-case running time in O((n-m+1) m)</a:t>
            </a:r>
          </a:p>
          <a:p>
            <a:pPr lvl="1">
              <a:lnSpc>
                <a:spcPct val="75000"/>
              </a:lnSpc>
              <a:defRPr/>
            </a:pPr>
            <a:r>
              <a:rPr lang="en-US" dirty="0" smtClean="0"/>
              <a:t>Better than this on average and in practice</a:t>
            </a:r>
          </a:p>
          <a:p>
            <a:pPr lvl="1">
              <a:lnSpc>
                <a:spcPct val="75000"/>
              </a:lnSpc>
              <a:defRPr/>
            </a:pPr>
            <a:endParaRPr lang="en-US" sz="2000" dirty="0" smtClean="0"/>
          </a:p>
          <a:p>
            <a:pPr>
              <a:lnSpc>
                <a:spcPct val="75000"/>
              </a:lnSpc>
              <a:defRPr/>
            </a:pPr>
            <a:r>
              <a:rPr lang="en-US" dirty="0" smtClean="0"/>
              <a:t>Knuth-Morris-Pratt</a:t>
            </a:r>
          </a:p>
          <a:p>
            <a:pPr lvl="1">
              <a:lnSpc>
                <a:spcPct val="75000"/>
              </a:lnSpc>
              <a:defRPr/>
            </a:pPr>
            <a:r>
              <a:rPr lang="en-US" smtClean="0"/>
              <a:t>best</a:t>
            </a:r>
            <a:r>
              <a:rPr lang="en-US" smtClean="0"/>
              <a:t>-case </a:t>
            </a:r>
            <a:r>
              <a:rPr lang="en-US" dirty="0" smtClean="0"/>
              <a:t>running time in O(n + 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7044" y="-147402"/>
            <a:ext cx="8229600" cy="1143000"/>
          </a:xfrm>
        </p:spPr>
        <p:txBody>
          <a:bodyPr/>
          <a:lstStyle/>
          <a:p>
            <a:pPr algn="l">
              <a:defRPr/>
            </a:pPr>
            <a:r>
              <a:rPr lang="en-US" dirty="0" smtClean="0"/>
              <a:t>Notation &amp; Terminology</a:t>
            </a:r>
          </a:p>
        </p:txBody>
      </p:sp>
      <p:sp>
        <p:nvSpPr>
          <p:cNvPr id="627715" name="Rectangle 3"/>
          <p:cNvSpPr>
            <a:spLocks noGrp="1" noChangeArrowheads="1"/>
          </p:cNvSpPr>
          <p:nvPr>
            <p:ph idx="1"/>
          </p:nvPr>
        </p:nvSpPr>
        <p:spPr/>
        <p:txBody>
          <a:bodyPr/>
          <a:lstStyle/>
          <a:p>
            <a:pPr>
              <a:defRPr/>
            </a:pPr>
            <a:r>
              <a:rPr lang="en-US" dirty="0" smtClean="0">
                <a:latin typeface="Symbol" pitchFamily="18" charset="2"/>
              </a:rPr>
              <a:t>S</a:t>
            </a:r>
            <a:r>
              <a:rPr lang="en-US" dirty="0" smtClean="0"/>
              <a:t>* = set of all finite-length strings formed using characters from alphabet </a:t>
            </a:r>
            <a:r>
              <a:rPr lang="en-US" dirty="0" smtClean="0">
                <a:latin typeface="Symbol" pitchFamily="18" charset="2"/>
              </a:rPr>
              <a:t>S</a:t>
            </a:r>
          </a:p>
          <a:p>
            <a:pPr>
              <a:defRPr/>
            </a:pPr>
            <a:r>
              <a:rPr lang="en-US" dirty="0" smtClean="0"/>
              <a:t>Empty string: </a:t>
            </a:r>
            <a:r>
              <a:rPr lang="en-US" dirty="0" smtClean="0">
                <a:latin typeface="Symbol" pitchFamily="18" charset="2"/>
              </a:rPr>
              <a:t>e</a:t>
            </a:r>
          </a:p>
          <a:p>
            <a:pPr>
              <a:defRPr/>
            </a:pPr>
            <a:r>
              <a:rPr lang="en-US" dirty="0" smtClean="0"/>
              <a:t>|x| = length of string x</a:t>
            </a:r>
          </a:p>
          <a:p>
            <a:pPr>
              <a:defRPr/>
            </a:pPr>
            <a:r>
              <a:rPr lang="en-US" dirty="0" smtClean="0"/>
              <a:t>w is a prefix of x: 	w	x</a:t>
            </a:r>
          </a:p>
          <a:p>
            <a:pPr>
              <a:defRPr/>
            </a:pPr>
            <a:r>
              <a:rPr lang="en-US" dirty="0" smtClean="0"/>
              <a:t>w is a suffix of x: 	w	x</a:t>
            </a:r>
          </a:p>
          <a:p>
            <a:pPr>
              <a:defRPr/>
            </a:pPr>
            <a:r>
              <a:rPr lang="en-US" dirty="0" smtClean="0"/>
              <a:t>prefix, suffix are </a:t>
            </a:r>
            <a:r>
              <a:rPr lang="en-US" i="1" dirty="0" smtClean="0"/>
              <a:t>transitive</a:t>
            </a:r>
            <a:endParaRPr lang="en-US" dirty="0" smtClean="0"/>
          </a:p>
        </p:txBody>
      </p:sp>
      <p:grpSp>
        <p:nvGrpSpPr>
          <p:cNvPr id="11268" name="Group 28"/>
          <p:cNvGrpSpPr>
            <a:grpSpLocks/>
          </p:cNvGrpSpPr>
          <p:nvPr/>
        </p:nvGrpSpPr>
        <p:grpSpPr bwMode="auto">
          <a:xfrm>
            <a:off x="5294787" y="4642442"/>
            <a:ext cx="3316288" cy="908050"/>
            <a:chOff x="3034" y="2756"/>
            <a:chExt cx="2089" cy="572"/>
          </a:xfrm>
        </p:grpSpPr>
        <p:sp>
          <p:nvSpPr>
            <p:cNvPr id="627717" name="Rectangle 5"/>
            <p:cNvSpPr>
              <a:spLocks noChangeArrowheads="1"/>
            </p:cNvSpPr>
            <p:nvPr/>
          </p:nvSpPr>
          <p:spPr bwMode="auto">
            <a:xfrm>
              <a:off x="3034" y="2800"/>
              <a:ext cx="222" cy="144"/>
            </a:xfrm>
            <a:prstGeom prst="rect">
              <a:avLst/>
            </a:prstGeom>
            <a:noFill/>
            <a:ln w="9525">
              <a:solidFill>
                <a:schemeClr val="bg2"/>
              </a:solidFill>
              <a:miter lim="800000"/>
              <a:headEnd/>
              <a:tailEnd/>
            </a:ln>
            <a:effectLst/>
          </p:spPr>
          <p:txBody>
            <a:bodyPr wrap="none" anchor="ctr"/>
            <a:lstStyle/>
            <a:p>
              <a:pPr>
                <a:defRPr/>
              </a:pPr>
              <a:endParaRPr lang="en-US"/>
            </a:p>
          </p:txBody>
        </p:sp>
        <p:sp>
          <p:nvSpPr>
            <p:cNvPr id="627718" name="Line 6"/>
            <p:cNvSpPr>
              <a:spLocks noChangeShapeType="1"/>
            </p:cNvSpPr>
            <p:nvPr/>
          </p:nvSpPr>
          <p:spPr bwMode="auto">
            <a:xfrm>
              <a:off x="3256" y="2802"/>
              <a:ext cx="0" cy="148"/>
            </a:xfrm>
            <a:prstGeom prst="line">
              <a:avLst/>
            </a:prstGeom>
            <a:noFill/>
            <a:ln w="9525">
              <a:solidFill>
                <a:srgbClr val="FFFFFF"/>
              </a:solidFill>
              <a:round/>
              <a:headEnd/>
              <a:tailEnd/>
            </a:ln>
            <a:effectLst/>
          </p:spPr>
          <p:txBody>
            <a:bodyPr wrap="none" anchor="ctr"/>
            <a:lstStyle/>
            <a:p>
              <a:pPr>
                <a:defRPr/>
              </a:pPr>
              <a:endParaRPr lang="en-US"/>
            </a:p>
          </p:txBody>
        </p:sp>
        <p:sp>
          <p:nvSpPr>
            <p:cNvPr id="627725" name="Rectangle 13"/>
            <p:cNvSpPr>
              <a:spLocks noChangeArrowheads="1"/>
            </p:cNvSpPr>
            <p:nvPr/>
          </p:nvSpPr>
          <p:spPr bwMode="auto">
            <a:xfrm flipH="1">
              <a:off x="3054" y="3168"/>
              <a:ext cx="222" cy="144"/>
            </a:xfrm>
            <a:prstGeom prst="rect">
              <a:avLst/>
            </a:prstGeom>
            <a:noFill/>
            <a:ln w="9525">
              <a:solidFill>
                <a:schemeClr val="bg2"/>
              </a:solidFill>
              <a:miter lim="800000"/>
              <a:headEnd/>
              <a:tailEnd/>
            </a:ln>
            <a:effectLst/>
          </p:spPr>
          <p:txBody>
            <a:bodyPr wrap="none" anchor="ctr"/>
            <a:lstStyle/>
            <a:p>
              <a:pPr>
                <a:defRPr/>
              </a:pPr>
              <a:endParaRPr lang="en-US"/>
            </a:p>
          </p:txBody>
        </p:sp>
        <p:sp>
          <p:nvSpPr>
            <p:cNvPr id="627726" name="Line 14"/>
            <p:cNvSpPr>
              <a:spLocks noChangeShapeType="1"/>
            </p:cNvSpPr>
            <p:nvPr/>
          </p:nvSpPr>
          <p:spPr bwMode="auto">
            <a:xfrm flipH="1">
              <a:off x="3054" y="3170"/>
              <a:ext cx="0" cy="148"/>
            </a:xfrm>
            <a:prstGeom prst="line">
              <a:avLst/>
            </a:prstGeom>
            <a:noFill/>
            <a:ln w="9525">
              <a:solidFill>
                <a:srgbClr val="FFFFFF"/>
              </a:solidFill>
              <a:round/>
              <a:headEnd/>
              <a:tailEnd/>
            </a:ln>
            <a:effectLst/>
          </p:spPr>
          <p:txBody>
            <a:bodyPr wrap="none" anchor="ctr"/>
            <a:lstStyle/>
            <a:p>
              <a:pPr>
                <a:defRPr/>
              </a:pPr>
              <a:endParaRPr lang="en-US"/>
            </a:p>
          </p:txBody>
        </p:sp>
        <p:sp>
          <p:nvSpPr>
            <p:cNvPr id="627729" name="Text Box 17"/>
            <p:cNvSpPr txBox="1">
              <a:spLocks noChangeArrowheads="1"/>
            </p:cNvSpPr>
            <p:nvPr/>
          </p:nvSpPr>
          <p:spPr bwMode="auto">
            <a:xfrm>
              <a:off x="3967" y="2756"/>
              <a:ext cx="1156" cy="231"/>
            </a:xfrm>
            <a:prstGeom prst="rect">
              <a:avLst/>
            </a:prstGeom>
            <a:noFill/>
            <a:ln w="9525">
              <a:noFill/>
              <a:miter lim="800000"/>
              <a:headEnd/>
              <a:tailEnd/>
            </a:ln>
            <a:effectLst/>
          </p:spPr>
          <p:txBody>
            <a:bodyPr>
              <a:spAutoFit/>
            </a:bodyPr>
            <a:lstStyle/>
            <a:p>
              <a:pPr>
                <a:defRPr/>
              </a:pPr>
              <a:r>
                <a:rPr lang="en-US" dirty="0" err="1">
                  <a:effectLst>
                    <a:outerShdw blurRad="38100" dist="38100" dir="2700000" algn="tl">
                      <a:srgbClr val="C0C0C0"/>
                    </a:outerShdw>
                  </a:effectLst>
                </a:rPr>
                <a:t>ab</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abcca</a:t>
              </a:r>
              <a:endParaRPr lang="en-US" dirty="0">
                <a:effectLst>
                  <a:outerShdw blurRad="38100" dist="38100" dir="2700000" algn="tl">
                    <a:srgbClr val="C0C0C0"/>
                  </a:outerShdw>
                </a:effectLst>
              </a:endParaRPr>
            </a:p>
          </p:txBody>
        </p:sp>
        <p:sp>
          <p:nvSpPr>
            <p:cNvPr id="627731" name="Rectangle 19"/>
            <p:cNvSpPr>
              <a:spLocks noChangeArrowheads="1"/>
            </p:cNvSpPr>
            <p:nvPr/>
          </p:nvSpPr>
          <p:spPr bwMode="auto">
            <a:xfrm>
              <a:off x="4274" y="2807"/>
              <a:ext cx="222" cy="144"/>
            </a:xfrm>
            <a:prstGeom prst="rect">
              <a:avLst/>
            </a:prstGeom>
            <a:noFill/>
            <a:ln w="9525">
              <a:solidFill>
                <a:schemeClr val="bg2"/>
              </a:solidFill>
              <a:miter lim="800000"/>
              <a:headEnd/>
              <a:tailEnd/>
            </a:ln>
            <a:effectLst/>
          </p:spPr>
          <p:txBody>
            <a:bodyPr wrap="none" anchor="ctr"/>
            <a:lstStyle/>
            <a:p>
              <a:pPr>
                <a:defRPr/>
              </a:pPr>
              <a:endParaRPr lang="en-US"/>
            </a:p>
          </p:txBody>
        </p:sp>
        <p:sp>
          <p:nvSpPr>
            <p:cNvPr id="627732" name="Line 20"/>
            <p:cNvSpPr>
              <a:spLocks noChangeShapeType="1"/>
            </p:cNvSpPr>
            <p:nvPr/>
          </p:nvSpPr>
          <p:spPr bwMode="auto">
            <a:xfrm>
              <a:off x="4496" y="2809"/>
              <a:ext cx="0" cy="148"/>
            </a:xfrm>
            <a:prstGeom prst="line">
              <a:avLst/>
            </a:prstGeom>
            <a:noFill/>
            <a:ln w="9525">
              <a:solidFill>
                <a:srgbClr val="FFFFFF"/>
              </a:solidFill>
              <a:round/>
              <a:headEnd/>
              <a:tailEnd/>
            </a:ln>
            <a:effectLst/>
          </p:spPr>
          <p:txBody>
            <a:bodyPr wrap="none" anchor="ctr"/>
            <a:lstStyle/>
            <a:p>
              <a:pPr>
                <a:defRPr/>
              </a:pPr>
              <a:endParaRPr lang="en-US"/>
            </a:p>
          </p:txBody>
        </p:sp>
        <p:sp>
          <p:nvSpPr>
            <p:cNvPr id="627737" name="Rectangle 25"/>
            <p:cNvSpPr>
              <a:spLocks noChangeArrowheads="1"/>
            </p:cNvSpPr>
            <p:nvPr/>
          </p:nvSpPr>
          <p:spPr bwMode="auto">
            <a:xfrm flipH="1">
              <a:off x="4317" y="3153"/>
              <a:ext cx="222" cy="144"/>
            </a:xfrm>
            <a:prstGeom prst="rect">
              <a:avLst/>
            </a:prstGeom>
            <a:noFill/>
            <a:ln w="9525">
              <a:solidFill>
                <a:schemeClr val="bg2"/>
              </a:solidFill>
              <a:miter lim="800000"/>
              <a:headEnd/>
              <a:tailEnd/>
            </a:ln>
            <a:effectLst/>
          </p:spPr>
          <p:txBody>
            <a:bodyPr wrap="none" anchor="ctr"/>
            <a:lstStyle/>
            <a:p>
              <a:pPr>
                <a:defRPr/>
              </a:pPr>
              <a:endParaRPr lang="en-US"/>
            </a:p>
          </p:txBody>
        </p:sp>
        <p:sp>
          <p:nvSpPr>
            <p:cNvPr id="627738" name="Line 26"/>
            <p:cNvSpPr>
              <a:spLocks noChangeShapeType="1"/>
            </p:cNvSpPr>
            <p:nvPr/>
          </p:nvSpPr>
          <p:spPr bwMode="auto">
            <a:xfrm flipH="1">
              <a:off x="4317" y="3155"/>
              <a:ext cx="0" cy="148"/>
            </a:xfrm>
            <a:prstGeom prst="line">
              <a:avLst/>
            </a:prstGeom>
            <a:noFill/>
            <a:ln w="9525">
              <a:solidFill>
                <a:srgbClr val="FFFFFF"/>
              </a:solidFill>
              <a:round/>
              <a:headEnd/>
              <a:tailEnd/>
            </a:ln>
            <a:effectLst/>
          </p:spPr>
          <p:txBody>
            <a:bodyPr wrap="none" anchor="ctr"/>
            <a:lstStyle/>
            <a:p>
              <a:pPr>
                <a:defRPr/>
              </a:pPr>
              <a:endParaRPr lang="en-US"/>
            </a:p>
          </p:txBody>
        </p:sp>
        <p:sp>
          <p:nvSpPr>
            <p:cNvPr id="627739" name="Text Box 27"/>
            <p:cNvSpPr txBox="1">
              <a:spLocks noChangeArrowheads="1"/>
            </p:cNvSpPr>
            <p:nvPr/>
          </p:nvSpPr>
          <p:spPr bwMode="auto">
            <a:xfrm>
              <a:off x="3930" y="3097"/>
              <a:ext cx="1156" cy="231"/>
            </a:xfrm>
            <a:prstGeom prst="rect">
              <a:avLst/>
            </a:prstGeom>
            <a:noFill/>
            <a:ln w="9525">
              <a:noFill/>
              <a:miter lim="800000"/>
              <a:headEnd/>
              <a:tailEnd/>
            </a:ln>
            <a:effectLst/>
          </p:spPr>
          <p:txBody>
            <a:bodyPr>
              <a:spAutoFit/>
            </a:bodyPr>
            <a:lstStyle/>
            <a:p>
              <a:pPr>
                <a:defRPr/>
              </a:pPr>
              <a:r>
                <a:rPr lang="en-US" dirty="0" err="1">
                  <a:effectLst>
                    <a:outerShdw blurRad="38100" dist="38100" dir="2700000" algn="tl">
                      <a:srgbClr val="C0C0C0"/>
                    </a:outerShdw>
                  </a:effectLst>
                </a:rPr>
                <a:t>cca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abcca</a:t>
              </a:r>
              <a:endParaRPr lang="en-US" dirty="0">
                <a:effectLst>
                  <a:outerShdw blurRad="38100" dist="38100" dir="2700000" algn="tl">
                    <a:srgbClr val="C0C0C0"/>
                  </a:outerShdw>
                </a:effectLst>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7024" y="-175538"/>
            <a:ext cx="8229600" cy="1143000"/>
          </a:xfrm>
        </p:spPr>
        <p:txBody>
          <a:bodyPr/>
          <a:lstStyle/>
          <a:p>
            <a:pPr algn="l">
              <a:defRPr/>
            </a:pPr>
            <a:r>
              <a:rPr lang="en-US" dirty="0" smtClean="0"/>
              <a:t>Naive String Matching</a:t>
            </a:r>
          </a:p>
        </p:txBody>
      </p:sp>
      <p:pic>
        <p:nvPicPr>
          <p:cNvPr id="14339" name="Picture 4" descr="855ALG"/>
          <p:cNvPicPr>
            <a:picLocks noChangeAspect="1" noChangeArrowheads="1"/>
          </p:cNvPicPr>
          <p:nvPr/>
        </p:nvPicPr>
        <p:blipFill>
          <a:blip r:embed="rId2" cstate="print"/>
          <a:srcRect t="7614" b="7614"/>
          <a:stretch>
            <a:fillRect/>
          </a:stretch>
        </p:blipFill>
        <p:spPr bwMode="auto">
          <a:xfrm>
            <a:off x="1238250" y="1138238"/>
            <a:ext cx="6554788" cy="1989137"/>
          </a:xfrm>
          <a:prstGeom prst="rect">
            <a:avLst/>
          </a:prstGeom>
          <a:noFill/>
          <a:ln w="9525">
            <a:noFill/>
            <a:miter lim="800000"/>
            <a:headEnd/>
            <a:tailEnd/>
          </a:ln>
        </p:spPr>
      </p:pic>
      <p:pic>
        <p:nvPicPr>
          <p:cNvPr id="14340" name="Picture 5" descr="856 1"/>
          <p:cNvPicPr>
            <a:picLocks noChangeAspect="1" noChangeArrowheads="1"/>
          </p:cNvPicPr>
          <p:nvPr/>
        </p:nvPicPr>
        <p:blipFill>
          <a:blip r:embed="rId3" cstate="print"/>
          <a:srcRect t="4399"/>
          <a:stretch>
            <a:fillRect/>
          </a:stretch>
        </p:blipFill>
        <p:spPr bwMode="auto">
          <a:xfrm>
            <a:off x="0" y="3725863"/>
            <a:ext cx="9144000" cy="3146425"/>
          </a:xfrm>
          <a:prstGeom prst="rect">
            <a:avLst/>
          </a:prstGeom>
          <a:noFill/>
          <a:ln w="9525">
            <a:noFill/>
            <a:miter lim="800000"/>
            <a:headEnd/>
            <a:tailEnd/>
          </a:ln>
        </p:spPr>
      </p:pic>
      <p:sp>
        <p:nvSpPr>
          <p:cNvPr id="607239" name="Text Box 7"/>
          <p:cNvSpPr txBox="1">
            <a:spLocks noChangeArrowheads="1"/>
          </p:cNvSpPr>
          <p:nvPr/>
        </p:nvSpPr>
        <p:spPr bwMode="auto">
          <a:xfrm>
            <a:off x="2362200" y="3246438"/>
            <a:ext cx="4568825" cy="366712"/>
          </a:xfrm>
          <a:prstGeom prst="rect">
            <a:avLst/>
          </a:prstGeom>
          <a:noFill/>
          <a:ln w="9525">
            <a:noFill/>
            <a:miter lim="800000"/>
            <a:headEnd/>
            <a:tailEnd/>
          </a:ln>
          <a:effectLst/>
        </p:spPr>
        <p:txBody>
          <a:bodyPr>
            <a:spAutoFit/>
          </a:bodyPr>
          <a:lstStyle/>
          <a:p>
            <a:pPr>
              <a:defRPr/>
            </a:pPr>
            <a:r>
              <a:rPr lang="en-US">
                <a:solidFill>
                  <a:srgbClr val="66FF33"/>
                </a:solidFill>
                <a:effectLst>
                  <a:outerShdw blurRad="38100" dist="38100" dir="2700000" algn="tl">
                    <a:srgbClr val="C0C0C0"/>
                  </a:outerShdw>
                </a:effectLst>
              </a:rPr>
              <a:t>worst-case running time is in </a:t>
            </a:r>
            <a:r>
              <a:rPr lang="en-US">
                <a:solidFill>
                  <a:srgbClr val="66FF33"/>
                </a:solidFill>
                <a:effectLst>
                  <a:outerShdw blurRad="38100" dist="38100" dir="2700000" algn="tl">
                    <a:srgbClr val="C0C0C0"/>
                  </a:outerShdw>
                </a:effectLst>
                <a:latin typeface="Symbol" pitchFamily="18" charset="2"/>
              </a:rPr>
              <a:t>Q</a:t>
            </a:r>
            <a:r>
              <a:rPr lang="en-US">
                <a:solidFill>
                  <a:srgbClr val="66FF33"/>
                </a:solidFill>
                <a:effectLst>
                  <a:outerShdw blurRad="38100" dist="38100" dir="2700000" algn="tl">
                    <a:srgbClr val="C0C0C0"/>
                  </a:outerShdw>
                </a:effectLst>
              </a:rPr>
              <a:t>((n-m+1)m)</a:t>
            </a:r>
          </a:p>
        </p:txBody>
      </p:sp>
      <p:sp>
        <p:nvSpPr>
          <p:cNvPr id="14343" name="WordArt 8"/>
          <p:cNvSpPr>
            <a:spLocks noChangeArrowheads="1" noChangeShapeType="1" noTextEdit="1"/>
          </p:cNvSpPr>
          <p:nvPr/>
        </p:nvSpPr>
        <p:spPr bwMode="auto">
          <a:xfrm>
            <a:off x="2138363" y="3098800"/>
            <a:ext cx="5092700" cy="1897063"/>
          </a:xfrm>
          <a:prstGeom prst="rect">
            <a:avLst/>
          </a:prstGeom>
        </p:spPr>
        <p:txBody>
          <a:bodyPr wrap="none" fromWordArt="1">
            <a:prstTxWarp prst="textCascadeUp">
              <a:avLst>
                <a:gd name="adj" fmla="val 44444"/>
              </a:avLst>
            </a:prstTxWarp>
            <a:scene3d>
              <a:camera prst="legacyPerspectiveFront">
                <a:rot lat="20519995" lon="1080000" rev="0"/>
              </a:camera>
              <a:lightRig rig="legacyHarsh2" dir="b"/>
            </a:scene3d>
            <a:sp3d extrusionH="430200" prstMaterial="legacyMatte">
              <a:extrusionClr>
                <a:srgbClr val="FF6600"/>
              </a:extrusionClr>
            </a:sp3d>
          </a:bodyPr>
          <a:lstStyle/>
          <a:p>
            <a:pPr algn="ctr"/>
            <a:endParaRPr lang="en-US" sz="3600" kern="10">
              <a:ln w="9525">
                <a:round/>
                <a:headEnd/>
                <a:tailEnd/>
              </a:ln>
              <a:gradFill rotWithShape="1">
                <a:gsLst>
                  <a:gs pos="0">
                    <a:srgbClr val="FFE701"/>
                  </a:gs>
                  <a:gs pos="100000">
                    <a:srgbClr val="FE3E02"/>
                  </a:gs>
                </a:gsLst>
                <a:lin ang="5400000" scaled="1"/>
              </a:gradFill>
              <a:effectLst>
                <a:outerShdw dist="38100" dir="2700000" algn="tl" rotWithShape="0">
                  <a:srgbClr val="000000">
                    <a:alpha val="43137"/>
                  </a:srgbClr>
                </a:outerShdw>
              </a:effectLst>
              <a:latin typeface="Impact"/>
            </a:endParaRPr>
          </a:p>
        </p:txBody>
      </p:sp>
      <p:sp>
        <p:nvSpPr>
          <p:cNvPr id="14344" name="Text Box 9"/>
          <p:cNvSpPr txBox="1">
            <a:spLocks noChangeArrowheads="1"/>
          </p:cNvSpPr>
          <p:nvPr/>
        </p:nvSpPr>
        <p:spPr bwMode="auto">
          <a:xfrm>
            <a:off x="2438400" y="5181600"/>
            <a:ext cx="482600" cy="274638"/>
          </a:xfrm>
          <a:prstGeom prst="rect">
            <a:avLst/>
          </a:prstGeom>
          <a:solidFill>
            <a:srgbClr val="FFFFFF"/>
          </a:solidFill>
          <a:ln w="9525">
            <a:noFill/>
            <a:miter lim="800000"/>
            <a:headEnd/>
            <a:tailEnd/>
          </a:ln>
        </p:spPr>
        <p:txBody>
          <a:bodyPr>
            <a:spAutoFit/>
          </a:bodyPr>
          <a:lstStyle/>
          <a:p>
            <a:r>
              <a:rPr lang="en-US" sz="1200">
                <a:solidFill>
                  <a:schemeClr val="bg2"/>
                </a:solidFill>
                <a:effectLst/>
              </a:rPr>
              <a:t>32.4</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21112" y="-161470"/>
            <a:ext cx="8229600" cy="1143000"/>
          </a:xfrm>
        </p:spPr>
        <p:txBody>
          <a:bodyPr/>
          <a:lstStyle/>
          <a:p>
            <a:pPr algn="l">
              <a:defRPr/>
            </a:pPr>
            <a:r>
              <a:rPr lang="en-US" dirty="0" smtClean="0"/>
              <a:t>Rabin-Karp Algorithm</a:t>
            </a:r>
          </a:p>
        </p:txBody>
      </p:sp>
      <p:sp>
        <p:nvSpPr>
          <p:cNvPr id="608270" name="Rectangle 14"/>
          <p:cNvSpPr>
            <a:spLocks noGrp="1" noChangeArrowheads="1"/>
          </p:cNvSpPr>
          <p:nvPr>
            <p:ph idx="1"/>
          </p:nvPr>
        </p:nvSpPr>
        <p:spPr>
          <a:xfrm>
            <a:off x="333375" y="1595438"/>
            <a:ext cx="8810625" cy="4465637"/>
          </a:xfrm>
        </p:spPr>
        <p:txBody>
          <a:bodyPr>
            <a:normAutofit fontScale="92500" lnSpcReduction="20000"/>
          </a:bodyPr>
          <a:lstStyle/>
          <a:p>
            <a:pPr>
              <a:lnSpc>
                <a:spcPct val="80000"/>
              </a:lnSpc>
              <a:spcBef>
                <a:spcPct val="50000"/>
              </a:spcBef>
              <a:defRPr/>
            </a:pPr>
            <a:r>
              <a:rPr lang="en-US" sz="2400" dirty="0" smtClean="0">
                <a:latin typeface="Arial" charset="0"/>
              </a:rPr>
              <a:t>Assume each character is digit in radix-d notation </a:t>
            </a:r>
            <a:r>
              <a:rPr lang="en-US" sz="2000" dirty="0" smtClean="0">
                <a:latin typeface="Arial" charset="0"/>
              </a:rPr>
              <a:t>(e.g. d=10)</a:t>
            </a:r>
          </a:p>
          <a:p>
            <a:pPr>
              <a:lnSpc>
                <a:spcPct val="80000"/>
              </a:lnSpc>
              <a:spcBef>
                <a:spcPct val="50000"/>
              </a:spcBef>
              <a:defRPr/>
            </a:pPr>
            <a:r>
              <a:rPr lang="en-US" sz="2400" dirty="0" smtClean="0">
                <a:latin typeface="Arial" charset="0"/>
              </a:rPr>
              <a:t>p = decimal value of pattern</a:t>
            </a:r>
          </a:p>
          <a:p>
            <a:pPr>
              <a:lnSpc>
                <a:spcPct val="80000"/>
              </a:lnSpc>
              <a:spcBef>
                <a:spcPct val="50000"/>
              </a:spcBef>
              <a:defRPr/>
            </a:pPr>
            <a:r>
              <a:rPr lang="en-US" sz="2400" dirty="0" err="1" smtClean="0">
                <a:latin typeface="Arial" charset="0"/>
              </a:rPr>
              <a:t>t</a:t>
            </a:r>
            <a:r>
              <a:rPr lang="en-US" sz="2400" baseline="-25000" dirty="0" err="1" smtClean="0">
                <a:latin typeface="Arial" charset="0"/>
              </a:rPr>
              <a:t>s</a:t>
            </a:r>
            <a:r>
              <a:rPr lang="en-US" sz="2400" dirty="0" smtClean="0">
                <a:latin typeface="Arial" charset="0"/>
              </a:rPr>
              <a:t> = decimal value of substring T[s+1..s+m] </a:t>
            </a:r>
            <a:r>
              <a:rPr lang="en-US" sz="2000" dirty="0" smtClean="0">
                <a:latin typeface="Arial" charset="0"/>
              </a:rPr>
              <a:t>for s = 0,1...,n-m</a:t>
            </a:r>
          </a:p>
          <a:p>
            <a:pPr>
              <a:lnSpc>
                <a:spcPct val="80000"/>
              </a:lnSpc>
              <a:spcBef>
                <a:spcPct val="50000"/>
              </a:spcBef>
              <a:defRPr/>
            </a:pPr>
            <a:r>
              <a:rPr lang="en-US" sz="2400" dirty="0" smtClean="0">
                <a:latin typeface="Arial" charset="0"/>
              </a:rPr>
              <a:t>Strategy: </a:t>
            </a:r>
          </a:p>
          <a:p>
            <a:pPr lvl="1">
              <a:lnSpc>
                <a:spcPct val="80000"/>
              </a:lnSpc>
              <a:spcBef>
                <a:spcPct val="50000"/>
              </a:spcBef>
              <a:defRPr/>
            </a:pPr>
            <a:r>
              <a:rPr lang="en-US" sz="2000" dirty="0" smtClean="0">
                <a:latin typeface="Arial" charset="0"/>
              </a:rPr>
              <a:t>compute p in O(m) time (which is in O(n))</a:t>
            </a:r>
          </a:p>
          <a:p>
            <a:pPr lvl="1">
              <a:lnSpc>
                <a:spcPct val="80000"/>
              </a:lnSpc>
              <a:spcBef>
                <a:spcPct val="50000"/>
              </a:spcBef>
              <a:defRPr/>
            </a:pPr>
            <a:r>
              <a:rPr lang="en-US" sz="2000" dirty="0" smtClean="0">
                <a:latin typeface="Arial" charset="0"/>
              </a:rPr>
              <a:t>compute all </a:t>
            </a:r>
            <a:r>
              <a:rPr lang="en-US" sz="2000" dirty="0" err="1" smtClean="0">
                <a:latin typeface="Arial" charset="0"/>
              </a:rPr>
              <a:t>t</a:t>
            </a:r>
            <a:r>
              <a:rPr lang="en-US" sz="2000" baseline="-25000" dirty="0" err="1" smtClean="0">
                <a:latin typeface="Arial" charset="0"/>
              </a:rPr>
              <a:t>i</a:t>
            </a:r>
            <a:r>
              <a:rPr lang="en-US" sz="2000" dirty="0" smtClean="0">
                <a:latin typeface="Arial" charset="0"/>
              </a:rPr>
              <a:t> values in total of O(n) time</a:t>
            </a:r>
          </a:p>
          <a:p>
            <a:pPr lvl="1">
              <a:lnSpc>
                <a:spcPct val="80000"/>
              </a:lnSpc>
              <a:spcBef>
                <a:spcPct val="50000"/>
              </a:spcBef>
              <a:defRPr/>
            </a:pPr>
            <a:r>
              <a:rPr lang="en-US" sz="2000" dirty="0" smtClean="0">
                <a:latin typeface="Arial" charset="0"/>
              </a:rPr>
              <a:t>            find all valid shifts s in O(n) time by comparing p with each </a:t>
            </a:r>
            <a:r>
              <a:rPr lang="en-US" sz="2000" dirty="0" err="1" smtClean="0">
                <a:latin typeface="Arial" charset="0"/>
              </a:rPr>
              <a:t>t</a:t>
            </a:r>
            <a:r>
              <a:rPr lang="en-US" sz="2000" baseline="-25000" dirty="0" err="1" smtClean="0">
                <a:latin typeface="Arial" charset="0"/>
              </a:rPr>
              <a:t>s</a:t>
            </a:r>
            <a:endParaRPr lang="en-US" sz="2000" dirty="0" smtClean="0">
              <a:latin typeface="Arial" charset="0"/>
            </a:endParaRPr>
          </a:p>
          <a:p>
            <a:pPr>
              <a:lnSpc>
                <a:spcPct val="80000"/>
              </a:lnSpc>
              <a:spcBef>
                <a:spcPct val="50000"/>
              </a:spcBef>
              <a:defRPr/>
            </a:pPr>
            <a:r>
              <a:rPr lang="en-US" sz="2400" dirty="0" smtClean="0">
                <a:latin typeface="Arial" charset="0"/>
              </a:rPr>
              <a:t>Compute p in O(m) time using Horner’s rule:</a:t>
            </a:r>
          </a:p>
          <a:p>
            <a:pPr lvl="1">
              <a:lnSpc>
                <a:spcPct val="80000"/>
              </a:lnSpc>
              <a:spcBef>
                <a:spcPct val="50000"/>
              </a:spcBef>
              <a:defRPr/>
            </a:pPr>
            <a:r>
              <a:rPr lang="en-US" sz="2000" dirty="0" smtClean="0">
                <a:latin typeface="Arial" charset="0"/>
              </a:rPr>
              <a:t>p = P[m] + d(P[m-1] + d(P[m-2] + ... + d(P[2] + </a:t>
            </a:r>
            <a:r>
              <a:rPr lang="en-US" sz="2000" dirty="0" err="1" smtClean="0">
                <a:latin typeface="Arial" charset="0"/>
              </a:rPr>
              <a:t>dP</a:t>
            </a:r>
            <a:r>
              <a:rPr lang="en-US" sz="2000" dirty="0" smtClean="0">
                <a:latin typeface="Arial" charset="0"/>
              </a:rPr>
              <a:t>[1])))</a:t>
            </a:r>
          </a:p>
          <a:p>
            <a:pPr>
              <a:lnSpc>
                <a:spcPct val="80000"/>
              </a:lnSpc>
              <a:spcBef>
                <a:spcPct val="50000"/>
              </a:spcBef>
              <a:defRPr/>
            </a:pPr>
            <a:r>
              <a:rPr lang="en-US" sz="2400" dirty="0" smtClean="0">
                <a:latin typeface="Arial" charset="0"/>
              </a:rPr>
              <a:t>Compute t</a:t>
            </a:r>
            <a:r>
              <a:rPr lang="en-US" sz="2400" baseline="-25000" dirty="0" smtClean="0">
                <a:latin typeface="Arial" charset="0"/>
              </a:rPr>
              <a:t>0</a:t>
            </a:r>
            <a:r>
              <a:rPr lang="en-US" sz="2400" dirty="0" smtClean="0">
                <a:latin typeface="Arial" charset="0"/>
              </a:rPr>
              <a:t> similarly from T[1..m] in O(m) time</a:t>
            </a:r>
          </a:p>
          <a:p>
            <a:pPr>
              <a:lnSpc>
                <a:spcPct val="80000"/>
              </a:lnSpc>
              <a:spcBef>
                <a:spcPct val="50000"/>
              </a:spcBef>
              <a:defRPr/>
            </a:pPr>
            <a:r>
              <a:rPr lang="en-US" sz="2400" dirty="0" smtClean="0">
                <a:latin typeface="Arial" charset="0"/>
              </a:rPr>
              <a:t> Compute remaining </a:t>
            </a:r>
            <a:r>
              <a:rPr lang="en-US" sz="2400" dirty="0" err="1" smtClean="0">
                <a:latin typeface="Arial" charset="0"/>
              </a:rPr>
              <a:t>t</a:t>
            </a:r>
            <a:r>
              <a:rPr lang="en-US" sz="2400" baseline="-25000" dirty="0" err="1" smtClean="0">
                <a:latin typeface="Arial" charset="0"/>
              </a:rPr>
              <a:t>i</a:t>
            </a:r>
            <a:r>
              <a:rPr lang="en-US" sz="2400" dirty="0" err="1" smtClean="0">
                <a:latin typeface="Arial" charset="0"/>
              </a:rPr>
              <a:t>‘s</a:t>
            </a:r>
            <a:r>
              <a:rPr lang="en-US" sz="2400" dirty="0" smtClean="0">
                <a:latin typeface="Arial" charset="0"/>
              </a:rPr>
              <a:t> in O(n-m) time</a:t>
            </a:r>
          </a:p>
          <a:p>
            <a:pPr lvl="1">
              <a:lnSpc>
                <a:spcPct val="80000"/>
              </a:lnSpc>
              <a:spcBef>
                <a:spcPct val="50000"/>
              </a:spcBef>
              <a:defRPr/>
            </a:pPr>
            <a:r>
              <a:rPr lang="en-US" sz="2000" dirty="0" smtClean="0">
                <a:latin typeface="Arial" charset="0"/>
              </a:rPr>
              <a:t>t</a:t>
            </a:r>
            <a:r>
              <a:rPr lang="en-US" sz="2000" baseline="-25000" dirty="0" smtClean="0">
                <a:latin typeface="Arial" charset="0"/>
              </a:rPr>
              <a:t>s+1</a:t>
            </a:r>
            <a:r>
              <a:rPr lang="en-US" sz="2000" dirty="0" smtClean="0">
                <a:latin typeface="Arial" charset="0"/>
              </a:rPr>
              <a:t> = d(</a:t>
            </a:r>
            <a:r>
              <a:rPr lang="en-US" sz="2000" dirty="0" err="1" smtClean="0">
                <a:latin typeface="Arial" charset="0"/>
              </a:rPr>
              <a:t>t</a:t>
            </a:r>
            <a:r>
              <a:rPr lang="en-US" sz="2000" baseline="-25000" dirty="0" err="1" smtClean="0">
                <a:latin typeface="Arial" charset="0"/>
              </a:rPr>
              <a:t>s</a:t>
            </a:r>
            <a:r>
              <a:rPr lang="en-US" sz="2000" dirty="0" smtClean="0">
                <a:latin typeface="Arial" charset="0"/>
              </a:rPr>
              <a:t> - d </a:t>
            </a:r>
            <a:r>
              <a:rPr lang="en-US" sz="2000" baseline="30000" dirty="0" smtClean="0">
                <a:latin typeface="Arial" charset="0"/>
              </a:rPr>
              <a:t>m-1</a:t>
            </a:r>
            <a:r>
              <a:rPr lang="en-US" sz="2000" dirty="0" smtClean="0">
                <a:latin typeface="Arial" charset="0"/>
              </a:rPr>
              <a:t>T[s+1]) + T[s+m+1]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1026"/>
          <p:cNvSpPr>
            <a:spLocks noGrp="1" noChangeArrowheads="1"/>
          </p:cNvSpPr>
          <p:nvPr>
            <p:ph type="title"/>
          </p:nvPr>
        </p:nvSpPr>
        <p:spPr>
          <a:xfrm>
            <a:off x="14272" y="-211154"/>
            <a:ext cx="8229600" cy="1143000"/>
          </a:xfrm>
        </p:spPr>
        <p:txBody>
          <a:bodyPr/>
          <a:lstStyle/>
          <a:p>
            <a:pPr algn="l">
              <a:defRPr/>
            </a:pPr>
            <a:r>
              <a:rPr lang="en-US" dirty="0" smtClean="0"/>
              <a:t>Rabin-Karp Algorithm</a:t>
            </a:r>
          </a:p>
        </p:txBody>
      </p:sp>
      <p:grpSp>
        <p:nvGrpSpPr>
          <p:cNvPr id="17412" name="Group 1037"/>
          <p:cNvGrpSpPr>
            <a:grpSpLocks/>
          </p:cNvGrpSpPr>
          <p:nvPr/>
        </p:nvGrpSpPr>
        <p:grpSpPr bwMode="auto">
          <a:xfrm>
            <a:off x="1077913" y="4686300"/>
            <a:ext cx="6951662" cy="990600"/>
            <a:chOff x="622" y="2364"/>
            <a:chExt cx="4379" cy="624"/>
          </a:xfrm>
        </p:grpSpPr>
        <p:pic>
          <p:nvPicPr>
            <p:cNvPr id="17417" name="Picture 1030" descr="859 1"/>
            <p:cNvPicPr>
              <a:picLocks noChangeAspect="1" noChangeArrowheads="1"/>
            </p:cNvPicPr>
            <p:nvPr/>
          </p:nvPicPr>
          <p:blipFill>
            <a:blip r:embed="rId2" cstate="print"/>
            <a:srcRect t="68794" b="21582"/>
            <a:stretch>
              <a:fillRect/>
            </a:stretch>
          </p:blipFill>
          <p:spPr bwMode="auto">
            <a:xfrm>
              <a:off x="622" y="2364"/>
              <a:ext cx="4358" cy="623"/>
            </a:xfrm>
            <a:prstGeom prst="rect">
              <a:avLst/>
            </a:prstGeom>
            <a:noFill/>
            <a:ln w="9525">
              <a:noFill/>
              <a:miter lim="800000"/>
              <a:headEnd/>
              <a:tailEnd/>
            </a:ln>
          </p:spPr>
        </p:pic>
        <p:sp>
          <p:nvSpPr>
            <p:cNvPr id="628743" name="Rectangle 1031"/>
            <p:cNvSpPr>
              <a:spLocks noChangeArrowheads="1"/>
            </p:cNvSpPr>
            <p:nvPr/>
          </p:nvSpPr>
          <p:spPr bwMode="auto">
            <a:xfrm>
              <a:off x="1622" y="2854"/>
              <a:ext cx="3379" cy="134"/>
            </a:xfrm>
            <a:prstGeom prst="rect">
              <a:avLst/>
            </a:prstGeom>
            <a:solidFill>
              <a:srgbClr val="3366CC"/>
            </a:solidFill>
            <a:ln w="9525">
              <a:noFill/>
              <a:miter lim="800000"/>
              <a:headEnd/>
              <a:tailEnd/>
            </a:ln>
            <a:effectLst/>
          </p:spPr>
          <p:txBody>
            <a:bodyPr wrap="none" anchor="ctr"/>
            <a:lstStyle/>
            <a:p>
              <a:pPr>
                <a:defRPr/>
              </a:pPr>
              <a:endParaRPr lang="en-US"/>
            </a:p>
          </p:txBody>
        </p:sp>
      </p:grpSp>
      <p:pic>
        <p:nvPicPr>
          <p:cNvPr id="17413" name="Picture 1027" descr="859 1"/>
          <p:cNvPicPr>
            <a:picLocks noChangeAspect="1" noChangeArrowheads="1"/>
          </p:cNvPicPr>
          <p:nvPr/>
        </p:nvPicPr>
        <p:blipFill>
          <a:blip r:embed="rId2" cstate="print"/>
          <a:srcRect b="86331"/>
          <a:stretch>
            <a:fillRect/>
          </a:stretch>
        </p:blipFill>
        <p:spPr bwMode="auto">
          <a:xfrm>
            <a:off x="1042988" y="2770188"/>
            <a:ext cx="6911975" cy="1393825"/>
          </a:xfrm>
          <a:prstGeom prst="rect">
            <a:avLst/>
          </a:prstGeom>
          <a:noFill/>
          <a:ln w="9525">
            <a:noFill/>
            <a:miter lim="800000"/>
            <a:headEnd/>
            <a:tailEnd/>
          </a:ln>
        </p:spPr>
      </p:pic>
      <p:sp>
        <p:nvSpPr>
          <p:cNvPr id="628744" name="Text Box 1032"/>
          <p:cNvSpPr txBox="1">
            <a:spLocks noChangeArrowheads="1"/>
          </p:cNvSpPr>
          <p:nvPr/>
        </p:nvSpPr>
        <p:spPr bwMode="auto">
          <a:xfrm>
            <a:off x="3068638" y="2047875"/>
            <a:ext cx="4922837" cy="457200"/>
          </a:xfrm>
          <a:prstGeom prst="rect">
            <a:avLst/>
          </a:prstGeom>
          <a:noFill/>
          <a:ln w="9525">
            <a:noFill/>
            <a:miter lim="800000"/>
            <a:headEnd/>
            <a:tailEnd/>
          </a:ln>
          <a:effectLst/>
        </p:spPr>
        <p:txBody>
          <a:bodyPr>
            <a:spAutoFit/>
          </a:bodyPr>
          <a:lstStyle/>
          <a:p>
            <a:pPr>
              <a:defRPr/>
            </a:pPr>
            <a:r>
              <a:rPr lang="en-US" sz="2400" dirty="0">
                <a:effectLst>
                  <a:outerShdw blurRad="38100" dist="38100" dir="2700000" algn="tl">
                    <a:srgbClr val="C0C0C0"/>
                  </a:outerShdw>
                </a:effectLst>
              </a:rPr>
              <a:t>p, </a:t>
            </a:r>
            <a:r>
              <a:rPr lang="en-US" sz="2400" dirty="0" err="1">
                <a:effectLst>
                  <a:outerShdw blurRad="38100" dist="38100" dir="2700000" algn="tl">
                    <a:srgbClr val="C0C0C0"/>
                  </a:outerShdw>
                </a:effectLst>
              </a:rPr>
              <a:t>t</a:t>
            </a:r>
            <a:r>
              <a:rPr lang="en-US" sz="2400" baseline="-25000" dirty="0" err="1">
                <a:effectLst>
                  <a:outerShdw blurRad="38100" dist="38100" dir="2700000" algn="tl">
                    <a:srgbClr val="C0C0C0"/>
                  </a:outerShdw>
                </a:effectLst>
              </a:rPr>
              <a:t>s</a:t>
            </a:r>
            <a:r>
              <a:rPr lang="en-US" sz="2400" dirty="0">
                <a:effectLst>
                  <a:outerShdw blurRad="38100" dist="38100" dir="2700000" algn="tl">
                    <a:srgbClr val="C0C0C0"/>
                  </a:outerShdw>
                </a:effectLst>
              </a:rPr>
              <a:t> may be large, so use mod</a:t>
            </a:r>
          </a:p>
        </p:txBody>
      </p:sp>
      <p:sp>
        <p:nvSpPr>
          <p:cNvPr id="17415" name="WordArt 1033"/>
          <p:cNvSpPr>
            <a:spLocks noChangeArrowheads="1" noChangeShapeType="1" noTextEdit="1"/>
          </p:cNvSpPr>
          <p:nvPr/>
        </p:nvSpPr>
        <p:spPr bwMode="auto">
          <a:xfrm>
            <a:off x="1530350" y="1960563"/>
            <a:ext cx="1314450" cy="48895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But...</a:t>
            </a:r>
          </a:p>
        </p:txBody>
      </p:sp>
      <p:sp>
        <p:nvSpPr>
          <p:cNvPr id="17416" name="Text Box 1038"/>
          <p:cNvSpPr txBox="1">
            <a:spLocks noChangeArrowheads="1"/>
          </p:cNvSpPr>
          <p:nvPr/>
        </p:nvSpPr>
        <p:spPr bwMode="auto">
          <a:xfrm>
            <a:off x="1828800" y="4775200"/>
            <a:ext cx="482600" cy="274638"/>
          </a:xfrm>
          <a:prstGeom prst="rect">
            <a:avLst/>
          </a:prstGeom>
          <a:solidFill>
            <a:srgbClr val="FFFFFF"/>
          </a:solidFill>
          <a:ln w="9525">
            <a:noFill/>
            <a:miter lim="800000"/>
            <a:headEnd/>
            <a:tailEnd/>
          </a:ln>
        </p:spPr>
        <p:txBody>
          <a:bodyPr>
            <a:spAutoFit/>
          </a:bodyPr>
          <a:lstStyle/>
          <a:p>
            <a:r>
              <a:rPr lang="en-US" sz="1200">
                <a:solidFill>
                  <a:schemeClr val="bg2"/>
                </a:solidFill>
                <a:effectLst/>
              </a:rPr>
              <a:t>32.5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14272" y="-196866"/>
            <a:ext cx="8229600" cy="1143000"/>
          </a:xfrm>
        </p:spPr>
        <p:txBody>
          <a:bodyPr/>
          <a:lstStyle/>
          <a:p>
            <a:pPr algn="l">
              <a:defRPr/>
            </a:pPr>
            <a:r>
              <a:rPr lang="en-US" dirty="0" smtClean="0"/>
              <a:t>Rabin-Karp Algorithm </a:t>
            </a:r>
            <a:r>
              <a:rPr lang="en-US" sz="3200" dirty="0" smtClean="0"/>
              <a:t>(continued)</a:t>
            </a:r>
            <a:endParaRPr lang="en-US" dirty="0" smtClean="0"/>
          </a:p>
        </p:txBody>
      </p:sp>
      <p:grpSp>
        <p:nvGrpSpPr>
          <p:cNvPr id="18435" name="Group 16"/>
          <p:cNvGrpSpPr>
            <a:grpSpLocks/>
          </p:cNvGrpSpPr>
          <p:nvPr/>
        </p:nvGrpSpPr>
        <p:grpSpPr bwMode="auto">
          <a:xfrm>
            <a:off x="1411288" y="5389550"/>
            <a:ext cx="5975350" cy="1111250"/>
            <a:chOff x="866" y="2655"/>
            <a:chExt cx="3764" cy="700"/>
          </a:xfrm>
        </p:grpSpPr>
        <p:pic>
          <p:nvPicPr>
            <p:cNvPr id="18446" name="Picture 7" descr="859 1"/>
            <p:cNvPicPr>
              <a:picLocks noChangeAspect="1" noChangeArrowheads="1"/>
            </p:cNvPicPr>
            <p:nvPr/>
          </p:nvPicPr>
          <p:blipFill>
            <a:blip r:embed="rId2" cstate="print"/>
            <a:srcRect t="76889" b="10791"/>
            <a:stretch>
              <a:fillRect/>
            </a:stretch>
          </p:blipFill>
          <p:spPr bwMode="auto">
            <a:xfrm>
              <a:off x="866" y="2671"/>
              <a:ext cx="3759" cy="684"/>
            </a:xfrm>
            <a:prstGeom prst="rect">
              <a:avLst/>
            </a:prstGeom>
            <a:noFill/>
            <a:ln w="9525">
              <a:noFill/>
              <a:miter lim="800000"/>
              <a:headEnd/>
              <a:tailEnd/>
            </a:ln>
          </p:spPr>
        </p:pic>
        <p:sp>
          <p:nvSpPr>
            <p:cNvPr id="610318" name="Rectangle 14"/>
            <p:cNvSpPr>
              <a:spLocks noChangeArrowheads="1"/>
            </p:cNvSpPr>
            <p:nvPr/>
          </p:nvSpPr>
          <p:spPr bwMode="auto">
            <a:xfrm>
              <a:off x="867" y="2655"/>
              <a:ext cx="845" cy="100"/>
            </a:xfrm>
            <a:prstGeom prst="rect">
              <a:avLst/>
            </a:prstGeom>
            <a:solidFill>
              <a:srgbClr val="3366CC"/>
            </a:solidFill>
            <a:ln w="9525">
              <a:noFill/>
              <a:miter lim="800000"/>
              <a:headEnd/>
              <a:tailEnd/>
            </a:ln>
            <a:effectLst/>
          </p:spPr>
          <p:txBody>
            <a:bodyPr wrap="none" anchor="ctr"/>
            <a:lstStyle/>
            <a:p>
              <a:pPr>
                <a:defRPr/>
              </a:pPr>
              <a:endParaRPr lang="en-US"/>
            </a:p>
          </p:txBody>
        </p:sp>
        <p:sp>
          <p:nvSpPr>
            <p:cNvPr id="610319" name="Rectangle 15"/>
            <p:cNvSpPr>
              <a:spLocks noChangeArrowheads="1"/>
            </p:cNvSpPr>
            <p:nvPr/>
          </p:nvSpPr>
          <p:spPr bwMode="auto">
            <a:xfrm>
              <a:off x="2485" y="3228"/>
              <a:ext cx="2145" cy="122"/>
            </a:xfrm>
            <a:prstGeom prst="rect">
              <a:avLst/>
            </a:prstGeom>
            <a:solidFill>
              <a:srgbClr val="3366CC"/>
            </a:solidFill>
            <a:ln w="9525">
              <a:noFill/>
              <a:miter lim="800000"/>
              <a:headEnd/>
              <a:tailEnd/>
            </a:ln>
            <a:effectLst/>
          </p:spPr>
          <p:txBody>
            <a:bodyPr wrap="none" anchor="ctr"/>
            <a:lstStyle/>
            <a:p>
              <a:pPr>
                <a:defRPr/>
              </a:pPr>
              <a:endParaRPr lang="en-US"/>
            </a:p>
          </p:txBody>
        </p:sp>
      </p:grpSp>
      <p:pic>
        <p:nvPicPr>
          <p:cNvPr id="18436" name="Picture 8" descr="859 1"/>
          <p:cNvPicPr>
            <a:picLocks noChangeAspect="1" noChangeArrowheads="1"/>
          </p:cNvPicPr>
          <p:nvPr/>
        </p:nvPicPr>
        <p:blipFill>
          <a:blip r:embed="rId2" cstate="print"/>
          <a:srcRect t="20233" b="60701"/>
          <a:stretch>
            <a:fillRect/>
          </a:stretch>
        </p:blipFill>
        <p:spPr bwMode="auto">
          <a:xfrm>
            <a:off x="1339850" y="3435338"/>
            <a:ext cx="6161088" cy="1735137"/>
          </a:xfrm>
          <a:prstGeom prst="rect">
            <a:avLst/>
          </a:prstGeom>
          <a:noFill/>
          <a:ln w="9525">
            <a:noFill/>
            <a:miter lim="800000"/>
            <a:headEnd/>
            <a:tailEnd/>
          </a:ln>
        </p:spPr>
      </p:pic>
      <p:sp>
        <p:nvSpPr>
          <p:cNvPr id="610321" name="Text Box 17"/>
          <p:cNvSpPr txBox="1">
            <a:spLocks noChangeArrowheads="1"/>
          </p:cNvSpPr>
          <p:nvPr/>
        </p:nvSpPr>
        <p:spPr bwMode="auto">
          <a:xfrm>
            <a:off x="7808913" y="3465500"/>
            <a:ext cx="1335087" cy="366713"/>
          </a:xfrm>
          <a:prstGeom prst="rect">
            <a:avLst/>
          </a:prstGeom>
          <a:noFill/>
          <a:ln w="9525">
            <a:noFill/>
            <a:miter lim="800000"/>
            <a:headEnd/>
            <a:tailEnd/>
          </a:ln>
          <a:effectLst/>
        </p:spPr>
        <p:txBody>
          <a:bodyPr>
            <a:spAutoFit/>
          </a:bodyPr>
          <a:lstStyle/>
          <a:p>
            <a:pPr>
              <a:defRPr/>
            </a:pPr>
            <a:r>
              <a:rPr lang="en-US">
                <a:solidFill>
                  <a:schemeClr val="bg2"/>
                </a:solidFill>
                <a:effectLst>
                  <a:outerShdw blurRad="38100" dist="38100" dir="2700000" algn="tl">
                    <a:srgbClr val="C0C0C0"/>
                  </a:outerShdw>
                </a:effectLst>
              </a:rPr>
              <a:t>p = 31415</a:t>
            </a:r>
          </a:p>
        </p:txBody>
      </p:sp>
      <p:sp>
        <p:nvSpPr>
          <p:cNvPr id="610322" name="Oval 18"/>
          <p:cNvSpPr>
            <a:spLocks noChangeArrowheads="1"/>
          </p:cNvSpPr>
          <p:nvPr/>
        </p:nvSpPr>
        <p:spPr bwMode="auto">
          <a:xfrm>
            <a:off x="4479925" y="4713276"/>
            <a:ext cx="847725" cy="423863"/>
          </a:xfrm>
          <a:prstGeom prst="ellipse">
            <a:avLst/>
          </a:prstGeom>
          <a:noFill/>
          <a:ln w="28575">
            <a:solidFill>
              <a:schemeClr val="accent2"/>
            </a:solidFill>
            <a:round/>
            <a:headEnd/>
            <a:tailEnd/>
          </a:ln>
          <a:effectLst/>
        </p:spPr>
        <p:txBody>
          <a:bodyPr wrap="none" anchor="ctr"/>
          <a:lstStyle/>
          <a:p>
            <a:pPr>
              <a:defRPr/>
            </a:pPr>
            <a:endParaRPr lang="en-US"/>
          </a:p>
        </p:txBody>
      </p:sp>
      <p:sp>
        <p:nvSpPr>
          <p:cNvPr id="610323" name="Line 19"/>
          <p:cNvSpPr>
            <a:spLocks noChangeShapeType="1"/>
          </p:cNvSpPr>
          <p:nvPr/>
        </p:nvSpPr>
        <p:spPr bwMode="auto">
          <a:xfrm flipH="1">
            <a:off x="5399088" y="4881550"/>
            <a:ext cx="2433637" cy="0"/>
          </a:xfrm>
          <a:prstGeom prst="line">
            <a:avLst/>
          </a:prstGeom>
          <a:noFill/>
          <a:ln w="38100">
            <a:solidFill>
              <a:schemeClr val="accent2"/>
            </a:solidFill>
            <a:round/>
            <a:headEnd/>
            <a:tailEnd type="triangle" w="lg" len="med"/>
          </a:ln>
          <a:effectLst/>
        </p:spPr>
        <p:txBody>
          <a:bodyPr wrap="none" anchor="ctr"/>
          <a:lstStyle/>
          <a:p>
            <a:pPr>
              <a:defRPr/>
            </a:pPr>
            <a:endParaRPr lang="en-US"/>
          </a:p>
        </p:txBody>
      </p:sp>
      <p:sp>
        <p:nvSpPr>
          <p:cNvPr id="610325" name="AutoShape 21"/>
          <p:cNvSpPr>
            <a:spLocks noChangeArrowheads="1"/>
          </p:cNvSpPr>
          <p:nvPr/>
        </p:nvSpPr>
        <p:spPr bwMode="auto">
          <a:xfrm>
            <a:off x="7026275" y="3976675"/>
            <a:ext cx="2117725" cy="1392238"/>
          </a:xfrm>
          <a:prstGeom prst="irregularSeal2">
            <a:avLst/>
          </a:prstGeom>
          <a:solidFill>
            <a:srgbClr val="FFFF00"/>
          </a:solidFill>
          <a:ln w="9525">
            <a:solidFill>
              <a:srgbClr val="FFFF00"/>
            </a:solidFill>
            <a:miter lim="800000"/>
            <a:headEnd/>
            <a:tailEnd/>
          </a:ln>
          <a:effectLst/>
        </p:spPr>
        <p:txBody>
          <a:bodyPr wrap="none" anchor="ctr"/>
          <a:lstStyle/>
          <a:p>
            <a:pPr algn="ctr">
              <a:defRPr/>
            </a:pPr>
            <a:r>
              <a:rPr lang="en-US" dirty="0">
                <a:effectLst>
                  <a:outerShdw blurRad="38100" dist="38100" dir="2700000" algn="tl">
                    <a:srgbClr val="000000"/>
                  </a:outerShdw>
                </a:effectLst>
              </a:rPr>
              <a:t> </a:t>
            </a:r>
            <a:r>
              <a:rPr lang="en-US" dirty="0">
                <a:effectLst>
                  <a:outerShdw blurRad="38100" dist="38100" dir="2700000" algn="tl">
                    <a:srgbClr val="FFFFFF"/>
                  </a:outerShdw>
                </a:effectLst>
              </a:rPr>
              <a:t>spurious</a:t>
            </a:r>
          </a:p>
          <a:p>
            <a:pPr algn="ctr">
              <a:defRPr/>
            </a:pPr>
            <a:r>
              <a:rPr lang="en-US" dirty="0">
                <a:effectLst>
                  <a:outerShdw blurRad="38100" dist="38100" dir="2700000" algn="tl">
                    <a:srgbClr val="FFFFFF"/>
                  </a:outerShdw>
                </a:effectLst>
              </a:rPr>
              <a:t>hit</a:t>
            </a:r>
            <a:endParaRPr lang="en-US" dirty="0">
              <a:effectLst>
                <a:outerShdw blurRad="38100" dist="38100" dir="2700000" algn="tl">
                  <a:srgbClr val="000000"/>
                </a:outerShdw>
              </a:effectLst>
            </a:endParaRPr>
          </a:p>
        </p:txBody>
      </p:sp>
      <p:pic>
        <p:nvPicPr>
          <p:cNvPr id="18441" name="Picture 22" descr="860 1"/>
          <p:cNvPicPr>
            <a:picLocks noChangeAspect="1" noChangeArrowheads="1"/>
          </p:cNvPicPr>
          <p:nvPr/>
        </p:nvPicPr>
        <p:blipFill>
          <a:blip r:embed="rId3" cstate="print"/>
          <a:srcRect/>
          <a:stretch>
            <a:fillRect/>
          </a:stretch>
        </p:blipFill>
        <p:spPr bwMode="auto">
          <a:xfrm>
            <a:off x="1023938" y="2641588"/>
            <a:ext cx="7643812" cy="541337"/>
          </a:xfrm>
          <a:prstGeom prst="rect">
            <a:avLst/>
          </a:prstGeom>
          <a:noFill/>
          <a:ln w="9525">
            <a:noFill/>
            <a:miter lim="800000"/>
            <a:headEnd/>
            <a:tailEnd/>
          </a:ln>
        </p:spPr>
      </p:pic>
      <p:sp>
        <p:nvSpPr>
          <p:cNvPr id="610327" name="Text Box 23"/>
          <p:cNvSpPr txBox="1">
            <a:spLocks noChangeArrowheads="1"/>
          </p:cNvSpPr>
          <p:nvPr/>
        </p:nvSpPr>
        <p:spPr bwMode="auto">
          <a:xfrm>
            <a:off x="2359025" y="1873246"/>
            <a:ext cx="5027613" cy="311150"/>
          </a:xfrm>
          <a:prstGeom prst="rect">
            <a:avLst/>
          </a:prstGeom>
          <a:noFill/>
          <a:ln w="9525">
            <a:noFill/>
            <a:miter lim="800000"/>
            <a:headEnd/>
            <a:tailEnd/>
          </a:ln>
          <a:effectLst/>
        </p:spPr>
        <p:txBody>
          <a:bodyPr>
            <a:spAutoFit/>
          </a:bodyPr>
          <a:lstStyle/>
          <a:p>
            <a:pPr lvl="1">
              <a:lnSpc>
                <a:spcPct val="80000"/>
              </a:lnSpc>
              <a:defRPr/>
            </a:pPr>
            <a:r>
              <a:rPr lang="en-US" dirty="0">
                <a:effectLst/>
              </a:rPr>
              <a:t>t</a:t>
            </a:r>
            <a:r>
              <a:rPr lang="en-US" baseline="-25000" dirty="0">
                <a:effectLst/>
              </a:rPr>
              <a:t>s+1</a:t>
            </a:r>
            <a:r>
              <a:rPr lang="en-US" dirty="0">
                <a:effectLst/>
              </a:rPr>
              <a:t> = d(</a:t>
            </a:r>
            <a:r>
              <a:rPr lang="en-US" dirty="0" err="1">
                <a:effectLst/>
              </a:rPr>
              <a:t>t</a:t>
            </a:r>
            <a:r>
              <a:rPr lang="en-US" baseline="-25000" dirty="0" err="1">
                <a:effectLst/>
              </a:rPr>
              <a:t>s</a:t>
            </a:r>
            <a:r>
              <a:rPr lang="en-US" dirty="0">
                <a:effectLst/>
              </a:rPr>
              <a:t> - d </a:t>
            </a:r>
            <a:r>
              <a:rPr lang="en-US" baseline="30000" dirty="0">
                <a:effectLst/>
              </a:rPr>
              <a:t>m-1</a:t>
            </a:r>
            <a:r>
              <a:rPr lang="en-US" dirty="0">
                <a:effectLst/>
              </a:rPr>
              <a:t>T[s+1]) + T[s+m+1]</a:t>
            </a:r>
            <a:endParaRPr lang="en-US" dirty="0">
              <a:effectLst>
                <a:outerShdw blurRad="38100" dist="38100" dir="2700000" algn="tl">
                  <a:srgbClr val="C0C0C0"/>
                </a:outerShdw>
              </a:effectLst>
            </a:endParaRPr>
          </a:p>
        </p:txBody>
      </p:sp>
      <p:sp>
        <p:nvSpPr>
          <p:cNvPr id="18443" name="WordArt 24"/>
          <p:cNvSpPr>
            <a:spLocks noChangeArrowheads="1" noChangeShapeType="1" noTextEdit="1"/>
          </p:cNvSpPr>
          <p:nvPr/>
        </p:nvSpPr>
        <p:spPr bwMode="auto">
          <a:xfrm>
            <a:off x="1106488" y="1479538"/>
            <a:ext cx="1314450" cy="48895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But...</a:t>
            </a:r>
          </a:p>
        </p:txBody>
      </p:sp>
      <p:sp>
        <p:nvSpPr>
          <p:cNvPr id="610329" name="AutoShape 25"/>
          <p:cNvSpPr>
            <a:spLocks noChangeArrowheads="1"/>
          </p:cNvSpPr>
          <p:nvPr/>
        </p:nvSpPr>
        <p:spPr bwMode="auto">
          <a:xfrm rot="5400000">
            <a:off x="4312443" y="2529682"/>
            <a:ext cx="423863" cy="2476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14272" y="-182578"/>
            <a:ext cx="8229600" cy="1143000"/>
          </a:xfrm>
        </p:spPr>
        <p:txBody>
          <a:bodyPr/>
          <a:lstStyle/>
          <a:p>
            <a:pPr algn="l">
              <a:defRPr/>
            </a:pPr>
            <a:r>
              <a:rPr lang="en-US" dirty="0" smtClean="0"/>
              <a:t>Rabin-Karp Algorithm </a:t>
            </a:r>
            <a:r>
              <a:rPr lang="en-US" sz="3200" dirty="0" smtClean="0"/>
              <a:t>(continued)</a:t>
            </a:r>
          </a:p>
        </p:txBody>
      </p:sp>
      <p:pic>
        <p:nvPicPr>
          <p:cNvPr id="19459" name="Picture 8" descr="859 1"/>
          <p:cNvPicPr>
            <a:picLocks noChangeAspect="1" noChangeArrowheads="1"/>
          </p:cNvPicPr>
          <p:nvPr/>
        </p:nvPicPr>
        <p:blipFill>
          <a:blip r:embed="rId2" cstate="print"/>
          <a:srcRect t="43166" b="33723"/>
          <a:stretch>
            <a:fillRect/>
          </a:stretch>
        </p:blipFill>
        <p:spPr bwMode="auto">
          <a:xfrm>
            <a:off x="1128713" y="1866900"/>
            <a:ext cx="6967537" cy="2378075"/>
          </a:xfrm>
          <a:prstGeom prst="rect">
            <a:avLst/>
          </a:prstGeom>
          <a:noFill/>
          <a:ln w="9525">
            <a:noFill/>
            <a:miter lim="800000"/>
            <a:headEnd/>
            <a:tailEnd/>
          </a:ln>
        </p:spPr>
      </p:pic>
      <p:grpSp>
        <p:nvGrpSpPr>
          <p:cNvPr id="19461" name="Group 11"/>
          <p:cNvGrpSpPr>
            <a:grpSpLocks/>
          </p:cNvGrpSpPr>
          <p:nvPr/>
        </p:nvGrpSpPr>
        <p:grpSpPr bwMode="auto">
          <a:xfrm>
            <a:off x="1322388" y="4495800"/>
            <a:ext cx="6529387" cy="1252538"/>
            <a:chOff x="789" y="2955"/>
            <a:chExt cx="4113" cy="789"/>
          </a:xfrm>
        </p:grpSpPr>
        <p:pic>
          <p:nvPicPr>
            <p:cNvPr id="19462" name="Picture 7" descr="859 1"/>
            <p:cNvPicPr>
              <a:picLocks noChangeAspect="1" noChangeArrowheads="1"/>
            </p:cNvPicPr>
            <p:nvPr/>
          </p:nvPicPr>
          <p:blipFill>
            <a:blip r:embed="rId2" cstate="print"/>
            <a:srcRect t="87006"/>
            <a:stretch>
              <a:fillRect/>
            </a:stretch>
          </p:blipFill>
          <p:spPr bwMode="auto">
            <a:xfrm>
              <a:off x="799" y="2957"/>
              <a:ext cx="4103" cy="787"/>
            </a:xfrm>
            <a:prstGeom prst="rect">
              <a:avLst/>
            </a:prstGeom>
            <a:noFill/>
            <a:ln w="9525">
              <a:noFill/>
              <a:miter lim="800000"/>
              <a:headEnd/>
              <a:tailEnd/>
            </a:ln>
          </p:spPr>
        </p:pic>
        <p:sp>
          <p:nvSpPr>
            <p:cNvPr id="609290" name="Rectangle 10"/>
            <p:cNvSpPr>
              <a:spLocks noChangeArrowheads="1"/>
            </p:cNvSpPr>
            <p:nvPr/>
          </p:nvSpPr>
          <p:spPr bwMode="auto">
            <a:xfrm>
              <a:off x="789" y="2955"/>
              <a:ext cx="1779" cy="89"/>
            </a:xfrm>
            <a:prstGeom prst="rect">
              <a:avLst/>
            </a:prstGeom>
            <a:solidFill>
              <a:srgbClr val="3366CC"/>
            </a:solidFill>
            <a:ln w="9525">
              <a:noFill/>
              <a:miter lim="800000"/>
              <a:headEnd/>
              <a:tailEnd/>
            </a:ln>
            <a:effectLst/>
          </p:spPr>
          <p:txBody>
            <a:bodyPr wrap="none" anchor="ctr"/>
            <a:lstStyle/>
            <a:p>
              <a:pPr>
                <a:defRPr/>
              </a:pPr>
              <a:endParaRPr 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8992</TotalTime>
  <Words>2481</Words>
  <Application>Microsoft Office PowerPoint</Application>
  <PresentationFormat>On-screen Show (4:3)</PresentationFormat>
  <Paragraphs>799</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Equation</vt:lpstr>
      <vt:lpstr>CSE408 String Matching Algorithm</vt:lpstr>
      <vt:lpstr>String Matching Problem</vt:lpstr>
      <vt:lpstr>String Matching Algorithms</vt:lpstr>
      <vt:lpstr>Notation &amp; Terminology</vt:lpstr>
      <vt:lpstr>Naive String Matching</vt:lpstr>
      <vt:lpstr>Rabin-Karp Algorithm</vt:lpstr>
      <vt:lpstr>Rabin-Karp Algorithm</vt:lpstr>
      <vt:lpstr>Rabin-Karp Algorithm (continued)</vt:lpstr>
      <vt:lpstr>Rabin-Karp Algorithm (continued)</vt:lpstr>
      <vt:lpstr>Rabin-Karp Algorithm (continued)</vt:lpstr>
      <vt:lpstr>Rabin-Karp Algorithm (continued)</vt:lpstr>
      <vt:lpstr>The Knuth-Morris-Pratt Algorithm</vt:lpstr>
      <vt:lpstr>Components of KMP algorithm</vt:lpstr>
      <vt:lpstr>The prefix function, Π</vt:lpstr>
      <vt:lpstr>Slide 15</vt:lpstr>
      <vt:lpstr>Slide 16</vt:lpstr>
      <vt:lpstr>The KMP Matcher</vt:lpstr>
      <vt:lpstr>Slide 18</vt:lpstr>
      <vt:lpstr>Slide 19</vt:lpstr>
      <vt:lpstr>Slide 20</vt:lpstr>
      <vt:lpstr>Slide 21</vt:lpstr>
      <vt:lpstr>Slide 22</vt:lpstr>
      <vt:lpstr>Slide 23</vt:lpstr>
      <vt:lpstr>Running - time analysis</vt:lpstr>
      <vt:lpstr>Knuth-Morris-Pratt Algorithm</vt:lpstr>
      <vt:lpstr>Knuth-Morris-Pratt Algorithm</vt:lpstr>
      <vt:lpstr>Slide 27</vt:lpstr>
    </vt:vector>
  </TitlesOfParts>
  <Company>The MITRE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150</dc:title>
  <dc:creator>Murray Daniels</dc:creator>
  <cp:lastModifiedBy>Gurasis Singh</cp:lastModifiedBy>
  <cp:revision>999</cp:revision>
  <cp:lastPrinted>2001-11-12T13:35:12Z</cp:lastPrinted>
  <dcterms:created xsi:type="dcterms:W3CDTF">2000-01-08T20:31:54Z</dcterms:created>
  <dcterms:modified xsi:type="dcterms:W3CDTF">2020-01-29T06:09:19Z</dcterms:modified>
</cp:coreProperties>
</file>