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368-4293-4BBF-BEE7-8A3870C20C95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D334-00A7-4F10-BFA2-FC7214572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28" y="2129896"/>
            <a:ext cx="7773147" cy="1471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853" y="3886729"/>
            <a:ext cx="6402294" cy="17515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5FA26D-02EC-4BD6-8472-19BCDA7D9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4C49AFB-7B4C-4875-A81F-CCE343CB0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9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765" y="255323"/>
            <a:ext cx="2024529" cy="5752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74" y="255323"/>
            <a:ext cx="5899896" cy="57520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10EB04-1AFD-4137-B100-892E51810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6F480B-E254-4F8B-961A-069FD00449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781" y="4406636"/>
            <a:ext cx="7771279" cy="136260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781" y="2906449"/>
            <a:ext cx="7771279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096957-2DC2-4A4A-8573-B6C49614FE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75" y="1604698"/>
            <a:ext cx="3961279" cy="44026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148" y="1604698"/>
            <a:ext cx="3963147" cy="44026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469D15-CB42-461A-B1BA-B9935B069D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5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5" y="275167"/>
            <a:ext cx="822885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74" y="1534583"/>
            <a:ext cx="4039720" cy="640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74" y="2174875"/>
            <a:ext cx="4039720" cy="39515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39" y="1534583"/>
            <a:ext cx="4041588" cy="640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39" y="2174875"/>
            <a:ext cx="4041588" cy="39515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CD59D67-F27B-4223-A782-D46E6DAD7D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B0F3DA2-ED66-482D-AEC4-C2AB516F4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D74AEA-AC60-4426-A5A8-FC0926291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74" y="272521"/>
            <a:ext cx="3008779" cy="1162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76" y="272521"/>
            <a:ext cx="5111751" cy="58539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74" y="1435365"/>
            <a:ext cx="30087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B599EE-6183-4444-99A5-E7B63F7D3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4800865"/>
            <a:ext cx="5485280" cy="5662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41" y="612511"/>
            <a:ext cx="5485280" cy="41155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41" y="5367074"/>
            <a:ext cx="5485280" cy="8056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A5896A-41C0-425E-9C58-C2A6D61CA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574" y="255324"/>
            <a:ext cx="8103720" cy="105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720" tIns="42480" rIns="81720" bIns="42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574" y="1604698"/>
            <a:ext cx="8103720" cy="440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73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7310" y="6246813"/>
            <a:ext cx="200398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8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A58EEC75-BF3D-4B1F-930C-ABEAC73E8D33}" type="slidenum">
              <a:rPr lang="en-US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marL="11430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marL="16002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marL="20574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5146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fontAlgn="base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42900" indent="-342900" algn="l" defTabSz="449263" rtl="0" fontAlgn="base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6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w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wmf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5715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Bayes Theorem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11777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" y="2159001"/>
            <a:ext cx="9129059" cy="196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75" name="Text Box 15"/>
          <p:cNvSpPr txBox="1">
            <a:spLocks noChangeArrowheads="1"/>
          </p:cNvSpPr>
          <p:nvPr/>
        </p:nvSpPr>
        <p:spPr bwMode="auto">
          <a:xfrm>
            <a:off x="89647" y="1206501"/>
            <a:ext cx="9054353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3"/>
              </a:buBlip>
            </a:pPr>
            <a:r>
              <a:rPr lang="en-US" b="1" i="0"/>
              <a:t>The notion of conditional probability : P(H\E)</a:t>
            </a:r>
          </a:p>
        </p:txBody>
      </p: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89647" y="1641740"/>
            <a:ext cx="1255059" cy="54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n-US" sz="2200" i="0"/>
              <a:t>Let :</a:t>
            </a: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89647" y="4064001"/>
            <a:ext cx="9054353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3"/>
              </a:buBlip>
            </a:pPr>
            <a:r>
              <a:rPr lang="en-US" b="1" i="0"/>
              <a:t>Bayes’ theorem then states that </a:t>
            </a:r>
          </a:p>
        </p:txBody>
      </p:sp>
      <p:pic>
        <p:nvPicPr>
          <p:cNvPr id="11777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86" y="4635500"/>
            <a:ext cx="3150720" cy="61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89647" y="5207001"/>
            <a:ext cx="9054353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3"/>
              </a:buBlip>
            </a:pPr>
            <a:r>
              <a:rPr lang="en-US" b="1" i="0"/>
              <a:t>Further, if we add a new piece of evidence, e, then</a:t>
            </a:r>
          </a:p>
        </p:txBody>
      </p:sp>
      <p:pic>
        <p:nvPicPr>
          <p:cNvPr id="11778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92" y="5905500"/>
            <a:ext cx="3139514" cy="5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000" b="1" i="0">
                <a:latin typeface="Times New Roman" pitchFamily="18" charset="0"/>
              </a:rPr>
              <a:t>What if the Observations are not Independent</a:t>
            </a:r>
            <a:endParaRPr lang="en-US" sz="3000" i="0">
              <a:latin typeface="Times New Roman" pitchFamily="18" charset="0"/>
            </a:endParaRPr>
          </a:p>
        </p:txBody>
      </p:sp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355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89647" y="1613958"/>
            <a:ext cx="6813176" cy="65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Blip>
                <a:blip r:embed="rId3"/>
              </a:buBlip>
            </a:pPr>
            <a:r>
              <a:rPr lang="en-US" sz="1600" b="1" i="0"/>
              <a:t>Scenario (c)  :</a:t>
            </a:r>
          </a:p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n-US" sz="1600" b="1" i="0"/>
              <a:t>      Events : 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89647" y="6159500"/>
            <a:ext cx="68131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Blip>
                <a:blip r:embed="rId3"/>
              </a:buBlip>
            </a:pPr>
            <a:r>
              <a:rPr lang="en-US" sz="1600" b="1" i="0"/>
              <a:t>So Sprinkler made us believe rain. </a:t>
            </a:r>
          </a:p>
        </p:txBody>
      </p:sp>
    </p:spTree>
    <p:extLst>
      <p:ext uri="{BB962C8B-B14F-4D97-AF65-F5344CB8AC3E}">
        <p14:creationId xmlns:p14="http://schemas.microsoft.com/office/powerpoint/2010/main" val="21797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Bayesian Networks : Representing Causality Uniformly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4" y="2603500"/>
            <a:ext cx="8953500" cy="232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900" b="1" i="0">
                <a:latin typeface="Times New Roman" pitchFamily="18" charset="0"/>
              </a:rPr>
              <a:t>Conditional Probabilities for Bayesian Network</a:t>
            </a:r>
            <a:endParaRPr lang="en-US" sz="2900" i="0">
              <a:latin typeface="Times New Roman" pitchFamily="18" charset="0"/>
            </a:endParaRP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3" y="1957917"/>
            <a:ext cx="7261412" cy="375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0" y="79904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Dempster -Shafer Theory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79294" y="158750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We consider the interval :</a:t>
            </a:r>
          </a:p>
        </p:txBody>
      </p:sp>
      <p:pic>
        <p:nvPicPr>
          <p:cNvPr id="228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12" y="2073011"/>
            <a:ext cx="2958353" cy="33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179294" y="257175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Plausibility </a:t>
            </a:r>
            <a:r>
              <a:rPr lang="en-US" b="1">
                <a:latin typeface="Times New Roman" pitchFamily="18" charset="0"/>
              </a:rPr>
              <a:t>(Pl)</a:t>
            </a:r>
            <a:r>
              <a:rPr lang="en-US" b="1" i="0"/>
              <a:t> is defined to be  :</a:t>
            </a:r>
          </a:p>
        </p:txBody>
      </p:sp>
      <p:pic>
        <p:nvPicPr>
          <p:cNvPr id="2283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9" y="3061230"/>
            <a:ext cx="2569882" cy="30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3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12" y="5334000"/>
            <a:ext cx="4519706" cy="77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8363" name="Group 11"/>
          <p:cNvGrpSpPr>
            <a:grpSpLocks/>
          </p:cNvGrpSpPr>
          <p:nvPr/>
        </p:nvGrpSpPr>
        <p:grpSpPr bwMode="auto">
          <a:xfrm>
            <a:off x="179294" y="3428998"/>
            <a:ext cx="8875059" cy="784489"/>
            <a:chOff x="96" y="2688"/>
            <a:chExt cx="4752" cy="593"/>
          </a:xfrm>
        </p:grpSpPr>
        <p:sp>
          <p:nvSpPr>
            <p:cNvPr id="228361" name="Text Box 9"/>
            <p:cNvSpPr txBox="1">
              <a:spLocks noChangeArrowheads="1"/>
            </p:cNvSpPr>
            <p:nvPr/>
          </p:nvSpPr>
          <p:spPr bwMode="auto">
            <a:xfrm>
              <a:off x="96" y="2688"/>
              <a:ext cx="4752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7663" indent="-347663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461963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>
                <a:lnSpc>
                  <a:spcPct val="125000"/>
                </a:lnSpc>
                <a:spcBef>
                  <a:spcPct val="25000"/>
                </a:spcBef>
                <a:spcAft>
                  <a:spcPct val="25000"/>
                </a:spcAft>
                <a:buFont typeface="Wingdings" pitchFamily="2" charset="2"/>
                <a:buBlip>
                  <a:blip r:embed="rId2"/>
                </a:buBlip>
              </a:pPr>
              <a:r>
                <a:rPr lang="en-US" b="1" i="0"/>
                <a:t>Let the frame of discernment    be an exhaustive, mutually exclusive set of hypothesis. </a:t>
              </a:r>
            </a:p>
          </p:txBody>
        </p:sp>
        <p:pic>
          <p:nvPicPr>
            <p:cNvPr id="22836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736"/>
              <a:ext cx="2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179294" y="427302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Let </a:t>
            </a:r>
            <a:r>
              <a:rPr lang="en-US" b="1"/>
              <a:t>m</a:t>
            </a:r>
            <a:r>
              <a:rPr lang="en-US" b="1" i="0"/>
              <a:t> be a probability density function. 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179294" y="4781021"/>
            <a:ext cx="8516471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We define the combination </a:t>
            </a:r>
            <a:r>
              <a:rPr lang="en-US" b="1"/>
              <a:t>m</a:t>
            </a:r>
            <a:r>
              <a:rPr lang="en-US" b="1" baseline="-25000"/>
              <a:t>3</a:t>
            </a:r>
            <a:r>
              <a:rPr lang="en-US" b="1"/>
              <a:t> of m</a:t>
            </a:r>
            <a:r>
              <a:rPr lang="en-US" b="1" baseline="-25000"/>
              <a:t>1</a:t>
            </a:r>
            <a:r>
              <a:rPr lang="en-US" b="1"/>
              <a:t> and m</a:t>
            </a:r>
            <a:r>
              <a:rPr lang="en-US" b="1" baseline="-25000"/>
              <a:t>2</a:t>
            </a:r>
            <a:r>
              <a:rPr lang="en-US" b="1"/>
              <a:t> to be</a:t>
            </a:r>
          </a:p>
        </p:txBody>
      </p:sp>
    </p:spTree>
    <p:extLst>
      <p:ext uri="{BB962C8B-B14F-4D97-AF65-F5344CB8AC3E}">
        <p14:creationId xmlns:p14="http://schemas.microsoft.com/office/powerpoint/2010/main" val="30427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0" y="67204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Dempster - Shafer Example</a:t>
            </a:r>
            <a:endParaRPr lang="en-US" sz="3600" i="0">
              <a:latin typeface="Times New Roman" pitchFamily="18" charset="0"/>
            </a:endParaRPr>
          </a:p>
        </p:txBody>
      </p:sp>
      <p:grpSp>
        <p:nvGrpSpPr>
          <p:cNvPr id="229385" name="Group 9"/>
          <p:cNvGrpSpPr>
            <a:grpSpLocks/>
          </p:cNvGrpSpPr>
          <p:nvPr/>
        </p:nvGrpSpPr>
        <p:grpSpPr bwMode="auto">
          <a:xfrm>
            <a:off x="358588" y="1397001"/>
            <a:ext cx="6813176" cy="439208"/>
            <a:chOff x="336" y="1248"/>
            <a:chExt cx="3648" cy="332"/>
          </a:xfrm>
        </p:grpSpPr>
        <p:sp>
          <p:nvSpPr>
            <p:cNvPr id="229381" name="Text Box 5"/>
            <p:cNvSpPr txBox="1">
              <a:spLocks noChangeArrowheads="1"/>
            </p:cNvSpPr>
            <p:nvPr/>
          </p:nvSpPr>
          <p:spPr bwMode="auto">
            <a:xfrm>
              <a:off x="336" y="1248"/>
              <a:ext cx="36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7663" indent="-347663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461963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just">
                <a:lnSpc>
                  <a:spcPct val="125000"/>
                </a:lnSpc>
                <a:spcBef>
                  <a:spcPct val="25000"/>
                </a:spcBef>
                <a:spcAft>
                  <a:spcPct val="25000"/>
                </a:spcAft>
                <a:buFont typeface="Wingdings" pitchFamily="2" charset="2"/>
                <a:buBlip>
                  <a:blip r:embed="rId2"/>
                </a:buBlip>
              </a:pPr>
              <a:r>
                <a:rPr lang="en-US" b="1" i="0"/>
                <a:t>Let        be :</a:t>
              </a:r>
            </a:p>
          </p:txBody>
        </p:sp>
        <p:pic>
          <p:nvPicPr>
            <p:cNvPr id="22938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" y="1311"/>
              <a:ext cx="161" cy="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717177" y="1841500"/>
            <a:ext cx="6813176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n-US" b="1" i="0"/>
              <a:t>All      :  allergy</a:t>
            </a:r>
          </a:p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n-US" b="1" i="0"/>
              <a:t>Flu     :  flu</a:t>
            </a:r>
          </a:p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n-US" b="1" i="0"/>
              <a:t>Cold  :  cold</a:t>
            </a:r>
          </a:p>
          <a:p>
            <a:pPr algn="just">
              <a:spcBef>
                <a:spcPct val="15000"/>
              </a:spcBef>
              <a:spcAft>
                <a:spcPct val="15000"/>
              </a:spcAft>
              <a:buFont typeface="Wingdings" pitchFamily="2" charset="2"/>
              <a:buNone/>
            </a:pPr>
            <a:r>
              <a:rPr lang="en-US" b="1" i="0"/>
              <a:t>Pneu :  pneumonia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58588" y="311150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When we begin, with no information </a:t>
            </a:r>
            <a:r>
              <a:rPr lang="en-US" b="1"/>
              <a:t>m</a:t>
            </a:r>
            <a:r>
              <a:rPr lang="en-US" b="1" i="0"/>
              <a:t> is : </a:t>
            </a:r>
          </a:p>
        </p:txBody>
      </p:sp>
      <p:pic>
        <p:nvPicPr>
          <p:cNvPr id="22938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3556000"/>
            <a:ext cx="2472765" cy="37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358588" y="4000500"/>
            <a:ext cx="869576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Suppose </a:t>
            </a:r>
            <a:r>
              <a:rPr lang="en-US" b="1"/>
              <a:t>m</a:t>
            </a:r>
            <a:r>
              <a:rPr lang="en-US" b="1" baseline="-25000"/>
              <a:t>1</a:t>
            </a:r>
            <a:r>
              <a:rPr lang="en-US" b="1"/>
              <a:t> </a:t>
            </a:r>
            <a:r>
              <a:rPr lang="en-US" b="1" i="0"/>
              <a:t>corresponds to our belief after observing fever. </a:t>
            </a:r>
          </a:p>
        </p:txBody>
      </p:sp>
      <p:pic>
        <p:nvPicPr>
          <p:cNvPr id="22939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4" y="4508500"/>
            <a:ext cx="4054661" cy="64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358588" y="5207001"/>
            <a:ext cx="869576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Suppose </a:t>
            </a:r>
            <a:r>
              <a:rPr lang="en-US" b="1"/>
              <a:t>m</a:t>
            </a:r>
            <a:r>
              <a:rPr lang="en-US" b="1" baseline="-25000"/>
              <a:t>2</a:t>
            </a:r>
            <a:r>
              <a:rPr lang="en-US" b="1"/>
              <a:t> </a:t>
            </a:r>
            <a:r>
              <a:rPr lang="en-US" b="1" i="0"/>
              <a:t>corresponds to our belief after observing a runny nose. </a:t>
            </a:r>
          </a:p>
        </p:txBody>
      </p:sp>
      <p:pic>
        <p:nvPicPr>
          <p:cNvPr id="22939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0" y="5969000"/>
            <a:ext cx="4140573" cy="60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9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0" y="73554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Dempster - Shafer Example </a:t>
            </a:r>
            <a:r>
              <a:rPr lang="en-US" sz="3600" b="1" i="0">
                <a:solidFill>
                  <a:srgbClr val="FF3300"/>
                </a:solidFill>
                <a:latin typeface="Times New Roman" pitchFamily="18" charset="0"/>
              </a:rPr>
              <a:t>(Cont’d)</a:t>
            </a:r>
            <a:endParaRPr lang="en-US" sz="3600" i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358588" y="152400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Then we can combine</a:t>
            </a:r>
            <a:r>
              <a:rPr lang="en-US" b="1"/>
              <a:t> m</a:t>
            </a:r>
            <a:r>
              <a:rPr lang="en-US" b="1" baseline="-25000"/>
              <a:t>1</a:t>
            </a:r>
            <a:r>
              <a:rPr lang="en-US" b="1" i="0"/>
              <a:t> and </a:t>
            </a:r>
            <a:r>
              <a:rPr lang="en-US" b="1"/>
              <a:t>m</a:t>
            </a:r>
            <a:r>
              <a:rPr lang="en-US" b="1" baseline="-25000"/>
              <a:t>2</a:t>
            </a:r>
            <a:r>
              <a:rPr lang="en-US" b="1" i="0"/>
              <a:t> : </a:t>
            </a:r>
          </a:p>
        </p:txBody>
      </p:sp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2" y="2129896"/>
            <a:ext cx="7642412" cy="110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358588" y="332052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So we produce a new, combined  </a:t>
            </a:r>
            <a:r>
              <a:rPr lang="en-US" b="1"/>
              <a:t>m</a:t>
            </a:r>
            <a:r>
              <a:rPr lang="en-US" b="1" baseline="-25000"/>
              <a:t>3</a:t>
            </a:r>
            <a:r>
              <a:rPr lang="en-US" b="1" i="0"/>
              <a:t> : 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358588" y="5016501"/>
            <a:ext cx="869576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Suppose </a:t>
            </a:r>
            <a:r>
              <a:rPr lang="en-US" b="1"/>
              <a:t>m</a:t>
            </a:r>
            <a:r>
              <a:rPr lang="en-US" b="1" baseline="-25000"/>
              <a:t>4   </a:t>
            </a:r>
            <a:r>
              <a:rPr lang="en-US" b="1" i="0"/>
              <a:t>corresponds</a:t>
            </a:r>
            <a:r>
              <a:rPr lang="en-US"/>
              <a:t> </a:t>
            </a:r>
            <a:r>
              <a:rPr lang="en-US" b="1" i="0"/>
              <a:t>to our belief after that the problem goes away on trips : </a:t>
            </a:r>
          </a:p>
        </p:txBody>
      </p:sp>
      <p:pic>
        <p:nvPicPr>
          <p:cNvPr id="2304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3955521"/>
            <a:ext cx="3408456" cy="9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4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5949157"/>
            <a:ext cx="3193676" cy="4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7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0" y="5715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Dempster - Shafer Example </a:t>
            </a:r>
            <a:r>
              <a:rPr lang="en-US" sz="3600" b="1" i="0">
                <a:solidFill>
                  <a:srgbClr val="FF3300"/>
                </a:solidFill>
                <a:latin typeface="Times New Roman" pitchFamily="18" charset="0"/>
              </a:rPr>
              <a:t>(Cont’d)</a:t>
            </a:r>
            <a:endParaRPr lang="en-US" sz="3600" i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358588" y="152400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Then we can combine</a:t>
            </a:r>
            <a:r>
              <a:rPr lang="en-US" b="1"/>
              <a:t> m</a:t>
            </a:r>
            <a:r>
              <a:rPr lang="en-US" b="1" baseline="-25000"/>
              <a:t>1</a:t>
            </a:r>
            <a:r>
              <a:rPr lang="en-US" b="1" i="0"/>
              <a:t> and </a:t>
            </a:r>
            <a:r>
              <a:rPr lang="en-US" b="1"/>
              <a:t>m</a:t>
            </a:r>
            <a:r>
              <a:rPr lang="en-US" b="1" baseline="-25000"/>
              <a:t>2</a:t>
            </a:r>
            <a:r>
              <a:rPr lang="en-US" b="1" i="0"/>
              <a:t> : 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358588" y="4000500"/>
            <a:ext cx="86957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en-US" b="1" i="0"/>
              <a:t>Normalizing to get rid of the belief of 0.54 associated with    </a:t>
            </a:r>
          </a:p>
          <a:p>
            <a:pPr algn="just">
              <a:buFont typeface="Wingdings" pitchFamily="2" charset="2"/>
              <a:buNone/>
            </a:pPr>
            <a:r>
              <a:rPr lang="en-US" b="1" i="0"/>
              <a:t>      gives</a:t>
            </a:r>
            <a:r>
              <a:rPr lang="en-US" b="1"/>
              <a:t> m</a:t>
            </a:r>
            <a:r>
              <a:rPr lang="en-US" b="1" baseline="-25000"/>
              <a:t>5</a:t>
            </a:r>
            <a:r>
              <a:rPr lang="en-US" b="1" i="0"/>
              <a:t> :</a:t>
            </a:r>
          </a:p>
        </p:txBody>
      </p:sp>
      <p:pic>
        <p:nvPicPr>
          <p:cNvPr id="2314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5" y="4839230"/>
            <a:ext cx="4437529" cy="144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2243667"/>
            <a:ext cx="7803029" cy="1502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4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71" y="4011083"/>
            <a:ext cx="280147" cy="2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Fuzzy Logic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358588" y="1778001"/>
            <a:ext cx="68131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 2" pitchFamily="18" charset="2"/>
              <a:buChar char="ì"/>
            </a:pPr>
            <a:r>
              <a:rPr lang="en-US" sz="2400" b="1" i="0"/>
              <a:t>Suppose we want to represent : 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806824" y="2442104"/>
            <a:ext cx="6813176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John is very tall.</a:t>
            </a:r>
          </a:p>
          <a:p>
            <a:pPr algn="just"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Mary is slightly ill.</a:t>
            </a:r>
          </a:p>
          <a:p>
            <a:pPr algn="just"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Sue and Linda are close friends.</a:t>
            </a:r>
          </a:p>
          <a:p>
            <a:pPr algn="just"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Exceptions to the rule are nearly impossible.</a:t>
            </a:r>
          </a:p>
          <a:p>
            <a:pPr algn="just"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Most Frenchmen are not very tall.</a:t>
            </a:r>
          </a:p>
        </p:txBody>
      </p:sp>
    </p:spTree>
    <p:extLst>
      <p:ext uri="{BB962C8B-B14F-4D97-AF65-F5344CB8AC3E}">
        <p14:creationId xmlns:p14="http://schemas.microsoft.com/office/powerpoint/2010/main" val="17690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0" y="785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 dirty="0">
                <a:latin typeface="Times New Roman" pitchFamily="18" charset="0"/>
              </a:rPr>
              <a:t>Fuzzy versus </a:t>
            </a:r>
            <a:r>
              <a:rPr lang="en-US" sz="3600" b="1" i="0" dirty="0" smtClean="0">
                <a:latin typeface="Times New Roman" pitchFamily="18" charset="0"/>
              </a:rPr>
              <a:t>Conventional Set </a:t>
            </a:r>
            <a:r>
              <a:rPr lang="en-US" sz="3600" b="1" i="0" dirty="0">
                <a:latin typeface="Times New Roman" pitchFamily="18" charset="0"/>
              </a:rPr>
              <a:t>Membership</a:t>
            </a:r>
            <a:endParaRPr lang="en-US" sz="3600" i="0" dirty="0">
              <a:latin typeface="Times New Roman" pitchFamily="18" charset="0"/>
            </a:endParaRPr>
          </a:p>
        </p:txBody>
      </p:sp>
      <p:pic>
        <p:nvPicPr>
          <p:cNvPr id="235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2639220"/>
            <a:ext cx="8863853" cy="250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8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0" y="7620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Adding Certainty Factors to Rules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0" y="1705240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Example of a Mycin Rule :</a:t>
            </a:r>
          </a:p>
        </p:txBody>
      </p:sp>
      <p:pic>
        <p:nvPicPr>
          <p:cNvPr id="2170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9" y="2352146"/>
            <a:ext cx="8329706" cy="114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43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5501"/>
            <a:ext cx="9144000" cy="90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Measures of Belief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9108515" cy="54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0"/>
            <a:ext cx="9054353" cy="5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81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4" y="4241271"/>
            <a:ext cx="4572000" cy="3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0" y="1116542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Combining Uncertain Rules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30" y="2644511"/>
            <a:ext cx="6869206" cy="294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0" y="8890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Combining Uncertain Rules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79294" y="1768740"/>
            <a:ext cx="6813176" cy="54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35000"/>
              </a:lnSpc>
              <a:spcBef>
                <a:spcPct val="35000"/>
              </a:spcBef>
              <a:spcAft>
                <a:spcPct val="35000"/>
              </a:spcAft>
              <a:buFont typeface="Wingdings" pitchFamily="2" charset="2"/>
              <a:buNone/>
            </a:pPr>
            <a:r>
              <a:rPr lang="en-US" sz="2200" i="0"/>
              <a:t>Goals for combining rules :</a:t>
            </a: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79294" y="2476500"/>
            <a:ext cx="869576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i="0"/>
              <a:t>Since the order in which evidence is collected is arbitrary, the combining functions should be commutative and associative.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i="0"/>
              <a:t>Until certainty is reached, additional confirming evidence should increase </a:t>
            </a:r>
            <a:r>
              <a:rPr lang="en-US"/>
              <a:t>MB </a:t>
            </a:r>
            <a:r>
              <a:rPr lang="en-US" i="0"/>
              <a:t>(and similarly for disconfirming evidence and </a:t>
            </a:r>
            <a:r>
              <a:rPr lang="en-US"/>
              <a:t>MD</a:t>
            </a:r>
            <a:r>
              <a:rPr lang="en-US" i="0"/>
              <a:t>)</a:t>
            </a:r>
            <a:r>
              <a:rPr lang="en-US"/>
              <a:t>.</a:t>
            </a:r>
          </a:p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i="0"/>
              <a:t>If uncertain inferences are chained together, then the result should be less certain than either of the inferences alone.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0" y="912813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Combining Two Pieces of Evidence</a:t>
            </a:r>
            <a:endParaRPr lang="en-US" sz="3600" i="0">
              <a:latin typeface="Times New Roman" pitchFamily="18" charset="0"/>
            </a:endParaRPr>
          </a:p>
        </p:txBody>
      </p:sp>
      <p:pic>
        <p:nvPicPr>
          <p:cNvPr id="2211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1905000"/>
            <a:ext cx="9022604" cy="140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3492500"/>
            <a:ext cx="4678456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3" y="4464845"/>
            <a:ext cx="4204073" cy="2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0" y="698501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000" b="1" i="0">
                <a:latin typeface="Times New Roman" pitchFamily="18" charset="0"/>
              </a:rPr>
              <a:t>An Example of Combining Two Observations</a:t>
            </a:r>
            <a:endParaRPr lang="en-US" sz="3000" i="0">
              <a:latin typeface="Times New Roman" pitchFamily="18" charset="0"/>
            </a:endParaRP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4" y="1587501"/>
            <a:ext cx="3537324" cy="172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7" y="3746501"/>
            <a:ext cx="5162176" cy="270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0" y="69850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i="0">
                <a:latin typeface="Times New Roman" pitchFamily="18" charset="0"/>
              </a:rPr>
              <a:t>The Definition of Certainty Factors</a:t>
            </a:r>
            <a:endParaRPr lang="en-US" sz="3600" i="0">
              <a:latin typeface="Times New Roman" pitchFamily="18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0" y="1572949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Original definitions :</a:t>
            </a:r>
          </a:p>
        </p:txBody>
      </p:sp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4" y="1973792"/>
            <a:ext cx="6564779" cy="107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0" y="3175001"/>
            <a:ext cx="9054353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Similarly, the </a:t>
            </a:r>
            <a:r>
              <a:rPr lang="en-US" b="1"/>
              <a:t>MD</a:t>
            </a:r>
            <a:r>
              <a:rPr lang="en-US" b="1" i="0"/>
              <a:t> is the proportionate decrease in belief in </a:t>
            </a:r>
            <a:r>
              <a:rPr lang="en-US" b="1"/>
              <a:t>h </a:t>
            </a:r>
            <a:r>
              <a:rPr lang="en-US" b="1" i="0"/>
              <a:t>as a result of </a:t>
            </a:r>
            <a:r>
              <a:rPr lang="en-US" b="1"/>
              <a:t>e</a:t>
            </a:r>
            <a:r>
              <a:rPr lang="en-US" b="1" i="0"/>
              <a:t>: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0" y="4889501"/>
            <a:ext cx="905435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2"/>
              </a:buBlip>
            </a:pPr>
            <a:r>
              <a:rPr lang="en-US" b="1" i="0"/>
              <a:t>But this definition is incompatible with Bayesian conditional probability. The following, slightly revised one is not :</a:t>
            </a:r>
          </a:p>
        </p:txBody>
      </p:sp>
      <p:pic>
        <p:nvPicPr>
          <p:cNvPr id="22324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3787511"/>
            <a:ext cx="7199780" cy="110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5" y="5588000"/>
            <a:ext cx="7009280" cy="105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7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0" y="748771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000" b="1" i="0">
                <a:latin typeface="Times New Roman" pitchFamily="18" charset="0"/>
              </a:rPr>
              <a:t>What if the Observations are not Independent</a:t>
            </a:r>
            <a:endParaRPr lang="en-US" sz="3000" i="0">
              <a:latin typeface="Times New Roman" pitchFamily="18" charset="0"/>
            </a:endParaRPr>
          </a:p>
        </p:txBody>
      </p:sp>
      <p:pic>
        <p:nvPicPr>
          <p:cNvPr id="224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3984625"/>
            <a:ext cx="6454588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2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7" y="2510896"/>
            <a:ext cx="8299824" cy="1362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79294" y="177800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4"/>
              </a:buBlip>
            </a:pPr>
            <a:r>
              <a:rPr lang="en-US" b="1" i="0"/>
              <a:t>Scenario (a)  :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79294" y="5588001"/>
            <a:ext cx="681317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7663" indent="-34766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61963"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Font typeface="Wingdings" pitchFamily="2" charset="2"/>
              <a:buBlip>
                <a:blip r:embed="rId4"/>
              </a:buBlip>
            </a:pPr>
            <a:r>
              <a:rPr lang="en-US" b="1" i="0"/>
              <a:t>This is very different than 0.7.  </a:t>
            </a:r>
          </a:p>
        </p:txBody>
      </p:sp>
    </p:spTree>
    <p:extLst>
      <p:ext uri="{BB962C8B-B14F-4D97-AF65-F5344CB8AC3E}">
        <p14:creationId xmlns:p14="http://schemas.microsoft.com/office/powerpoint/2010/main" val="31153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443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sukhvir kaur</cp:lastModifiedBy>
  <cp:revision>4</cp:revision>
  <dcterms:created xsi:type="dcterms:W3CDTF">2014-12-15T06:04:17Z</dcterms:created>
  <dcterms:modified xsi:type="dcterms:W3CDTF">2022-03-03T03:36:13Z</dcterms:modified>
</cp:coreProperties>
</file>