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11F78-520C-4672-9AC0-AF0F14C7D1E1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ABF-711F-4D9A-9831-9CE3DB199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1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28" y="2129896"/>
            <a:ext cx="7773147" cy="14710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853" y="3886729"/>
            <a:ext cx="6402294" cy="175154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05FA26D-02EC-4BD6-8472-19BCDA7D96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4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4C49AFB-7B4C-4875-A81F-CCE343CB09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765" y="255323"/>
            <a:ext cx="2024529" cy="5752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574" y="255323"/>
            <a:ext cx="5899896" cy="57520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E10EB04-1AFD-4137-B100-892E51810B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6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86F480B-E254-4F8B-961A-069FD00449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8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781" y="4406636"/>
            <a:ext cx="7771279" cy="136260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781" y="2906449"/>
            <a:ext cx="7771279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096957-2DC2-4A4A-8573-B6C49614FE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2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575" y="1604698"/>
            <a:ext cx="3961279" cy="44026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8148" y="1604698"/>
            <a:ext cx="3963147" cy="44026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1469D15-CB42-461A-B1BA-B9935B069D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75" y="275167"/>
            <a:ext cx="82288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74" y="1534583"/>
            <a:ext cx="4039720" cy="640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74" y="2174875"/>
            <a:ext cx="4039720" cy="39515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39" y="1534583"/>
            <a:ext cx="4041588" cy="640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39" y="2174875"/>
            <a:ext cx="4041588" cy="39515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CD59D67-F27B-4223-A782-D46E6DAD7D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B0F3DA2-ED66-482D-AEC4-C2AB516F46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5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5D74AEA-AC60-4426-A5A8-FC09262916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1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74" y="272521"/>
            <a:ext cx="3008779" cy="1162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76" y="272521"/>
            <a:ext cx="5111751" cy="58539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74" y="1435365"/>
            <a:ext cx="300877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AB599EE-6183-4444-99A5-E7B63F7D3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41" y="4800865"/>
            <a:ext cx="5485280" cy="5662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41" y="612511"/>
            <a:ext cx="5485280" cy="41155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41" y="5367074"/>
            <a:ext cx="5485280" cy="8056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4A5896A-41C0-425E-9C58-C2A6D61CA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0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574" y="255324"/>
            <a:ext cx="8103720" cy="105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720" tIns="42480" rIns="81720" bIns="424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574" y="1604698"/>
            <a:ext cx="8103720" cy="440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7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7310" y="6246813"/>
            <a:ext cx="200398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78000"/>
              </a:lnSpc>
              <a:buClrTx/>
              <a:buFontTx/>
              <a:buNone/>
              <a:tabLst>
                <a:tab pos="723900" algn="l"/>
                <a:tab pos="144780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A58EEC75-BF3D-4B1F-930C-ABEAC73E8D33}" type="slidenum">
              <a:rPr lang="en-US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2pPr>
      <a:lvl3pPr marL="1143000" indent="-228600" algn="ctr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3pPr>
      <a:lvl4pPr marL="1600200" indent="-228600" algn="ctr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4pPr>
      <a:lvl5pPr marL="2057400" indent="-228600" algn="ctr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fontAlgn="base">
        <a:lnSpc>
          <a:spcPct val="97000"/>
        </a:lnSpc>
        <a:spcBef>
          <a:spcPct val="0"/>
        </a:spcBef>
        <a:spcAft>
          <a:spcPts val="1288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97000"/>
        </a:lnSpc>
        <a:spcBef>
          <a:spcPct val="0"/>
        </a:spcBef>
        <a:spcAft>
          <a:spcPts val="1038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7000"/>
        </a:lnSpc>
        <a:spcBef>
          <a:spcPct val="0"/>
        </a:spcBef>
        <a:spcAft>
          <a:spcPts val="775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7000"/>
        </a:lnSpc>
        <a:spcBef>
          <a:spcPct val="0"/>
        </a:spcBef>
        <a:spcAft>
          <a:spcPts val="52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0" y="825500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Weak Slot-and-Filler Structures</a:t>
            </a:r>
            <a:endParaRPr lang="en-US" sz="3600" i="0">
              <a:latin typeface="Times New Roman" pitchFamily="18" charset="0"/>
            </a:endParaRPr>
          </a:p>
        </p:txBody>
      </p:sp>
      <p:sp>
        <p:nvSpPr>
          <p:cNvPr id="117774" name="Text Box 14"/>
          <p:cNvSpPr txBox="1">
            <a:spLocks noChangeArrowheads="1"/>
          </p:cNvSpPr>
          <p:nvPr/>
        </p:nvSpPr>
        <p:spPr bwMode="auto">
          <a:xfrm>
            <a:off x="448235" y="2058458"/>
            <a:ext cx="8426824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65000"/>
              </a:lnSpc>
              <a:spcBef>
                <a:spcPct val="50000"/>
              </a:spcBef>
              <a:spcAft>
                <a:spcPct val="50000"/>
              </a:spcAft>
              <a:buFont typeface="Wingdings 2" pitchFamily="18" charset="2"/>
              <a:buChar char="ì"/>
            </a:pPr>
            <a:r>
              <a:rPr lang="en-US" sz="2100" i="0"/>
              <a:t>Index assertions by the entities they describe. </a:t>
            </a:r>
          </a:p>
          <a:p>
            <a:pPr algn="just">
              <a:lnSpc>
                <a:spcPct val="165000"/>
              </a:lnSpc>
              <a:spcBef>
                <a:spcPct val="50000"/>
              </a:spcBef>
              <a:spcAft>
                <a:spcPct val="50000"/>
              </a:spcAft>
              <a:buFont typeface="Wingdings 2" pitchFamily="18" charset="2"/>
              <a:buChar char="ì"/>
            </a:pPr>
            <a:r>
              <a:rPr lang="en-US" sz="2100" i="0"/>
              <a:t>Make it easy to describe properties of relations.</a:t>
            </a:r>
          </a:p>
          <a:p>
            <a:pPr algn="just">
              <a:lnSpc>
                <a:spcPct val="165000"/>
              </a:lnSpc>
              <a:spcBef>
                <a:spcPct val="50000"/>
              </a:spcBef>
              <a:spcAft>
                <a:spcPct val="50000"/>
              </a:spcAft>
              <a:buFont typeface="Wingdings 2" pitchFamily="18" charset="2"/>
              <a:buChar char="ì"/>
            </a:pPr>
            <a:r>
              <a:rPr lang="en-US" sz="2100" i="0"/>
              <a:t>Are a form of object-oriented programming.</a:t>
            </a:r>
          </a:p>
          <a:p>
            <a:pPr algn="just">
              <a:lnSpc>
                <a:spcPct val="165000"/>
              </a:lnSpc>
              <a:spcBef>
                <a:spcPct val="50000"/>
              </a:spcBef>
              <a:spcAft>
                <a:spcPct val="50000"/>
              </a:spcAft>
              <a:buFont typeface="Wingdings 2" pitchFamily="18" charset="2"/>
              <a:buChar char="ì"/>
            </a:pPr>
            <a:r>
              <a:rPr lang="en-US" sz="2100" i="0"/>
              <a:t>Support both monotonic and Nonmonotonic inference. </a:t>
            </a:r>
          </a:p>
        </p:txBody>
      </p:sp>
    </p:spTree>
    <p:extLst>
      <p:ext uri="{BB962C8B-B14F-4D97-AF65-F5344CB8AC3E}">
        <p14:creationId xmlns:p14="http://schemas.microsoft.com/office/powerpoint/2010/main" val="31629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0" y="746125"/>
            <a:ext cx="914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 dirty="0">
                <a:latin typeface="Times New Roman" pitchFamily="18" charset="0"/>
              </a:rPr>
              <a:t>Representing the Class of All </a:t>
            </a:r>
            <a:r>
              <a:rPr lang="en-US" sz="3600" b="1" i="0" dirty="0" smtClean="0">
                <a:latin typeface="Times New Roman" pitchFamily="18" charset="0"/>
              </a:rPr>
              <a:t>Teams </a:t>
            </a:r>
            <a:r>
              <a:rPr lang="en-US" sz="3600" b="1" i="0" dirty="0">
                <a:latin typeface="Times New Roman" pitchFamily="18" charset="0"/>
              </a:rPr>
              <a:t>as a </a:t>
            </a:r>
            <a:r>
              <a:rPr lang="en-US" sz="3600" b="1" i="0" dirty="0" smtClean="0">
                <a:latin typeface="Times New Roman" pitchFamily="18" charset="0"/>
              </a:rPr>
              <a:t>Meta Class</a:t>
            </a:r>
            <a:endParaRPr lang="en-US" sz="3600" i="0" dirty="0">
              <a:latin typeface="Times New Roman" pitchFamily="18" charset="0"/>
            </a:endParaRPr>
          </a:p>
        </p:txBody>
      </p:sp>
      <p:pic>
        <p:nvPicPr>
          <p:cNvPr id="2252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39" y="1989667"/>
            <a:ext cx="8411882" cy="4332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0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0" y="746125"/>
            <a:ext cx="914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 dirty="0">
                <a:latin typeface="Times New Roman" pitchFamily="18" charset="0"/>
              </a:rPr>
              <a:t>Representing the Class of </a:t>
            </a:r>
            <a:r>
              <a:rPr lang="en-US" sz="3600" b="1" i="0" dirty="0" smtClean="0">
                <a:latin typeface="Times New Roman" pitchFamily="18" charset="0"/>
              </a:rPr>
              <a:t>All Teams </a:t>
            </a:r>
            <a:r>
              <a:rPr lang="en-US" sz="3600" b="1" i="0" dirty="0">
                <a:latin typeface="Times New Roman" pitchFamily="18" charset="0"/>
              </a:rPr>
              <a:t>as a </a:t>
            </a:r>
            <a:r>
              <a:rPr lang="en-US" sz="3600" b="1" i="0" dirty="0" smtClean="0">
                <a:latin typeface="Times New Roman" pitchFamily="18" charset="0"/>
              </a:rPr>
              <a:t>Meta Class </a:t>
            </a:r>
            <a:r>
              <a:rPr lang="en-US" sz="3600" b="1" i="0" dirty="0">
                <a:solidFill>
                  <a:srgbClr val="FF3300"/>
                </a:solidFill>
                <a:latin typeface="Times New Roman" pitchFamily="18" charset="0"/>
              </a:rPr>
              <a:t>(Cont’d)</a:t>
            </a:r>
            <a:endParaRPr lang="en-US" sz="3600" i="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pic>
        <p:nvPicPr>
          <p:cNvPr id="2263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59" y="2071678"/>
            <a:ext cx="7103151" cy="336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3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0" y="912813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Classes and Metaclasses</a:t>
            </a:r>
            <a:endParaRPr lang="en-US" sz="3600" i="0">
              <a:latin typeface="Times New Roman" pitchFamily="18" charset="0"/>
            </a:endParaRPr>
          </a:p>
        </p:txBody>
      </p:sp>
      <p:pic>
        <p:nvPicPr>
          <p:cNvPr id="227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1" y="1830917"/>
            <a:ext cx="7803029" cy="457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2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0" y="817563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b="1" i="0">
                <a:latin typeface="Times New Roman" pitchFamily="18" charset="0"/>
              </a:rPr>
              <a:t>Representing Relationships among Classes</a:t>
            </a:r>
            <a:endParaRPr lang="en-US" sz="3200" i="0">
              <a:latin typeface="Times New Roman" pitchFamily="18" charset="0"/>
            </a:endParaRPr>
          </a:p>
        </p:txBody>
      </p:sp>
      <p:pic>
        <p:nvPicPr>
          <p:cNvPr id="228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8" y="1952625"/>
            <a:ext cx="9013265" cy="415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0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-13073" y="547688"/>
            <a:ext cx="9144001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i="0" dirty="0">
                <a:latin typeface="Times New Roman" pitchFamily="18" charset="0"/>
              </a:rPr>
              <a:t>Representing </a:t>
            </a:r>
            <a:r>
              <a:rPr lang="en-US" sz="3600" b="1" i="0" dirty="0" smtClean="0">
                <a:latin typeface="Times New Roman" pitchFamily="18" charset="0"/>
              </a:rPr>
              <a:t>Relationships among </a:t>
            </a:r>
            <a:r>
              <a:rPr lang="en-US" sz="3600" b="1" i="0" dirty="0">
                <a:latin typeface="Times New Roman" pitchFamily="18" charset="0"/>
              </a:rPr>
              <a:t>Classes </a:t>
            </a:r>
            <a:r>
              <a:rPr lang="en-US" sz="3600" b="1" i="0" dirty="0">
                <a:solidFill>
                  <a:srgbClr val="FF3300"/>
                </a:solidFill>
                <a:latin typeface="Times New Roman" pitchFamily="18" charset="0"/>
              </a:rPr>
              <a:t>(Cont’d)</a:t>
            </a:r>
          </a:p>
        </p:txBody>
      </p:sp>
      <p:pic>
        <p:nvPicPr>
          <p:cNvPr id="2293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98" y="1598083"/>
            <a:ext cx="8404412" cy="4974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1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-1214478" y="500042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 dirty="0">
                <a:latin typeface="Times New Roman" pitchFamily="18" charset="0"/>
              </a:rPr>
              <a:t>Slots as Full – Fledged Objects</a:t>
            </a:r>
            <a:endParaRPr lang="en-US" sz="3600" i="0" dirty="0">
              <a:latin typeface="Times New Roman" pitchFamily="18" charset="0"/>
            </a:endParaRP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142844" y="1928802"/>
            <a:ext cx="8426824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sz="2000" i="0" dirty="0"/>
              <a:t>The classes to which the attribute can be attached.</a:t>
            </a:r>
          </a:p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sz="2000" i="0" dirty="0"/>
              <a:t>Constraints to either the type or the value of the attribute.</a:t>
            </a:r>
          </a:p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sz="2000" i="0" dirty="0"/>
              <a:t>A value that all instances of a class must have by the definition of the class.</a:t>
            </a:r>
          </a:p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sz="2000" i="0" dirty="0"/>
              <a:t>A default value for the attribute.</a:t>
            </a:r>
          </a:p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sz="2000" i="0" dirty="0"/>
              <a:t>Rules for inheriting values for the attribute.</a:t>
            </a:r>
          </a:p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sz="2000" i="0" dirty="0"/>
              <a:t>Rules for computing a value separately from inheritance.</a:t>
            </a:r>
          </a:p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sz="2000" i="0" dirty="0"/>
              <a:t>An inverse attribute.</a:t>
            </a:r>
          </a:p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sz="2000" i="0" dirty="0"/>
              <a:t>Whether the slot is single-valued or </a:t>
            </a:r>
            <a:r>
              <a:rPr lang="en-US" sz="2000" i="0" dirty="0" smtClean="0"/>
              <a:t>multi-valued</a:t>
            </a:r>
            <a:r>
              <a:rPr lang="en-US" sz="2000" i="0" dirty="0"/>
              <a:t>. 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214282" y="1071546"/>
            <a:ext cx="842682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87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5207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None/>
            </a:pPr>
            <a:r>
              <a:rPr lang="en-US" sz="2000" i="0" dirty="0"/>
              <a:t>We want to be able to represent and use the following properties of slots (attributes or relations) :</a:t>
            </a:r>
          </a:p>
        </p:txBody>
      </p:sp>
    </p:spTree>
    <p:extLst>
      <p:ext uri="{BB962C8B-B14F-4D97-AF65-F5344CB8AC3E}">
        <p14:creationId xmlns:p14="http://schemas.microsoft.com/office/powerpoint/2010/main" val="37362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0" y="912813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Representing Slots as Frames, I</a:t>
            </a:r>
            <a:endParaRPr lang="en-US" sz="3600" i="0">
              <a:latin typeface="Times New Roman" pitchFamily="18" charset="0"/>
            </a:endParaRP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0" y="-179885425"/>
            <a:ext cx="25962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 b="1" i="0">
                <a:solidFill>
                  <a:srgbClr val="05315C"/>
                </a:solidFill>
                <a:latin typeface="Arial (W1)"/>
                <a:ea typeface="Times New Roman" pitchFamily="18" charset="0"/>
                <a:cs typeface="Arial,Bold"/>
              </a:rPr>
              <a:t>Multiple   Choice  Single  Answer</a:t>
            </a:r>
            <a:endParaRPr lang="en-US" sz="900" i="0">
              <a:ea typeface="Times New Roman" pitchFamily="18" charset="0"/>
              <a:cs typeface="Arial,Bold"/>
            </a:endParaRPr>
          </a:p>
          <a:p>
            <a:pPr eaLnBrk="0" hangingPunct="0"/>
            <a:endParaRPr lang="en-US" i="0">
              <a:ea typeface="Times New Roman" pitchFamily="18" charset="0"/>
              <a:cs typeface="Arial,Bold"/>
            </a:endParaRPr>
          </a:p>
        </p:txBody>
      </p:sp>
      <p:sp>
        <p:nvSpPr>
          <p:cNvPr id="258674" name="Rectangle 6770"/>
          <p:cNvSpPr>
            <a:spLocks noChangeArrowheads="1"/>
          </p:cNvSpPr>
          <p:nvPr/>
        </p:nvSpPr>
        <p:spPr bwMode="auto">
          <a:xfrm>
            <a:off x="0" y="18650930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i="0"/>
          </a:p>
        </p:txBody>
      </p:sp>
      <p:pic>
        <p:nvPicPr>
          <p:cNvPr id="258675" name="Picture 67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8" y="2087562"/>
            <a:ext cx="9046882" cy="314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3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0" y="68659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Representing Slots as Frames, II</a:t>
            </a:r>
            <a:endParaRPr lang="en-US" sz="3600" i="0">
              <a:latin typeface="Times New Roman" pitchFamily="18" charset="0"/>
            </a:endParaRPr>
          </a:p>
        </p:txBody>
      </p:sp>
      <p:pic>
        <p:nvPicPr>
          <p:cNvPr id="2304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74" y="1493573"/>
            <a:ext cx="8223249" cy="489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8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0" y="793750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Representing Slots as Frames, III</a:t>
            </a:r>
            <a:endParaRPr lang="en-US" sz="3600" i="0">
              <a:latin typeface="Times New Roman" pitchFamily="18" charset="0"/>
            </a:endParaRPr>
          </a:p>
        </p:txBody>
      </p:sp>
      <p:pic>
        <p:nvPicPr>
          <p:cNvPr id="2314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9" y="2049198"/>
            <a:ext cx="8783544" cy="3491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2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0" y="793750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Representing Slots as Frames, IV</a:t>
            </a:r>
            <a:endParaRPr lang="en-US" sz="3600" i="0">
              <a:latin typeface="Times New Roman" pitchFamily="18" charset="0"/>
            </a:endParaRPr>
          </a:p>
        </p:txBody>
      </p:sp>
      <p:pic>
        <p:nvPicPr>
          <p:cNvPr id="2324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57" y="1845469"/>
            <a:ext cx="6646955" cy="357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8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0" y="912813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A Semantic Network</a:t>
            </a:r>
            <a:endParaRPr lang="en-US" sz="3600" i="0">
              <a:latin typeface="Times New Roman" pitchFamily="18" charset="0"/>
            </a:endParaRPr>
          </a:p>
        </p:txBody>
      </p:sp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7" y="2349500"/>
            <a:ext cx="8875059" cy="178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0" y="912813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Associating Defaults with Slots</a:t>
            </a:r>
            <a:endParaRPr lang="en-US" sz="3600" i="0">
              <a:latin typeface="Times New Roman" pitchFamily="18" charset="0"/>
            </a:endParaRPr>
          </a:p>
        </p:txBody>
      </p:sp>
      <p:pic>
        <p:nvPicPr>
          <p:cNvPr id="2334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8" y="1959240"/>
            <a:ext cx="8957235" cy="436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4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0" y="912813"/>
            <a:ext cx="914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A Shorthand Notation for </a:t>
            </a:r>
          </a:p>
          <a:p>
            <a:pPr algn="ctr"/>
            <a:r>
              <a:rPr lang="en-US" sz="3600" b="1" i="0">
                <a:latin typeface="Times New Roman" pitchFamily="18" charset="0"/>
              </a:rPr>
              <a:t>slot-Range Specification</a:t>
            </a:r>
            <a:endParaRPr lang="en-US" sz="3600" i="0">
              <a:latin typeface="Times New Roman" pitchFamily="18" charset="0"/>
            </a:endParaRPr>
          </a:p>
        </p:txBody>
      </p:sp>
      <p:pic>
        <p:nvPicPr>
          <p:cNvPr id="2345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8" y="2693458"/>
            <a:ext cx="895723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0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0" y="912813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Representing Slot - Values</a:t>
            </a:r>
            <a:endParaRPr lang="en-US" sz="3600" i="0">
              <a:latin typeface="Times New Roman" pitchFamily="18" charset="0"/>
            </a:endParaRPr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39" y="2438136"/>
            <a:ext cx="2945279" cy="97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74" y="4402667"/>
            <a:ext cx="5453529" cy="96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296956" y="1820334"/>
            <a:ext cx="842682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4"/>
              </a:buBlip>
            </a:pPr>
            <a:r>
              <a:rPr lang="en-US" sz="2000" i="0"/>
              <a:t>As simple frames :</a:t>
            </a: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308162" y="3638021"/>
            <a:ext cx="842682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4"/>
              </a:buBlip>
            </a:pPr>
            <a:r>
              <a:rPr lang="en-US" sz="2000" i="0"/>
              <a:t>Using Lambda Notation :</a:t>
            </a:r>
          </a:p>
        </p:txBody>
      </p:sp>
    </p:spTree>
    <p:extLst>
      <p:ext uri="{BB962C8B-B14F-4D97-AF65-F5344CB8AC3E}">
        <p14:creationId xmlns:p14="http://schemas.microsoft.com/office/powerpoint/2010/main" val="2066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0" y="567532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Tangled Hierarchies</a:t>
            </a:r>
            <a:endParaRPr lang="en-US" sz="3600" i="0">
              <a:latin typeface="Times New Roman" pitchFamily="18" charset="0"/>
            </a:endParaRPr>
          </a:p>
        </p:txBody>
      </p:sp>
      <p:pic>
        <p:nvPicPr>
          <p:cNvPr id="2365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722" y="1209146"/>
            <a:ext cx="5926044" cy="314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5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83" y="4582584"/>
            <a:ext cx="6075456" cy="205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3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0" y="912813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More Tangled Hierarchies</a:t>
            </a:r>
            <a:endParaRPr lang="en-US" sz="3600" i="0">
              <a:latin typeface="Times New Roman" pitchFamily="18" charset="0"/>
            </a:endParaRPr>
          </a:p>
        </p:txBody>
      </p:sp>
      <p:pic>
        <p:nvPicPr>
          <p:cNvPr id="2375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4" y="2050521"/>
            <a:ext cx="8749926" cy="412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3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0" y="912813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Defining Property Inheritance</a:t>
            </a:r>
            <a:endParaRPr lang="en-US" sz="3600" i="0">
              <a:latin typeface="Times New Roman" pitchFamily="18" charset="0"/>
            </a:endParaRP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175559" y="3512344"/>
            <a:ext cx="8649074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b="1" i="0"/>
              <a:t>We can now define the result of inheritance as follows: The set of competing values for a slot </a:t>
            </a:r>
            <a:r>
              <a:rPr lang="en-US" b="1"/>
              <a:t>S </a:t>
            </a:r>
            <a:r>
              <a:rPr lang="en-US" b="1" i="0"/>
              <a:t>in a frame </a:t>
            </a:r>
            <a:r>
              <a:rPr lang="en-US" b="1"/>
              <a:t>F </a:t>
            </a:r>
            <a:r>
              <a:rPr lang="en-US" b="1" i="0"/>
              <a:t>contains all those values that</a:t>
            </a:r>
          </a:p>
          <a:p>
            <a:pPr algn="just"/>
            <a:endParaRPr lang="en-US" b="1" i="0"/>
          </a:p>
          <a:p>
            <a:pPr algn="just"/>
            <a:endParaRPr lang="en-US" b="1" i="0"/>
          </a:p>
          <a:p>
            <a:pPr algn="just"/>
            <a:r>
              <a:rPr lang="en-US" b="1" i="0"/>
              <a:t>•   Can be derived from some frame </a:t>
            </a:r>
            <a:r>
              <a:rPr lang="en-US" b="1"/>
              <a:t>X </a:t>
            </a:r>
            <a:r>
              <a:rPr lang="en-US" b="1" i="0"/>
              <a:t>that is above </a:t>
            </a:r>
            <a:r>
              <a:rPr lang="en-US" b="1"/>
              <a:t>F </a:t>
            </a:r>
            <a:r>
              <a:rPr lang="en-US" b="1" i="0"/>
              <a:t>in the </a:t>
            </a:r>
          </a:p>
          <a:p>
            <a:pPr algn="just"/>
            <a:r>
              <a:rPr lang="en-US" b="1" i="0"/>
              <a:t>    </a:t>
            </a:r>
            <a:r>
              <a:rPr lang="en-US" b="1"/>
              <a:t>isa  </a:t>
            </a:r>
            <a:r>
              <a:rPr lang="en-US" b="1" i="0"/>
              <a:t>hierarchy</a:t>
            </a:r>
          </a:p>
          <a:p>
            <a:pPr algn="just"/>
            <a:endParaRPr lang="en-US" b="1" i="0"/>
          </a:p>
          <a:p>
            <a:pPr algn="just"/>
            <a:r>
              <a:rPr lang="en-US" b="1" i="0"/>
              <a:t>•   Are not contradicted by some frame </a:t>
            </a:r>
            <a:r>
              <a:rPr lang="en-US" b="1"/>
              <a:t>Y </a:t>
            </a:r>
            <a:r>
              <a:rPr lang="en-US" b="1" i="0"/>
              <a:t>that has a </a:t>
            </a:r>
          </a:p>
          <a:p>
            <a:pPr algn="just"/>
            <a:r>
              <a:rPr lang="en-US" b="1" i="0"/>
              <a:t>    shorter inferential distance to </a:t>
            </a:r>
            <a:r>
              <a:rPr lang="en-US" b="1"/>
              <a:t>F </a:t>
            </a:r>
            <a:r>
              <a:rPr lang="en-US" b="1" i="0"/>
              <a:t>than </a:t>
            </a:r>
            <a:r>
              <a:rPr lang="en-US" b="1"/>
              <a:t>X </a:t>
            </a:r>
            <a:r>
              <a:rPr lang="en-US" b="1" i="0"/>
              <a:t>does</a:t>
            </a:r>
          </a:p>
          <a:p>
            <a:pPr algn="just">
              <a:spcBef>
                <a:spcPct val="50000"/>
              </a:spcBef>
            </a:pPr>
            <a:endParaRPr lang="en-US" b="1"/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91515" y="1619251"/>
            <a:ext cx="471394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sz="2400" b="1" i="0"/>
              <a:t>Inferential Distance :</a:t>
            </a: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153148" y="2357438"/>
            <a:ext cx="86490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000"/>
              <a:t>Class1</a:t>
            </a:r>
            <a:r>
              <a:rPr lang="en-US" sz="2000" i="0"/>
              <a:t> is closer to </a:t>
            </a:r>
            <a:r>
              <a:rPr lang="en-US" sz="2000"/>
              <a:t>Class2</a:t>
            </a:r>
            <a:r>
              <a:rPr lang="en-US" sz="2000" i="0"/>
              <a:t> than to </a:t>
            </a:r>
            <a:r>
              <a:rPr lang="en-US" sz="2000"/>
              <a:t>Class3</a:t>
            </a:r>
            <a:r>
              <a:rPr lang="en-US" sz="2000" i="0"/>
              <a:t>, if and only if </a:t>
            </a:r>
            <a:r>
              <a:rPr lang="en-US" sz="2000"/>
              <a:t>Class1</a:t>
            </a:r>
            <a:r>
              <a:rPr lang="en-US" sz="2000" i="0"/>
              <a:t> has an inference path through </a:t>
            </a:r>
            <a:r>
              <a:rPr lang="en-US" sz="2000"/>
              <a:t>Class2</a:t>
            </a:r>
            <a:r>
              <a:rPr lang="en-US" sz="2000" i="0"/>
              <a:t> to </a:t>
            </a:r>
            <a:r>
              <a:rPr lang="en-US" sz="2000"/>
              <a:t>Class3</a:t>
            </a:r>
            <a:r>
              <a:rPr lang="en-US" sz="2000" i="0"/>
              <a:t> (in other words, </a:t>
            </a:r>
            <a:r>
              <a:rPr lang="en-US" sz="2000"/>
              <a:t>Class2</a:t>
            </a:r>
            <a:r>
              <a:rPr lang="en-US" sz="2000" i="0"/>
              <a:t> is between </a:t>
            </a:r>
            <a:r>
              <a:rPr lang="en-US" sz="2000"/>
              <a:t>Class1</a:t>
            </a:r>
            <a:r>
              <a:rPr lang="en-US" sz="2000" i="0"/>
              <a:t> and </a:t>
            </a:r>
            <a:r>
              <a:rPr lang="en-US" sz="2000"/>
              <a:t>Class3</a:t>
            </a:r>
            <a:r>
              <a:rPr lang="en-US" sz="2000" i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614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-785850" y="500042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 dirty="0">
                <a:latin typeface="Times New Roman" pitchFamily="18" charset="0"/>
              </a:rPr>
              <a:t>Algorithm : Property Inheritance</a:t>
            </a:r>
            <a:endParaRPr lang="en-US" sz="3600" i="0" dirty="0">
              <a:latin typeface="Times New Roman" pitchFamily="18" charset="0"/>
            </a:endParaRP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214282" y="1071546"/>
            <a:ext cx="8671485" cy="555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i="0" dirty="0"/>
              <a:t>To retrieve a value </a:t>
            </a:r>
            <a:r>
              <a:rPr lang="en-US" dirty="0"/>
              <a:t>V </a:t>
            </a:r>
            <a:r>
              <a:rPr lang="en-US" i="0" dirty="0"/>
              <a:t>for slot S of an instance </a:t>
            </a:r>
            <a:r>
              <a:rPr lang="en-US" dirty="0"/>
              <a:t>F </a:t>
            </a:r>
            <a:r>
              <a:rPr lang="en-US" i="0" dirty="0"/>
              <a:t>do:</a:t>
            </a:r>
          </a:p>
          <a:p>
            <a:pPr>
              <a:lnSpc>
                <a:spcPct val="95000"/>
              </a:lnSpc>
            </a:pPr>
            <a:endParaRPr lang="en-US" i="0" dirty="0"/>
          </a:p>
          <a:p>
            <a:pPr>
              <a:lnSpc>
                <a:spcPct val="95000"/>
              </a:lnSpc>
            </a:pPr>
            <a:r>
              <a:rPr lang="en-US" i="0" dirty="0"/>
              <a:t>1. Set </a:t>
            </a:r>
            <a:r>
              <a:rPr lang="en-US" dirty="0"/>
              <a:t>CANDIDATES </a:t>
            </a:r>
            <a:r>
              <a:rPr lang="en-US" i="0" dirty="0"/>
              <a:t>to empty.</a:t>
            </a:r>
          </a:p>
          <a:p>
            <a:pPr>
              <a:lnSpc>
                <a:spcPct val="95000"/>
              </a:lnSpc>
            </a:pPr>
            <a:endParaRPr lang="en-US" i="0" dirty="0"/>
          </a:p>
          <a:p>
            <a:pPr>
              <a:lnSpc>
                <a:spcPct val="95000"/>
              </a:lnSpc>
            </a:pPr>
            <a:r>
              <a:rPr lang="en-US" i="0" dirty="0"/>
              <a:t>2. Do breadth-first or depth-first search up the </a:t>
            </a:r>
            <a:r>
              <a:rPr lang="en-US" dirty="0" err="1"/>
              <a:t>isa</a:t>
            </a:r>
            <a:r>
              <a:rPr lang="en-US" dirty="0"/>
              <a:t> </a:t>
            </a:r>
            <a:r>
              <a:rPr lang="en-US" i="0" dirty="0"/>
              <a:t>hierarchy from </a:t>
            </a:r>
            <a:r>
              <a:rPr lang="en-US" dirty="0"/>
              <a:t>F, </a:t>
            </a:r>
            <a:r>
              <a:rPr lang="en-US" i="0" dirty="0"/>
              <a:t>following all </a:t>
            </a:r>
            <a:r>
              <a:rPr lang="en-US" dirty="0"/>
              <a:t>instance </a:t>
            </a:r>
            <a:r>
              <a:rPr lang="en-US" i="0" dirty="0"/>
              <a:t>and </a:t>
            </a:r>
            <a:r>
              <a:rPr lang="en-US" dirty="0" err="1"/>
              <a:t>isa</a:t>
            </a:r>
            <a:r>
              <a:rPr lang="en-US" dirty="0"/>
              <a:t> </a:t>
            </a:r>
            <a:r>
              <a:rPr lang="en-US" i="0" dirty="0"/>
              <a:t>links. At each step, see if a value for </a:t>
            </a:r>
            <a:r>
              <a:rPr lang="en-US" dirty="0"/>
              <a:t>S </a:t>
            </a:r>
            <a:r>
              <a:rPr lang="en-US" i="0" dirty="0"/>
              <a:t>or one f its generalizations is stored.</a:t>
            </a:r>
          </a:p>
          <a:p>
            <a:pPr>
              <a:lnSpc>
                <a:spcPct val="95000"/>
              </a:lnSpc>
            </a:pPr>
            <a:endParaRPr lang="en-US" i="0" dirty="0"/>
          </a:p>
          <a:p>
            <a:pPr>
              <a:lnSpc>
                <a:spcPct val="95000"/>
              </a:lnSpc>
            </a:pPr>
            <a:r>
              <a:rPr lang="en-US" sz="1600" i="0" dirty="0"/>
              <a:t>(a) If a value is found, add it to </a:t>
            </a:r>
            <a:r>
              <a:rPr lang="en-US" sz="1600" dirty="0"/>
              <a:t>CANDIDATES </a:t>
            </a:r>
            <a:r>
              <a:rPr lang="en-US" sz="1600" i="0" dirty="0"/>
              <a:t>and terminate that branch of the search.</a:t>
            </a:r>
          </a:p>
          <a:p>
            <a:pPr>
              <a:lnSpc>
                <a:spcPct val="95000"/>
              </a:lnSpc>
            </a:pPr>
            <a:r>
              <a:rPr lang="en-US" sz="1600" i="0" dirty="0"/>
              <a:t>(b) If no value is found but there are </a:t>
            </a:r>
            <a:r>
              <a:rPr lang="en-US" sz="1600" dirty="0"/>
              <a:t>instance </a:t>
            </a:r>
            <a:r>
              <a:rPr lang="en-US" sz="1600" i="0" dirty="0"/>
              <a:t>or </a:t>
            </a:r>
            <a:r>
              <a:rPr lang="en-US" sz="1600" dirty="0" err="1"/>
              <a:t>isa</a:t>
            </a:r>
            <a:r>
              <a:rPr lang="en-US" sz="1600" dirty="0"/>
              <a:t> </a:t>
            </a:r>
            <a:r>
              <a:rPr lang="en-US" sz="1600" i="0" dirty="0"/>
              <a:t>links upward, follow them.</a:t>
            </a:r>
          </a:p>
          <a:p>
            <a:pPr>
              <a:lnSpc>
                <a:spcPct val="95000"/>
              </a:lnSpc>
            </a:pPr>
            <a:r>
              <a:rPr lang="en-US" sz="1600" i="0" dirty="0"/>
              <a:t>(c) Otherwise, terminate the branch.</a:t>
            </a:r>
          </a:p>
          <a:p>
            <a:pPr>
              <a:lnSpc>
                <a:spcPct val="95000"/>
              </a:lnSpc>
            </a:pPr>
            <a:endParaRPr lang="en-US" sz="1600" i="0" dirty="0"/>
          </a:p>
          <a:p>
            <a:pPr>
              <a:lnSpc>
                <a:spcPct val="95000"/>
              </a:lnSpc>
            </a:pPr>
            <a:r>
              <a:rPr lang="en-US" i="0" dirty="0"/>
              <a:t>3. For each element C of </a:t>
            </a:r>
            <a:r>
              <a:rPr lang="en-US" dirty="0"/>
              <a:t>CANDIDATES </a:t>
            </a:r>
            <a:r>
              <a:rPr lang="en-US" i="0" dirty="0"/>
              <a:t>do:</a:t>
            </a:r>
          </a:p>
          <a:p>
            <a:pPr>
              <a:lnSpc>
                <a:spcPct val="95000"/>
              </a:lnSpc>
            </a:pPr>
            <a:endParaRPr lang="en-US" i="0" dirty="0"/>
          </a:p>
          <a:p>
            <a:pPr>
              <a:lnSpc>
                <a:spcPct val="95000"/>
              </a:lnSpc>
            </a:pPr>
            <a:r>
              <a:rPr lang="en-US" sz="1600" i="0" dirty="0"/>
              <a:t>(a) See if there is any other element of </a:t>
            </a:r>
            <a:r>
              <a:rPr lang="en-US" sz="1600" dirty="0"/>
              <a:t>CANDIDATES </a:t>
            </a:r>
            <a:r>
              <a:rPr lang="en-US" sz="1600" i="0" dirty="0"/>
              <a:t>that was derived from a class closer to </a:t>
            </a:r>
            <a:r>
              <a:rPr lang="en-US" sz="1600" dirty="0"/>
              <a:t>F </a:t>
            </a:r>
            <a:r>
              <a:rPr lang="en-US" sz="1600" i="0" dirty="0"/>
              <a:t>than</a:t>
            </a:r>
          </a:p>
          <a:p>
            <a:pPr>
              <a:lnSpc>
                <a:spcPct val="95000"/>
              </a:lnSpc>
            </a:pPr>
            <a:r>
              <a:rPr lang="en-US" sz="1600" i="0" dirty="0"/>
              <a:t>the class from which </a:t>
            </a:r>
            <a:r>
              <a:rPr lang="en-US" sz="1600" dirty="0"/>
              <a:t>C </a:t>
            </a:r>
            <a:r>
              <a:rPr lang="en-US" sz="1600" i="0" dirty="0"/>
              <a:t>came.</a:t>
            </a:r>
          </a:p>
          <a:p>
            <a:pPr>
              <a:lnSpc>
                <a:spcPct val="95000"/>
              </a:lnSpc>
            </a:pPr>
            <a:r>
              <a:rPr lang="en-US" sz="1600" i="0" dirty="0"/>
              <a:t>(b) If there is, then, remove </a:t>
            </a:r>
            <a:r>
              <a:rPr lang="en-US" sz="1600" dirty="0"/>
              <a:t>C </a:t>
            </a:r>
            <a:r>
              <a:rPr lang="en-US" sz="1600" i="0" dirty="0"/>
              <a:t>from </a:t>
            </a:r>
            <a:r>
              <a:rPr lang="en-US" sz="1600" dirty="0"/>
              <a:t>CANDIDATES.</a:t>
            </a:r>
          </a:p>
          <a:p>
            <a:pPr>
              <a:lnSpc>
                <a:spcPct val="95000"/>
              </a:lnSpc>
            </a:pPr>
            <a:endParaRPr lang="en-US" sz="1600" dirty="0"/>
          </a:p>
          <a:p>
            <a:pPr>
              <a:lnSpc>
                <a:spcPct val="95000"/>
              </a:lnSpc>
            </a:pPr>
            <a:r>
              <a:rPr lang="en-US" i="0" dirty="0"/>
              <a:t>4. Check the cardinality of </a:t>
            </a:r>
            <a:r>
              <a:rPr lang="en-US" dirty="0"/>
              <a:t>CANDIDATES: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sz="1600" i="0" dirty="0"/>
              <a:t>(a) If it is 0, then report that no value was found.</a:t>
            </a:r>
          </a:p>
          <a:p>
            <a:pPr>
              <a:lnSpc>
                <a:spcPct val="95000"/>
              </a:lnSpc>
            </a:pPr>
            <a:r>
              <a:rPr lang="en-US" sz="1600" i="0" dirty="0"/>
              <a:t>(b) If it is 1, then return the single element of </a:t>
            </a:r>
            <a:r>
              <a:rPr lang="en-US" sz="1600" dirty="0"/>
              <a:t>CANDIDATES </a:t>
            </a:r>
            <a:r>
              <a:rPr lang="en-US" sz="1600" i="0" dirty="0"/>
              <a:t>as </a:t>
            </a:r>
            <a:r>
              <a:rPr lang="en-US" sz="1600" dirty="0"/>
              <a:t>V</a:t>
            </a:r>
            <a:r>
              <a:rPr lang="en-US" sz="1600" i="0" dirty="0"/>
              <a:t>.</a:t>
            </a:r>
          </a:p>
          <a:p>
            <a:pPr>
              <a:lnSpc>
                <a:spcPct val="95000"/>
              </a:lnSpc>
            </a:pPr>
            <a:r>
              <a:rPr lang="en-US" sz="1600" i="0" dirty="0"/>
              <a:t>(c) If it is greater than 1, report a contradiction.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10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0" y="710407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Representing Nonbinary Predicates</a:t>
            </a:r>
            <a:endParaRPr lang="en-US" sz="3600" i="0">
              <a:latin typeface="Times New Roman" pitchFamily="18" charset="0"/>
            </a:endParaRP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448235" y="1498866"/>
            <a:ext cx="842682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sz="2000" b="1" i="0"/>
              <a:t>Unary Predicates </a:t>
            </a:r>
            <a:r>
              <a:rPr lang="en-US" sz="2000" i="0"/>
              <a:t>can be rewritten as binary ones. </a:t>
            </a:r>
          </a:p>
        </p:txBody>
      </p:sp>
      <p:pic>
        <p:nvPicPr>
          <p:cNvPr id="2181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92" y="2035969"/>
            <a:ext cx="2028265" cy="27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448235" y="2379928"/>
            <a:ext cx="842682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None/>
            </a:pPr>
            <a:r>
              <a:rPr lang="en-US" sz="2000" i="0"/>
              <a:t>could be rewritten as </a:t>
            </a:r>
          </a:p>
        </p:txBody>
      </p:sp>
      <p:pic>
        <p:nvPicPr>
          <p:cNvPr id="2181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18" y="2918354"/>
            <a:ext cx="3251574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459441" y="3376084"/>
            <a:ext cx="842682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sz="2000" b="1" i="0"/>
              <a:t>N-Place Predicates</a:t>
            </a:r>
            <a:endParaRPr lang="en-US" sz="2000" i="0"/>
          </a:p>
        </p:txBody>
      </p:sp>
      <p:sp>
        <p:nvSpPr>
          <p:cNvPr id="218121" name="Text Box 9"/>
          <p:cNvSpPr txBox="1">
            <a:spLocks noChangeArrowheads="1"/>
          </p:cNvSpPr>
          <p:nvPr/>
        </p:nvSpPr>
        <p:spPr bwMode="auto">
          <a:xfrm>
            <a:off x="459441" y="4340491"/>
            <a:ext cx="842682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None/>
            </a:pPr>
            <a:r>
              <a:rPr lang="en-US" sz="2000" i="0"/>
              <a:t>becomes</a:t>
            </a:r>
          </a:p>
        </p:txBody>
      </p:sp>
      <p:pic>
        <p:nvPicPr>
          <p:cNvPr id="21812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83" y="3854980"/>
            <a:ext cx="3658721" cy="31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812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27" y="4773083"/>
            <a:ext cx="6415367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0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0" y="829470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b="1" i="0">
                <a:latin typeface="Times New Roman" pitchFamily="18" charset="0"/>
              </a:rPr>
              <a:t>A Semantic Net Representing a Sentence</a:t>
            </a:r>
            <a:endParaRPr lang="en-US" sz="3200" i="0">
              <a:latin typeface="Times New Roman" pitchFamily="18" charset="0"/>
            </a:endParaRP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" y="2540001"/>
            <a:ext cx="9132794" cy="2410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448235" y="1713178"/>
            <a:ext cx="842682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3"/>
              </a:buBlip>
            </a:pPr>
            <a:r>
              <a:rPr lang="en-US" sz="2000" i="0"/>
              <a:t>“John gave the book to Mary.”</a:t>
            </a:r>
          </a:p>
        </p:txBody>
      </p:sp>
    </p:spTree>
    <p:extLst>
      <p:ext uri="{BB962C8B-B14F-4D97-AF65-F5344CB8AC3E}">
        <p14:creationId xmlns:p14="http://schemas.microsoft.com/office/powerpoint/2010/main" val="36122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0" y="603250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Some Important Distinctions</a:t>
            </a:r>
            <a:endParaRPr lang="en-US" sz="3600" i="0">
              <a:latin typeface="Times New Roman" pitchFamily="18" charset="0"/>
            </a:endParaRP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448235" y="1427428"/>
            <a:ext cx="842682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sz="2000" i="0"/>
              <a:t>First try :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459441" y="2471209"/>
            <a:ext cx="842682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sz="2000" i="0"/>
              <a:t>Second try :</a:t>
            </a: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459441" y="4364303"/>
            <a:ext cx="842682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sz="2000" i="0"/>
              <a:t>Third try :</a:t>
            </a:r>
          </a:p>
        </p:txBody>
      </p:sp>
      <p:pic>
        <p:nvPicPr>
          <p:cNvPr id="2201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324" y="1854729"/>
            <a:ext cx="4056529" cy="45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016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869" y="4806157"/>
            <a:ext cx="5517029" cy="18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017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68" y="3127376"/>
            <a:ext cx="5421779" cy="1124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7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0" y="54371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Partitioned Semantic Nets</a:t>
            </a:r>
            <a:endParaRPr lang="en-US" sz="3600" i="0">
              <a:latin typeface="Times New Roman" pitchFamily="18" charset="0"/>
            </a:endParaRPr>
          </a:p>
        </p:txBody>
      </p:sp>
      <p:pic>
        <p:nvPicPr>
          <p:cNvPr id="221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6" y="1314979"/>
            <a:ext cx="8232588" cy="388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493059" y="5233458"/>
            <a:ext cx="8426824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ct val="10000"/>
              </a:spcBef>
              <a:spcAft>
                <a:spcPct val="10000"/>
              </a:spcAft>
              <a:buFont typeface="Wingdings" pitchFamily="2" charset="2"/>
              <a:buAutoNum type="alphaLcParenR"/>
            </a:pPr>
            <a:r>
              <a:rPr lang="en-US" sz="2000" i="0"/>
              <a:t>The dog bit the mail carrier.</a:t>
            </a:r>
          </a:p>
          <a:p>
            <a:pPr algn="just">
              <a:spcBef>
                <a:spcPct val="10000"/>
              </a:spcBef>
              <a:spcAft>
                <a:spcPct val="10000"/>
              </a:spcAft>
              <a:buFont typeface="Wingdings" pitchFamily="2" charset="2"/>
              <a:buAutoNum type="alphaLcParenR"/>
            </a:pPr>
            <a:r>
              <a:rPr lang="en-US" sz="2000" i="0"/>
              <a:t>Every dog has bitten a mail carrier.</a:t>
            </a:r>
          </a:p>
          <a:p>
            <a:pPr algn="just">
              <a:spcBef>
                <a:spcPct val="10000"/>
              </a:spcBef>
              <a:spcAft>
                <a:spcPct val="10000"/>
              </a:spcAft>
              <a:buFont typeface="Wingdings" pitchFamily="2" charset="2"/>
              <a:buAutoNum type="alphaLcParenR"/>
            </a:pPr>
            <a:r>
              <a:rPr lang="en-US" sz="2000" i="0"/>
              <a:t>Every dog in town has bitten the constable.</a:t>
            </a:r>
          </a:p>
          <a:p>
            <a:pPr algn="just">
              <a:spcBef>
                <a:spcPct val="10000"/>
              </a:spcBef>
              <a:spcAft>
                <a:spcPct val="10000"/>
              </a:spcAft>
              <a:buFont typeface="Wingdings" pitchFamily="2" charset="2"/>
              <a:buAutoNum type="alphaLcParenR"/>
            </a:pPr>
            <a:r>
              <a:rPr lang="en-US" sz="2000" i="0"/>
              <a:t>Every dog has bitten every mail carrier. </a:t>
            </a:r>
          </a:p>
        </p:txBody>
      </p:sp>
    </p:spTree>
    <p:extLst>
      <p:ext uri="{BB962C8B-B14F-4D97-AF65-F5344CB8AC3E}">
        <p14:creationId xmlns:p14="http://schemas.microsoft.com/office/powerpoint/2010/main" val="26107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0" y="78184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A Simplified Frame System</a:t>
            </a:r>
            <a:endParaRPr lang="en-US" sz="3600" i="0">
              <a:latin typeface="Times New Roman" pitchFamily="18" charset="0"/>
            </a:endParaRPr>
          </a:p>
        </p:txBody>
      </p:sp>
      <p:pic>
        <p:nvPicPr>
          <p:cNvPr id="222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53" y="1595438"/>
            <a:ext cx="7005545" cy="504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62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0" y="698500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A Simplified Frame System </a:t>
            </a:r>
            <a:r>
              <a:rPr lang="en-US" sz="3600" b="1" i="0">
                <a:solidFill>
                  <a:srgbClr val="FF3300"/>
                </a:solidFill>
                <a:latin typeface="Times New Roman" pitchFamily="18" charset="0"/>
              </a:rPr>
              <a:t>(Cont’d)</a:t>
            </a:r>
            <a:endParaRPr lang="en-US" sz="3600" i="0">
              <a:solidFill>
                <a:srgbClr val="FF3300"/>
              </a:solidFill>
              <a:latin typeface="Times New Roman" pitchFamily="18" charset="0"/>
            </a:endParaRPr>
          </a:p>
        </p:txBody>
      </p:sp>
      <p:pic>
        <p:nvPicPr>
          <p:cNvPr id="2232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2" y="1482990"/>
            <a:ext cx="8335309" cy="503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8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0" y="82946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A Simplified Frame System </a:t>
            </a:r>
            <a:r>
              <a:rPr lang="en-US" sz="3600" b="1" i="0">
                <a:solidFill>
                  <a:srgbClr val="FF3300"/>
                </a:solidFill>
                <a:latin typeface="Times New Roman" pitchFamily="18" charset="0"/>
              </a:rPr>
              <a:t>(Cont’d)</a:t>
            </a:r>
            <a:endParaRPr lang="en-US" sz="3600" i="0">
              <a:solidFill>
                <a:srgbClr val="FF3300"/>
              </a:solidFill>
              <a:latin typeface="Times New Roman" pitchFamily="18" charset="0"/>
            </a:endParaRPr>
          </a:p>
        </p:txBody>
      </p:sp>
      <p:pic>
        <p:nvPicPr>
          <p:cNvPr id="224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1" y="2170907"/>
            <a:ext cx="7689102" cy="170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2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Lucida Sans Unicode"/>
        <a:cs typeface="Lucida Sans Unicode"/>
      </a:majorFont>
      <a:minorFont>
        <a:latin typeface="Calibri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657</Words>
  <Application>Microsoft Office PowerPoint</Application>
  <PresentationFormat>On-screen Show (4:3)</PresentationFormat>
  <Paragraphs>86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sukhvir kaur</cp:lastModifiedBy>
  <cp:revision>4</cp:revision>
  <dcterms:created xsi:type="dcterms:W3CDTF">2014-12-15T06:05:46Z</dcterms:created>
  <dcterms:modified xsi:type="dcterms:W3CDTF">2022-03-03T03:36:31Z</dcterms:modified>
</cp:coreProperties>
</file>