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8" d="100"/>
          <a:sy n="58" d="100"/>
        </p:scale>
        <p:origin x="-2146" y="-61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CA2034-75FC-451C-8F7B-5D3E14E65D60}" type="datetimeFigureOut">
              <a:rPr lang="en-US" smtClean="0"/>
              <a:pPr/>
              <a:t>3/3/2022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79A4F6-24B1-4EF8-96B6-1FBCCAE385BA}" type="slidenum">
              <a:rPr lang="en-US" smtClean="0"/>
              <a:pPr/>
              <a:t>‹#›</a:t>
            </a:fld>
            <a:endParaRPr lang="en-US"/>
          </a:p>
        </p:txBody>
      </p:sp>
    </p:spTree>
    <p:extLst>
      <p:ext uri="{BB962C8B-B14F-4D97-AF65-F5344CB8AC3E}">
        <p14:creationId xmlns:p14="http://schemas.microsoft.com/office/powerpoint/2010/main" val="3906445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28" y="2129896"/>
            <a:ext cx="7773147" cy="1471083"/>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0853" y="3886729"/>
            <a:ext cx="6402294" cy="175154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405FA26D-02EC-4BD6-8472-19BCDA7D96BF}" type="slidenum">
              <a:rPr lang="en-US"/>
              <a:pPr/>
              <a:t>‹#›</a:t>
            </a:fld>
            <a:endParaRPr lang="en-US"/>
          </a:p>
        </p:txBody>
      </p:sp>
    </p:spTree>
    <p:extLst>
      <p:ext uri="{BB962C8B-B14F-4D97-AF65-F5344CB8AC3E}">
        <p14:creationId xmlns:p14="http://schemas.microsoft.com/office/powerpoint/2010/main" val="35980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14C49AFB-7B4C-4875-A81F-CCE343CB0969}" type="slidenum">
              <a:rPr lang="en-US"/>
              <a:pPr/>
              <a:t>‹#›</a:t>
            </a:fld>
            <a:endParaRPr lang="en-US"/>
          </a:p>
        </p:txBody>
      </p:sp>
    </p:spTree>
    <p:extLst>
      <p:ext uri="{BB962C8B-B14F-4D97-AF65-F5344CB8AC3E}">
        <p14:creationId xmlns:p14="http://schemas.microsoft.com/office/powerpoint/2010/main" val="3216668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6765" y="255323"/>
            <a:ext cx="2024529" cy="57520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574" y="255323"/>
            <a:ext cx="5899896" cy="57520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AE10EB04-1AFD-4137-B100-892E51810B7C}" type="slidenum">
              <a:rPr lang="en-US"/>
              <a:pPr/>
              <a:t>‹#›</a:t>
            </a:fld>
            <a:endParaRPr lang="en-US"/>
          </a:p>
        </p:txBody>
      </p:sp>
    </p:spTree>
    <p:extLst>
      <p:ext uri="{BB962C8B-B14F-4D97-AF65-F5344CB8AC3E}">
        <p14:creationId xmlns:p14="http://schemas.microsoft.com/office/powerpoint/2010/main" val="1675630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786F480B-E254-4F8B-961A-069FD004494D}" type="slidenum">
              <a:rPr lang="en-US"/>
              <a:pPr/>
              <a:t>‹#›</a:t>
            </a:fld>
            <a:endParaRPr lang="en-US"/>
          </a:p>
        </p:txBody>
      </p:sp>
    </p:spTree>
    <p:extLst>
      <p:ext uri="{BB962C8B-B14F-4D97-AF65-F5344CB8AC3E}">
        <p14:creationId xmlns:p14="http://schemas.microsoft.com/office/powerpoint/2010/main" val="3142324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781" y="4406636"/>
            <a:ext cx="7771279" cy="136260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781" y="2906449"/>
            <a:ext cx="7771279"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6F096957-2DC2-4A4A-8573-B6C49614FE89}" type="slidenum">
              <a:rPr lang="en-US"/>
              <a:pPr/>
              <a:t>‹#›</a:t>
            </a:fld>
            <a:endParaRPr lang="en-US"/>
          </a:p>
        </p:txBody>
      </p:sp>
    </p:spTree>
    <p:extLst>
      <p:ext uri="{BB962C8B-B14F-4D97-AF65-F5344CB8AC3E}">
        <p14:creationId xmlns:p14="http://schemas.microsoft.com/office/powerpoint/2010/main" val="3417321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575" y="1604698"/>
            <a:ext cx="3961279" cy="44026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98148" y="1604698"/>
            <a:ext cx="3963147" cy="44026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C1469D15-CB42-461A-B1BA-B9935B069D42}" type="slidenum">
              <a:rPr lang="en-US"/>
              <a:pPr/>
              <a:t>‹#›</a:t>
            </a:fld>
            <a:endParaRPr lang="en-US"/>
          </a:p>
        </p:txBody>
      </p:sp>
    </p:spTree>
    <p:extLst>
      <p:ext uri="{BB962C8B-B14F-4D97-AF65-F5344CB8AC3E}">
        <p14:creationId xmlns:p14="http://schemas.microsoft.com/office/powerpoint/2010/main" val="3016950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575" y="275167"/>
            <a:ext cx="8228853"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574" y="1534583"/>
            <a:ext cx="4039720" cy="6402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574" y="2174875"/>
            <a:ext cx="4039720" cy="39515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839" y="1534583"/>
            <a:ext cx="4041588" cy="6402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839" y="2174875"/>
            <a:ext cx="4041588" cy="39515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ACD59D67-F27B-4223-A782-D46E6DAD7D7E}" type="slidenum">
              <a:rPr lang="en-US"/>
              <a:pPr/>
              <a:t>‹#›</a:t>
            </a:fld>
            <a:endParaRPr lang="en-US"/>
          </a:p>
        </p:txBody>
      </p:sp>
    </p:spTree>
    <p:extLst>
      <p:ext uri="{BB962C8B-B14F-4D97-AF65-F5344CB8AC3E}">
        <p14:creationId xmlns:p14="http://schemas.microsoft.com/office/powerpoint/2010/main" val="396224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1B0F3DA2-ED66-482D-AEC4-C2AB516F46A1}" type="slidenum">
              <a:rPr lang="en-US"/>
              <a:pPr/>
              <a:t>‹#›</a:t>
            </a:fld>
            <a:endParaRPr lang="en-US"/>
          </a:p>
        </p:txBody>
      </p:sp>
    </p:spTree>
    <p:extLst>
      <p:ext uri="{BB962C8B-B14F-4D97-AF65-F5344CB8AC3E}">
        <p14:creationId xmlns:p14="http://schemas.microsoft.com/office/powerpoint/2010/main" val="329039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05D74AEA-AC60-4426-A5A8-FC09262916BF}" type="slidenum">
              <a:rPr lang="en-US"/>
              <a:pPr/>
              <a:t>‹#›</a:t>
            </a:fld>
            <a:endParaRPr lang="en-US"/>
          </a:p>
        </p:txBody>
      </p:sp>
    </p:spTree>
    <p:extLst>
      <p:ext uri="{BB962C8B-B14F-4D97-AF65-F5344CB8AC3E}">
        <p14:creationId xmlns:p14="http://schemas.microsoft.com/office/powerpoint/2010/main" val="34471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574" y="272521"/>
            <a:ext cx="3008779" cy="116284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4676" y="272521"/>
            <a:ext cx="5111751" cy="58539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574" y="1435365"/>
            <a:ext cx="300877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AAB599EE-6183-4444-99A5-E7B63F7D3DD6}" type="slidenum">
              <a:rPr lang="en-US"/>
              <a:pPr/>
              <a:t>‹#›</a:t>
            </a:fld>
            <a:endParaRPr lang="en-US"/>
          </a:p>
        </p:txBody>
      </p:sp>
    </p:spTree>
    <p:extLst>
      <p:ext uri="{BB962C8B-B14F-4D97-AF65-F5344CB8AC3E}">
        <p14:creationId xmlns:p14="http://schemas.microsoft.com/office/powerpoint/2010/main" val="3574147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941" y="4800865"/>
            <a:ext cx="5485280" cy="5662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941" y="612511"/>
            <a:ext cx="5485280" cy="411559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941" y="5367074"/>
            <a:ext cx="5485280" cy="8056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C4A5896A-41C0-425E-9C58-C2A6D61CAF5B}" type="slidenum">
              <a:rPr lang="en-US"/>
              <a:pPr/>
              <a:t>‹#›</a:t>
            </a:fld>
            <a:endParaRPr lang="en-US"/>
          </a:p>
        </p:txBody>
      </p:sp>
    </p:spTree>
    <p:extLst>
      <p:ext uri="{BB962C8B-B14F-4D97-AF65-F5344CB8AC3E}">
        <p14:creationId xmlns:p14="http://schemas.microsoft.com/office/powerpoint/2010/main" val="53211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457574" y="255324"/>
            <a:ext cx="8103720" cy="1054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1720" tIns="42480" rIns="81720" bIns="42480" numCol="1" anchor="ctr" anchorCtr="0" compatLnSpc="1">
            <a:prstTxWarp prst="textNoShape">
              <a:avLst/>
            </a:prstTxWarp>
          </a:bodyPr>
          <a:lstStyle/>
          <a:p>
            <a:pPr lvl="0"/>
            <a:r>
              <a:rPr lang="en-GB" smtClean="0"/>
              <a:t>Click to edit the title text format</a:t>
            </a:r>
          </a:p>
        </p:txBody>
      </p:sp>
      <p:sp>
        <p:nvSpPr>
          <p:cNvPr id="2050" name="Rectangle 2"/>
          <p:cNvSpPr>
            <a:spLocks noGrp="1" noChangeArrowheads="1"/>
          </p:cNvSpPr>
          <p:nvPr>
            <p:ph type="body" idx="1"/>
          </p:nvPr>
        </p:nvSpPr>
        <p:spPr bwMode="auto">
          <a:xfrm>
            <a:off x="457574" y="1604698"/>
            <a:ext cx="8103720" cy="44026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732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051" name="Rectangle 3"/>
          <p:cNvSpPr>
            <a:spLocks noGrp="1" noChangeArrowheads="1"/>
          </p:cNvSpPr>
          <p:nvPr>
            <p:ph type="sldNum"/>
          </p:nvPr>
        </p:nvSpPr>
        <p:spPr bwMode="auto">
          <a:xfrm>
            <a:off x="6557310" y="6246813"/>
            <a:ext cx="2003985"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78000"/>
              </a:lnSpc>
              <a:buClrTx/>
              <a:buFontTx/>
              <a:buNone/>
              <a:tabLst>
                <a:tab pos="723900" algn="l"/>
                <a:tab pos="1447800" algn="l"/>
              </a:tabLst>
              <a:defRPr sz="1300">
                <a:solidFill>
                  <a:srgbClr val="000000"/>
                </a:solidFill>
                <a:latin typeface="Times New Roman" pitchFamily="16" charset="0"/>
                <a:cs typeface="DejaVu Sans" charset="0"/>
              </a:defRPr>
            </a:lvl1pPr>
          </a:lstStyle>
          <a:p>
            <a:pPr defTabSz="449263" fontAlgn="base">
              <a:spcBef>
                <a:spcPct val="0"/>
              </a:spcBef>
              <a:spcAft>
                <a:spcPct val="0"/>
              </a:spcAft>
              <a:buSzPct val="100000"/>
            </a:pPr>
            <a:fld id="{A58EEC75-BF3D-4B1F-930C-ABEAC73E8D33}" type="slidenum">
              <a:rPr lang="en-US"/>
              <a:pPr defTabSz="449263" fontAlgn="base">
                <a:spcBef>
                  <a:spcPct val="0"/>
                </a:spcBef>
                <a:spcAft>
                  <a:spcPct val="0"/>
                </a:spcAft>
                <a:buSzPct val="100000"/>
              </a:pPr>
              <a:t>‹#›</a:t>
            </a:fld>
            <a:endParaRPr lang="en-US"/>
          </a:p>
        </p:txBody>
      </p:sp>
    </p:spTree>
    <p:extLst>
      <p:ext uri="{BB962C8B-B14F-4D97-AF65-F5344CB8AC3E}">
        <p14:creationId xmlns:p14="http://schemas.microsoft.com/office/powerpoint/2010/main" val="2708337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49263" rtl="0" fontAlgn="base">
        <a:lnSpc>
          <a:spcPct val="97000"/>
        </a:lnSpc>
        <a:spcBef>
          <a:spcPct val="0"/>
        </a:spcBef>
        <a:spcAft>
          <a:spcPct val="0"/>
        </a:spcAft>
        <a:buClr>
          <a:srgbClr val="000000"/>
        </a:buClr>
        <a:buSzPct val="100000"/>
        <a:buFont typeface="Times New Roman" pitchFamily="16" charset="0"/>
        <a:defRPr sz="4000">
          <a:solidFill>
            <a:srgbClr val="000000"/>
          </a:solidFill>
          <a:latin typeface="+mj-lt"/>
          <a:ea typeface="+mj-ea"/>
          <a:cs typeface="+mj-cs"/>
        </a:defRPr>
      </a:lvl1pPr>
      <a:lvl2pPr marL="742950" indent="-285750" algn="ctr" defTabSz="449263" rtl="0" fontAlgn="base">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2pPr>
      <a:lvl3pPr marL="1143000" indent="-228600" algn="ctr" defTabSz="449263" rtl="0" fontAlgn="base">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3pPr>
      <a:lvl4pPr marL="1600200" indent="-228600" algn="ctr" defTabSz="449263" rtl="0" fontAlgn="base">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4pPr>
      <a:lvl5pPr marL="2057400" indent="-228600" algn="ctr" defTabSz="449263" rtl="0" fontAlgn="base">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5pPr>
      <a:lvl6pPr marL="2514600" indent="-228600" algn="ctr" defTabSz="449263" rtl="0" fontAlgn="base">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971800" indent="-228600" algn="ctr" defTabSz="449263" rtl="0" fontAlgn="base">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429000" indent="-228600" algn="ctr" defTabSz="449263" rtl="0" fontAlgn="base">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886200" indent="-228600" algn="ctr" defTabSz="449263" rtl="0" fontAlgn="base">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42900" indent="-342900" algn="l" defTabSz="449263" rtl="0" fontAlgn="base">
        <a:lnSpc>
          <a:spcPct val="97000"/>
        </a:lnSpc>
        <a:spcBef>
          <a:spcPct val="0"/>
        </a:spcBef>
        <a:spcAft>
          <a:spcPts val="1288"/>
        </a:spcAft>
        <a:buClr>
          <a:srgbClr val="000000"/>
        </a:buClr>
        <a:buSzPct val="100000"/>
        <a:buFont typeface="Times New Roman" pitchFamily="16" charset="0"/>
        <a:defRPr sz="2900">
          <a:solidFill>
            <a:srgbClr val="000000"/>
          </a:solidFill>
          <a:latin typeface="+mn-lt"/>
          <a:ea typeface="+mn-ea"/>
          <a:cs typeface="+mn-cs"/>
        </a:defRPr>
      </a:lvl1pPr>
      <a:lvl2pPr marL="742950" indent="-285750" algn="l" defTabSz="449263" rtl="0" fontAlgn="base">
        <a:lnSpc>
          <a:spcPct val="97000"/>
        </a:lnSpc>
        <a:spcBef>
          <a:spcPct val="0"/>
        </a:spcBef>
        <a:spcAft>
          <a:spcPts val="1038"/>
        </a:spcAft>
        <a:buClr>
          <a:srgbClr val="000000"/>
        </a:buClr>
        <a:buSzPct val="100000"/>
        <a:buFont typeface="Times New Roman" pitchFamily="16" charset="0"/>
        <a:defRPr sz="2500">
          <a:solidFill>
            <a:srgbClr val="000000"/>
          </a:solidFill>
          <a:latin typeface="+mn-lt"/>
          <a:ea typeface="+mn-ea"/>
          <a:cs typeface="+mn-cs"/>
        </a:defRPr>
      </a:lvl2pPr>
      <a:lvl3pPr marL="1143000" indent="-228600" algn="l" defTabSz="449263" rtl="0" fontAlgn="base">
        <a:lnSpc>
          <a:spcPct val="97000"/>
        </a:lnSpc>
        <a:spcBef>
          <a:spcPct val="0"/>
        </a:spcBef>
        <a:spcAft>
          <a:spcPts val="775"/>
        </a:spcAft>
        <a:buClr>
          <a:srgbClr val="000000"/>
        </a:buClr>
        <a:buSzPct val="100000"/>
        <a:buFont typeface="Times New Roman" pitchFamily="16" charset="0"/>
        <a:defRPr sz="2200">
          <a:solidFill>
            <a:srgbClr val="000000"/>
          </a:solidFill>
          <a:latin typeface="+mn-lt"/>
          <a:ea typeface="+mn-ea"/>
          <a:cs typeface="+mn-cs"/>
        </a:defRPr>
      </a:lvl3pPr>
      <a:lvl4pPr marL="1600200" indent="-228600" algn="l" defTabSz="449263" rtl="0" fontAlgn="base">
        <a:lnSpc>
          <a:spcPct val="97000"/>
        </a:lnSpc>
        <a:spcBef>
          <a:spcPct val="0"/>
        </a:spcBef>
        <a:spcAft>
          <a:spcPts val="52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49263" rtl="0" fontAlgn="base">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49263" rtl="0" fontAlgn="base">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fontAlgn="base">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fontAlgn="base">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fontAlgn="base">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w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3"/>
          <p:cNvSpPr txBox="1">
            <a:spLocks noChangeArrowheads="1"/>
          </p:cNvSpPr>
          <p:nvPr/>
        </p:nvSpPr>
        <p:spPr bwMode="auto">
          <a:xfrm>
            <a:off x="0" y="508000"/>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600" b="1" i="0">
                <a:latin typeface="Times New Roman" pitchFamily="18" charset="0"/>
              </a:rPr>
              <a:t>A Simple Conceptual Dependency Representation</a:t>
            </a:r>
            <a:endParaRPr lang="en-US" sz="3600" i="0">
              <a:latin typeface="Times New Roman" pitchFamily="18" charset="0"/>
            </a:endParaRPr>
          </a:p>
        </p:txBody>
      </p:sp>
      <p:sp>
        <p:nvSpPr>
          <p:cNvPr id="117774" name="Text Box 14"/>
          <p:cNvSpPr txBox="1">
            <a:spLocks noChangeArrowheads="1"/>
          </p:cNvSpPr>
          <p:nvPr/>
        </p:nvSpPr>
        <p:spPr bwMode="auto">
          <a:xfrm>
            <a:off x="358588" y="1841501"/>
            <a:ext cx="8426824"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defRPr>
                <a:solidFill>
                  <a:schemeClr val="tx1"/>
                </a:solidFill>
                <a:latin typeface="Arial" pitchFamily="34" charset="0"/>
              </a:defRPr>
            </a:lvl1pPr>
            <a:lvl2pPr marL="461963">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defRPr>
                <a:solidFill>
                  <a:schemeClr val="tx1"/>
                </a:solidFill>
                <a:latin typeface="Arial" pitchFamily="34" charset="0"/>
              </a:defRPr>
            </a:lvl6pPr>
            <a:lvl7pPr fontAlgn="base">
              <a:spcBef>
                <a:spcPct val="0"/>
              </a:spcBef>
              <a:spcAft>
                <a:spcPct val="0"/>
              </a:spcAft>
              <a:defRPr>
                <a:solidFill>
                  <a:schemeClr val="tx1"/>
                </a:solidFill>
                <a:latin typeface="Arial" pitchFamily="34" charset="0"/>
              </a:defRPr>
            </a:lvl7pPr>
            <a:lvl8pPr fontAlgn="base">
              <a:spcBef>
                <a:spcPct val="0"/>
              </a:spcBef>
              <a:spcAft>
                <a:spcPct val="0"/>
              </a:spcAft>
              <a:defRPr>
                <a:solidFill>
                  <a:schemeClr val="tx1"/>
                </a:solidFill>
                <a:latin typeface="Arial" pitchFamily="34" charset="0"/>
              </a:defRPr>
            </a:lvl8pPr>
            <a:lvl9pPr fontAlgn="base">
              <a:spcBef>
                <a:spcPct val="0"/>
              </a:spcBef>
              <a:spcAft>
                <a:spcPct val="0"/>
              </a:spcAft>
              <a:defRPr>
                <a:solidFill>
                  <a:schemeClr val="tx1"/>
                </a:solidFill>
                <a:latin typeface="Arial" pitchFamily="34" charset="0"/>
              </a:defRPr>
            </a:lvl9pPr>
          </a:lstStyle>
          <a:p>
            <a:pPr algn="just">
              <a:lnSpc>
                <a:spcPct val="125000"/>
              </a:lnSpc>
              <a:spcBef>
                <a:spcPct val="25000"/>
              </a:spcBef>
              <a:spcAft>
                <a:spcPct val="25000"/>
              </a:spcAft>
              <a:buFont typeface="Wingdings" pitchFamily="2" charset="2"/>
              <a:buBlip>
                <a:blip r:embed="rId2"/>
              </a:buBlip>
            </a:pPr>
            <a:r>
              <a:rPr lang="en-US" sz="2000" i="0"/>
              <a:t>“I gave the man a book.”</a:t>
            </a:r>
          </a:p>
        </p:txBody>
      </p:sp>
      <p:pic>
        <p:nvPicPr>
          <p:cNvPr id="117775"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706" y="2235730"/>
            <a:ext cx="6006353" cy="79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7776" name="Text Box 16"/>
          <p:cNvSpPr txBox="1">
            <a:spLocks noChangeArrowheads="1"/>
          </p:cNvSpPr>
          <p:nvPr/>
        </p:nvSpPr>
        <p:spPr bwMode="auto">
          <a:xfrm>
            <a:off x="358588" y="3120761"/>
            <a:ext cx="8157882" cy="373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defRPr>
                <a:solidFill>
                  <a:schemeClr val="tx1"/>
                </a:solidFill>
                <a:latin typeface="Arial" pitchFamily="34" charset="0"/>
              </a:defRPr>
            </a:lvl1pPr>
            <a:lvl2pPr marL="461963">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defRPr>
                <a:solidFill>
                  <a:schemeClr val="tx1"/>
                </a:solidFill>
                <a:latin typeface="Arial" pitchFamily="34" charset="0"/>
              </a:defRPr>
            </a:lvl6pPr>
            <a:lvl7pPr fontAlgn="base">
              <a:spcBef>
                <a:spcPct val="0"/>
              </a:spcBef>
              <a:spcAft>
                <a:spcPct val="0"/>
              </a:spcAft>
              <a:defRPr>
                <a:solidFill>
                  <a:schemeClr val="tx1"/>
                </a:solidFill>
                <a:latin typeface="Arial" pitchFamily="34" charset="0"/>
              </a:defRPr>
            </a:lvl7pPr>
            <a:lvl8pPr fontAlgn="base">
              <a:spcBef>
                <a:spcPct val="0"/>
              </a:spcBef>
              <a:spcAft>
                <a:spcPct val="0"/>
              </a:spcAft>
              <a:defRPr>
                <a:solidFill>
                  <a:schemeClr val="tx1"/>
                </a:solidFill>
                <a:latin typeface="Arial" pitchFamily="34" charset="0"/>
              </a:defRPr>
            </a:lvl8pPr>
            <a:lvl9pPr fontAlgn="base">
              <a:spcBef>
                <a:spcPct val="0"/>
              </a:spcBef>
              <a:spcAft>
                <a:spcPct val="0"/>
              </a:spcAft>
              <a:defRPr>
                <a:solidFill>
                  <a:schemeClr val="tx1"/>
                </a:solidFill>
                <a:latin typeface="Arial" pitchFamily="34" charset="0"/>
              </a:defRPr>
            </a:lvl9pPr>
          </a:lstStyle>
          <a:p>
            <a:pPr algn="just">
              <a:lnSpc>
                <a:spcPct val="125000"/>
              </a:lnSpc>
              <a:spcBef>
                <a:spcPct val="25000"/>
              </a:spcBef>
              <a:spcAft>
                <a:spcPct val="25000"/>
              </a:spcAft>
              <a:buFont typeface="Wingdings" pitchFamily="2" charset="2"/>
              <a:buNone/>
            </a:pPr>
            <a:r>
              <a:rPr lang="en-US" sz="2000" i="0"/>
              <a:t>where the symbols have the following meanings:</a:t>
            </a:r>
          </a:p>
          <a:p>
            <a:pPr algn="just">
              <a:lnSpc>
                <a:spcPct val="125000"/>
              </a:lnSpc>
              <a:spcBef>
                <a:spcPct val="25000"/>
              </a:spcBef>
              <a:spcAft>
                <a:spcPct val="25000"/>
              </a:spcAft>
              <a:buFont typeface="Wingdings" pitchFamily="2" charset="2"/>
              <a:buChar char="v"/>
            </a:pPr>
            <a:r>
              <a:rPr lang="en-US" b="1" i="0"/>
              <a:t>Arrows indicate direction of dependency.</a:t>
            </a:r>
          </a:p>
          <a:p>
            <a:pPr algn="just">
              <a:lnSpc>
                <a:spcPct val="125000"/>
              </a:lnSpc>
              <a:spcBef>
                <a:spcPct val="25000"/>
              </a:spcBef>
              <a:spcAft>
                <a:spcPct val="25000"/>
              </a:spcAft>
              <a:buFont typeface="Wingdings" pitchFamily="2" charset="2"/>
              <a:buChar char="v"/>
            </a:pPr>
            <a:r>
              <a:rPr lang="en-US" b="1" i="0"/>
              <a:t>Double arrow indicates two way link between actor and action.</a:t>
            </a:r>
          </a:p>
          <a:p>
            <a:pPr algn="just">
              <a:lnSpc>
                <a:spcPct val="125000"/>
              </a:lnSpc>
              <a:spcBef>
                <a:spcPct val="25000"/>
              </a:spcBef>
              <a:spcAft>
                <a:spcPct val="25000"/>
              </a:spcAft>
              <a:buFont typeface="Wingdings" pitchFamily="2" charset="2"/>
              <a:buChar char="v"/>
            </a:pPr>
            <a:r>
              <a:rPr lang="en-US" b="1" i="0"/>
              <a:t>p indicates past tense.</a:t>
            </a:r>
          </a:p>
          <a:p>
            <a:pPr algn="just">
              <a:lnSpc>
                <a:spcPct val="125000"/>
              </a:lnSpc>
              <a:spcBef>
                <a:spcPct val="25000"/>
              </a:spcBef>
              <a:spcAft>
                <a:spcPct val="25000"/>
              </a:spcAft>
              <a:buFont typeface="Wingdings" pitchFamily="2" charset="2"/>
              <a:buChar char="v"/>
            </a:pPr>
            <a:r>
              <a:rPr lang="en-US" b="1" i="0"/>
              <a:t>ATRANS is one of the primitive acts used by the theory. It indicates transfer of possession.</a:t>
            </a:r>
          </a:p>
          <a:p>
            <a:pPr algn="just">
              <a:lnSpc>
                <a:spcPct val="125000"/>
              </a:lnSpc>
              <a:spcBef>
                <a:spcPct val="25000"/>
              </a:spcBef>
              <a:spcAft>
                <a:spcPct val="25000"/>
              </a:spcAft>
              <a:buFont typeface="Wingdings" pitchFamily="2" charset="2"/>
              <a:buChar char="v"/>
            </a:pPr>
            <a:r>
              <a:rPr lang="en-US" b="1" i="0"/>
              <a:t>o indicates the object case relation.</a:t>
            </a:r>
          </a:p>
          <a:p>
            <a:pPr algn="just">
              <a:lnSpc>
                <a:spcPct val="125000"/>
              </a:lnSpc>
              <a:spcBef>
                <a:spcPct val="25000"/>
              </a:spcBef>
              <a:spcAft>
                <a:spcPct val="25000"/>
              </a:spcAft>
              <a:buFont typeface="Wingdings" pitchFamily="2" charset="2"/>
              <a:buChar char="v"/>
            </a:pPr>
            <a:r>
              <a:rPr lang="en-US" b="1" i="0"/>
              <a:t>R indicates the recipient case relation.</a:t>
            </a:r>
          </a:p>
        </p:txBody>
      </p:sp>
    </p:spTree>
    <p:extLst>
      <p:ext uri="{BB962C8B-B14F-4D97-AF65-F5344CB8AC3E}">
        <p14:creationId xmlns:p14="http://schemas.microsoft.com/office/powerpoint/2010/main" val="3804558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Text Box 3"/>
          <p:cNvSpPr txBox="1">
            <a:spLocks noChangeArrowheads="1"/>
          </p:cNvSpPr>
          <p:nvPr/>
        </p:nvSpPr>
        <p:spPr bwMode="auto">
          <a:xfrm>
            <a:off x="0" y="912813"/>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600" b="1" i="0">
                <a:latin typeface="Times New Roman" pitchFamily="18" charset="0"/>
              </a:rPr>
              <a:t>The Restaurant Script</a:t>
            </a:r>
            <a:endParaRPr lang="en-US" sz="3600" i="0">
              <a:latin typeface="Times New Roman" pitchFamily="18" charset="0"/>
            </a:endParaRPr>
          </a:p>
        </p:txBody>
      </p:sp>
      <p:pic>
        <p:nvPicPr>
          <p:cNvPr id="2242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176" y="635000"/>
            <a:ext cx="7412692" cy="596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8847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Text Box 3"/>
          <p:cNvSpPr txBox="1">
            <a:spLocks noChangeArrowheads="1"/>
          </p:cNvSpPr>
          <p:nvPr/>
        </p:nvSpPr>
        <p:spPr bwMode="auto">
          <a:xfrm>
            <a:off x="0" y="799042"/>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600" b="1" i="0">
                <a:latin typeface="Times New Roman" pitchFamily="18" charset="0"/>
              </a:rPr>
              <a:t>Triggering and Using Scripts</a:t>
            </a:r>
            <a:endParaRPr lang="en-US" sz="3600" i="0">
              <a:latin typeface="Times New Roman" pitchFamily="18" charset="0"/>
            </a:endParaRPr>
          </a:p>
        </p:txBody>
      </p:sp>
      <p:sp>
        <p:nvSpPr>
          <p:cNvPr id="229380" name="Text Box 4"/>
          <p:cNvSpPr txBox="1">
            <a:spLocks noChangeArrowheads="1"/>
          </p:cNvSpPr>
          <p:nvPr/>
        </p:nvSpPr>
        <p:spPr bwMode="auto">
          <a:xfrm>
            <a:off x="358588" y="1905000"/>
            <a:ext cx="842682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en-US" sz="2000" i="0"/>
              <a:t>Susan passed her favorite restaurant on her way to the museum. She really enjoyed the new Picasso exhibit.</a:t>
            </a:r>
          </a:p>
          <a:p>
            <a:pPr algn="just">
              <a:lnSpc>
                <a:spcPct val="110000"/>
              </a:lnSpc>
            </a:pPr>
            <a:endParaRPr lang="en-US" sz="2000" i="0"/>
          </a:p>
          <a:p>
            <a:pPr algn="just">
              <a:lnSpc>
                <a:spcPct val="110000"/>
              </a:lnSpc>
            </a:pPr>
            <a:r>
              <a:rPr lang="en-US" sz="2000" i="0"/>
              <a:t>John went out to a restaurant last night. He ordered steak. When he paid for it, he noticed that he was running out of money. He hurried home since it had started to rain.</a:t>
            </a:r>
          </a:p>
          <a:p>
            <a:pPr algn="just">
              <a:lnSpc>
                <a:spcPct val="110000"/>
              </a:lnSpc>
            </a:pPr>
            <a:endParaRPr lang="en-US" sz="2000" i="0"/>
          </a:p>
          <a:p>
            <a:pPr algn="just">
              <a:lnSpc>
                <a:spcPct val="110000"/>
              </a:lnSpc>
            </a:pPr>
            <a:r>
              <a:rPr lang="en-US" sz="2000" i="0"/>
              <a:t>Susan went out to lunch. She sat down at a table and called the waitress. The waitress brought her a menu and she ordered hamburger.</a:t>
            </a:r>
          </a:p>
          <a:p>
            <a:pPr algn="just">
              <a:lnSpc>
                <a:spcPct val="110000"/>
              </a:lnSpc>
            </a:pPr>
            <a:endParaRPr lang="en-US" sz="2000" i="0"/>
          </a:p>
          <a:p>
            <a:pPr algn="just">
              <a:lnSpc>
                <a:spcPct val="110000"/>
              </a:lnSpc>
            </a:pPr>
            <a:r>
              <a:rPr lang="en-US" sz="2000" i="0"/>
              <a:t>John went to a restaurant. He was shown to his table. He ordered a large steak. He sat there and waited for a long time. He got mad and left.</a:t>
            </a:r>
            <a:endParaRPr lang="en-US" sz="1600"/>
          </a:p>
        </p:txBody>
      </p:sp>
    </p:spTree>
    <p:extLst>
      <p:ext uri="{BB962C8B-B14F-4D97-AF65-F5344CB8AC3E}">
        <p14:creationId xmlns:p14="http://schemas.microsoft.com/office/powerpoint/2010/main" val="2146954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0" y="1002771"/>
            <a:ext cx="91440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000" b="1" i="0">
                <a:latin typeface="Times New Roman" pitchFamily="18" charset="0"/>
              </a:rPr>
              <a:t>Frames and Constraint Expressions in CYC</a:t>
            </a:r>
            <a:endParaRPr lang="en-US" sz="3000" i="0">
              <a:latin typeface="Times New Roman" pitchFamily="18" charset="0"/>
            </a:endParaRPr>
          </a:p>
        </p:txBody>
      </p:sp>
      <p:pic>
        <p:nvPicPr>
          <p:cNvPr id="2252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765" y="2032000"/>
            <a:ext cx="8867588" cy="3628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44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Text Box 3"/>
          <p:cNvSpPr txBox="1">
            <a:spLocks noChangeArrowheads="1"/>
          </p:cNvSpPr>
          <p:nvPr/>
        </p:nvSpPr>
        <p:spPr bwMode="auto">
          <a:xfrm>
            <a:off x="0" y="533400"/>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600" b="1" i="0" dirty="0">
                <a:latin typeface="Times New Roman" pitchFamily="18" charset="0"/>
              </a:rPr>
              <a:t>CD Primitive Actions</a:t>
            </a:r>
            <a:endParaRPr lang="en-US" sz="3600" i="0" dirty="0">
              <a:latin typeface="Times New Roman" pitchFamily="18" charset="0"/>
            </a:endParaRPr>
          </a:p>
        </p:txBody>
      </p:sp>
      <p:sp>
        <p:nvSpPr>
          <p:cNvPr id="217094" name="Text Box 6"/>
          <p:cNvSpPr txBox="1">
            <a:spLocks noChangeArrowheads="1"/>
          </p:cNvSpPr>
          <p:nvPr/>
        </p:nvSpPr>
        <p:spPr bwMode="auto">
          <a:xfrm>
            <a:off x="640976" y="1143000"/>
            <a:ext cx="8426824" cy="528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25000"/>
              </a:spcBef>
              <a:spcAft>
                <a:spcPct val="25000"/>
              </a:spcAft>
            </a:pPr>
            <a:r>
              <a:rPr lang="en-US" b="1" i="0" dirty="0"/>
              <a:t>ATRANS</a:t>
            </a:r>
            <a:r>
              <a:rPr lang="en-US" sz="1400" i="0" dirty="0"/>
              <a:t> Transfer of an abstract relationship (e.g., give)</a:t>
            </a:r>
          </a:p>
          <a:p>
            <a:pPr>
              <a:lnSpc>
                <a:spcPct val="125000"/>
              </a:lnSpc>
              <a:spcBef>
                <a:spcPct val="25000"/>
              </a:spcBef>
              <a:spcAft>
                <a:spcPct val="25000"/>
              </a:spcAft>
            </a:pPr>
            <a:r>
              <a:rPr lang="en-US" b="1" i="0" dirty="0"/>
              <a:t>PTRANS</a:t>
            </a:r>
            <a:r>
              <a:rPr lang="en-US" sz="1400" i="0" dirty="0"/>
              <a:t> Transfer of the physical location of an object (e.g., go)</a:t>
            </a:r>
          </a:p>
          <a:p>
            <a:pPr>
              <a:lnSpc>
                <a:spcPct val="125000"/>
              </a:lnSpc>
              <a:spcBef>
                <a:spcPct val="25000"/>
              </a:spcBef>
              <a:spcAft>
                <a:spcPct val="25000"/>
              </a:spcAft>
            </a:pPr>
            <a:r>
              <a:rPr lang="en-US" b="1" i="0" dirty="0"/>
              <a:t>PROPEL</a:t>
            </a:r>
            <a:r>
              <a:rPr lang="en-US" sz="1400" i="0" dirty="0"/>
              <a:t> Application of physical force to an object (e.g., push)</a:t>
            </a:r>
          </a:p>
          <a:p>
            <a:pPr>
              <a:lnSpc>
                <a:spcPct val="125000"/>
              </a:lnSpc>
              <a:spcBef>
                <a:spcPct val="25000"/>
              </a:spcBef>
              <a:spcAft>
                <a:spcPct val="25000"/>
              </a:spcAft>
            </a:pPr>
            <a:r>
              <a:rPr lang="en-US" b="1" i="0" dirty="0"/>
              <a:t>MOVE </a:t>
            </a:r>
            <a:r>
              <a:rPr lang="en-US" sz="1400" i="0" dirty="0"/>
              <a:t>Movement of a body part by its owner (e.g., kick)</a:t>
            </a:r>
          </a:p>
          <a:p>
            <a:pPr>
              <a:lnSpc>
                <a:spcPct val="125000"/>
              </a:lnSpc>
              <a:spcBef>
                <a:spcPct val="25000"/>
              </a:spcBef>
              <a:spcAft>
                <a:spcPct val="25000"/>
              </a:spcAft>
            </a:pPr>
            <a:r>
              <a:rPr lang="en-US" b="1" i="0" dirty="0"/>
              <a:t>GRASP </a:t>
            </a:r>
            <a:r>
              <a:rPr lang="en-US" sz="1400" i="0" dirty="0"/>
              <a:t>Grasping of an object by an actor (e.g., clutch)</a:t>
            </a:r>
          </a:p>
          <a:p>
            <a:pPr>
              <a:lnSpc>
                <a:spcPct val="125000"/>
              </a:lnSpc>
              <a:spcBef>
                <a:spcPct val="25000"/>
              </a:spcBef>
              <a:spcAft>
                <a:spcPct val="25000"/>
              </a:spcAft>
            </a:pPr>
            <a:r>
              <a:rPr lang="en-US" b="1" i="0" dirty="0"/>
              <a:t>INGEST </a:t>
            </a:r>
            <a:r>
              <a:rPr lang="en-US" sz="1400" i="0" dirty="0"/>
              <a:t>Ingestion of an object by an animal (e.g., eat)</a:t>
            </a:r>
          </a:p>
          <a:p>
            <a:pPr>
              <a:lnSpc>
                <a:spcPct val="125000"/>
              </a:lnSpc>
              <a:spcBef>
                <a:spcPct val="25000"/>
              </a:spcBef>
              <a:spcAft>
                <a:spcPct val="25000"/>
              </a:spcAft>
            </a:pPr>
            <a:r>
              <a:rPr lang="en-US" b="1" i="0" dirty="0"/>
              <a:t>EXPEL </a:t>
            </a:r>
            <a:r>
              <a:rPr lang="en-US" sz="1400" i="0" dirty="0"/>
              <a:t>Expulsion of something from the body of an animal (e.g., cry)</a:t>
            </a:r>
          </a:p>
          <a:p>
            <a:pPr>
              <a:lnSpc>
                <a:spcPct val="125000"/>
              </a:lnSpc>
              <a:spcBef>
                <a:spcPct val="25000"/>
              </a:spcBef>
              <a:spcAft>
                <a:spcPct val="25000"/>
              </a:spcAft>
            </a:pPr>
            <a:r>
              <a:rPr lang="en-US" b="1" i="0" dirty="0"/>
              <a:t>MTRANS </a:t>
            </a:r>
            <a:r>
              <a:rPr lang="en-US" sz="1400" i="0" dirty="0"/>
              <a:t>Transfer of mental information (e.g., tell)</a:t>
            </a:r>
          </a:p>
          <a:p>
            <a:pPr>
              <a:lnSpc>
                <a:spcPct val="125000"/>
              </a:lnSpc>
              <a:spcBef>
                <a:spcPct val="25000"/>
              </a:spcBef>
              <a:spcAft>
                <a:spcPct val="25000"/>
              </a:spcAft>
            </a:pPr>
            <a:r>
              <a:rPr lang="en-US" b="1" i="0" dirty="0"/>
              <a:t>MBUILD </a:t>
            </a:r>
            <a:r>
              <a:rPr lang="en-US" sz="1400" i="0" dirty="0"/>
              <a:t>Building new information out of old (e.g., decide)</a:t>
            </a:r>
          </a:p>
          <a:p>
            <a:pPr>
              <a:lnSpc>
                <a:spcPct val="125000"/>
              </a:lnSpc>
              <a:spcBef>
                <a:spcPct val="25000"/>
              </a:spcBef>
              <a:spcAft>
                <a:spcPct val="25000"/>
              </a:spcAft>
            </a:pPr>
            <a:r>
              <a:rPr lang="en-US" b="1" i="0" dirty="0"/>
              <a:t>SPEAK </a:t>
            </a:r>
            <a:r>
              <a:rPr lang="en-US" sz="1400" i="0" dirty="0"/>
              <a:t>Production of sounds (e.g., say)</a:t>
            </a:r>
          </a:p>
          <a:p>
            <a:pPr>
              <a:lnSpc>
                <a:spcPct val="125000"/>
              </a:lnSpc>
              <a:spcBef>
                <a:spcPct val="25000"/>
              </a:spcBef>
              <a:spcAft>
                <a:spcPct val="25000"/>
              </a:spcAft>
            </a:pPr>
            <a:r>
              <a:rPr lang="en-US" b="1" i="0" dirty="0"/>
              <a:t>ATTEND </a:t>
            </a:r>
            <a:r>
              <a:rPr lang="en-US" sz="1400" i="0" dirty="0"/>
              <a:t>Focusing of a sense organ toward a. stimulus (e.g., listen)</a:t>
            </a:r>
            <a:endParaRPr lang="en-US" sz="1400" dirty="0"/>
          </a:p>
        </p:txBody>
      </p:sp>
    </p:spTree>
    <p:extLst>
      <p:ext uri="{BB962C8B-B14F-4D97-AF65-F5344CB8AC3E}">
        <p14:creationId xmlns:p14="http://schemas.microsoft.com/office/powerpoint/2010/main" val="1234176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6" name="Text Box 4"/>
          <p:cNvSpPr txBox="1">
            <a:spLocks noChangeArrowheads="1"/>
          </p:cNvSpPr>
          <p:nvPr/>
        </p:nvSpPr>
        <p:spPr bwMode="auto">
          <a:xfrm>
            <a:off x="448236" y="2159000"/>
            <a:ext cx="833717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pPr>
            <a:r>
              <a:rPr lang="en-US" sz="2000" i="0"/>
              <a:t>ACTs</a:t>
            </a:r>
            <a:r>
              <a:rPr lang="en-US" i="0"/>
              <a:t>      Actions</a:t>
            </a:r>
          </a:p>
          <a:p>
            <a:pPr>
              <a:lnSpc>
                <a:spcPct val="180000"/>
              </a:lnSpc>
            </a:pPr>
            <a:r>
              <a:rPr lang="en-US" sz="2000" i="0"/>
              <a:t>PPs       </a:t>
            </a:r>
            <a:r>
              <a:rPr lang="en-US" i="0"/>
              <a:t>Objects (picture producers)</a:t>
            </a:r>
          </a:p>
          <a:p>
            <a:pPr>
              <a:lnSpc>
                <a:spcPct val="180000"/>
              </a:lnSpc>
            </a:pPr>
            <a:r>
              <a:rPr lang="en-US" sz="2000" i="0"/>
              <a:t>AAs       </a:t>
            </a:r>
            <a:r>
              <a:rPr lang="en-US" i="0"/>
              <a:t>Modifiers of actions (action aiders)</a:t>
            </a:r>
          </a:p>
          <a:p>
            <a:pPr>
              <a:lnSpc>
                <a:spcPct val="180000"/>
              </a:lnSpc>
            </a:pPr>
            <a:r>
              <a:rPr lang="en-US" sz="2000" i="0"/>
              <a:t>PAs       </a:t>
            </a:r>
            <a:r>
              <a:rPr lang="en-US" i="0"/>
              <a:t>Modifiers of PPs (picture aiders)</a:t>
            </a:r>
            <a:endParaRPr lang="en-US"/>
          </a:p>
        </p:txBody>
      </p:sp>
      <p:sp>
        <p:nvSpPr>
          <p:cNvPr id="218117" name="Text Box 5"/>
          <p:cNvSpPr txBox="1">
            <a:spLocks noChangeArrowheads="1"/>
          </p:cNvSpPr>
          <p:nvPr/>
        </p:nvSpPr>
        <p:spPr bwMode="auto">
          <a:xfrm>
            <a:off x="0" y="1143000"/>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600" b="1" i="0">
                <a:latin typeface="Times New Roman" pitchFamily="18" charset="0"/>
              </a:rPr>
              <a:t>CD Primitive Conceptual Categories</a:t>
            </a:r>
            <a:endParaRPr lang="en-US" sz="3600" i="0">
              <a:latin typeface="Times New Roman" pitchFamily="18" charset="0"/>
            </a:endParaRPr>
          </a:p>
        </p:txBody>
      </p:sp>
    </p:spTree>
    <p:extLst>
      <p:ext uri="{BB962C8B-B14F-4D97-AF65-F5344CB8AC3E}">
        <p14:creationId xmlns:p14="http://schemas.microsoft.com/office/powerpoint/2010/main" val="1642131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Text Box 4"/>
          <p:cNvSpPr txBox="1">
            <a:spLocks noChangeArrowheads="1"/>
          </p:cNvSpPr>
          <p:nvPr/>
        </p:nvSpPr>
        <p:spPr bwMode="auto">
          <a:xfrm>
            <a:off x="0" y="672042"/>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600" b="1" i="0">
                <a:latin typeface="Times New Roman" pitchFamily="18" charset="0"/>
              </a:rPr>
              <a:t>The Dependencies of  CD</a:t>
            </a:r>
            <a:endParaRPr lang="en-US" sz="3600" i="0">
              <a:latin typeface="Times New Roman" pitchFamily="18" charset="0"/>
            </a:endParaRPr>
          </a:p>
        </p:txBody>
      </p:sp>
      <p:pic>
        <p:nvPicPr>
          <p:cNvPr id="21914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53" y="1778000"/>
            <a:ext cx="8979647"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6924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Text Box 3"/>
          <p:cNvSpPr txBox="1">
            <a:spLocks noChangeArrowheads="1"/>
          </p:cNvSpPr>
          <p:nvPr/>
        </p:nvSpPr>
        <p:spPr bwMode="auto">
          <a:xfrm>
            <a:off x="0" y="571500"/>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600" b="1" i="0">
                <a:latin typeface="Times New Roman" pitchFamily="18" charset="0"/>
              </a:rPr>
              <a:t>The Dependencies of  CD </a:t>
            </a:r>
            <a:r>
              <a:rPr lang="en-US" sz="3600" b="1" i="0">
                <a:solidFill>
                  <a:srgbClr val="FF3300"/>
                </a:solidFill>
                <a:latin typeface="Times New Roman" pitchFamily="18" charset="0"/>
              </a:rPr>
              <a:t>(Cont’d)</a:t>
            </a:r>
            <a:endParaRPr lang="en-US" sz="3600" i="0">
              <a:solidFill>
                <a:srgbClr val="FF3300"/>
              </a:solidFill>
              <a:latin typeface="Times New Roman" pitchFamily="18" charset="0"/>
            </a:endParaRPr>
          </a:p>
        </p:txBody>
      </p:sp>
      <p:pic>
        <p:nvPicPr>
          <p:cNvPr id="2283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94" y="1296458"/>
            <a:ext cx="8807824" cy="5434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7663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Text Box 3"/>
          <p:cNvSpPr txBox="1">
            <a:spLocks noChangeArrowheads="1"/>
          </p:cNvSpPr>
          <p:nvPr/>
        </p:nvSpPr>
        <p:spPr bwMode="auto">
          <a:xfrm>
            <a:off x="0" y="635000"/>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600" b="1" i="0">
                <a:latin typeface="Times New Roman" pitchFamily="18" charset="0"/>
              </a:rPr>
              <a:t>CD Conceptual Tenses</a:t>
            </a:r>
            <a:endParaRPr lang="en-US" sz="3600" i="0">
              <a:latin typeface="Times New Roman" pitchFamily="18" charset="0"/>
            </a:endParaRPr>
          </a:p>
        </p:txBody>
      </p:sp>
      <p:pic>
        <p:nvPicPr>
          <p:cNvPr id="2201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353" y="1524000"/>
            <a:ext cx="6230471"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3391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Text Box 3"/>
          <p:cNvSpPr txBox="1">
            <a:spLocks noChangeArrowheads="1"/>
          </p:cNvSpPr>
          <p:nvPr/>
        </p:nvSpPr>
        <p:spPr bwMode="auto">
          <a:xfrm>
            <a:off x="0" y="912813"/>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600" b="1" i="0">
                <a:latin typeface="Times New Roman" pitchFamily="18" charset="0"/>
              </a:rPr>
              <a:t>Using Conceptual Tenses</a:t>
            </a:r>
            <a:endParaRPr lang="en-US" sz="3600" i="0">
              <a:latin typeface="Times New Roman" pitchFamily="18" charset="0"/>
            </a:endParaRPr>
          </a:p>
        </p:txBody>
      </p:sp>
      <p:pic>
        <p:nvPicPr>
          <p:cNvPr id="2211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 y="2540000"/>
            <a:ext cx="9132794" cy="327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1189" name="Text Box 5"/>
          <p:cNvSpPr txBox="1">
            <a:spLocks noChangeArrowheads="1"/>
          </p:cNvSpPr>
          <p:nvPr/>
        </p:nvSpPr>
        <p:spPr bwMode="auto">
          <a:xfrm>
            <a:off x="358588" y="1841501"/>
            <a:ext cx="8426824"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defRPr>
                <a:solidFill>
                  <a:schemeClr val="tx1"/>
                </a:solidFill>
                <a:latin typeface="Arial" pitchFamily="34" charset="0"/>
              </a:defRPr>
            </a:lvl1pPr>
            <a:lvl2pPr marL="461963">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defRPr>
                <a:solidFill>
                  <a:schemeClr val="tx1"/>
                </a:solidFill>
                <a:latin typeface="Arial" pitchFamily="34" charset="0"/>
              </a:defRPr>
            </a:lvl6pPr>
            <a:lvl7pPr fontAlgn="base">
              <a:spcBef>
                <a:spcPct val="0"/>
              </a:spcBef>
              <a:spcAft>
                <a:spcPct val="0"/>
              </a:spcAft>
              <a:defRPr>
                <a:solidFill>
                  <a:schemeClr val="tx1"/>
                </a:solidFill>
                <a:latin typeface="Arial" pitchFamily="34" charset="0"/>
              </a:defRPr>
            </a:lvl7pPr>
            <a:lvl8pPr fontAlgn="base">
              <a:spcBef>
                <a:spcPct val="0"/>
              </a:spcBef>
              <a:spcAft>
                <a:spcPct val="0"/>
              </a:spcAft>
              <a:defRPr>
                <a:solidFill>
                  <a:schemeClr val="tx1"/>
                </a:solidFill>
                <a:latin typeface="Arial" pitchFamily="34" charset="0"/>
              </a:defRPr>
            </a:lvl8pPr>
            <a:lvl9pPr fontAlgn="base">
              <a:spcBef>
                <a:spcPct val="0"/>
              </a:spcBef>
              <a:spcAft>
                <a:spcPct val="0"/>
              </a:spcAft>
              <a:defRPr>
                <a:solidFill>
                  <a:schemeClr val="tx1"/>
                </a:solidFill>
                <a:latin typeface="Arial" pitchFamily="34" charset="0"/>
              </a:defRPr>
            </a:lvl9pPr>
          </a:lstStyle>
          <a:p>
            <a:pPr algn="just">
              <a:lnSpc>
                <a:spcPct val="125000"/>
              </a:lnSpc>
              <a:spcBef>
                <a:spcPct val="25000"/>
              </a:spcBef>
              <a:spcAft>
                <a:spcPct val="25000"/>
              </a:spcAft>
              <a:buFont typeface="Wingdings" pitchFamily="2" charset="2"/>
              <a:buBlip>
                <a:blip r:embed="rId3"/>
              </a:buBlip>
            </a:pPr>
            <a:r>
              <a:rPr lang="en-US" sz="2000" i="0"/>
              <a:t>“Since smoking can kill you, I stopped.”</a:t>
            </a:r>
          </a:p>
        </p:txBody>
      </p:sp>
    </p:spTree>
    <p:extLst>
      <p:ext uri="{BB962C8B-B14F-4D97-AF65-F5344CB8AC3E}">
        <p14:creationId xmlns:p14="http://schemas.microsoft.com/office/powerpoint/2010/main" val="114728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Text Box 3"/>
          <p:cNvSpPr txBox="1">
            <a:spLocks noChangeArrowheads="1"/>
          </p:cNvSpPr>
          <p:nvPr/>
        </p:nvSpPr>
        <p:spPr bwMode="auto">
          <a:xfrm>
            <a:off x="0" y="698500"/>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600" b="1" i="0">
                <a:latin typeface="Times New Roman" pitchFamily="18" charset="0"/>
              </a:rPr>
              <a:t>The CD Representation of a Threat</a:t>
            </a:r>
            <a:endParaRPr lang="en-US" sz="3600" i="0">
              <a:latin typeface="Times New Roman" pitchFamily="18" charset="0"/>
            </a:endParaRPr>
          </a:p>
        </p:txBody>
      </p:sp>
      <p:sp>
        <p:nvSpPr>
          <p:cNvPr id="222212" name="Text Box 4"/>
          <p:cNvSpPr txBox="1">
            <a:spLocks noChangeArrowheads="1"/>
          </p:cNvSpPr>
          <p:nvPr/>
        </p:nvSpPr>
        <p:spPr bwMode="auto">
          <a:xfrm>
            <a:off x="358588" y="1397001"/>
            <a:ext cx="8426824"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defRPr>
                <a:solidFill>
                  <a:schemeClr val="tx1"/>
                </a:solidFill>
                <a:latin typeface="Arial" pitchFamily="34" charset="0"/>
              </a:defRPr>
            </a:lvl1pPr>
            <a:lvl2pPr marL="461963">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defRPr>
                <a:solidFill>
                  <a:schemeClr val="tx1"/>
                </a:solidFill>
                <a:latin typeface="Arial" pitchFamily="34" charset="0"/>
              </a:defRPr>
            </a:lvl6pPr>
            <a:lvl7pPr fontAlgn="base">
              <a:spcBef>
                <a:spcPct val="0"/>
              </a:spcBef>
              <a:spcAft>
                <a:spcPct val="0"/>
              </a:spcAft>
              <a:defRPr>
                <a:solidFill>
                  <a:schemeClr val="tx1"/>
                </a:solidFill>
                <a:latin typeface="Arial" pitchFamily="34" charset="0"/>
              </a:defRPr>
            </a:lvl7pPr>
            <a:lvl8pPr fontAlgn="base">
              <a:spcBef>
                <a:spcPct val="0"/>
              </a:spcBef>
              <a:spcAft>
                <a:spcPct val="0"/>
              </a:spcAft>
              <a:defRPr>
                <a:solidFill>
                  <a:schemeClr val="tx1"/>
                </a:solidFill>
                <a:latin typeface="Arial" pitchFamily="34" charset="0"/>
              </a:defRPr>
            </a:lvl8pPr>
            <a:lvl9pPr fontAlgn="base">
              <a:spcBef>
                <a:spcPct val="0"/>
              </a:spcBef>
              <a:spcAft>
                <a:spcPct val="0"/>
              </a:spcAft>
              <a:defRPr>
                <a:solidFill>
                  <a:schemeClr val="tx1"/>
                </a:solidFill>
                <a:latin typeface="Arial" pitchFamily="34" charset="0"/>
              </a:defRPr>
            </a:lvl9pPr>
          </a:lstStyle>
          <a:p>
            <a:pPr algn="just">
              <a:lnSpc>
                <a:spcPct val="125000"/>
              </a:lnSpc>
              <a:spcBef>
                <a:spcPct val="25000"/>
              </a:spcBef>
              <a:spcAft>
                <a:spcPct val="25000"/>
              </a:spcAft>
              <a:buFont typeface="Wingdings" pitchFamily="2" charset="2"/>
              <a:buBlip>
                <a:blip r:embed="rId2"/>
              </a:buBlip>
            </a:pPr>
            <a:r>
              <a:rPr lang="en-US" sz="2000" i="0"/>
              <a:t>“Bill threaten John with a broken nose.”</a:t>
            </a:r>
          </a:p>
        </p:txBody>
      </p:sp>
      <p:pic>
        <p:nvPicPr>
          <p:cNvPr id="2222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059" y="2272771"/>
            <a:ext cx="6286500" cy="4458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7815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Text Box 3"/>
          <p:cNvSpPr txBox="1">
            <a:spLocks noChangeArrowheads="1"/>
          </p:cNvSpPr>
          <p:nvPr/>
        </p:nvSpPr>
        <p:spPr bwMode="auto">
          <a:xfrm>
            <a:off x="0" y="635000"/>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600" b="1" i="0">
                <a:latin typeface="Times New Roman" pitchFamily="18" charset="0"/>
              </a:rPr>
              <a:t>The Components of a Script</a:t>
            </a:r>
            <a:endParaRPr lang="en-US" sz="3600" i="0">
              <a:latin typeface="Times New Roman" pitchFamily="18" charset="0"/>
            </a:endParaRPr>
          </a:p>
        </p:txBody>
      </p:sp>
      <p:sp>
        <p:nvSpPr>
          <p:cNvPr id="223236" name="Text Box 4"/>
          <p:cNvSpPr txBox="1">
            <a:spLocks noChangeArrowheads="1"/>
          </p:cNvSpPr>
          <p:nvPr/>
        </p:nvSpPr>
        <p:spPr bwMode="auto">
          <a:xfrm>
            <a:off x="268941" y="1524000"/>
            <a:ext cx="842682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000" i="0"/>
              <a:t>Entry conditions</a:t>
            </a:r>
            <a:r>
              <a:rPr lang="en-US" sz="1600" i="0"/>
              <a:t> Conditions that must, in general, be satisfied before the events described in the script can occur.</a:t>
            </a:r>
          </a:p>
          <a:p>
            <a:pPr algn="just"/>
            <a:endParaRPr lang="en-US" sz="1600" i="0"/>
          </a:p>
          <a:p>
            <a:pPr algn="just"/>
            <a:r>
              <a:rPr lang="en-US" sz="2000" i="0"/>
              <a:t>Result</a:t>
            </a:r>
            <a:r>
              <a:rPr lang="en-US" sz="1600" i="0"/>
              <a:t> Conditions that will, in general, be true after the events described in the script have occurred.</a:t>
            </a:r>
          </a:p>
          <a:p>
            <a:pPr algn="just"/>
            <a:endParaRPr lang="en-US" sz="1600" i="0"/>
          </a:p>
          <a:p>
            <a:pPr algn="just"/>
            <a:r>
              <a:rPr lang="en-US" sz="2000" i="0"/>
              <a:t>Props</a:t>
            </a:r>
            <a:r>
              <a:rPr lang="en-US" sz="1600" i="0"/>
              <a:t> Slots representing objects that are involved in the events described in the script. The presence of these objects can be inferred even if they are not mentioned explicitly.</a:t>
            </a:r>
          </a:p>
          <a:p>
            <a:pPr algn="just"/>
            <a:endParaRPr lang="en-US" sz="1600" i="0"/>
          </a:p>
          <a:p>
            <a:pPr algn="just"/>
            <a:r>
              <a:rPr lang="en-US" sz="2000" i="0"/>
              <a:t>Roles</a:t>
            </a:r>
            <a:r>
              <a:rPr lang="en-US" sz="1600" i="0"/>
              <a:t> Slots representing people who are involved in the events described in the script. The presence of these people, too, can be inferred even if they are not mentioned explicitly. If specific individuals are mentioned, they can be inserted into the appropriate slots.</a:t>
            </a:r>
          </a:p>
          <a:p>
            <a:pPr algn="just"/>
            <a:endParaRPr lang="en-US" sz="1600" i="0"/>
          </a:p>
          <a:p>
            <a:pPr algn="just"/>
            <a:r>
              <a:rPr lang="en-US" sz="2000" i="0"/>
              <a:t>Track </a:t>
            </a:r>
            <a:r>
              <a:rPr lang="en-US" sz="1600" i="0"/>
              <a:t>The specific variation on a more general pattern that is represented by this particular script. Different tracks of the same script will share many but not all components.</a:t>
            </a:r>
          </a:p>
          <a:p>
            <a:pPr algn="just"/>
            <a:endParaRPr lang="en-US" sz="1600" i="0"/>
          </a:p>
          <a:p>
            <a:pPr algn="just"/>
            <a:r>
              <a:rPr lang="en-US" sz="2000" i="0"/>
              <a:t>Scenes</a:t>
            </a:r>
            <a:r>
              <a:rPr lang="en-US" sz="1600" i="0"/>
              <a:t> The actual sequences of events that occur. The events are represented in conceptual dependency formalism.</a:t>
            </a:r>
            <a:endParaRPr lang="en-US" sz="1600"/>
          </a:p>
        </p:txBody>
      </p:sp>
    </p:spTree>
    <p:extLst>
      <p:ext uri="{BB962C8B-B14F-4D97-AF65-F5344CB8AC3E}">
        <p14:creationId xmlns:p14="http://schemas.microsoft.com/office/powerpoint/2010/main" val="3006032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597</Words>
  <Application>Microsoft Office PowerPoint</Application>
  <PresentationFormat>On-screen Show (4:3)</PresentationFormat>
  <Paragraphs>55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sukhvir kaur</cp:lastModifiedBy>
  <cp:revision>5</cp:revision>
  <dcterms:created xsi:type="dcterms:W3CDTF">2014-12-15T06:08:06Z</dcterms:created>
  <dcterms:modified xsi:type="dcterms:W3CDTF">2022-03-03T03:36:40Z</dcterms:modified>
</cp:coreProperties>
</file>