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305" r:id="rId4"/>
    <p:sldId id="306" r:id="rId5"/>
    <p:sldId id="30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7" r:id="rId39"/>
    <p:sldId id="298" r:id="rId40"/>
    <p:sldId id="299" r:id="rId41"/>
    <p:sldId id="300" r:id="rId42"/>
    <p:sldId id="301" r:id="rId43"/>
    <p:sldId id="30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5B34C-5231-4022-B02A-148C8BE3EA56}" type="datetimeFigureOut">
              <a:rPr lang="en-US" smtClean="0"/>
              <a:t>3/3/2022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63F7F-4582-46BD-8AEF-4342A755AE7E}" type="slidenum">
              <a:rPr lang="en-US" smtClean="0"/>
              <a:t>‹#›</a:t>
            </a:fld>
            <a:endParaRPr lang="en-US"/>
          </a:p>
        </p:txBody>
      </p:sp>
    </p:spTree>
    <p:extLst>
      <p:ext uri="{BB962C8B-B14F-4D97-AF65-F5344CB8AC3E}">
        <p14:creationId xmlns:p14="http://schemas.microsoft.com/office/powerpoint/2010/main" val="382371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B97C16-6E4C-4568-AE45-2C983EC8F61F}" type="slidenum">
              <a:rPr lang="en-US" smtClean="0"/>
              <a:pPr eaLnBrk="1" hangingPunct="1"/>
              <a:t>4</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087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663C9A-2275-4EE7-AC75-E66309FE6D7D}" type="slidenum">
              <a:rPr lang="en-US" smtClean="0"/>
              <a:pPr eaLnBrk="1" hangingPunct="1"/>
              <a:t>5</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376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9177FA-1580-46F0-8FC5-5D67E57CA1C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9177FA-1580-46F0-8FC5-5D67E57CA1C6}"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C5E50A4-7CFD-44FA-84F2-E282C5FE61C3}" type="datetimeFigureOut">
              <a:rPr lang="en-US" smtClean="0"/>
              <a:t>3/3/2022</a:t>
            </a:fld>
            <a:endParaRPr lang="en-US" dirty="0"/>
          </a:p>
        </p:txBody>
      </p:sp>
      <p:sp>
        <p:nvSpPr>
          <p:cNvPr id="9" name="Slide Number Placeholder 8"/>
          <p:cNvSpPr>
            <a:spLocks noGrp="1"/>
          </p:cNvSpPr>
          <p:nvPr>
            <p:ph type="sldNum" sz="quarter" idx="11"/>
          </p:nvPr>
        </p:nvSpPr>
        <p:spPr/>
        <p:txBody>
          <a:bodyPr/>
          <a:lstStyle/>
          <a:p>
            <a:fld id="{BE9177FA-1580-46F0-8FC5-5D67E57CA1C6}"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E9177FA-1580-46F0-8FC5-5D67E57CA1C6}"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C5E50A4-7CFD-44FA-84F2-E282C5FE61C3}" type="datetimeFigureOut">
              <a:rPr lang="en-US" smtClean="0"/>
              <a:t>3/3/2022</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utenberg.org/ebooks/9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543800" cy="2362200"/>
          </a:xfrm>
        </p:spPr>
        <p:txBody>
          <a:bodyPr/>
          <a:lstStyle/>
          <a:p>
            <a:r>
              <a:rPr lang="en-US" sz="4800" dirty="0" smtClean="0">
                <a:latin typeface="Times New Roman" pitchFamily="18" charset="0"/>
                <a:cs typeface="Times New Roman" pitchFamily="18" charset="0"/>
              </a:rPr>
              <a:t>Natural </a:t>
            </a:r>
            <a:r>
              <a:rPr lang="en-US" sz="4800" dirty="0">
                <a:latin typeface="Times New Roman" pitchFamily="18" charset="0"/>
                <a:cs typeface="Times New Roman" pitchFamily="18" charset="0"/>
              </a:rPr>
              <a:t>Language Processing</a:t>
            </a:r>
            <a:endParaRPr lang="en-US" sz="4800" dirty="0"/>
          </a:p>
        </p:txBody>
      </p:sp>
      <p:sp>
        <p:nvSpPr>
          <p:cNvPr id="3" name="Subtitle 2"/>
          <p:cNvSpPr>
            <a:spLocks noGrp="1"/>
          </p:cNvSpPr>
          <p:nvPr>
            <p:ph type="subTitle" idx="1"/>
          </p:nvPr>
        </p:nvSpPr>
        <p:spPr/>
        <p:txBody>
          <a:bodyPr>
            <a:normAutofit/>
          </a:bodyPr>
          <a:lstStyle/>
          <a:p>
            <a:pPr algn="r"/>
            <a:r>
              <a:rPr lang="en-US" sz="3200" dirty="0" smtClean="0">
                <a:solidFill>
                  <a:schemeClr val="tx1"/>
                </a:solidFill>
                <a:latin typeface="Times New Roman" pitchFamily="18" charset="0"/>
                <a:cs typeface="Times New Roman" pitchFamily="18" charset="0"/>
              </a:rPr>
              <a:t>INT404</a:t>
            </a:r>
            <a:endParaRPr lang="en-US"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6701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pPr marL="114300" indent="0" algn="just">
              <a:buNone/>
            </a:pPr>
            <a:r>
              <a:rPr lang="en-US" sz="2400" b="1" dirty="0">
                <a:latin typeface="Times New Roman" pitchFamily="18" charset="0"/>
                <a:cs typeface="Times New Roman" pitchFamily="18" charset="0"/>
              </a:rPr>
              <a:t>1. Lexical Analysis and Morphological</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first phase of NLP is the Lexical Analysis. This phase scans the source code as a stream of characters and converts it into meaningful lexemes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divides the whole text into paragraphs, sentences, and words.</a:t>
            </a:r>
          </a:p>
          <a:p>
            <a:pPr marL="114300" indent="0" algn="just">
              <a:buNone/>
            </a:pPr>
            <a:r>
              <a:rPr lang="en-US" sz="2400" b="1" dirty="0">
                <a:latin typeface="Times New Roman" pitchFamily="18" charset="0"/>
                <a:cs typeface="Times New Roman" pitchFamily="18" charset="0"/>
              </a:rPr>
              <a:t>2. Syntactic Analysis (Parsing)</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Syntactic Analysis is used to check grammar, word arrangements, and shows the relationship among the words.</a:t>
            </a:r>
          </a:p>
          <a:p>
            <a:pPr marL="114300" indent="0" algn="just">
              <a:buNone/>
            </a:pP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Agra goes to the </a:t>
            </a:r>
            <a:r>
              <a:rPr lang="en-US" sz="2400" dirty="0" err="1">
                <a:latin typeface="Times New Roman" pitchFamily="18" charset="0"/>
                <a:cs typeface="Times New Roman" pitchFamily="18" charset="0"/>
              </a:rPr>
              <a:t>Poonam</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the real world, Agra goes to the </a:t>
            </a:r>
            <a:r>
              <a:rPr lang="en-US" sz="2400" dirty="0" err="1">
                <a:latin typeface="Times New Roman" pitchFamily="18" charset="0"/>
                <a:cs typeface="Times New Roman" pitchFamily="18" charset="0"/>
              </a:rPr>
              <a:t>Poonam</a:t>
            </a:r>
            <a:r>
              <a:rPr lang="en-US" sz="2400" dirty="0">
                <a:latin typeface="Times New Roman" pitchFamily="18" charset="0"/>
                <a:cs typeface="Times New Roman" pitchFamily="18" charset="0"/>
              </a:rPr>
              <a:t>, does not make any sense, so this sentence is rejected by the Syntactic analyzer.</a:t>
            </a:r>
          </a:p>
        </p:txBody>
      </p:sp>
    </p:spTree>
    <p:extLst>
      <p:ext uri="{BB962C8B-B14F-4D97-AF65-F5344CB8AC3E}">
        <p14:creationId xmlns:p14="http://schemas.microsoft.com/office/powerpoint/2010/main" val="285318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rmAutofit/>
          </a:bodyPr>
          <a:lstStyle/>
          <a:p>
            <a:pPr marL="114300" indent="0" algn="just">
              <a:buNone/>
            </a:pPr>
            <a:r>
              <a:rPr lang="en-US" sz="2400" b="1" dirty="0">
                <a:latin typeface="Times New Roman" pitchFamily="18" charset="0"/>
                <a:cs typeface="Times New Roman" pitchFamily="18" charset="0"/>
              </a:rPr>
              <a:t>3. Semantic Analysis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Semantic analysis is concerned with the meaning representation. It mainly focuses on the literal meaning of words, phrases, and sentences.</a:t>
            </a:r>
          </a:p>
          <a:p>
            <a:pPr marL="114300" indent="0" algn="just">
              <a:buNone/>
            </a:pPr>
            <a:r>
              <a:rPr lang="en-US" sz="2400" b="1" dirty="0">
                <a:latin typeface="Times New Roman" pitchFamily="18" charset="0"/>
                <a:cs typeface="Times New Roman" pitchFamily="18" charset="0"/>
              </a:rPr>
              <a:t>4. Discourse Integration</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Discourse Integration depends upon the sentences that proceeds it and also invokes the meaning of the sentences that follow it.</a:t>
            </a:r>
          </a:p>
          <a:p>
            <a:pPr marL="114300" indent="0" algn="just">
              <a:buNone/>
            </a:pPr>
            <a:r>
              <a:rPr lang="en-US" sz="2400" b="1" dirty="0">
                <a:latin typeface="Times New Roman" pitchFamily="18" charset="0"/>
                <a:cs typeface="Times New Roman" pitchFamily="18" charset="0"/>
              </a:rPr>
              <a:t>5. Pragmatic Analysis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Pragmatic is the fifth and last phase of NLP. It helps you to discover the intended effect by applying a set of rules that characterize cooperative dialogues.</a:t>
            </a:r>
          </a:p>
          <a:p>
            <a:pPr marL="114300" indent="0" algn="just">
              <a:buNone/>
            </a:pPr>
            <a:r>
              <a:rPr lang="en-US" sz="2400" b="1" dirty="0">
                <a:latin typeface="Times New Roman" pitchFamily="18" charset="0"/>
                <a:cs typeface="Times New Roman" pitchFamily="18" charset="0"/>
              </a:rPr>
              <a:t>For Example:</a:t>
            </a:r>
            <a:r>
              <a:rPr lang="en-US" sz="2400" dirty="0">
                <a:latin typeface="Times New Roman" pitchFamily="18" charset="0"/>
                <a:cs typeface="Times New Roman" pitchFamily="18" charset="0"/>
              </a:rPr>
              <a:t> "Open the door" is interpreted as a request instead of an order.</a:t>
            </a:r>
          </a:p>
          <a:p>
            <a:pPr marL="114300" indent="0">
              <a:buNone/>
            </a:pPr>
            <a:endParaRPr lang="en-US" sz="2400" dirty="0"/>
          </a:p>
        </p:txBody>
      </p:sp>
    </p:spTree>
    <p:extLst>
      <p:ext uri="{BB962C8B-B14F-4D97-AF65-F5344CB8AC3E}">
        <p14:creationId xmlns:p14="http://schemas.microsoft.com/office/powerpoint/2010/main" val="324817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pPr marL="114300" indent="0">
              <a:buNone/>
            </a:pPr>
            <a:r>
              <a:rPr lang="en-US" sz="2400" b="1" dirty="0">
                <a:latin typeface="Times New Roman" pitchFamily="18" charset="0"/>
                <a:cs typeface="Times New Roman" pitchFamily="18" charset="0"/>
              </a:rPr>
              <a:t>Why NLP is difficult?</a:t>
            </a:r>
          </a:p>
          <a:p>
            <a:pPr marL="114300" indent="0">
              <a:buNone/>
            </a:pPr>
            <a:r>
              <a:rPr lang="en-US" sz="2400" dirty="0">
                <a:latin typeface="Times New Roman" pitchFamily="18" charset="0"/>
                <a:cs typeface="Times New Roman" pitchFamily="18" charset="0"/>
              </a:rPr>
              <a:t>NLP is difficult because Ambiguity and Uncertainty exist in the language.</a:t>
            </a:r>
          </a:p>
          <a:p>
            <a:pPr marL="114300" indent="0">
              <a:buNone/>
            </a:pPr>
            <a:r>
              <a:rPr lang="en-US" sz="2400" b="1" dirty="0">
                <a:latin typeface="Times New Roman" pitchFamily="18" charset="0"/>
                <a:cs typeface="Times New Roman" pitchFamily="18" charset="0"/>
              </a:rPr>
              <a:t>Ambiguity</a:t>
            </a:r>
            <a:endParaRPr lang="en-US" sz="2400" dirty="0">
              <a:latin typeface="Times New Roman" pitchFamily="18" charset="0"/>
              <a:cs typeface="Times New Roman" pitchFamily="18" charset="0"/>
            </a:endParaRPr>
          </a:p>
          <a:p>
            <a:pPr marL="114300" indent="0">
              <a:buNone/>
            </a:pPr>
            <a:r>
              <a:rPr lang="en-US" sz="2400" dirty="0">
                <a:latin typeface="Times New Roman" pitchFamily="18" charset="0"/>
                <a:cs typeface="Times New Roman" pitchFamily="18" charset="0"/>
              </a:rPr>
              <a:t>There are the following three ambiguity -</a:t>
            </a:r>
          </a:p>
          <a:p>
            <a:r>
              <a:rPr lang="en-US" sz="2400" b="1" dirty="0">
                <a:latin typeface="Times New Roman" pitchFamily="18" charset="0"/>
                <a:cs typeface="Times New Roman" pitchFamily="18" charset="0"/>
              </a:rPr>
              <a:t>Lexical Ambiguity</a:t>
            </a:r>
            <a:endParaRPr lang="en-US" sz="2400" dirty="0">
              <a:latin typeface="Times New Roman" pitchFamily="18" charset="0"/>
              <a:cs typeface="Times New Roman" pitchFamily="18" charset="0"/>
            </a:endParaRPr>
          </a:p>
          <a:p>
            <a:pPr marL="114300" indent="0">
              <a:buNone/>
            </a:pPr>
            <a:r>
              <a:rPr lang="en-US" sz="2400" dirty="0">
                <a:latin typeface="Times New Roman" pitchFamily="18" charset="0"/>
                <a:cs typeface="Times New Roman" pitchFamily="18" charset="0"/>
              </a:rPr>
              <a:t>Lexical Ambiguity exists in the presence of two or more possible meanings of the sentence within a single word.</a:t>
            </a:r>
          </a:p>
          <a:p>
            <a:pPr marL="114300" indent="0">
              <a:buNone/>
            </a:pPr>
            <a:r>
              <a:rPr lang="en-US" sz="2400" b="1" dirty="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Manya</a:t>
            </a:r>
            <a:r>
              <a:rPr lang="en-US" sz="2400" dirty="0">
                <a:latin typeface="Times New Roman" pitchFamily="18" charset="0"/>
                <a:cs typeface="Times New Roman" pitchFamily="18" charset="0"/>
              </a:rPr>
              <a:t> is looking for a </a:t>
            </a:r>
            <a:r>
              <a:rPr lang="en-US" sz="2400" b="1" dirty="0">
                <a:latin typeface="Times New Roman" pitchFamily="18" charset="0"/>
                <a:cs typeface="Times New Roman" pitchFamily="18" charset="0"/>
              </a:rPr>
              <a:t>match</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In the above example, the word match refers to that either </a:t>
            </a:r>
            <a:r>
              <a:rPr lang="en-US" sz="2400" dirty="0" err="1">
                <a:latin typeface="Times New Roman" pitchFamily="18" charset="0"/>
                <a:cs typeface="Times New Roman" pitchFamily="18" charset="0"/>
              </a:rPr>
              <a:t>Manya</a:t>
            </a:r>
            <a:r>
              <a:rPr lang="en-US" sz="2400" dirty="0">
                <a:latin typeface="Times New Roman" pitchFamily="18" charset="0"/>
                <a:cs typeface="Times New Roman" pitchFamily="18" charset="0"/>
              </a:rPr>
              <a:t> is looking for a partner or </a:t>
            </a:r>
            <a:r>
              <a:rPr lang="en-US" sz="2400" dirty="0" err="1">
                <a:latin typeface="Times New Roman" pitchFamily="18" charset="0"/>
                <a:cs typeface="Times New Roman" pitchFamily="18" charset="0"/>
              </a:rPr>
              <a:t>Manya</a:t>
            </a:r>
            <a:r>
              <a:rPr lang="en-US" sz="2400" dirty="0">
                <a:latin typeface="Times New Roman" pitchFamily="18" charset="0"/>
                <a:cs typeface="Times New Roman" pitchFamily="18" charset="0"/>
              </a:rPr>
              <a:t> is looking for a match. (Cricket or other match)</a:t>
            </a:r>
          </a:p>
          <a:p>
            <a:endParaRPr lang="en-US" dirty="0"/>
          </a:p>
        </p:txBody>
      </p:sp>
    </p:spTree>
    <p:extLst>
      <p:ext uri="{BB962C8B-B14F-4D97-AF65-F5344CB8AC3E}">
        <p14:creationId xmlns:p14="http://schemas.microsoft.com/office/powerpoint/2010/main" val="414733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638800"/>
          </a:xfrm>
        </p:spPr>
        <p:txBody>
          <a:bodyPr>
            <a:normAutofit/>
          </a:bodyPr>
          <a:lstStyle/>
          <a:p>
            <a:pPr marL="114300" indent="0" algn="just">
              <a:buNone/>
            </a:pPr>
            <a:r>
              <a:rPr lang="en-US" sz="2400" b="1" dirty="0">
                <a:latin typeface="Times New Roman" pitchFamily="18" charset="0"/>
                <a:cs typeface="Times New Roman" pitchFamily="18" charset="0"/>
              </a:rPr>
              <a:t>Syntactic Ambiguity</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Syntactic Ambiguity exists in the presence of two or more possible meanings within the sentence.</a:t>
            </a:r>
          </a:p>
          <a:p>
            <a:pPr marL="114300" indent="0" algn="just">
              <a:buNone/>
            </a:pPr>
            <a:r>
              <a:rPr lang="en-US" sz="2400" b="1" dirty="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 saw the girl with the binocular.</a:t>
            </a:r>
          </a:p>
          <a:p>
            <a:pPr algn="just"/>
            <a:r>
              <a:rPr lang="en-US" sz="2400" dirty="0">
                <a:latin typeface="Times New Roman" pitchFamily="18" charset="0"/>
                <a:cs typeface="Times New Roman" pitchFamily="18" charset="0"/>
              </a:rPr>
              <a:t>In the above example, did I have the binoculars? Or did the girl have the binoculars?</a:t>
            </a:r>
          </a:p>
          <a:p>
            <a:pPr marL="114300" indent="0" algn="just">
              <a:buNone/>
            </a:pPr>
            <a:r>
              <a:rPr lang="en-US" sz="2400" b="1" dirty="0">
                <a:latin typeface="Times New Roman" pitchFamily="18" charset="0"/>
                <a:cs typeface="Times New Roman" pitchFamily="18" charset="0"/>
              </a:rPr>
              <a:t>Referential Ambiguity</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Referential Ambiguity exists when you are referring to something using the pronoun.</a:t>
            </a:r>
          </a:p>
          <a:p>
            <a:pPr marL="114300" indent="0" algn="just">
              <a:buNone/>
            </a:pP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Kiran</a:t>
            </a:r>
            <a:r>
              <a:rPr lang="en-US" sz="2400" dirty="0">
                <a:latin typeface="Times New Roman" pitchFamily="18" charset="0"/>
                <a:cs typeface="Times New Roman" pitchFamily="18" charset="0"/>
              </a:rPr>
              <a:t> went to </a:t>
            </a:r>
            <a:r>
              <a:rPr lang="en-US" sz="2400" dirty="0" err="1">
                <a:latin typeface="Times New Roman" pitchFamily="18" charset="0"/>
                <a:cs typeface="Times New Roman" pitchFamily="18" charset="0"/>
              </a:rPr>
              <a:t>Sunita</a:t>
            </a:r>
            <a:r>
              <a:rPr lang="en-US" sz="2400" dirty="0">
                <a:latin typeface="Times New Roman" pitchFamily="18" charset="0"/>
                <a:cs typeface="Times New Roman" pitchFamily="18" charset="0"/>
              </a:rPr>
              <a:t>. She said, "I am hungry."</a:t>
            </a:r>
          </a:p>
          <a:p>
            <a:pPr algn="just"/>
            <a:r>
              <a:rPr lang="en-US" sz="2400" dirty="0">
                <a:latin typeface="Times New Roman" pitchFamily="18" charset="0"/>
                <a:cs typeface="Times New Roman" pitchFamily="18" charset="0"/>
              </a:rPr>
              <a:t>In the above sentence, you do not know that who is hungry, either </a:t>
            </a:r>
            <a:r>
              <a:rPr lang="en-US" sz="2400" dirty="0" err="1">
                <a:latin typeface="Times New Roman" pitchFamily="18" charset="0"/>
                <a:cs typeface="Times New Roman" pitchFamily="18" charset="0"/>
              </a:rPr>
              <a:t>Kiran</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Sunita</a:t>
            </a:r>
            <a:r>
              <a:rPr lang="en-US" sz="2400" dirty="0">
                <a:latin typeface="Times New Roman" pitchFamily="18" charset="0"/>
                <a:cs typeface="Times New Roman" pitchFamily="18" charset="0"/>
              </a:rPr>
              <a:t>.</a:t>
            </a:r>
          </a:p>
          <a:p>
            <a:pPr marL="11430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9136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Parse Tree</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67817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93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010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965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391399"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239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2389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18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467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286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Tokenization</a:t>
            </a:r>
            <a:br>
              <a:rPr lang="en-US" b="1"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620000" cy="5105400"/>
          </a:xfrm>
        </p:spPr>
        <p:txBody>
          <a:bodyPr>
            <a:normAutofit/>
          </a:bodyPr>
          <a:lstStyle/>
          <a:p>
            <a:pPr marL="114300" indent="0" algn="just">
              <a:buNone/>
            </a:pPr>
            <a:r>
              <a:rPr lang="en-US" i="1" dirty="0">
                <a:latin typeface="Times New Roman" pitchFamily="18" charset="0"/>
                <a:cs typeface="Times New Roman" pitchFamily="18" charset="0"/>
              </a:rPr>
              <a:t>Tokenization is essentially splitting a phrase, sentence, paragraph, or an entire text document into smaller units, such as individual words or terms. Each of these smaller units are called tokens</a:t>
            </a:r>
            <a:r>
              <a:rPr lang="en-US" i="1" dirty="0" smtClean="0">
                <a:latin typeface="Times New Roman" pitchFamily="18" charset="0"/>
                <a:cs typeface="Times New Roman" pitchFamily="18" charset="0"/>
              </a:rPr>
              <a:t>.</a:t>
            </a:r>
          </a:p>
          <a:p>
            <a:pPr marL="114300" indent="0" algn="just">
              <a:buNone/>
            </a:pPr>
            <a:r>
              <a:rPr lang="en-US" b="1" dirty="0" smtClean="0">
                <a:latin typeface="Times New Roman" pitchFamily="18" charset="0"/>
                <a:cs typeface="Times New Roman" pitchFamily="18" charset="0"/>
              </a:rPr>
              <a:t>Why </a:t>
            </a:r>
            <a:r>
              <a:rPr lang="en-US" b="1" dirty="0">
                <a:latin typeface="Times New Roman" pitchFamily="18" charset="0"/>
                <a:cs typeface="Times New Roman" pitchFamily="18" charset="0"/>
              </a:rPr>
              <a:t>is Tokenization required in NLP</a:t>
            </a:r>
            <a:r>
              <a:rPr lang="en-US" b="1"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Before processing a natural language, we need to identify the </a:t>
            </a:r>
            <a:r>
              <a:rPr lang="en-US" i="1" dirty="0">
                <a:latin typeface="Times New Roman" pitchFamily="18" charset="0"/>
                <a:cs typeface="Times New Roman" pitchFamily="18" charset="0"/>
              </a:rPr>
              <a:t>words</a:t>
            </a:r>
            <a:r>
              <a:rPr lang="en-US" dirty="0">
                <a:latin typeface="Times New Roman" pitchFamily="18" charset="0"/>
                <a:cs typeface="Times New Roman" pitchFamily="18" charset="0"/>
              </a:rPr>
              <a:t> that constitute a string of characters. That’s why tokenization is the most basic step to proceed with NLP (text data). </a:t>
            </a:r>
            <a:r>
              <a:rPr lang="en-US" b="1" dirty="0">
                <a:latin typeface="Times New Roman" pitchFamily="18" charset="0"/>
                <a:cs typeface="Times New Roman" pitchFamily="18" charset="0"/>
              </a:rPr>
              <a:t>This is important because the meaning of the text could easily be interpreted by analyzing the words present in the text.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Let’s take an example. Consider the below string:</a:t>
            </a:r>
          </a:p>
          <a:p>
            <a:pPr marL="11430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is a cat.”</a:t>
            </a:r>
          </a:p>
          <a:p>
            <a:pPr marL="114300" indent="0" algn="just">
              <a:buNone/>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2949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Times New Roman" pitchFamily="18" charset="0"/>
                <a:cs typeface="Times New Roman" pitchFamily="18" charset="0"/>
              </a:rPr>
              <a:t>Natural Language Processing</a:t>
            </a:r>
            <a:endParaRPr lang="en-US" dirty="0"/>
          </a:p>
        </p:txBody>
      </p:sp>
      <p:sp>
        <p:nvSpPr>
          <p:cNvPr id="3" name="Content Placeholder 2"/>
          <p:cNvSpPr>
            <a:spLocks noGrp="1"/>
          </p:cNvSpPr>
          <p:nvPr>
            <p:ph idx="1"/>
          </p:nvPr>
        </p:nvSpPr>
        <p:spPr/>
        <p:txBody>
          <a:bodyPr>
            <a:noAutofit/>
          </a:bodyPr>
          <a:lstStyle/>
          <a:p>
            <a:pPr algn="just">
              <a:lnSpc>
                <a:spcPct val="80000"/>
              </a:lnSpc>
              <a:buFont typeface="Wingdings 2"/>
              <a:buChar char=""/>
              <a:defRPr/>
            </a:pPr>
            <a:r>
              <a:rPr lang="en-US" sz="2400" dirty="0">
                <a:latin typeface="Times New Roman" pitchFamily="18" charset="0"/>
                <a:cs typeface="Times New Roman" pitchFamily="18" charset="0"/>
              </a:rPr>
              <a:t>Language is meant for Communicating about the world. </a:t>
            </a:r>
          </a:p>
          <a:p>
            <a:pPr algn="just">
              <a:lnSpc>
                <a:spcPct val="80000"/>
              </a:lnSpc>
              <a:buNone/>
              <a:defRPr/>
            </a:pPr>
            <a:endParaRPr lang="en-US" sz="2400" dirty="0">
              <a:latin typeface="Times New Roman" pitchFamily="18" charset="0"/>
              <a:cs typeface="Times New Roman" pitchFamily="18" charset="0"/>
            </a:endParaRPr>
          </a:p>
          <a:p>
            <a:pPr algn="just">
              <a:lnSpc>
                <a:spcPct val="80000"/>
              </a:lnSpc>
              <a:buFont typeface="Wingdings 2"/>
              <a:buChar char=""/>
              <a:defRPr/>
            </a:pPr>
            <a:r>
              <a:rPr lang="en-US" sz="2400" dirty="0">
                <a:latin typeface="Times New Roman" pitchFamily="18" charset="0"/>
                <a:cs typeface="Times New Roman" pitchFamily="18" charset="0"/>
              </a:rPr>
              <a:t>By studying language, we can come to understand more about the world.</a:t>
            </a:r>
          </a:p>
          <a:p>
            <a:pPr algn="just">
              <a:lnSpc>
                <a:spcPct val="80000"/>
              </a:lnSpc>
              <a:buNone/>
              <a:defRPr/>
            </a:pPr>
            <a:endParaRPr lang="en-US" sz="2400" dirty="0">
              <a:latin typeface="Times New Roman" pitchFamily="18" charset="0"/>
              <a:cs typeface="Times New Roman" pitchFamily="18" charset="0"/>
            </a:endParaRPr>
          </a:p>
          <a:p>
            <a:pPr algn="just">
              <a:lnSpc>
                <a:spcPct val="80000"/>
              </a:lnSpc>
              <a:buFont typeface="Wingdings 2"/>
              <a:buChar char=""/>
              <a:defRPr/>
            </a:pPr>
            <a:r>
              <a:rPr lang="en-US" sz="2400" dirty="0">
                <a:latin typeface="Times New Roman" pitchFamily="18" charset="0"/>
                <a:cs typeface="Times New Roman" pitchFamily="18" charset="0"/>
              </a:rPr>
              <a:t>If we can succeed at building computational mode of language, we will have a powerful tool for communicating about the world.</a:t>
            </a:r>
          </a:p>
          <a:p>
            <a:pPr algn="just">
              <a:lnSpc>
                <a:spcPct val="80000"/>
              </a:lnSpc>
              <a:buFont typeface="Wingdings 2"/>
              <a:buChar char=""/>
              <a:defRPr/>
            </a:pPr>
            <a:endParaRPr lang="en-US" sz="2400" dirty="0">
              <a:latin typeface="Times New Roman" pitchFamily="18" charset="0"/>
              <a:cs typeface="Times New Roman" pitchFamily="18" charset="0"/>
            </a:endParaRPr>
          </a:p>
          <a:p>
            <a:pPr algn="just">
              <a:lnSpc>
                <a:spcPct val="80000"/>
              </a:lnSpc>
              <a:buFont typeface="Wingdings 2"/>
              <a:buChar char=""/>
              <a:defRPr/>
            </a:pPr>
            <a:r>
              <a:rPr lang="en-US" sz="2400" dirty="0">
                <a:latin typeface="Times New Roman" pitchFamily="18" charset="0"/>
                <a:cs typeface="Times New Roman" pitchFamily="18" charset="0"/>
              </a:rPr>
              <a:t>We look at how we can exploit knowledge about the world, in combination with linguistic facts, to build computational natural language systems.</a:t>
            </a:r>
          </a:p>
          <a:p>
            <a:pPr algn="just">
              <a:lnSpc>
                <a:spcPct val="80000"/>
              </a:lnSpc>
              <a:buFont typeface="Wingdings 2"/>
              <a:buChar char=""/>
              <a:defRPr/>
            </a:pPr>
            <a:endParaRPr lang="en-US" sz="2400" dirty="0">
              <a:latin typeface="Times New Roman" pitchFamily="18" charset="0"/>
              <a:cs typeface="Times New Roman" pitchFamily="18" charset="0"/>
            </a:endParaRPr>
          </a:p>
          <a:p>
            <a:pPr algn="just">
              <a:lnSpc>
                <a:spcPct val="80000"/>
              </a:lnSpc>
              <a:buFont typeface="Wingdings 2"/>
              <a:buChar char=""/>
              <a:defRPr/>
            </a:pPr>
            <a:r>
              <a:rPr lang="en-US" sz="2400" dirty="0">
                <a:latin typeface="Times New Roman" pitchFamily="18" charset="0"/>
                <a:cs typeface="Times New Roman" pitchFamily="18" charset="0"/>
              </a:rPr>
              <a:t>NLP problem can be divided into two tasks:</a:t>
            </a:r>
          </a:p>
          <a:p>
            <a:pPr lvl="1" algn="just">
              <a:lnSpc>
                <a:spcPct val="80000"/>
              </a:lnSpc>
              <a:buFont typeface="Wingdings 2"/>
              <a:buChar char=""/>
              <a:defRPr/>
            </a:pPr>
            <a:endParaRPr lang="en-US" sz="2400" dirty="0">
              <a:latin typeface="Times New Roman" pitchFamily="18" charset="0"/>
              <a:cs typeface="Times New Roman" pitchFamily="18" charset="0"/>
            </a:endParaRPr>
          </a:p>
          <a:p>
            <a:pPr lvl="1" algn="just">
              <a:lnSpc>
                <a:spcPct val="80000"/>
              </a:lnSpc>
              <a:buFont typeface="Wingdings 2"/>
              <a:buChar char=""/>
              <a:defRPr/>
            </a:pPr>
            <a:endParaRPr lang="en-US" sz="2400" dirty="0">
              <a:latin typeface="Times New Roman" pitchFamily="18" charset="0"/>
              <a:cs typeface="Times New Roman" pitchFamily="18" charset="0"/>
            </a:endParaRPr>
          </a:p>
          <a:p>
            <a:pPr marL="114300" indent="0">
              <a:buNone/>
            </a:pPr>
            <a:r>
              <a:rPr lang="en-US" sz="2000" dirty="0"/>
              <a:t/>
            </a:r>
            <a:br>
              <a:rPr lang="en-US" sz="2000" dirty="0"/>
            </a:br>
            <a:endParaRPr lang="en-US" sz="2000" dirty="0"/>
          </a:p>
        </p:txBody>
      </p:sp>
    </p:spTree>
    <p:extLst>
      <p:ext uri="{BB962C8B-B14F-4D97-AF65-F5344CB8AC3E}">
        <p14:creationId xmlns:p14="http://schemas.microsoft.com/office/powerpoint/2010/main" val="40544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lstStyle/>
          <a:p>
            <a:pPr marL="114300" indent="0">
              <a:buNone/>
            </a:pPr>
            <a:r>
              <a:rPr lang="en-US" dirty="0">
                <a:latin typeface="Times New Roman" pitchFamily="18" charset="0"/>
                <a:cs typeface="Times New Roman" pitchFamily="18" charset="0"/>
              </a:rPr>
              <a:t>What do you think will happen after we perform tokenization on this string? </a:t>
            </a:r>
            <a:endParaRPr lang="en-US" dirty="0" smtClean="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‘is’, ‘a’, cat’].</a:t>
            </a:r>
          </a:p>
          <a:p>
            <a:r>
              <a:rPr lang="en-US" dirty="0">
                <a:latin typeface="Times New Roman" pitchFamily="18" charset="0"/>
                <a:cs typeface="Times New Roman" pitchFamily="18" charset="0"/>
              </a:rPr>
              <a:t>There are numerous uses of doing this. We can use this tokenized form to:</a:t>
            </a:r>
          </a:p>
          <a:p>
            <a:r>
              <a:rPr lang="en-US" dirty="0">
                <a:latin typeface="Times New Roman" pitchFamily="18" charset="0"/>
                <a:cs typeface="Times New Roman" pitchFamily="18" charset="0"/>
              </a:rPr>
              <a:t>Count the number of words in the text</a:t>
            </a:r>
          </a:p>
          <a:p>
            <a:r>
              <a:rPr lang="en-US" dirty="0">
                <a:latin typeface="Times New Roman" pitchFamily="18" charset="0"/>
                <a:cs typeface="Times New Roman" pitchFamily="18" charset="0"/>
              </a:rPr>
              <a:t>Count the frequency of the word, that is, the number of times a particular word is present</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86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638800"/>
          </a:xfrm>
        </p:spPr>
        <p:txBody>
          <a:bodyPr>
            <a:normAutofit/>
          </a:bodyPr>
          <a:lstStyle/>
          <a:p>
            <a:pPr marL="114300" indent="0">
              <a:buNone/>
            </a:pPr>
            <a:r>
              <a:rPr lang="en-US" sz="2800" b="1" dirty="0" smtClean="0">
                <a:latin typeface="Times New Roman" pitchFamily="18" charset="0"/>
                <a:cs typeface="Times New Roman" pitchFamily="18" charset="0"/>
              </a:rPr>
              <a:t>Bag of Words Model</a:t>
            </a:r>
          </a:p>
          <a:p>
            <a:pPr marL="114300" indent="0">
              <a:buNone/>
            </a:pPr>
            <a:endParaRPr lang="en-US" sz="2800" b="1" dirty="0" smtClean="0">
              <a:latin typeface="Times New Roman" pitchFamily="18" charset="0"/>
              <a:cs typeface="Times New Roman" pitchFamily="18" charset="0"/>
            </a:endParaRPr>
          </a:p>
          <a:p>
            <a:pPr marL="114300" indent="0" algn="just">
              <a:buNone/>
            </a:pPr>
            <a:r>
              <a:rPr lang="en-US" sz="2800" b="1" dirty="0">
                <a:latin typeface="Times New Roman" pitchFamily="18" charset="0"/>
                <a:cs typeface="Times New Roman" pitchFamily="18" charset="0"/>
              </a:rPr>
              <a:t>Bag of Words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BoW</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model</a:t>
            </a:r>
            <a:r>
              <a:rPr lang="en-US" sz="2800" dirty="0">
                <a:latin typeface="Times New Roman" pitchFamily="18" charset="0"/>
                <a:cs typeface="Times New Roman" pitchFamily="18" charset="0"/>
              </a:rPr>
              <a:t> is a simple algorithm used in </a:t>
            </a:r>
            <a:r>
              <a:rPr lang="en-US" sz="2800" b="1" dirty="0">
                <a:latin typeface="Times New Roman" pitchFamily="18" charset="0"/>
                <a:cs typeface="Times New Roman" pitchFamily="18" charset="0"/>
              </a:rPr>
              <a:t>Natural Language Processing</a:t>
            </a:r>
            <a:r>
              <a:rPr lang="en-US" sz="2800" dirty="0">
                <a:latin typeface="Times New Roman" pitchFamily="18" charset="0"/>
                <a:cs typeface="Times New Roman" pitchFamily="18" charset="0"/>
              </a:rPr>
              <a:t>. In </a:t>
            </a:r>
            <a:r>
              <a:rPr lang="en-US" sz="2800" dirty="0" err="1">
                <a:latin typeface="Times New Roman" pitchFamily="18" charset="0"/>
                <a:cs typeface="Times New Roman" pitchFamily="18" charset="0"/>
              </a:rPr>
              <a:t>BoW</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model</a:t>
            </a:r>
            <a:r>
              <a:rPr lang="en-US" sz="2800" dirty="0">
                <a:latin typeface="Times New Roman" pitchFamily="18" charset="0"/>
                <a:cs typeface="Times New Roman" pitchFamily="18" charset="0"/>
              </a:rPr>
              <a:t> a sentence or a document is considered as a '</a:t>
            </a:r>
            <a:r>
              <a:rPr lang="en-US" sz="2800" b="1" dirty="0">
                <a:latin typeface="Times New Roman" pitchFamily="18" charset="0"/>
                <a:cs typeface="Times New Roman" pitchFamily="18" charset="0"/>
              </a:rPr>
              <a:t>Bag</a:t>
            </a:r>
            <a:r>
              <a:rPr lang="en-US" sz="2800" dirty="0">
                <a:latin typeface="Times New Roman" pitchFamily="18" charset="0"/>
                <a:cs typeface="Times New Roman" pitchFamily="18" charset="0"/>
              </a:rPr>
              <a:t>' containing </a:t>
            </a:r>
            <a:r>
              <a:rPr lang="en-US" sz="2800" b="1" dirty="0">
                <a:latin typeface="Times New Roman" pitchFamily="18" charset="0"/>
                <a:cs typeface="Times New Roman" pitchFamily="18" charset="0"/>
              </a:rPr>
              <a:t>words</a:t>
            </a:r>
            <a:r>
              <a:rPr lang="en-US" sz="2800" dirty="0">
                <a:latin typeface="Times New Roman" pitchFamily="18" charset="0"/>
                <a:cs typeface="Times New Roman" pitchFamily="18" charset="0"/>
              </a:rPr>
              <a:t>. It will take into account the </a:t>
            </a:r>
            <a:r>
              <a:rPr lang="en-US" sz="2800" b="1" dirty="0">
                <a:latin typeface="Times New Roman" pitchFamily="18" charset="0"/>
                <a:cs typeface="Times New Roman" pitchFamily="18" charset="0"/>
              </a:rPr>
              <a:t>words</a:t>
            </a:r>
            <a:r>
              <a:rPr lang="en-US" sz="2800" dirty="0">
                <a:latin typeface="Times New Roman" pitchFamily="18" charset="0"/>
                <a:cs typeface="Times New Roman" pitchFamily="18" charset="0"/>
              </a:rPr>
              <a:t> and their frequency of occurrence in the sentence or the document disregarding semantic relationship in the sentences.</a:t>
            </a:r>
          </a:p>
        </p:txBody>
      </p:sp>
    </p:spTree>
    <p:extLst>
      <p:ext uri="{BB962C8B-B14F-4D97-AF65-F5344CB8AC3E}">
        <p14:creationId xmlns:p14="http://schemas.microsoft.com/office/powerpoint/2010/main" val="362254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Example of the Bag-of-Words Model</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1"/>
          </p:nvPr>
        </p:nvSpPr>
        <p:spPr>
          <a:xfrm>
            <a:off x="457200" y="1295400"/>
            <a:ext cx="7620000" cy="5105400"/>
          </a:xfrm>
        </p:spPr>
        <p:txBody>
          <a:bodyPr/>
          <a:lstStyle/>
          <a:p>
            <a:pPr marL="114300" indent="0" fontAlgn="base">
              <a:buNone/>
            </a:pPr>
            <a:r>
              <a:rPr lang="en-US" b="1" dirty="0"/>
              <a:t>Step 1: Collect Data</a:t>
            </a:r>
          </a:p>
          <a:p>
            <a:pPr fontAlgn="base"/>
            <a:r>
              <a:rPr lang="en-US" dirty="0"/>
              <a:t>Below is a snippet of the first few lines of text from the book “</a:t>
            </a:r>
            <a:r>
              <a:rPr lang="en-US" dirty="0">
                <a:hlinkClick r:id="rId2"/>
              </a:rPr>
              <a:t>A Tale of Two Cities</a:t>
            </a:r>
            <a:r>
              <a:rPr lang="en-US" dirty="0"/>
              <a:t>” by Charles Dickens, taken from Project Gutenberg.</a:t>
            </a:r>
          </a:p>
          <a:p>
            <a:pPr fontAlgn="base"/>
            <a:r>
              <a:rPr lang="en-US" i="1" dirty="0"/>
              <a:t>It was the best of times,</a:t>
            </a:r>
            <a:br>
              <a:rPr lang="en-US" i="1" dirty="0"/>
            </a:br>
            <a:r>
              <a:rPr lang="en-US" i="1" dirty="0"/>
              <a:t>it was the worst of times,</a:t>
            </a:r>
            <a:br>
              <a:rPr lang="en-US" i="1" dirty="0"/>
            </a:br>
            <a:r>
              <a:rPr lang="en-US" i="1" dirty="0"/>
              <a:t>it was the age of wisdom,</a:t>
            </a:r>
            <a:br>
              <a:rPr lang="en-US" i="1" dirty="0"/>
            </a:br>
            <a:r>
              <a:rPr lang="en-US" i="1" dirty="0"/>
              <a:t>it was the age of foolishness,</a:t>
            </a:r>
          </a:p>
          <a:p>
            <a:pPr fontAlgn="base"/>
            <a:r>
              <a:rPr lang="en-US" dirty="0"/>
              <a:t>For this small example, let’s treat each line as a separate “document” and the 4 lines as our entire corpus of documents.</a:t>
            </a:r>
          </a:p>
          <a:p>
            <a:pPr marL="114300" indent="0">
              <a:buNone/>
            </a:pPr>
            <a:endParaRPr lang="en-US" dirty="0"/>
          </a:p>
        </p:txBody>
      </p:sp>
    </p:spTree>
    <p:extLst>
      <p:ext uri="{BB962C8B-B14F-4D97-AF65-F5344CB8AC3E}">
        <p14:creationId xmlns:p14="http://schemas.microsoft.com/office/powerpoint/2010/main" val="4069692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553200"/>
          </a:xfrm>
        </p:spPr>
        <p:txBody>
          <a:bodyPr>
            <a:noAutofit/>
          </a:bodyPr>
          <a:lstStyle/>
          <a:p>
            <a:pPr marL="114300" indent="0" fontAlgn="base">
              <a:buNone/>
            </a:pPr>
            <a:r>
              <a:rPr lang="en-US" sz="2000" b="1" dirty="0">
                <a:latin typeface="Times New Roman" pitchFamily="18" charset="0"/>
                <a:cs typeface="Times New Roman" pitchFamily="18" charset="0"/>
              </a:rPr>
              <a:t>Step 2: Design the Vocabulary</a:t>
            </a:r>
          </a:p>
          <a:p>
            <a:pPr marL="114300" indent="0" fontAlgn="base">
              <a:buNone/>
            </a:pPr>
            <a:r>
              <a:rPr lang="en-US" sz="2000" dirty="0">
                <a:latin typeface="Times New Roman" pitchFamily="18" charset="0"/>
                <a:cs typeface="Times New Roman" pitchFamily="18" charset="0"/>
              </a:rPr>
              <a:t>Now we can make a list of all of the words in our model vocabulary.</a:t>
            </a:r>
          </a:p>
          <a:p>
            <a:pPr fontAlgn="base"/>
            <a:r>
              <a:rPr lang="en-US" sz="2000" dirty="0">
                <a:latin typeface="Times New Roman" pitchFamily="18" charset="0"/>
                <a:cs typeface="Times New Roman" pitchFamily="18" charset="0"/>
              </a:rPr>
              <a:t>The unique words here (ignoring case and punctuation) are</a:t>
            </a:r>
            <a:r>
              <a:rPr lang="en-US" sz="2000" dirty="0" smtClean="0">
                <a:latin typeface="Times New Roman" pitchFamily="18" charset="0"/>
                <a:cs typeface="Times New Roman" pitchFamily="18" charset="0"/>
              </a:rPr>
              <a:t>:</a:t>
            </a:r>
          </a:p>
          <a:p>
            <a:pPr marL="114300" indent="0" fontAlgn="base">
              <a:buNone/>
            </a:pPr>
            <a:endParaRPr lang="en-US" sz="2000" dirty="0">
              <a:latin typeface="Times New Roman" pitchFamily="18" charset="0"/>
              <a:cs typeface="Times New Roman" pitchFamily="18" charset="0"/>
            </a:endParaRPr>
          </a:p>
          <a:p>
            <a:pPr marL="114300" indent="0" fontAlgn="base">
              <a:buNone/>
            </a:pPr>
            <a:r>
              <a:rPr lang="en-US" sz="2400" dirty="0">
                <a:latin typeface="Times New Roman" pitchFamily="18" charset="0"/>
                <a:cs typeface="Times New Roman" pitchFamily="18" charset="0"/>
              </a:rPr>
              <a:t>“it”</a:t>
            </a:r>
          </a:p>
          <a:p>
            <a:pPr marL="114300" indent="0" fontAlgn="base">
              <a:buNone/>
            </a:pPr>
            <a:r>
              <a:rPr lang="en-US" sz="2400" dirty="0">
                <a:latin typeface="Times New Roman" pitchFamily="18" charset="0"/>
                <a:cs typeface="Times New Roman" pitchFamily="18" charset="0"/>
              </a:rPr>
              <a:t>“was”</a:t>
            </a:r>
          </a:p>
          <a:p>
            <a:pPr marL="114300" indent="0" fontAlgn="base">
              <a:buNone/>
            </a:pPr>
            <a:r>
              <a:rPr lang="en-US" sz="2400" dirty="0">
                <a:latin typeface="Times New Roman" pitchFamily="18" charset="0"/>
                <a:cs typeface="Times New Roman" pitchFamily="18" charset="0"/>
              </a:rPr>
              <a:t>“the”</a:t>
            </a:r>
          </a:p>
          <a:p>
            <a:pPr marL="114300" indent="0" fontAlgn="base">
              <a:buNone/>
            </a:pPr>
            <a:r>
              <a:rPr lang="en-US" sz="2400" dirty="0">
                <a:latin typeface="Times New Roman" pitchFamily="18" charset="0"/>
                <a:cs typeface="Times New Roman" pitchFamily="18" charset="0"/>
              </a:rPr>
              <a:t>“best”</a:t>
            </a:r>
          </a:p>
          <a:p>
            <a:pPr marL="114300" indent="0" fontAlgn="base">
              <a:buNone/>
            </a:pPr>
            <a:r>
              <a:rPr lang="en-US" sz="2400" dirty="0">
                <a:latin typeface="Times New Roman" pitchFamily="18" charset="0"/>
                <a:cs typeface="Times New Roman" pitchFamily="18" charset="0"/>
              </a:rPr>
              <a:t>“of”</a:t>
            </a:r>
          </a:p>
          <a:p>
            <a:pPr marL="114300" indent="0" fontAlgn="base">
              <a:buNone/>
            </a:pPr>
            <a:r>
              <a:rPr lang="en-US" sz="2400" dirty="0">
                <a:latin typeface="Times New Roman" pitchFamily="18" charset="0"/>
                <a:cs typeface="Times New Roman" pitchFamily="18" charset="0"/>
              </a:rPr>
              <a:t>“times”</a:t>
            </a:r>
          </a:p>
          <a:p>
            <a:pPr marL="114300" indent="0" fontAlgn="base">
              <a:buNone/>
            </a:pPr>
            <a:r>
              <a:rPr lang="en-US" sz="2400" dirty="0">
                <a:latin typeface="Times New Roman" pitchFamily="18" charset="0"/>
                <a:cs typeface="Times New Roman" pitchFamily="18" charset="0"/>
              </a:rPr>
              <a:t>“worst”</a:t>
            </a:r>
          </a:p>
          <a:p>
            <a:pPr marL="114300" indent="0" fontAlgn="base">
              <a:buNone/>
            </a:pPr>
            <a:r>
              <a:rPr lang="en-US" sz="2400" dirty="0">
                <a:latin typeface="Times New Roman" pitchFamily="18" charset="0"/>
                <a:cs typeface="Times New Roman" pitchFamily="18" charset="0"/>
              </a:rPr>
              <a:t>“age”</a:t>
            </a:r>
          </a:p>
          <a:p>
            <a:pPr marL="114300" indent="0" fontAlgn="base">
              <a:buNone/>
            </a:pPr>
            <a:r>
              <a:rPr lang="en-US" sz="2400" dirty="0">
                <a:latin typeface="Times New Roman" pitchFamily="18" charset="0"/>
                <a:cs typeface="Times New Roman" pitchFamily="18" charset="0"/>
              </a:rPr>
              <a:t>“wisdom”</a:t>
            </a:r>
          </a:p>
          <a:p>
            <a:pPr marL="114300" indent="0" fontAlgn="base">
              <a:buNone/>
            </a:pPr>
            <a:r>
              <a:rPr lang="en-US" sz="2400" dirty="0">
                <a:latin typeface="Times New Roman" pitchFamily="18" charset="0"/>
                <a:cs typeface="Times New Roman" pitchFamily="18" charset="0"/>
              </a:rPr>
              <a:t>“foolishness</a:t>
            </a:r>
            <a:r>
              <a:rPr lang="en-US" sz="2400" dirty="0" smtClean="0">
                <a:latin typeface="Times New Roman" pitchFamily="18" charset="0"/>
                <a:cs typeface="Times New Roman" pitchFamily="18" charset="0"/>
              </a:rPr>
              <a:t>”</a:t>
            </a:r>
          </a:p>
          <a:p>
            <a:pPr marL="114300" indent="0" fontAlgn="base">
              <a:buNone/>
            </a:pP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That is a vocabulary of 10 words from a corpus containing 24 words.</a:t>
            </a:r>
          </a:p>
          <a:p>
            <a:pPr marL="11430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2145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324600"/>
          </a:xfrm>
        </p:spPr>
        <p:txBody>
          <a:bodyPr>
            <a:noAutofit/>
          </a:bodyPr>
          <a:lstStyle/>
          <a:p>
            <a:pPr marL="114300" indent="0" algn="just" fontAlgn="base">
              <a:buNone/>
            </a:pPr>
            <a:r>
              <a:rPr lang="en-US" sz="2400" b="1" dirty="0">
                <a:latin typeface="Times New Roman" pitchFamily="18" charset="0"/>
                <a:cs typeface="Times New Roman" pitchFamily="18" charset="0"/>
              </a:rPr>
              <a:t>Step 3: Create Document Vectors</a:t>
            </a:r>
          </a:p>
          <a:p>
            <a:pPr algn="just" fontAlgn="base"/>
            <a:r>
              <a:rPr lang="en-US" sz="2400" dirty="0">
                <a:latin typeface="Times New Roman" pitchFamily="18" charset="0"/>
                <a:cs typeface="Times New Roman" pitchFamily="18" charset="0"/>
              </a:rPr>
              <a:t>The next step is to score the words in each document.</a:t>
            </a:r>
          </a:p>
          <a:p>
            <a:pPr algn="just" fontAlgn="base"/>
            <a:r>
              <a:rPr lang="en-US" sz="2400" dirty="0">
                <a:latin typeface="Times New Roman" pitchFamily="18" charset="0"/>
                <a:cs typeface="Times New Roman" pitchFamily="18" charset="0"/>
              </a:rPr>
              <a:t>The objective is to turn each document of free text into a vector that we can use as input or output for a machine learning model.</a:t>
            </a:r>
          </a:p>
          <a:p>
            <a:pPr algn="just" fontAlgn="base"/>
            <a:r>
              <a:rPr lang="en-US" sz="2400" dirty="0">
                <a:latin typeface="Times New Roman" pitchFamily="18" charset="0"/>
                <a:cs typeface="Times New Roman" pitchFamily="18" charset="0"/>
              </a:rPr>
              <a:t>Because we know the vocabulary has 10 words, we can use a fixed-length document representation of 10, with one position in the vector to score each word.</a:t>
            </a:r>
          </a:p>
          <a:p>
            <a:pPr algn="just" fontAlgn="base"/>
            <a:r>
              <a:rPr lang="en-US" sz="2400" dirty="0">
                <a:latin typeface="Times New Roman" pitchFamily="18" charset="0"/>
                <a:cs typeface="Times New Roman" pitchFamily="18" charset="0"/>
              </a:rPr>
              <a:t>The simplest scoring method is to mark the presence of words as a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value, 0 for absent, 1 for present.</a:t>
            </a:r>
          </a:p>
          <a:p>
            <a:pPr algn="just" fontAlgn="base"/>
            <a:r>
              <a:rPr lang="en-US" sz="2400" dirty="0">
                <a:latin typeface="Times New Roman" pitchFamily="18" charset="0"/>
                <a:cs typeface="Times New Roman" pitchFamily="18" charset="0"/>
              </a:rPr>
              <a:t>Using the arbitrary ordering of words listed above in our vocabulary, we can step through the first document (“</a:t>
            </a:r>
            <a:r>
              <a:rPr lang="en-US" sz="2400" i="1" dirty="0">
                <a:latin typeface="Times New Roman" pitchFamily="18" charset="0"/>
                <a:cs typeface="Times New Roman" pitchFamily="18" charset="0"/>
              </a:rPr>
              <a:t>It was the best of times</a:t>
            </a:r>
            <a:r>
              <a:rPr lang="en-US" sz="2400" dirty="0">
                <a:latin typeface="Times New Roman" pitchFamily="18" charset="0"/>
                <a:cs typeface="Times New Roman" pitchFamily="18" charset="0"/>
              </a:rPr>
              <a:t>“) and convert it into a binary vector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73038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pPr fontAlgn="base"/>
            <a:r>
              <a:rPr lang="en-US" sz="2400" dirty="0">
                <a:latin typeface="Times New Roman" pitchFamily="18" charset="0"/>
                <a:cs typeface="Times New Roman" pitchFamily="18" charset="0"/>
              </a:rPr>
              <a:t>The scoring of the document would look as follows:</a:t>
            </a:r>
          </a:p>
          <a:p>
            <a:pPr marL="114300" indent="0" fontAlgn="base">
              <a:buNone/>
            </a:pPr>
            <a:r>
              <a:rPr lang="en-US" sz="2400" dirty="0" smtClean="0">
                <a:latin typeface="Times New Roman" pitchFamily="18" charset="0"/>
                <a:cs typeface="Times New Roman" pitchFamily="18" charset="0"/>
              </a:rPr>
              <a:t>“it” = 1</a:t>
            </a:r>
          </a:p>
          <a:p>
            <a:pPr marL="114300" indent="0" fontAlgn="base">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was” = 1</a:t>
            </a:r>
          </a:p>
          <a:p>
            <a:pPr marL="114300" indent="0" fontAlgn="base">
              <a:buNone/>
            </a:pPr>
            <a:r>
              <a:rPr lang="en-US" sz="2400" dirty="0" smtClean="0">
                <a:latin typeface="Times New Roman" pitchFamily="18" charset="0"/>
                <a:cs typeface="Times New Roman" pitchFamily="18" charset="0"/>
              </a:rPr>
              <a:t>“the” = 1</a:t>
            </a:r>
          </a:p>
          <a:p>
            <a:pPr marL="114300" indent="0" fontAlgn="base">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best” = 1</a:t>
            </a:r>
          </a:p>
          <a:p>
            <a:pPr marL="114300" indent="0" fontAlgn="base">
              <a:buNone/>
            </a:pPr>
            <a:r>
              <a:rPr lang="en-US" sz="2400" dirty="0">
                <a:latin typeface="Times New Roman" pitchFamily="18" charset="0"/>
                <a:cs typeface="Times New Roman" pitchFamily="18" charset="0"/>
              </a:rPr>
              <a:t>“of” = 1</a:t>
            </a:r>
          </a:p>
          <a:p>
            <a:pPr marL="114300" indent="0" fontAlgn="base">
              <a:buNone/>
            </a:pPr>
            <a:r>
              <a:rPr lang="en-US" sz="2400" dirty="0">
                <a:latin typeface="Times New Roman" pitchFamily="18" charset="0"/>
                <a:cs typeface="Times New Roman" pitchFamily="18" charset="0"/>
              </a:rPr>
              <a:t>“times” = 1</a:t>
            </a:r>
          </a:p>
          <a:p>
            <a:pPr marL="114300" indent="0" fontAlgn="base">
              <a:buNone/>
            </a:pPr>
            <a:r>
              <a:rPr lang="en-US" sz="2400" dirty="0">
                <a:latin typeface="Times New Roman" pitchFamily="18" charset="0"/>
                <a:cs typeface="Times New Roman" pitchFamily="18" charset="0"/>
              </a:rPr>
              <a:t>“worst” = 0</a:t>
            </a:r>
          </a:p>
          <a:p>
            <a:pPr marL="114300" indent="0" fontAlgn="base">
              <a:buNone/>
            </a:pPr>
            <a:r>
              <a:rPr lang="en-US" sz="2400" dirty="0">
                <a:latin typeface="Times New Roman" pitchFamily="18" charset="0"/>
                <a:cs typeface="Times New Roman" pitchFamily="18" charset="0"/>
              </a:rPr>
              <a:t>“age” = 0</a:t>
            </a:r>
          </a:p>
          <a:p>
            <a:pPr marL="114300" indent="0" fontAlgn="base">
              <a:buNone/>
            </a:pPr>
            <a:r>
              <a:rPr lang="en-US" sz="2400" dirty="0">
                <a:latin typeface="Times New Roman" pitchFamily="18" charset="0"/>
                <a:cs typeface="Times New Roman" pitchFamily="18" charset="0"/>
              </a:rPr>
              <a:t>“wisdom” = 0</a:t>
            </a:r>
          </a:p>
          <a:p>
            <a:pPr marL="114300" indent="0" fontAlgn="base">
              <a:buNone/>
            </a:pPr>
            <a:r>
              <a:rPr lang="en-US" sz="2400" dirty="0">
                <a:latin typeface="Times New Roman" pitchFamily="18" charset="0"/>
                <a:cs typeface="Times New Roman" pitchFamily="18" charset="0"/>
              </a:rPr>
              <a:t>“foolishness” = 0</a:t>
            </a:r>
          </a:p>
          <a:p>
            <a:pPr marL="114300" indent="0">
              <a:buNone/>
            </a:pPr>
            <a:endParaRPr lang="en-US" sz="2400" dirty="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511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lstStyle/>
          <a:p>
            <a:pPr marL="114300" indent="0">
              <a:buNone/>
            </a:pPr>
            <a:r>
              <a:rPr lang="en-US" sz="2400" dirty="0">
                <a:latin typeface="Times New Roman" pitchFamily="18" charset="0"/>
                <a:cs typeface="Times New Roman" pitchFamily="18" charset="0"/>
              </a:rPr>
              <a:t>As a binary vector, this would look as follows:</a:t>
            </a:r>
          </a:p>
          <a:p>
            <a:pPr marL="114300" indent="0">
              <a:buNone/>
            </a:pP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600201"/>
            <a:ext cx="66817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87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lstStyle/>
          <a:p>
            <a:pPr marL="114300" indent="0">
              <a:buNone/>
            </a:pPr>
            <a:r>
              <a:rPr lang="en-US" dirty="0"/>
              <a:t>The other three documents would look as follows: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69056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25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10200"/>
          </a:xfrm>
        </p:spPr>
        <p:txBody>
          <a:bodyPr/>
          <a:lstStyle/>
          <a:p>
            <a:pPr algn="just" fontAlgn="base"/>
            <a:r>
              <a:rPr lang="en-US" sz="2400" dirty="0">
                <a:latin typeface="Times New Roman" pitchFamily="18" charset="0"/>
                <a:cs typeface="Times New Roman" pitchFamily="18" charset="0"/>
              </a:rPr>
              <a:t>All ordering of the words is nominally discarded and we have a consistent way of extracting features from any document in our corpus, ready for use in modeling.</a:t>
            </a:r>
          </a:p>
          <a:p>
            <a:pPr algn="just" fontAlgn="base"/>
            <a:r>
              <a:rPr lang="en-US" sz="2400" dirty="0">
                <a:latin typeface="Times New Roman" pitchFamily="18" charset="0"/>
                <a:cs typeface="Times New Roman" pitchFamily="18" charset="0"/>
              </a:rPr>
              <a:t>New documents that overlap with the vocabulary of known words, but may contain words outside of the vocabulary, can still be encoded, where only the occurrence of known words are scored and unknown words are ignored.</a:t>
            </a:r>
          </a:p>
          <a:p>
            <a:pPr algn="just" fontAlgn="base"/>
            <a:r>
              <a:rPr lang="en-US" sz="2400" dirty="0">
                <a:latin typeface="Times New Roman" pitchFamily="18" charset="0"/>
                <a:cs typeface="Times New Roman" pitchFamily="18" charset="0"/>
              </a:rPr>
              <a:t>You can see how this might naturally scale to large vocabularies and larger documents.</a:t>
            </a:r>
          </a:p>
          <a:p>
            <a:pPr marL="114300" indent="0">
              <a:buNone/>
            </a:pPr>
            <a:endParaRPr lang="en-US" dirty="0"/>
          </a:p>
        </p:txBody>
      </p:sp>
    </p:spTree>
    <p:extLst>
      <p:ext uri="{BB962C8B-B14F-4D97-AF65-F5344CB8AC3E}">
        <p14:creationId xmlns:p14="http://schemas.microsoft.com/office/powerpoint/2010/main" val="406565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638800"/>
          </a:xfrm>
        </p:spPr>
        <p:txBody>
          <a:bodyPr>
            <a:normAutofit/>
          </a:bodyPr>
          <a:lstStyle/>
          <a:p>
            <a:pPr marL="114300" indent="0" algn="just" fontAlgn="base">
              <a:buNone/>
            </a:pPr>
            <a:r>
              <a:rPr lang="en-US" sz="2400" b="1" dirty="0">
                <a:latin typeface="Times New Roman" pitchFamily="18" charset="0"/>
                <a:cs typeface="Times New Roman" pitchFamily="18" charset="0"/>
              </a:rPr>
              <a:t>Managing Vocabulary</a:t>
            </a:r>
          </a:p>
          <a:p>
            <a:pPr algn="just" fontAlgn="base"/>
            <a:r>
              <a:rPr lang="en-US" sz="2400" dirty="0">
                <a:latin typeface="Times New Roman" pitchFamily="18" charset="0"/>
                <a:cs typeface="Times New Roman" pitchFamily="18" charset="0"/>
              </a:rPr>
              <a:t>As the vocabulary size increases, so does the vector representation of documents.</a:t>
            </a:r>
          </a:p>
          <a:p>
            <a:pPr algn="just" fontAlgn="base"/>
            <a:r>
              <a:rPr lang="en-US" sz="2400" dirty="0">
                <a:latin typeface="Times New Roman" pitchFamily="18" charset="0"/>
                <a:cs typeface="Times New Roman" pitchFamily="18" charset="0"/>
              </a:rPr>
              <a:t>In the previous example, the length of the document vector is equal to the number of known words</a:t>
            </a:r>
            <a:r>
              <a:rPr lang="en-US" sz="2400" dirty="0" smtClean="0">
                <a:latin typeface="Times New Roman" pitchFamily="18" charset="0"/>
                <a:cs typeface="Times New Roman" pitchFamily="18" charset="0"/>
              </a:rPr>
              <a:t>.</a:t>
            </a:r>
          </a:p>
          <a:p>
            <a:pPr marL="114300" indent="0" algn="just" fontAlgn="base">
              <a:buNone/>
            </a:pPr>
            <a:r>
              <a:rPr lang="en-US" sz="2400" dirty="0">
                <a:latin typeface="Times New Roman" pitchFamily="18" charset="0"/>
                <a:cs typeface="Times New Roman" pitchFamily="18" charset="0"/>
              </a:rPr>
              <a:t>There are simple text cleaning techniques that can be used as a first step, such as:</a:t>
            </a:r>
          </a:p>
          <a:p>
            <a:pPr algn="just" fontAlgn="base"/>
            <a:r>
              <a:rPr lang="en-US" sz="2400" dirty="0">
                <a:latin typeface="Times New Roman" pitchFamily="18" charset="0"/>
                <a:cs typeface="Times New Roman" pitchFamily="18" charset="0"/>
              </a:rPr>
              <a:t>Ignoring case</a:t>
            </a:r>
          </a:p>
          <a:p>
            <a:pPr algn="just" fontAlgn="base"/>
            <a:r>
              <a:rPr lang="en-US" sz="2400" dirty="0">
                <a:latin typeface="Times New Roman" pitchFamily="18" charset="0"/>
                <a:cs typeface="Times New Roman" pitchFamily="18" charset="0"/>
              </a:rPr>
              <a:t>Ignoring punctuation</a:t>
            </a:r>
          </a:p>
          <a:p>
            <a:pPr algn="just" fontAlgn="base"/>
            <a:r>
              <a:rPr lang="en-US" sz="2400" dirty="0">
                <a:latin typeface="Times New Roman" pitchFamily="18" charset="0"/>
                <a:cs typeface="Times New Roman" pitchFamily="18" charset="0"/>
              </a:rPr>
              <a:t>Ignoring frequent words that don’t contain much information, called stop words, like “a,” “of,” etc.</a:t>
            </a:r>
          </a:p>
          <a:p>
            <a:pPr algn="just" fontAlgn="base"/>
            <a:endParaRPr lang="en-US" sz="2400" dirty="0">
              <a:latin typeface="Times New Roman" pitchFamily="18" charset="0"/>
              <a:cs typeface="Times New Roman" pitchFamily="18" charset="0"/>
            </a:endParaRPr>
          </a:p>
          <a:p>
            <a:pPr marL="114300" indent="0">
              <a:buNone/>
            </a:pPr>
            <a:endParaRPr lang="en-US" dirty="0"/>
          </a:p>
        </p:txBody>
      </p:sp>
    </p:spTree>
    <p:extLst>
      <p:ext uri="{BB962C8B-B14F-4D97-AF65-F5344CB8AC3E}">
        <p14:creationId xmlns:p14="http://schemas.microsoft.com/office/powerpoint/2010/main" val="349802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lnSpc>
                <a:spcPct val="80000"/>
              </a:lnSpc>
              <a:buFont typeface="Wingdings 2"/>
              <a:buChar char=""/>
              <a:defRPr/>
            </a:pPr>
            <a:r>
              <a:rPr lang="en-US" sz="2400" b="1" dirty="0">
                <a:latin typeface="Times New Roman" pitchFamily="18" charset="0"/>
                <a:cs typeface="Times New Roman" pitchFamily="18" charset="0"/>
              </a:rPr>
              <a:t>Processing written text</a:t>
            </a:r>
            <a:r>
              <a:rPr lang="en-US" sz="2400" dirty="0">
                <a:latin typeface="Times New Roman" pitchFamily="18" charset="0"/>
                <a:cs typeface="Times New Roman" pitchFamily="18" charset="0"/>
              </a:rPr>
              <a:t>, using lexical, syntactic and semantic knowledge of the language as well as the required real world information.</a:t>
            </a:r>
          </a:p>
          <a:p>
            <a:pPr lvl="1" algn="just">
              <a:lnSpc>
                <a:spcPct val="80000"/>
              </a:lnSpc>
              <a:buFont typeface="Wingdings 2"/>
              <a:buChar char=""/>
              <a:defRPr/>
            </a:pPr>
            <a:endParaRPr lang="en-US" sz="2400" dirty="0">
              <a:latin typeface="Times New Roman" pitchFamily="18" charset="0"/>
              <a:cs typeface="Times New Roman" pitchFamily="18" charset="0"/>
            </a:endParaRPr>
          </a:p>
          <a:p>
            <a:pPr lvl="1" algn="just">
              <a:lnSpc>
                <a:spcPct val="80000"/>
              </a:lnSpc>
              <a:buFont typeface="Wingdings 2"/>
              <a:buChar char=""/>
              <a:defRPr/>
            </a:pPr>
            <a:r>
              <a:rPr lang="en-US" sz="2400" b="1" dirty="0">
                <a:latin typeface="Times New Roman" pitchFamily="18" charset="0"/>
                <a:cs typeface="Times New Roman" pitchFamily="18" charset="0"/>
              </a:rPr>
              <a:t>Processing spoken language</a:t>
            </a:r>
            <a:r>
              <a:rPr lang="en-US" sz="2400" dirty="0">
                <a:latin typeface="Times New Roman" pitchFamily="18" charset="0"/>
                <a:cs typeface="Times New Roman" pitchFamily="18" charset="0"/>
              </a:rPr>
              <a:t>, using all the information needed above plus additional knowledge about  phonology as well as enough added information to handle the further ambiguities that arise in speech.</a:t>
            </a:r>
          </a:p>
          <a:p>
            <a:pPr marL="114300" indent="0">
              <a:buNone/>
            </a:pPr>
            <a:endParaRPr lang="en-US" sz="2400" dirty="0"/>
          </a:p>
        </p:txBody>
      </p:sp>
    </p:spTree>
    <p:extLst>
      <p:ext uri="{BB962C8B-B14F-4D97-AF65-F5344CB8AC3E}">
        <p14:creationId xmlns:p14="http://schemas.microsoft.com/office/powerpoint/2010/main" val="1839397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lstStyle/>
          <a:p>
            <a:pPr marL="114300" indent="0" algn="just" fontAlgn="base">
              <a:buNone/>
            </a:pPr>
            <a:r>
              <a:rPr lang="en-US" sz="2400" b="1" dirty="0">
                <a:latin typeface="Times New Roman" pitchFamily="18" charset="0"/>
                <a:cs typeface="Times New Roman" pitchFamily="18" charset="0"/>
              </a:rPr>
              <a:t>Fixing misspelled words.</a:t>
            </a:r>
          </a:p>
          <a:p>
            <a:pPr algn="just" fontAlgn="base"/>
            <a:r>
              <a:rPr lang="en-US" sz="2400" dirty="0">
                <a:latin typeface="Times New Roman" pitchFamily="18" charset="0"/>
                <a:cs typeface="Times New Roman" pitchFamily="18" charset="0"/>
              </a:rPr>
              <a:t>Reducing words to their stem (e.g. “play” from “playing”) using stemming algorithms.</a:t>
            </a:r>
          </a:p>
          <a:p>
            <a:pPr algn="just" fontAlgn="base"/>
            <a:r>
              <a:rPr lang="en-US" sz="2400" dirty="0">
                <a:latin typeface="Times New Roman" pitchFamily="18" charset="0"/>
                <a:cs typeface="Times New Roman" pitchFamily="18" charset="0"/>
              </a:rPr>
              <a:t>A more sophisticated approach is to create a vocabulary of grouped words. This both changes the scope of the vocabulary and allows the bag-of-words to capture a little bit more meaning from the document.</a:t>
            </a:r>
          </a:p>
          <a:p>
            <a:pPr algn="just" fontAlgn="base"/>
            <a:r>
              <a:rPr lang="en-US" sz="2400" dirty="0">
                <a:latin typeface="Times New Roman" pitchFamily="18" charset="0"/>
                <a:cs typeface="Times New Roman" pitchFamily="18" charset="0"/>
              </a:rPr>
              <a:t>In this approach, each word or token is called a “gram”. Creating a vocabulary of two-word pairs is, in turn, called a bigram model. Again, only the bigrams that appear in the corpus are modeled, not all possible bigrams.</a:t>
            </a:r>
          </a:p>
          <a:p>
            <a:endParaRPr lang="en-US" dirty="0"/>
          </a:p>
        </p:txBody>
      </p:sp>
    </p:spTree>
    <p:extLst>
      <p:ext uri="{BB962C8B-B14F-4D97-AF65-F5344CB8AC3E}">
        <p14:creationId xmlns:p14="http://schemas.microsoft.com/office/powerpoint/2010/main" val="365935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620000" cy="5257800"/>
          </a:xfrm>
        </p:spPr>
        <p:txBody>
          <a:bodyPr>
            <a:normAutofit/>
          </a:bodyPr>
          <a:lstStyle/>
          <a:p>
            <a:pPr marL="114300" indent="0" algn="just" fontAlgn="base">
              <a:buNone/>
            </a:pPr>
            <a:r>
              <a:rPr lang="en-US" sz="2800" b="1" dirty="0">
                <a:latin typeface="Times New Roman" pitchFamily="18" charset="0"/>
                <a:cs typeface="Times New Roman" pitchFamily="18" charset="0"/>
              </a:rPr>
              <a:t>Scoring Words</a:t>
            </a:r>
          </a:p>
          <a:p>
            <a:pPr algn="just" fontAlgn="base"/>
            <a:r>
              <a:rPr lang="en-US" sz="2800" dirty="0">
                <a:latin typeface="Times New Roman" pitchFamily="18" charset="0"/>
                <a:cs typeface="Times New Roman" pitchFamily="18" charset="0"/>
              </a:rPr>
              <a:t>Once a vocabulary has been chosen, the occurrence of words in example documents needs to be scored</a:t>
            </a:r>
            <a:r>
              <a:rPr lang="en-US" sz="2800" dirty="0" smtClean="0">
                <a:latin typeface="Times New Roman" pitchFamily="18" charset="0"/>
                <a:cs typeface="Times New Roman" pitchFamily="18" charset="0"/>
              </a:rPr>
              <a:t>.</a:t>
            </a:r>
          </a:p>
          <a:p>
            <a:pPr marL="114300" indent="0" algn="just" fontAlgn="base">
              <a:buNone/>
            </a:pPr>
            <a:r>
              <a:rPr lang="en-US" sz="2800" dirty="0">
                <a:latin typeface="Times New Roman" pitchFamily="18" charset="0"/>
                <a:cs typeface="Times New Roman" pitchFamily="18" charset="0"/>
              </a:rPr>
              <a:t>Some additional simple scoring methods include:</a:t>
            </a:r>
          </a:p>
          <a:p>
            <a:pPr algn="just" fontAlgn="base"/>
            <a:r>
              <a:rPr lang="en-US" sz="2800" b="1" dirty="0">
                <a:latin typeface="Times New Roman" pitchFamily="18" charset="0"/>
                <a:cs typeface="Times New Roman" pitchFamily="18" charset="0"/>
              </a:rPr>
              <a:t>Counts</a:t>
            </a:r>
            <a:r>
              <a:rPr lang="en-US" sz="2800" dirty="0">
                <a:latin typeface="Times New Roman" pitchFamily="18" charset="0"/>
                <a:cs typeface="Times New Roman" pitchFamily="18" charset="0"/>
              </a:rPr>
              <a:t>. Count the number of times each word appears in a document.</a:t>
            </a:r>
          </a:p>
          <a:p>
            <a:pPr algn="just" fontAlgn="base"/>
            <a:r>
              <a:rPr lang="en-US" sz="2800" b="1" dirty="0">
                <a:latin typeface="Times New Roman" pitchFamily="18" charset="0"/>
                <a:cs typeface="Times New Roman" pitchFamily="18" charset="0"/>
              </a:rPr>
              <a:t>Frequencies</a:t>
            </a:r>
            <a:r>
              <a:rPr lang="en-US" sz="2800" dirty="0">
                <a:latin typeface="Times New Roman" pitchFamily="18" charset="0"/>
                <a:cs typeface="Times New Roman" pitchFamily="18" charset="0"/>
              </a:rPr>
              <a:t>. Calculate the frequency that each word appears in a document out of all the words in the document.</a:t>
            </a: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2477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pPr algn="just">
              <a:defRPr/>
            </a:pPr>
            <a:r>
              <a:rPr lang="en-IN" sz="2800" dirty="0">
                <a:latin typeface="Times New Roman" pitchFamily="18" charset="0"/>
                <a:cs typeface="Times New Roman" pitchFamily="18" charset="0"/>
              </a:rPr>
              <a:t>A </a:t>
            </a:r>
            <a:r>
              <a:rPr lang="en-IN" sz="2800" b="1" dirty="0">
                <a:latin typeface="Times New Roman" pitchFamily="18" charset="0"/>
                <a:cs typeface="Times New Roman" pitchFamily="18" charset="0"/>
              </a:rPr>
              <a:t>Spell checker </a:t>
            </a:r>
            <a:r>
              <a:rPr lang="en-IN" sz="2800" dirty="0">
                <a:latin typeface="Times New Roman" pitchFamily="18" charset="0"/>
                <a:cs typeface="Times New Roman" pitchFamily="18" charset="0"/>
              </a:rPr>
              <a:t>is one of the basic tools required for language processing.</a:t>
            </a:r>
          </a:p>
          <a:p>
            <a:pPr algn="just">
              <a:defRPr/>
            </a:pPr>
            <a:r>
              <a:rPr lang="en-IN" sz="2800" dirty="0">
                <a:latin typeface="Times New Roman" pitchFamily="18" charset="0"/>
                <a:cs typeface="Times New Roman" pitchFamily="18" charset="0"/>
              </a:rPr>
              <a:t>Spell checking involves identifying words and non words and also suggesting the possible alternatives for its correction.</a:t>
            </a:r>
          </a:p>
          <a:p>
            <a:pPr marL="0" indent="0" algn="just">
              <a:buNone/>
              <a:defRPr/>
            </a:pPr>
            <a:endParaRPr lang="en-IN" sz="2800" dirty="0">
              <a:latin typeface="Times New Roman" pitchFamily="18" charset="0"/>
              <a:cs typeface="Times New Roman" pitchFamily="18" charset="0"/>
            </a:endParaRPr>
          </a:p>
          <a:p>
            <a:pPr algn="just">
              <a:defRPr/>
            </a:pPr>
            <a:r>
              <a:rPr lang="en-IN" sz="2800" dirty="0">
                <a:latin typeface="Times New Roman" pitchFamily="18" charset="0"/>
                <a:cs typeface="Times New Roman" pitchFamily="18" charset="0"/>
              </a:rPr>
              <a:t>used in </a:t>
            </a:r>
          </a:p>
          <a:p>
            <a:pPr lvl="1" algn="just">
              <a:buFont typeface="Arial" pitchFamily="34" charset="0"/>
              <a:buChar char="–"/>
              <a:defRPr/>
            </a:pPr>
            <a:r>
              <a:rPr lang="en-IN" sz="2800" dirty="0">
                <a:latin typeface="Times New Roman" pitchFamily="18" charset="0"/>
                <a:cs typeface="Times New Roman" pitchFamily="18" charset="0"/>
              </a:rPr>
              <a:t>Word processing</a:t>
            </a:r>
          </a:p>
          <a:p>
            <a:pPr lvl="1" algn="just">
              <a:buFont typeface="Arial" pitchFamily="34" charset="0"/>
              <a:buChar char="–"/>
              <a:defRPr/>
            </a:pPr>
            <a:r>
              <a:rPr lang="en-IN" sz="2800" dirty="0">
                <a:latin typeface="Times New Roman" pitchFamily="18" charset="0"/>
                <a:cs typeface="Times New Roman" pitchFamily="18" charset="0"/>
              </a:rPr>
              <a:t>Character or text recognition</a:t>
            </a:r>
          </a:p>
          <a:p>
            <a:pPr lvl="1" algn="just">
              <a:buFont typeface="Arial" pitchFamily="34" charset="0"/>
              <a:buChar char="–"/>
              <a:defRPr/>
            </a:pPr>
            <a:r>
              <a:rPr lang="en-IN" sz="2800" dirty="0">
                <a:latin typeface="Times New Roman" pitchFamily="18" charset="0"/>
                <a:cs typeface="Times New Roman" pitchFamily="18" charset="0"/>
              </a:rPr>
              <a:t>Speech recognition and generation.</a:t>
            </a: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70044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altLang="en-US" sz="2800" dirty="0">
                <a:latin typeface="Times New Roman" pitchFamily="18" charset="0"/>
                <a:cs typeface="Times New Roman" pitchFamily="18" charset="0"/>
              </a:rPr>
              <a:t>Most available spell checkers focus on processing isolated words and do not take into account the context</a:t>
            </a:r>
            <a:r>
              <a:rPr lang="en-IN" altLang="en-US" sz="2800" dirty="0" smtClean="0">
                <a:latin typeface="Times New Roman" pitchFamily="18" charset="0"/>
                <a:cs typeface="Times New Roman" pitchFamily="18" charset="0"/>
              </a:rPr>
              <a:t>.</a:t>
            </a:r>
          </a:p>
          <a:p>
            <a:pPr marL="114300" indent="0" algn="just">
              <a:buNone/>
            </a:pPr>
            <a:endParaRPr lang="en-IN" altLang="en-US" sz="2800" dirty="0">
              <a:latin typeface="Times New Roman" pitchFamily="18" charset="0"/>
              <a:cs typeface="Times New Roman" pitchFamily="18" charset="0"/>
            </a:endParaRPr>
          </a:p>
          <a:p>
            <a:pPr algn="just"/>
            <a:r>
              <a:rPr lang="en-IN" altLang="en-US" sz="2800" dirty="0">
                <a:latin typeface="Times New Roman" pitchFamily="18" charset="0"/>
                <a:cs typeface="Times New Roman" pitchFamily="18" charset="0"/>
              </a:rPr>
              <a:t>“Henry </a:t>
            </a:r>
            <a:r>
              <a:rPr lang="en-IN" altLang="en-US" sz="2800" b="1" dirty="0" err="1">
                <a:latin typeface="Times New Roman" pitchFamily="18" charset="0"/>
                <a:cs typeface="Times New Roman" pitchFamily="18" charset="0"/>
              </a:rPr>
              <a:t>sar</a:t>
            </a:r>
            <a:r>
              <a:rPr lang="en-IN" altLang="en-US" sz="2800" dirty="0">
                <a:latin typeface="Times New Roman" pitchFamily="18" charset="0"/>
                <a:cs typeface="Times New Roman" pitchFamily="18" charset="0"/>
              </a:rPr>
              <a:t> on the box”</a:t>
            </a:r>
          </a:p>
          <a:p>
            <a:pPr algn="just"/>
            <a:r>
              <a:rPr lang="en-IN" altLang="en-US" sz="2800" dirty="0">
                <a:latin typeface="Times New Roman" pitchFamily="18" charset="0"/>
                <a:cs typeface="Times New Roman" pitchFamily="18" charset="0"/>
              </a:rPr>
              <a:t>“Henry </a:t>
            </a:r>
            <a:r>
              <a:rPr lang="en-IN" altLang="en-US" sz="2800" b="1" dirty="0">
                <a:latin typeface="Times New Roman" pitchFamily="18" charset="0"/>
                <a:cs typeface="Times New Roman" pitchFamily="18" charset="0"/>
              </a:rPr>
              <a:t>at</a:t>
            </a:r>
            <a:r>
              <a:rPr lang="en-IN" altLang="en-US" sz="2800" dirty="0">
                <a:latin typeface="Times New Roman" pitchFamily="18" charset="0"/>
                <a:cs typeface="Times New Roman" pitchFamily="18" charset="0"/>
              </a:rPr>
              <a:t> on the box”</a:t>
            </a: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83078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pPr marL="114300" indent="0" algn="just">
              <a:buNone/>
            </a:pPr>
            <a:r>
              <a:rPr lang="en-IN" altLang="en-US" sz="2800" dirty="0">
                <a:latin typeface="Times New Roman" pitchFamily="18" charset="0"/>
                <a:cs typeface="Times New Roman" pitchFamily="18" charset="0"/>
              </a:rPr>
              <a:t>Spelling </a:t>
            </a:r>
            <a:r>
              <a:rPr lang="en-IN" altLang="en-US" sz="2800" dirty="0" smtClean="0">
                <a:latin typeface="Times New Roman" pitchFamily="18" charset="0"/>
                <a:cs typeface="Times New Roman" pitchFamily="18" charset="0"/>
              </a:rPr>
              <a:t>Errors</a:t>
            </a:r>
          </a:p>
          <a:p>
            <a:pPr algn="just"/>
            <a:r>
              <a:rPr lang="en-IN" altLang="en-US" sz="2800" dirty="0">
                <a:latin typeface="Times New Roman" pitchFamily="18" charset="0"/>
                <a:cs typeface="Times New Roman" pitchFamily="18" charset="0"/>
              </a:rPr>
              <a:t>Three cause of error are:</a:t>
            </a:r>
          </a:p>
          <a:p>
            <a:pPr algn="just"/>
            <a:r>
              <a:rPr lang="en-IN" altLang="en-US" sz="2800" b="1" dirty="0">
                <a:latin typeface="Times New Roman" pitchFamily="18" charset="0"/>
                <a:cs typeface="Times New Roman" pitchFamily="18" charset="0"/>
              </a:rPr>
              <a:t>Insertion:</a:t>
            </a:r>
            <a:r>
              <a:rPr lang="en-IN" altLang="en-US" sz="2800" dirty="0">
                <a:latin typeface="Times New Roman" pitchFamily="18" charset="0"/>
                <a:cs typeface="Times New Roman" pitchFamily="18" charset="0"/>
              </a:rPr>
              <a:t> Insertion of extra letter while typing. E.g. maximum typed as </a:t>
            </a:r>
            <a:r>
              <a:rPr lang="en-IN" altLang="en-US" sz="2800" dirty="0" err="1">
                <a:latin typeface="Times New Roman" pitchFamily="18" charset="0"/>
                <a:cs typeface="Times New Roman" pitchFamily="18" charset="0"/>
              </a:rPr>
              <a:t>maxiimum</a:t>
            </a:r>
            <a:r>
              <a:rPr lang="en-IN" altLang="en-US" sz="2800" dirty="0">
                <a:latin typeface="Times New Roman" pitchFamily="18" charset="0"/>
                <a:cs typeface="Times New Roman" pitchFamily="18" charset="0"/>
              </a:rPr>
              <a:t>.</a:t>
            </a:r>
          </a:p>
          <a:p>
            <a:pPr algn="just"/>
            <a:r>
              <a:rPr lang="en-IN" altLang="en-US" sz="2800" b="1" dirty="0">
                <a:latin typeface="Times New Roman" pitchFamily="18" charset="0"/>
                <a:cs typeface="Times New Roman" pitchFamily="18" charset="0"/>
              </a:rPr>
              <a:t>Deletion</a:t>
            </a:r>
            <a:r>
              <a:rPr lang="en-IN" altLang="en-US" sz="2800" dirty="0">
                <a:latin typeface="Times New Roman" pitchFamily="18" charset="0"/>
                <a:cs typeface="Times New Roman" pitchFamily="18" charset="0"/>
              </a:rPr>
              <a:t>: A case of a letter missing or not typed in a word. E.g. </a:t>
            </a:r>
            <a:r>
              <a:rPr lang="en-IN" altLang="en-US" sz="2800" dirty="0" err="1">
                <a:latin typeface="Times New Roman" pitchFamily="18" charset="0"/>
                <a:cs typeface="Times New Roman" pitchFamily="18" charset="0"/>
              </a:rPr>
              <a:t>netwrk</a:t>
            </a:r>
            <a:r>
              <a:rPr lang="en-IN" altLang="en-US" sz="2800" dirty="0">
                <a:latin typeface="Times New Roman" pitchFamily="18" charset="0"/>
                <a:cs typeface="Times New Roman" pitchFamily="18" charset="0"/>
              </a:rPr>
              <a:t> instead of network.</a:t>
            </a:r>
          </a:p>
          <a:p>
            <a:pPr algn="just"/>
            <a:r>
              <a:rPr lang="en-IN" altLang="en-US" sz="2800" b="1" dirty="0">
                <a:latin typeface="Times New Roman" pitchFamily="18" charset="0"/>
                <a:cs typeface="Times New Roman" pitchFamily="18" charset="0"/>
              </a:rPr>
              <a:t>Substitution:</a:t>
            </a:r>
            <a:r>
              <a:rPr lang="en-IN" altLang="en-US" sz="2800" dirty="0">
                <a:latin typeface="Times New Roman" pitchFamily="18" charset="0"/>
                <a:cs typeface="Times New Roman" pitchFamily="18" charset="0"/>
              </a:rPr>
              <a:t> Typing of a letter in place of the correct one. E.g. </a:t>
            </a:r>
            <a:r>
              <a:rPr lang="en-IN" altLang="en-US" sz="2800" dirty="0" err="1">
                <a:latin typeface="Times New Roman" pitchFamily="18" charset="0"/>
                <a:cs typeface="Times New Roman" pitchFamily="18" charset="0"/>
              </a:rPr>
              <a:t>intellugence</a:t>
            </a:r>
            <a:r>
              <a:rPr lang="en-IN" altLang="en-US" sz="2800" dirty="0">
                <a:latin typeface="Times New Roman" pitchFamily="18" charset="0"/>
                <a:cs typeface="Times New Roman" pitchFamily="18" charset="0"/>
              </a:rPr>
              <a:t>.</a:t>
            </a: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2027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pPr algn="just">
              <a:defRPr/>
            </a:pPr>
            <a:r>
              <a:rPr lang="en-IN" sz="2400" dirty="0">
                <a:latin typeface="Times New Roman" pitchFamily="18" charset="0"/>
                <a:cs typeface="Times New Roman" pitchFamily="18" charset="0"/>
              </a:rPr>
              <a:t>Spelling errors may be classified into following types:</a:t>
            </a:r>
          </a:p>
          <a:p>
            <a:pPr algn="just">
              <a:defRPr/>
            </a:pPr>
            <a:r>
              <a:rPr lang="en-IN" sz="2400" dirty="0">
                <a:latin typeface="Times New Roman" pitchFamily="18" charset="0"/>
                <a:cs typeface="Times New Roman" pitchFamily="18" charset="0"/>
              </a:rPr>
              <a:t>Typographic errors:</a:t>
            </a:r>
          </a:p>
          <a:p>
            <a:pPr lvl="1" algn="just">
              <a:buFont typeface="Arial" pitchFamily="34" charset="0"/>
              <a:buChar char="–"/>
              <a:defRPr/>
            </a:pPr>
            <a:r>
              <a:rPr lang="en-IN" sz="2400" dirty="0">
                <a:latin typeface="Times New Roman" pitchFamily="18" charset="0"/>
                <a:cs typeface="Times New Roman" pitchFamily="18" charset="0"/>
              </a:rPr>
              <a:t>Cause due to mistakes committed while typing.</a:t>
            </a:r>
          </a:p>
          <a:p>
            <a:pPr lvl="1" algn="just">
              <a:buFont typeface="Arial" pitchFamily="34" charset="0"/>
              <a:buChar char="–"/>
              <a:defRPr/>
            </a:pPr>
            <a:r>
              <a:rPr lang="en-IN" sz="2400" dirty="0">
                <a:latin typeface="Times New Roman" pitchFamily="18" charset="0"/>
                <a:cs typeface="Times New Roman" pitchFamily="18" charset="0"/>
              </a:rPr>
              <a:t>E.g. </a:t>
            </a:r>
            <a:r>
              <a:rPr lang="en-IN" sz="2400" dirty="0" err="1">
                <a:latin typeface="Times New Roman" pitchFamily="18" charset="0"/>
                <a:cs typeface="Times New Roman" pitchFamily="18" charset="0"/>
              </a:rPr>
              <a:t>netwrk</a:t>
            </a:r>
            <a:r>
              <a:rPr lang="en-IN" sz="2400" dirty="0">
                <a:latin typeface="Times New Roman" pitchFamily="18" charset="0"/>
                <a:cs typeface="Times New Roman" pitchFamily="18" charset="0"/>
              </a:rPr>
              <a:t> in place of network. </a:t>
            </a:r>
          </a:p>
          <a:p>
            <a:pPr algn="just">
              <a:defRPr/>
            </a:pPr>
            <a:r>
              <a:rPr lang="en-IN" sz="2400" dirty="0">
                <a:latin typeface="Times New Roman" pitchFamily="18" charset="0"/>
                <a:cs typeface="Times New Roman" pitchFamily="18" charset="0"/>
              </a:rPr>
              <a:t>Orthographic errors:</a:t>
            </a:r>
          </a:p>
          <a:p>
            <a:pPr lvl="1" algn="just">
              <a:buFont typeface="Arial" pitchFamily="34" charset="0"/>
              <a:buChar char="–"/>
              <a:defRPr/>
            </a:pPr>
            <a:r>
              <a:rPr lang="en-IN" sz="2400" dirty="0">
                <a:latin typeface="Times New Roman" pitchFamily="18" charset="0"/>
                <a:cs typeface="Times New Roman" pitchFamily="18" charset="0"/>
              </a:rPr>
              <a:t>Result due to a lack of comprehension of the concerned language on part of user.</a:t>
            </a:r>
          </a:p>
          <a:p>
            <a:pPr lvl="1" algn="just">
              <a:buFont typeface="Arial" pitchFamily="34" charset="0"/>
              <a:buChar char="–"/>
              <a:defRPr/>
            </a:pPr>
            <a:r>
              <a:rPr lang="en-IN" sz="2400" dirty="0">
                <a:latin typeface="Times New Roman" pitchFamily="18" charset="0"/>
                <a:cs typeface="Times New Roman" pitchFamily="18" charset="0"/>
              </a:rPr>
              <a:t>E.g. arithmetic, </a:t>
            </a:r>
            <a:r>
              <a:rPr lang="en-IN" sz="2400" dirty="0" err="1">
                <a:latin typeface="Times New Roman" pitchFamily="18" charset="0"/>
                <a:cs typeface="Times New Roman" pitchFamily="18" charset="0"/>
              </a:rPr>
              <a:t>wellcome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accomodation</a:t>
            </a:r>
            <a:r>
              <a:rPr lang="en-IN" sz="2400" dirty="0">
                <a:latin typeface="Times New Roman" pitchFamily="18" charset="0"/>
                <a:cs typeface="Times New Roman" pitchFamily="18" charset="0"/>
              </a:rPr>
              <a:t>.</a:t>
            </a:r>
          </a:p>
          <a:p>
            <a:pPr algn="just">
              <a:defRPr/>
            </a:pPr>
            <a:r>
              <a:rPr lang="en-IN" sz="2400" dirty="0">
                <a:latin typeface="Times New Roman" pitchFamily="18" charset="0"/>
                <a:cs typeface="Times New Roman" pitchFamily="18" charset="0"/>
              </a:rPr>
              <a:t>Phonetic errors:</a:t>
            </a:r>
          </a:p>
          <a:p>
            <a:pPr lvl="1" algn="just">
              <a:buFont typeface="Arial" pitchFamily="34" charset="0"/>
              <a:buChar char="–"/>
              <a:defRPr/>
            </a:pPr>
            <a:r>
              <a:rPr lang="en-IN" sz="2400" dirty="0">
                <a:latin typeface="Times New Roman" pitchFamily="18" charset="0"/>
                <a:cs typeface="Times New Roman" pitchFamily="18" charset="0"/>
              </a:rPr>
              <a:t>result due to poor cognition on part of </a:t>
            </a:r>
            <a:r>
              <a:rPr lang="en-IN" sz="2400" dirty="0" err="1">
                <a:latin typeface="Times New Roman" pitchFamily="18" charset="0"/>
                <a:cs typeface="Times New Roman" pitchFamily="18" charset="0"/>
              </a:rPr>
              <a:t>listner</a:t>
            </a:r>
            <a:r>
              <a:rPr lang="en-IN" sz="2400" dirty="0">
                <a:latin typeface="Times New Roman" pitchFamily="18" charset="0"/>
                <a:cs typeface="Times New Roman" pitchFamily="18" charset="0"/>
              </a:rPr>
              <a:t>.</a:t>
            </a:r>
          </a:p>
          <a:p>
            <a:pPr lvl="1" algn="just">
              <a:buFont typeface="Arial" pitchFamily="34" charset="0"/>
              <a:buChar char="–"/>
              <a:defRPr/>
            </a:pPr>
            <a:r>
              <a:rPr lang="en-IN" sz="2400" dirty="0">
                <a:latin typeface="Times New Roman" pitchFamily="18" charset="0"/>
                <a:cs typeface="Times New Roman" pitchFamily="18" charset="0"/>
              </a:rPr>
              <a:t>E.g. the word rough could be spelt as ruff.</a:t>
            </a:r>
          </a:p>
          <a:p>
            <a:pPr lvl="1" algn="just">
              <a:buFont typeface="Arial" pitchFamily="34" charset="0"/>
              <a:buChar char="–"/>
              <a:defRPr/>
            </a:pPr>
            <a:r>
              <a:rPr lang="en-IN" sz="2400" dirty="0">
                <a:latin typeface="Times New Roman" pitchFamily="18" charset="0"/>
                <a:cs typeface="Times New Roman" pitchFamily="18" charset="0"/>
              </a:rPr>
              <a:t>Listen as </a:t>
            </a:r>
            <a:r>
              <a:rPr lang="en-IN" sz="2400" dirty="0" err="1">
                <a:latin typeface="Times New Roman" pitchFamily="18" charset="0"/>
                <a:cs typeface="Times New Roman" pitchFamily="18" charset="0"/>
              </a:rPr>
              <a:t>lisen</a:t>
            </a:r>
            <a:r>
              <a:rPr lang="en-IN" sz="2400" dirty="0">
                <a:latin typeface="Times New Roman" pitchFamily="18" charset="0"/>
                <a:cs typeface="Times New Roman" pitchFamily="18" charset="0"/>
              </a:rPr>
              <a:t>, piece as peace or peas, reed as read.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4060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itchFamily="18" charset="0"/>
                <a:cs typeface="Times New Roman" pitchFamily="18" charset="0"/>
              </a:rPr>
              <a:t>Spell checking techniques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defRPr/>
            </a:pPr>
            <a:r>
              <a:rPr lang="en-IN" sz="2800" dirty="0">
                <a:latin typeface="Times New Roman" pitchFamily="18" charset="0"/>
                <a:cs typeface="Times New Roman" pitchFamily="18" charset="0"/>
              </a:rPr>
              <a:t>Spell checking techniques can be broadly classified into three categories-</a:t>
            </a:r>
          </a:p>
          <a:p>
            <a:pPr algn="just">
              <a:defRPr/>
            </a:pPr>
            <a:r>
              <a:rPr lang="en-IN" sz="2800" dirty="0">
                <a:latin typeface="Times New Roman" pitchFamily="18" charset="0"/>
                <a:cs typeface="Times New Roman" pitchFamily="18" charset="0"/>
              </a:rPr>
              <a:t>(a) Non-Word error detection: This process involves the detection of misspelled words or non-words.</a:t>
            </a:r>
          </a:p>
          <a:p>
            <a:pPr lvl="1" algn="just">
              <a:buFont typeface="Arial" pitchFamily="34" charset="0"/>
              <a:buChar char="–"/>
              <a:defRPr/>
            </a:pPr>
            <a:r>
              <a:rPr lang="en-IN" sz="2800" dirty="0">
                <a:latin typeface="Times New Roman" pitchFamily="18" charset="0"/>
                <a:cs typeface="Times New Roman" pitchFamily="18" charset="0"/>
              </a:rPr>
              <a:t>E.g. the word </a:t>
            </a:r>
            <a:r>
              <a:rPr lang="en-IN" sz="2800" dirty="0" err="1">
                <a:latin typeface="Times New Roman" pitchFamily="18" charset="0"/>
                <a:cs typeface="Times New Roman" pitchFamily="18" charset="0"/>
              </a:rPr>
              <a:t>sopar</a:t>
            </a:r>
            <a:r>
              <a:rPr lang="en-IN" sz="2800" dirty="0">
                <a:latin typeface="Times New Roman" pitchFamily="18" charset="0"/>
                <a:cs typeface="Times New Roman" pitchFamily="18" charset="0"/>
              </a:rPr>
              <a:t> is a non-word ; its correct form is super or sober.</a:t>
            </a:r>
          </a:p>
          <a:p>
            <a:pPr lvl="1" algn="just">
              <a:buFont typeface="Arial" pitchFamily="34" charset="0"/>
              <a:buChar char="–"/>
              <a:defRPr/>
            </a:pPr>
            <a:r>
              <a:rPr lang="en-IN" sz="2800" dirty="0">
                <a:latin typeface="Times New Roman" pitchFamily="18" charset="0"/>
                <a:cs typeface="Times New Roman" pitchFamily="18" charset="0"/>
              </a:rPr>
              <a:t>The most commonly used techniques to detect such errors are the </a:t>
            </a:r>
            <a:r>
              <a:rPr lang="en-IN" sz="2800" b="1" dirty="0">
                <a:latin typeface="Times New Roman" pitchFamily="18" charset="0"/>
                <a:cs typeface="Times New Roman" pitchFamily="18" charset="0"/>
              </a:rPr>
              <a:t> N-gram analysis </a:t>
            </a:r>
            <a:r>
              <a:rPr lang="en-IN" sz="2800" dirty="0">
                <a:latin typeface="Times New Roman" pitchFamily="18" charset="0"/>
                <a:cs typeface="Times New Roman" pitchFamily="18" charset="0"/>
              </a:rPr>
              <a:t>and </a:t>
            </a:r>
            <a:r>
              <a:rPr lang="en-IN" sz="2800" b="1" dirty="0">
                <a:latin typeface="Times New Roman" pitchFamily="18" charset="0"/>
                <a:cs typeface="Times New Roman" pitchFamily="18" charset="0"/>
              </a:rPr>
              <a:t>Dictionary look-up.</a:t>
            </a:r>
            <a:endParaRPr lang="en-IN" sz="2800" dirty="0">
              <a:latin typeface="Times New Roman" pitchFamily="18" charset="0"/>
              <a:cs typeface="Times New Roman" pitchFamily="18" charset="0"/>
            </a:endParaRP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10447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IN" sz="2800" dirty="0" smtClean="0">
                <a:latin typeface="Times New Roman" pitchFamily="18" charset="0"/>
                <a:cs typeface="Times New Roman" pitchFamily="18" charset="0"/>
              </a:rPr>
              <a:t>N-Gram Analysis: </a:t>
            </a:r>
            <a:br>
              <a:rPr lang="en-IN"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2" algn="just">
              <a:defRPr/>
            </a:pPr>
            <a:r>
              <a:rPr lang="en-IN" sz="2400" dirty="0" smtClean="0">
                <a:latin typeface="Times New Roman" pitchFamily="18" charset="0"/>
                <a:cs typeface="Times New Roman" pitchFamily="18" charset="0"/>
              </a:rPr>
              <a:t>Make </a:t>
            </a:r>
            <a:r>
              <a:rPr lang="en-IN" sz="2400" dirty="0">
                <a:latin typeface="Times New Roman" pitchFamily="18" charset="0"/>
                <a:cs typeface="Times New Roman" pitchFamily="18" charset="0"/>
              </a:rPr>
              <a:t>use of probabilities of occurrence of N-grams in a large corpus of text to decide on the error in the word.</a:t>
            </a:r>
          </a:p>
          <a:p>
            <a:pPr lvl="2" algn="just">
              <a:defRPr/>
            </a:pPr>
            <a:r>
              <a:rPr lang="en-IN" sz="2400" dirty="0">
                <a:latin typeface="Times New Roman" pitchFamily="18" charset="0"/>
                <a:cs typeface="Times New Roman" pitchFamily="18" charset="0"/>
              </a:rPr>
              <a:t>N-gram to be sequence of letters rather than words.</a:t>
            </a:r>
          </a:p>
          <a:p>
            <a:pPr lvl="2" algn="just">
              <a:defRPr/>
            </a:pPr>
            <a:r>
              <a:rPr lang="en-IN" sz="2400" dirty="0">
                <a:latin typeface="Times New Roman" pitchFamily="18" charset="0"/>
                <a:cs typeface="Times New Roman" pitchFamily="18" charset="0"/>
              </a:rPr>
              <a:t>Try to predict next letter rather than next words.</a:t>
            </a:r>
          </a:p>
          <a:p>
            <a:pPr lvl="2" algn="just">
              <a:defRPr/>
            </a:pPr>
            <a:r>
              <a:rPr lang="en-IN" sz="2400" dirty="0">
                <a:latin typeface="Times New Roman" pitchFamily="18" charset="0"/>
                <a:cs typeface="Times New Roman" pitchFamily="18" charset="0"/>
              </a:rPr>
              <a:t>Used in text (handwritten or printed) recognition</a:t>
            </a:r>
          </a:p>
          <a:p>
            <a:pPr algn="just">
              <a:defRPr/>
            </a:pPr>
            <a:r>
              <a:rPr lang="en-IN" sz="2400" dirty="0">
                <a:latin typeface="Times New Roman" pitchFamily="18" charset="0"/>
                <a:cs typeface="Times New Roman" pitchFamily="18" charset="0"/>
              </a:rPr>
              <a:t>Dictionary look-up involves the use of an efficient dictionary lookup coupled with pattern-matching algorithm (such as hashing technique, Finite state automata), dictionary portioning schemes and morphological processing methods.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8279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lstStyle/>
          <a:p>
            <a:pPr marL="114300" indent="0">
              <a:buNone/>
            </a:pPr>
            <a:r>
              <a:rPr lang="en-IN" altLang="en-US" sz="2800" b="1" dirty="0"/>
              <a:t>(b) </a:t>
            </a:r>
            <a:r>
              <a:rPr lang="en-IN" altLang="en-US" sz="2800" b="1" dirty="0">
                <a:latin typeface="Times New Roman" pitchFamily="18" charset="0"/>
                <a:cs typeface="Times New Roman" pitchFamily="18" charset="0"/>
              </a:rPr>
              <a:t>Isolated-word error correction:</a:t>
            </a:r>
          </a:p>
          <a:p>
            <a:pPr lvl="1" algn="just"/>
            <a:r>
              <a:rPr lang="en-IN" altLang="en-US" sz="2400" dirty="0">
                <a:latin typeface="Times New Roman" pitchFamily="18" charset="0"/>
                <a:cs typeface="Times New Roman" pitchFamily="18" charset="0"/>
              </a:rPr>
              <a:t>Focus on the correction of an isolated non-words by finding its nearest and meaningful word and make an attempt to rectify the error.</a:t>
            </a:r>
          </a:p>
          <a:p>
            <a:pPr lvl="1" algn="just"/>
            <a:r>
              <a:rPr lang="en-IN" altLang="en-US" sz="2400" dirty="0">
                <a:latin typeface="Times New Roman" pitchFamily="18" charset="0"/>
                <a:cs typeface="Times New Roman" pitchFamily="18" charset="0"/>
              </a:rPr>
              <a:t>It thus transform the word “</a:t>
            </a:r>
            <a:r>
              <a:rPr lang="en-IN" altLang="en-US" sz="2400" dirty="0" err="1">
                <a:latin typeface="Times New Roman" pitchFamily="18" charset="0"/>
                <a:cs typeface="Times New Roman" pitchFamily="18" charset="0"/>
              </a:rPr>
              <a:t>soper</a:t>
            </a:r>
            <a:r>
              <a:rPr lang="en-IN" altLang="en-US" sz="2400" dirty="0">
                <a:latin typeface="Times New Roman" pitchFamily="18" charset="0"/>
                <a:cs typeface="Times New Roman" pitchFamily="18" charset="0"/>
              </a:rPr>
              <a:t>” into super.</a:t>
            </a:r>
          </a:p>
          <a:p>
            <a:pPr lvl="1" algn="just"/>
            <a:r>
              <a:rPr lang="en-IN" altLang="en-US" sz="2400" dirty="0">
                <a:latin typeface="Times New Roman" pitchFamily="18" charset="0"/>
                <a:cs typeface="Times New Roman" pitchFamily="18" charset="0"/>
              </a:rPr>
              <a:t>Isolated word correction may be looked upon as a combination of three sub-problems-Error detection, candidate (correct word) generation, and ranking of correct candidates.</a:t>
            </a:r>
          </a:p>
          <a:p>
            <a:pPr marL="11430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57168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solidFill>
                  <a:schemeClr val="tx1"/>
                </a:solidFill>
                <a:latin typeface="Times New Roman" pitchFamily="18" charset="0"/>
                <a:cs typeface="Times New Roman" pitchFamily="18" charset="0"/>
              </a:rPr>
              <a:t>Minimum Edit distance technique:</a:t>
            </a:r>
            <a:br>
              <a:rPr lang="en-IN" sz="4000" dirty="0">
                <a:solidFill>
                  <a:schemeClr val="tx1"/>
                </a:solidFill>
                <a:latin typeface="Times New Roman" pitchFamily="18" charset="0"/>
                <a:cs typeface="Times New Roman" pitchFamily="18" charset="0"/>
              </a:rPr>
            </a:br>
            <a:endParaRPr lang="en-US" sz="4000" dirty="0">
              <a:solidFill>
                <a:schemeClr val="tx1"/>
              </a:solidFill>
            </a:endParaRPr>
          </a:p>
        </p:txBody>
      </p:sp>
      <p:sp>
        <p:nvSpPr>
          <p:cNvPr id="3" name="Content Placeholder 2"/>
          <p:cNvSpPr>
            <a:spLocks noGrp="1"/>
          </p:cNvSpPr>
          <p:nvPr>
            <p:ph idx="1"/>
          </p:nvPr>
        </p:nvSpPr>
        <p:spPr/>
        <p:txBody>
          <a:bodyPr>
            <a:normAutofit/>
          </a:bodyPr>
          <a:lstStyle/>
          <a:p>
            <a:pPr lvl="1" algn="just">
              <a:buFont typeface="Arial" pitchFamily="34" charset="0"/>
              <a:buChar char="–"/>
              <a:defRPr/>
            </a:pPr>
            <a:r>
              <a:rPr lang="en-IN" sz="2400" dirty="0" err="1" smtClean="0">
                <a:latin typeface="Times New Roman" pitchFamily="18" charset="0"/>
                <a:cs typeface="Times New Roman" pitchFamily="18" charset="0"/>
              </a:rPr>
              <a:t>Wanger</a:t>
            </a:r>
            <a:r>
              <a:rPr lang="en-IN" sz="2400" dirty="0" smtClean="0">
                <a:latin typeface="Times New Roman" pitchFamily="18" charset="0"/>
                <a:cs typeface="Times New Roman" pitchFamily="18" charset="0"/>
              </a:rPr>
              <a:t>[1974</a:t>
            </a:r>
            <a:r>
              <a:rPr lang="en-IN" sz="2400" dirty="0">
                <a:latin typeface="Times New Roman" pitchFamily="18" charset="0"/>
                <a:cs typeface="Times New Roman" pitchFamily="18" charset="0"/>
              </a:rPr>
              <a:t>] define the minimum edit distance between the misspelled word and the possible correct candidate as the minimum number of edit operations needed to transform the misspelled word to the correct candidate.</a:t>
            </a:r>
          </a:p>
          <a:p>
            <a:pPr lvl="1" algn="just">
              <a:buFont typeface="Arial" pitchFamily="34" charset="0"/>
              <a:buChar char="–"/>
              <a:defRPr/>
            </a:pPr>
            <a:r>
              <a:rPr lang="en-IN" sz="2400" dirty="0">
                <a:latin typeface="Times New Roman" pitchFamily="18" charset="0"/>
                <a:cs typeface="Times New Roman" pitchFamily="18" charset="0"/>
              </a:rPr>
              <a:t>Edit operation-insertion, deletion, and substitution of a single character.</a:t>
            </a:r>
          </a:p>
          <a:p>
            <a:pPr lvl="1" algn="just">
              <a:buFont typeface="Arial" pitchFamily="34" charset="0"/>
              <a:buChar char="–"/>
              <a:defRPr/>
            </a:pPr>
            <a:r>
              <a:rPr lang="en-IN" sz="2400" dirty="0">
                <a:latin typeface="Times New Roman" pitchFamily="18" charset="0"/>
                <a:cs typeface="Times New Roman" pitchFamily="18" charset="0"/>
              </a:rPr>
              <a:t>The minimum number of such operations required to affect the transformation is commonly known as </a:t>
            </a:r>
            <a:r>
              <a:rPr lang="en-IN" sz="2400" i="1" dirty="0" err="1">
                <a:latin typeface="Times New Roman" pitchFamily="18" charset="0"/>
                <a:cs typeface="Times New Roman" pitchFamily="18" charset="0"/>
              </a:rPr>
              <a:t>Levenshtein</a:t>
            </a:r>
            <a:r>
              <a:rPr lang="en-IN" sz="2400" i="1" dirty="0">
                <a:latin typeface="Times New Roman" pitchFamily="18" charset="0"/>
                <a:cs typeface="Times New Roman" pitchFamily="18" charset="0"/>
              </a:rPr>
              <a:t> distance.</a:t>
            </a:r>
          </a:p>
          <a:p>
            <a:pPr marL="11430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5229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1371600"/>
            <a:ext cx="7772400" cy="4525963"/>
          </a:xfrm>
        </p:spPr>
        <p:txBody>
          <a:bodyPr>
            <a:normAutofit/>
          </a:bodyPr>
          <a:lstStyle/>
          <a:p>
            <a:pPr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The Problem : English sentences are incomplete descriptions of the information that they are intended to convey.</a:t>
            </a:r>
          </a:p>
          <a:p>
            <a:pPr algn="just" eaLnBrk="1" hangingPunct="1">
              <a:lnSpc>
                <a:spcPct val="80000"/>
              </a:lnSpc>
              <a:buFont typeface="Wingdings 2" pitchFamily="18" charset="2"/>
              <a:buChar char=""/>
            </a:pPr>
            <a:endParaRPr lang="en-US" sz="2400" dirty="0" smtClean="0">
              <a:latin typeface="Times New Roman" pitchFamily="18" charset="0"/>
              <a:cs typeface="Times New Roman" pitchFamily="18" charset="0"/>
            </a:endParaRPr>
          </a:p>
          <a:p>
            <a:pPr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Some dogs are outside is incomplete – it can mean </a:t>
            </a:r>
          </a:p>
          <a:p>
            <a:pPr lvl="1"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Some dogs are on the lawn.</a:t>
            </a:r>
          </a:p>
          <a:p>
            <a:pPr lvl="1"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Three dogs are on the lawn.</a:t>
            </a:r>
          </a:p>
          <a:p>
            <a:pPr lvl="1"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Hira</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Buzo</a:t>
            </a:r>
            <a:r>
              <a:rPr lang="en-US" sz="2400" dirty="0" smtClean="0">
                <a:latin typeface="Times New Roman" pitchFamily="18" charset="0"/>
                <a:cs typeface="Times New Roman" pitchFamily="18" charset="0"/>
              </a:rPr>
              <a:t> are on the lawn.</a:t>
            </a:r>
          </a:p>
          <a:p>
            <a:pPr lvl="1" algn="just" eaLnBrk="1" hangingPunct="1">
              <a:lnSpc>
                <a:spcPct val="80000"/>
              </a:lnSpc>
              <a:buFont typeface="Wingdings 2" pitchFamily="18" charset="2"/>
              <a:buChar char=""/>
            </a:pPr>
            <a:endParaRPr lang="en-US" sz="2400" dirty="0" smtClean="0">
              <a:latin typeface="Times New Roman" pitchFamily="18" charset="0"/>
              <a:cs typeface="Times New Roman" pitchFamily="18" charset="0"/>
            </a:endParaRPr>
          </a:p>
          <a:p>
            <a:pPr lvl="1" algn="just" eaLnBrk="1" hangingPunct="1">
              <a:lnSpc>
                <a:spcPct val="80000"/>
              </a:lnSpc>
              <a:buFont typeface="Wingdings 2" pitchFamily="18" charset="2"/>
              <a:buChar char=""/>
            </a:pPr>
            <a:endParaRPr lang="en-US" sz="2400" dirty="0" smtClean="0">
              <a:latin typeface="Times New Roman" pitchFamily="18" charset="0"/>
              <a:cs typeface="Times New Roman" pitchFamily="18" charset="0"/>
            </a:endParaRPr>
          </a:p>
          <a:p>
            <a:pPr algn="just" eaLnBrk="1" hangingPunct="1">
              <a:lnSpc>
                <a:spcPct val="80000"/>
              </a:lnSpc>
              <a:buFont typeface="Wingdings 2" pitchFamily="18" charset="2"/>
              <a:buChar char=""/>
            </a:pPr>
            <a:r>
              <a:rPr lang="en-US" sz="2400" dirty="0" smtClean="0">
                <a:latin typeface="Times New Roman" pitchFamily="18" charset="0"/>
                <a:cs typeface="Times New Roman" pitchFamily="18" charset="0"/>
              </a:rPr>
              <a:t>The good side : Language allows speakers to be as vague or as precise as they like. It also allows speakers to leave out things that the hearers already know.</a:t>
            </a:r>
          </a:p>
          <a:p>
            <a:pPr algn="just" eaLnBrk="1" hangingPunct="1">
              <a:lnSpc>
                <a:spcPct val="80000"/>
              </a:lnSpc>
              <a:buFont typeface="Wingdings 2" pitchFamily="18" charset="2"/>
              <a:buChar char=""/>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7545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tx1"/>
                </a:solidFill>
                <a:latin typeface="Times New Roman" pitchFamily="18" charset="0"/>
                <a:cs typeface="Times New Roman" pitchFamily="18" charset="0"/>
              </a:rPr>
              <a:t>(c) Context dependent error detection and correction:</a:t>
            </a:r>
            <a:br>
              <a:rPr lang="en-IN"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gn="just">
              <a:buFont typeface="Arial" pitchFamily="34" charset="0"/>
              <a:buChar char="–"/>
              <a:defRPr/>
            </a:pPr>
            <a:r>
              <a:rPr lang="en-IN" sz="2800" dirty="0" smtClean="0">
                <a:latin typeface="Times New Roman" pitchFamily="18" charset="0"/>
                <a:cs typeface="Times New Roman" pitchFamily="18" charset="0"/>
              </a:rPr>
              <a:t>In </a:t>
            </a:r>
            <a:r>
              <a:rPr lang="en-IN" sz="2800" dirty="0">
                <a:latin typeface="Times New Roman" pitchFamily="18" charset="0"/>
                <a:cs typeface="Times New Roman" pitchFamily="18" charset="0"/>
              </a:rPr>
              <a:t>addition to detect errors, try to find whether the corrected word fits in to context of the sentence.</a:t>
            </a:r>
          </a:p>
          <a:p>
            <a:pPr lvl="1" algn="just">
              <a:buFont typeface="Arial" pitchFamily="34" charset="0"/>
              <a:buChar char="–"/>
              <a:defRPr/>
            </a:pPr>
            <a:r>
              <a:rPr lang="en-IN" sz="2800" dirty="0">
                <a:latin typeface="Times New Roman" pitchFamily="18" charset="0"/>
                <a:cs typeface="Times New Roman" pitchFamily="18" charset="0"/>
              </a:rPr>
              <a:t>More complex to implement.</a:t>
            </a:r>
          </a:p>
          <a:p>
            <a:pPr lvl="1" algn="just">
              <a:buFont typeface="Arial" pitchFamily="34" charset="0"/>
              <a:buChar char="–"/>
              <a:defRPr/>
            </a:pPr>
            <a:r>
              <a:rPr lang="en-IN" sz="2800" dirty="0">
                <a:latin typeface="Times New Roman" pitchFamily="18" charset="0"/>
                <a:cs typeface="Times New Roman" pitchFamily="18" charset="0"/>
              </a:rPr>
              <a:t>“Peace comes from within”, “Piece comes from within” ; first word in both sentence is a correct word.</a:t>
            </a:r>
          </a:p>
          <a:p>
            <a:pPr lvl="1" algn="just">
              <a:buFont typeface="Arial" pitchFamily="34" charset="0"/>
              <a:buChar char="–"/>
              <a:defRPr/>
            </a:pPr>
            <a:r>
              <a:rPr lang="en-IN" sz="2800" dirty="0">
                <a:latin typeface="Times New Roman" pitchFamily="18" charset="0"/>
                <a:cs typeface="Times New Roman" pitchFamily="18" charset="0"/>
              </a:rPr>
              <a:t>This involves correction of real-word errors or those that result in another valid error. </a:t>
            </a:r>
          </a:p>
          <a:p>
            <a:pPr lvl="1" algn="just">
              <a:buFont typeface="Arial" pitchFamily="34" charset="0"/>
              <a:buChar char="–"/>
              <a:defRPr/>
            </a:pPr>
            <a:endParaRPr lang="en-IN" sz="2800" dirty="0">
              <a:latin typeface="Times New Roman" pitchFamily="18" charset="0"/>
              <a:cs typeface="Times New Roman" pitchFamily="18" charset="0"/>
            </a:endParaRP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73578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err="1">
                <a:latin typeface="Times New Roman" pitchFamily="18" charset="0"/>
                <a:cs typeface="Times New Roman" pitchFamily="18" charset="0"/>
              </a:rPr>
              <a:t>Soundex</a:t>
            </a:r>
            <a:r>
              <a:rPr lang="en-IN" altLang="en-US" b="1" dirty="0">
                <a:latin typeface="Times New Roman" pitchFamily="18" charset="0"/>
                <a:cs typeface="Times New Roman" pitchFamily="18" charset="0"/>
              </a:rPr>
              <a:t> Algorithm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defRPr/>
            </a:pPr>
            <a:r>
              <a:rPr lang="en-IN" sz="2800" dirty="0">
                <a:latin typeface="Times New Roman" pitchFamily="18" charset="0"/>
                <a:cs typeface="Times New Roman" pitchFamily="18" charset="0"/>
              </a:rPr>
              <a:t>Can be effectively used as a simple phonetic based spell checkers.</a:t>
            </a:r>
          </a:p>
          <a:p>
            <a:pPr algn="just">
              <a:defRPr/>
            </a:pPr>
            <a:r>
              <a:rPr lang="en-IN" sz="2800" dirty="0">
                <a:latin typeface="Times New Roman" pitchFamily="18" charset="0"/>
                <a:cs typeface="Times New Roman" pitchFamily="18" charset="0"/>
              </a:rPr>
              <a:t>Algorithm:</a:t>
            </a:r>
          </a:p>
          <a:p>
            <a:pPr lvl="1" algn="just">
              <a:buFont typeface="Arial" pitchFamily="34" charset="0"/>
              <a:buChar char="–"/>
              <a:defRPr/>
            </a:pPr>
            <a:r>
              <a:rPr lang="en-IN" sz="2800" dirty="0">
                <a:latin typeface="Times New Roman" pitchFamily="18" charset="0"/>
                <a:cs typeface="Times New Roman" pitchFamily="18" charset="0"/>
              </a:rPr>
              <a:t>Remove all punctuation marks and capitalize the letters in the word.</a:t>
            </a:r>
          </a:p>
          <a:p>
            <a:pPr lvl="1" algn="just">
              <a:buFont typeface="Arial" pitchFamily="34" charset="0"/>
              <a:buChar char="–"/>
              <a:defRPr/>
            </a:pPr>
            <a:r>
              <a:rPr lang="en-IN" sz="2800" dirty="0">
                <a:latin typeface="Times New Roman" pitchFamily="18" charset="0"/>
                <a:cs typeface="Times New Roman" pitchFamily="18" charset="0"/>
              </a:rPr>
              <a:t>Retain the first letter of the word.</a:t>
            </a:r>
          </a:p>
          <a:p>
            <a:pPr lvl="1" algn="just">
              <a:buFont typeface="Arial" pitchFamily="34" charset="0"/>
              <a:buChar char="–"/>
              <a:defRPr/>
            </a:pPr>
            <a:r>
              <a:rPr lang="en-IN" sz="2800" dirty="0">
                <a:latin typeface="Times New Roman" pitchFamily="18" charset="0"/>
                <a:cs typeface="Times New Roman" pitchFamily="18" charset="0"/>
              </a:rPr>
              <a:t>Remove nay occurrence of letters-A,E,I,O,U,H,W,Y apart from very first letter.</a:t>
            </a:r>
          </a:p>
          <a:p>
            <a:pPr lvl="1" algn="just">
              <a:buFont typeface="Arial" pitchFamily="34" charset="0"/>
              <a:buChar char="–"/>
              <a:defRPr/>
            </a:pPr>
            <a:r>
              <a:rPr lang="en-IN" sz="2800" dirty="0">
                <a:latin typeface="Times New Roman" pitchFamily="18" charset="0"/>
                <a:cs typeface="Times New Roman" pitchFamily="18" charset="0"/>
              </a:rPr>
              <a:t>Replace the letter other than first as shown in table.</a:t>
            </a:r>
          </a:p>
          <a:p>
            <a:pPr marL="11430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49674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endParaRPr lang="en-IN" sz="2400" dirty="0"/>
          </a:p>
          <a:p>
            <a:pPr marL="114300" indent="0">
              <a:buNone/>
            </a:pPr>
            <a:endParaRPr lang="en-US" dirty="0"/>
          </a:p>
        </p:txBody>
      </p:sp>
      <p:sp>
        <p:nvSpPr>
          <p:cNvPr id="4" name="Rectangle 3"/>
          <p:cNvSpPr/>
          <p:nvPr/>
        </p:nvSpPr>
        <p:spPr>
          <a:xfrm>
            <a:off x="381000" y="3429000"/>
            <a:ext cx="7620000" cy="1938992"/>
          </a:xfrm>
          <a:prstGeom prst="rect">
            <a:avLst/>
          </a:prstGeom>
        </p:spPr>
        <p:txBody>
          <a:bodyPr wrap="square">
            <a:spAutoFit/>
          </a:bodyPr>
          <a:lstStyle/>
          <a:p>
            <a:pPr lvl="1" algn="just">
              <a:buFont typeface="Arial" pitchFamily="34" charset="0"/>
              <a:buChar char="–"/>
              <a:defRPr/>
            </a:pPr>
            <a:r>
              <a:rPr lang="en-IN" sz="2400" dirty="0">
                <a:latin typeface="Times New Roman" pitchFamily="18" charset="0"/>
                <a:cs typeface="Times New Roman" pitchFamily="18" charset="0"/>
              </a:rPr>
              <a:t>If two or more adjacent letters , non separated by vowels, have the same numeric value retain only one of them.</a:t>
            </a:r>
          </a:p>
          <a:p>
            <a:pPr lvl="1" algn="just">
              <a:buFont typeface="Arial" pitchFamily="34" charset="0"/>
              <a:buChar char="–"/>
              <a:defRPr/>
            </a:pPr>
            <a:r>
              <a:rPr lang="en-IN" sz="2400" dirty="0">
                <a:latin typeface="Times New Roman" pitchFamily="18" charset="0"/>
                <a:cs typeface="Times New Roman" pitchFamily="18" charset="0"/>
              </a:rPr>
              <a:t>Return the 1</a:t>
            </a:r>
            <a:r>
              <a:rPr lang="en-IN" sz="2400" baseline="30000" dirty="0">
                <a:latin typeface="Times New Roman" pitchFamily="18" charset="0"/>
                <a:cs typeface="Times New Roman" pitchFamily="18" charset="0"/>
              </a:rPr>
              <a:t>st</a:t>
            </a:r>
            <a:r>
              <a:rPr lang="en-IN" sz="2400" dirty="0">
                <a:latin typeface="Times New Roman" pitchFamily="18" charset="0"/>
                <a:cs typeface="Times New Roman" pitchFamily="18" charset="0"/>
              </a:rPr>
              <a:t> four character; pad with zeros if there are less than four.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
            <a:ext cx="54102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200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391399" cy="6019800"/>
          </a:xfrm>
        </p:spPr>
        <p:txBody>
          <a:bodyPr/>
          <a:lstStyle/>
          <a:p>
            <a:pPr marL="114300" indent="0">
              <a:buNone/>
            </a:pPr>
            <a:r>
              <a:rPr lang="en-IN" altLang="en-US" dirty="0" err="1"/>
              <a:t>Soundex</a:t>
            </a:r>
            <a:r>
              <a:rPr lang="en-IN" altLang="en-US" dirty="0"/>
              <a:t> code for some words:</a:t>
            </a:r>
          </a:p>
          <a:p>
            <a:pPr marL="11430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553199"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1644" y="5225534"/>
            <a:ext cx="4887155" cy="400110"/>
          </a:xfrm>
          <a:prstGeom prst="rect">
            <a:avLst/>
          </a:prstGeom>
        </p:spPr>
        <p:txBody>
          <a:bodyPr wrap="square">
            <a:spAutoFit/>
          </a:bodyPr>
          <a:lstStyle/>
          <a:p>
            <a:r>
              <a:rPr lang="en-IN" altLang="en-US" sz="2000" dirty="0">
                <a:latin typeface="Times New Roman" pitchFamily="18" charset="0"/>
                <a:cs typeface="Times New Roman" pitchFamily="18" charset="0"/>
              </a:rPr>
              <a:t>Used to measure similarity of two words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5156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685800"/>
            <a:ext cx="8229600" cy="5211763"/>
          </a:xfrm>
        </p:spPr>
        <p:txBody>
          <a:bodyPr rtlCol="0">
            <a:normAutofit fontScale="92500" lnSpcReduction="20000"/>
          </a:bodyPr>
          <a:lstStyle/>
          <a:p>
            <a:pPr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The Problem : The same expression means different things in different context.</a:t>
            </a:r>
          </a:p>
          <a:p>
            <a:pPr marL="114300" indent="0" eaLnBrk="1" fontAlgn="auto" hangingPunct="1">
              <a:lnSpc>
                <a:spcPct val="80000"/>
              </a:lnSpc>
              <a:spcAft>
                <a:spcPts val="0"/>
              </a:spcAft>
              <a:buNone/>
              <a:defRPr/>
            </a:pPr>
            <a:endParaRPr lang="en-US" sz="2600" dirty="0" smtClean="0">
              <a:latin typeface="Times New Roman" pitchFamily="18" charset="0"/>
              <a:cs typeface="Times New Roman" pitchFamily="18" charset="0"/>
            </a:endParaRPr>
          </a:p>
          <a:p>
            <a:pPr lvl="1"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Where’s the water? ( In a lab, it must be pure)</a:t>
            </a:r>
          </a:p>
          <a:p>
            <a:pPr lvl="1"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Where’s the water? ( When you are thirsty, it must be potable or drinkable)</a:t>
            </a:r>
          </a:p>
          <a:p>
            <a:pPr lvl="1"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Where’s the water? ( Dealing with a leaky roof, it can be filthy)</a:t>
            </a:r>
          </a:p>
          <a:p>
            <a:pPr lvl="1" eaLnBrk="1" fontAlgn="auto" hangingPunct="1">
              <a:lnSpc>
                <a:spcPct val="80000"/>
              </a:lnSpc>
              <a:spcAft>
                <a:spcPts val="0"/>
              </a:spcAft>
              <a:buFont typeface="Wingdings 2"/>
              <a:buChar char=""/>
              <a:defRPr/>
            </a:pPr>
            <a:endParaRPr lang="en-US" sz="2600" dirty="0" smtClean="0">
              <a:latin typeface="Times New Roman" pitchFamily="18" charset="0"/>
              <a:cs typeface="Times New Roman" pitchFamily="18" charset="0"/>
            </a:endParaRPr>
          </a:p>
          <a:p>
            <a:pPr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The good side : Language lets us communicate about an infinite world using a finite number of symbols.</a:t>
            </a:r>
          </a:p>
          <a:p>
            <a:pPr eaLnBrk="1" fontAlgn="auto" hangingPunct="1">
              <a:lnSpc>
                <a:spcPct val="80000"/>
              </a:lnSpc>
              <a:spcAft>
                <a:spcPts val="0"/>
              </a:spcAft>
              <a:buFont typeface="Wingdings 2"/>
              <a:buChar char=""/>
              <a:defRPr/>
            </a:pPr>
            <a:endParaRPr lang="en-US" sz="2600" dirty="0" smtClean="0">
              <a:latin typeface="Times New Roman" pitchFamily="18" charset="0"/>
              <a:cs typeface="Times New Roman" pitchFamily="18" charset="0"/>
            </a:endParaRPr>
          </a:p>
          <a:p>
            <a:pPr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The problem : There are lots of ways to say the same thing :</a:t>
            </a:r>
          </a:p>
          <a:p>
            <a:pPr lvl="1"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Mary was born on October 11.</a:t>
            </a:r>
          </a:p>
          <a:p>
            <a:pPr lvl="1"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Mary’s birthday is October 11.</a:t>
            </a:r>
          </a:p>
          <a:p>
            <a:pPr eaLnBrk="1" fontAlgn="auto" hangingPunct="1">
              <a:lnSpc>
                <a:spcPct val="80000"/>
              </a:lnSpc>
              <a:spcAft>
                <a:spcPts val="0"/>
              </a:spcAft>
              <a:buFont typeface="Wingdings 2"/>
              <a:buChar char=""/>
              <a:defRPr/>
            </a:pPr>
            <a:endParaRPr lang="en-US" sz="2600" dirty="0" smtClean="0">
              <a:latin typeface="Times New Roman" pitchFamily="18" charset="0"/>
              <a:cs typeface="Times New Roman" pitchFamily="18" charset="0"/>
            </a:endParaRPr>
          </a:p>
          <a:p>
            <a:pPr eaLnBrk="1" fontAlgn="auto" hangingPunct="1">
              <a:lnSpc>
                <a:spcPct val="80000"/>
              </a:lnSpc>
              <a:spcAft>
                <a:spcPts val="0"/>
              </a:spcAft>
              <a:buFont typeface="Wingdings 2"/>
              <a:buChar char=""/>
              <a:defRPr/>
            </a:pPr>
            <a:r>
              <a:rPr lang="en-US" sz="2600" dirty="0" smtClean="0">
                <a:latin typeface="Times New Roman" pitchFamily="18" charset="0"/>
                <a:cs typeface="Times New Roman" pitchFamily="18" charset="0"/>
              </a:rPr>
              <a:t>The good side : When you know a lot, facts imply each other. Language is intended to be used by agents who know a lot.</a:t>
            </a:r>
          </a:p>
          <a:p>
            <a:pPr eaLnBrk="1" fontAlgn="auto" hangingPunct="1">
              <a:lnSpc>
                <a:spcPct val="80000"/>
              </a:lnSpc>
              <a:spcAft>
                <a:spcPts val="0"/>
              </a:spcAft>
              <a:buFont typeface="Wingdings 2"/>
              <a:buChar char=""/>
              <a:defRPr/>
            </a:pPr>
            <a:endParaRPr lang="en-US" sz="2000" dirty="0" smtClean="0">
              <a:latin typeface="Times New Roman" pitchFamily="18" charset="0"/>
              <a:cs typeface="Times New Roman" pitchFamily="18" charset="0"/>
            </a:endParaRPr>
          </a:p>
          <a:p>
            <a:pPr eaLnBrk="1" fontAlgn="auto" hangingPunct="1">
              <a:lnSpc>
                <a:spcPct val="80000"/>
              </a:lnSpc>
              <a:spcAft>
                <a:spcPts val="0"/>
              </a:spcAft>
              <a:buFont typeface="Wingdings 2"/>
              <a:buChar char=""/>
              <a:defRPr/>
            </a:pPr>
            <a:endParaRPr lang="en-US" sz="2000" dirty="0" smtClean="0">
              <a:latin typeface="Times New Roman" pitchFamily="18" charset="0"/>
              <a:cs typeface="Times New Roman" pitchFamily="18" charset="0"/>
            </a:endParaRPr>
          </a:p>
          <a:p>
            <a:pPr eaLnBrk="1" fontAlgn="auto" hangingPunct="1">
              <a:lnSpc>
                <a:spcPct val="80000"/>
              </a:lnSpc>
              <a:spcAft>
                <a:spcPts val="0"/>
              </a:spcAft>
              <a:buFont typeface="Wingdings 2"/>
              <a:buChar char=""/>
              <a:defRPr/>
            </a:pPr>
            <a:endParaRPr lang="en-US" sz="2000" dirty="0" smtClean="0">
              <a:latin typeface="Times New Roman" pitchFamily="18" charset="0"/>
              <a:cs typeface="Times New Roman" pitchFamily="18" charset="0"/>
            </a:endParaRPr>
          </a:p>
          <a:p>
            <a:pPr lvl="1" eaLnBrk="1" fontAlgn="auto" hangingPunct="1">
              <a:lnSpc>
                <a:spcPct val="80000"/>
              </a:lnSpc>
              <a:spcAft>
                <a:spcPts val="0"/>
              </a:spcAft>
              <a:buFontTx/>
              <a:buNone/>
              <a:defRPr/>
            </a:pPr>
            <a:endParaRPr lang="en-US" sz="2000" dirty="0" smtClean="0">
              <a:latin typeface="Times New Roman" pitchFamily="18" charset="0"/>
              <a:cs typeface="Times New Roman" pitchFamily="18" charset="0"/>
            </a:endParaRPr>
          </a:p>
          <a:p>
            <a:pPr lvl="1" eaLnBrk="1" fontAlgn="auto" hangingPunct="1">
              <a:lnSpc>
                <a:spcPct val="80000"/>
              </a:lnSpc>
              <a:spcAft>
                <a:spcPts val="0"/>
              </a:spcAft>
              <a:buFontTx/>
              <a:buNone/>
              <a:defRPr/>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10844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lstStyle/>
          <a:p>
            <a:pPr marL="114300" indent="0" algn="just">
              <a:buNone/>
            </a:pPr>
            <a:r>
              <a:rPr lang="en-US" sz="3200" b="1" dirty="0">
                <a:latin typeface="Times New Roman" pitchFamily="18" charset="0"/>
                <a:cs typeface="Times New Roman" pitchFamily="18" charset="0"/>
              </a:rPr>
              <a:t>Components of NLP</a:t>
            </a:r>
          </a:p>
          <a:p>
            <a:pPr marL="114300" indent="0" algn="just">
              <a:buNone/>
            </a:pPr>
            <a:r>
              <a:rPr lang="en-US" sz="2400" dirty="0">
                <a:latin typeface="Times New Roman" pitchFamily="18" charset="0"/>
                <a:cs typeface="Times New Roman" pitchFamily="18" charset="0"/>
              </a:rPr>
              <a:t>There are the following two components of NLP -</a:t>
            </a:r>
          </a:p>
          <a:p>
            <a:pPr marL="114300" indent="0" algn="just">
              <a:buNone/>
            </a:pPr>
            <a:r>
              <a:rPr lang="en-US" sz="2400" b="1" dirty="0">
                <a:latin typeface="Times New Roman" pitchFamily="18" charset="0"/>
                <a:cs typeface="Times New Roman" pitchFamily="18" charset="0"/>
              </a:rPr>
              <a:t>1. Natural Language Understanding (NLU)</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Natural Language Understanding (NLU) helps the machine to understand and </a:t>
            </a:r>
            <a:r>
              <a:rPr lang="en-US" sz="2400" dirty="0" smtClean="0">
                <a:latin typeface="Times New Roman" pitchFamily="18" charset="0"/>
                <a:cs typeface="Times New Roman" pitchFamily="18" charset="0"/>
              </a:rPr>
              <a:t>analyze </a:t>
            </a:r>
            <a:r>
              <a:rPr lang="en-US" sz="2400" dirty="0">
                <a:latin typeface="Times New Roman" pitchFamily="18" charset="0"/>
                <a:cs typeface="Times New Roman" pitchFamily="18" charset="0"/>
              </a:rPr>
              <a:t>human language by extracting the metadata from content such as concepts, entities, keywords, emotion, relations, and semantic roles.</a:t>
            </a:r>
          </a:p>
          <a:p>
            <a:pPr algn="just"/>
            <a:r>
              <a:rPr lang="en-US" sz="2400" dirty="0">
                <a:latin typeface="Times New Roman" pitchFamily="18" charset="0"/>
                <a:cs typeface="Times New Roman" pitchFamily="18" charset="0"/>
              </a:rPr>
              <a:t>NLU mainly used in Business applications to understand the customer's problem in both spoken and written language</a:t>
            </a:r>
            <a:r>
              <a:rPr lang="en-US" dirty="0"/>
              <a:t>.</a:t>
            </a:r>
          </a:p>
          <a:p>
            <a:pPr marL="114300" indent="0">
              <a:buNone/>
            </a:pPr>
            <a:endParaRPr lang="en-US" dirty="0"/>
          </a:p>
        </p:txBody>
      </p:sp>
    </p:spTree>
    <p:extLst>
      <p:ext uri="{BB962C8B-B14F-4D97-AF65-F5344CB8AC3E}">
        <p14:creationId xmlns:p14="http://schemas.microsoft.com/office/powerpoint/2010/main" val="119341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10200"/>
          </a:xfrm>
        </p:spPr>
        <p:txBody>
          <a:bodyPr/>
          <a:lstStyle/>
          <a:p>
            <a:pPr marL="114300" indent="0" algn="just">
              <a:buNone/>
            </a:pPr>
            <a:r>
              <a:rPr lang="en-US" sz="2800" dirty="0">
                <a:latin typeface="Times New Roman" pitchFamily="18" charset="0"/>
                <a:cs typeface="Times New Roman" pitchFamily="18" charset="0"/>
              </a:rPr>
              <a:t>NLU involves the following tasks -</a:t>
            </a:r>
          </a:p>
          <a:p>
            <a:pPr algn="just"/>
            <a:r>
              <a:rPr lang="en-US" sz="2800" dirty="0">
                <a:latin typeface="Times New Roman" pitchFamily="18" charset="0"/>
                <a:cs typeface="Times New Roman" pitchFamily="18" charset="0"/>
              </a:rPr>
              <a:t>It is used to map the given input into useful representation.</a:t>
            </a:r>
          </a:p>
          <a:p>
            <a:pPr algn="just"/>
            <a:r>
              <a:rPr lang="en-US" sz="2800" dirty="0">
                <a:latin typeface="Times New Roman" pitchFamily="18" charset="0"/>
                <a:cs typeface="Times New Roman" pitchFamily="18" charset="0"/>
              </a:rPr>
              <a:t>It is used to analyze different aspects of the language.</a:t>
            </a:r>
          </a:p>
          <a:p>
            <a:pPr marL="114300" indent="0" algn="just">
              <a:buNone/>
            </a:pPr>
            <a:r>
              <a:rPr lang="en-US" sz="2800" b="1" dirty="0">
                <a:latin typeface="Times New Roman" pitchFamily="18" charset="0"/>
                <a:cs typeface="Times New Roman" pitchFamily="18" charset="0"/>
              </a:rPr>
              <a:t>2. Natural Language Generation (NLG)</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Natural Language Generation (NLG) acts as a translator that converts the computerized data into natural language representation.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mainly involves Text planning, Sentence planning, and Text Realization.</a:t>
            </a:r>
          </a:p>
          <a:p>
            <a:pPr marL="114300" indent="0">
              <a:buNone/>
            </a:pPr>
            <a:endParaRPr lang="en-US" dirty="0"/>
          </a:p>
        </p:txBody>
      </p:sp>
    </p:spTree>
    <p:extLst>
      <p:ext uri="{BB962C8B-B14F-4D97-AF65-F5344CB8AC3E}">
        <p14:creationId xmlns:p14="http://schemas.microsoft.com/office/powerpoint/2010/main" val="343991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620000" cy="5257800"/>
          </a:xfrm>
        </p:spPr>
        <p:txBody>
          <a:bodyPr/>
          <a:lstStyle/>
          <a:p>
            <a:pPr marL="114300" indent="0">
              <a:buNone/>
            </a:pPr>
            <a:r>
              <a:rPr lang="en-US" sz="2800" b="1" dirty="0">
                <a:latin typeface="Times New Roman" pitchFamily="18" charset="0"/>
                <a:cs typeface="Times New Roman" pitchFamily="18" charset="0"/>
              </a:rPr>
              <a:t>Difference between NLU and NLG</a:t>
            </a:r>
            <a:endParaRPr lang="en-US" sz="2800" dirty="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20574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98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pPr marL="114300" indent="0">
              <a:buNone/>
            </a:pPr>
            <a:r>
              <a:rPr lang="en-US" sz="2800" b="1" dirty="0">
                <a:latin typeface="Times New Roman" pitchFamily="18" charset="0"/>
                <a:cs typeface="Times New Roman" pitchFamily="18" charset="0"/>
              </a:rPr>
              <a:t>Phases of </a:t>
            </a:r>
            <a:r>
              <a:rPr lang="en-US" sz="2800" b="1" dirty="0" smtClean="0">
                <a:latin typeface="Times New Roman" pitchFamily="18" charset="0"/>
                <a:cs typeface="Times New Roman" pitchFamily="18" charset="0"/>
              </a:rPr>
              <a:t>NLP</a:t>
            </a:r>
          </a:p>
          <a:p>
            <a:pPr marL="114300" indent="0">
              <a:buNone/>
            </a:pPr>
            <a:r>
              <a:rPr lang="en-US" sz="2400" dirty="0">
                <a:latin typeface="Times New Roman" pitchFamily="18" charset="0"/>
                <a:cs typeface="Times New Roman" pitchFamily="18" charset="0"/>
              </a:rPr>
              <a:t>There are the </a:t>
            </a:r>
            <a:r>
              <a:rPr lang="en-US" sz="2400" dirty="0" smtClean="0">
                <a:latin typeface="Times New Roman" pitchFamily="18" charset="0"/>
                <a:cs typeface="Times New Roman" pitchFamily="18" charset="0"/>
              </a:rPr>
              <a:t>following </a:t>
            </a:r>
            <a:r>
              <a:rPr lang="en-US" sz="2400" dirty="0">
                <a:latin typeface="Times New Roman" pitchFamily="18" charset="0"/>
                <a:cs typeface="Times New Roman" pitchFamily="18" charset="0"/>
              </a:rPr>
              <a:t>five phases of NLP</a:t>
            </a:r>
            <a:r>
              <a:rPr lang="en-US" sz="2400" dirty="0" smtClean="0">
                <a:latin typeface="Times New Roman" pitchFamily="18" charset="0"/>
                <a:cs typeface="Times New Roman" pitchFamily="18" charset="0"/>
              </a:rPr>
              <a:t>:</a:t>
            </a:r>
          </a:p>
          <a:p>
            <a:pPr marL="114300" indent="0">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038600"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502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1624</TotalTime>
  <Words>2322</Words>
  <Application>Microsoft Office PowerPoint</Application>
  <PresentationFormat>On-screen Show (4:3)</PresentationFormat>
  <Paragraphs>227</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Adjacency</vt:lpstr>
      <vt:lpstr>Natural Language Processing</vt:lpstr>
      <vt:lpstr>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Parse Tree</vt:lpstr>
      <vt:lpstr>PowerPoint Presentation</vt:lpstr>
      <vt:lpstr>PowerPoint Presentation</vt:lpstr>
      <vt:lpstr>PowerPoint Presentation</vt:lpstr>
      <vt:lpstr>PowerPoint Presentation</vt:lpstr>
      <vt:lpstr>Tokenization </vt:lpstr>
      <vt:lpstr>PowerPoint Presentation</vt:lpstr>
      <vt:lpstr>PowerPoint Presentation</vt:lpstr>
      <vt:lpstr>Example of the Bag-of-Words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Spell checking techniques</vt:lpstr>
      <vt:lpstr>N-Gram Analysis:  </vt:lpstr>
      <vt:lpstr>PowerPoint Presentation</vt:lpstr>
      <vt:lpstr>Minimum Edit distance technique: </vt:lpstr>
      <vt:lpstr>(c) Context dependent error detection and correction: </vt:lpstr>
      <vt:lpstr>Soundex Algorithm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IN</dc:creator>
  <cp:lastModifiedBy>sukhvir kaur</cp:lastModifiedBy>
  <cp:revision>24</cp:revision>
  <dcterms:created xsi:type="dcterms:W3CDTF">2020-02-24T10:48:19Z</dcterms:created>
  <dcterms:modified xsi:type="dcterms:W3CDTF">2022-03-03T03:37:02Z</dcterms:modified>
</cp:coreProperties>
</file>