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64" r:id="rId3"/>
    <p:sldId id="265" r:id="rId4"/>
    <p:sldId id="260" r:id="rId5"/>
    <p:sldId id="261" r:id="rId6"/>
    <p:sldId id="277" r:id="rId7"/>
    <p:sldId id="267" r:id="rId8"/>
    <p:sldId id="269" r:id="rId9"/>
    <p:sldId id="272" r:id="rId10"/>
    <p:sldId id="278" r:id="rId11"/>
    <p:sldId id="273" r:id="rId12"/>
    <p:sldId id="270" r:id="rId13"/>
    <p:sldId id="274" r:id="rId14"/>
    <p:sldId id="279" r:id="rId15"/>
    <p:sldId id="280"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6" d="100"/>
          <a:sy n="96" d="100"/>
        </p:scale>
        <p:origin x="-178" y="-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D4BD90-7AFE-4CD4-B7E5-83AC5578C58B}"/>
              </a:ext>
            </a:extLst>
          </p:cNvPr>
          <p:cNvSpPr>
            <a:spLocks noGrp="1"/>
          </p:cNvSpPr>
          <p:nvPr>
            <p:ph type="title"/>
          </p:nvPr>
        </p:nvSpPr>
        <p:spPr>
          <a:xfrm>
            <a:off x="677334" y="261784"/>
            <a:ext cx="8596668" cy="670372"/>
          </a:xfrm>
        </p:spPr>
        <p:txBody>
          <a:bodyPr/>
          <a:lstStyle/>
          <a:p>
            <a:pPr algn="ctr"/>
            <a:r>
              <a:rPr lang="en-US" dirty="0"/>
              <a:t>INTRODUCTION</a:t>
            </a:r>
          </a:p>
        </p:txBody>
      </p:sp>
      <p:pic>
        <p:nvPicPr>
          <p:cNvPr id="7" name="Content Placeholder 6">
            <a:extLst>
              <a:ext uri="{FF2B5EF4-FFF2-40B4-BE49-F238E27FC236}">
                <a16:creationId xmlns:a16="http://schemas.microsoft.com/office/drawing/2014/main" xmlns="" id="{8429C19E-C441-401A-A9F6-2C0F68D300D6}"/>
              </a:ext>
            </a:extLst>
          </p:cNvPr>
          <p:cNvPicPr>
            <a:picLocks noGrp="1" noChangeAspect="1"/>
          </p:cNvPicPr>
          <p:nvPr>
            <p:ph idx="1"/>
          </p:nvPr>
        </p:nvPicPr>
        <p:blipFill>
          <a:blip r:embed="rId2"/>
          <a:stretch>
            <a:fillRect/>
          </a:stretch>
        </p:blipFill>
        <p:spPr>
          <a:xfrm>
            <a:off x="905522" y="932156"/>
            <a:ext cx="8762262" cy="5925844"/>
          </a:xfrm>
        </p:spPr>
      </p:pic>
    </p:spTree>
    <p:extLst>
      <p:ext uri="{BB962C8B-B14F-4D97-AF65-F5344CB8AC3E}">
        <p14:creationId xmlns:p14="http://schemas.microsoft.com/office/powerpoint/2010/main" val="709677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8606"/>
          </a:xfrm>
        </p:spPr>
        <p:txBody>
          <a:bodyPr/>
          <a:lstStyle/>
          <a:p>
            <a:pPr algn="ctr"/>
            <a:r>
              <a:rPr lang="en-US" dirty="0"/>
              <a:t>UNSUPERVISED LEARNING</a:t>
            </a:r>
          </a:p>
        </p:txBody>
      </p:sp>
      <p:pic>
        <p:nvPicPr>
          <p:cNvPr id="4" name="Content Placeholder 3"/>
          <p:cNvPicPr>
            <a:picLocks noGrp="1" noChangeAspect="1"/>
          </p:cNvPicPr>
          <p:nvPr>
            <p:ph idx="1"/>
          </p:nvPr>
        </p:nvPicPr>
        <p:blipFill>
          <a:blip r:embed="rId2"/>
          <a:stretch>
            <a:fillRect/>
          </a:stretch>
        </p:blipFill>
        <p:spPr>
          <a:xfrm>
            <a:off x="1105989" y="2638698"/>
            <a:ext cx="7942217" cy="3056708"/>
          </a:xfrm>
          <a:prstGeom prst="rect">
            <a:avLst/>
          </a:prstGeom>
        </p:spPr>
      </p:pic>
    </p:spTree>
    <p:extLst>
      <p:ext uri="{BB962C8B-B14F-4D97-AF65-F5344CB8AC3E}">
        <p14:creationId xmlns:p14="http://schemas.microsoft.com/office/powerpoint/2010/main" val="2812114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5063"/>
          </a:xfrm>
        </p:spPr>
        <p:txBody>
          <a:bodyPr>
            <a:normAutofit fontScale="90000"/>
          </a:bodyPr>
          <a:lstStyle/>
          <a:p>
            <a:pPr algn="ctr"/>
            <a:r>
              <a:rPr lang="en-US" dirty="0"/>
              <a:t>UNSUPERVISED </a:t>
            </a:r>
            <a:r>
              <a:rPr lang="en-US" dirty="0" smtClean="0"/>
              <a:t>LEARNING</a:t>
            </a:r>
            <a:br>
              <a:rPr lang="en-US" dirty="0" smtClean="0"/>
            </a:br>
            <a:r>
              <a:rPr lang="en-US" dirty="0" smtClean="0"/>
              <a:t>TECHNIQUES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069" y="2719252"/>
            <a:ext cx="7393577" cy="2889068"/>
          </a:xfrm>
          <a:prstGeom prst="rect">
            <a:avLst/>
          </a:prstGeom>
        </p:spPr>
      </p:pic>
    </p:spTree>
    <p:extLst>
      <p:ext uri="{BB962C8B-B14F-4D97-AF65-F5344CB8AC3E}">
        <p14:creationId xmlns:p14="http://schemas.microsoft.com/office/powerpoint/2010/main" val="2410786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6686"/>
          </a:xfrm>
        </p:spPr>
        <p:txBody>
          <a:bodyPr>
            <a:normAutofit fontScale="90000"/>
          </a:bodyPr>
          <a:lstStyle/>
          <a:p>
            <a:pPr algn="ctr"/>
            <a:r>
              <a:rPr lang="en-US" dirty="0"/>
              <a:t>UNSUPERVISED </a:t>
            </a:r>
            <a:r>
              <a:rPr lang="en-US" dirty="0" smtClean="0"/>
              <a:t>LEARNING</a:t>
            </a:r>
            <a:br>
              <a:rPr lang="en-US" dirty="0" smtClean="0"/>
            </a:br>
            <a:r>
              <a:rPr lang="en-US" dirty="0" smtClean="0"/>
              <a:t>TECHNIQUES</a:t>
            </a:r>
            <a:endParaRPr lang="en-US" dirty="0"/>
          </a:p>
        </p:txBody>
      </p:sp>
      <p:sp>
        <p:nvSpPr>
          <p:cNvPr id="3" name="Content Placeholder 2"/>
          <p:cNvSpPr>
            <a:spLocks noGrp="1"/>
          </p:cNvSpPr>
          <p:nvPr>
            <p:ph idx="1"/>
          </p:nvPr>
        </p:nvSpPr>
        <p:spPr>
          <a:xfrm>
            <a:off x="677334" y="2160589"/>
            <a:ext cx="8596668" cy="4492760"/>
          </a:xfrm>
        </p:spPr>
        <p:txBody>
          <a:bodyPr/>
          <a:lstStyle/>
          <a:p>
            <a:pPr algn="just"/>
            <a:r>
              <a:rPr lang="en-US" b="1" dirty="0" smtClean="0"/>
              <a:t>CLUSTERING</a:t>
            </a:r>
          </a:p>
          <a:p>
            <a:pPr marL="0" indent="0" algn="just">
              <a:buNone/>
            </a:pPr>
            <a:r>
              <a:rPr lang="en-US" dirty="0" smtClean="0"/>
              <a:t>A </a:t>
            </a:r>
            <a:r>
              <a:rPr lang="en-US" dirty="0"/>
              <a:t>friend invites you to his party where you meet totally strangers. Now you will classify them using unsupervised learning (no prior knowledge) and this classification can be on the basis of gender, age group, dressing, educational qualification or whatever way you would like. </a:t>
            </a:r>
            <a:r>
              <a:rPr lang="en-US" b="1" dirty="0"/>
              <a:t>Why this learning is different from Supervised Learning? Since you didn't use any past/prior knowledge about people and classified them "on-the-go".</a:t>
            </a:r>
            <a:endParaRPr lang="en-US" dirty="0"/>
          </a:p>
        </p:txBody>
      </p:sp>
    </p:spTree>
    <p:extLst>
      <p:ext uri="{BB962C8B-B14F-4D97-AF65-F5344CB8AC3E}">
        <p14:creationId xmlns:p14="http://schemas.microsoft.com/office/powerpoint/2010/main" val="370561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9566"/>
          </a:xfrm>
        </p:spPr>
        <p:txBody>
          <a:bodyPr/>
          <a:lstStyle/>
          <a:p>
            <a:pPr algn="ctr"/>
            <a:r>
              <a:rPr lang="en-US" dirty="0" smtClean="0"/>
              <a:t>REINFORCEMENT LEARNING</a:t>
            </a:r>
            <a:endParaRPr lang="en-US" dirty="0"/>
          </a:p>
        </p:txBody>
      </p:sp>
      <p:sp>
        <p:nvSpPr>
          <p:cNvPr id="3" name="Content Placeholder 2"/>
          <p:cNvSpPr>
            <a:spLocks noGrp="1"/>
          </p:cNvSpPr>
          <p:nvPr>
            <p:ph idx="1"/>
          </p:nvPr>
        </p:nvSpPr>
        <p:spPr/>
        <p:txBody>
          <a:bodyPr/>
          <a:lstStyle/>
          <a:p>
            <a:pPr algn="just"/>
            <a:r>
              <a:rPr lang="en-US" dirty="0"/>
              <a:t>Reinforcement learning is an area of Machine Learning</a:t>
            </a:r>
            <a:r>
              <a:rPr lang="en-US" dirty="0" smtClean="0"/>
              <a:t>.</a:t>
            </a:r>
          </a:p>
          <a:p>
            <a:pPr algn="just"/>
            <a:r>
              <a:rPr lang="en-US" dirty="0" smtClean="0"/>
              <a:t>It </a:t>
            </a:r>
            <a:r>
              <a:rPr lang="en-US" dirty="0"/>
              <a:t>is about taking suitable action to maximize reward in a particular situation. </a:t>
            </a:r>
            <a:endParaRPr lang="en-US" dirty="0" smtClean="0"/>
          </a:p>
          <a:p>
            <a:pPr algn="just"/>
            <a:r>
              <a:rPr lang="en-US" dirty="0" smtClean="0"/>
              <a:t>It </a:t>
            </a:r>
            <a:r>
              <a:rPr lang="en-US" dirty="0"/>
              <a:t>is employed by various software and machines to find the best possible behavior or path it should take in a specific situation. </a:t>
            </a:r>
            <a:endParaRPr lang="en-US" dirty="0" smtClean="0"/>
          </a:p>
          <a:p>
            <a:pPr algn="just"/>
            <a:r>
              <a:rPr lang="en-US" dirty="0" smtClean="0"/>
              <a:t>Reinforcement </a:t>
            </a:r>
            <a:r>
              <a:rPr lang="en-US" dirty="0"/>
              <a:t>learning differs from the supervised learning in a way that in supervised learning the training data has the answer key with it so the model is trained with the correct answer itself whereas in reinforcement learning, there is no answer but the reinforcement agent decides what to do to perform the given task. In the absence of training dataset, it is bound to learn from its experience.</a:t>
            </a:r>
          </a:p>
        </p:txBody>
      </p:sp>
    </p:spTree>
    <p:extLst>
      <p:ext uri="{BB962C8B-B14F-4D97-AF65-F5344CB8AC3E}">
        <p14:creationId xmlns:p14="http://schemas.microsoft.com/office/powerpoint/2010/main" val="3605047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0229"/>
          </a:xfrm>
        </p:spPr>
        <p:txBody>
          <a:bodyPr/>
          <a:lstStyle/>
          <a:p>
            <a:pPr algn="ctr"/>
            <a:r>
              <a:rPr lang="en-US" dirty="0"/>
              <a:t>REINFORCEMENT LEARNING</a:t>
            </a:r>
          </a:p>
        </p:txBody>
      </p:sp>
      <p:pic>
        <p:nvPicPr>
          <p:cNvPr id="3" name="Picture 2"/>
          <p:cNvPicPr>
            <a:picLocks noChangeAspect="1"/>
          </p:cNvPicPr>
          <p:nvPr/>
        </p:nvPicPr>
        <p:blipFill>
          <a:blip r:embed="rId2"/>
          <a:stretch>
            <a:fillRect/>
          </a:stretch>
        </p:blipFill>
        <p:spPr>
          <a:xfrm>
            <a:off x="487679" y="2027464"/>
            <a:ext cx="8577943" cy="4457700"/>
          </a:xfrm>
          <a:prstGeom prst="rect">
            <a:avLst/>
          </a:prstGeom>
        </p:spPr>
      </p:pic>
    </p:spTree>
    <p:extLst>
      <p:ext uri="{BB962C8B-B14F-4D97-AF65-F5344CB8AC3E}">
        <p14:creationId xmlns:p14="http://schemas.microsoft.com/office/powerpoint/2010/main" val="3776716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GB" sz="2800" b="1" dirty="0">
                <a:solidFill>
                  <a:schemeClr val="tx1"/>
                </a:solidFill>
              </a:rPr>
              <a:t>Reinforcement machine learning algorithms </a:t>
            </a:r>
            <a:r>
              <a:rPr lang="en-GB" sz="2800" dirty="0">
                <a:solidFill>
                  <a:schemeClr val="tx1"/>
                </a:solidFill>
              </a:rPr>
              <a:t>is a learning method that interacts with its environment by producing actions and discovers errors or rewards. Trial and error search and delayed reward are the most relevant characteristics of reinforcement learning. This method allows machines and software agents to automatically determine the ideal </a:t>
            </a:r>
            <a:r>
              <a:rPr lang="en-GB" sz="2800" dirty="0" err="1">
                <a:solidFill>
                  <a:schemeClr val="tx1"/>
                </a:solidFill>
              </a:rPr>
              <a:t>behavior</a:t>
            </a:r>
            <a:r>
              <a:rPr lang="en-GB" sz="2800" dirty="0">
                <a:solidFill>
                  <a:schemeClr val="tx1"/>
                </a:solidFill>
              </a:rPr>
              <a:t> within a specific context in order to maximize its performance. Simple reward feedback is required for the agent to learn which action is best; this is known as the reinforcement signal.</a:t>
            </a:r>
            <a:br>
              <a:rPr lang="en-GB" sz="2800" dirty="0">
                <a:solidFill>
                  <a:schemeClr val="tx1"/>
                </a:solidFill>
              </a:rPr>
            </a:br>
            <a:endParaRPr lang="en-GB" sz="2800" dirty="0">
              <a:solidFill>
                <a:schemeClr val="tx1"/>
              </a:solidFill>
            </a:endParaRPr>
          </a:p>
        </p:txBody>
      </p:sp>
    </p:spTree>
    <p:extLst>
      <p:ext uri="{BB962C8B-B14F-4D97-AF65-F5344CB8AC3E}">
        <p14:creationId xmlns:p14="http://schemas.microsoft.com/office/powerpoint/2010/main" val="1006338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63" y="418012"/>
            <a:ext cx="8421188" cy="5921828"/>
          </a:xfrm>
          <a:prstGeom prst="rect">
            <a:avLst/>
          </a:prstGeom>
        </p:spPr>
      </p:pic>
    </p:spTree>
    <p:extLst>
      <p:ext uri="{BB962C8B-B14F-4D97-AF65-F5344CB8AC3E}">
        <p14:creationId xmlns:p14="http://schemas.microsoft.com/office/powerpoint/2010/main" val="1648904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6762B9-5344-464F-8590-176172E162A1}"/>
              </a:ext>
            </a:extLst>
          </p:cNvPr>
          <p:cNvSpPr>
            <a:spLocks noGrp="1"/>
          </p:cNvSpPr>
          <p:nvPr>
            <p:ph type="title"/>
          </p:nvPr>
        </p:nvSpPr>
        <p:spPr>
          <a:xfrm>
            <a:off x="677334" y="609600"/>
            <a:ext cx="8596668" cy="677662"/>
          </a:xfrm>
        </p:spPr>
        <p:txBody>
          <a:bodyPr>
            <a:normAutofit fontScale="90000"/>
          </a:bodyPr>
          <a:lstStyle/>
          <a:p>
            <a:pPr algn="ctr"/>
            <a:r>
              <a:rPr lang="en-US" dirty="0"/>
              <a:t>MACHINE </a:t>
            </a:r>
            <a:r>
              <a:rPr lang="en-US" dirty="0" smtClean="0"/>
              <a:t>LEARNING</a:t>
            </a:r>
            <a:br>
              <a:rPr lang="en-US" dirty="0" smtClean="0"/>
            </a:br>
            <a:r>
              <a:rPr lang="en-GB" sz="1600" dirty="0">
                <a:solidFill>
                  <a:schemeClr val="tx1"/>
                </a:solidFill>
              </a:rPr>
              <a:t>Machine learning is an application of artificial intelligence (AI) that provides systems the ability to automatically learn and improve from experience without being explicitly programmed. </a:t>
            </a:r>
            <a:endParaRPr lang="en-US" sz="1600" dirty="0">
              <a:solidFill>
                <a:schemeClr val="tx1"/>
              </a:solidFill>
            </a:endParaRPr>
          </a:p>
        </p:txBody>
      </p:sp>
      <p:sp>
        <p:nvSpPr>
          <p:cNvPr id="3" name="Text Placeholder 2">
            <a:extLst>
              <a:ext uri="{FF2B5EF4-FFF2-40B4-BE49-F238E27FC236}">
                <a16:creationId xmlns:a16="http://schemas.microsoft.com/office/drawing/2014/main" xmlns="" id="{090332D5-3B75-43BE-8A6D-E0190E3B6B81}"/>
              </a:ext>
            </a:extLst>
          </p:cNvPr>
          <p:cNvSpPr>
            <a:spLocks noGrp="1"/>
          </p:cNvSpPr>
          <p:nvPr>
            <p:ph type="body" idx="1"/>
          </p:nvPr>
        </p:nvSpPr>
        <p:spPr>
          <a:xfrm>
            <a:off x="789252" y="1584721"/>
            <a:ext cx="4185623" cy="576262"/>
          </a:xfrm>
        </p:spPr>
        <p:txBody>
          <a:bodyPr/>
          <a:lstStyle/>
          <a:p>
            <a:pPr algn="ctr"/>
            <a:r>
              <a:rPr lang="en-US" dirty="0"/>
              <a:t>Simple Data set</a:t>
            </a:r>
          </a:p>
        </p:txBody>
      </p:sp>
      <p:sp>
        <p:nvSpPr>
          <p:cNvPr id="5" name="Text Placeholder 4">
            <a:extLst>
              <a:ext uri="{FF2B5EF4-FFF2-40B4-BE49-F238E27FC236}">
                <a16:creationId xmlns:a16="http://schemas.microsoft.com/office/drawing/2014/main" xmlns="" id="{541365B5-0192-4DE7-8CCA-1864D31F086B}"/>
              </a:ext>
            </a:extLst>
          </p:cNvPr>
          <p:cNvSpPr>
            <a:spLocks noGrp="1"/>
          </p:cNvSpPr>
          <p:nvPr>
            <p:ph type="body" sz="quarter" idx="3"/>
          </p:nvPr>
        </p:nvSpPr>
        <p:spPr>
          <a:xfrm>
            <a:off x="5088383" y="1686757"/>
            <a:ext cx="4185618" cy="474226"/>
          </a:xfrm>
        </p:spPr>
        <p:txBody>
          <a:bodyPr/>
          <a:lstStyle/>
          <a:p>
            <a:r>
              <a:rPr lang="en-US" dirty="0"/>
              <a:t>Complex Data set</a:t>
            </a:r>
          </a:p>
        </p:txBody>
      </p:sp>
      <p:sp>
        <p:nvSpPr>
          <p:cNvPr id="8" name="Content Placeholder 7">
            <a:extLst>
              <a:ext uri="{FF2B5EF4-FFF2-40B4-BE49-F238E27FC236}">
                <a16:creationId xmlns:a16="http://schemas.microsoft.com/office/drawing/2014/main" xmlns="" id="{3901DA66-B5CA-4CE5-9AD2-1A76CDD33FD6}"/>
              </a:ext>
            </a:extLst>
          </p:cNvPr>
          <p:cNvSpPr>
            <a:spLocks noGrp="1"/>
          </p:cNvSpPr>
          <p:nvPr>
            <p:ph sz="half" idx="2"/>
          </p:nvPr>
        </p:nvSpPr>
        <p:spPr>
          <a:xfrm>
            <a:off x="675745" y="2343705"/>
            <a:ext cx="4185623" cy="3697657"/>
          </a:xfrm>
        </p:spPr>
        <p:txBody>
          <a:bodyPr/>
          <a:lstStyle/>
          <a:p>
            <a:r>
              <a:rPr lang="en-US" dirty="0"/>
              <a:t>We can easily predict the unknown number inside the bracket</a:t>
            </a:r>
          </a:p>
          <a:p>
            <a:pPr marL="0" indent="0">
              <a:buNone/>
            </a:pPr>
            <a:r>
              <a:rPr lang="en-US" dirty="0"/>
              <a:t>     [0,0]</a:t>
            </a:r>
          </a:p>
          <a:p>
            <a:pPr marL="0" indent="0">
              <a:buNone/>
            </a:pPr>
            <a:r>
              <a:rPr lang="en-US" dirty="0"/>
              <a:t>     [3,6]</a:t>
            </a:r>
          </a:p>
          <a:p>
            <a:pPr marL="0" indent="0">
              <a:buNone/>
            </a:pPr>
            <a:r>
              <a:rPr lang="en-US" dirty="0"/>
              <a:t>     [6,12]</a:t>
            </a:r>
          </a:p>
          <a:p>
            <a:pPr marL="0" indent="0">
              <a:buNone/>
            </a:pPr>
            <a:r>
              <a:rPr lang="en-US" dirty="0"/>
              <a:t>     [9,18]</a:t>
            </a:r>
          </a:p>
          <a:p>
            <a:pPr marL="0" indent="0">
              <a:buNone/>
            </a:pPr>
            <a:r>
              <a:rPr lang="en-US" dirty="0"/>
              <a:t>     [12,?]</a:t>
            </a:r>
          </a:p>
          <a:p>
            <a:endParaRPr lang="en-US" dirty="0"/>
          </a:p>
        </p:txBody>
      </p:sp>
      <p:sp>
        <p:nvSpPr>
          <p:cNvPr id="10" name="Content Placeholder 9">
            <a:extLst>
              <a:ext uri="{FF2B5EF4-FFF2-40B4-BE49-F238E27FC236}">
                <a16:creationId xmlns:a16="http://schemas.microsoft.com/office/drawing/2014/main" xmlns="" id="{1963B3AE-A429-4873-8516-265A8079D347}"/>
              </a:ext>
            </a:extLst>
          </p:cNvPr>
          <p:cNvSpPr>
            <a:spLocks noGrp="1"/>
          </p:cNvSpPr>
          <p:nvPr>
            <p:ph sz="quarter" idx="4"/>
          </p:nvPr>
        </p:nvSpPr>
        <p:spPr>
          <a:xfrm>
            <a:off x="5088384" y="2405849"/>
            <a:ext cx="4185617" cy="3635513"/>
          </a:xfrm>
        </p:spPr>
        <p:txBody>
          <a:bodyPr/>
          <a:lstStyle/>
          <a:p>
            <a:r>
              <a:rPr lang="en-US" dirty="0"/>
              <a:t>Difficult to predict if each row was composed of large numbers with decimal points running into double digits</a:t>
            </a:r>
          </a:p>
          <a:p>
            <a:pPr marL="0" indent="0">
              <a:buNone/>
            </a:pPr>
            <a:r>
              <a:rPr lang="en-US" dirty="0"/>
              <a:t>     [234.567,469.134]</a:t>
            </a:r>
          </a:p>
          <a:p>
            <a:pPr marL="0" indent="0">
              <a:buNone/>
            </a:pPr>
            <a:r>
              <a:rPr lang="en-US" dirty="0"/>
              <a:t>     [ 938.268,2814.804]</a:t>
            </a:r>
          </a:p>
          <a:p>
            <a:pPr marL="0" indent="0">
              <a:buNone/>
            </a:pPr>
            <a:r>
              <a:rPr lang="en-US" dirty="0"/>
              <a:t>     [5629.608,?]</a:t>
            </a:r>
          </a:p>
        </p:txBody>
      </p:sp>
    </p:spTree>
    <p:extLst>
      <p:ext uri="{BB962C8B-B14F-4D97-AF65-F5344CB8AC3E}">
        <p14:creationId xmlns:p14="http://schemas.microsoft.com/office/powerpoint/2010/main" val="2137734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49D41D-1E0D-41DF-B247-859E8D9C9B0F}"/>
              </a:ext>
            </a:extLst>
          </p:cNvPr>
          <p:cNvSpPr>
            <a:spLocks noGrp="1"/>
          </p:cNvSpPr>
          <p:nvPr>
            <p:ph type="title"/>
          </p:nvPr>
        </p:nvSpPr>
        <p:spPr/>
        <p:txBody>
          <a:bodyPr/>
          <a:lstStyle/>
          <a:p>
            <a:pPr algn="ctr"/>
            <a:r>
              <a:rPr lang="en-US" dirty="0"/>
              <a:t>MACHINE LEARNING</a:t>
            </a:r>
            <a:br>
              <a:rPr lang="en-US" dirty="0"/>
            </a:br>
            <a:r>
              <a:rPr lang="en-US" dirty="0"/>
              <a:t>(Examples)</a:t>
            </a:r>
          </a:p>
        </p:txBody>
      </p:sp>
      <p:pic>
        <p:nvPicPr>
          <p:cNvPr id="7" name="Content Placeholder 6">
            <a:extLst>
              <a:ext uri="{FF2B5EF4-FFF2-40B4-BE49-F238E27FC236}">
                <a16:creationId xmlns:a16="http://schemas.microsoft.com/office/drawing/2014/main" xmlns="" id="{02916D0C-F6D0-481A-92B7-CA643E606C0F}"/>
              </a:ext>
            </a:extLst>
          </p:cNvPr>
          <p:cNvPicPr>
            <a:picLocks noGrp="1" noChangeAspect="1"/>
          </p:cNvPicPr>
          <p:nvPr>
            <p:ph idx="1"/>
          </p:nvPr>
        </p:nvPicPr>
        <p:blipFill>
          <a:blip r:embed="rId2"/>
          <a:stretch>
            <a:fillRect/>
          </a:stretch>
        </p:blipFill>
        <p:spPr>
          <a:xfrm>
            <a:off x="861134" y="2182019"/>
            <a:ext cx="8025414" cy="4485111"/>
          </a:xfrm>
          <a:prstGeom prst="rect">
            <a:avLst/>
          </a:prstGeom>
        </p:spPr>
      </p:pic>
    </p:spTree>
    <p:extLst>
      <p:ext uri="{BB962C8B-B14F-4D97-AF65-F5344CB8AC3E}">
        <p14:creationId xmlns:p14="http://schemas.microsoft.com/office/powerpoint/2010/main" val="3204286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C5B49D-3359-47DD-A1DE-38A6C5462043}"/>
              </a:ext>
            </a:extLst>
          </p:cNvPr>
          <p:cNvSpPr>
            <a:spLocks noGrp="1"/>
          </p:cNvSpPr>
          <p:nvPr>
            <p:ph type="title"/>
          </p:nvPr>
        </p:nvSpPr>
        <p:spPr>
          <a:xfrm>
            <a:off x="677334" y="275208"/>
            <a:ext cx="8596668" cy="1154097"/>
          </a:xfrm>
        </p:spPr>
        <p:txBody>
          <a:bodyPr>
            <a:normAutofit fontScale="90000"/>
          </a:bodyPr>
          <a:lstStyle/>
          <a:p>
            <a:pPr algn="ctr"/>
            <a:r>
              <a:rPr lang="en-US" dirty="0"/>
              <a:t>MACHINE LEARNING</a:t>
            </a:r>
            <a:br>
              <a:rPr lang="en-US" dirty="0"/>
            </a:br>
            <a:r>
              <a:rPr lang="en-US" dirty="0"/>
              <a:t>(Algorithms)</a:t>
            </a:r>
            <a:br>
              <a:rPr lang="en-US" dirty="0"/>
            </a:br>
            <a:endParaRPr lang="en-US" dirty="0"/>
          </a:p>
        </p:txBody>
      </p:sp>
      <p:pic>
        <p:nvPicPr>
          <p:cNvPr id="5" name="Content Placeholder 4">
            <a:extLst>
              <a:ext uri="{FF2B5EF4-FFF2-40B4-BE49-F238E27FC236}">
                <a16:creationId xmlns:a16="http://schemas.microsoft.com/office/drawing/2014/main" xmlns="" id="{51039CBF-1C08-4040-A74C-A0B534CC8403}"/>
              </a:ext>
            </a:extLst>
          </p:cNvPr>
          <p:cNvPicPr>
            <a:picLocks noGrp="1" noChangeAspect="1"/>
          </p:cNvPicPr>
          <p:nvPr>
            <p:ph idx="1"/>
          </p:nvPr>
        </p:nvPicPr>
        <p:blipFill>
          <a:blip r:embed="rId2"/>
          <a:stretch>
            <a:fillRect/>
          </a:stretch>
        </p:blipFill>
        <p:spPr>
          <a:xfrm>
            <a:off x="372862" y="1429305"/>
            <a:ext cx="9046346" cy="5428695"/>
          </a:xfrm>
        </p:spPr>
      </p:pic>
    </p:spTree>
    <p:extLst>
      <p:ext uri="{BB962C8B-B14F-4D97-AF65-F5344CB8AC3E}">
        <p14:creationId xmlns:p14="http://schemas.microsoft.com/office/powerpoint/2010/main" val="1105796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0E99F9-8342-4C2E-AD2B-3712D516F48D}"/>
              </a:ext>
            </a:extLst>
          </p:cNvPr>
          <p:cNvSpPr>
            <a:spLocks noGrp="1"/>
          </p:cNvSpPr>
          <p:nvPr>
            <p:ph type="title"/>
          </p:nvPr>
        </p:nvSpPr>
        <p:spPr>
          <a:xfrm>
            <a:off x="677334" y="609600"/>
            <a:ext cx="8596668" cy="793072"/>
          </a:xfrm>
        </p:spPr>
        <p:txBody>
          <a:bodyPr/>
          <a:lstStyle/>
          <a:p>
            <a:pPr algn="ctr"/>
            <a:r>
              <a:rPr lang="en-US" dirty="0"/>
              <a:t>Supervised learning</a:t>
            </a:r>
          </a:p>
        </p:txBody>
      </p:sp>
      <p:sp>
        <p:nvSpPr>
          <p:cNvPr id="3" name="Content Placeholder 2">
            <a:extLst>
              <a:ext uri="{FF2B5EF4-FFF2-40B4-BE49-F238E27FC236}">
                <a16:creationId xmlns:a16="http://schemas.microsoft.com/office/drawing/2014/main" xmlns="" id="{C65E960E-145B-4DF9-AEB9-E07631626431}"/>
              </a:ext>
            </a:extLst>
          </p:cNvPr>
          <p:cNvSpPr>
            <a:spLocks noGrp="1"/>
          </p:cNvSpPr>
          <p:nvPr>
            <p:ph idx="1"/>
          </p:nvPr>
        </p:nvSpPr>
        <p:spPr/>
        <p:txBody>
          <a:bodyPr/>
          <a:lstStyle/>
          <a:p>
            <a:pPr algn="just"/>
            <a:r>
              <a:rPr lang="en-US" dirty="0"/>
              <a:t>Supervised learning is where you have input variables (x) and an output variable (Y) and you use an algorithm to learn the mapping function from the input to the output.</a:t>
            </a:r>
          </a:p>
          <a:p>
            <a:pPr marL="0" indent="0" algn="just">
              <a:buNone/>
            </a:pPr>
            <a:r>
              <a:rPr lang="en-US" b="1" dirty="0"/>
              <a:t>                                                      Y = f(X)</a:t>
            </a:r>
          </a:p>
          <a:p>
            <a:pPr algn="just"/>
            <a:endParaRPr lang="en-US" dirty="0"/>
          </a:p>
          <a:p>
            <a:pPr algn="just"/>
            <a:r>
              <a:rPr lang="en-US" dirty="0"/>
              <a:t>The goal is to approximate the mapping function so well that when you have new input data (x) that you can predict the output variables (Y) for that data.</a:t>
            </a:r>
          </a:p>
        </p:txBody>
      </p:sp>
    </p:spTree>
    <p:extLst>
      <p:ext uri="{BB962C8B-B14F-4D97-AF65-F5344CB8AC3E}">
        <p14:creationId xmlns:p14="http://schemas.microsoft.com/office/powerpoint/2010/main" val="775980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6354"/>
          </a:xfrm>
        </p:spPr>
        <p:txBody>
          <a:bodyPr/>
          <a:lstStyle/>
          <a:p>
            <a:pPr algn="ctr"/>
            <a:r>
              <a:rPr lang="en-US" dirty="0"/>
              <a:t>Supervised learning</a:t>
            </a:r>
          </a:p>
        </p:txBody>
      </p:sp>
      <p:pic>
        <p:nvPicPr>
          <p:cNvPr id="4" name="Content Placeholder 3"/>
          <p:cNvPicPr>
            <a:picLocks noGrp="1" noChangeAspect="1"/>
          </p:cNvPicPr>
          <p:nvPr>
            <p:ph idx="1"/>
          </p:nvPr>
        </p:nvPicPr>
        <p:blipFill>
          <a:blip r:embed="rId2"/>
          <a:stretch>
            <a:fillRect/>
          </a:stretch>
        </p:blipFill>
        <p:spPr>
          <a:xfrm>
            <a:off x="409303" y="2321261"/>
            <a:ext cx="8864700" cy="4070829"/>
          </a:xfrm>
          <a:prstGeom prst="rect">
            <a:avLst/>
          </a:prstGeom>
        </p:spPr>
      </p:pic>
    </p:spTree>
    <p:extLst>
      <p:ext uri="{BB962C8B-B14F-4D97-AF65-F5344CB8AC3E}">
        <p14:creationId xmlns:p14="http://schemas.microsoft.com/office/powerpoint/2010/main" val="3362960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5D9C61-7607-4FFE-ADE2-DD7F2B5E616A}"/>
              </a:ext>
            </a:extLst>
          </p:cNvPr>
          <p:cNvSpPr>
            <a:spLocks noGrp="1"/>
          </p:cNvSpPr>
          <p:nvPr>
            <p:ph type="title"/>
          </p:nvPr>
        </p:nvSpPr>
        <p:spPr>
          <a:xfrm>
            <a:off x="677334" y="609600"/>
            <a:ext cx="8596668" cy="819705"/>
          </a:xfrm>
        </p:spPr>
        <p:txBody>
          <a:bodyPr/>
          <a:lstStyle/>
          <a:p>
            <a:pPr algn="ctr"/>
            <a:r>
              <a:rPr lang="en-US" dirty="0"/>
              <a:t>Supervised learning</a:t>
            </a:r>
          </a:p>
        </p:txBody>
      </p:sp>
      <p:pic>
        <p:nvPicPr>
          <p:cNvPr id="5" name="Content Placeholder 4">
            <a:extLst>
              <a:ext uri="{FF2B5EF4-FFF2-40B4-BE49-F238E27FC236}">
                <a16:creationId xmlns:a16="http://schemas.microsoft.com/office/drawing/2014/main" xmlns="" id="{ED5261A1-E27E-4AB1-85DF-B8BD49591F74}"/>
              </a:ext>
            </a:extLst>
          </p:cNvPr>
          <p:cNvPicPr>
            <a:picLocks noGrp="1" noChangeAspect="1"/>
          </p:cNvPicPr>
          <p:nvPr>
            <p:ph idx="1"/>
          </p:nvPr>
        </p:nvPicPr>
        <p:blipFill>
          <a:blip r:embed="rId2"/>
          <a:stretch>
            <a:fillRect/>
          </a:stretch>
        </p:blipFill>
        <p:spPr>
          <a:xfrm>
            <a:off x="585927" y="1429306"/>
            <a:ext cx="8247356" cy="4612720"/>
          </a:xfrm>
        </p:spPr>
      </p:pic>
    </p:spTree>
    <p:extLst>
      <p:ext uri="{BB962C8B-B14F-4D97-AF65-F5344CB8AC3E}">
        <p14:creationId xmlns:p14="http://schemas.microsoft.com/office/powerpoint/2010/main" val="3322571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A0524E-D907-4104-9A89-B9FDE93E468A}"/>
              </a:ext>
            </a:extLst>
          </p:cNvPr>
          <p:cNvSpPr>
            <a:spLocks noGrp="1"/>
          </p:cNvSpPr>
          <p:nvPr>
            <p:ph type="title"/>
          </p:nvPr>
        </p:nvSpPr>
        <p:spPr>
          <a:xfrm>
            <a:off x="677334" y="609600"/>
            <a:ext cx="8596668" cy="828583"/>
          </a:xfrm>
        </p:spPr>
        <p:txBody>
          <a:bodyPr/>
          <a:lstStyle/>
          <a:p>
            <a:pPr algn="ctr"/>
            <a:r>
              <a:rPr lang="en-US" dirty="0"/>
              <a:t>Supervised learning</a:t>
            </a:r>
          </a:p>
        </p:txBody>
      </p:sp>
      <p:pic>
        <p:nvPicPr>
          <p:cNvPr id="7" name="Content Placeholder 6">
            <a:extLst>
              <a:ext uri="{FF2B5EF4-FFF2-40B4-BE49-F238E27FC236}">
                <a16:creationId xmlns:a16="http://schemas.microsoft.com/office/drawing/2014/main" xmlns="" id="{B849E995-DD89-4D22-9977-BED9B3363B7C}"/>
              </a:ext>
            </a:extLst>
          </p:cNvPr>
          <p:cNvPicPr>
            <a:picLocks noGrp="1" noChangeAspect="1"/>
          </p:cNvPicPr>
          <p:nvPr>
            <p:ph idx="1"/>
          </p:nvPr>
        </p:nvPicPr>
        <p:blipFill>
          <a:blip r:embed="rId2"/>
          <a:stretch>
            <a:fillRect/>
          </a:stretch>
        </p:blipFill>
        <p:spPr>
          <a:xfrm>
            <a:off x="328474" y="1313894"/>
            <a:ext cx="9019712" cy="5544105"/>
          </a:xfrm>
          <a:prstGeom prst="rect">
            <a:avLst/>
          </a:prstGeom>
        </p:spPr>
      </p:pic>
    </p:spTree>
    <p:extLst>
      <p:ext uri="{BB962C8B-B14F-4D97-AF65-F5344CB8AC3E}">
        <p14:creationId xmlns:p14="http://schemas.microsoft.com/office/powerpoint/2010/main" val="1686932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4103"/>
          </a:xfrm>
        </p:spPr>
        <p:txBody>
          <a:bodyPr/>
          <a:lstStyle/>
          <a:p>
            <a:pPr algn="ctr"/>
            <a:r>
              <a:rPr lang="en-US" dirty="0" smtClean="0"/>
              <a:t>UNSUPERVISED LEARNING</a:t>
            </a:r>
            <a:endParaRPr lang="en-US" dirty="0"/>
          </a:p>
        </p:txBody>
      </p:sp>
      <p:sp>
        <p:nvSpPr>
          <p:cNvPr id="3" name="Content Placeholder 2"/>
          <p:cNvSpPr>
            <a:spLocks noGrp="1"/>
          </p:cNvSpPr>
          <p:nvPr>
            <p:ph idx="1"/>
          </p:nvPr>
        </p:nvSpPr>
        <p:spPr/>
        <p:txBody>
          <a:bodyPr/>
          <a:lstStyle/>
          <a:p>
            <a:pPr algn="just"/>
            <a:r>
              <a:rPr lang="en-US" dirty="0"/>
              <a:t>Unsupervised machine learning algorithms infer patterns from a dataset without reference to known, or labeled, outcomes</a:t>
            </a:r>
            <a:r>
              <a:rPr lang="en-US" dirty="0" smtClean="0"/>
              <a:t>.</a:t>
            </a:r>
          </a:p>
          <a:p>
            <a:pPr algn="just"/>
            <a:r>
              <a:rPr lang="en-US" dirty="0" smtClean="0"/>
              <a:t> </a:t>
            </a:r>
            <a:r>
              <a:rPr lang="en-US" dirty="0"/>
              <a:t>Unlike supervised machine learning, unsupervised machine learning methods cannot be directly applied to a regression or a classification problem because you have no idea what the values for the output data might be, making it impossible for you to train the algorithm the way you normally would. </a:t>
            </a:r>
          </a:p>
        </p:txBody>
      </p:sp>
    </p:spTree>
    <p:extLst>
      <p:ext uri="{BB962C8B-B14F-4D97-AF65-F5344CB8AC3E}">
        <p14:creationId xmlns:p14="http://schemas.microsoft.com/office/powerpoint/2010/main" val="18874087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1242</TotalTime>
  <Words>412</Words>
  <Application>Microsoft Office PowerPoint</Application>
  <PresentationFormat>Custom</PresentationFormat>
  <Paragraphs>39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INTRODUCTION</vt:lpstr>
      <vt:lpstr>MACHINE LEARNING Machine learning is an application of artificial intelligence (AI) that provides systems the ability to automatically learn and improve from experience without being explicitly programmed. </vt:lpstr>
      <vt:lpstr>MACHINE LEARNING (Examples)</vt:lpstr>
      <vt:lpstr>MACHINE LEARNING (Algorithms) </vt:lpstr>
      <vt:lpstr>Supervised learning</vt:lpstr>
      <vt:lpstr>Supervised learning</vt:lpstr>
      <vt:lpstr>Supervised learning</vt:lpstr>
      <vt:lpstr>Supervised learning</vt:lpstr>
      <vt:lpstr>UNSUPERVISED LEARNING</vt:lpstr>
      <vt:lpstr>UNSUPERVISED LEARNING</vt:lpstr>
      <vt:lpstr>UNSUPERVISED LEARNING TECHNIQUES</vt:lpstr>
      <vt:lpstr>UNSUPERVISED LEARNING TECHNIQUES</vt:lpstr>
      <vt:lpstr>REINFORCEMENT LEARNING</vt:lpstr>
      <vt:lpstr>REINFORCEMENT LEARNING</vt:lpstr>
      <vt:lpstr>Reinforcement machine learning algorithms is a learning method that interacts with its environment by producing actions and discovers errors or rewards. Trial and error search and delayed reward are the most relevant characteristics of reinforcement learning. This method allows machines and software agents to automatically determine the ideal behavior within a specific context in order to maximize its performance. Simple reward feedback is required for the agent to learn which action is best; this is known as the reinforcement signal.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MULTIVARIATE CLASSIFICATION USING SUPPORT VECTOR MACHINES</dc:title>
  <dc:creator>dipen0401</dc:creator>
  <cp:lastModifiedBy>sukhvir kaur</cp:lastModifiedBy>
  <cp:revision>30</cp:revision>
  <dcterms:created xsi:type="dcterms:W3CDTF">2018-02-23T16:37:07Z</dcterms:created>
  <dcterms:modified xsi:type="dcterms:W3CDTF">2022-03-03T03:38:04Z</dcterms:modified>
</cp:coreProperties>
</file>