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6" r:id="rId4"/>
    <p:sldId id="258" r:id="rId5"/>
    <p:sldId id="277" r:id="rId6"/>
    <p:sldId id="259" r:id="rId7"/>
    <p:sldId id="278" r:id="rId8"/>
    <p:sldId id="260" r:id="rId9"/>
    <p:sldId id="279" r:id="rId10"/>
    <p:sldId id="261" r:id="rId11"/>
    <p:sldId id="280" r:id="rId12"/>
    <p:sldId id="262" r:id="rId13"/>
    <p:sldId id="281" r:id="rId14"/>
    <p:sldId id="264" r:id="rId15"/>
    <p:sldId id="283" r:id="rId16"/>
    <p:sldId id="265" r:id="rId17"/>
    <p:sldId id="284" r:id="rId18"/>
    <p:sldId id="266" r:id="rId19"/>
    <p:sldId id="285" r:id="rId20"/>
    <p:sldId id="267" r:id="rId21"/>
    <p:sldId id="286" r:id="rId22"/>
    <p:sldId id="268" r:id="rId23"/>
    <p:sldId id="287" r:id="rId24"/>
    <p:sldId id="269" r:id="rId25"/>
    <p:sldId id="288" r:id="rId26"/>
    <p:sldId id="270" r:id="rId27"/>
    <p:sldId id="289" r:id="rId28"/>
    <p:sldId id="271" r:id="rId29"/>
    <p:sldId id="290"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68826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394331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CA09B1-A8F9-49E2-91FA-3D9A7156417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57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668611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A09B1-A8F9-49E2-91FA-3D9A7156417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2436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1302528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3427444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307633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25455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205598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217381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282337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355278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31062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340666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1653DA-C8EF-4413-84CE-ABDCC093F1AA}" type="datetimeFigureOut">
              <a:rPr lang="en-IN" smtClean="0"/>
              <a:t>Tuesday, January 04, 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A09B1-A8F9-49E2-91FA-3D9A71564174}" type="slidenum">
              <a:rPr lang="en-IN" smtClean="0"/>
              <a:t>‹#›</a:t>
            </a:fld>
            <a:endParaRPr lang="en-IN"/>
          </a:p>
        </p:txBody>
      </p:sp>
    </p:spTree>
    <p:extLst>
      <p:ext uri="{BB962C8B-B14F-4D97-AF65-F5344CB8AC3E}">
        <p14:creationId xmlns:p14="http://schemas.microsoft.com/office/powerpoint/2010/main" val="47248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1653DA-C8EF-4413-84CE-ABDCC093F1AA}" type="datetimeFigureOut">
              <a:rPr lang="en-IN" smtClean="0"/>
              <a:t>Tuesday, January 04, 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CA09B1-A8F9-49E2-91FA-3D9A71564174}" type="slidenum">
              <a:rPr lang="en-IN" smtClean="0"/>
              <a:t>‹#›</a:t>
            </a:fld>
            <a:endParaRPr lang="en-IN"/>
          </a:p>
        </p:txBody>
      </p:sp>
    </p:spTree>
    <p:extLst>
      <p:ext uri="{BB962C8B-B14F-4D97-AF65-F5344CB8AC3E}">
        <p14:creationId xmlns:p14="http://schemas.microsoft.com/office/powerpoint/2010/main" val="22684413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Subject Verb Agreement</a:t>
            </a:r>
            <a:br>
              <a:rPr lang="en-US" dirty="0" smtClean="0"/>
            </a:br>
            <a:r>
              <a:rPr lang="en-US" dirty="0" smtClean="0"/>
              <a:t>practice:-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136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Grandpa claims that Martian measles _________ green and purple spots to erupt all over a person's body.</a:t>
            </a:r>
          </a:p>
          <a:p>
            <a:r>
              <a:rPr lang="en-IN" sz="2400" dirty="0"/>
              <a:t> A. causes </a:t>
            </a:r>
          </a:p>
          <a:p>
            <a:r>
              <a:rPr lang="en-IN" sz="2400" dirty="0" smtClean="0"/>
              <a:t>B</a:t>
            </a:r>
            <a:r>
              <a:rPr lang="en-IN" sz="2400" dirty="0"/>
              <a:t>. cause </a:t>
            </a:r>
            <a:endParaRPr lang="en-IN" sz="2400" dirty="0" smtClean="0"/>
          </a:p>
          <a:p>
            <a:r>
              <a:rPr lang="en-IN" sz="2400" dirty="0" smtClean="0"/>
              <a:t>C</a:t>
            </a:r>
            <a:r>
              <a:rPr lang="en-IN" sz="2400" dirty="0"/>
              <a:t>. will cause </a:t>
            </a:r>
            <a:endParaRPr lang="en-IN" sz="2400" dirty="0" smtClean="0"/>
          </a:p>
          <a:p>
            <a:r>
              <a:rPr lang="en-IN" sz="2400" dirty="0" smtClean="0"/>
              <a:t>D</a:t>
            </a:r>
            <a:r>
              <a:rPr lang="en-IN" sz="2400" dirty="0"/>
              <a:t>. had caused</a:t>
            </a:r>
          </a:p>
          <a:p>
            <a:endParaRPr lang="en-IN" dirty="0"/>
          </a:p>
        </p:txBody>
      </p:sp>
    </p:spTree>
    <p:extLst>
      <p:ext uri="{BB962C8B-B14F-4D97-AF65-F5344CB8AC3E}">
        <p14:creationId xmlns:p14="http://schemas.microsoft.com/office/powerpoint/2010/main" val="315934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causes</a:t>
            </a:r>
            <a:endParaRPr lang="en-IN" dirty="0"/>
          </a:p>
        </p:txBody>
      </p:sp>
    </p:spTree>
    <p:extLst>
      <p:ext uri="{BB962C8B-B14F-4D97-AF65-F5344CB8AC3E}">
        <p14:creationId xmlns:p14="http://schemas.microsoft.com/office/powerpoint/2010/main" val="265030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My dog Floyd, together with Buster the cat, __________ to play with money; the cat swats crumpled bills onto the floor where the dog shreds them to pieces. </a:t>
            </a:r>
          </a:p>
          <a:p>
            <a:r>
              <a:rPr lang="en-IN" sz="2400" dirty="0"/>
              <a:t>A. likes </a:t>
            </a:r>
            <a:endParaRPr lang="en-IN" sz="2400" dirty="0" smtClean="0"/>
          </a:p>
          <a:p>
            <a:r>
              <a:rPr lang="en-IN" sz="2400" dirty="0" smtClean="0"/>
              <a:t>B</a:t>
            </a:r>
            <a:r>
              <a:rPr lang="en-IN" sz="2400" dirty="0"/>
              <a:t>. like </a:t>
            </a:r>
            <a:endParaRPr lang="en-IN" sz="2400" dirty="0" smtClean="0"/>
          </a:p>
          <a:p>
            <a:r>
              <a:rPr lang="en-IN" sz="2400" dirty="0" smtClean="0"/>
              <a:t>C</a:t>
            </a:r>
            <a:r>
              <a:rPr lang="en-IN" sz="2400" dirty="0"/>
              <a:t>. liked </a:t>
            </a:r>
            <a:endParaRPr lang="en-IN" sz="2400" dirty="0" smtClean="0"/>
          </a:p>
          <a:p>
            <a:r>
              <a:rPr lang="en-IN" sz="2400" dirty="0" smtClean="0"/>
              <a:t>D</a:t>
            </a:r>
            <a:r>
              <a:rPr lang="en-IN" sz="2400" dirty="0"/>
              <a:t>. had liked </a:t>
            </a:r>
          </a:p>
          <a:p>
            <a:endParaRPr lang="en-IN" dirty="0"/>
          </a:p>
        </p:txBody>
      </p:sp>
    </p:spTree>
    <p:extLst>
      <p:ext uri="{BB962C8B-B14F-4D97-AF65-F5344CB8AC3E}">
        <p14:creationId xmlns:p14="http://schemas.microsoft.com/office/powerpoint/2010/main" val="338567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likes</a:t>
            </a:r>
            <a:endParaRPr lang="en-IN" dirty="0"/>
          </a:p>
        </p:txBody>
      </p:sp>
    </p:spTree>
    <p:extLst>
      <p:ext uri="{BB962C8B-B14F-4D97-AF65-F5344CB8AC3E}">
        <p14:creationId xmlns:p14="http://schemas.microsoft.com/office/powerpoint/2010/main" val="198972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Physics __________ proven to be Jerry's easiest subject this semester. He brings Carol, the lab assistant, an oatmeal-raisin cookie, and, as his reward, she finishes his report. </a:t>
            </a:r>
          </a:p>
          <a:p>
            <a:r>
              <a:rPr lang="en-IN" sz="2400" dirty="0"/>
              <a:t>A. </a:t>
            </a:r>
            <a:r>
              <a:rPr lang="en-IN" sz="2400" dirty="0" smtClean="0"/>
              <a:t>Has</a:t>
            </a:r>
          </a:p>
          <a:p>
            <a:r>
              <a:rPr lang="en-IN" sz="2400" dirty="0" smtClean="0"/>
              <a:t> </a:t>
            </a:r>
            <a:r>
              <a:rPr lang="en-IN" sz="2400" dirty="0"/>
              <a:t>B. have </a:t>
            </a:r>
            <a:endParaRPr lang="en-IN" sz="2400" dirty="0" smtClean="0"/>
          </a:p>
          <a:p>
            <a:r>
              <a:rPr lang="en-IN" sz="2400" dirty="0" smtClean="0"/>
              <a:t>C</a:t>
            </a:r>
            <a:r>
              <a:rPr lang="en-IN" sz="2400" dirty="0"/>
              <a:t>. had </a:t>
            </a:r>
            <a:endParaRPr lang="en-IN" sz="2400" dirty="0" smtClean="0"/>
          </a:p>
          <a:p>
            <a:r>
              <a:rPr lang="en-IN" sz="2400" dirty="0" smtClean="0"/>
              <a:t>D</a:t>
            </a:r>
            <a:r>
              <a:rPr lang="en-IN" sz="2400" dirty="0"/>
              <a:t>. will have </a:t>
            </a:r>
          </a:p>
          <a:p>
            <a:endParaRPr lang="en-IN" dirty="0"/>
          </a:p>
        </p:txBody>
      </p:sp>
    </p:spTree>
    <p:extLst>
      <p:ext uri="{BB962C8B-B14F-4D97-AF65-F5344CB8AC3E}">
        <p14:creationId xmlns:p14="http://schemas.microsoft.com/office/powerpoint/2010/main" val="168249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Answer-has</a:t>
            </a:r>
            <a:endParaRPr lang="en-IN" dirty="0"/>
          </a:p>
        </p:txBody>
      </p:sp>
    </p:spTree>
    <p:extLst>
      <p:ext uri="{BB962C8B-B14F-4D97-AF65-F5344CB8AC3E}">
        <p14:creationId xmlns:p14="http://schemas.microsoft.com/office/powerpoint/2010/main" val="46489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t>These scissors __________ so dull that I'm not sure you could slice butter with them! </a:t>
            </a:r>
          </a:p>
          <a:p>
            <a:r>
              <a:rPr lang="en-IN" sz="2800" dirty="0"/>
              <a:t>A. is </a:t>
            </a:r>
            <a:endParaRPr lang="en-IN" sz="2800" dirty="0" smtClean="0"/>
          </a:p>
          <a:p>
            <a:r>
              <a:rPr lang="en-IN" sz="2800" dirty="0" smtClean="0"/>
              <a:t>B</a:t>
            </a:r>
            <a:r>
              <a:rPr lang="en-IN" sz="2800" dirty="0"/>
              <a:t>. </a:t>
            </a:r>
            <a:r>
              <a:rPr lang="en-IN" sz="2800" dirty="0" smtClean="0"/>
              <a:t>Are</a:t>
            </a:r>
          </a:p>
          <a:p>
            <a:r>
              <a:rPr lang="en-IN" sz="2800" dirty="0" smtClean="0"/>
              <a:t> </a:t>
            </a:r>
            <a:r>
              <a:rPr lang="en-IN" sz="2800" dirty="0"/>
              <a:t>C. has been </a:t>
            </a:r>
            <a:endParaRPr lang="en-IN" sz="2800" dirty="0" smtClean="0"/>
          </a:p>
          <a:p>
            <a:r>
              <a:rPr lang="en-IN" sz="2800" dirty="0" smtClean="0"/>
              <a:t>D</a:t>
            </a:r>
            <a:r>
              <a:rPr lang="en-IN" sz="2800" dirty="0"/>
              <a:t>. had been </a:t>
            </a:r>
          </a:p>
          <a:p>
            <a:endParaRPr lang="en-IN" dirty="0"/>
          </a:p>
        </p:txBody>
      </p:sp>
    </p:spTree>
    <p:extLst>
      <p:ext uri="{BB962C8B-B14F-4D97-AF65-F5344CB8AC3E}">
        <p14:creationId xmlns:p14="http://schemas.microsoft.com/office/powerpoint/2010/main" val="279632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are</a:t>
            </a:r>
            <a:endParaRPr lang="en-IN" dirty="0"/>
          </a:p>
        </p:txBody>
      </p:sp>
    </p:spTree>
    <p:extLst>
      <p:ext uri="{BB962C8B-B14F-4D97-AF65-F5344CB8AC3E}">
        <p14:creationId xmlns:p14="http://schemas.microsoft.com/office/powerpoint/2010/main" val="2871804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b="1" dirty="0"/>
              <a:t>Replace the underlined portion with the answer choice that results in a sentence that is clear, precise, and meets the requirements of standard written English</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2800" dirty="0"/>
              <a:t>The first of </a:t>
            </a:r>
            <a:r>
              <a:rPr lang="en-IN" sz="2800" u="sng" dirty="0"/>
              <a:t>the shows were much tamer</a:t>
            </a:r>
            <a:r>
              <a:rPr lang="en-IN" sz="2800" dirty="0"/>
              <a:t> than the shows that came later.</a:t>
            </a:r>
          </a:p>
          <a:p>
            <a:pPr lvl="0"/>
            <a:r>
              <a:rPr lang="en-IN" sz="2800" dirty="0"/>
              <a:t>the shows was much tamer</a:t>
            </a:r>
          </a:p>
          <a:p>
            <a:pPr lvl="0"/>
            <a:r>
              <a:rPr lang="en-IN" sz="2800" dirty="0"/>
              <a:t>the shows were much tamest</a:t>
            </a:r>
          </a:p>
          <a:p>
            <a:pPr lvl="0"/>
            <a:r>
              <a:rPr lang="en-IN" sz="2800" dirty="0"/>
              <a:t>the show's were much tamer</a:t>
            </a:r>
          </a:p>
          <a:p>
            <a:pPr lvl="0"/>
            <a:r>
              <a:rPr lang="en-IN" sz="2800" dirty="0"/>
              <a:t>the shows were much tamer</a:t>
            </a:r>
          </a:p>
          <a:p>
            <a:endParaRPr lang="en-IN" sz="2800" dirty="0"/>
          </a:p>
        </p:txBody>
      </p:sp>
    </p:spTree>
    <p:extLst>
      <p:ext uri="{BB962C8B-B14F-4D97-AF65-F5344CB8AC3E}">
        <p14:creationId xmlns:p14="http://schemas.microsoft.com/office/powerpoint/2010/main" val="387858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Answer-A</a:t>
            </a:r>
            <a:endParaRPr lang="en-IN" dirty="0"/>
          </a:p>
        </p:txBody>
      </p:sp>
    </p:spTree>
    <p:extLst>
      <p:ext uri="{BB962C8B-B14F-4D97-AF65-F5344CB8AC3E}">
        <p14:creationId xmlns:p14="http://schemas.microsoft.com/office/powerpoint/2010/main" val="156278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Not only the vitamin C from the broccoli but also the delicious taste of the chocolate ___________ this breakfast cereal a real crowd pleaser. </a:t>
            </a:r>
          </a:p>
          <a:p>
            <a:r>
              <a:rPr lang="en-IN" sz="2400" dirty="0"/>
              <a:t>A. makes </a:t>
            </a:r>
            <a:endParaRPr lang="en-IN" sz="2400" dirty="0" smtClean="0"/>
          </a:p>
          <a:p>
            <a:r>
              <a:rPr lang="en-IN" sz="2400" dirty="0" smtClean="0"/>
              <a:t>B</a:t>
            </a:r>
            <a:r>
              <a:rPr lang="en-IN" sz="2400" dirty="0"/>
              <a:t>. make </a:t>
            </a:r>
            <a:endParaRPr lang="en-IN" sz="2400" dirty="0" smtClean="0"/>
          </a:p>
          <a:p>
            <a:r>
              <a:rPr lang="en-IN" sz="2400" dirty="0" smtClean="0"/>
              <a:t>C</a:t>
            </a:r>
            <a:r>
              <a:rPr lang="en-IN" sz="2400" dirty="0"/>
              <a:t>. made </a:t>
            </a:r>
            <a:endParaRPr lang="en-IN" sz="2400" dirty="0" smtClean="0"/>
          </a:p>
          <a:p>
            <a:r>
              <a:rPr lang="en-IN" sz="2400" dirty="0" smtClean="0"/>
              <a:t>D</a:t>
            </a:r>
            <a:r>
              <a:rPr lang="en-IN" sz="2400" dirty="0"/>
              <a:t>. will make     </a:t>
            </a:r>
          </a:p>
          <a:p>
            <a:endParaRPr lang="en-IN" dirty="0"/>
          </a:p>
        </p:txBody>
      </p:sp>
    </p:spTree>
    <p:extLst>
      <p:ext uri="{BB962C8B-B14F-4D97-AF65-F5344CB8AC3E}">
        <p14:creationId xmlns:p14="http://schemas.microsoft.com/office/powerpoint/2010/main" val="270236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t>The argument over the scandal and </a:t>
            </a:r>
            <a:r>
              <a:rPr lang="en-IN" sz="2800" u="sng" dirty="0"/>
              <a:t>the authority of the governor have</a:t>
            </a:r>
            <a:r>
              <a:rPr lang="en-IN" sz="2800" dirty="0"/>
              <a:t> intensified greatly.</a:t>
            </a:r>
          </a:p>
          <a:p>
            <a:pPr lvl="0"/>
            <a:r>
              <a:rPr lang="en-IN" sz="2800" dirty="0"/>
              <a:t>whether the governor has authority has</a:t>
            </a:r>
          </a:p>
          <a:p>
            <a:pPr lvl="0"/>
            <a:r>
              <a:rPr lang="en-IN" sz="2800" dirty="0"/>
              <a:t>the authority of the governor have</a:t>
            </a:r>
          </a:p>
          <a:p>
            <a:pPr lvl="0"/>
            <a:r>
              <a:rPr lang="en-IN" sz="2800" dirty="0"/>
              <a:t>the authority of the governor has</a:t>
            </a:r>
          </a:p>
          <a:p>
            <a:pPr lvl="0"/>
            <a:r>
              <a:rPr lang="en-IN" sz="2800" dirty="0"/>
              <a:t>the governor's authority have</a:t>
            </a:r>
          </a:p>
          <a:p>
            <a:endParaRPr lang="en-IN" dirty="0"/>
          </a:p>
        </p:txBody>
      </p:sp>
    </p:spTree>
    <p:extLst>
      <p:ext uri="{BB962C8B-B14F-4D97-AF65-F5344CB8AC3E}">
        <p14:creationId xmlns:p14="http://schemas.microsoft.com/office/powerpoint/2010/main" val="51352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Answer-C</a:t>
            </a:r>
            <a:endParaRPr lang="en-IN" dirty="0"/>
          </a:p>
        </p:txBody>
      </p:sp>
    </p:spTree>
    <p:extLst>
      <p:ext uri="{BB962C8B-B14F-4D97-AF65-F5344CB8AC3E}">
        <p14:creationId xmlns:p14="http://schemas.microsoft.com/office/powerpoint/2010/main" val="369965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t>The treatment of animals in laboratories </a:t>
            </a:r>
            <a:r>
              <a:rPr lang="en-IN" sz="2800" u="sng" dirty="0"/>
              <a:t>have become</a:t>
            </a:r>
            <a:r>
              <a:rPr lang="en-IN" sz="2800" dirty="0"/>
              <a:t> a controversial issue in recent years.</a:t>
            </a:r>
          </a:p>
          <a:p>
            <a:pPr lvl="0"/>
            <a:r>
              <a:rPr lang="en-IN" sz="2800" dirty="0"/>
              <a:t>have become</a:t>
            </a:r>
          </a:p>
          <a:p>
            <a:pPr lvl="0"/>
            <a:r>
              <a:rPr lang="en-IN" sz="2800" dirty="0"/>
              <a:t>had becoming</a:t>
            </a:r>
          </a:p>
          <a:p>
            <a:pPr lvl="0"/>
            <a:r>
              <a:rPr lang="en-IN" sz="2800" dirty="0"/>
              <a:t>has become</a:t>
            </a:r>
          </a:p>
          <a:p>
            <a:pPr lvl="0"/>
            <a:r>
              <a:rPr lang="en-IN" sz="2800" dirty="0"/>
              <a:t>have been becoming </a:t>
            </a:r>
          </a:p>
          <a:p>
            <a:endParaRPr lang="en-IN" dirty="0"/>
          </a:p>
        </p:txBody>
      </p:sp>
    </p:spTree>
    <p:extLst>
      <p:ext uri="{BB962C8B-B14F-4D97-AF65-F5344CB8AC3E}">
        <p14:creationId xmlns:p14="http://schemas.microsoft.com/office/powerpoint/2010/main" val="167757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Answer-C</a:t>
            </a:r>
            <a:endParaRPr lang="en-IN" dirty="0"/>
          </a:p>
        </p:txBody>
      </p:sp>
    </p:spTree>
    <p:extLst>
      <p:ext uri="{BB962C8B-B14F-4D97-AF65-F5344CB8AC3E}">
        <p14:creationId xmlns:p14="http://schemas.microsoft.com/office/powerpoint/2010/main" val="250220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t>The leader of </a:t>
            </a:r>
            <a:r>
              <a:rPr lang="en-IN" sz="2800" u="sng" dirty="0"/>
              <a:t>the football players make all decisions</a:t>
            </a:r>
            <a:r>
              <a:rPr lang="en-IN" sz="2800" dirty="0"/>
              <a:t> for the entire group.</a:t>
            </a:r>
          </a:p>
          <a:p>
            <a:pPr lvl="0"/>
            <a:r>
              <a:rPr lang="en-IN" sz="2800" dirty="0"/>
              <a:t>the football players were making all decisions</a:t>
            </a:r>
          </a:p>
          <a:p>
            <a:pPr lvl="0"/>
            <a:r>
              <a:rPr lang="en-IN" sz="2800" dirty="0"/>
              <a:t>the football players makes all decisions</a:t>
            </a:r>
          </a:p>
          <a:p>
            <a:pPr lvl="0"/>
            <a:r>
              <a:rPr lang="en-IN" sz="2800" dirty="0"/>
              <a:t>the football players to make all decisions</a:t>
            </a:r>
          </a:p>
          <a:p>
            <a:pPr lvl="0"/>
            <a:r>
              <a:rPr lang="en-IN" sz="2800" dirty="0"/>
              <a:t>the football players make all decisions</a:t>
            </a:r>
          </a:p>
          <a:p>
            <a:endParaRPr lang="en-IN" dirty="0"/>
          </a:p>
        </p:txBody>
      </p:sp>
    </p:spTree>
    <p:extLst>
      <p:ext uri="{BB962C8B-B14F-4D97-AF65-F5344CB8AC3E}">
        <p14:creationId xmlns:p14="http://schemas.microsoft.com/office/powerpoint/2010/main" val="1856570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Answer-B</a:t>
            </a:r>
            <a:endParaRPr lang="en-IN" dirty="0"/>
          </a:p>
        </p:txBody>
      </p:sp>
    </p:spTree>
    <p:extLst>
      <p:ext uri="{BB962C8B-B14F-4D97-AF65-F5344CB8AC3E}">
        <p14:creationId xmlns:p14="http://schemas.microsoft.com/office/powerpoint/2010/main" val="63804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u="sng" dirty="0"/>
              <a:t>The new bylaws of the organization was</a:t>
            </a:r>
            <a:r>
              <a:rPr lang="en-IN" sz="2800" dirty="0"/>
              <a:t> ratified by a unanimous vote yesterday.</a:t>
            </a:r>
          </a:p>
          <a:p>
            <a:pPr lvl="0"/>
            <a:r>
              <a:rPr lang="en-IN" sz="2800" dirty="0"/>
              <a:t>The new bylaws from the organization was </a:t>
            </a:r>
          </a:p>
          <a:p>
            <a:pPr lvl="0"/>
            <a:r>
              <a:rPr lang="en-IN" sz="2800" dirty="0"/>
              <a:t>The new bylaws for the organization was </a:t>
            </a:r>
          </a:p>
          <a:p>
            <a:pPr lvl="0"/>
            <a:r>
              <a:rPr lang="en-IN" sz="2800" dirty="0"/>
              <a:t>The new bylaws of the organization were </a:t>
            </a:r>
          </a:p>
          <a:p>
            <a:pPr lvl="0"/>
            <a:r>
              <a:rPr lang="en-IN" sz="2800" dirty="0"/>
              <a:t>The new bylaws of the organization was </a:t>
            </a:r>
          </a:p>
          <a:p>
            <a:endParaRPr lang="en-IN" sz="2800" dirty="0"/>
          </a:p>
          <a:p>
            <a:endParaRPr lang="en-IN" dirty="0"/>
          </a:p>
        </p:txBody>
      </p:sp>
    </p:spTree>
    <p:extLst>
      <p:ext uri="{BB962C8B-B14F-4D97-AF65-F5344CB8AC3E}">
        <p14:creationId xmlns:p14="http://schemas.microsoft.com/office/powerpoint/2010/main" val="350172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Answer-C</a:t>
            </a:r>
            <a:endParaRPr lang="en-IN" dirty="0"/>
          </a:p>
        </p:txBody>
      </p:sp>
    </p:spTree>
    <p:extLst>
      <p:ext uri="{BB962C8B-B14F-4D97-AF65-F5344CB8AC3E}">
        <p14:creationId xmlns:p14="http://schemas.microsoft.com/office/powerpoint/2010/main" val="495662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b="1" dirty="0"/>
              <a:t>In each of the following questions there are three parts a, b, and c, among which one part is erroneous. Find out which part of the sentence has an error and mark (d) if no error is found. Ignore punctuation errors.</a:t>
            </a:r>
            <a:r>
              <a:rPr lang="en-IN" sz="2000" dirty="0"/>
              <a:t/>
            </a:r>
            <a:br>
              <a:rPr lang="en-IN" sz="2000" dirty="0"/>
            </a:br>
            <a:endParaRPr lang="en-IN" sz="2000" dirty="0"/>
          </a:p>
        </p:txBody>
      </p:sp>
      <p:sp>
        <p:nvSpPr>
          <p:cNvPr id="3" name="Content Placeholder 2"/>
          <p:cNvSpPr>
            <a:spLocks noGrp="1"/>
          </p:cNvSpPr>
          <p:nvPr>
            <p:ph idx="1"/>
          </p:nvPr>
        </p:nvSpPr>
        <p:spPr/>
        <p:txBody>
          <a:bodyPr>
            <a:normAutofit/>
          </a:bodyPr>
          <a:lstStyle/>
          <a:p>
            <a:pPr marL="0" indent="0">
              <a:buNone/>
            </a:pPr>
            <a:r>
              <a:rPr lang="en-IN" dirty="0"/>
              <a:t>1.(a) Neither of them/ (b) are going to attend/ (c) the party on 10th October./ (d) No </a:t>
            </a:r>
            <a:r>
              <a:rPr lang="en-IN" dirty="0" smtClean="0"/>
              <a:t>error</a:t>
            </a:r>
            <a:r>
              <a:rPr lang="en-IN" dirty="0"/>
              <a:t/>
            </a:r>
            <a:br>
              <a:rPr lang="en-IN" dirty="0"/>
            </a:br>
            <a:r>
              <a:rPr lang="en-IN" dirty="0"/>
              <a:t>2. (a) He walked five miles which are really a great distance/ (b) for a man like him</a:t>
            </a:r>
            <a:br>
              <a:rPr lang="en-IN" dirty="0"/>
            </a:br>
            <a:r>
              <a:rPr lang="en-IN" dirty="0"/>
              <a:t>who is not only old but also ill./ (d) No error</a:t>
            </a:r>
          </a:p>
          <a:p>
            <a:pPr marL="0" indent="0">
              <a:buNone/>
            </a:pPr>
            <a:r>
              <a:rPr lang="en-IN" dirty="0"/>
              <a:t>3. (a) Either my colleague/ (b) or a peon are coming home/ (c) with the material today./(d) No error</a:t>
            </a:r>
            <a:br>
              <a:rPr lang="en-IN" dirty="0"/>
            </a:br>
            <a:r>
              <a:rPr lang="en-IN" dirty="0"/>
              <a:t>4. (a) The rise and fall/ (b) of the tide are due/ (c) to lunar influence./ (d) No error</a:t>
            </a:r>
            <a:br>
              <a:rPr lang="en-IN" dirty="0"/>
            </a:br>
            <a:r>
              <a:rPr lang="en-IN" dirty="0"/>
              <a:t>5. (a) Many a man/ (b) have succumbed/ (c) to this temptation./ (d) No error</a:t>
            </a:r>
            <a:br>
              <a:rPr lang="en-IN" dirty="0"/>
            </a:br>
            <a:endParaRPr lang="en-IN" dirty="0"/>
          </a:p>
        </p:txBody>
      </p:sp>
    </p:spTree>
    <p:extLst>
      <p:ext uri="{BB962C8B-B14F-4D97-AF65-F5344CB8AC3E}">
        <p14:creationId xmlns:p14="http://schemas.microsoft.com/office/powerpoint/2010/main" val="2057268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IN" dirty="0"/>
          </a:p>
        </p:txBody>
      </p:sp>
      <p:sp>
        <p:nvSpPr>
          <p:cNvPr id="3" name="Content Placeholder 2"/>
          <p:cNvSpPr>
            <a:spLocks noGrp="1"/>
          </p:cNvSpPr>
          <p:nvPr>
            <p:ph idx="1"/>
          </p:nvPr>
        </p:nvSpPr>
        <p:spPr/>
        <p:txBody>
          <a:bodyPr/>
          <a:lstStyle/>
          <a:p>
            <a:pPr lvl="0"/>
            <a:r>
              <a:rPr lang="en-US" b="1" dirty="0"/>
              <a:t>B</a:t>
            </a:r>
            <a:endParaRPr lang="en-IN" b="1" dirty="0"/>
          </a:p>
          <a:p>
            <a:pPr lvl="0"/>
            <a:r>
              <a:rPr lang="en-US" b="1" dirty="0"/>
              <a:t>A</a:t>
            </a:r>
            <a:endParaRPr lang="en-IN" b="1" dirty="0"/>
          </a:p>
          <a:p>
            <a:pPr lvl="0"/>
            <a:r>
              <a:rPr lang="en-US" b="1" dirty="0"/>
              <a:t>B</a:t>
            </a:r>
            <a:endParaRPr lang="en-IN" b="1" dirty="0"/>
          </a:p>
          <a:p>
            <a:pPr lvl="0"/>
            <a:r>
              <a:rPr lang="en-US" b="1" dirty="0"/>
              <a:t>B</a:t>
            </a:r>
            <a:endParaRPr lang="en-IN" b="1" dirty="0"/>
          </a:p>
          <a:p>
            <a:pPr lvl="0"/>
            <a:r>
              <a:rPr lang="en-US" b="1" dirty="0"/>
              <a:t>B</a:t>
            </a:r>
            <a:endParaRPr lang="en-IN" b="1" dirty="0"/>
          </a:p>
          <a:p>
            <a:endParaRPr lang="en-IN" dirty="0"/>
          </a:p>
        </p:txBody>
      </p:sp>
    </p:spTree>
    <p:extLst>
      <p:ext uri="{BB962C8B-B14F-4D97-AF65-F5344CB8AC3E}">
        <p14:creationId xmlns:p14="http://schemas.microsoft.com/office/powerpoint/2010/main" val="153733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makes</a:t>
            </a:r>
            <a:endParaRPr lang="en-IN" dirty="0"/>
          </a:p>
        </p:txBody>
      </p:sp>
    </p:spTree>
    <p:extLst>
      <p:ext uri="{BB962C8B-B14F-4D97-AF65-F5344CB8AC3E}">
        <p14:creationId xmlns:p14="http://schemas.microsoft.com/office/powerpoint/2010/main" val="2148775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6. (a) The introduction of tea, coffee/ (b) and such other beverages/ (c) have not been without some effect./ (d) No error</a:t>
            </a:r>
            <a:br>
              <a:rPr lang="en-IN" dirty="0"/>
            </a:br>
            <a:r>
              <a:rPr lang="en-IN" dirty="0"/>
              <a:t>7. (a) The newer type of automatic machines/ (b) wash/ (c) clothes faster./ (d) No error</a:t>
            </a:r>
            <a:br>
              <a:rPr lang="en-IN" dirty="0"/>
            </a:br>
            <a:r>
              <a:rPr lang="en-IN" dirty="0"/>
              <a:t>8. (a) Each of the students in the computer class/ (b) has to type/ (c) their own </a:t>
            </a:r>
            <a:r>
              <a:rPr lang="en-IN" dirty="0" smtClean="0"/>
              <a:t>research paper </a:t>
            </a:r>
            <a:r>
              <a:rPr lang="en-IN" dirty="0"/>
              <a:t>this semester./ (d) No </a:t>
            </a:r>
            <a:r>
              <a:rPr lang="en-IN" dirty="0" smtClean="0"/>
              <a:t>error</a:t>
            </a:r>
          </a:p>
          <a:p>
            <a:pPr marL="0" indent="0">
              <a:buNone/>
            </a:pPr>
            <a:r>
              <a:rPr lang="en-IN" dirty="0"/>
              <a:t/>
            </a:r>
            <a:br>
              <a:rPr lang="en-IN" dirty="0"/>
            </a:br>
            <a:r>
              <a:rPr lang="en-IN" dirty="0"/>
              <a:t>9. (a) Everyone of the films/ (b) you suggested/ (c) are not worth seeing./ (d) No </a:t>
            </a:r>
            <a:r>
              <a:rPr lang="en-IN" dirty="0" smtClean="0"/>
              <a:t>error</a:t>
            </a:r>
          </a:p>
          <a:p>
            <a:pPr marL="0" indent="0">
              <a:buNone/>
            </a:pPr>
            <a:r>
              <a:rPr lang="en-IN" dirty="0" smtClean="0"/>
              <a:t>10</a:t>
            </a:r>
            <a:r>
              <a:rPr lang="en-IN" dirty="0"/>
              <a:t>. (a) The Secretary and Principal of the college/ (b) are attending/ (c) the District Development Council Meeting at the Collectorate./ (d) No error</a:t>
            </a:r>
          </a:p>
          <a:p>
            <a:endParaRPr lang="en-IN" dirty="0"/>
          </a:p>
        </p:txBody>
      </p:sp>
    </p:spTree>
    <p:extLst>
      <p:ext uri="{BB962C8B-B14F-4D97-AF65-F5344CB8AC3E}">
        <p14:creationId xmlns:p14="http://schemas.microsoft.com/office/powerpoint/2010/main" val="3180042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endParaRPr lang="en-IN" dirty="0"/>
          </a:p>
        </p:txBody>
      </p:sp>
      <p:sp>
        <p:nvSpPr>
          <p:cNvPr id="3" name="Content Placeholder 2"/>
          <p:cNvSpPr>
            <a:spLocks noGrp="1"/>
          </p:cNvSpPr>
          <p:nvPr>
            <p:ph idx="1"/>
          </p:nvPr>
        </p:nvSpPr>
        <p:spPr/>
        <p:txBody>
          <a:bodyPr/>
          <a:lstStyle/>
          <a:p>
            <a:pPr lvl="0"/>
            <a:r>
              <a:rPr lang="en-US" b="1" dirty="0"/>
              <a:t>C</a:t>
            </a:r>
            <a:endParaRPr lang="en-IN" b="1" dirty="0"/>
          </a:p>
          <a:p>
            <a:pPr lvl="0"/>
            <a:r>
              <a:rPr lang="en-US" b="1" dirty="0"/>
              <a:t>B</a:t>
            </a:r>
            <a:endParaRPr lang="en-IN" b="1" dirty="0"/>
          </a:p>
          <a:p>
            <a:pPr lvl="0"/>
            <a:r>
              <a:rPr lang="en-US" b="1" dirty="0"/>
              <a:t>C</a:t>
            </a:r>
            <a:endParaRPr lang="en-IN" b="1" dirty="0"/>
          </a:p>
          <a:p>
            <a:pPr lvl="0"/>
            <a:r>
              <a:rPr lang="en-US" b="1" dirty="0"/>
              <a:t>C</a:t>
            </a:r>
            <a:endParaRPr lang="en-IN" b="1" dirty="0"/>
          </a:p>
          <a:p>
            <a:pPr lvl="0"/>
            <a:r>
              <a:rPr lang="en-US" b="1" dirty="0"/>
              <a:t>b</a:t>
            </a:r>
            <a:endParaRPr lang="en-IN" b="1" dirty="0"/>
          </a:p>
          <a:p>
            <a:endParaRPr lang="en-IN" dirty="0"/>
          </a:p>
        </p:txBody>
      </p:sp>
    </p:spTree>
    <p:extLst>
      <p:ext uri="{BB962C8B-B14F-4D97-AF65-F5344CB8AC3E}">
        <p14:creationId xmlns:p14="http://schemas.microsoft.com/office/powerpoint/2010/main" val="2139879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lt;strong&gt;Thank You&lt;/strong&gt; - Wooden Tile Imag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133600"/>
            <a:ext cx="8911687" cy="3778250"/>
          </a:xfrm>
        </p:spPr>
      </p:pic>
    </p:spTree>
    <p:extLst>
      <p:ext uri="{BB962C8B-B14F-4D97-AF65-F5344CB8AC3E}">
        <p14:creationId xmlns:p14="http://schemas.microsoft.com/office/powerpoint/2010/main" val="35692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Every cereal bowl and casserole dish _________ slipped out of Sheila’s soapy hands and shattered on the hard tile of the kitchen floor. Sheila really needs to buy a dishwasher.</a:t>
            </a:r>
          </a:p>
          <a:p>
            <a:r>
              <a:rPr lang="en-IN" sz="2400" dirty="0"/>
              <a:t> A. has </a:t>
            </a:r>
            <a:endParaRPr lang="en-IN" sz="2400" dirty="0" smtClean="0"/>
          </a:p>
          <a:p>
            <a:r>
              <a:rPr lang="en-IN" sz="2400" dirty="0" smtClean="0"/>
              <a:t>B</a:t>
            </a:r>
            <a:r>
              <a:rPr lang="en-IN" sz="2400" dirty="0"/>
              <a:t>. have </a:t>
            </a:r>
            <a:endParaRPr lang="en-IN" sz="2400" dirty="0" smtClean="0"/>
          </a:p>
          <a:p>
            <a:r>
              <a:rPr lang="en-IN" sz="2400" dirty="0" smtClean="0"/>
              <a:t>C</a:t>
            </a:r>
            <a:r>
              <a:rPr lang="en-IN" sz="2400" dirty="0"/>
              <a:t>. will have </a:t>
            </a:r>
            <a:endParaRPr lang="en-IN" sz="2400" dirty="0" smtClean="0"/>
          </a:p>
          <a:p>
            <a:r>
              <a:rPr lang="en-IN" sz="2400" dirty="0" smtClean="0"/>
              <a:t>D</a:t>
            </a:r>
            <a:r>
              <a:rPr lang="en-IN" sz="2400" dirty="0"/>
              <a:t>. had </a:t>
            </a:r>
          </a:p>
          <a:p>
            <a:endParaRPr lang="en-IN" dirty="0"/>
          </a:p>
        </p:txBody>
      </p:sp>
    </p:spTree>
    <p:extLst>
      <p:ext uri="{BB962C8B-B14F-4D97-AF65-F5344CB8AC3E}">
        <p14:creationId xmlns:p14="http://schemas.microsoft.com/office/powerpoint/2010/main" val="274140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has</a:t>
            </a:r>
            <a:endParaRPr lang="en-IN" dirty="0"/>
          </a:p>
        </p:txBody>
      </p:sp>
    </p:spTree>
    <p:extLst>
      <p:ext uri="{BB962C8B-B14F-4D97-AF65-F5344CB8AC3E}">
        <p14:creationId xmlns:p14="http://schemas.microsoft.com/office/powerpoint/2010/main" val="19544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Mr. Lowry, our English teacher, believes that students who major in economics or physics __________ their imaginations. </a:t>
            </a:r>
          </a:p>
          <a:p>
            <a:r>
              <a:rPr lang="en-IN" sz="2400" dirty="0"/>
              <a:t>A. ruins </a:t>
            </a:r>
            <a:endParaRPr lang="en-IN" sz="2400" dirty="0" smtClean="0"/>
          </a:p>
          <a:p>
            <a:r>
              <a:rPr lang="en-IN" sz="2400" dirty="0" smtClean="0"/>
              <a:t>B</a:t>
            </a:r>
            <a:r>
              <a:rPr lang="en-IN" sz="2400" dirty="0"/>
              <a:t>. ruin </a:t>
            </a:r>
            <a:endParaRPr lang="en-IN" sz="2400" dirty="0" smtClean="0"/>
          </a:p>
          <a:p>
            <a:r>
              <a:rPr lang="en-IN" sz="2400" dirty="0" smtClean="0"/>
              <a:t>C</a:t>
            </a:r>
            <a:r>
              <a:rPr lang="en-IN" sz="2400" dirty="0"/>
              <a:t>. has ruined </a:t>
            </a:r>
            <a:endParaRPr lang="en-IN" sz="2400" dirty="0" smtClean="0"/>
          </a:p>
          <a:p>
            <a:r>
              <a:rPr lang="en-IN" sz="2400" dirty="0" smtClean="0"/>
              <a:t>D</a:t>
            </a:r>
            <a:r>
              <a:rPr lang="en-IN" sz="2400" dirty="0"/>
              <a:t>. ruined </a:t>
            </a:r>
          </a:p>
          <a:p>
            <a:endParaRPr lang="en-IN" dirty="0"/>
          </a:p>
        </p:txBody>
      </p:sp>
    </p:spTree>
    <p:extLst>
      <p:ext uri="{BB962C8B-B14F-4D97-AF65-F5344CB8AC3E}">
        <p14:creationId xmlns:p14="http://schemas.microsoft.com/office/powerpoint/2010/main" val="409673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ruin</a:t>
            </a:r>
            <a:endParaRPr lang="en-IN" dirty="0"/>
          </a:p>
        </p:txBody>
      </p:sp>
    </p:spTree>
    <p:extLst>
      <p:ext uri="{BB962C8B-B14F-4D97-AF65-F5344CB8AC3E}">
        <p14:creationId xmlns:p14="http://schemas.microsoft.com/office/powerpoint/2010/main" val="420604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smtClean="0"/>
              <a:t>Neither </a:t>
            </a:r>
            <a:r>
              <a:rPr lang="en-IN" sz="2400" dirty="0"/>
              <a:t>of Freud’s parents _________ much intelligence when it comes to choosing spouses. Freud’s father has married five times, and Mom just presented him with stepfather number three. </a:t>
            </a:r>
          </a:p>
          <a:p>
            <a:r>
              <a:rPr lang="en-IN" sz="2400" dirty="0"/>
              <a:t>A. has </a:t>
            </a:r>
            <a:endParaRPr lang="en-IN" sz="2400" dirty="0" smtClean="0"/>
          </a:p>
          <a:p>
            <a:r>
              <a:rPr lang="en-IN" sz="2400" dirty="0" smtClean="0"/>
              <a:t>B</a:t>
            </a:r>
            <a:r>
              <a:rPr lang="en-IN" sz="2400" dirty="0"/>
              <a:t>. have </a:t>
            </a:r>
            <a:endParaRPr lang="en-IN" sz="2400" dirty="0" smtClean="0"/>
          </a:p>
          <a:p>
            <a:r>
              <a:rPr lang="en-IN" sz="2400" dirty="0" smtClean="0"/>
              <a:t>C</a:t>
            </a:r>
            <a:r>
              <a:rPr lang="en-IN" sz="2400" dirty="0"/>
              <a:t>. are showing </a:t>
            </a:r>
            <a:endParaRPr lang="en-IN" sz="2400" dirty="0" smtClean="0"/>
          </a:p>
          <a:p>
            <a:r>
              <a:rPr lang="en-IN" sz="2400" dirty="0" smtClean="0"/>
              <a:t>D</a:t>
            </a:r>
            <a:r>
              <a:rPr lang="en-IN" sz="2400" dirty="0"/>
              <a:t>. had </a:t>
            </a:r>
          </a:p>
          <a:p>
            <a:endParaRPr lang="en-IN" dirty="0"/>
          </a:p>
        </p:txBody>
      </p:sp>
    </p:spTree>
    <p:extLst>
      <p:ext uri="{BB962C8B-B14F-4D97-AF65-F5344CB8AC3E}">
        <p14:creationId xmlns:p14="http://schemas.microsoft.com/office/powerpoint/2010/main" val="356074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Answer- has</a:t>
            </a:r>
            <a:endParaRPr lang="en-IN" dirty="0"/>
          </a:p>
        </p:txBody>
      </p:sp>
    </p:spTree>
    <p:extLst>
      <p:ext uri="{BB962C8B-B14F-4D97-AF65-F5344CB8AC3E}">
        <p14:creationId xmlns:p14="http://schemas.microsoft.com/office/powerpoint/2010/main" val="32423797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520</Words>
  <Application>Microsoft Office PowerPoint</Application>
  <PresentationFormat>Widescreen</PresentationFormat>
  <Paragraphs>98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Wisp</vt:lpstr>
      <vt:lpstr>Subject Verb Agreement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Replace the underlined portion with the answer choice that results in a sentence that is clear, precise, and meets the requirements of standard written English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each of the following questions there are three parts a, b, and c, among which one part is erroneous. Find out which part of the sentence has an error and mark (d) if no error is found. Ignore punctuation errors. </vt:lpstr>
      <vt:lpstr>Answers</vt:lpstr>
      <vt:lpstr>PowerPoint Presentation</vt:lpstr>
      <vt:lpstr>Answers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Poonam</dc:creator>
  <cp:lastModifiedBy>Akash Pundir</cp:lastModifiedBy>
  <cp:revision>4</cp:revision>
  <dcterms:created xsi:type="dcterms:W3CDTF">2021-12-31T17:42:34Z</dcterms:created>
  <dcterms:modified xsi:type="dcterms:W3CDTF">2022-01-04T16:44:40Z</dcterms:modified>
</cp:coreProperties>
</file>