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9"/>
  </p:notesMasterIdLst>
  <p:sldIdLst>
    <p:sldId id="257" r:id="rId2"/>
    <p:sldId id="269" r:id="rId3"/>
    <p:sldId id="350" r:id="rId4"/>
    <p:sldId id="351" r:id="rId5"/>
    <p:sldId id="352" r:id="rId6"/>
    <p:sldId id="265" r:id="rId7"/>
    <p:sldId id="270" r:id="rId8"/>
    <p:sldId id="259" r:id="rId9"/>
    <p:sldId id="271" r:id="rId10"/>
    <p:sldId id="273" r:id="rId11"/>
    <p:sldId id="274" r:id="rId12"/>
    <p:sldId id="275" r:id="rId13"/>
    <p:sldId id="314" r:id="rId14"/>
    <p:sldId id="315" r:id="rId15"/>
    <p:sldId id="272" r:id="rId16"/>
    <p:sldId id="276" r:id="rId17"/>
    <p:sldId id="277" r:id="rId18"/>
    <p:sldId id="278" r:id="rId19"/>
    <p:sldId id="258" r:id="rId20"/>
    <p:sldId id="336" r:id="rId21"/>
    <p:sldId id="337" r:id="rId22"/>
    <p:sldId id="338" r:id="rId23"/>
    <p:sldId id="339" r:id="rId24"/>
    <p:sldId id="340" r:id="rId25"/>
    <p:sldId id="341" r:id="rId26"/>
    <p:sldId id="283" r:id="rId27"/>
    <p:sldId id="284" r:id="rId28"/>
    <p:sldId id="285" r:id="rId29"/>
    <p:sldId id="286" r:id="rId30"/>
    <p:sldId id="313" r:id="rId31"/>
    <p:sldId id="260" r:id="rId32"/>
    <p:sldId id="342" r:id="rId33"/>
    <p:sldId id="343" r:id="rId34"/>
    <p:sldId id="344" r:id="rId35"/>
    <p:sldId id="345" r:id="rId36"/>
    <p:sldId id="346" r:id="rId37"/>
    <p:sldId id="347" r:id="rId38"/>
    <p:sldId id="291" r:id="rId39"/>
    <p:sldId id="292" r:id="rId40"/>
    <p:sldId id="293" r:id="rId41"/>
    <p:sldId id="348" r:id="rId42"/>
    <p:sldId id="312" r:id="rId43"/>
    <p:sldId id="261" r:id="rId44"/>
    <p:sldId id="330" r:id="rId45"/>
    <p:sldId id="331" r:id="rId46"/>
    <p:sldId id="332" r:id="rId47"/>
    <p:sldId id="333" r:id="rId48"/>
    <p:sldId id="334" r:id="rId49"/>
    <p:sldId id="335" r:id="rId50"/>
    <p:sldId id="354" r:id="rId51"/>
    <p:sldId id="300" r:id="rId52"/>
    <p:sldId id="301" r:id="rId53"/>
    <p:sldId id="302" r:id="rId54"/>
    <p:sldId id="262" r:id="rId55"/>
    <p:sldId id="324" r:id="rId56"/>
    <p:sldId id="325" r:id="rId57"/>
    <p:sldId id="326" r:id="rId58"/>
    <p:sldId id="327" r:id="rId59"/>
    <p:sldId id="328" r:id="rId60"/>
    <p:sldId id="329" r:id="rId61"/>
    <p:sldId id="307" r:id="rId62"/>
    <p:sldId id="308" r:id="rId63"/>
    <p:sldId id="309" r:id="rId64"/>
    <p:sldId id="310" r:id="rId65"/>
    <p:sldId id="263" r:id="rId66"/>
    <p:sldId id="349" r:id="rId67"/>
    <p:sldId id="353"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72"/>
    <p:restoredTop sz="92892"/>
  </p:normalViewPr>
  <p:slideViewPr>
    <p:cSldViewPr snapToGrid="0" snapToObjects="1">
      <p:cViewPr>
        <p:scale>
          <a:sx n="68" d="100"/>
          <a:sy n="68" d="100"/>
        </p:scale>
        <p:origin x="-1182"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No. of Seats</c:v>
                </c:pt>
              </c:strCache>
            </c:strRef>
          </c:tx>
          <c:spPr>
            <a:solidFill>
              <a:schemeClr val="accent1"/>
            </a:solidFill>
            <a:ln>
              <a:noFill/>
            </a:ln>
            <a:effectLst/>
          </c:spPr>
          <c:invertIfNegative val="0"/>
          <c:dPt>
            <c:idx val="1"/>
            <c:invertIfNegative val="0"/>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1-D1A2-E14A-8681-4961D13DAE35}"/>
              </c:ext>
            </c:extLst>
          </c:dPt>
          <c:dPt>
            <c:idx val="2"/>
            <c:invertIfNegative val="0"/>
            <c:bubble3D val="0"/>
            <c:spPr>
              <a:solidFill>
                <a:schemeClr val="accent3"/>
              </a:solidFill>
              <a:ln>
                <a:noFill/>
              </a:ln>
              <a:effectLst/>
            </c:spPr>
            <c:extLst xmlns:c16r2="http://schemas.microsoft.com/office/drawing/2015/06/chart">
              <c:ext xmlns:c16="http://schemas.microsoft.com/office/drawing/2014/chart" uri="{C3380CC4-5D6E-409C-BE32-E72D297353CC}">
                <c16:uniqueId val="{00000003-D1A2-E14A-8681-4961D13DAE35}"/>
              </c:ext>
            </c:extLst>
          </c:dPt>
          <c:dPt>
            <c:idx val="3"/>
            <c:invertIfNegative val="0"/>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5-D1A2-E14A-8681-4961D13DAE35}"/>
              </c:ext>
            </c:extLst>
          </c:dPt>
          <c:dPt>
            <c:idx val="4"/>
            <c:invertIfNegative val="0"/>
            <c:bubble3D val="0"/>
            <c:spPr>
              <a:solidFill>
                <a:schemeClr val="accent5"/>
              </a:solidFill>
              <a:ln>
                <a:noFill/>
              </a:ln>
              <a:effectLst/>
            </c:spPr>
            <c:extLst xmlns:c16r2="http://schemas.microsoft.com/office/drawing/2015/06/chart">
              <c:ext xmlns:c16="http://schemas.microsoft.com/office/drawing/2014/chart" uri="{C3380CC4-5D6E-409C-BE32-E72D297353CC}">
                <c16:uniqueId val="{00000007-D1A2-E14A-8681-4961D13DAE35}"/>
              </c:ext>
            </c:extLst>
          </c:dPt>
          <c:dLbls>
            <c:spPr>
              <a:noFill/>
              <a:ln>
                <a:noFill/>
              </a:ln>
              <a:effectLst/>
            </c:spPr>
            <c:txPr>
              <a:bodyPr rot="0" spcFirstLastPara="1" vertOverflow="ellipsis" vert="horz" wrap="square" anchor="ctr" anchorCtr="1"/>
              <a:lstStyle/>
              <a:p>
                <a:pPr>
                  <a:defRPr lang="en-US" sz="2400" b="0" i="0" u="none" strike="noStrike" kern="1200" baseline="0">
                    <a:solidFill>
                      <a:schemeClr val="bg1"/>
                    </a:solidFill>
                    <a:latin typeface="Lato Light" panose="020F0502020204030203" pitchFamily="34" charset="0"/>
                    <a:ea typeface="Lato Light" panose="020F0502020204030203" pitchFamily="34" charset="0"/>
                    <a:cs typeface="Lato Light" panose="020F0502020204030203" pitchFamily="34" charset="0"/>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Data Science</c:v>
                </c:pt>
                <c:pt idx="1">
                  <c:v>Software Methodologies and Testing</c:v>
                </c:pt>
                <c:pt idx="2">
                  <c:v>Full Stack</c:v>
                </c:pt>
                <c:pt idx="3">
                  <c:v>Machine Learning</c:v>
                </c:pt>
                <c:pt idx="4">
                  <c:v>Cyber Security</c:v>
                </c:pt>
              </c:strCache>
            </c:strRef>
          </c:cat>
          <c:val>
            <c:numRef>
              <c:f>Sheet1!$B$2:$B$6</c:f>
              <c:numCache>
                <c:formatCode>General</c:formatCode>
                <c:ptCount val="5"/>
                <c:pt idx="0">
                  <c:v>1190</c:v>
                </c:pt>
                <c:pt idx="1">
                  <c:v>420</c:v>
                </c:pt>
                <c:pt idx="2">
                  <c:v>1050</c:v>
                </c:pt>
                <c:pt idx="3">
                  <c:v>700</c:v>
                </c:pt>
                <c:pt idx="4">
                  <c:v>910</c:v>
                </c:pt>
              </c:numCache>
            </c:numRef>
          </c:val>
          <c:extLst xmlns:c16r2="http://schemas.microsoft.com/office/drawing/2015/06/chart">
            <c:ext xmlns:c16="http://schemas.microsoft.com/office/drawing/2014/chart" uri="{C3380CC4-5D6E-409C-BE32-E72D297353CC}">
              <c16:uniqueId val="{0000000A-D1A2-E14A-8681-4961D13DAE35}"/>
            </c:ext>
          </c:extLst>
        </c:ser>
        <c:dLbls>
          <c:showLegendKey val="0"/>
          <c:showVal val="1"/>
          <c:showCatName val="0"/>
          <c:showSerName val="0"/>
          <c:showPercent val="0"/>
          <c:showBubbleSize val="0"/>
        </c:dLbls>
        <c:gapWidth val="8"/>
        <c:overlap val="-27"/>
        <c:axId val="154917504"/>
        <c:axId val="156376064"/>
      </c:barChart>
      <c:catAx>
        <c:axId val="154917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800" b="0" i="0" u="none" strike="noStrike" kern="120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156376064"/>
        <c:crosses val="autoZero"/>
        <c:auto val="1"/>
        <c:lblAlgn val="ctr"/>
        <c:lblOffset val="100"/>
        <c:noMultiLvlLbl val="0"/>
      </c:catAx>
      <c:valAx>
        <c:axId val="156376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800" b="0" i="0" u="none" strike="noStrike" kern="120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154917504"/>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800" b="0" i="0">
          <a:latin typeface="Lato Light" panose="020F0502020204030203" pitchFamily="34" charset="0"/>
          <a:ea typeface="Lato Light" panose="020F0502020204030203" pitchFamily="34" charset="0"/>
          <a:cs typeface="Lato Light" panose="020F0502020204030203" pitchFamily="34" charset="0"/>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E14AA2-C82E-4681-B771-018969B6321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609DED1-0B44-42E2-8E93-1C3986AC2FAB}">
      <dgm:prSet/>
      <dgm:spPr/>
      <dgm:t>
        <a:bodyPr/>
        <a:lstStyle/>
        <a:p>
          <a:pPr rtl="0"/>
          <a:r>
            <a:rPr lang="en-IN" b="1" dirty="0" smtClean="0"/>
            <a:t>How Engineering Minors can help the students?</a:t>
          </a:r>
          <a:endParaRPr lang="en-US" dirty="0"/>
        </a:p>
      </dgm:t>
    </dgm:pt>
    <dgm:pt modelId="{D2FB87D2-148C-4E7A-8E8D-7645B2D19313}" type="parTrans" cxnId="{46323F69-3A28-4C12-A9BA-8E05E6A72C6F}">
      <dgm:prSet/>
      <dgm:spPr/>
      <dgm:t>
        <a:bodyPr/>
        <a:lstStyle/>
        <a:p>
          <a:endParaRPr lang="en-US"/>
        </a:p>
      </dgm:t>
    </dgm:pt>
    <dgm:pt modelId="{2EA93CC1-DD1E-4707-8B07-5742D37D2438}" type="sibTrans" cxnId="{46323F69-3A28-4C12-A9BA-8E05E6A72C6F}">
      <dgm:prSet/>
      <dgm:spPr/>
      <dgm:t>
        <a:bodyPr/>
        <a:lstStyle/>
        <a:p>
          <a:endParaRPr lang="en-US"/>
        </a:p>
      </dgm:t>
    </dgm:pt>
    <dgm:pt modelId="{9816F493-5507-4E10-AB7E-AE03B903DDFF}" type="pres">
      <dgm:prSet presAssocID="{D1E14AA2-C82E-4681-B771-018969B63211}" presName="linear" presStyleCnt="0">
        <dgm:presLayoutVars>
          <dgm:animLvl val="lvl"/>
          <dgm:resizeHandles val="exact"/>
        </dgm:presLayoutVars>
      </dgm:prSet>
      <dgm:spPr/>
      <dgm:t>
        <a:bodyPr/>
        <a:lstStyle/>
        <a:p>
          <a:endParaRPr lang="en-US"/>
        </a:p>
      </dgm:t>
    </dgm:pt>
    <dgm:pt modelId="{AC0B8ACF-C5D2-4AAD-BAC8-34AA9578B4E1}" type="pres">
      <dgm:prSet presAssocID="{0609DED1-0B44-42E2-8E93-1C3986AC2FAB}" presName="parentText" presStyleLbl="node1" presStyleIdx="0" presStyleCnt="1">
        <dgm:presLayoutVars>
          <dgm:chMax val="0"/>
          <dgm:bulletEnabled val="1"/>
        </dgm:presLayoutVars>
      </dgm:prSet>
      <dgm:spPr/>
      <dgm:t>
        <a:bodyPr/>
        <a:lstStyle/>
        <a:p>
          <a:endParaRPr lang="en-US"/>
        </a:p>
      </dgm:t>
    </dgm:pt>
  </dgm:ptLst>
  <dgm:cxnLst>
    <dgm:cxn modelId="{46323F69-3A28-4C12-A9BA-8E05E6A72C6F}" srcId="{D1E14AA2-C82E-4681-B771-018969B63211}" destId="{0609DED1-0B44-42E2-8E93-1C3986AC2FAB}" srcOrd="0" destOrd="0" parTransId="{D2FB87D2-148C-4E7A-8E8D-7645B2D19313}" sibTransId="{2EA93CC1-DD1E-4707-8B07-5742D37D2438}"/>
    <dgm:cxn modelId="{0E2B7984-A60F-41C2-B88A-FBB47CD24B56}" type="presOf" srcId="{0609DED1-0B44-42E2-8E93-1C3986AC2FAB}" destId="{AC0B8ACF-C5D2-4AAD-BAC8-34AA9578B4E1}" srcOrd="0" destOrd="0" presId="urn:microsoft.com/office/officeart/2005/8/layout/vList2"/>
    <dgm:cxn modelId="{88E7B07C-53E4-4E62-B2BE-04FC317707CF}" type="presOf" srcId="{D1E14AA2-C82E-4681-B771-018969B63211}" destId="{9816F493-5507-4E10-AB7E-AE03B903DDFF}" srcOrd="0" destOrd="0" presId="urn:microsoft.com/office/officeart/2005/8/layout/vList2"/>
    <dgm:cxn modelId="{3DE384FD-BAFF-49D5-9756-5391D7271391}" type="presParOf" srcId="{9816F493-5507-4E10-AB7E-AE03B903DDFF}" destId="{AC0B8ACF-C5D2-4AAD-BAC8-34AA9578B4E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E6CEE3-ACA9-4E13-B9EC-45235DBD0FA6}" type="doc">
      <dgm:prSet loTypeId="urn:microsoft.com/office/officeart/2005/8/layout/lProcess3" loCatId="process" qsTypeId="urn:microsoft.com/office/officeart/2005/8/quickstyle/simple1" qsCatId="simple" csTypeId="urn:microsoft.com/office/officeart/2005/8/colors/colorful1" csCatId="colorful" phldr="1"/>
      <dgm:spPr/>
      <dgm:t>
        <a:bodyPr/>
        <a:lstStyle/>
        <a:p>
          <a:endParaRPr lang="en-US"/>
        </a:p>
      </dgm:t>
    </dgm:pt>
    <dgm:pt modelId="{9E78A5C8-2F2D-4946-AA72-07EE1800F7F7}">
      <dgm:prSet/>
      <dgm:spPr/>
      <dgm:t>
        <a:bodyPr/>
        <a:lstStyle/>
        <a:p>
          <a:pPr rtl="0"/>
          <a:r>
            <a:rPr lang="en-US" dirty="0" smtClean="0"/>
            <a:t>Engineering minors (EM) are the elective courses in engineering to enhance competency in the technical and/or emerging domain.</a:t>
          </a:r>
          <a:endParaRPr lang="en-US" dirty="0"/>
        </a:p>
      </dgm:t>
    </dgm:pt>
    <dgm:pt modelId="{38BA0CC7-9135-4FE4-9E7B-5D823D5790D1}" type="parTrans" cxnId="{356B80D4-D616-4116-9334-44AE2E2DF748}">
      <dgm:prSet/>
      <dgm:spPr/>
      <dgm:t>
        <a:bodyPr/>
        <a:lstStyle/>
        <a:p>
          <a:endParaRPr lang="en-US"/>
        </a:p>
      </dgm:t>
    </dgm:pt>
    <dgm:pt modelId="{75C2C8F4-3B8E-4E93-BA8E-33DA56AB5356}" type="sibTrans" cxnId="{356B80D4-D616-4116-9334-44AE2E2DF748}">
      <dgm:prSet/>
      <dgm:spPr/>
      <dgm:t>
        <a:bodyPr/>
        <a:lstStyle/>
        <a:p>
          <a:endParaRPr lang="en-US"/>
        </a:p>
      </dgm:t>
    </dgm:pt>
    <dgm:pt modelId="{6076535B-ED47-4D80-A840-DD572CBD3AD1}">
      <dgm:prSet/>
      <dgm:spPr/>
      <dgm:t>
        <a:bodyPr/>
        <a:lstStyle/>
        <a:p>
          <a:pPr rtl="0"/>
          <a:r>
            <a:rPr lang="en-US" dirty="0" smtClean="0"/>
            <a:t>A student can chose an Engineering minor basket comprising of six courses from his/her own school or multi-disciplinary area can also be chosen.</a:t>
          </a:r>
          <a:endParaRPr lang="en-US" dirty="0"/>
        </a:p>
      </dgm:t>
    </dgm:pt>
    <dgm:pt modelId="{45F47A60-21DE-4AE3-BFD4-1E125466AA75}" type="parTrans" cxnId="{805AF45C-6622-4440-9B0D-FD43080F276A}">
      <dgm:prSet/>
      <dgm:spPr/>
      <dgm:t>
        <a:bodyPr/>
        <a:lstStyle/>
        <a:p>
          <a:endParaRPr lang="en-US"/>
        </a:p>
      </dgm:t>
    </dgm:pt>
    <dgm:pt modelId="{12927F1B-2B45-409A-9A02-E4CF21D2715F}" type="sibTrans" cxnId="{805AF45C-6622-4440-9B0D-FD43080F276A}">
      <dgm:prSet/>
      <dgm:spPr/>
      <dgm:t>
        <a:bodyPr/>
        <a:lstStyle/>
        <a:p>
          <a:endParaRPr lang="en-US"/>
        </a:p>
      </dgm:t>
    </dgm:pt>
    <dgm:pt modelId="{6D2D6114-FA94-4AFB-9BE5-BD8EE65730A9}">
      <dgm:prSet/>
      <dgm:spPr/>
      <dgm:t>
        <a:bodyPr/>
        <a:lstStyle/>
        <a:p>
          <a:pPr rtl="0"/>
          <a:r>
            <a:rPr lang="en-US" dirty="0" smtClean="0"/>
            <a:t>The Engineering Minors allows a student to gain interdisciplinary experience and exposure to concepts and perspectives that may not be a part of their degree programs thus widening their understanding of the engineering.</a:t>
          </a:r>
          <a:endParaRPr lang="en-US" dirty="0"/>
        </a:p>
      </dgm:t>
    </dgm:pt>
    <dgm:pt modelId="{B1B62FA3-23E8-44F4-A2B3-0A15377B120A}" type="parTrans" cxnId="{FF0D0D87-F205-41D3-B515-10A58C758760}">
      <dgm:prSet/>
      <dgm:spPr/>
      <dgm:t>
        <a:bodyPr/>
        <a:lstStyle/>
        <a:p>
          <a:endParaRPr lang="en-US"/>
        </a:p>
      </dgm:t>
    </dgm:pt>
    <dgm:pt modelId="{161DE78C-1A15-456C-A980-E444C18F0F9A}" type="sibTrans" cxnId="{FF0D0D87-F205-41D3-B515-10A58C758760}">
      <dgm:prSet/>
      <dgm:spPr/>
      <dgm:t>
        <a:bodyPr/>
        <a:lstStyle/>
        <a:p>
          <a:endParaRPr lang="en-US"/>
        </a:p>
      </dgm:t>
    </dgm:pt>
    <dgm:pt modelId="{DAEABAB6-D774-441D-9E34-EA65690085B9}">
      <dgm:prSet/>
      <dgm:spPr/>
      <dgm:t>
        <a:bodyPr/>
        <a:lstStyle/>
        <a:p>
          <a:pPr rtl="0"/>
          <a:r>
            <a:rPr lang="en-US" dirty="0" smtClean="0"/>
            <a:t>Engineering minors also provides the freedom to students for designing their degree program, choose their course curriculum and decide their future career. </a:t>
          </a:r>
          <a:endParaRPr lang="en-US" dirty="0"/>
        </a:p>
      </dgm:t>
    </dgm:pt>
    <dgm:pt modelId="{BC074604-0DB3-4C32-BCDF-99BECD34067B}" type="parTrans" cxnId="{FA6FE84B-4A62-480F-8BA3-BBDE5FA1C495}">
      <dgm:prSet/>
      <dgm:spPr/>
      <dgm:t>
        <a:bodyPr/>
        <a:lstStyle/>
        <a:p>
          <a:endParaRPr lang="en-US"/>
        </a:p>
      </dgm:t>
    </dgm:pt>
    <dgm:pt modelId="{129E1BC0-A06C-4E64-AD91-7EDF99F4D28D}" type="sibTrans" cxnId="{FA6FE84B-4A62-480F-8BA3-BBDE5FA1C495}">
      <dgm:prSet/>
      <dgm:spPr/>
      <dgm:t>
        <a:bodyPr/>
        <a:lstStyle/>
        <a:p>
          <a:endParaRPr lang="en-US"/>
        </a:p>
      </dgm:t>
    </dgm:pt>
    <dgm:pt modelId="{6EB6BDFD-14A3-4A97-AF01-D246E4275F86}" type="pres">
      <dgm:prSet presAssocID="{40E6CEE3-ACA9-4E13-B9EC-45235DBD0FA6}" presName="Name0" presStyleCnt="0">
        <dgm:presLayoutVars>
          <dgm:chPref val="3"/>
          <dgm:dir/>
          <dgm:animLvl val="lvl"/>
          <dgm:resizeHandles/>
        </dgm:presLayoutVars>
      </dgm:prSet>
      <dgm:spPr/>
      <dgm:t>
        <a:bodyPr/>
        <a:lstStyle/>
        <a:p>
          <a:endParaRPr lang="en-US"/>
        </a:p>
      </dgm:t>
    </dgm:pt>
    <dgm:pt modelId="{96FFDA94-5ABF-41BE-8819-C59C48B9E001}" type="pres">
      <dgm:prSet presAssocID="{9E78A5C8-2F2D-4946-AA72-07EE1800F7F7}" presName="horFlow" presStyleCnt="0"/>
      <dgm:spPr/>
    </dgm:pt>
    <dgm:pt modelId="{059C28BE-BBD7-47BD-9A70-302DF77E66F0}" type="pres">
      <dgm:prSet presAssocID="{9E78A5C8-2F2D-4946-AA72-07EE1800F7F7}" presName="bigChev" presStyleLbl="node1" presStyleIdx="0" presStyleCnt="4" custScaleX="427557"/>
      <dgm:spPr/>
      <dgm:t>
        <a:bodyPr/>
        <a:lstStyle/>
        <a:p>
          <a:endParaRPr lang="en-US"/>
        </a:p>
      </dgm:t>
    </dgm:pt>
    <dgm:pt modelId="{F4E2CB0B-A3B0-4731-811D-EA0CB5DC9E04}" type="pres">
      <dgm:prSet presAssocID="{9E78A5C8-2F2D-4946-AA72-07EE1800F7F7}" presName="vSp" presStyleCnt="0"/>
      <dgm:spPr/>
    </dgm:pt>
    <dgm:pt modelId="{A5BAB2F3-5A15-42D8-8489-9FC34CB00F70}" type="pres">
      <dgm:prSet presAssocID="{6076535B-ED47-4D80-A840-DD572CBD3AD1}" presName="horFlow" presStyleCnt="0"/>
      <dgm:spPr/>
    </dgm:pt>
    <dgm:pt modelId="{2CB79D34-ABDB-443B-AE62-D29B4B2F8E2A}" type="pres">
      <dgm:prSet presAssocID="{6076535B-ED47-4D80-A840-DD572CBD3AD1}" presName="bigChev" presStyleLbl="node1" presStyleIdx="1" presStyleCnt="4" custScaleX="427557"/>
      <dgm:spPr/>
      <dgm:t>
        <a:bodyPr/>
        <a:lstStyle/>
        <a:p>
          <a:endParaRPr lang="en-US"/>
        </a:p>
      </dgm:t>
    </dgm:pt>
    <dgm:pt modelId="{C2621C6D-462C-4AF9-AFFD-BDA8D783744D}" type="pres">
      <dgm:prSet presAssocID="{6076535B-ED47-4D80-A840-DD572CBD3AD1}" presName="vSp" presStyleCnt="0"/>
      <dgm:spPr/>
    </dgm:pt>
    <dgm:pt modelId="{50AD77CE-4890-4FDA-AF75-52F849BAA30C}" type="pres">
      <dgm:prSet presAssocID="{6D2D6114-FA94-4AFB-9BE5-BD8EE65730A9}" presName="horFlow" presStyleCnt="0"/>
      <dgm:spPr/>
    </dgm:pt>
    <dgm:pt modelId="{C11A484F-681D-4D0C-9E19-43E633D1BD6A}" type="pres">
      <dgm:prSet presAssocID="{6D2D6114-FA94-4AFB-9BE5-BD8EE65730A9}" presName="bigChev" presStyleLbl="node1" presStyleIdx="2" presStyleCnt="4" custScaleX="427557"/>
      <dgm:spPr/>
      <dgm:t>
        <a:bodyPr/>
        <a:lstStyle/>
        <a:p>
          <a:endParaRPr lang="en-US"/>
        </a:p>
      </dgm:t>
    </dgm:pt>
    <dgm:pt modelId="{0F48970D-45EC-421D-84E3-F22954D3B00F}" type="pres">
      <dgm:prSet presAssocID="{6D2D6114-FA94-4AFB-9BE5-BD8EE65730A9}" presName="vSp" presStyleCnt="0"/>
      <dgm:spPr/>
    </dgm:pt>
    <dgm:pt modelId="{780D1603-9ED2-4302-B12F-228E155E2ED5}" type="pres">
      <dgm:prSet presAssocID="{DAEABAB6-D774-441D-9E34-EA65690085B9}" presName="horFlow" presStyleCnt="0"/>
      <dgm:spPr/>
    </dgm:pt>
    <dgm:pt modelId="{AD184045-2F46-41FC-A699-0B784C01779F}" type="pres">
      <dgm:prSet presAssocID="{DAEABAB6-D774-441D-9E34-EA65690085B9}" presName="bigChev" presStyleLbl="node1" presStyleIdx="3" presStyleCnt="4" custScaleX="427557"/>
      <dgm:spPr/>
      <dgm:t>
        <a:bodyPr/>
        <a:lstStyle/>
        <a:p>
          <a:endParaRPr lang="en-US"/>
        </a:p>
      </dgm:t>
    </dgm:pt>
  </dgm:ptLst>
  <dgm:cxnLst>
    <dgm:cxn modelId="{356B80D4-D616-4116-9334-44AE2E2DF748}" srcId="{40E6CEE3-ACA9-4E13-B9EC-45235DBD0FA6}" destId="{9E78A5C8-2F2D-4946-AA72-07EE1800F7F7}" srcOrd="0" destOrd="0" parTransId="{38BA0CC7-9135-4FE4-9E7B-5D823D5790D1}" sibTransId="{75C2C8F4-3B8E-4E93-BA8E-33DA56AB5356}"/>
    <dgm:cxn modelId="{F29C3862-77E3-45D4-A512-32B33EBFAA16}" type="presOf" srcId="{DAEABAB6-D774-441D-9E34-EA65690085B9}" destId="{AD184045-2F46-41FC-A699-0B784C01779F}" srcOrd="0" destOrd="0" presId="urn:microsoft.com/office/officeart/2005/8/layout/lProcess3"/>
    <dgm:cxn modelId="{FF0D0D87-F205-41D3-B515-10A58C758760}" srcId="{40E6CEE3-ACA9-4E13-B9EC-45235DBD0FA6}" destId="{6D2D6114-FA94-4AFB-9BE5-BD8EE65730A9}" srcOrd="2" destOrd="0" parTransId="{B1B62FA3-23E8-44F4-A2B3-0A15377B120A}" sibTransId="{161DE78C-1A15-456C-A980-E444C18F0F9A}"/>
    <dgm:cxn modelId="{92F35753-E134-4165-9DA0-E17D68BC99CB}" type="presOf" srcId="{9E78A5C8-2F2D-4946-AA72-07EE1800F7F7}" destId="{059C28BE-BBD7-47BD-9A70-302DF77E66F0}" srcOrd="0" destOrd="0" presId="urn:microsoft.com/office/officeart/2005/8/layout/lProcess3"/>
    <dgm:cxn modelId="{805AF45C-6622-4440-9B0D-FD43080F276A}" srcId="{40E6CEE3-ACA9-4E13-B9EC-45235DBD0FA6}" destId="{6076535B-ED47-4D80-A840-DD572CBD3AD1}" srcOrd="1" destOrd="0" parTransId="{45F47A60-21DE-4AE3-BFD4-1E125466AA75}" sibTransId="{12927F1B-2B45-409A-9A02-E4CF21D2715F}"/>
    <dgm:cxn modelId="{5F0D3D20-56D9-4EC0-9019-42D546DF9BF9}" type="presOf" srcId="{40E6CEE3-ACA9-4E13-B9EC-45235DBD0FA6}" destId="{6EB6BDFD-14A3-4A97-AF01-D246E4275F86}" srcOrd="0" destOrd="0" presId="urn:microsoft.com/office/officeart/2005/8/layout/lProcess3"/>
    <dgm:cxn modelId="{6FFA62C9-A88C-4C30-B937-6AC7D5333788}" type="presOf" srcId="{6076535B-ED47-4D80-A840-DD572CBD3AD1}" destId="{2CB79D34-ABDB-443B-AE62-D29B4B2F8E2A}" srcOrd="0" destOrd="0" presId="urn:microsoft.com/office/officeart/2005/8/layout/lProcess3"/>
    <dgm:cxn modelId="{FA6FE84B-4A62-480F-8BA3-BBDE5FA1C495}" srcId="{40E6CEE3-ACA9-4E13-B9EC-45235DBD0FA6}" destId="{DAEABAB6-D774-441D-9E34-EA65690085B9}" srcOrd="3" destOrd="0" parTransId="{BC074604-0DB3-4C32-BCDF-99BECD34067B}" sibTransId="{129E1BC0-A06C-4E64-AD91-7EDF99F4D28D}"/>
    <dgm:cxn modelId="{37AD71BC-5563-4FE0-9E8C-52184A73B151}" type="presOf" srcId="{6D2D6114-FA94-4AFB-9BE5-BD8EE65730A9}" destId="{C11A484F-681D-4D0C-9E19-43E633D1BD6A}" srcOrd="0" destOrd="0" presId="urn:microsoft.com/office/officeart/2005/8/layout/lProcess3"/>
    <dgm:cxn modelId="{C81D60D7-336C-44EA-B323-70ED61021285}" type="presParOf" srcId="{6EB6BDFD-14A3-4A97-AF01-D246E4275F86}" destId="{96FFDA94-5ABF-41BE-8819-C59C48B9E001}" srcOrd="0" destOrd="0" presId="urn:microsoft.com/office/officeart/2005/8/layout/lProcess3"/>
    <dgm:cxn modelId="{27750A77-7330-43BF-9C46-2882A6DD1E3B}" type="presParOf" srcId="{96FFDA94-5ABF-41BE-8819-C59C48B9E001}" destId="{059C28BE-BBD7-47BD-9A70-302DF77E66F0}" srcOrd="0" destOrd="0" presId="urn:microsoft.com/office/officeart/2005/8/layout/lProcess3"/>
    <dgm:cxn modelId="{3C6E958A-CA6D-414E-A7F4-3F10686A0863}" type="presParOf" srcId="{6EB6BDFD-14A3-4A97-AF01-D246E4275F86}" destId="{F4E2CB0B-A3B0-4731-811D-EA0CB5DC9E04}" srcOrd="1" destOrd="0" presId="urn:microsoft.com/office/officeart/2005/8/layout/lProcess3"/>
    <dgm:cxn modelId="{BD56E083-D95D-4E4E-816C-277C4E0DDD85}" type="presParOf" srcId="{6EB6BDFD-14A3-4A97-AF01-D246E4275F86}" destId="{A5BAB2F3-5A15-42D8-8489-9FC34CB00F70}" srcOrd="2" destOrd="0" presId="urn:microsoft.com/office/officeart/2005/8/layout/lProcess3"/>
    <dgm:cxn modelId="{6D486908-B5D5-482D-94DC-5DD06C14A56F}" type="presParOf" srcId="{A5BAB2F3-5A15-42D8-8489-9FC34CB00F70}" destId="{2CB79D34-ABDB-443B-AE62-D29B4B2F8E2A}" srcOrd="0" destOrd="0" presId="urn:microsoft.com/office/officeart/2005/8/layout/lProcess3"/>
    <dgm:cxn modelId="{E9A45E8E-0C8F-4B79-A413-40B9FDE5E986}" type="presParOf" srcId="{6EB6BDFD-14A3-4A97-AF01-D246E4275F86}" destId="{C2621C6D-462C-4AF9-AFFD-BDA8D783744D}" srcOrd="3" destOrd="0" presId="urn:microsoft.com/office/officeart/2005/8/layout/lProcess3"/>
    <dgm:cxn modelId="{5A67B9DD-6BB8-48CC-8FF6-0C2A9D6E22AC}" type="presParOf" srcId="{6EB6BDFD-14A3-4A97-AF01-D246E4275F86}" destId="{50AD77CE-4890-4FDA-AF75-52F849BAA30C}" srcOrd="4" destOrd="0" presId="urn:microsoft.com/office/officeart/2005/8/layout/lProcess3"/>
    <dgm:cxn modelId="{5722D44D-1EE0-4264-88FC-9F23444E872F}" type="presParOf" srcId="{50AD77CE-4890-4FDA-AF75-52F849BAA30C}" destId="{C11A484F-681D-4D0C-9E19-43E633D1BD6A}" srcOrd="0" destOrd="0" presId="urn:microsoft.com/office/officeart/2005/8/layout/lProcess3"/>
    <dgm:cxn modelId="{C83782B6-FFC2-4946-955F-67020CBD9270}" type="presParOf" srcId="{6EB6BDFD-14A3-4A97-AF01-D246E4275F86}" destId="{0F48970D-45EC-421D-84E3-F22954D3B00F}" srcOrd="5" destOrd="0" presId="urn:microsoft.com/office/officeart/2005/8/layout/lProcess3"/>
    <dgm:cxn modelId="{3D1B83EA-B1D6-49BD-95C2-41AD27AF075E}" type="presParOf" srcId="{6EB6BDFD-14A3-4A97-AF01-D246E4275F86}" destId="{780D1603-9ED2-4302-B12F-228E155E2ED5}" srcOrd="6" destOrd="0" presId="urn:microsoft.com/office/officeart/2005/8/layout/lProcess3"/>
    <dgm:cxn modelId="{8359397B-D793-41CB-BD4E-7B71E5258735}" type="presParOf" srcId="{780D1603-9ED2-4302-B12F-228E155E2ED5}" destId="{AD184045-2F46-41FC-A699-0B784C01779F}" srcOrd="0"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8E18D3-D7B9-458F-8BC9-DC82A1E1EB9C}"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627248C2-381C-4227-B538-FC0E48AD5A41}">
      <dgm:prSet/>
      <dgm:spPr/>
      <dgm:t>
        <a:bodyPr/>
        <a:lstStyle/>
        <a:p>
          <a:pPr rtl="0"/>
          <a:r>
            <a:rPr lang="en-US" b="1" dirty="0" smtClean="0"/>
            <a:t>Additional Certificate as Minor</a:t>
          </a:r>
          <a:endParaRPr lang="en-US" dirty="0"/>
        </a:p>
      </dgm:t>
    </dgm:pt>
    <dgm:pt modelId="{C87E651E-9D9E-487C-B1CA-519ED24A5BD1}" type="parTrans" cxnId="{E36EF84D-50EA-4675-84FB-B14A9BF4E195}">
      <dgm:prSet/>
      <dgm:spPr/>
      <dgm:t>
        <a:bodyPr/>
        <a:lstStyle/>
        <a:p>
          <a:endParaRPr lang="en-US"/>
        </a:p>
      </dgm:t>
    </dgm:pt>
    <dgm:pt modelId="{574722BF-5824-4281-873A-5069D5EBFC8D}" type="sibTrans" cxnId="{E36EF84D-50EA-4675-84FB-B14A9BF4E195}">
      <dgm:prSet/>
      <dgm:spPr/>
      <dgm:t>
        <a:bodyPr/>
        <a:lstStyle/>
        <a:p>
          <a:endParaRPr lang="en-US"/>
        </a:p>
      </dgm:t>
    </dgm:pt>
    <dgm:pt modelId="{783D0F38-22F3-4AA6-B7B5-F72704536931}" type="pres">
      <dgm:prSet presAssocID="{EA8E18D3-D7B9-458F-8BC9-DC82A1E1EB9C}" presName="linear" presStyleCnt="0">
        <dgm:presLayoutVars>
          <dgm:animLvl val="lvl"/>
          <dgm:resizeHandles val="exact"/>
        </dgm:presLayoutVars>
      </dgm:prSet>
      <dgm:spPr/>
      <dgm:t>
        <a:bodyPr/>
        <a:lstStyle/>
        <a:p>
          <a:endParaRPr lang="en-US"/>
        </a:p>
      </dgm:t>
    </dgm:pt>
    <dgm:pt modelId="{963F6DBE-962F-4A6E-B8BE-46F71ED36D7A}" type="pres">
      <dgm:prSet presAssocID="{627248C2-381C-4227-B538-FC0E48AD5A41}" presName="parentText" presStyleLbl="node1" presStyleIdx="0" presStyleCnt="1">
        <dgm:presLayoutVars>
          <dgm:chMax val="0"/>
          <dgm:bulletEnabled val="1"/>
        </dgm:presLayoutVars>
      </dgm:prSet>
      <dgm:spPr/>
      <dgm:t>
        <a:bodyPr/>
        <a:lstStyle/>
        <a:p>
          <a:endParaRPr lang="en-US"/>
        </a:p>
      </dgm:t>
    </dgm:pt>
  </dgm:ptLst>
  <dgm:cxnLst>
    <dgm:cxn modelId="{E36EF84D-50EA-4675-84FB-B14A9BF4E195}" srcId="{EA8E18D3-D7B9-458F-8BC9-DC82A1E1EB9C}" destId="{627248C2-381C-4227-B538-FC0E48AD5A41}" srcOrd="0" destOrd="0" parTransId="{C87E651E-9D9E-487C-B1CA-519ED24A5BD1}" sibTransId="{574722BF-5824-4281-873A-5069D5EBFC8D}"/>
    <dgm:cxn modelId="{D5595FCE-EDD5-4D54-BD77-BEFB1F52C77A}" type="presOf" srcId="{627248C2-381C-4227-B538-FC0E48AD5A41}" destId="{963F6DBE-962F-4A6E-B8BE-46F71ED36D7A}" srcOrd="0" destOrd="0" presId="urn:microsoft.com/office/officeart/2005/8/layout/vList2"/>
    <dgm:cxn modelId="{28896D74-4DCF-40CE-A669-48AB6EE8FD2A}" type="presOf" srcId="{EA8E18D3-D7B9-458F-8BC9-DC82A1E1EB9C}" destId="{783D0F38-22F3-4AA6-B7B5-F72704536931}" srcOrd="0" destOrd="0" presId="urn:microsoft.com/office/officeart/2005/8/layout/vList2"/>
    <dgm:cxn modelId="{69A360DE-6131-46E6-8801-E4476FD87211}" type="presParOf" srcId="{783D0F38-22F3-4AA6-B7B5-F72704536931}" destId="{963F6DBE-962F-4A6E-B8BE-46F71ED36D7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C5241BB-D179-4989-868D-655450BAC197}" type="doc">
      <dgm:prSet loTypeId="urn:microsoft.com/office/officeart/2005/8/layout/lProcess3" loCatId="process" qsTypeId="urn:microsoft.com/office/officeart/2005/8/quickstyle/simple1" qsCatId="simple" csTypeId="urn:microsoft.com/office/officeart/2005/8/colors/colorful2" csCatId="colorful" phldr="1"/>
      <dgm:spPr/>
      <dgm:t>
        <a:bodyPr/>
        <a:lstStyle/>
        <a:p>
          <a:endParaRPr lang="en-US"/>
        </a:p>
      </dgm:t>
    </dgm:pt>
    <dgm:pt modelId="{0E8FBFFE-3713-489E-A7DC-D39115E96A41}">
      <dgm:prSet/>
      <dgm:spPr/>
      <dgm:t>
        <a:bodyPr/>
        <a:lstStyle/>
        <a:p>
          <a:pPr rtl="0"/>
          <a:r>
            <a:rPr lang="en-US" dirty="0" smtClean="0"/>
            <a:t>A student completing the set of six courses chosen as Engineering minor and earning 18 credits would be eligible for an additional certificate as minor.</a:t>
          </a:r>
          <a:endParaRPr lang="en-US" dirty="0"/>
        </a:p>
      </dgm:t>
    </dgm:pt>
    <dgm:pt modelId="{8D9E15D2-0C81-4B2B-98FB-85FDB9265330}" type="parTrans" cxnId="{E152917B-D693-4AE9-83CA-2F5A2897E975}">
      <dgm:prSet/>
      <dgm:spPr/>
      <dgm:t>
        <a:bodyPr/>
        <a:lstStyle/>
        <a:p>
          <a:endParaRPr lang="en-US"/>
        </a:p>
      </dgm:t>
    </dgm:pt>
    <dgm:pt modelId="{4E0F1D37-8845-4509-988C-56D50C79B4FD}" type="sibTrans" cxnId="{E152917B-D693-4AE9-83CA-2F5A2897E975}">
      <dgm:prSet/>
      <dgm:spPr/>
      <dgm:t>
        <a:bodyPr/>
        <a:lstStyle/>
        <a:p>
          <a:endParaRPr lang="en-US"/>
        </a:p>
      </dgm:t>
    </dgm:pt>
    <dgm:pt modelId="{07090B43-9FA5-45FA-A58C-DD222DFD3C9E}">
      <dgm:prSet/>
      <dgm:spPr/>
      <dgm:t>
        <a:bodyPr/>
        <a:lstStyle/>
        <a:p>
          <a:pPr rtl="0"/>
          <a:r>
            <a:rPr lang="en-US" dirty="0" smtClean="0"/>
            <a:t>Students can study the specialized courses as per their interest/requirements of industry leading to attaining of specialized skill set, and the additional minor certificate earned </a:t>
          </a:r>
          <a:r>
            <a:rPr lang="en-US" dirty="0" err="1" smtClean="0"/>
            <a:t>alongwith</a:t>
          </a:r>
          <a:r>
            <a:rPr lang="en-US" dirty="0" smtClean="0"/>
            <a:t> the degree would give an edge to the students and would also be beneficial in enhancing employability opportunities.</a:t>
          </a:r>
          <a:endParaRPr lang="en-US" dirty="0"/>
        </a:p>
      </dgm:t>
    </dgm:pt>
    <dgm:pt modelId="{32A68069-3E1F-4776-9BB7-2D25EBAF2859}" type="parTrans" cxnId="{044C3C30-E863-47BB-B253-549C1FCE32F0}">
      <dgm:prSet/>
      <dgm:spPr/>
      <dgm:t>
        <a:bodyPr/>
        <a:lstStyle/>
        <a:p>
          <a:endParaRPr lang="en-US"/>
        </a:p>
      </dgm:t>
    </dgm:pt>
    <dgm:pt modelId="{35A418E4-960F-4FB0-B3F2-8F7B283E1D02}" type="sibTrans" cxnId="{044C3C30-E863-47BB-B253-549C1FCE32F0}">
      <dgm:prSet/>
      <dgm:spPr/>
      <dgm:t>
        <a:bodyPr/>
        <a:lstStyle/>
        <a:p>
          <a:endParaRPr lang="en-US"/>
        </a:p>
      </dgm:t>
    </dgm:pt>
    <dgm:pt modelId="{396A3AC4-3753-4C29-B846-B4F6C8B1D810}" type="pres">
      <dgm:prSet presAssocID="{CC5241BB-D179-4989-868D-655450BAC197}" presName="Name0" presStyleCnt="0">
        <dgm:presLayoutVars>
          <dgm:chPref val="3"/>
          <dgm:dir/>
          <dgm:animLvl val="lvl"/>
          <dgm:resizeHandles/>
        </dgm:presLayoutVars>
      </dgm:prSet>
      <dgm:spPr/>
      <dgm:t>
        <a:bodyPr/>
        <a:lstStyle/>
        <a:p>
          <a:endParaRPr lang="en-US"/>
        </a:p>
      </dgm:t>
    </dgm:pt>
    <dgm:pt modelId="{195DFFD2-8025-4703-83D8-AE221CC9E6AF}" type="pres">
      <dgm:prSet presAssocID="{0E8FBFFE-3713-489E-A7DC-D39115E96A41}" presName="horFlow" presStyleCnt="0"/>
      <dgm:spPr/>
    </dgm:pt>
    <dgm:pt modelId="{0270F2E0-CC0E-43AA-934C-04829A8C2EB1}" type="pres">
      <dgm:prSet presAssocID="{0E8FBFFE-3713-489E-A7DC-D39115E96A41}" presName="bigChev" presStyleLbl="node1" presStyleIdx="0" presStyleCnt="2" custScaleX="796887" custScaleY="169527" custLinFactNeighborX="0" custLinFactNeighborY="-69954"/>
      <dgm:spPr/>
      <dgm:t>
        <a:bodyPr/>
        <a:lstStyle/>
        <a:p>
          <a:endParaRPr lang="en-US"/>
        </a:p>
      </dgm:t>
    </dgm:pt>
    <dgm:pt modelId="{7DD75764-E526-4402-ADB1-F68E6AD504DE}" type="pres">
      <dgm:prSet presAssocID="{0E8FBFFE-3713-489E-A7DC-D39115E96A41}" presName="vSp" presStyleCnt="0"/>
      <dgm:spPr/>
    </dgm:pt>
    <dgm:pt modelId="{49B7B268-0DAD-4692-8864-76066EE64AF1}" type="pres">
      <dgm:prSet presAssocID="{07090B43-9FA5-45FA-A58C-DD222DFD3C9E}" presName="horFlow" presStyleCnt="0"/>
      <dgm:spPr/>
    </dgm:pt>
    <dgm:pt modelId="{2A4154BD-B126-4B9E-ACD0-32E3DA4F592D}" type="pres">
      <dgm:prSet presAssocID="{07090B43-9FA5-45FA-A58C-DD222DFD3C9E}" presName="bigChev" presStyleLbl="node1" presStyleIdx="1" presStyleCnt="2" custScaleX="796887" custScaleY="176513"/>
      <dgm:spPr/>
      <dgm:t>
        <a:bodyPr/>
        <a:lstStyle/>
        <a:p>
          <a:endParaRPr lang="en-US"/>
        </a:p>
      </dgm:t>
    </dgm:pt>
  </dgm:ptLst>
  <dgm:cxnLst>
    <dgm:cxn modelId="{E152917B-D693-4AE9-83CA-2F5A2897E975}" srcId="{CC5241BB-D179-4989-868D-655450BAC197}" destId="{0E8FBFFE-3713-489E-A7DC-D39115E96A41}" srcOrd="0" destOrd="0" parTransId="{8D9E15D2-0C81-4B2B-98FB-85FDB9265330}" sibTransId="{4E0F1D37-8845-4509-988C-56D50C79B4FD}"/>
    <dgm:cxn modelId="{12D012D9-8D76-46BA-B322-7541C83A08F0}" type="presOf" srcId="{0E8FBFFE-3713-489E-A7DC-D39115E96A41}" destId="{0270F2E0-CC0E-43AA-934C-04829A8C2EB1}" srcOrd="0" destOrd="0" presId="urn:microsoft.com/office/officeart/2005/8/layout/lProcess3"/>
    <dgm:cxn modelId="{17DC4013-D566-4A57-927D-EB1B9293BFAD}" type="presOf" srcId="{07090B43-9FA5-45FA-A58C-DD222DFD3C9E}" destId="{2A4154BD-B126-4B9E-ACD0-32E3DA4F592D}" srcOrd="0" destOrd="0" presId="urn:microsoft.com/office/officeart/2005/8/layout/lProcess3"/>
    <dgm:cxn modelId="{FE00BD34-69E6-4D96-8C1E-DD9209F34295}" type="presOf" srcId="{CC5241BB-D179-4989-868D-655450BAC197}" destId="{396A3AC4-3753-4C29-B846-B4F6C8B1D810}" srcOrd="0" destOrd="0" presId="urn:microsoft.com/office/officeart/2005/8/layout/lProcess3"/>
    <dgm:cxn modelId="{044C3C30-E863-47BB-B253-549C1FCE32F0}" srcId="{CC5241BB-D179-4989-868D-655450BAC197}" destId="{07090B43-9FA5-45FA-A58C-DD222DFD3C9E}" srcOrd="1" destOrd="0" parTransId="{32A68069-3E1F-4776-9BB7-2D25EBAF2859}" sibTransId="{35A418E4-960F-4FB0-B3F2-8F7B283E1D02}"/>
    <dgm:cxn modelId="{E6364735-87FB-4189-AE5E-0C0C303B487F}" type="presParOf" srcId="{396A3AC4-3753-4C29-B846-B4F6C8B1D810}" destId="{195DFFD2-8025-4703-83D8-AE221CC9E6AF}" srcOrd="0" destOrd="0" presId="urn:microsoft.com/office/officeart/2005/8/layout/lProcess3"/>
    <dgm:cxn modelId="{DBF7205F-12AD-4933-B061-C856EB8D0810}" type="presParOf" srcId="{195DFFD2-8025-4703-83D8-AE221CC9E6AF}" destId="{0270F2E0-CC0E-43AA-934C-04829A8C2EB1}" srcOrd="0" destOrd="0" presId="urn:microsoft.com/office/officeart/2005/8/layout/lProcess3"/>
    <dgm:cxn modelId="{CDFC6913-A82D-433A-8889-13674F7CBFB5}" type="presParOf" srcId="{396A3AC4-3753-4C29-B846-B4F6C8B1D810}" destId="{7DD75764-E526-4402-ADB1-F68E6AD504DE}" srcOrd="1" destOrd="0" presId="urn:microsoft.com/office/officeart/2005/8/layout/lProcess3"/>
    <dgm:cxn modelId="{4BA1BC87-E482-45DB-A3A1-56E7B55E3C93}" type="presParOf" srcId="{396A3AC4-3753-4C29-B846-B4F6C8B1D810}" destId="{49B7B268-0DAD-4692-8864-76066EE64AF1}" srcOrd="2" destOrd="0" presId="urn:microsoft.com/office/officeart/2005/8/layout/lProcess3"/>
    <dgm:cxn modelId="{B7AAAB84-1A4F-4288-9AE7-B3416B141373}" type="presParOf" srcId="{49B7B268-0DAD-4692-8864-76066EE64AF1}" destId="{2A4154BD-B126-4B9E-ACD0-32E3DA4F592D}" srcOrd="0"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0B8ACF-C5D2-4AAD-BAC8-34AA9578B4E1}">
      <dsp:nvSpPr>
        <dsp:cNvPr id="0" name=""/>
        <dsp:cNvSpPr/>
      </dsp:nvSpPr>
      <dsp:spPr>
        <a:xfrm>
          <a:off x="0" y="183081"/>
          <a:ext cx="10515600" cy="959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en-IN" sz="4000" b="1" kern="1200" dirty="0" smtClean="0"/>
            <a:t>How Engineering Minors can help the students?</a:t>
          </a:r>
          <a:endParaRPr lang="en-US" sz="4000" kern="1200" dirty="0"/>
        </a:p>
      </dsp:txBody>
      <dsp:txXfrm>
        <a:off x="46834" y="229915"/>
        <a:ext cx="10421932" cy="865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9C28BE-BBD7-47BD-9A70-302DF77E66F0}">
      <dsp:nvSpPr>
        <dsp:cNvPr id="0" name=""/>
        <dsp:cNvSpPr/>
      </dsp:nvSpPr>
      <dsp:spPr>
        <a:xfrm>
          <a:off x="5" y="1507"/>
          <a:ext cx="10515589" cy="983783"/>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lang="en-US" sz="2200" kern="1200" dirty="0" smtClean="0"/>
            <a:t>Engineering minors (EM) are the elective courses in engineering to enhance competency in the technical and/or emerging domain.</a:t>
          </a:r>
          <a:endParaRPr lang="en-US" sz="2200" kern="1200" dirty="0"/>
        </a:p>
      </dsp:txBody>
      <dsp:txXfrm>
        <a:off x="491897" y="1507"/>
        <a:ext cx="9531806" cy="983783"/>
      </dsp:txXfrm>
    </dsp:sp>
    <dsp:sp modelId="{2CB79D34-ABDB-443B-AE62-D29B4B2F8E2A}">
      <dsp:nvSpPr>
        <dsp:cNvPr id="0" name=""/>
        <dsp:cNvSpPr/>
      </dsp:nvSpPr>
      <dsp:spPr>
        <a:xfrm>
          <a:off x="5" y="1123020"/>
          <a:ext cx="10515589" cy="983783"/>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lang="en-US" sz="2200" kern="1200" dirty="0" smtClean="0"/>
            <a:t>A student can chose an Engineering minor basket comprising of six courses from his/her own school or multi-disciplinary area can also be chosen.</a:t>
          </a:r>
          <a:endParaRPr lang="en-US" sz="2200" kern="1200" dirty="0"/>
        </a:p>
      </dsp:txBody>
      <dsp:txXfrm>
        <a:off x="491897" y="1123020"/>
        <a:ext cx="9531806" cy="983783"/>
      </dsp:txXfrm>
    </dsp:sp>
    <dsp:sp modelId="{C11A484F-681D-4D0C-9E19-43E633D1BD6A}">
      <dsp:nvSpPr>
        <dsp:cNvPr id="0" name=""/>
        <dsp:cNvSpPr/>
      </dsp:nvSpPr>
      <dsp:spPr>
        <a:xfrm>
          <a:off x="5" y="2244533"/>
          <a:ext cx="10515589" cy="983783"/>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lang="en-US" sz="2200" kern="1200" dirty="0" smtClean="0"/>
            <a:t>The Engineering Minors allows a student to gain interdisciplinary experience and exposure to concepts and perspectives that may not be a part of their degree programs thus widening their understanding of the engineering.</a:t>
          </a:r>
          <a:endParaRPr lang="en-US" sz="2200" kern="1200" dirty="0"/>
        </a:p>
      </dsp:txBody>
      <dsp:txXfrm>
        <a:off x="491897" y="2244533"/>
        <a:ext cx="9531806" cy="983783"/>
      </dsp:txXfrm>
    </dsp:sp>
    <dsp:sp modelId="{AD184045-2F46-41FC-A699-0B784C01779F}">
      <dsp:nvSpPr>
        <dsp:cNvPr id="0" name=""/>
        <dsp:cNvSpPr/>
      </dsp:nvSpPr>
      <dsp:spPr>
        <a:xfrm>
          <a:off x="5" y="3366047"/>
          <a:ext cx="10515589" cy="983783"/>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lang="en-US" sz="2200" kern="1200" dirty="0" smtClean="0"/>
            <a:t>Engineering minors also provides the freedom to students for designing their degree program, choose their course curriculum and decide their future career. </a:t>
          </a:r>
          <a:endParaRPr lang="en-US" sz="2200" kern="1200" dirty="0"/>
        </a:p>
      </dsp:txBody>
      <dsp:txXfrm>
        <a:off x="491897" y="3366047"/>
        <a:ext cx="9531806" cy="9837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F6DBE-962F-4A6E-B8BE-46F71ED36D7A}">
      <dsp:nvSpPr>
        <dsp:cNvPr id="0" name=""/>
        <dsp:cNvSpPr/>
      </dsp:nvSpPr>
      <dsp:spPr>
        <a:xfrm>
          <a:off x="0" y="69799"/>
          <a:ext cx="11655425" cy="155902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rtl="0">
            <a:lnSpc>
              <a:spcPct val="90000"/>
            </a:lnSpc>
            <a:spcBef>
              <a:spcPct val="0"/>
            </a:spcBef>
            <a:spcAft>
              <a:spcPct val="35000"/>
            </a:spcAft>
          </a:pPr>
          <a:r>
            <a:rPr lang="en-US" sz="6500" b="1" kern="1200" dirty="0" smtClean="0"/>
            <a:t>Additional Certificate as Minor</a:t>
          </a:r>
          <a:endParaRPr lang="en-US" sz="6500" kern="1200" dirty="0"/>
        </a:p>
      </dsp:txBody>
      <dsp:txXfrm>
        <a:off x="76105" y="145904"/>
        <a:ext cx="11503215" cy="14068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0F2E0-CC0E-43AA-934C-04829A8C2EB1}">
      <dsp:nvSpPr>
        <dsp:cNvPr id="0" name=""/>
        <dsp:cNvSpPr/>
      </dsp:nvSpPr>
      <dsp:spPr>
        <a:xfrm>
          <a:off x="1" y="74533"/>
          <a:ext cx="12018959" cy="1022748"/>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A student completing the set of six courses chosen as Engineering minor and earning 18 credits would be eligible for an additional certificate as minor.</a:t>
          </a:r>
          <a:endParaRPr lang="en-US" sz="2000" kern="1200" dirty="0"/>
        </a:p>
      </dsp:txBody>
      <dsp:txXfrm>
        <a:off x="511375" y="74533"/>
        <a:ext cx="10996211" cy="1022748"/>
      </dsp:txXfrm>
    </dsp:sp>
    <dsp:sp modelId="{2A4154BD-B126-4B9E-ACD0-32E3DA4F592D}">
      <dsp:nvSpPr>
        <dsp:cNvPr id="0" name=""/>
        <dsp:cNvSpPr/>
      </dsp:nvSpPr>
      <dsp:spPr>
        <a:xfrm>
          <a:off x="1" y="1603773"/>
          <a:ext cx="12018959" cy="1064895"/>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Students can study the specialized courses as per their interest/requirements of industry leading to attaining of specialized skill set, and the additional minor certificate earned </a:t>
          </a:r>
          <a:r>
            <a:rPr lang="en-US" sz="2000" kern="1200" dirty="0" err="1" smtClean="0"/>
            <a:t>alongwith</a:t>
          </a:r>
          <a:r>
            <a:rPr lang="en-US" sz="2000" kern="1200" dirty="0" smtClean="0"/>
            <a:t> the degree would give an edge to the students and would also be beneficial in enhancing employability opportunities.</a:t>
          </a:r>
          <a:endParaRPr lang="en-US" sz="2000" kern="1200" dirty="0"/>
        </a:p>
      </dsp:txBody>
      <dsp:txXfrm>
        <a:off x="532449" y="1603773"/>
        <a:ext cx="10954064" cy="106489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3D9C64-0BCE-814C-812C-2DB7D08096DF}" type="datetimeFigureOut">
              <a:rPr lang="en-US" smtClean="0"/>
              <a:pPr/>
              <a:t>2/24/2022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F73FE5-6D97-EA4F-B47C-AF8B2B05A32C}" type="slidenum">
              <a:rPr lang="en-US" smtClean="0"/>
              <a:pPr/>
              <a:t>‹#›</a:t>
            </a:fld>
            <a:endParaRPr lang="en-US"/>
          </a:p>
        </p:txBody>
      </p:sp>
    </p:spTree>
    <p:extLst>
      <p:ext uri="{BB962C8B-B14F-4D97-AF65-F5344CB8AC3E}">
        <p14:creationId xmlns:p14="http://schemas.microsoft.com/office/powerpoint/2010/main" val="1169880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2</a:t>
            </a:fld>
            <a:endParaRPr lang="en-US" altLang="en-US" dirty="0">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dirty="0">
              <a:latin typeface="Times New Roman" charset="0"/>
            </a:endParaRPr>
          </a:p>
        </p:txBody>
      </p:sp>
    </p:spTree>
    <p:extLst>
      <p:ext uri="{BB962C8B-B14F-4D97-AF65-F5344CB8AC3E}">
        <p14:creationId xmlns:p14="http://schemas.microsoft.com/office/powerpoint/2010/main" val="219898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7</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247070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8</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2088607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F73FE5-6D97-EA4F-B47C-AF8B2B05A32C}" type="slidenum">
              <a:rPr lang="en-US" smtClean="0"/>
              <a:pPr/>
              <a:t>11</a:t>
            </a:fld>
            <a:endParaRPr lang="en-US"/>
          </a:p>
        </p:txBody>
      </p:sp>
    </p:spTree>
    <p:extLst>
      <p:ext uri="{BB962C8B-B14F-4D97-AF65-F5344CB8AC3E}">
        <p14:creationId xmlns:p14="http://schemas.microsoft.com/office/powerpoint/2010/main" val="554292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19</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1964506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31</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10170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43</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643180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54</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2071709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65</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794568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A2A537-8F56-3045-8AA4-2A236FEC08C6}" type="datetimeFigureOut">
              <a:rPr lang="en-US" smtClean="0"/>
              <a:pPr/>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5A350-54FE-FF46-A3AE-CBACF51D847A}" type="slidenum">
              <a:rPr lang="en-US" smtClean="0"/>
              <a:pPr/>
              <a:t>‹#›</a:t>
            </a:fld>
            <a:endParaRPr lang="en-US"/>
          </a:p>
        </p:txBody>
      </p:sp>
    </p:spTree>
    <p:extLst>
      <p:ext uri="{BB962C8B-B14F-4D97-AF65-F5344CB8AC3E}">
        <p14:creationId xmlns:p14="http://schemas.microsoft.com/office/powerpoint/2010/main" val="1797685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A2A537-8F56-3045-8AA4-2A236FEC08C6}" type="datetimeFigureOut">
              <a:rPr lang="en-US" smtClean="0"/>
              <a:pPr/>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5A350-54FE-FF46-A3AE-CBACF51D847A}" type="slidenum">
              <a:rPr lang="en-US" smtClean="0"/>
              <a:pPr/>
              <a:t>‹#›</a:t>
            </a:fld>
            <a:endParaRPr lang="en-US"/>
          </a:p>
        </p:txBody>
      </p:sp>
    </p:spTree>
    <p:extLst>
      <p:ext uri="{BB962C8B-B14F-4D97-AF65-F5344CB8AC3E}">
        <p14:creationId xmlns:p14="http://schemas.microsoft.com/office/powerpoint/2010/main" val="1770318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A2A537-8F56-3045-8AA4-2A236FEC08C6}" type="datetimeFigureOut">
              <a:rPr lang="en-US" smtClean="0"/>
              <a:pPr/>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5A350-54FE-FF46-A3AE-CBACF51D847A}" type="slidenum">
              <a:rPr lang="en-US" smtClean="0"/>
              <a:pPr/>
              <a:t>‹#›</a:t>
            </a:fld>
            <a:endParaRPr lang="en-US"/>
          </a:p>
        </p:txBody>
      </p:sp>
    </p:spTree>
    <p:extLst>
      <p:ext uri="{BB962C8B-B14F-4D97-AF65-F5344CB8AC3E}">
        <p14:creationId xmlns:p14="http://schemas.microsoft.com/office/powerpoint/2010/main" val="364764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2311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A2A537-8F56-3045-8AA4-2A236FEC08C6}" type="datetimeFigureOut">
              <a:rPr lang="en-US" smtClean="0"/>
              <a:pPr/>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5A350-54FE-FF46-A3AE-CBACF51D847A}" type="slidenum">
              <a:rPr lang="en-US" smtClean="0"/>
              <a:pPr/>
              <a:t>‹#›</a:t>
            </a:fld>
            <a:endParaRPr lang="en-US"/>
          </a:p>
        </p:txBody>
      </p:sp>
    </p:spTree>
    <p:extLst>
      <p:ext uri="{BB962C8B-B14F-4D97-AF65-F5344CB8AC3E}">
        <p14:creationId xmlns:p14="http://schemas.microsoft.com/office/powerpoint/2010/main" val="746802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A2A537-8F56-3045-8AA4-2A236FEC08C6}" type="datetimeFigureOut">
              <a:rPr lang="en-US" smtClean="0"/>
              <a:pPr/>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5A350-54FE-FF46-A3AE-CBACF51D847A}" type="slidenum">
              <a:rPr lang="en-US" smtClean="0"/>
              <a:pPr/>
              <a:t>‹#›</a:t>
            </a:fld>
            <a:endParaRPr lang="en-US"/>
          </a:p>
        </p:txBody>
      </p:sp>
    </p:spTree>
    <p:extLst>
      <p:ext uri="{BB962C8B-B14F-4D97-AF65-F5344CB8AC3E}">
        <p14:creationId xmlns:p14="http://schemas.microsoft.com/office/powerpoint/2010/main" val="1613033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A2A537-8F56-3045-8AA4-2A236FEC08C6}" type="datetimeFigureOut">
              <a:rPr lang="en-US" smtClean="0"/>
              <a:pPr/>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D5A350-54FE-FF46-A3AE-CBACF51D847A}" type="slidenum">
              <a:rPr lang="en-US" smtClean="0"/>
              <a:pPr/>
              <a:t>‹#›</a:t>
            </a:fld>
            <a:endParaRPr lang="en-US"/>
          </a:p>
        </p:txBody>
      </p:sp>
    </p:spTree>
    <p:extLst>
      <p:ext uri="{BB962C8B-B14F-4D97-AF65-F5344CB8AC3E}">
        <p14:creationId xmlns:p14="http://schemas.microsoft.com/office/powerpoint/2010/main" val="414357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A2A537-8F56-3045-8AA4-2A236FEC08C6}" type="datetimeFigureOut">
              <a:rPr lang="en-US" smtClean="0"/>
              <a:pPr/>
              <a:t>2/24/2022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D5A350-54FE-FF46-A3AE-CBACF51D847A}" type="slidenum">
              <a:rPr lang="en-US" smtClean="0"/>
              <a:pPr/>
              <a:t>‹#›</a:t>
            </a:fld>
            <a:endParaRPr lang="en-US"/>
          </a:p>
        </p:txBody>
      </p:sp>
    </p:spTree>
    <p:extLst>
      <p:ext uri="{BB962C8B-B14F-4D97-AF65-F5344CB8AC3E}">
        <p14:creationId xmlns:p14="http://schemas.microsoft.com/office/powerpoint/2010/main" val="1956518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A2A537-8F56-3045-8AA4-2A236FEC08C6}" type="datetimeFigureOut">
              <a:rPr lang="en-US" smtClean="0"/>
              <a:pPr/>
              <a:t>2/24/2022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D5A350-54FE-FF46-A3AE-CBACF51D847A}" type="slidenum">
              <a:rPr lang="en-US" smtClean="0"/>
              <a:pPr/>
              <a:t>‹#›</a:t>
            </a:fld>
            <a:endParaRPr lang="en-US"/>
          </a:p>
        </p:txBody>
      </p:sp>
    </p:spTree>
    <p:extLst>
      <p:ext uri="{BB962C8B-B14F-4D97-AF65-F5344CB8AC3E}">
        <p14:creationId xmlns:p14="http://schemas.microsoft.com/office/powerpoint/2010/main" val="941767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A2A537-8F56-3045-8AA4-2A236FEC08C6}" type="datetimeFigureOut">
              <a:rPr lang="en-US" smtClean="0"/>
              <a:pPr/>
              <a:t>2/24/2022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D5A350-54FE-FF46-A3AE-CBACF51D847A}" type="slidenum">
              <a:rPr lang="en-US" smtClean="0"/>
              <a:pPr/>
              <a:t>‹#›</a:t>
            </a:fld>
            <a:endParaRPr lang="en-US"/>
          </a:p>
        </p:txBody>
      </p:sp>
    </p:spTree>
    <p:extLst>
      <p:ext uri="{BB962C8B-B14F-4D97-AF65-F5344CB8AC3E}">
        <p14:creationId xmlns:p14="http://schemas.microsoft.com/office/powerpoint/2010/main" val="1338516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A2A537-8F56-3045-8AA4-2A236FEC08C6}" type="datetimeFigureOut">
              <a:rPr lang="en-US" smtClean="0"/>
              <a:pPr/>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D5A350-54FE-FF46-A3AE-CBACF51D847A}" type="slidenum">
              <a:rPr lang="en-US" smtClean="0"/>
              <a:pPr/>
              <a:t>‹#›</a:t>
            </a:fld>
            <a:endParaRPr lang="en-US"/>
          </a:p>
        </p:txBody>
      </p:sp>
    </p:spTree>
    <p:extLst>
      <p:ext uri="{BB962C8B-B14F-4D97-AF65-F5344CB8AC3E}">
        <p14:creationId xmlns:p14="http://schemas.microsoft.com/office/powerpoint/2010/main" val="1548352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A2A537-8F56-3045-8AA4-2A236FEC08C6}" type="datetimeFigureOut">
              <a:rPr lang="en-US" smtClean="0"/>
              <a:pPr/>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D5A350-54FE-FF46-A3AE-CBACF51D847A}" type="slidenum">
              <a:rPr lang="en-US" smtClean="0"/>
              <a:pPr/>
              <a:t>‹#›</a:t>
            </a:fld>
            <a:endParaRPr lang="en-US"/>
          </a:p>
        </p:txBody>
      </p:sp>
    </p:spTree>
    <p:extLst>
      <p:ext uri="{BB962C8B-B14F-4D97-AF65-F5344CB8AC3E}">
        <p14:creationId xmlns:p14="http://schemas.microsoft.com/office/powerpoint/2010/main" val="2101973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2A537-8F56-3045-8AA4-2A236FEC08C6}" type="datetimeFigureOut">
              <a:rPr lang="en-US" smtClean="0"/>
              <a:pPr/>
              <a:t>2/24/2022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D5A350-54FE-FF46-A3AE-CBACF51D847A}" type="slidenum">
              <a:rPr lang="en-US" smtClean="0"/>
              <a:pPr/>
              <a:t>‹#›</a:t>
            </a:fld>
            <a:endParaRPr lang="en-US"/>
          </a:p>
        </p:txBody>
      </p:sp>
    </p:spTree>
    <p:extLst>
      <p:ext uri="{BB962C8B-B14F-4D97-AF65-F5344CB8AC3E}">
        <p14:creationId xmlns:p14="http://schemas.microsoft.com/office/powerpoint/2010/main" val="1274133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0" y="0"/>
            <a:ext cx="12192001" cy="6858001"/>
          </a:xfrm>
          <a:prstGeom prst="rect">
            <a:avLst/>
          </a:prstGeom>
        </p:spPr>
      </p:pic>
      <p:sp>
        <p:nvSpPr>
          <p:cNvPr id="5" name="TextBox 4"/>
          <p:cNvSpPr txBox="1"/>
          <p:nvPr/>
        </p:nvSpPr>
        <p:spPr>
          <a:xfrm>
            <a:off x="1534010" y="2227403"/>
            <a:ext cx="9123979" cy="923330"/>
          </a:xfrm>
          <a:prstGeom prst="rect">
            <a:avLst/>
          </a:prstGeom>
          <a:noFill/>
        </p:spPr>
        <p:txBody>
          <a:bodyPr wrap="square" rtlCol="0">
            <a:spAutoFit/>
          </a:bodyPr>
          <a:lstStyle/>
          <a:p>
            <a:pPr algn="ctr"/>
            <a:r>
              <a:rPr lang="en-US" sz="5400" b="1" dirty="0" smtClean="0">
                <a:solidFill>
                  <a:schemeClr val="bg2">
                    <a:lumMod val="25000"/>
                  </a:schemeClr>
                </a:solidFill>
              </a:rPr>
              <a:t>Engineering Minors</a:t>
            </a:r>
            <a:endParaRPr lang="en-US" sz="5400" b="1" dirty="0">
              <a:solidFill>
                <a:schemeClr val="bg2">
                  <a:lumMod val="25000"/>
                </a:schemeClr>
              </a:solidFill>
            </a:endParaRPr>
          </a:p>
        </p:txBody>
      </p:sp>
      <p:sp>
        <p:nvSpPr>
          <p:cNvPr id="7" name="TextBox 6"/>
          <p:cNvSpPr txBox="1"/>
          <p:nvPr/>
        </p:nvSpPr>
        <p:spPr>
          <a:xfrm>
            <a:off x="7105135" y="5555489"/>
            <a:ext cx="4977999" cy="1200329"/>
          </a:xfrm>
          <a:prstGeom prst="rect">
            <a:avLst/>
          </a:prstGeom>
          <a:noFill/>
        </p:spPr>
        <p:txBody>
          <a:bodyPr wrap="square" rtlCol="0">
            <a:spAutoFit/>
          </a:bodyPr>
          <a:lstStyle/>
          <a:p>
            <a:pPr algn="r"/>
            <a:r>
              <a:rPr lang="en-US" sz="3600" b="1" dirty="0" smtClean="0">
                <a:solidFill>
                  <a:schemeClr val="bg2">
                    <a:lumMod val="25000"/>
                  </a:schemeClr>
                </a:solidFill>
              </a:rPr>
              <a:t>School of Computer Science and Engineering</a:t>
            </a:r>
            <a:endParaRPr lang="en-US" sz="3600" b="1" dirty="0">
              <a:solidFill>
                <a:schemeClr val="bg2">
                  <a:lumMod val="25000"/>
                </a:schemeClr>
              </a:solidFill>
            </a:endParaRPr>
          </a:p>
        </p:txBody>
      </p:sp>
    </p:spTree>
    <p:extLst>
      <p:ext uri="{BB962C8B-B14F-4D97-AF65-F5344CB8AC3E}">
        <p14:creationId xmlns:p14="http://schemas.microsoft.com/office/powerpoint/2010/main" val="8047072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xmlns=""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smtClean="0">
                <a:solidFill>
                  <a:schemeClr val="tx2"/>
                </a:solidFill>
                <a:latin typeface="Lato Heavy" charset="0"/>
                <a:ea typeface="Lato Heavy" charset="0"/>
                <a:cs typeface="Lato Heavy" charset="0"/>
              </a:rPr>
              <a:t>Description of Courses</a:t>
            </a:r>
            <a:endParaRPr lang="en-US" sz="4000" b="1">
              <a:solidFill>
                <a:schemeClr val="tx2"/>
              </a:solidFill>
              <a:latin typeface="Lato Heavy" charset="0"/>
              <a:ea typeface="Lato Heavy" charset="0"/>
              <a:cs typeface="Lato Heavy" charset="0"/>
            </a:endParaRPr>
          </a:p>
        </p:txBody>
      </p:sp>
      <p:sp>
        <p:nvSpPr>
          <p:cNvPr id="3"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68193" y="1283280"/>
            <a:ext cx="8334841"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INT232 </a:t>
            </a:r>
            <a:r>
              <a:rPr lang="es-MX" sz="2800" b="1" smtClean="0">
                <a:solidFill>
                  <a:schemeClr val="bg1"/>
                </a:solidFill>
              </a:rPr>
              <a:t>: DATA SCIENCE TOOLBOX : R PROGRAMMING</a:t>
            </a:r>
            <a:endParaRPr lang="es-MX" sz="2800" b="1" dirty="0">
              <a:solidFill>
                <a:schemeClr val="bg1"/>
              </a:solidFill>
            </a:endParaRPr>
          </a:p>
        </p:txBody>
      </p:sp>
      <p:sp>
        <p:nvSpPr>
          <p:cNvPr id="14" name="CuadroTexto 490">
            <a:extLst>
              <a:ext uri="{FF2B5EF4-FFF2-40B4-BE49-F238E27FC236}">
                <a16:creationId xmlns:a16="http://schemas.microsoft.com/office/drawing/2014/main" xmlns="" id="{CE4B999E-AE68-A148-BC94-54DD0361C6F6}"/>
              </a:ext>
            </a:extLst>
          </p:cNvPr>
          <p:cNvSpPr txBox="1"/>
          <p:nvPr/>
        </p:nvSpPr>
        <p:spPr>
          <a:xfrm>
            <a:off x="963827" y="1992963"/>
            <a:ext cx="10651524" cy="4093428"/>
          </a:xfrm>
          <a:prstGeom prst="rect">
            <a:avLst/>
          </a:prstGeom>
          <a:noFill/>
        </p:spPr>
        <p:txBody>
          <a:bodyPr wrap="square" rtlCol="0">
            <a:spAutoFit/>
          </a:bodyPr>
          <a:lstStyle/>
          <a:p>
            <a:pPr lvl="1" algn="just">
              <a:defRPr/>
            </a:pPr>
            <a:r>
              <a:rPr lang="de-DE" sz="2000" dirty="0">
                <a:ea typeface="Cambria" charset="0"/>
                <a:cs typeface="Cambria" charset="0"/>
              </a:rPr>
              <a:t>Covers </a:t>
            </a:r>
            <a:r>
              <a:rPr lang="de-DE" sz="2000" dirty="0" err="1">
                <a:ea typeface="Cambria" charset="0"/>
                <a:cs typeface="Cambria" charset="0"/>
              </a:rPr>
              <a:t>the</a:t>
            </a:r>
            <a:r>
              <a:rPr lang="de-DE" sz="2000" dirty="0">
                <a:ea typeface="Cambria" charset="0"/>
                <a:cs typeface="Cambria" charset="0"/>
              </a:rPr>
              <a:t> </a:t>
            </a:r>
            <a:r>
              <a:rPr lang="de-DE" sz="2000" dirty="0" err="1">
                <a:ea typeface="Cambria" charset="0"/>
                <a:cs typeface="Cambria" charset="0"/>
              </a:rPr>
              <a:t>basics</a:t>
            </a:r>
            <a:r>
              <a:rPr lang="de-DE" sz="2000" dirty="0">
                <a:ea typeface="Cambria" charset="0"/>
                <a:cs typeface="Cambria" charset="0"/>
              </a:rPr>
              <a:t> </a:t>
            </a:r>
            <a:r>
              <a:rPr lang="de-DE" sz="2000" dirty="0" err="1">
                <a:ea typeface="Cambria" charset="0"/>
                <a:cs typeface="Cambria" charset="0"/>
              </a:rPr>
              <a:t>of</a:t>
            </a:r>
            <a:r>
              <a:rPr lang="de-DE" sz="2000" dirty="0">
                <a:ea typeface="Cambria" charset="0"/>
                <a:cs typeface="Cambria" charset="0"/>
              </a:rPr>
              <a:t> </a:t>
            </a:r>
            <a:r>
              <a:rPr lang="de-DE" sz="2000" dirty="0" err="1">
                <a:ea typeface="Cambria" charset="0"/>
                <a:cs typeface="Cambria" charset="0"/>
              </a:rPr>
              <a:t>data</a:t>
            </a:r>
            <a:r>
              <a:rPr lang="de-DE" sz="2000" dirty="0">
                <a:ea typeface="Cambria" charset="0"/>
                <a:cs typeface="Cambria" charset="0"/>
              </a:rPr>
              <a:t> </a:t>
            </a:r>
            <a:r>
              <a:rPr lang="de-DE" sz="2000" dirty="0" err="1">
                <a:ea typeface="Cambria" charset="0"/>
                <a:cs typeface="Cambria" charset="0"/>
              </a:rPr>
              <a:t>cleaning</a:t>
            </a:r>
            <a:r>
              <a:rPr lang="de-DE" sz="2000" dirty="0">
                <a:ea typeface="Cambria" charset="0"/>
                <a:cs typeface="Cambria" charset="0"/>
              </a:rPr>
              <a:t> </a:t>
            </a:r>
            <a:r>
              <a:rPr lang="de-DE" sz="2000" dirty="0" err="1">
                <a:ea typeface="Cambria" charset="0"/>
                <a:cs typeface="Cambria" charset="0"/>
              </a:rPr>
              <a:t>and</a:t>
            </a:r>
            <a:r>
              <a:rPr lang="de-DE" sz="2000" dirty="0">
                <a:ea typeface="Cambria" charset="0"/>
                <a:cs typeface="Cambria" charset="0"/>
              </a:rPr>
              <a:t> </a:t>
            </a:r>
            <a:r>
              <a:rPr lang="de-DE" sz="2000" dirty="0" err="1">
                <a:ea typeface="Cambria" charset="0"/>
                <a:cs typeface="Cambria" charset="0"/>
              </a:rPr>
              <a:t>how</a:t>
            </a:r>
            <a:r>
              <a:rPr lang="de-DE" sz="2000" dirty="0">
                <a:ea typeface="Cambria" charset="0"/>
                <a:cs typeface="Cambria" charset="0"/>
              </a:rPr>
              <a:t> </a:t>
            </a:r>
            <a:r>
              <a:rPr lang="de-DE" sz="2000" dirty="0" err="1">
                <a:ea typeface="Cambria" charset="0"/>
                <a:cs typeface="Cambria" charset="0"/>
              </a:rPr>
              <a:t>to</a:t>
            </a:r>
            <a:r>
              <a:rPr lang="de-DE" sz="2000" dirty="0">
                <a:ea typeface="Cambria" charset="0"/>
                <a:cs typeface="Cambria" charset="0"/>
              </a:rPr>
              <a:t> </a:t>
            </a:r>
            <a:r>
              <a:rPr lang="de-DE" sz="2000" dirty="0" err="1">
                <a:ea typeface="Cambria" charset="0"/>
                <a:cs typeface="Cambria" charset="0"/>
              </a:rPr>
              <a:t>make</a:t>
            </a:r>
            <a:r>
              <a:rPr lang="de-DE" sz="2000" dirty="0">
                <a:ea typeface="Cambria" charset="0"/>
                <a:cs typeface="Cambria" charset="0"/>
              </a:rPr>
              <a:t> </a:t>
            </a:r>
            <a:r>
              <a:rPr lang="de-DE" sz="2000" dirty="0" err="1">
                <a:ea typeface="Cambria" charset="0"/>
                <a:cs typeface="Cambria" charset="0"/>
              </a:rPr>
              <a:t>data</a:t>
            </a:r>
            <a:r>
              <a:rPr lang="de-DE" sz="2000" dirty="0">
                <a:ea typeface="Cambria" charset="0"/>
                <a:cs typeface="Cambria" charset="0"/>
              </a:rPr>
              <a:t> </a:t>
            </a:r>
            <a:r>
              <a:rPr lang="de-DE" sz="2000" dirty="0" err="1">
                <a:ea typeface="Cambria" charset="0"/>
                <a:cs typeface="Cambria" charset="0"/>
              </a:rPr>
              <a:t>presentable</a:t>
            </a:r>
            <a:r>
              <a:rPr lang="de-DE" sz="2000" dirty="0">
                <a:ea typeface="Cambria" charset="0"/>
                <a:cs typeface="Cambria" charset="0"/>
              </a:rPr>
              <a:t> </a:t>
            </a:r>
            <a:r>
              <a:rPr lang="de-DE" sz="2000" dirty="0" err="1">
                <a:ea typeface="Cambria" charset="0"/>
                <a:cs typeface="Cambria" charset="0"/>
              </a:rPr>
              <a:t>by</a:t>
            </a:r>
            <a:r>
              <a:rPr lang="de-DE" sz="2000" dirty="0">
                <a:ea typeface="Cambria" charset="0"/>
                <a:cs typeface="Cambria" charset="0"/>
              </a:rPr>
              <a:t> </a:t>
            </a:r>
            <a:r>
              <a:rPr lang="de-DE" sz="2000" dirty="0" err="1">
                <a:ea typeface="Cambria" charset="0"/>
                <a:cs typeface="Cambria" charset="0"/>
              </a:rPr>
              <a:t>using</a:t>
            </a:r>
            <a:r>
              <a:rPr lang="de-DE" sz="2000" dirty="0">
                <a:ea typeface="Cambria" charset="0"/>
                <a:cs typeface="Cambria" charset="0"/>
              </a:rPr>
              <a:t> </a:t>
            </a:r>
            <a:r>
              <a:rPr lang="de-DE" sz="2000" dirty="0" err="1">
                <a:ea typeface="Cambria" charset="0"/>
                <a:cs typeface="Cambria" charset="0"/>
              </a:rPr>
              <a:t>analysis</a:t>
            </a:r>
            <a:r>
              <a:rPr lang="de-DE" sz="2000" dirty="0">
                <a:ea typeface="Cambria" charset="0"/>
                <a:cs typeface="Cambria" charset="0"/>
              </a:rPr>
              <a:t> </a:t>
            </a:r>
            <a:r>
              <a:rPr lang="de-DE" sz="2000" dirty="0" err="1">
                <a:ea typeface="Cambria" charset="0"/>
                <a:cs typeface="Cambria" charset="0"/>
              </a:rPr>
              <a:t>techniques</a:t>
            </a:r>
            <a:r>
              <a:rPr lang="de-DE" sz="2000" dirty="0">
                <a:ea typeface="Cambria" charset="0"/>
                <a:cs typeface="Cambria" charset="0"/>
              </a:rPr>
              <a:t>. The </a:t>
            </a:r>
            <a:r>
              <a:rPr lang="de-DE" sz="2000" dirty="0" err="1">
                <a:ea typeface="Cambria" charset="0"/>
                <a:cs typeface="Cambria" charset="0"/>
              </a:rPr>
              <a:t>course</a:t>
            </a:r>
            <a:r>
              <a:rPr lang="de-DE" sz="2000" dirty="0">
                <a:ea typeface="Cambria" charset="0"/>
                <a:cs typeface="Cambria" charset="0"/>
              </a:rPr>
              <a:t> will also </a:t>
            </a:r>
            <a:r>
              <a:rPr lang="de-DE" sz="2000" dirty="0" err="1">
                <a:ea typeface="Cambria" charset="0"/>
                <a:cs typeface="Cambria" charset="0"/>
              </a:rPr>
              <a:t>cover</a:t>
            </a:r>
            <a:r>
              <a:rPr lang="de-DE" sz="2000" dirty="0">
                <a:ea typeface="Cambria" charset="0"/>
                <a:cs typeface="Cambria" charset="0"/>
              </a:rPr>
              <a:t> </a:t>
            </a:r>
            <a:r>
              <a:rPr lang="de-DE" sz="2000" dirty="0" err="1">
                <a:ea typeface="Cambria" charset="0"/>
                <a:cs typeface="Cambria" charset="0"/>
              </a:rPr>
              <a:t>the</a:t>
            </a:r>
            <a:r>
              <a:rPr lang="de-DE" sz="2000" dirty="0">
                <a:ea typeface="Cambria" charset="0"/>
                <a:cs typeface="Cambria" charset="0"/>
              </a:rPr>
              <a:t> </a:t>
            </a:r>
            <a:r>
              <a:rPr lang="de-DE" sz="2000" dirty="0" err="1">
                <a:ea typeface="Cambria" charset="0"/>
                <a:cs typeface="Cambria" charset="0"/>
              </a:rPr>
              <a:t>components</a:t>
            </a:r>
            <a:r>
              <a:rPr lang="de-DE" sz="2000" dirty="0">
                <a:ea typeface="Cambria" charset="0"/>
                <a:cs typeface="Cambria" charset="0"/>
              </a:rPr>
              <a:t> </a:t>
            </a:r>
            <a:r>
              <a:rPr lang="de-DE" sz="2000" dirty="0" err="1">
                <a:ea typeface="Cambria" charset="0"/>
                <a:cs typeface="Cambria" charset="0"/>
              </a:rPr>
              <a:t>of</a:t>
            </a:r>
            <a:r>
              <a:rPr lang="de-DE" sz="2000" dirty="0">
                <a:ea typeface="Cambria" charset="0"/>
                <a:cs typeface="Cambria" charset="0"/>
              </a:rPr>
              <a:t> a </a:t>
            </a:r>
            <a:r>
              <a:rPr lang="de-DE" sz="2000" dirty="0" err="1">
                <a:ea typeface="Cambria" charset="0"/>
                <a:cs typeface="Cambria" charset="0"/>
              </a:rPr>
              <a:t>complete</a:t>
            </a:r>
            <a:r>
              <a:rPr lang="de-DE" sz="2000" dirty="0">
                <a:ea typeface="Cambria" charset="0"/>
                <a:cs typeface="Cambria" charset="0"/>
              </a:rPr>
              <a:t> </a:t>
            </a:r>
            <a:r>
              <a:rPr lang="de-DE" sz="2000" dirty="0" err="1">
                <a:ea typeface="Cambria" charset="0"/>
                <a:cs typeface="Cambria" charset="0"/>
              </a:rPr>
              <a:t>data</a:t>
            </a:r>
            <a:r>
              <a:rPr lang="de-DE" sz="2000" dirty="0">
                <a:ea typeface="Cambria" charset="0"/>
                <a:cs typeface="Cambria" charset="0"/>
              </a:rPr>
              <a:t> </a:t>
            </a:r>
            <a:r>
              <a:rPr lang="de-DE" sz="2000" dirty="0" err="1">
                <a:ea typeface="Cambria" charset="0"/>
                <a:cs typeface="Cambria" charset="0"/>
              </a:rPr>
              <a:t>set</a:t>
            </a:r>
            <a:r>
              <a:rPr lang="de-DE" sz="2000" dirty="0">
                <a:ea typeface="Cambria" charset="0"/>
                <a:cs typeface="Cambria" charset="0"/>
              </a:rPr>
              <a:t> </a:t>
            </a:r>
            <a:r>
              <a:rPr lang="de-DE" sz="2000" dirty="0" err="1">
                <a:ea typeface="Cambria" charset="0"/>
                <a:cs typeface="Cambria" charset="0"/>
              </a:rPr>
              <a:t>including</a:t>
            </a:r>
            <a:r>
              <a:rPr lang="de-DE" sz="2000" dirty="0">
                <a:ea typeface="Cambria" charset="0"/>
                <a:cs typeface="Cambria" charset="0"/>
              </a:rPr>
              <a:t> </a:t>
            </a:r>
            <a:r>
              <a:rPr lang="de-DE" sz="2000" dirty="0" err="1">
                <a:ea typeface="Cambria" charset="0"/>
                <a:cs typeface="Cambria" charset="0"/>
              </a:rPr>
              <a:t>raw</a:t>
            </a:r>
            <a:r>
              <a:rPr lang="de-DE" sz="2000" dirty="0">
                <a:ea typeface="Cambria" charset="0"/>
                <a:cs typeface="Cambria" charset="0"/>
              </a:rPr>
              <a:t> </a:t>
            </a:r>
            <a:r>
              <a:rPr lang="de-DE" sz="2000" dirty="0" err="1">
                <a:ea typeface="Cambria" charset="0"/>
                <a:cs typeface="Cambria" charset="0"/>
              </a:rPr>
              <a:t>data</a:t>
            </a:r>
            <a:r>
              <a:rPr lang="de-DE" sz="2000" dirty="0">
                <a:ea typeface="Cambria" charset="0"/>
                <a:cs typeface="Cambria" charset="0"/>
              </a:rPr>
              <a:t>, </a:t>
            </a:r>
            <a:r>
              <a:rPr lang="de-DE" sz="2000" dirty="0" err="1">
                <a:ea typeface="Cambria" charset="0"/>
                <a:cs typeface="Cambria" charset="0"/>
              </a:rPr>
              <a:t>processing</a:t>
            </a:r>
            <a:r>
              <a:rPr lang="de-DE" sz="2000" dirty="0">
                <a:ea typeface="Cambria" charset="0"/>
                <a:cs typeface="Cambria" charset="0"/>
              </a:rPr>
              <a:t> </a:t>
            </a:r>
            <a:r>
              <a:rPr lang="de-DE" sz="2000" dirty="0" err="1">
                <a:ea typeface="Cambria" charset="0"/>
                <a:cs typeface="Cambria" charset="0"/>
              </a:rPr>
              <a:t>instructions</a:t>
            </a:r>
            <a:r>
              <a:rPr lang="de-DE" sz="2000" dirty="0">
                <a:ea typeface="Cambria" charset="0"/>
                <a:cs typeface="Cambria" charset="0"/>
              </a:rPr>
              <a:t>, </a:t>
            </a:r>
            <a:r>
              <a:rPr lang="de-DE" sz="2000" dirty="0" err="1">
                <a:ea typeface="Cambria" charset="0"/>
                <a:cs typeface="Cambria" charset="0"/>
              </a:rPr>
              <a:t>codebooks</a:t>
            </a:r>
            <a:r>
              <a:rPr lang="de-DE" sz="2000" dirty="0">
                <a:ea typeface="Cambria" charset="0"/>
                <a:cs typeface="Cambria" charset="0"/>
              </a:rPr>
              <a:t>, </a:t>
            </a:r>
            <a:r>
              <a:rPr lang="de-DE" sz="2000" dirty="0" err="1">
                <a:ea typeface="Cambria" charset="0"/>
                <a:cs typeface="Cambria" charset="0"/>
              </a:rPr>
              <a:t>and</a:t>
            </a:r>
            <a:r>
              <a:rPr lang="de-DE" sz="2000" dirty="0">
                <a:ea typeface="Cambria" charset="0"/>
                <a:cs typeface="Cambria" charset="0"/>
              </a:rPr>
              <a:t> </a:t>
            </a:r>
            <a:r>
              <a:rPr lang="de-DE" sz="2000" dirty="0" err="1">
                <a:ea typeface="Cambria" charset="0"/>
                <a:cs typeface="Cambria" charset="0"/>
              </a:rPr>
              <a:t>processed</a:t>
            </a:r>
            <a:r>
              <a:rPr lang="de-DE" sz="2000" dirty="0">
                <a:ea typeface="Cambria" charset="0"/>
                <a:cs typeface="Cambria" charset="0"/>
              </a:rPr>
              <a:t> </a:t>
            </a:r>
            <a:r>
              <a:rPr lang="de-DE" sz="2000" dirty="0" err="1">
                <a:ea typeface="Cambria" charset="0"/>
                <a:cs typeface="Cambria" charset="0"/>
              </a:rPr>
              <a:t>data</a:t>
            </a:r>
            <a:r>
              <a:rPr lang="de-DE" sz="2000" dirty="0">
                <a:ea typeface="Cambria" charset="0"/>
                <a:cs typeface="Cambria" charset="0"/>
              </a:rPr>
              <a:t>.</a:t>
            </a:r>
            <a:endParaRPr lang="de-DE" sz="2000" b="1" dirty="0">
              <a:ea typeface="Cambria" charset="0"/>
              <a:cs typeface="Cambria" charset="0"/>
            </a:endParaRPr>
          </a:p>
          <a:p>
            <a:pPr lvl="1" algn="just">
              <a:defRPr/>
            </a:pPr>
            <a:endParaRPr lang="de-DE" sz="2000" b="1" u="sng" dirty="0" smtClean="0">
              <a:ea typeface="Cambria" charset="0"/>
              <a:cs typeface="Cambria" charset="0"/>
            </a:endParaRPr>
          </a:p>
          <a:p>
            <a:pPr lvl="1" algn="just">
              <a:defRPr/>
            </a:pPr>
            <a:r>
              <a:rPr lang="de-DE" sz="2000" b="1" u="sng" dirty="0" smtClean="0">
                <a:ea typeface="Cambria" charset="0"/>
                <a:cs typeface="Cambria" charset="0"/>
              </a:rPr>
              <a:t>Course </a:t>
            </a:r>
            <a:r>
              <a:rPr lang="de-DE" sz="2000" b="1" u="sng" dirty="0">
                <a:ea typeface="Cambria" charset="0"/>
                <a:cs typeface="Cambria" charset="0"/>
              </a:rPr>
              <a:t>Outcome</a:t>
            </a:r>
            <a:r>
              <a:rPr lang="de-DE" sz="2000" u="sng" dirty="0" smtClean="0">
                <a:ea typeface="Cambria" charset="0"/>
                <a:cs typeface="Cambria" charset="0"/>
              </a:rPr>
              <a:t>:</a:t>
            </a:r>
          </a:p>
          <a:p>
            <a:pPr lvl="1" algn="just">
              <a:defRPr/>
            </a:pPr>
            <a:endParaRPr lang="de-DE" sz="2000" u="sng" dirty="0">
              <a:ea typeface="Cambria" charset="0"/>
              <a:cs typeface="Cambria" charset="0"/>
            </a:endParaRPr>
          </a:p>
          <a:p>
            <a:pPr marL="800100" lvl="1" indent="-342900" algn="just">
              <a:buFont typeface="Arial" charset="0"/>
              <a:buChar char="•"/>
              <a:defRPr/>
            </a:pPr>
            <a:r>
              <a:rPr lang="de-DE" sz="2000" dirty="0" err="1">
                <a:ea typeface="Cambria" charset="0"/>
                <a:cs typeface="Cambria" charset="0"/>
              </a:rPr>
              <a:t>Analyze</a:t>
            </a:r>
            <a:r>
              <a:rPr lang="de-DE" sz="2000" dirty="0">
                <a:ea typeface="Cambria" charset="0"/>
                <a:cs typeface="Cambria" charset="0"/>
              </a:rPr>
              <a:t> </a:t>
            </a:r>
            <a:r>
              <a:rPr lang="de-DE" sz="2000" dirty="0" err="1">
                <a:ea typeface="Cambria" charset="0"/>
                <a:cs typeface="Cambria" charset="0"/>
              </a:rPr>
              <a:t>and</a:t>
            </a:r>
            <a:r>
              <a:rPr lang="de-DE" sz="2000" dirty="0">
                <a:ea typeface="Cambria" charset="0"/>
                <a:cs typeface="Cambria" charset="0"/>
              </a:rPr>
              <a:t> </a:t>
            </a:r>
            <a:r>
              <a:rPr lang="de-DE" sz="2000" dirty="0" err="1">
                <a:ea typeface="Cambria" charset="0"/>
                <a:cs typeface="Cambria" charset="0"/>
              </a:rPr>
              <a:t>configure</a:t>
            </a:r>
            <a:r>
              <a:rPr lang="de-DE" sz="2000" dirty="0">
                <a:ea typeface="Cambria" charset="0"/>
                <a:cs typeface="Cambria" charset="0"/>
              </a:rPr>
              <a:t> R </a:t>
            </a:r>
            <a:r>
              <a:rPr lang="de-DE" sz="2000" dirty="0" err="1">
                <a:ea typeface="Cambria" charset="0"/>
                <a:cs typeface="Cambria" charset="0"/>
              </a:rPr>
              <a:t>software</a:t>
            </a:r>
            <a:r>
              <a:rPr lang="de-DE" sz="2000" dirty="0">
                <a:ea typeface="Cambria" charset="0"/>
                <a:cs typeface="Cambria" charset="0"/>
              </a:rPr>
              <a:t> </a:t>
            </a:r>
            <a:r>
              <a:rPr lang="de-DE" sz="2000" dirty="0" err="1">
                <a:ea typeface="Cambria" charset="0"/>
                <a:cs typeface="Cambria" charset="0"/>
              </a:rPr>
              <a:t>for</a:t>
            </a:r>
            <a:r>
              <a:rPr lang="de-DE" sz="2000" dirty="0">
                <a:ea typeface="Cambria" charset="0"/>
                <a:cs typeface="Cambria" charset="0"/>
              </a:rPr>
              <a:t> </a:t>
            </a:r>
            <a:r>
              <a:rPr lang="de-DE" sz="2000" dirty="0" err="1">
                <a:ea typeface="Cambria" charset="0"/>
                <a:cs typeface="Cambria" charset="0"/>
              </a:rPr>
              <a:t>statistical</a:t>
            </a:r>
            <a:r>
              <a:rPr lang="de-DE" sz="2000" dirty="0">
                <a:ea typeface="Cambria" charset="0"/>
                <a:cs typeface="Cambria" charset="0"/>
              </a:rPr>
              <a:t> </a:t>
            </a:r>
            <a:r>
              <a:rPr lang="de-DE" sz="2000" dirty="0" err="1">
                <a:ea typeface="Cambria" charset="0"/>
                <a:cs typeface="Cambria" charset="0"/>
              </a:rPr>
              <a:t>programming</a:t>
            </a:r>
            <a:r>
              <a:rPr lang="de-DE" sz="2000" dirty="0">
                <a:ea typeface="Cambria" charset="0"/>
                <a:cs typeface="Cambria" charset="0"/>
              </a:rPr>
              <a:t> </a:t>
            </a:r>
            <a:r>
              <a:rPr lang="de-DE" sz="2000" dirty="0" err="1">
                <a:ea typeface="Cambria" charset="0"/>
                <a:cs typeface="Cambria" charset="0"/>
              </a:rPr>
              <a:t>environment</a:t>
            </a:r>
            <a:r>
              <a:rPr lang="de-DE" sz="2000" dirty="0">
                <a:ea typeface="Cambria" charset="0"/>
                <a:cs typeface="Cambria" charset="0"/>
              </a:rPr>
              <a:t> </a:t>
            </a:r>
            <a:r>
              <a:rPr lang="de-DE" sz="2000" dirty="0" err="1">
                <a:ea typeface="Cambria" charset="0"/>
                <a:cs typeface="Cambria" charset="0"/>
              </a:rPr>
              <a:t>and</a:t>
            </a:r>
            <a:r>
              <a:rPr lang="de-DE" sz="2000" dirty="0">
                <a:ea typeface="Cambria" charset="0"/>
                <a:cs typeface="Cambria" charset="0"/>
              </a:rPr>
              <a:t> </a:t>
            </a:r>
            <a:r>
              <a:rPr lang="de-DE" sz="2000" dirty="0" err="1">
                <a:ea typeface="Cambria" charset="0"/>
                <a:cs typeface="Cambria" charset="0"/>
              </a:rPr>
              <a:t>describe</a:t>
            </a:r>
            <a:r>
              <a:rPr lang="de-DE" sz="2000" dirty="0">
                <a:ea typeface="Cambria" charset="0"/>
                <a:cs typeface="Cambria" charset="0"/>
              </a:rPr>
              <a:t> </a:t>
            </a:r>
            <a:r>
              <a:rPr lang="de-DE" sz="2000" dirty="0" err="1">
                <a:ea typeface="Cambria" charset="0"/>
                <a:cs typeface="Cambria" charset="0"/>
              </a:rPr>
              <a:t>generic</a:t>
            </a:r>
            <a:r>
              <a:rPr lang="de-DE" sz="2000" dirty="0">
                <a:ea typeface="Cambria" charset="0"/>
                <a:cs typeface="Cambria" charset="0"/>
              </a:rPr>
              <a:t> </a:t>
            </a:r>
            <a:r>
              <a:rPr lang="de-DE" sz="2000" dirty="0" err="1">
                <a:ea typeface="Cambria" charset="0"/>
                <a:cs typeface="Cambria" charset="0"/>
              </a:rPr>
              <a:t>programming</a:t>
            </a:r>
            <a:r>
              <a:rPr lang="de-DE" sz="2000" dirty="0">
                <a:ea typeface="Cambria" charset="0"/>
                <a:cs typeface="Cambria" charset="0"/>
              </a:rPr>
              <a:t> </a:t>
            </a:r>
            <a:r>
              <a:rPr lang="de-DE" sz="2000" dirty="0" err="1">
                <a:ea typeface="Cambria" charset="0"/>
                <a:cs typeface="Cambria" charset="0"/>
              </a:rPr>
              <a:t>language</a:t>
            </a:r>
            <a:r>
              <a:rPr lang="de-DE" sz="2000" dirty="0">
                <a:ea typeface="Cambria" charset="0"/>
                <a:cs typeface="Cambria" charset="0"/>
              </a:rPr>
              <a:t> </a:t>
            </a:r>
            <a:r>
              <a:rPr lang="de-DE" sz="2000" dirty="0" err="1">
                <a:ea typeface="Cambria" charset="0"/>
                <a:cs typeface="Cambria" charset="0"/>
              </a:rPr>
              <a:t>concepts</a:t>
            </a:r>
            <a:r>
              <a:rPr lang="de-DE" sz="2000" dirty="0">
                <a:ea typeface="Cambria" charset="0"/>
                <a:cs typeface="Cambria" charset="0"/>
              </a:rPr>
              <a:t> </a:t>
            </a:r>
            <a:r>
              <a:rPr lang="de-DE" sz="2000" dirty="0" err="1">
                <a:ea typeface="Cambria" charset="0"/>
                <a:cs typeface="Cambria" charset="0"/>
              </a:rPr>
              <a:t>implemented</a:t>
            </a:r>
            <a:r>
              <a:rPr lang="de-DE" sz="2000" dirty="0">
                <a:ea typeface="Cambria" charset="0"/>
                <a:cs typeface="Cambria" charset="0"/>
              </a:rPr>
              <a:t> in a high-level </a:t>
            </a:r>
            <a:r>
              <a:rPr lang="de-DE" sz="2000" dirty="0" err="1">
                <a:ea typeface="Cambria" charset="0"/>
                <a:cs typeface="Cambria" charset="0"/>
              </a:rPr>
              <a:t>statistical</a:t>
            </a:r>
            <a:r>
              <a:rPr lang="de-DE" sz="2000" dirty="0">
                <a:ea typeface="Cambria" charset="0"/>
                <a:cs typeface="Cambria" charset="0"/>
              </a:rPr>
              <a:t> </a:t>
            </a:r>
            <a:r>
              <a:rPr lang="de-DE" sz="2000" dirty="0" err="1">
                <a:ea typeface="Cambria" charset="0"/>
                <a:cs typeface="Cambria" charset="0"/>
              </a:rPr>
              <a:t>language</a:t>
            </a:r>
            <a:r>
              <a:rPr lang="de-DE" sz="2000" dirty="0">
                <a:ea typeface="Cambria" charset="0"/>
                <a:cs typeface="Cambria" charset="0"/>
              </a:rPr>
              <a:t>.</a:t>
            </a:r>
          </a:p>
          <a:p>
            <a:pPr marL="800100" lvl="1" indent="-342900" algn="just">
              <a:buFont typeface="Arial" charset="0"/>
              <a:buChar char="•"/>
              <a:defRPr/>
            </a:pPr>
            <a:r>
              <a:rPr lang="de-DE" sz="2000" dirty="0" err="1">
                <a:ea typeface="Cambria" charset="0"/>
                <a:cs typeface="Cambria" charset="0"/>
              </a:rPr>
              <a:t>Establish</a:t>
            </a:r>
            <a:r>
              <a:rPr lang="de-DE" sz="2000" dirty="0">
                <a:ea typeface="Cambria" charset="0"/>
                <a:cs typeface="Cambria" charset="0"/>
              </a:rPr>
              <a:t> </a:t>
            </a:r>
            <a:r>
              <a:rPr lang="de-DE" sz="2000" dirty="0" err="1">
                <a:ea typeface="Cambria" charset="0"/>
                <a:cs typeface="Cambria" charset="0"/>
              </a:rPr>
              <a:t>Program</a:t>
            </a:r>
            <a:r>
              <a:rPr lang="de-DE" sz="2000" dirty="0">
                <a:ea typeface="Cambria" charset="0"/>
                <a:cs typeface="Cambria" charset="0"/>
              </a:rPr>
              <a:t> in R </a:t>
            </a:r>
            <a:r>
              <a:rPr lang="de-DE" sz="2000" dirty="0" err="1">
                <a:ea typeface="Cambria" charset="0"/>
                <a:cs typeface="Cambria" charset="0"/>
              </a:rPr>
              <a:t>environment</a:t>
            </a:r>
            <a:r>
              <a:rPr lang="de-DE" sz="2000" dirty="0">
                <a:ea typeface="Cambria" charset="0"/>
                <a:cs typeface="Cambria" charset="0"/>
              </a:rPr>
              <a:t> </a:t>
            </a:r>
            <a:r>
              <a:rPr lang="de-DE" sz="2000" dirty="0" err="1">
                <a:ea typeface="Cambria" charset="0"/>
                <a:cs typeface="Cambria" charset="0"/>
              </a:rPr>
              <a:t>to</a:t>
            </a:r>
            <a:r>
              <a:rPr lang="de-DE" sz="2000" dirty="0">
                <a:ea typeface="Cambria" charset="0"/>
                <a:cs typeface="Cambria" charset="0"/>
              </a:rPr>
              <a:t> </a:t>
            </a:r>
            <a:r>
              <a:rPr lang="de-DE" sz="2000" dirty="0" err="1">
                <a:ea typeface="Cambria" charset="0"/>
                <a:cs typeface="Cambria" charset="0"/>
              </a:rPr>
              <a:t>create</a:t>
            </a:r>
            <a:r>
              <a:rPr lang="de-DE" sz="2000" dirty="0">
                <a:ea typeface="Cambria" charset="0"/>
                <a:cs typeface="Cambria" charset="0"/>
              </a:rPr>
              <a:t> </a:t>
            </a:r>
            <a:r>
              <a:rPr lang="de-DE" sz="2000" dirty="0" err="1">
                <a:ea typeface="Cambria" charset="0"/>
                <a:cs typeface="Cambria" charset="0"/>
              </a:rPr>
              <a:t>custom</a:t>
            </a:r>
            <a:r>
              <a:rPr lang="de-DE" sz="2000" dirty="0">
                <a:ea typeface="Cambria" charset="0"/>
                <a:cs typeface="Cambria" charset="0"/>
              </a:rPr>
              <a:t> </a:t>
            </a:r>
            <a:r>
              <a:rPr lang="de-DE" sz="2000" dirty="0" err="1">
                <a:ea typeface="Cambria" charset="0"/>
                <a:cs typeface="Cambria" charset="0"/>
              </a:rPr>
              <a:t>analytical</a:t>
            </a:r>
            <a:r>
              <a:rPr lang="de-DE" sz="2000" dirty="0">
                <a:ea typeface="Cambria" charset="0"/>
                <a:cs typeface="Cambria" charset="0"/>
              </a:rPr>
              <a:t> </a:t>
            </a:r>
            <a:r>
              <a:rPr lang="de-DE" sz="2000" dirty="0" err="1">
                <a:ea typeface="Cambria" charset="0"/>
                <a:cs typeface="Cambria" charset="0"/>
              </a:rPr>
              <a:t>models</a:t>
            </a:r>
            <a:r>
              <a:rPr lang="de-DE" sz="2000" dirty="0">
                <a:ea typeface="Cambria" charset="0"/>
                <a:cs typeface="Cambria" charset="0"/>
              </a:rPr>
              <a:t> </a:t>
            </a:r>
            <a:r>
              <a:rPr lang="de-DE" sz="2000" dirty="0" err="1">
                <a:ea typeface="Cambria" charset="0"/>
                <a:cs typeface="Cambria" charset="0"/>
              </a:rPr>
              <a:t>to</a:t>
            </a:r>
            <a:r>
              <a:rPr lang="de-DE" sz="2000" dirty="0">
                <a:ea typeface="Cambria" charset="0"/>
                <a:cs typeface="Cambria" charset="0"/>
              </a:rPr>
              <a:t> </a:t>
            </a:r>
            <a:r>
              <a:rPr lang="de-DE" sz="2000" dirty="0" err="1">
                <a:ea typeface="Cambria" charset="0"/>
                <a:cs typeface="Cambria" charset="0"/>
              </a:rPr>
              <a:t>meet</a:t>
            </a:r>
            <a:r>
              <a:rPr lang="de-DE" sz="2000" dirty="0">
                <a:ea typeface="Cambria" charset="0"/>
                <a:cs typeface="Cambria" charset="0"/>
              </a:rPr>
              <a:t> </a:t>
            </a:r>
            <a:r>
              <a:rPr lang="de-DE" sz="2000" dirty="0" err="1">
                <a:ea typeface="Cambria" charset="0"/>
                <a:cs typeface="Cambria" charset="0"/>
              </a:rPr>
              <a:t>the</a:t>
            </a:r>
            <a:r>
              <a:rPr lang="de-DE" sz="2000" dirty="0">
                <a:ea typeface="Cambria" charset="0"/>
                <a:cs typeface="Cambria" charset="0"/>
              </a:rPr>
              <a:t> </a:t>
            </a:r>
            <a:r>
              <a:rPr lang="de-DE" sz="2000" dirty="0" err="1">
                <a:ea typeface="Cambria" charset="0"/>
                <a:cs typeface="Cambria" charset="0"/>
              </a:rPr>
              <a:t>dynamic</a:t>
            </a:r>
            <a:r>
              <a:rPr lang="de-DE" sz="2000" dirty="0">
                <a:ea typeface="Cambria" charset="0"/>
                <a:cs typeface="Cambria" charset="0"/>
              </a:rPr>
              <a:t> </a:t>
            </a:r>
            <a:r>
              <a:rPr lang="de-DE" sz="2000" dirty="0" err="1">
                <a:ea typeface="Cambria" charset="0"/>
                <a:cs typeface="Cambria" charset="0"/>
              </a:rPr>
              <a:t>business</a:t>
            </a:r>
            <a:r>
              <a:rPr lang="de-DE" sz="2000" dirty="0">
                <a:ea typeface="Cambria" charset="0"/>
                <a:cs typeface="Cambria" charset="0"/>
              </a:rPr>
              <a:t> </a:t>
            </a:r>
            <a:r>
              <a:rPr lang="de-DE" sz="2000" dirty="0" err="1">
                <a:ea typeface="Cambria" charset="0"/>
                <a:cs typeface="Cambria" charset="0"/>
              </a:rPr>
              <a:t>needs</a:t>
            </a:r>
            <a:r>
              <a:rPr lang="de-DE" sz="2000" dirty="0">
                <a:ea typeface="Cambria" charset="0"/>
                <a:cs typeface="Cambria" charset="0"/>
              </a:rPr>
              <a:t> </a:t>
            </a:r>
            <a:r>
              <a:rPr lang="de-DE" sz="2000" dirty="0" err="1">
                <a:ea typeface="Cambria" charset="0"/>
                <a:cs typeface="Cambria" charset="0"/>
              </a:rPr>
              <a:t>evaluate</a:t>
            </a:r>
            <a:r>
              <a:rPr lang="de-DE" sz="2000" dirty="0">
                <a:ea typeface="Cambria" charset="0"/>
                <a:cs typeface="Cambria" charset="0"/>
              </a:rPr>
              <a:t> </a:t>
            </a:r>
            <a:r>
              <a:rPr lang="de-DE" sz="2000" dirty="0" err="1">
                <a:ea typeface="Cambria" charset="0"/>
                <a:cs typeface="Cambria" charset="0"/>
              </a:rPr>
              <a:t>and</a:t>
            </a:r>
            <a:r>
              <a:rPr lang="de-DE" sz="2000" dirty="0">
                <a:ea typeface="Cambria" charset="0"/>
                <a:cs typeface="Cambria" charset="0"/>
              </a:rPr>
              <a:t> </a:t>
            </a:r>
            <a:r>
              <a:rPr lang="de-DE" sz="2000" dirty="0" err="1">
                <a:ea typeface="Cambria" charset="0"/>
                <a:cs typeface="Cambria" charset="0"/>
              </a:rPr>
              <a:t>verify</a:t>
            </a:r>
            <a:r>
              <a:rPr lang="de-DE" sz="2000" dirty="0">
                <a:ea typeface="Cambria" charset="0"/>
                <a:cs typeface="Cambria" charset="0"/>
              </a:rPr>
              <a:t> </a:t>
            </a:r>
            <a:r>
              <a:rPr lang="de-DE" sz="2000" dirty="0" err="1">
                <a:ea typeface="Cambria" charset="0"/>
                <a:cs typeface="Cambria" charset="0"/>
              </a:rPr>
              <a:t>the</a:t>
            </a:r>
            <a:r>
              <a:rPr lang="de-DE" sz="2000" dirty="0">
                <a:ea typeface="Cambria" charset="0"/>
                <a:cs typeface="Cambria" charset="0"/>
              </a:rPr>
              <a:t> </a:t>
            </a:r>
            <a:r>
              <a:rPr lang="de-DE" sz="2000" dirty="0" err="1">
                <a:ea typeface="Cambria" charset="0"/>
                <a:cs typeface="Cambria" charset="0"/>
              </a:rPr>
              <a:t>analysis</a:t>
            </a:r>
            <a:r>
              <a:rPr lang="de-DE" sz="2000" dirty="0">
                <a:ea typeface="Cambria" charset="0"/>
                <a:cs typeface="Cambria" charset="0"/>
              </a:rPr>
              <a:t> </a:t>
            </a:r>
            <a:r>
              <a:rPr lang="de-DE" sz="2000" dirty="0" err="1">
                <a:ea typeface="Cambria" charset="0"/>
                <a:cs typeface="Cambria" charset="0"/>
              </a:rPr>
              <a:t>findings</a:t>
            </a:r>
            <a:r>
              <a:rPr lang="de-DE" sz="2000" dirty="0">
                <a:ea typeface="Cambria" charset="0"/>
                <a:cs typeface="Cambria" charset="0"/>
              </a:rPr>
              <a:t> </a:t>
            </a:r>
            <a:r>
              <a:rPr lang="de-DE" sz="2000" dirty="0" err="1">
                <a:ea typeface="Cambria" charset="0"/>
                <a:cs typeface="Cambria" charset="0"/>
              </a:rPr>
              <a:t>by</a:t>
            </a:r>
            <a:r>
              <a:rPr lang="de-DE" sz="2000" dirty="0">
                <a:ea typeface="Cambria" charset="0"/>
                <a:cs typeface="Cambria" charset="0"/>
              </a:rPr>
              <a:t> </a:t>
            </a:r>
            <a:r>
              <a:rPr lang="de-DE" sz="2000" dirty="0" err="1">
                <a:ea typeface="Cambria" charset="0"/>
                <a:cs typeface="Cambria" charset="0"/>
              </a:rPr>
              <a:t>conducting</a:t>
            </a:r>
            <a:r>
              <a:rPr lang="de-DE" sz="2000" dirty="0">
                <a:ea typeface="Cambria" charset="0"/>
                <a:cs typeface="Cambria" charset="0"/>
              </a:rPr>
              <a:t> </a:t>
            </a:r>
            <a:r>
              <a:rPr lang="de-DE" sz="2000" dirty="0" err="1">
                <a:ea typeface="Cambria" charset="0"/>
                <a:cs typeface="Cambria" charset="0"/>
              </a:rPr>
              <a:t>various</a:t>
            </a:r>
            <a:r>
              <a:rPr lang="de-DE" sz="2000" dirty="0">
                <a:ea typeface="Cambria" charset="0"/>
                <a:cs typeface="Cambria" charset="0"/>
              </a:rPr>
              <a:t> </a:t>
            </a:r>
            <a:r>
              <a:rPr lang="de-DE" sz="2000" dirty="0" err="1">
                <a:ea typeface="Cambria" charset="0"/>
                <a:cs typeface="Cambria" charset="0"/>
              </a:rPr>
              <a:t>statistical</a:t>
            </a:r>
            <a:r>
              <a:rPr lang="de-DE" sz="2000" dirty="0">
                <a:ea typeface="Cambria" charset="0"/>
                <a:cs typeface="Cambria" charset="0"/>
              </a:rPr>
              <a:t> </a:t>
            </a:r>
            <a:r>
              <a:rPr lang="de-DE" sz="2000" dirty="0" err="1">
                <a:ea typeface="Cambria" charset="0"/>
                <a:cs typeface="Cambria" charset="0"/>
              </a:rPr>
              <a:t>tests</a:t>
            </a:r>
            <a:r>
              <a:rPr lang="de-DE" sz="2000" dirty="0">
                <a:ea typeface="Cambria" charset="0"/>
                <a:cs typeface="Cambria" charset="0"/>
              </a:rPr>
              <a:t> </a:t>
            </a:r>
            <a:r>
              <a:rPr lang="de-DE" sz="2000" dirty="0" err="1">
                <a:ea typeface="Cambria" charset="0"/>
                <a:cs typeface="Cambria" charset="0"/>
              </a:rPr>
              <a:t>used</a:t>
            </a:r>
            <a:r>
              <a:rPr lang="de-DE" sz="2000" dirty="0">
                <a:ea typeface="Cambria" charset="0"/>
                <a:cs typeface="Cambria" charset="0"/>
              </a:rPr>
              <a:t> </a:t>
            </a:r>
            <a:r>
              <a:rPr lang="de-DE" sz="2000" dirty="0" err="1">
                <a:ea typeface="Cambria" charset="0"/>
                <a:cs typeface="Cambria" charset="0"/>
              </a:rPr>
              <a:t>for</a:t>
            </a:r>
            <a:r>
              <a:rPr lang="de-DE" sz="2000" dirty="0">
                <a:ea typeface="Cambria" charset="0"/>
                <a:cs typeface="Cambria" charset="0"/>
              </a:rPr>
              <a:t> </a:t>
            </a:r>
            <a:r>
              <a:rPr lang="de-DE" sz="2000" dirty="0" err="1">
                <a:ea typeface="Cambria" charset="0"/>
                <a:cs typeface="Cambria" charset="0"/>
              </a:rPr>
              <a:t>hypothesis</a:t>
            </a:r>
            <a:r>
              <a:rPr lang="de-DE" sz="2000" dirty="0">
                <a:ea typeface="Cambria" charset="0"/>
                <a:cs typeface="Cambria" charset="0"/>
              </a:rPr>
              <a:t> </a:t>
            </a:r>
            <a:r>
              <a:rPr lang="de-DE" sz="2000" dirty="0" err="1">
                <a:ea typeface="Cambria" charset="0"/>
                <a:cs typeface="Cambria" charset="0"/>
              </a:rPr>
              <a:t>testing</a:t>
            </a:r>
            <a:r>
              <a:rPr lang="de-DE" sz="2000" dirty="0">
                <a:ea typeface="Cambria" charset="0"/>
                <a:cs typeface="Cambria" charset="0"/>
              </a:rPr>
              <a:t>.</a:t>
            </a:r>
          </a:p>
          <a:p>
            <a:pPr marL="800100" lvl="1" indent="-342900" algn="just">
              <a:buFont typeface="Arial" charset="0"/>
              <a:buChar char="•"/>
              <a:defRPr/>
            </a:pPr>
            <a:r>
              <a:rPr lang="de-DE" sz="2000" dirty="0">
                <a:ea typeface="Cambria" charset="0"/>
                <a:cs typeface="Cambria" charset="0"/>
              </a:rPr>
              <a:t>Review </a:t>
            </a:r>
            <a:r>
              <a:rPr lang="de-DE" sz="2000" dirty="0" err="1">
                <a:ea typeface="Cambria" charset="0"/>
                <a:cs typeface="Cambria" charset="0"/>
              </a:rPr>
              <a:t>advanced</a:t>
            </a:r>
            <a:r>
              <a:rPr lang="de-DE" sz="2000" dirty="0">
                <a:ea typeface="Cambria" charset="0"/>
                <a:cs typeface="Cambria" charset="0"/>
              </a:rPr>
              <a:t> </a:t>
            </a:r>
            <a:r>
              <a:rPr lang="de-DE" sz="2000" dirty="0" err="1">
                <a:ea typeface="Cambria" charset="0"/>
                <a:cs typeface="Cambria" charset="0"/>
              </a:rPr>
              <a:t>data</a:t>
            </a:r>
            <a:r>
              <a:rPr lang="de-DE" sz="2000" dirty="0">
                <a:ea typeface="Cambria" charset="0"/>
                <a:cs typeface="Cambria" charset="0"/>
              </a:rPr>
              <a:t> </a:t>
            </a:r>
            <a:r>
              <a:rPr lang="de-DE" sz="2000" dirty="0" err="1">
                <a:ea typeface="Cambria" charset="0"/>
                <a:cs typeface="Cambria" charset="0"/>
              </a:rPr>
              <a:t>science</a:t>
            </a:r>
            <a:r>
              <a:rPr lang="de-DE" sz="2000" dirty="0">
                <a:ea typeface="Cambria" charset="0"/>
                <a:cs typeface="Cambria" charset="0"/>
              </a:rPr>
              <a:t> </a:t>
            </a:r>
            <a:r>
              <a:rPr lang="de-DE" sz="2000" dirty="0" err="1">
                <a:ea typeface="Cambria" charset="0"/>
                <a:cs typeface="Cambria" charset="0"/>
              </a:rPr>
              <a:t>concepts</a:t>
            </a:r>
            <a:r>
              <a:rPr lang="de-DE" sz="2000" dirty="0">
                <a:ea typeface="Cambria" charset="0"/>
                <a:cs typeface="Cambria" charset="0"/>
              </a:rPr>
              <a:t> </a:t>
            </a:r>
            <a:r>
              <a:rPr lang="de-DE" sz="2000" dirty="0" err="1">
                <a:ea typeface="Cambria" charset="0"/>
                <a:cs typeface="Cambria" charset="0"/>
              </a:rPr>
              <a:t>using</a:t>
            </a:r>
            <a:r>
              <a:rPr lang="de-DE" sz="2000" dirty="0">
                <a:ea typeface="Cambria" charset="0"/>
                <a:cs typeface="Cambria" charset="0"/>
              </a:rPr>
              <a:t> </a:t>
            </a:r>
            <a:r>
              <a:rPr lang="de-DE" sz="2000" dirty="0" err="1">
                <a:ea typeface="Cambria" charset="0"/>
                <a:cs typeface="Cambria" charset="0"/>
              </a:rPr>
              <a:t>predictive</a:t>
            </a:r>
            <a:r>
              <a:rPr lang="de-DE" sz="2000" dirty="0">
                <a:ea typeface="Cambria" charset="0"/>
                <a:cs typeface="Cambria" charset="0"/>
              </a:rPr>
              <a:t> </a:t>
            </a:r>
            <a:r>
              <a:rPr lang="de-DE" sz="2000" dirty="0" err="1">
                <a:ea typeface="Cambria" charset="0"/>
                <a:cs typeface="Cambria" charset="0"/>
              </a:rPr>
              <a:t>analytics</a:t>
            </a:r>
            <a:r>
              <a:rPr lang="de-DE" sz="2000" dirty="0">
                <a:ea typeface="Cambria" charset="0"/>
                <a:cs typeface="Cambria" charset="0"/>
              </a:rPr>
              <a:t> </a:t>
            </a:r>
            <a:r>
              <a:rPr lang="de-DE" sz="2000" dirty="0" err="1">
                <a:ea typeface="Cambria" charset="0"/>
                <a:cs typeface="Cambria" charset="0"/>
              </a:rPr>
              <a:t>fundamentals</a:t>
            </a:r>
            <a:r>
              <a:rPr lang="de-DE" sz="2000" dirty="0">
                <a:ea typeface="Cambria" charset="0"/>
                <a:cs typeface="Cambria" charset="0"/>
              </a:rPr>
              <a:t>.</a:t>
            </a:r>
          </a:p>
          <a:p>
            <a:pPr marL="800100" lvl="1" indent="-342900" algn="just">
              <a:buFont typeface="Arial" charset="0"/>
              <a:buChar char="•"/>
              <a:defRPr/>
            </a:pPr>
            <a:r>
              <a:rPr lang="de-DE" sz="2000" dirty="0" err="1">
                <a:ea typeface="Cambria" charset="0"/>
                <a:cs typeface="Cambria" charset="0"/>
              </a:rPr>
              <a:t>Visualize</a:t>
            </a:r>
            <a:r>
              <a:rPr lang="de-DE" sz="2000" dirty="0">
                <a:ea typeface="Cambria" charset="0"/>
                <a:cs typeface="Cambria" charset="0"/>
              </a:rPr>
              <a:t> </a:t>
            </a:r>
            <a:r>
              <a:rPr lang="de-DE" sz="2000" dirty="0" err="1">
                <a:ea typeface="Cambria" charset="0"/>
                <a:cs typeface="Cambria" charset="0"/>
              </a:rPr>
              <a:t>the</a:t>
            </a:r>
            <a:r>
              <a:rPr lang="de-DE" sz="2000" dirty="0">
                <a:ea typeface="Cambria" charset="0"/>
                <a:cs typeface="Cambria" charset="0"/>
              </a:rPr>
              <a:t> </a:t>
            </a:r>
            <a:r>
              <a:rPr lang="de-DE" sz="2000" dirty="0" err="1">
                <a:ea typeface="Cambria" charset="0"/>
                <a:cs typeface="Cambria" charset="0"/>
              </a:rPr>
              <a:t>various</a:t>
            </a:r>
            <a:r>
              <a:rPr lang="de-DE" sz="2000" dirty="0">
                <a:ea typeface="Cambria" charset="0"/>
                <a:cs typeface="Cambria" charset="0"/>
              </a:rPr>
              <a:t> </a:t>
            </a:r>
            <a:r>
              <a:rPr lang="de-DE" sz="2000" dirty="0" err="1">
                <a:ea typeface="Cambria" charset="0"/>
                <a:cs typeface="Cambria" charset="0"/>
              </a:rPr>
              <a:t>graphical</a:t>
            </a:r>
            <a:r>
              <a:rPr lang="de-DE" sz="2000" dirty="0">
                <a:ea typeface="Cambria" charset="0"/>
                <a:cs typeface="Cambria" charset="0"/>
              </a:rPr>
              <a:t> </a:t>
            </a:r>
            <a:r>
              <a:rPr lang="de-DE" sz="2000" dirty="0" err="1">
                <a:ea typeface="Cambria" charset="0"/>
                <a:cs typeface="Cambria" charset="0"/>
              </a:rPr>
              <a:t>packages</a:t>
            </a:r>
            <a:r>
              <a:rPr lang="de-DE" sz="2000" dirty="0">
                <a:ea typeface="Cambria" charset="0"/>
                <a:cs typeface="Cambria" charset="0"/>
              </a:rPr>
              <a:t> </a:t>
            </a:r>
            <a:r>
              <a:rPr lang="de-DE" sz="2000" dirty="0" err="1">
                <a:ea typeface="Cambria" charset="0"/>
                <a:cs typeface="Cambria" charset="0"/>
              </a:rPr>
              <a:t>for</a:t>
            </a:r>
            <a:r>
              <a:rPr lang="de-DE" sz="2000" dirty="0">
                <a:ea typeface="Cambria" charset="0"/>
                <a:cs typeface="Cambria" charset="0"/>
              </a:rPr>
              <a:t> </a:t>
            </a:r>
            <a:r>
              <a:rPr lang="de-DE" sz="2000" dirty="0" err="1">
                <a:ea typeface="Cambria" charset="0"/>
                <a:cs typeface="Cambria" charset="0"/>
              </a:rPr>
              <a:t>creating</a:t>
            </a:r>
            <a:r>
              <a:rPr lang="de-DE" sz="2000" dirty="0">
                <a:ea typeface="Cambria" charset="0"/>
                <a:cs typeface="Cambria" charset="0"/>
              </a:rPr>
              <a:t> </a:t>
            </a:r>
            <a:r>
              <a:rPr lang="de-DE" sz="2000" dirty="0" err="1">
                <a:ea typeface="Cambria" charset="0"/>
                <a:cs typeface="Cambria" charset="0"/>
              </a:rPr>
              <a:t>various</a:t>
            </a:r>
            <a:r>
              <a:rPr lang="de-DE" sz="2000" dirty="0">
                <a:ea typeface="Cambria" charset="0"/>
                <a:cs typeface="Cambria" charset="0"/>
              </a:rPr>
              <a:t> </a:t>
            </a:r>
            <a:r>
              <a:rPr lang="de-DE" sz="2000" dirty="0" err="1">
                <a:ea typeface="Cambria" charset="0"/>
                <a:cs typeface="Cambria" charset="0"/>
              </a:rPr>
              <a:t>types</a:t>
            </a:r>
            <a:r>
              <a:rPr lang="de-DE" sz="2000" dirty="0">
                <a:ea typeface="Cambria" charset="0"/>
                <a:cs typeface="Cambria" charset="0"/>
              </a:rPr>
              <a:t> </a:t>
            </a:r>
            <a:r>
              <a:rPr lang="de-DE" sz="2000" dirty="0" err="1">
                <a:ea typeface="Cambria" charset="0"/>
                <a:cs typeface="Cambria" charset="0"/>
              </a:rPr>
              <a:t>of</a:t>
            </a:r>
            <a:r>
              <a:rPr lang="de-DE" sz="2000" dirty="0">
                <a:ea typeface="Cambria" charset="0"/>
                <a:cs typeface="Cambria" charset="0"/>
              </a:rPr>
              <a:t> </a:t>
            </a:r>
            <a:r>
              <a:rPr lang="de-DE" sz="2000" dirty="0" err="1">
                <a:ea typeface="Cambria" charset="0"/>
                <a:cs typeface="Cambria" charset="0"/>
              </a:rPr>
              <a:t>graphs</a:t>
            </a:r>
            <a:r>
              <a:rPr lang="de-DE" sz="2000" dirty="0">
                <a:ea typeface="Cambria" charset="0"/>
                <a:cs typeface="Cambria" charset="0"/>
              </a:rPr>
              <a:t>, </a:t>
            </a:r>
            <a:r>
              <a:rPr lang="de-DE" sz="2000" dirty="0" err="1">
                <a:ea typeface="Cambria" charset="0"/>
                <a:cs typeface="Cambria" charset="0"/>
              </a:rPr>
              <a:t>plots</a:t>
            </a:r>
            <a:r>
              <a:rPr lang="de-DE" sz="2000" dirty="0">
                <a:ea typeface="Cambria" charset="0"/>
                <a:cs typeface="Cambria" charset="0"/>
              </a:rPr>
              <a:t> </a:t>
            </a:r>
            <a:r>
              <a:rPr lang="de-DE" sz="2000" dirty="0" err="1">
                <a:ea typeface="Cambria" charset="0"/>
                <a:cs typeface="Cambria" charset="0"/>
              </a:rPr>
              <a:t>and</a:t>
            </a:r>
            <a:r>
              <a:rPr lang="de-DE" sz="2000" dirty="0">
                <a:ea typeface="Cambria" charset="0"/>
                <a:cs typeface="Cambria" charset="0"/>
              </a:rPr>
              <a:t> </a:t>
            </a:r>
            <a:r>
              <a:rPr lang="de-DE" sz="2000" dirty="0" err="1">
                <a:ea typeface="Cambria" charset="0"/>
                <a:cs typeface="Cambria" charset="0"/>
              </a:rPr>
              <a:t>charts</a:t>
            </a:r>
            <a:endParaRPr lang="de-DE" sz="2000" dirty="0">
              <a:ea typeface="Cambria" charset="0"/>
              <a:cs typeface="Cambria" charset="0"/>
            </a:endParaRPr>
          </a:p>
        </p:txBody>
      </p:sp>
      <p:grpSp>
        <p:nvGrpSpPr>
          <p:cNvPr id="10" name="Group 9"/>
          <p:cNvGrpSpPr/>
          <p:nvPr/>
        </p:nvGrpSpPr>
        <p:grpSpPr>
          <a:xfrm>
            <a:off x="252838" y="159068"/>
            <a:ext cx="290859" cy="705906"/>
            <a:chOff x="8432082" y="983023"/>
            <a:chExt cx="2051232" cy="5033133"/>
          </a:xfrm>
        </p:grpSpPr>
        <p:sp>
          <p:nvSpPr>
            <p:cNvPr id="11" name="Freeform 152">
              <a:extLst>
                <a:ext uri="{FF2B5EF4-FFF2-40B4-BE49-F238E27FC236}">
                  <a16:creationId xmlns:a16="http://schemas.microsoft.com/office/drawing/2014/main" xmlns="" id="{A5B701D8-5916-174D-9CA8-A2C5035DD857}"/>
                </a:ext>
              </a:extLst>
            </p:cNvPr>
            <p:cNvSpPr>
              <a:spLocks noChangeArrowheads="1"/>
            </p:cNvSpPr>
            <p:nvPr/>
          </p:nvSpPr>
          <p:spPr bwMode="auto">
            <a:xfrm>
              <a:off x="8432082" y="983023"/>
              <a:ext cx="2051231" cy="1126821"/>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chemeClr val="accent1"/>
            </a:solidFill>
            <a:ln>
              <a:noFill/>
            </a:ln>
            <a:effectLst/>
          </p:spPr>
          <p:txBody>
            <a:bodyPr wrap="none" anchor="ctr"/>
            <a:lstStyle/>
            <a:p>
              <a:endParaRPr lang="es-MX" sz="900" dirty="0"/>
            </a:p>
          </p:txBody>
        </p:sp>
        <p:sp>
          <p:nvSpPr>
            <p:cNvPr id="12" name="Freeform 153">
              <a:extLst>
                <a:ext uri="{FF2B5EF4-FFF2-40B4-BE49-F238E27FC236}">
                  <a16:creationId xmlns:a16="http://schemas.microsoft.com/office/drawing/2014/main" xmlns="" id="{137BCB4A-B7CF-0046-8A15-8310A2536C7C}"/>
                </a:ext>
              </a:extLst>
            </p:cNvPr>
            <p:cNvSpPr>
              <a:spLocks noChangeArrowheads="1"/>
            </p:cNvSpPr>
            <p:nvPr/>
          </p:nvSpPr>
          <p:spPr bwMode="auto">
            <a:xfrm>
              <a:off x="8432082" y="2107757"/>
              <a:ext cx="2051231" cy="1304192"/>
            </a:xfrm>
            <a:custGeom>
              <a:avLst/>
              <a:gdLst>
                <a:gd name="T0" fmla="*/ 0 w 4334"/>
                <a:gd name="T1" fmla="*/ 0 h 2756"/>
                <a:gd name="T2" fmla="*/ 1764 w 4334"/>
                <a:gd name="T3" fmla="*/ 0 h 2756"/>
                <a:gd name="T4" fmla="*/ 1764 w 4334"/>
                <a:gd name="T5" fmla="*/ 2755 h 2756"/>
                <a:gd name="T6" fmla="*/ 4333 w 4334"/>
                <a:gd name="T7" fmla="*/ 2755 h 2756"/>
                <a:gd name="T8" fmla="*/ 4333 w 4334"/>
                <a:gd name="T9" fmla="*/ 0 h 2756"/>
                <a:gd name="T10" fmla="*/ 0 w 4334"/>
                <a:gd name="T11" fmla="*/ 0 h 2756"/>
              </a:gdLst>
              <a:ahLst/>
              <a:cxnLst>
                <a:cxn ang="0">
                  <a:pos x="T0" y="T1"/>
                </a:cxn>
                <a:cxn ang="0">
                  <a:pos x="T2" y="T3"/>
                </a:cxn>
                <a:cxn ang="0">
                  <a:pos x="T4" y="T5"/>
                </a:cxn>
                <a:cxn ang="0">
                  <a:pos x="T6" y="T7"/>
                </a:cxn>
                <a:cxn ang="0">
                  <a:pos x="T8" y="T9"/>
                </a:cxn>
                <a:cxn ang="0">
                  <a:pos x="T10" y="T11"/>
                </a:cxn>
              </a:cxnLst>
              <a:rect l="0" t="0" r="r" b="b"/>
              <a:pathLst>
                <a:path w="4334" h="2756">
                  <a:moveTo>
                    <a:pt x="0" y="0"/>
                  </a:moveTo>
                  <a:lnTo>
                    <a:pt x="1764" y="0"/>
                  </a:lnTo>
                  <a:lnTo>
                    <a:pt x="1764" y="2755"/>
                  </a:lnTo>
                  <a:lnTo>
                    <a:pt x="4333" y="2755"/>
                  </a:lnTo>
                  <a:lnTo>
                    <a:pt x="4333" y="0"/>
                  </a:lnTo>
                  <a:lnTo>
                    <a:pt x="0" y="0"/>
                  </a:lnTo>
                </a:path>
              </a:pathLst>
            </a:custGeom>
            <a:solidFill>
              <a:schemeClr val="accent2"/>
            </a:solidFill>
            <a:ln>
              <a:noFill/>
            </a:ln>
            <a:effectLst/>
          </p:spPr>
          <p:txBody>
            <a:bodyPr wrap="none" anchor="ctr"/>
            <a:lstStyle/>
            <a:p>
              <a:endParaRPr lang="es-MX" sz="900" dirty="0"/>
            </a:p>
          </p:txBody>
        </p:sp>
        <p:sp>
          <p:nvSpPr>
            <p:cNvPr id="13" name="Freeform 154">
              <a:extLst>
                <a:ext uri="{FF2B5EF4-FFF2-40B4-BE49-F238E27FC236}">
                  <a16:creationId xmlns:a16="http://schemas.microsoft.com/office/drawing/2014/main" xmlns="" id="{EE0DC274-181E-5244-9E61-89F4CDAE15A7}"/>
                </a:ext>
              </a:extLst>
            </p:cNvPr>
            <p:cNvSpPr>
              <a:spLocks noChangeArrowheads="1"/>
            </p:cNvSpPr>
            <p:nvPr/>
          </p:nvSpPr>
          <p:spPr bwMode="auto">
            <a:xfrm>
              <a:off x="9266767" y="3411947"/>
              <a:ext cx="1216547" cy="1300019"/>
            </a:xfrm>
            <a:custGeom>
              <a:avLst/>
              <a:gdLst>
                <a:gd name="T0" fmla="*/ 0 w 2570"/>
                <a:gd name="T1" fmla="*/ 2745 h 2746"/>
                <a:gd name="T2" fmla="*/ 2569 w 2570"/>
                <a:gd name="T3" fmla="*/ 2745 h 2746"/>
                <a:gd name="T4" fmla="*/ 2569 w 2570"/>
                <a:gd name="T5" fmla="*/ 0 h 2746"/>
                <a:gd name="T6" fmla="*/ 0 w 2570"/>
                <a:gd name="T7" fmla="*/ 0 h 2746"/>
                <a:gd name="T8" fmla="*/ 0 w 2570"/>
                <a:gd name="T9" fmla="*/ 2745 h 2746"/>
              </a:gdLst>
              <a:ahLst/>
              <a:cxnLst>
                <a:cxn ang="0">
                  <a:pos x="T0" y="T1"/>
                </a:cxn>
                <a:cxn ang="0">
                  <a:pos x="T2" y="T3"/>
                </a:cxn>
                <a:cxn ang="0">
                  <a:pos x="T4" y="T5"/>
                </a:cxn>
                <a:cxn ang="0">
                  <a:pos x="T6" y="T7"/>
                </a:cxn>
                <a:cxn ang="0">
                  <a:pos x="T8" y="T9"/>
                </a:cxn>
              </a:cxnLst>
              <a:rect l="0" t="0" r="r" b="b"/>
              <a:pathLst>
                <a:path w="2570" h="2746">
                  <a:moveTo>
                    <a:pt x="0" y="2745"/>
                  </a:moveTo>
                  <a:lnTo>
                    <a:pt x="2569" y="2745"/>
                  </a:lnTo>
                  <a:lnTo>
                    <a:pt x="2569" y="0"/>
                  </a:lnTo>
                  <a:lnTo>
                    <a:pt x="0" y="0"/>
                  </a:lnTo>
                  <a:lnTo>
                    <a:pt x="0" y="2745"/>
                  </a:lnTo>
                </a:path>
              </a:pathLst>
            </a:custGeom>
            <a:solidFill>
              <a:schemeClr val="accent6">
                <a:lumMod val="75000"/>
              </a:schemeClr>
            </a:solidFill>
            <a:ln>
              <a:noFill/>
            </a:ln>
            <a:effectLst/>
          </p:spPr>
          <p:txBody>
            <a:bodyPr wrap="none" anchor="ctr"/>
            <a:lstStyle/>
            <a:p>
              <a:endParaRPr lang="es-MX" sz="900" dirty="0"/>
            </a:p>
          </p:txBody>
        </p:sp>
        <p:sp>
          <p:nvSpPr>
            <p:cNvPr id="15" name="Freeform 155">
              <a:extLst>
                <a:ext uri="{FF2B5EF4-FFF2-40B4-BE49-F238E27FC236}">
                  <a16:creationId xmlns:a16="http://schemas.microsoft.com/office/drawing/2014/main" xmlns="" id="{BEB66965-7939-1C47-82B9-2F1AFF1C3F44}"/>
                </a:ext>
              </a:extLst>
            </p:cNvPr>
            <p:cNvSpPr>
              <a:spLocks noChangeArrowheads="1"/>
            </p:cNvSpPr>
            <p:nvPr/>
          </p:nvSpPr>
          <p:spPr bwMode="auto">
            <a:xfrm>
              <a:off x="9266767" y="4711966"/>
              <a:ext cx="1216547" cy="1304190"/>
            </a:xfrm>
            <a:custGeom>
              <a:avLst/>
              <a:gdLst>
                <a:gd name="T0" fmla="*/ 0 w 2570"/>
                <a:gd name="T1" fmla="*/ 2756 h 2757"/>
                <a:gd name="T2" fmla="*/ 2569 w 2570"/>
                <a:gd name="T3" fmla="*/ 2756 h 2757"/>
                <a:gd name="T4" fmla="*/ 2569 w 2570"/>
                <a:gd name="T5" fmla="*/ 0 h 2757"/>
                <a:gd name="T6" fmla="*/ 0 w 2570"/>
                <a:gd name="T7" fmla="*/ 0 h 2757"/>
                <a:gd name="T8" fmla="*/ 0 w 2570"/>
                <a:gd name="T9" fmla="*/ 2756 h 2757"/>
              </a:gdLst>
              <a:ahLst/>
              <a:cxnLst>
                <a:cxn ang="0">
                  <a:pos x="T0" y="T1"/>
                </a:cxn>
                <a:cxn ang="0">
                  <a:pos x="T2" y="T3"/>
                </a:cxn>
                <a:cxn ang="0">
                  <a:pos x="T4" y="T5"/>
                </a:cxn>
                <a:cxn ang="0">
                  <a:pos x="T6" y="T7"/>
                </a:cxn>
                <a:cxn ang="0">
                  <a:pos x="T8" y="T9"/>
                </a:cxn>
              </a:cxnLst>
              <a:rect l="0" t="0" r="r" b="b"/>
              <a:pathLst>
                <a:path w="2570" h="2757">
                  <a:moveTo>
                    <a:pt x="0" y="2756"/>
                  </a:moveTo>
                  <a:lnTo>
                    <a:pt x="2569" y="2756"/>
                  </a:lnTo>
                  <a:lnTo>
                    <a:pt x="2569" y="0"/>
                  </a:lnTo>
                  <a:lnTo>
                    <a:pt x="0" y="0"/>
                  </a:lnTo>
                  <a:lnTo>
                    <a:pt x="0" y="2756"/>
                  </a:lnTo>
                </a:path>
              </a:pathLst>
            </a:custGeom>
            <a:solidFill>
              <a:schemeClr val="accent4"/>
            </a:solidFill>
            <a:ln>
              <a:noFill/>
            </a:ln>
            <a:effectLst/>
          </p:spPr>
          <p:txBody>
            <a:bodyPr wrap="none" anchor="ctr"/>
            <a:lstStyle/>
            <a:p>
              <a:endParaRPr lang="es-MX" sz="900" dirty="0"/>
            </a:p>
          </p:txBody>
        </p:sp>
      </p:grpSp>
    </p:spTree>
    <p:extLst>
      <p:ext uri="{BB962C8B-B14F-4D97-AF65-F5344CB8AC3E}">
        <p14:creationId xmlns:p14="http://schemas.microsoft.com/office/powerpoint/2010/main" val="20432153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xmlns=""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dirty="0" smtClean="0">
                <a:solidFill>
                  <a:schemeClr val="tx2"/>
                </a:solidFill>
                <a:latin typeface="Lato Heavy" charset="0"/>
                <a:ea typeface="Lato Heavy" charset="0"/>
                <a:cs typeface="Lato Heavy" charset="0"/>
              </a:rPr>
              <a:t>Description of Courses</a:t>
            </a:r>
            <a:endParaRPr lang="en-US" sz="4000" b="1" dirty="0">
              <a:solidFill>
                <a:schemeClr val="tx2"/>
              </a:solidFill>
              <a:latin typeface="Lato Heavy" charset="0"/>
              <a:ea typeface="Lato Heavy" charset="0"/>
              <a:cs typeface="Lato Heavy" charset="0"/>
            </a:endParaRPr>
          </a:p>
        </p:txBody>
      </p:sp>
      <p:sp>
        <p:nvSpPr>
          <p:cNvPr id="3"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68194" y="1283280"/>
            <a:ext cx="5090055"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INT233 : DATA VISUALIZATION</a:t>
            </a:r>
            <a:endParaRPr lang="es-MX" sz="2800" b="1" dirty="0">
              <a:solidFill>
                <a:schemeClr val="bg1"/>
              </a:solidFill>
            </a:endParaRPr>
          </a:p>
        </p:txBody>
      </p:sp>
      <p:sp>
        <p:nvSpPr>
          <p:cNvPr id="14" name="CuadroTexto 490">
            <a:extLst>
              <a:ext uri="{FF2B5EF4-FFF2-40B4-BE49-F238E27FC236}">
                <a16:creationId xmlns:a16="http://schemas.microsoft.com/office/drawing/2014/main" xmlns="" id="{CE4B999E-AE68-A148-BC94-54DD0361C6F6}"/>
              </a:ext>
            </a:extLst>
          </p:cNvPr>
          <p:cNvSpPr txBox="1"/>
          <p:nvPr/>
        </p:nvSpPr>
        <p:spPr>
          <a:xfrm>
            <a:off x="928848" y="2032508"/>
            <a:ext cx="10651524" cy="4401205"/>
          </a:xfrm>
          <a:prstGeom prst="rect">
            <a:avLst/>
          </a:prstGeom>
          <a:noFill/>
        </p:spPr>
        <p:txBody>
          <a:bodyPr wrap="square" rtlCol="0">
            <a:spAutoFit/>
          </a:bodyPr>
          <a:lstStyle/>
          <a:p>
            <a:pPr lvl="1" algn="just">
              <a:defRPr/>
            </a:pPr>
            <a:r>
              <a:rPr lang="de-DE" sz="2000" dirty="0">
                <a:ea typeface="Cambria" charset="0"/>
                <a:cs typeface="Cambria" charset="0"/>
              </a:rPr>
              <a:t>This </a:t>
            </a:r>
            <a:r>
              <a:rPr lang="de-DE" sz="2000" dirty="0" err="1">
                <a:ea typeface="Cambria" charset="0"/>
                <a:cs typeface="Cambria" charset="0"/>
              </a:rPr>
              <a:t>course</a:t>
            </a:r>
            <a:r>
              <a:rPr lang="de-DE" sz="2000" dirty="0">
                <a:ea typeface="Cambria" charset="0"/>
                <a:cs typeface="Cambria" charset="0"/>
              </a:rPr>
              <a:t> </a:t>
            </a:r>
            <a:r>
              <a:rPr lang="de-DE" sz="2000" dirty="0" err="1">
                <a:ea typeface="Cambria" charset="0"/>
                <a:cs typeface="Cambria" charset="0"/>
              </a:rPr>
              <a:t>is</a:t>
            </a:r>
            <a:r>
              <a:rPr lang="de-DE" sz="2000" dirty="0">
                <a:ea typeface="Cambria" charset="0"/>
                <a:cs typeface="Cambria" charset="0"/>
              </a:rPr>
              <a:t> </a:t>
            </a:r>
            <a:r>
              <a:rPr lang="de-DE" sz="2000" dirty="0" err="1">
                <a:ea typeface="Cambria" charset="0"/>
                <a:cs typeface="Cambria" charset="0"/>
              </a:rPr>
              <a:t>specifically</a:t>
            </a:r>
            <a:r>
              <a:rPr lang="de-DE" sz="2000" dirty="0">
                <a:ea typeface="Cambria" charset="0"/>
                <a:cs typeface="Cambria" charset="0"/>
              </a:rPr>
              <a:t> </a:t>
            </a:r>
            <a:r>
              <a:rPr lang="de-DE" sz="2000" dirty="0" err="1">
                <a:ea typeface="Cambria" charset="0"/>
                <a:cs typeface="Cambria" charset="0"/>
              </a:rPr>
              <a:t>focused</a:t>
            </a:r>
            <a:r>
              <a:rPr lang="de-DE" sz="2000" dirty="0">
                <a:ea typeface="Cambria" charset="0"/>
                <a:cs typeface="Cambria" charset="0"/>
              </a:rPr>
              <a:t> on </a:t>
            </a:r>
            <a:r>
              <a:rPr lang="de-DE" sz="2000" dirty="0" err="1">
                <a:ea typeface="Cambria" charset="0"/>
                <a:cs typeface="Cambria" charset="0"/>
              </a:rPr>
              <a:t>how</a:t>
            </a:r>
            <a:r>
              <a:rPr lang="de-DE" sz="2000" dirty="0">
                <a:ea typeface="Cambria" charset="0"/>
                <a:cs typeface="Cambria" charset="0"/>
              </a:rPr>
              <a:t> </a:t>
            </a:r>
            <a:r>
              <a:rPr lang="de-DE" sz="2000" dirty="0" err="1">
                <a:ea typeface="Cambria" charset="0"/>
                <a:cs typeface="Cambria" charset="0"/>
              </a:rPr>
              <a:t>data</a:t>
            </a:r>
            <a:r>
              <a:rPr lang="de-DE" sz="2000" dirty="0">
                <a:ea typeface="Cambria" charset="0"/>
                <a:cs typeface="Cambria" charset="0"/>
              </a:rPr>
              <a:t> </a:t>
            </a:r>
            <a:r>
              <a:rPr lang="de-DE" sz="2000" dirty="0" err="1">
                <a:ea typeface="Cambria" charset="0"/>
                <a:cs typeface="Cambria" charset="0"/>
              </a:rPr>
              <a:t>analysis</a:t>
            </a:r>
            <a:r>
              <a:rPr lang="de-DE" sz="2000" dirty="0">
                <a:ea typeface="Cambria" charset="0"/>
                <a:cs typeface="Cambria" charset="0"/>
              </a:rPr>
              <a:t> </a:t>
            </a:r>
            <a:r>
              <a:rPr lang="de-DE" sz="2000" dirty="0" err="1">
                <a:ea typeface="Cambria" charset="0"/>
                <a:cs typeface="Cambria" charset="0"/>
              </a:rPr>
              <a:t>is</a:t>
            </a:r>
            <a:r>
              <a:rPr lang="de-DE" sz="2000" dirty="0">
                <a:ea typeface="Cambria" charset="0"/>
                <a:cs typeface="Cambria" charset="0"/>
              </a:rPr>
              <a:t> </a:t>
            </a:r>
            <a:r>
              <a:rPr lang="de-DE" sz="2000" dirty="0" err="1">
                <a:ea typeface="Cambria" charset="0"/>
                <a:cs typeface="Cambria" charset="0"/>
              </a:rPr>
              <a:t>used</a:t>
            </a:r>
            <a:r>
              <a:rPr lang="de-DE" sz="2000" dirty="0">
                <a:ea typeface="Cambria" charset="0"/>
                <a:cs typeface="Cambria" charset="0"/>
              </a:rPr>
              <a:t> in </a:t>
            </a:r>
            <a:r>
              <a:rPr lang="de-DE" sz="2000" dirty="0" err="1">
                <a:ea typeface="Cambria" charset="0"/>
                <a:cs typeface="Cambria" charset="0"/>
              </a:rPr>
              <a:t>business</a:t>
            </a:r>
            <a:r>
              <a:rPr lang="de-DE" sz="2000" dirty="0">
                <a:ea typeface="Cambria" charset="0"/>
                <a:cs typeface="Cambria" charset="0"/>
              </a:rPr>
              <a:t> </a:t>
            </a:r>
            <a:r>
              <a:rPr lang="de-DE" sz="2000" dirty="0" err="1">
                <a:ea typeface="Cambria" charset="0"/>
                <a:cs typeface="Cambria" charset="0"/>
              </a:rPr>
              <a:t>and</a:t>
            </a:r>
            <a:r>
              <a:rPr lang="de-DE" sz="2000" dirty="0">
                <a:ea typeface="Cambria" charset="0"/>
                <a:cs typeface="Cambria" charset="0"/>
              </a:rPr>
              <a:t> </a:t>
            </a:r>
            <a:r>
              <a:rPr lang="de-DE" sz="2000" dirty="0" err="1">
                <a:ea typeface="Cambria" charset="0"/>
                <a:cs typeface="Cambria" charset="0"/>
              </a:rPr>
              <a:t>provide</a:t>
            </a:r>
            <a:r>
              <a:rPr lang="de-DE" sz="2000" dirty="0">
                <a:ea typeface="Cambria" charset="0"/>
                <a:cs typeface="Cambria" charset="0"/>
              </a:rPr>
              <a:t> </a:t>
            </a:r>
            <a:r>
              <a:rPr lang="de-DE" sz="2000" dirty="0" err="1">
                <a:ea typeface="Cambria" charset="0"/>
                <a:cs typeface="Cambria" charset="0"/>
              </a:rPr>
              <a:t>basic</a:t>
            </a:r>
            <a:r>
              <a:rPr lang="de-DE" sz="2000" dirty="0">
                <a:ea typeface="Cambria" charset="0"/>
                <a:cs typeface="Cambria" charset="0"/>
              </a:rPr>
              <a:t> </a:t>
            </a:r>
            <a:r>
              <a:rPr lang="de-DE" sz="2000" dirty="0" err="1">
                <a:ea typeface="Cambria" charset="0"/>
                <a:cs typeface="Cambria" charset="0"/>
              </a:rPr>
              <a:t>grounding</a:t>
            </a:r>
            <a:r>
              <a:rPr lang="de-DE" sz="2000" dirty="0">
                <a:ea typeface="Cambria" charset="0"/>
                <a:cs typeface="Cambria" charset="0"/>
              </a:rPr>
              <a:t> in </a:t>
            </a:r>
            <a:r>
              <a:rPr lang="de-DE" sz="2000" dirty="0" err="1">
                <a:ea typeface="Cambria" charset="0"/>
                <a:cs typeface="Cambria" charset="0"/>
              </a:rPr>
              <a:t>concepts</a:t>
            </a:r>
            <a:r>
              <a:rPr lang="de-DE" sz="2000" dirty="0">
                <a:ea typeface="Cambria" charset="0"/>
                <a:cs typeface="Cambria" charset="0"/>
              </a:rPr>
              <a:t> such </a:t>
            </a:r>
            <a:r>
              <a:rPr lang="de-DE" sz="2000" dirty="0" err="1">
                <a:ea typeface="Cambria" charset="0"/>
                <a:cs typeface="Cambria" charset="0"/>
              </a:rPr>
              <a:t>as</a:t>
            </a:r>
            <a:r>
              <a:rPr lang="de-DE" sz="2000" dirty="0">
                <a:ea typeface="Cambria" charset="0"/>
                <a:cs typeface="Cambria" charset="0"/>
              </a:rPr>
              <a:t> </a:t>
            </a:r>
            <a:r>
              <a:rPr lang="de-DE" sz="2000" dirty="0" err="1">
                <a:ea typeface="Cambria" charset="0"/>
                <a:cs typeface="Cambria" charset="0"/>
              </a:rPr>
              <a:t>over</a:t>
            </a:r>
            <a:r>
              <a:rPr lang="de-DE" sz="2000" dirty="0">
                <a:ea typeface="Cambria" charset="0"/>
                <a:cs typeface="Cambria" charset="0"/>
              </a:rPr>
              <a:t> </a:t>
            </a:r>
            <a:r>
              <a:rPr lang="de-DE" sz="2000" dirty="0" err="1">
                <a:ea typeface="Cambria" charset="0"/>
                <a:cs typeface="Cambria" charset="0"/>
              </a:rPr>
              <a:t>fitting</a:t>
            </a:r>
            <a:r>
              <a:rPr lang="de-DE" sz="2000" dirty="0">
                <a:ea typeface="Cambria" charset="0"/>
                <a:cs typeface="Cambria" charset="0"/>
              </a:rPr>
              <a:t>, </a:t>
            </a:r>
            <a:r>
              <a:rPr lang="de-DE" sz="2000" dirty="0" err="1">
                <a:ea typeface="Cambria" charset="0"/>
                <a:cs typeface="Cambria" charset="0"/>
              </a:rPr>
              <a:t>and</a:t>
            </a:r>
            <a:r>
              <a:rPr lang="de-DE" sz="2000" dirty="0">
                <a:ea typeface="Cambria" charset="0"/>
                <a:cs typeface="Cambria" charset="0"/>
              </a:rPr>
              <a:t> </a:t>
            </a:r>
            <a:r>
              <a:rPr lang="de-DE" sz="2000" dirty="0" err="1">
                <a:ea typeface="Cambria" charset="0"/>
                <a:cs typeface="Cambria" charset="0"/>
              </a:rPr>
              <a:t>error</a:t>
            </a:r>
            <a:r>
              <a:rPr lang="de-DE" sz="2000" dirty="0">
                <a:ea typeface="Cambria" charset="0"/>
                <a:cs typeface="Cambria" charset="0"/>
              </a:rPr>
              <a:t> </a:t>
            </a:r>
            <a:r>
              <a:rPr lang="de-DE" sz="2000" dirty="0" err="1">
                <a:ea typeface="Cambria" charset="0"/>
                <a:cs typeface="Cambria" charset="0"/>
              </a:rPr>
              <a:t>rates</a:t>
            </a:r>
            <a:r>
              <a:rPr lang="de-DE" sz="2000" dirty="0">
                <a:ea typeface="Cambria" charset="0"/>
                <a:cs typeface="Cambria" charset="0"/>
              </a:rPr>
              <a:t>, </a:t>
            </a:r>
            <a:r>
              <a:rPr lang="de-DE" sz="2000" dirty="0" err="1">
                <a:ea typeface="Cambria" charset="0"/>
                <a:cs typeface="Cambria" charset="0"/>
              </a:rPr>
              <a:t>analyzing</a:t>
            </a:r>
            <a:r>
              <a:rPr lang="de-DE" sz="2000" dirty="0">
                <a:ea typeface="Cambria" charset="0"/>
                <a:cs typeface="Cambria" charset="0"/>
              </a:rPr>
              <a:t> </a:t>
            </a:r>
            <a:r>
              <a:rPr lang="de-DE" sz="2000" dirty="0" err="1">
                <a:ea typeface="Cambria" charset="0"/>
                <a:cs typeface="Cambria" charset="0"/>
              </a:rPr>
              <a:t>data</a:t>
            </a:r>
            <a:r>
              <a:rPr lang="de-DE" sz="2000" dirty="0">
                <a:ea typeface="Cambria" charset="0"/>
                <a:cs typeface="Cambria" charset="0"/>
              </a:rPr>
              <a:t> </a:t>
            </a:r>
            <a:r>
              <a:rPr lang="de-DE" sz="2000" dirty="0" err="1">
                <a:ea typeface="Cambria" charset="0"/>
                <a:cs typeface="Cambria" charset="0"/>
              </a:rPr>
              <a:t>of</a:t>
            </a:r>
            <a:r>
              <a:rPr lang="de-DE" sz="2000" dirty="0">
                <a:ea typeface="Cambria" charset="0"/>
                <a:cs typeface="Cambria" charset="0"/>
              </a:rPr>
              <a:t> </a:t>
            </a:r>
            <a:r>
              <a:rPr lang="de-DE" sz="2000" dirty="0" err="1">
                <a:ea typeface="Cambria" charset="0"/>
                <a:cs typeface="Cambria" charset="0"/>
              </a:rPr>
              <a:t>customer</a:t>
            </a:r>
            <a:r>
              <a:rPr lang="de-DE" sz="2000" dirty="0">
                <a:ea typeface="Cambria" charset="0"/>
                <a:cs typeface="Cambria" charset="0"/>
              </a:rPr>
              <a:t>, </a:t>
            </a:r>
            <a:r>
              <a:rPr lang="de-DE" sz="2000" dirty="0" err="1">
                <a:ea typeface="Cambria" charset="0"/>
                <a:cs typeface="Cambria" charset="0"/>
              </a:rPr>
              <a:t>product</a:t>
            </a:r>
            <a:r>
              <a:rPr lang="de-DE" sz="2000" dirty="0">
                <a:ea typeface="Cambria" charset="0"/>
                <a:cs typeface="Cambria" charset="0"/>
              </a:rPr>
              <a:t> </a:t>
            </a:r>
            <a:r>
              <a:rPr lang="de-DE" sz="2000" dirty="0" err="1">
                <a:ea typeface="Cambria" charset="0"/>
                <a:cs typeface="Cambria" charset="0"/>
              </a:rPr>
              <a:t>and</a:t>
            </a:r>
            <a:r>
              <a:rPr lang="de-DE" sz="2000" dirty="0">
                <a:ea typeface="Cambria" charset="0"/>
                <a:cs typeface="Cambria" charset="0"/>
              </a:rPr>
              <a:t> </a:t>
            </a:r>
            <a:r>
              <a:rPr lang="de-DE" sz="2000" dirty="0" err="1">
                <a:ea typeface="Cambria" charset="0"/>
                <a:cs typeface="Cambria" charset="0"/>
              </a:rPr>
              <a:t>sales</a:t>
            </a:r>
            <a:r>
              <a:rPr lang="de-DE" sz="2000" dirty="0">
                <a:ea typeface="Cambria" charset="0"/>
                <a:cs typeface="Cambria" charset="0"/>
              </a:rPr>
              <a:t> </a:t>
            </a:r>
            <a:r>
              <a:rPr lang="de-DE" sz="2000" dirty="0" err="1">
                <a:ea typeface="Cambria" charset="0"/>
                <a:cs typeface="Cambria" charset="0"/>
              </a:rPr>
              <a:t>to</a:t>
            </a:r>
            <a:r>
              <a:rPr lang="de-DE" sz="2000" dirty="0">
                <a:ea typeface="Cambria" charset="0"/>
                <a:cs typeface="Cambria" charset="0"/>
              </a:rPr>
              <a:t> </a:t>
            </a:r>
            <a:r>
              <a:rPr lang="de-DE" sz="2000" dirty="0" err="1">
                <a:ea typeface="Cambria" charset="0"/>
                <a:cs typeface="Cambria" charset="0"/>
              </a:rPr>
              <a:t>make</a:t>
            </a:r>
            <a:r>
              <a:rPr lang="de-DE" sz="2000" dirty="0">
                <a:ea typeface="Cambria" charset="0"/>
                <a:cs typeface="Cambria" charset="0"/>
              </a:rPr>
              <a:t> </a:t>
            </a:r>
            <a:r>
              <a:rPr lang="de-DE" sz="2000" dirty="0" err="1">
                <a:ea typeface="Cambria" charset="0"/>
                <a:cs typeface="Cambria" charset="0"/>
              </a:rPr>
              <a:t>effective</a:t>
            </a:r>
            <a:r>
              <a:rPr lang="de-DE" sz="2000" dirty="0">
                <a:ea typeface="Cambria" charset="0"/>
                <a:cs typeface="Cambria" charset="0"/>
              </a:rPr>
              <a:t> </a:t>
            </a:r>
            <a:r>
              <a:rPr lang="de-DE" sz="2000" dirty="0" err="1">
                <a:ea typeface="Cambria" charset="0"/>
                <a:cs typeface="Cambria" charset="0"/>
              </a:rPr>
              <a:t>decision</a:t>
            </a:r>
            <a:r>
              <a:rPr lang="de-DE" sz="2000" dirty="0">
                <a:ea typeface="Cambria" charset="0"/>
                <a:cs typeface="Cambria" charset="0"/>
              </a:rPr>
              <a:t> </a:t>
            </a:r>
            <a:r>
              <a:rPr lang="de-DE" sz="2000" dirty="0" err="1">
                <a:ea typeface="Cambria" charset="0"/>
                <a:cs typeface="Cambria" charset="0"/>
              </a:rPr>
              <a:t>for</a:t>
            </a:r>
            <a:r>
              <a:rPr lang="de-DE" sz="2000" dirty="0">
                <a:ea typeface="Cambria" charset="0"/>
                <a:cs typeface="Cambria" charset="0"/>
              </a:rPr>
              <a:t> </a:t>
            </a:r>
            <a:r>
              <a:rPr lang="de-DE" sz="2000" dirty="0" err="1">
                <a:ea typeface="Cambria" charset="0"/>
                <a:cs typeface="Cambria" charset="0"/>
              </a:rPr>
              <a:t>business</a:t>
            </a:r>
            <a:r>
              <a:rPr lang="de-DE" sz="2000" dirty="0">
                <a:ea typeface="Cambria" charset="0"/>
                <a:cs typeface="Cambria" charset="0"/>
              </a:rPr>
              <a:t> </a:t>
            </a:r>
            <a:r>
              <a:rPr lang="de-DE" sz="2000" dirty="0" err="1">
                <a:ea typeface="Cambria" charset="0"/>
                <a:cs typeface="Cambria" charset="0"/>
              </a:rPr>
              <a:t>growth</a:t>
            </a:r>
            <a:r>
              <a:rPr lang="de-DE" sz="2000" dirty="0">
                <a:ea typeface="Cambria" charset="0"/>
                <a:cs typeface="Cambria" charset="0"/>
              </a:rPr>
              <a:t>.</a:t>
            </a:r>
          </a:p>
          <a:p>
            <a:pPr lvl="1" algn="just">
              <a:defRPr/>
            </a:pPr>
            <a:endParaRPr lang="de-DE" sz="2000" b="1" u="sng" dirty="0" smtClean="0">
              <a:ea typeface="Cambria" charset="0"/>
              <a:cs typeface="Cambria" charset="0"/>
            </a:endParaRPr>
          </a:p>
          <a:p>
            <a:pPr lvl="1" algn="just">
              <a:defRPr/>
            </a:pPr>
            <a:r>
              <a:rPr lang="de-DE" sz="2000" b="1" u="sng" dirty="0" smtClean="0">
                <a:ea typeface="Cambria" charset="0"/>
                <a:cs typeface="Cambria" charset="0"/>
              </a:rPr>
              <a:t>Course </a:t>
            </a:r>
            <a:r>
              <a:rPr lang="de-DE" sz="2000" b="1" u="sng" dirty="0">
                <a:ea typeface="Cambria" charset="0"/>
                <a:cs typeface="Cambria" charset="0"/>
              </a:rPr>
              <a:t>Outcome</a:t>
            </a:r>
            <a:r>
              <a:rPr lang="de-DE" sz="2000" b="1" u="sng" dirty="0" smtClean="0">
                <a:ea typeface="Cambria" charset="0"/>
                <a:cs typeface="Cambria" charset="0"/>
              </a:rPr>
              <a:t>:</a:t>
            </a:r>
          </a:p>
          <a:p>
            <a:pPr lvl="1" algn="just">
              <a:defRPr/>
            </a:pPr>
            <a:endParaRPr lang="de-DE" sz="2000" b="1" u="sng" dirty="0">
              <a:ea typeface="Cambria" charset="0"/>
              <a:cs typeface="Cambria" charset="0"/>
            </a:endParaRPr>
          </a:p>
          <a:p>
            <a:pPr marL="800100" lvl="1" indent="-342900" algn="just">
              <a:buFont typeface="Arial" charset="0"/>
              <a:buChar char="•"/>
              <a:defRPr/>
            </a:pPr>
            <a:r>
              <a:rPr lang="de-DE" sz="2000" dirty="0">
                <a:ea typeface="Cambria" charset="0"/>
                <a:cs typeface="Cambria" charset="0"/>
              </a:rPr>
              <a:t>Experience </a:t>
            </a:r>
            <a:r>
              <a:rPr lang="de-DE" sz="2000" dirty="0" err="1">
                <a:ea typeface="Cambria" charset="0"/>
                <a:cs typeface="Cambria" charset="0"/>
              </a:rPr>
              <a:t>the</a:t>
            </a:r>
            <a:r>
              <a:rPr lang="de-DE" sz="2000" dirty="0">
                <a:ea typeface="Cambria" charset="0"/>
                <a:cs typeface="Cambria" charset="0"/>
              </a:rPr>
              <a:t> </a:t>
            </a:r>
            <a:r>
              <a:rPr lang="de-DE" sz="2000" dirty="0" err="1">
                <a:ea typeface="Cambria" charset="0"/>
                <a:cs typeface="Cambria" charset="0"/>
              </a:rPr>
              <a:t>role</a:t>
            </a:r>
            <a:r>
              <a:rPr lang="de-DE" sz="2000" dirty="0">
                <a:ea typeface="Cambria" charset="0"/>
                <a:cs typeface="Cambria" charset="0"/>
              </a:rPr>
              <a:t> </a:t>
            </a:r>
            <a:r>
              <a:rPr lang="de-DE" sz="2000" dirty="0" err="1">
                <a:ea typeface="Cambria" charset="0"/>
                <a:cs typeface="Cambria" charset="0"/>
              </a:rPr>
              <a:t>of</a:t>
            </a:r>
            <a:r>
              <a:rPr lang="de-DE" sz="2000" dirty="0">
                <a:ea typeface="Cambria" charset="0"/>
                <a:cs typeface="Cambria" charset="0"/>
              </a:rPr>
              <a:t> </a:t>
            </a:r>
            <a:r>
              <a:rPr lang="de-DE" sz="2000" dirty="0" err="1">
                <a:ea typeface="Cambria" charset="0"/>
                <a:cs typeface="Cambria" charset="0"/>
              </a:rPr>
              <a:t>visualization</a:t>
            </a:r>
            <a:r>
              <a:rPr lang="de-DE" sz="2000" dirty="0">
                <a:ea typeface="Cambria" charset="0"/>
                <a:cs typeface="Cambria" charset="0"/>
              </a:rPr>
              <a:t> </a:t>
            </a:r>
            <a:r>
              <a:rPr lang="de-DE" sz="2000" dirty="0" err="1">
                <a:ea typeface="Cambria" charset="0"/>
                <a:cs typeface="Cambria" charset="0"/>
              </a:rPr>
              <a:t>for</a:t>
            </a:r>
            <a:r>
              <a:rPr lang="de-DE" sz="2000" dirty="0">
                <a:ea typeface="Cambria" charset="0"/>
                <a:cs typeface="Cambria" charset="0"/>
              </a:rPr>
              <a:t> </a:t>
            </a:r>
            <a:r>
              <a:rPr lang="de-DE" sz="2000" dirty="0" err="1">
                <a:ea typeface="Cambria" charset="0"/>
                <a:cs typeface="Cambria" charset="0"/>
              </a:rPr>
              <a:t>analytics</a:t>
            </a:r>
            <a:r>
              <a:rPr lang="de-DE" sz="2000" dirty="0">
                <a:ea typeface="Cambria" charset="0"/>
                <a:cs typeface="Cambria" charset="0"/>
              </a:rPr>
              <a:t> in an </a:t>
            </a:r>
            <a:r>
              <a:rPr lang="de-DE" sz="2000" dirty="0" err="1">
                <a:ea typeface="Cambria" charset="0"/>
                <a:cs typeface="Cambria" charset="0"/>
              </a:rPr>
              <a:t>organization</a:t>
            </a:r>
            <a:r>
              <a:rPr lang="de-DE" sz="2000" dirty="0">
                <a:ea typeface="Cambria" charset="0"/>
                <a:cs typeface="Cambria" charset="0"/>
              </a:rPr>
              <a:t>.</a:t>
            </a:r>
          </a:p>
          <a:p>
            <a:pPr marL="800100" lvl="1" indent="-342900" algn="just">
              <a:buFont typeface="Arial" charset="0"/>
              <a:buChar char="•"/>
              <a:defRPr/>
            </a:pPr>
            <a:r>
              <a:rPr lang="de-DE" sz="2000" dirty="0" err="1">
                <a:ea typeface="Cambria" charset="0"/>
                <a:cs typeface="Cambria" charset="0"/>
              </a:rPr>
              <a:t>Use</a:t>
            </a:r>
            <a:r>
              <a:rPr lang="de-DE" sz="2000" dirty="0">
                <a:ea typeface="Cambria" charset="0"/>
                <a:cs typeface="Cambria" charset="0"/>
              </a:rPr>
              <a:t> </a:t>
            </a:r>
            <a:r>
              <a:rPr lang="de-DE" sz="2000" dirty="0" err="1">
                <a:ea typeface="Cambria" charset="0"/>
                <a:cs typeface="Cambria" charset="0"/>
              </a:rPr>
              <a:t>data</a:t>
            </a:r>
            <a:r>
              <a:rPr lang="de-DE" sz="2000" dirty="0">
                <a:ea typeface="Cambria" charset="0"/>
                <a:cs typeface="Cambria" charset="0"/>
              </a:rPr>
              <a:t> </a:t>
            </a:r>
            <a:r>
              <a:rPr lang="de-DE" sz="2000" dirty="0" err="1">
                <a:ea typeface="Cambria" charset="0"/>
                <a:cs typeface="Cambria" charset="0"/>
              </a:rPr>
              <a:t>visualization</a:t>
            </a:r>
            <a:r>
              <a:rPr lang="de-DE" sz="2000" dirty="0">
                <a:ea typeface="Cambria" charset="0"/>
                <a:cs typeface="Cambria" charset="0"/>
              </a:rPr>
              <a:t> </a:t>
            </a:r>
            <a:r>
              <a:rPr lang="de-DE" sz="2000" dirty="0" err="1">
                <a:ea typeface="Cambria" charset="0"/>
                <a:cs typeface="Cambria" charset="0"/>
              </a:rPr>
              <a:t>principles</a:t>
            </a:r>
            <a:r>
              <a:rPr lang="de-DE" sz="2000" dirty="0">
                <a:ea typeface="Cambria" charset="0"/>
                <a:cs typeface="Cambria" charset="0"/>
              </a:rPr>
              <a:t> </a:t>
            </a:r>
            <a:r>
              <a:rPr lang="de-DE" sz="2000" dirty="0" err="1">
                <a:ea typeface="Cambria" charset="0"/>
                <a:cs typeface="Cambria" charset="0"/>
              </a:rPr>
              <a:t>to</a:t>
            </a:r>
            <a:r>
              <a:rPr lang="de-DE" sz="2000" dirty="0">
                <a:ea typeface="Cambria" charset="0"/>
                <a:cs typeface="Cambria" charset="0"/>
              </a:rPr>
              <a:t> </a:t>
            </a:r>
            <a:r>
              <a:rPr lang="de-DE" sz="2000" dirty="0" err="1">
                <a:ea typeface="Cambria" charset="0"/>
                <a:cs typeface="Cambria" charset="0"/>
              </a:rPr>
              <a:t>help</a:t>
            </a:r>
            <a:r>
              <a:rPr lang="de-DE" sz="2000" dirty="0">
                <a:ea typeface="Cambria" charset="0"/>
                <a:cs typeface="Cambria" charset="0"/>
              </a:rPr>
              <a:t> </a:t>
            </a:r>
            <a:r>
              <a:rPr lang="de-DE" sz="2000" dirty="0" err="1">
                <a:ea typeface="Cambria" charset="0"/>
                <a:cs typeface="Cambria" charset="0"/>
              </a:rPr>
              <a:t>you</a:t>
            </a:r>
            <a:r>
              <a:rPr lang="de-DE" sz="2000" dirty="0">
                <a:ea typeface="Cambria" charset="0"/>
                <a:cs typeface="Cambria" charset="0"/>
              </a:rPr>
              <a:t> </a:t>
            </a:r>
            <a:r>
              <a:rPr lang="de-DE" sz="2000" dirty="0" err="1">
                <a:ea typeface="Cambria" charset="0"/>
                <a:cs typeface="Cambria" charset="0"/>
              </a:rPr>
              <a:t>to</a:t>
            </a:r>
            <a:r>
              <a:rPr lang="de-DE" sz="2000" dirty="0">
                <a:ea typeface="Cambria" charset="0"/>
                <a:cs typeface="Cambria" charset="0"/>
              </a:rPr>
              <a:t> design </a:t>
            </a:r>
            <a:r>
              <a:rPr lang="de-DE" sz="2000" dirty="0" err="1">
                <a:ea typeface="Cambria" charset="0"/>
                <a:cs typeface="Cambria" charset="0"/>
              </a:rPr>
              <a:t>dashboards</a:t>
            </a:r>
            <a:r>
              <a:rPr lang="de-DE" sz="2000" dirty="0">
                <a:ea typeface="Cambria" charset="0"/>
                <a:cs typeface="Cambria" charset="0"/>
              </a:rPr>
              <a:t> </a:t>
            </a:r>
            <a:r>
              <a:rPr lang="de-DE" sz="2000" dirty="0" err="1">
                <a:ea typeface="Cambria" charset="0"/>
                <a:cs typeface="Cambria" charset="0"/>
              </a:rPr>
              <a:t>that</a:t>
            </a:r>
            <a:r>
              <a:rPr lang="de-DE" sz="2000" dirty="0">
                <a:ea typeface="Cambria" charset="0"/>
                <a:cs typeface="Cambria" charset="0"/>
              </a:rPr>
              <a:t> </a:t>
            </a:r>
            <a:r>
              <a:rPr lang="de-DE" sz="2000" dirty="0" err="1">
                <a:ea typeface="Cambria" charset="0"/>
                <a:cs typeface="Cambria" charset="0"/>
              </a:rPr>
              <a:t>enlighten</a:t>
            </a:r>
            <a:r>
              <a:rPr lang="de-DE" sz="2000" dirty="0">
                <a:ea typeface="Cambria" charset="0"/>
                <a:cs typeface="Cambria" charset="0"/>
              </a:rPr>
              <a:t> </a:t>
            </a:r>
            <a:r>
              <a:rPr lang="de-DE" sz="2000" dirty="0" err="1">
                <a:ea typeface="Cambria" charset="0"/>
                <a:cs typeface="Cambria" charset="0"/>
              </a:rPr>
              <a:t>and</a:t>
            </a:r>
            <a:r>
              <a:rPr lang="de-DE" sz="2000" dirty="0">
                <a:ea typeface="Cambria" charset="0"/>
                <a:cs typeface="Cambria" charset="0"/>
              </a:rPr>
              <a:t> </a:t>
            </a:r>
            <a:r>
              <a:rPr lang="de-DE" sz="2000" dirty="0" err="1">
                <a:ea typeface="Cambria" charset="0"/>
                <a:cs typeface="Cambria" charset="0"/>
              </a:rPr>
              <a:t>support</a:t>
            </a:r>
            <a:r>
              <a:rPr lang="de-DE" sz="2000" dirty="0">
                <a:ea typeface="Cambria" charset="0"/>
                <a:cs typeface="Cambria" charset="0"/>
              </a:rPr>
              <a:t> </a:t>
            </a:r>
            <a:r>
              <a:rPr lang="de-DE" sz="2000" dirty="0" err="1">
                <a:ea typeface="Cambria" charset="0"/>
                <a:cs typeface="Cambria" charset="0"/>
              </a:rPr>
              <a:t>business</a:t>
            </a:r>
            <a:r>
              <a:rPr lang="de-DE" sz="2000" dirty="0">
                <a:ea typeface="Cambria" charset="0"/>
                <a:cs typeface="Cambria" charset="0"/>
              </a:rPr>
              <a:t> </a:t>
            </a:r>
            <a:r>
              <a:rPr lang="de-DE" sz="2000" dirty="0" err="1">
                <a:ea typeface="Cambria" charset="0"/>
                <a:cs typeface="Cambria" charset="0"/>
              </a:rPr>
              <a:t>decisions</a:t>
            </a:r>
            <a:r>
              <a:rPr lang="de-DE" sz="2000" dirty="0">
                <a:ea typeface="Cambria" charset="0"/>
                <a:cs typeface="Cambria" charset="0"/>
              </a:rPr>
              <a:t>.</a:t>
            </a:r>
          </a:p>
          <a:p>
            <a:pPr marL="800100" lvl="1" indent="-342900" algn="just">
              <a:buFont typeface="Arial" charset="0"/>
              <a:buChar char="•"/>
              <a:defRPr/>
            </a:pPr>
            <a:r>
              <a:rPr lang="de-DE" sz="2000" dirty="0" err="1">
                <a:ea typeface="Cambria" charset="0"/>
                <a:cs typeface="Cambria" charset="0"/>
              </a:rPr>
              <a:t>Acquire</a:t>
            </a:r>
            <a:r>
              <a:rPr lang="de-DE" sz="2000" dirty="0">
                <a:ea typeface="Cambria" charset="0"/>
                <a:cs typeface="Cambria" charset="0"/>
              </a:rPr>
              <a:t> </a:t>
            </a:r>
            <a:r>
              <a:rPr lang="de-DE" sz="2000" dirty="0" err="1">
                <a:ea typeface="Cambria" charset="0"/>
                <a:cs typeface="Cambria" charset="0"/>
              </a:rPr>
              <a:t>knowledge</a:t>
            </a:r>
            <a:r>
              <a:rPr lang="de-DE" sz="2000" dirty="0">
                <a:ea typeface="Cambria" charset="0"/>
                <a:cs typeface="Cambria" charset="0"/>
              </a:rPr>
              <a:t> </a:t>
            </a:r>
            <a:r>
              <a:rPr lang="de-DE" sz="2000" dirty="0" err="1">
                <a:ea typeface="Cambria" charset="0"/>
                <a:cs typeface="Cambria" charset="0"/>
              </a:rPr>
              <a:t>of</a:t>
            </a:r>
            <a:r>
              <a:rPr lang="de-DE" sz="2000" dirty="0">
                <a:ea typeface="Cambria" charset="0"/>
                <a:cs typeface="Cambria" charset="0"/>
              </a:rPr>
              <a:t> </a:t>
            </a:r>
            <a:r>
              <a:rPr lang="de-DE" sz="2000" dirty="0" err="1">
                <a:ea typeface="Cambria" charset="0"/>
                <a:cs typeface="Cambria" charset="0"/>
              </a:rPr>
              <a:t>data</a:t>
            </a:r>
            <a:r>
              <a:rPr lang="de-DE" sz="2000" dirty="0">
                <a:ea typeface="Cambria" charset="0"/>
                <a:cs typeface="Cambria" charset="0"/>
              </a:rPr>
              <a:t> </a:t>
            </a:r>
            <a:r>
              <a:rPr lang="de-DE" sz="2000" dirty="0" err="1">
                <a:ea typeface="Cambria" charset="0"/>
                <a:cs typeface="Cambria" charset="0"/>
              </a:rPr>
              <a:t>representation</a:t>
            </a:r>
            <a:r>
              <a:rPr lang="de-DE" sz="2000" dirty="0">
                <a:ea typeface="Cambria" charset="0"/>
                <a:cs typeface="Cambria" charset="0"/>
              </a:rPr>
              <a:t> </a:t>
            </a:r>
            <a:r>
              <a:rPr lang="de-DE" sz="2000" dirty="0" err="1">
                <a:ea typeface="Cambria" charset="0"/>
                <a:cs typeface="Cambria" charset="0"/>
              </a:rPr>
              <a:t>and</a:t>
            </a:r>
            <a:r>
              <a:rPr lang="de-DE" sz="2000" dirty="0">
                <a:ea typeface="Cambria" charset="0"/>
                <a:cs typeface="Cambria" charset="0"/>
              </a:rPr>
              <a:t> sub-setting </a:t>
            </a:r>
            <a:r>
              <a:rPr lang="de-DE" sz="2000" dirty="0" err="1">
                <a:ea typeface="Cambria" charset="0"/>
                <a:cs typeface="Cambria" charset="0"/>
              </a:rPr>
              <a:t>techniques</a:t>
            </a:r>
            <a:r>
              <a:rPr lang="de-DE" sz="2000" dirty="0">
                <a:ea typeface="Cambria" charset="0"/>
                <a:cs typeface="Cambria" charset="0"/>
              </a:rPr>
              <a:t> </a:t>
            </a:r>
            <a:r>
              <a:rPr lang="de-DE" sz="2000" dirty="0" err="1">
                <a:ea typeface="Cambria" charset="0"/>
                <a:cs typeface="Cambria" charset="0"/>
              </a:rPr>
              <a:t>for</a:t>
            </a:r>
            <a:r>
              <a:rPr lang="de-DE" sz="2000" dirty="0">
                <a:ea typeface="Cambria" charset="0"/>
                <a:cs typeface="Cambria" charset="0"/>
              </a:rPr>
              <a:t> real time </a:t>
            </a:r>
            <a:r>
              <a:rPr lang="de-DE" sz="2000" dirty="0" err="1">
                <a:ea typeface="Cambria" charset="0"/>
                <a:cs typeface="Cambria" charset="0"/>
              </a:rPr>
              <a:t>datasets</a:t>
            </a:r>
            <a:r>
              <a:rPr lang="de-DE" sz="2000" dirty="0">
                <a:ea typeface="Cambria" charset="0"/>
                <a:cs typeface="Cambria" charset="0"/>
              </a:rPr>
              <a:t>.</a:t>
            </a:r>
          </a:p>
          <a:p>
            <a:pPr marL="800100" lvl="1" indent="-342900" algn="just">
              <a:buFont typeface="Arial" charset="0"/>
              <a:buChar char="•"/>
              <a:defRPr/>
            </a:pPr>
            <a:r>
              <a:rPr lang="de-DE" sz="2000" dirty="0" err="1">
                <a:ea typeface="Cambria" charset="0"/>
                <a:cs typeface="Cambria" charset="0"/>
              </a:rPr>
              <a:t>Use</a:t>
            </a:r>
            <a:r>
              <a:rPr lang="de-DE" sz="2000" dirty="0">
                <a:ea typeface="Cambria" charset="0"/>
                <a:cs typeface="Cambria" charset="0"/>
              </a:rPr>
              <a:t> </a:t>
            </a:r>
            <a:r>
              <a:rPr lang="de-DE" sz="2000" dirty="0" err="1">
                <a:ea typeface="Cambria" charset="0"/>
                <a:cs typeface="Cambria" charset="0"/>
              </a:rPr>
              <a:t>and</a:t>
            </a:r>
            <a:r>
              <a:rPr lang="de-DE" sz="2000" dirty="0">
                <a:ea typeface="Cambria" charset="0"/>
                <a:cs typeface="Cambria" charset="0"/>
              </a:rPr>
              <a:t> </a:t>
            </a:r>
            <a:r>
              <a:rPr lang="de-DE" sz="2000" dirty="0" err="1">
                <a:ea typeface="Cambria" charset="0"/>
                <a:cs typeface="Cambria" charset="0"/>
              </a:rPr>
              <a:t>customize</a:t>
            </a:r>
            <a:r>
              <a:rPr lang="de-DE" sz="2000" dirty="0">
                <a:ea typeface="Cambria" charset="0"/>
                <a:cs typeface="Cambria" charset="0"/>
              </a:rPr>
              <a:t> </a:t>
            </a:r>
            <a:r>
              <a:rPr lang="de-DE" sz="2000" dirty="0" err="1">
                <a:ea typeface="Cambria" charset="0"/>
                <a:cs typeface="Cambria" charset="0"/>
              </a:rPr>
              <a:t>the</a:t>
            </a:r>
            <a:r>
              <a:rPr lang="de-DE" sz="2000" dirty="0">
                <a:ea typeface="Cambria" charset="0"/>
                <a:cs typeface="Cambria" charset="0"/>
              </a:rPr>
              <a:t> </a:t>
            </a:r>
            <a:r>
              <a:rPr lang="de-DE" sz="2000" dirty="0" err="1">
                <a:ea typeface="Cambria" charset="0"/>
                <a:cs typeface="Cambria" charset="0"/>
              </a:rPr>
              <a:t>various</a:t>
            </a:r>
            <a:r>
              <a:rPr lang="de-DE" sz="2000" dirty="0">
                <a:ea typeface="Cambria" charset="0"/>
                <a:cs typeface="Cambria" charset="0"/>
              </a:rPr>
              <a:t> </a:t>
            </a:r>
            <a:r>
              <a:rPr lang="de-DE" sz="2000" dirty="0" err="1">
                <a:ea typeface="Cambria" charset="0"/>
                <a:cs typeface="Cambria" charset="0"/>
              </a:rPr>
              <a:t>graphical</a:t>
            </a:r>
            <a:r>
              <a:rPr lang="de-DE" sz="2000" dirty="0">
                <a:ea typeface="Cambria" charset="0"/>
                <a:cs typeface="Cambria" charset="0"/>
              </a:rPr>
              <a:t> </a:t>
            </a:r>
            <a:r>
              <a:rPr lang="de-DE" sz="2000" dirty="0" err="1">
                <a:ea typeface="Cambria" charset="0"/>
                <a:cs typeface="Cambria" charset="0"/>
              </a:rPr>
              <a:t>packages</a:t>
            </a:r>
            <a:r>
              <a:rPr lang="de-DE" sz="2000" dirty="0">
                <a:ea typeface="Cambria" charset="0"/>
                <a:cs typeface="Cambria" charset="0"/>
              </a:rPr>
              <a:t> </a:t>
            </a:r>
            <a:r>
              <a:rPr lang="de-DE" sz="2000" dirty="0" err="1">
                <a:ea typeface="Cambria" charset="0"/>
                <a:cs typeface="Cambria" charset="0"/>
              </a:rPr>
              <a:t>for</a:t>
            </a:r>
            <a:r>
              <a:rPr lang="de-DE" sz="2000" dirty="0">
                <a:ea typeface="Cambria" charset="0"/>
                <a:cs typeface="Cambria" charset="0"/>
              </a:rPr>
              <a:t> </a:t>
            </a:r>
            <a:r>
              <a:rPr lang="de-DE" sz="2000" dirty="0" err="1">
                <a:ea typeface="Cambria" charset="0"/>
                <a:cs typeface="Cambria" charset="0"/>
              </a:rPr>
              <a:t>creating</a:t>
            </a:r>
            <a:r>
              <a:rPr lang="de-DE" sz="2000" dirty="0">
                <a:ea typeface="Cambria" charset="0"/>
                <a:cs typeface="Cambria" charset="0"/>
              </a:rPr>
              <a:t> </a:t>
            </a:r>
            <a:r>
              <a:rPr lang="de-DE" sz="2000" dirty="0" err="1">
                <a:ea typeface="Cambria" charset="0"/>
                <a:cs typeface="Cambria" charset="0"/>
              </a:rPr>
              <a:t>various</a:t>
            </a:r>
            <a:r>
              <a:rPr lang="de-DE" sz="2000" dirty="0">
                <a:ea typeface="Cambria" charset="0"/>
                <a:cs typeface="Cambria" charset="0"/>
              </a:rPr>
              <a:t> </a:t>
            </a:r>
            <a:r>
              <a:rPr lang="de-DE" sz="2000" dirty="0" err="1">
                <a:ea typeface="Cambria" charset="0"/>
                <a:cs typeface="Cambria" charset="0"/>
              </a:rPr>
              <a:t>types</a:t>
            </a:r>
            <a:r>
              <a:rPr lang="de-DE" sz="2000" dirty="0">
                <a:ea typeface="Cambria" charset="0"/>
                <a:cs typeface="Cambria" charset="0"/>
              </a:rPr>
              <a:t> </a:t>
            </a:r>
            <a:r>
              <a:rPr lang="de-DE" sz="2000" dirty="0" err="1">
                <a:ea typeface="Cambria" charset="0"/>
                <a:cs typeface="Cambria" charset="0"/>
              </a:rPr>
              <a:t>of</a:t>
            </a:r>
            <a:r>
              <a:rPr lang="de-DE" sz="2000" dirty="0">
                <a:ea typeface="Cambria" charset="0"/>
                <a:cs typeface="Cambria" charset="0"/>
              </a:rPr>
              <a:t> </a:t>
            </a:r>
            <a:r>
              <a:rPr lang="de-DE" sz="2000" dirty="0" err="1">
                <a:ea typeface="Cambria" charset="0"/>
                <a:cs typeface="Cambria" charset="0"/>
              </a:rPr>
              <a:t>graphs</a:t>
            </a:r>
            <a:r>
              <a:rPr lang="de-DE" sz="2000" dirty="0">
                <a:ea typeface="Cambria" charset="0"/>
                <a:cs typeface="Cambria" charset="0"/>
              </a:rPr>
              <a:t>, </a:t>
            </a:r>
            <a:r>
              <a:rPr lang="de-DE" sz="2000" dirty="0" err="1">
                <a:ea typeface="Cambria" charset="0"/>
                <a:cs typeface="Cambria" charset="0"/>
              </a:rPr>
              <a:t>plots</a:t>
            </a:r>
            <a:r>
              <a:rPr lang="de-DE" sz="2000" dirty="0">
                <a:ea typeface="Cambria" charset="0"/>
                <a:cs typeface="Cambria" charset="0"/>
              </a:rPr>
              <a:t> </a:t>
            </a:r>
            <a:r>
              <a:rPr lang="de-DE" sz="2000" dirty="0" err="1">
                <a:ea typeface="Cambria" charset="0"/>
                <a:cs typeface="Cambria" charset="0"/>
              </a:rPr>
              <a:t>and</a:t>
            </a:r>
            <a:r>
              <a:rPr lang="de-DE" sz="2000" dirty="0">
                <a:ea typeface="Cambria" charset="0"/>
                <a:cs typeface="Cambria" charset="0"/>
              </a:rPr>
              <a:t> </a:t>
            </a:r>
            <a:r>
              <a:rPr lang="de-DE" sz="2000" dirty="0" err="1">
                <a:ea typeface="Cambria" charset="0"/>
                <a:cs typeface="Cambria" charset="0"/>
              </a:rPr>
              <a:t>charts</a:t>
            </a:r>
            <a:r>
              <a:rPr lang="de-DE" sz="2000" dirty="0">
                <a:ea typeface="Cambria" charset="0"/>
                <a:cs typeface="Cambria" charset="0"/>
              </a:rPr>
              <a:t>.</a:t>
            </a:r>
          </a:p>
          <a:p>
            <a:pPr marL="800100" lvl="1" indent="-342900" algn="just">
              <a:buFont typeface="Arial" charset="0"/>
              <a:buChar char="•"/>
              <a:defRPr/>
            </a:pPr>
            <a:r>
              <a:rPr lang="de-DE" sz="2000" dirty="0" err="1">
                <a:ea typeface="Cambria" charset="0"/>
                <a:cs typeface="Cambria" charset="0"/>
              </a:rPr>
              <a:t>Analyze</a:t>
            </a:r>
            <a:r>
              <a:rPr lang="de-DE" sz="2000" dirty="0">
                <a:ea typeface="Cambria" charset="0"/>
                <a:cs typeface="Cambria" charset="0"/>
              </a:rPr>
              <a:t> real </a:t>
            </a:r>
            <a:r>
              <a:rPr lang="de-DE" sz="2000" dirty="0" err="1">
                <a:ea typeface="Cambria" charset="0"/>
                <a:cs typeface="Cambria" charset="0"/>
              </a:rPr>
              <a:t>life</a:t>
            </a:r>
            <a:r>
              <a:rPr lang="de-DE" sz="2000" dirty="0">
                <a:ea typeface="Cambria" charset="0"/>
                <a:cs typeface="Cambria" charset="0"/>
              </a:rPr>
              <a:t> </a:t>
            </a:r>
            <a:r>
              <a:rPr lang="de-DE" sz="2000" dirty="0" err="1">
                <a:ea typeface="Cambria" charset="0"/>
                <a:cs typeface="Cambria" charset="0"/>
              </a:rPr>
              <a:t>business</a:t>
            </a:r>
            <a:r>
              <a:rPr lang="de-DE" sz="2000" dirty="0">
                <a:ea typeface="Cambria" charset="0"/>
                <a:cs typeface="Cambria" charset="0"/>
              </a:rPr>
              <a:t> </a:t>
            </a:r>
            <a:r>
              <a:rPr lang="de-DE" sz="2000" dirty="0" err="1">
                <a:ea typeface="Cambria" charset="0"/>
                <a:cs typeface="Cambria" charset="0"/>
              </a:rPr>
              <a:t>problems</a:t>
            </a:r>
            <a:r>
              <a:rPr lang="de-DE" sz="2000" dirty="0">
                <a:ea typeface="Cambria" charset="0"/>
                <a:cs typeface="Cambria" charset="0"/>
              </a:rPr>
              <a:t> </a:t>
            </a:r>
            <a:r>
              <a:rPr lang="de-DE" sz="2000" dirty="0" err="1">
                <a:ea typeface="Cambria" charset="0"/>
                <a:cs typeface="Cambria" charset="0"/>
              </a:rPr>
              <a:t>by</a:t>
            </a:r>
            <a:r>
              <a:rPr lang="de-DE" sz="2000" dirty="0">
                <a:ea typeface="Cambria" charset="0"/>
                <a:cs typeface="Cambria" charset="0"/>
              </a:rPr>
              <a:t> </a:t>
            </a:r>
            <a:r>
              <a:rPr lang="de-DE" sz="2000" dirty="0" err="1">
                <a:ea typeface="Cambria" charset="0"/>
                <a:cs typeface="Cambria" charset="0"/>
              </a:rPr>
              <a:t>using</a:t>
            </a:r>
            <a:r>
              <a:rPr lang="de-DE" sz="2000" dirty="0">
                <a:ea typeface="Cambria" charset="0"/>
                <a:cs typeface="Cambria" charset="0"/>
              </a:rPr>
              <a:t> </a:t>
            </a:r>
            <a:r>
              <a:rPr lang="de-DE" sz="2000" dirty="0" err="1">
                <a:ea typeface="Cambria" charset="0"/>
                <a:cs typeface="Cambria" charset="0"/>
              </a:rPr>
              <a:t>various</a:t>
            </a:r>
            <a:r>
              <a:rPr lang="de-DE" sz="2000" dirty="0">
                <a:ea typeface="Cambria" charset="0"/>
                <a:cs typeface="Cambria" charset="0"/>
              </a:rPr>
              <a:t> </a:t>
            </a:r>
            <a:r>
              <a:rPr lang="de-DE" sz="2000" dirty="0" err="1">
                <a:ea typeface="Cambria" charset="0"/>
                <a:cs typeface="Cambria" charset="0"/>
              </a:rPr>
              <a:t>visualization</a:t>
            </a:r>
            <a:r>
              <a:rPr lang="de-DE" sz="2000" dirty="0">
                <a:ea typeface="Cambria" charset="0"/>
                <a:cs typeface="Cambria" charset="0"/>
              </a:rPr>
              <a:t> </a:t>
            </a:r>
            <a:r>
              <a:rPr lang="de-DE" sz="2000" dirty="0" err="1">
                <a:ea typeface="Cambria" charset="0"/>
                <a:cs typeface="Cambria" charset="0"/>
              </a:rPr>
              <a:t>techniques</a:t>
            </a:r>
            <a:r>
              <a:rPr lang="de-DE" sz="2000" dirty="0">
                <a:ea typeface="Cambria" charset="0"/>
                <a:cs typeface="Cambria" charset="0"/>
              </a:rPr>
              <a:t>.</a:t>
            </a:r>
          </a:p>
          <a:p>
            <a:pPr marL="800100" lvl="1" indent="-342900" algn="just">
              <a:buFont typeface="Arial" charset="0"/>
              <a:buChar char="•"/>
              <a:defRPr/>
            </a:pPr>
            <a:r>
              <a:rPr lang="de-DE" sz="2000" dirty="0" err="1">
                <a:ea typeface="Cambria" charset="0"/>
                <a:cs typeface="Cambria" charset="0"/>
              </a:rPr>
              <a:t>Integrate</a:t>
            </a:r>
            <a:r>
              <a:rPr lang="de-DE" sz="2000" dirty="0">
                <a:ea typeface="Cambria" charset="0"/>
                <a:cs typeface="Cambria" charset="0"/>
              </a:rPr>
              <a:t> </a:t>
            </a:r>
            <a:r>
              <a:rPr lang="de-DE" sz="2000" dirty="0" err="1">
                <a:ea typeface="Cambria" charset="0"/>
                <a:cs typeface="Cambria" charset="0"/>
              </a:rPr>
              <a:t>data</a:t>
            </a:r>
            <a:r>
              <a:rPr lang="de-DE" sz="2000" dirty="0">
                <a:ea typeface="Cambria" charset="0"/>
                <a:cs typeface="Cambria" charset="0"/>
              </a:rPr>
              <a:t> </a:t>
            </a:r>
            <a:r>
              <a:rPr lang="de-DE" sz="2000" dirty="0" err="1">
                <a:ea typeface="Cambria" charset="0"/>
                <a:cs typeface="Cambria" charset="0"/>
              </a:rPr>
              <a:t>to</a:t>
            </a:r>
            <a:r>
              <a:rPr lang="de-DE" sz="2000" dirty="0">
                <a:ea typeface="Cambria" charset="0"/>
                <a:cs typeface="Cambria" charset="0"/>
              </a:rPr>
              <a:t> </a:t>
            </a:r>
            <a:r>
              <a:rPr lang="de-DE" sz="2000" dirty="0" err="1">
                <a:ea typeface="Cambria" charset="0"/>
                <a:cs typeface="Cambria" charset="0"/>
              </a:rPr>
              <a:t>provide</a:t>
            </a:r>
            <a:r>
              <a:rPr lang="de-DE" sz="2000" dirty="0">
                <a:ea typeface="Cambria" charset="0"/>
                <a:cs typeface="Cambria" charset="0"/>
              </a:rPr>
              <a:t> </a:t>
            </a:r>
            <a:r>
              <a:rPr lang="de-DE" sz="2000" dirty="0" err="1">
                <a:ea typeface="Cambria" charset="0"/>
                <a:cs typeface="Cambria" charset="0"/>
              </a:rPr>
              <a:t>mashed-up</a:t>
            </a:r>
            <a:r>
              <a:rPr lang="de-DE" sz="2000" dirty="0">
                <a:ea typeface="Cambria" charset="0"/>
                <a:cs typeface="Cambria" charset="0"/>
              </a:rPr>
              <a:t> </a:t>
            </a:r>
            <a:r>
              <a:rPr lang="de-DE" sz="2000" dirty="0" err="1">
                <a:ea typeface="Cambria" charset="0"/>
                <a:cs typeface="Cambria" charset="0"/>
              </a:rPr>
              <a:t>dashboards</a:t>
            </a:r>
            <a:r>
              <a:rPr lang="de-DE" sz="2000" dirty="0">
                <a:ea typeface="Cambria" charset="0"/>
                <a:cs typeface="Cambria" charset="0"/>
              </a:rPr>
              <a:t>.</a:t>
            </a:r>
          </a:p>
        </p:txBody>
      </p:sp>
      <p:grpSp>
        <p:nvGrpSpPr>
          <p:cNvPr id="10" name="Group 9"/>
          <p:cNvGrpSpPr/>
          <p:nvPr/>
        </p:nvGrpSpPr>
        <p:grpSpPr>
          <a:xfrm>
            <a:off x="252838" y="159068"/>
            <a:ext cx="290859" cy="705906"/>
            <a:chOff x="8432082" y="983023"/>
            <a:chExt cx="2051231" cy="5033134"/>
          </a:xfrm>
        </p:grpSpPr>
        <p:sp>
          <p:nvSpPr>
            <p:cNvPr id="11" name="Freeform 152">
              <a:extLst>
                <a:ext uri="{FF2B5EF4-FFF2-40B4-BE49-F238E27FC236}">
                  <a16:creationId xmlns:a16="http://schemas.microsoft.com/office/drawing/2014/main" xmlns="" id="{A5B701D8-5916-174D-9CA8-A2C5035DD857}"/>
                </a:ext>
              </a:extLst>
            </p:cNvPr>
            <p:cNvSpPr>
              <a:spLocks noChangeArrowheads="1"/>
            </p:cNvSpPr>
            <p:nvPr/>
          </p:nvSpPr>
          <p:spPr bwMode="auto">
            <a:xfrm>
              <a:off x="8432082" y="983023"/>
              <a:ext cx="2051231" cy="1126821"/>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chemeClr val="accent1"/>
            </a:solidFill>
            <a:ln>
              <a:noFill/>
            </a:ln>
            <a:effectLst/>
          </p:spPr>
          <p:txBody>
            <a:bodyPr wrap="none" anchor="ctr"/>
            <a:lstStyle/>
            <a:p>
              <a:endParaRPr lang="es-MX" sz="900" dirty="0"/>
            </a:p>
          </p:txBody>
        </p:sp>
        <p:sp>
          <p:nvSpPr>
            <p:cNvPr id="12" name="Freeform 153">
              <a:extLst>
                <a:ext uri="{FF2B5EF4-FFF2-40B4-BE49-F238E27FC236}">
                  <a16:creationId xmlns:a16="http://schemas.microsoft.com/office/drawing/2014/main" xmlns="" id="{137BCB4A-B7CF-0046-8A15-8310A2536C7C}"/>
                </a:ext>
              </a:extLst>
            </p:cNvPr>
            <p:cNvSpPr>
              <a:spLocks noChangeArrowheads="1"/>
            </p:cNvSpPr>
            <p:nvPr/>
          </p:nvSpPr>
          <p:spPr bwMode="auto">
            <a:xfrm>
              <a:off x="8432082" y="2107757"/>
              <a:ext cx="2051231" cy="1304192"/>
            </a:xfrm>
            <a:custGeom>
              <a:avLst/>
              <a:gdLst>
                <a:gd name="T0" fmla="*/ 0 w 4334"/>
                <a:gd name="T1" fmla="*/ 0 h 2756"/>
                <a:gd name="T2" fmla="*/ 1764 w 4334"/>
                <a:gd name="T3" fmla="*/ 0 h 2756"/>
                <a:gd name="T4" fmla="*/ 1764 w 4334"/>
                <a:gd name="T5" fmla="*/ 2755 h 2756"/>
                <a:gd name="T6" fmla="*/ 4333 w 4334"/>
                <a:gd name="T7" fmla="*/ 2755 h 2756"/>
                <a:gd name="T8" fmla="*/ 4333 w 4334"/>
                <a:gd name="T9" fmla="*/ 0 h 2756"/>
                <a:gd name="T10" fmla="*/ 0 w 4334"/>
                <a:gd name="T11" fmla="*/ 0 h 2756"/>
              </a:gdLst>
              <a:ahLst/>
              <a:cxnLst>
                <a:cxn ang="0">
                  <a:pos x="T0" y="T1"/>
                </a:cxn>
                <a:cxn ang="0">
                  <a:pos x="T2" y="T3"/>
                </a:cxn>
                <a:cxn ang="0">
                  <a:pos x="T4" y="T5"/>
                </a:cxn>
                <a:cxn ang="0">
                  <a:pos x="T6" y="T7"/>
                </a:cxn>
                <a:cxn ang="0">
                  <a:pos x="T8" y="T9"/>
                </a:cxn>
                <a:cxn ang="0">
                  <a:pos x="T10" y="T11"/>
                </a:cxn>
              </a:cxnLst>
              <a:rect l="0" t="0" r="r" b="b"/>
              <a:pathLst>
                <a:path w="4334" h="2756">
                  <a:moveTo>
                    <a:pt x="0" y="0"/>
                  </a:moveTo>
                  <a:lnTo>
                    <a:pt x="1764" y="0"/>
                  </a:lnTo>
                  <a:lnTo>
                    <a:pt x="1764" y="2755"/>
                  </a:lnTo>
                  <a:lnTo>
                    <a:pt x="4333" y="2755"/>
                  </a:lnTo>
                  <a:lnTo>
                    <a:pt x="4333" y="0"/>
                  </a:lnTo>
                  <a:lnTo>
                    <a:pt x="0" y="0"/>
                  </a:lnTo>
                </a:path>
              </a:pathLst>
            </a:custGeom>
            <a:solidFill>
              <a:schemeClr val="accent2"/>
            </a:solidFill>
            <a:ln>
              <a:noFill/>
            </a:ln>
            <a:effectLst/>
          </p:spPr>
          <p:txBody>
            <a:bodyPr wrap="none" anchor="ctr"/>
            <a:lstStyle/>
            <a:p>
              <a:endParaRPr lang="es-MX" sz="900" dirty="0"/>
            </a:p>
          </p:txBody>
        </p:sp>
        <p:sp>
          <p:nvSpPr>
            <p:cNvPr id="13" name="Freeform 154">
              <a:extLst>
                <a:ext uri="{FF2B5EF4-FFF2-40B4-BE49-F238E27FC236}">
                  <a16:creationId xmlns:a16="http://schemas.microsoft.com/office/drawing/2014/main" xmlns="" id="{EE0DC274-181E-5244-9E61-89F4CDAE15A7}"/>
                </a:ext>
              </a:extLst>
            </p:cNvPr>
            <p:cNvSpPr>
              <a:spLocks noChangeArrowheads="1"/>
            </p:cNvSpPr>
            <p:nvPr/>
          </p:nvSpPr>
          <p:spPr bwMode="auto">
            <a:xfrm>
              <a:off x="9266764" y="3411948"/>
              <a:ext cx="1216549" cy="1300017"/>
            </a:xfrm>
            <a:custGeom>
              <a:avLst/>
              <a:gdLst>
                <a:gd name="T0" fmla="*/ 0 w 2570"/>
                <a:gd name="T1" fmla="*/ 2745 h 2746"/>
                <a:gd name="T2" fmla="*/ 2569 w 2570"/>
                <a:gd name="T3" fmla="*/ 2745 h 2746"/>
                <a:gd name="T4" fmla="*/ 2569 w 2570"/>
                <a:gd name="T5" fmla="*/ 0 h 2746"/>
                <a:gd name="T6" fmla="*/ 0 w 2570"/>
                <a:gd name="T7" fmla="*/ 0 h 2746"/>
                <a:gd name="T8" fmla="*/ 0 w 2570"/>
                <a:gd name="T9" fmla="*/ 2745 h 2746"/>
              </a:gdLst>
              <a:ahLst/>
              <a:cxnLst>
                <a:cxn ang="0">
                  <a:pos x="T0" y="T1"/>
                </a:cxn>
                <a:cxn ang="0">
                  <a:pos x="T2" y="T3"/>
                </a:cxn>
                <a:cxn ang="0">
                  <a:pos x="T4" y="T5"/>
                </a:cxn>
                <a:cxn ang="0">
                  <a:pos x="T6" y="T7"/>
                </a:cxn>
                <a:cxn ang="0">
                  <a:pos x="T8" y="T9"/>
                </a:cxn>
              </a:cxnLst>
              <a:rect l="0" t="0" r="r" b="b"/>
              <a:pathLst>
                <a:path w="2570" h="2746">
                  <a:moveTo>
                    <a:pt x="0" y="2745"/>
                  </a:moveTo>
                  <a:lnTo>
                    <a:pt x="2569" y="2745"/>
                  </a:lnTo>
                  <a:lnTo>
                    <a:pt x="2569" y="0"/>
                  </a:lnTo>
                  <a:lnTo>
                    <a:pt x="0" y="0"/>
                  </a:lnTo>
                  <a:lnTo>
                    <a:pt x="0" y="2745"/>
                  </a:lnTo>
                </a:path>
              </a:pathLst>
            </a:custGeom>
            <a:solidFill>
              <a:schemeClr val="accent6">
                <a:lumMod val="75000"/>
              </a:schemeClr>
            </a:solidFill>
            <a:ln>
              <a:noFill/>
            </a:ln>
            <a:effectLst/>
          </p:spPr>
          <p:txBody>
            <a:bodyPr wrap="none" anchor="ctr"/>
            <a:lstStyle/>
            <a:p>
              <a:endParaRPr lang="es-MX" sz="900" dirty="0"/>
            </a:p>
          </p:txBody>
        </p:sp>
        <p:sp>
          <p:nvSpPr>
            <p:cNvPr id="15" name="Freeform 155">
              <a:extLst>
                <a:ext uri="{FF2B5EF4-FFF2-40B4-BE49-F238E27FC236}">
                  <a16:creationId xmlns:a16="http://schemas.microsoft.com/office/drawing/2014/main" xmlns="" id="{BEB66965-7939-1C47-82B9-2F1AFF1C3F44}"/>
                </a:ext>
              </a:extLst>
            </p:cNvPr>
            <p:cNvSpPr>
              <a:spLocks noChangeArrowheads="1"/>
            </p:cNvSpPr>
            <p:nvPr/>
          </p:nvSpPr>
          <p:spPr bwMode="auto">
            <a:xfrm>
              <a:off x="9266764" y="4711965"/>
              <a:ext cx="1216549" cy="1304192"/>
            </a:xfrm>
            <a:custGeom>
              <a:avLst/>
              <a:gdLst>
                <a:gd name="T0" fmla="*/ 0 w 2570"/>
                <a:gd name="T1" fmla="*/ 2756 h 2757"/>
                <a:gd name="T2" fmla="*/ 2569 w 2570"/>
                <a:gd name="T3" fmla="*/ 2756 h 2757"/>
                <a:gd name="T4" fmla="*/ 2569 w 2570"/>
                <a:gd name="T5" fmla="*/ 0 h 2757"/>
                <a:gd name="T6" fmla="*/ 0 w 2570"/>
                <a:gd name="T7" fmla="*/ 0 h 2757"/>
                <a:gd name="T8" fmla="*/ 0 w 2570"/>
                <a:gd name="T9" fmla="*/ 2756 h 2757"/>
              </a:gdLst>
              <a:ahLst/>
              <a:cxnLst>
                <a:cxn ang="0">
                  <a:pos x="T0" y="T1"/>
                </a:cxn>
                <a:cxn ang="0">
                  <a:pos x="T2" y="T3"/>
                </a:cxn>
                <a:cxn ang="0">
                  <a:pos x="T4" y="T5"/>
                </a:cxn>
                <a:cxn ang="0">
                  <a:pos x="T6" y="T7"/>
                </a:cxn>
                <a:cxn ang="0">
                  <a:pos x="T8" y="T9"/>
                </a:cxn>
              </a:cxnLst>
              <a:rect l="0" t="0" r="r" b="b"/>
              <a:pathLst>
                <a:path w="2570" h="2757">
                  <a:moveTo>
                    <a:pt x="0" y="2756"/>
                  </a:moveTo>
                  <a:lnTo>
                    <a:pt x="2569" y="2756"/>
                  </a:lnTo>
                  <a:lnTo>
                    <a:pt x="2569" y="0"/>
                  </a:lnTo>
                  <a:lnTo>
                    <a:pt x="0" y="0"/>
                  </a:lnTo>
                  <a:lnTo>
                    <a:pt x="0" y="2756"/>
                  </a:lnTo>
                </a:path>
              </a:pathLst>
            </a:custGeom>
            <a:solidFill>
              <a:schemeClr val="accent4"/>
            </a:solidFill>
            <a:ln>
              <a:noFill/>
            </a:ln>
            <a:effectLst/>
          </p:spPr>
          <p:txBody>
            <a:bodyPr wrap="none" anchor="ctr"/>
            <a:lstStyle/>
            <a:p>
              <a:endParaRPr lang="es-MX" sz="900" dirty="0"/>
            </a:p>
          </p:txBody>
        </p:sp>
      </p:grpSp>
    </p:spTree>
    <p:extLst>
      <p:ext uri="{BB962C8B-B14F-4D97-AF65-F5344CB8AC3E}">
        <p14:creationId xmlns:p14="http://schemas.microsoft.com/office/powerpoint/2010/main" val="20574601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xmlns=""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dirty="0" smtClean="0">
                <a:solidFill>
                  <a:schemeClr val="tx2"/>
                </a:solidFill>
                <a:latin typeface="Lato Heavy" charset="0"/>
                <a:ea typeface="Lato Heavy" charset="0"/>
                <a:cs typeface="Lato Heavy" charset="0"/>
              </a:rPr>
              <a:t>Description of Courses</a:t>
            </a:r>
            <a:endParaRPr lang="en-US" sz="4000" b="1" dirty="0">
              <a:solidFill>
                <a:schemeClr val="tx2"/>
              </a:solidFill>
              <a:latin typeface="Lato Heavy" charset="0"/>
              <a:ea typeface="Lato Heavy" charset="0"/>
              <a:cs typeface="Lato Heavy" charset="0"/>
            </a:endParaRPr>
          </a:p>
        </p:txBody>
      </p:sp>
      <p:sp>
        <p:nvSpPr>
          <p:cNvPr id="3"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68194" y="1283280"/>
            <a:ext cx="5349547"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INT234 : PREDICTIVE ANALYTICS</a:t>
            </a:r>
            <a:endParaRPr lang="es-MX" sz="2800" b="1" dirty="0">
              <a:solidFill>
                <a:schemeClr val="bg1"/>
              </a:solidFill>
            </a:endParaRPr>
          </a:p>
        </p:txBody>
      </p:sp>
      <p:sp>
        <p:nvSpPr>
          <p:cNvPr id="14" name="CuadroTexto 490">
            <a:extLst>
              <a:ext uri="{FF2B5EF4-FFF2-40B4-BE49-F238E27FC236}">
                <a16:creationId xmlns:a16="http://schemas.microsoft.com/office/drawing/2014/main" xmlns="" id="{CE4B999E-AE68-A148-BC94-54DD0361C6F6}"/>
              </a:ext>
            </a:extLst>
          </p:cNvPr>
          <p:cNvSpPr txBox="1"/>
          <p:nvPr/>
        </p:nvSpPr>
        <p:spPr>
          <a:xfrm>
            <a:off x="963827" y="2203032"/>
            <a:ext cx="10651524" cy="3477875"/>
          </a:xfrm>
          <a:prstGeom prst="rect">
            <a:avLst/>
          </a:prstGeom>
          <a:noFill/>
        </p:spPr>
        <p:txBody>
          <a:bodyPr wrap="square" rtlCol="0">
            <a:spAutoFit/>
          </a:bodyPr>
          <a:lstStyle/>
          <a:p>
            <a:pPr lvl="1" algn="just">
              <a:defRPr/>
            </a:pPr>
            <a:r>
              <a:rPr lang="en-US" sz="2000" dirty="0">
                <a:solidFill>
                  <a:srgbClr val="000000"/>
                </a:solidFill>
                <a:ea typeface="Cambria" charset="0"/>
                <a:cs typeface="Cambria" charset="0"/>
              </a:rPr>
              <a:t>The course is about breaking down the data, assess trends over time, compare one sector/measurement to another and even ask questions about the future.</a:t>
            </a:r>
          </a:p>
          <a:p>
            <a:pPr lvl="1" algn="just">
              <a:defRPr/>
            </a:pPr>
            <a:endParaRPr lang="en-US" sz="2000" b="1" u="sng" dirty="0" smtClean="0">
              <a:solidFill>
                <a:srgbClr val="000000"/>
              </a:solidFill>
              <a:ea typeface="Cambria" charset="0"/>
              <a:cs typeface="Cambria" charset="0"/>
            </a:endParaRPr>
          </a:p>
          <a:p>
            <a:pPr lvl="1" algn="just">
              <a:defRPr/>
            </a:pPr>
            <a:r>
              <a:rPr lang="en-US" sz="2000" b="1" u="sng" dirty="0" smtClean="0">
                <a:solidFill>
                  <a:srgbClr val="000000"/>
                </a:solidFill>
                <a:ea typeface="Cambria" charset="0"/>
                <a:cs typeface="Cambria" charset="0"/>
              </a:rPr>
              <a:t>Course </a:t>
            </a:r>
            <a:r>
              <a:rPr lang="en-US" sz="2000" b="1" u="sng" dirty="0">
                <a:solidFill>
                  <a:srgbClr val="000000"/>
                </a:solidFill>
                <a:ea typeface="Cambria" charset="0"/>
                <a:cs typeface="Cambria" charset="0"/>
              </a:rPr>
              <a:t>Outcome</a:t>
            </a:r>
            <a:r>
              <a:rPr lang="en-US" sz="2000" b="1" u="sng" dirty="0" smtClean="0">
                <a:solidFill>
                  <a:srgbClr val="000000"/>
                </a:solidFill>
                <a:ea typeface="Cambria" charset="0"/>
                <a:cs typeface="Cambria" charset="0"/>
              </a:rPr>
              <a:t>:</a:t>
            </a:r>
          </a:p>
          <a:p>
            <a:pPr lvl="1" algn="just">
              <a:defRPr/>
            </a:pPr>
            <a:endParaRPr lang="en-US" sz="2000" b="1" u="sng" dirty="0">
              <a:solidFill>
                <a:srgbClr val="000000"/>
              </a:solidFill>
              <a:ea typeface="Cambria" charset="0"/>
              <a:cs typeface="Cambria" charset="0"/>
            </a:endParaRPr>
          </a:p>
          <a:p>
            <a:pPr marL="800100" lvl="1" indent="-342900" algn="just">
              <a:buFont typeface="Arial" charset="0"/>
              <a:buChar char="•"/>
              <a:defRPr/>
            </a:pPr>
            <a:r>
              <a:rPr lang="en-US" sz="2000" dirty="0">
                <a:ea typeface="Cambria" charset="0"/>
                <a:cs typeface="Cambria" charset="0"/>
              </a:rPr>
              <a:t>Review the art and science of predictive analytics to define clear actions that result in improved decisions and business results.</a:t>
            </a:r>
          </a:p>
          <a:p>
            <a:pPr marL="800100" lvl="1" indent="-342900" algn="just">
              <a:buFont typeface="Arial" charset="0"/>
              <a:buChar char="•"/>
              <a:defRPr/>
            </a:pPr>
            <a:r>
              <a:rPr lang="en-US" sz="2000" dirty="0">
                <a:ea typeface="Cambria" charset="0"/>
                <a:cs typeface="Cambria" charset="0"/>
              </a:rPr>
              <a:t>Evaluate the use of analytic tools and assist in the selection of industry standard analytics tools.</a:t>
            </a:r>
          </a:p>
          <a:p>
            <a:pPr marL="800100" lvl="1" indent="-342900" algn="just">
              <a:buFont typeface="Arial" charset="0"/>
              <a:buChar char="•"/>
              <a:defRPr/>
            </a:pPr>
            <a:r>
              <a:rPr lang="en-US" sz="2000" dirty="0">
                <a:ea typeface="Cambria" charset="0"/>
                <a:cs typeface="Cambria" charset="0"/>
              </a:rPr>
              <a:t>Construct and format data to be most effective to ensure the predictive model meets the business goals.</a:t>
            </a:r>
          </a:p>
        </p:txBody>
      </p:sp>
      <p:grpSp>
        <p:nvGrpSpPr>
          <p:cNvPr id="5" name="Group 4"/>
          <p:cNvGrpSpPr/>
          <p:nvPr/>
        </p:nvGrpSpPr>
        <p:grpSpPr>
          <a:xfrm>
            <a:off x="252838" y="159068"/>
            <a:ext cx="290860" cy="705906"/>
            <a:chOff x="8432082" y="983023"/>
            <a:chExt cx="2051238" cy="5033134"/>
          </a:xfrm>
        </p:grpSpPr>
        <p:sp>
          <p:nvSpPr>
            <p:cNvPr id="6" name="Freeform 152">
              <a:extLst>
                <a:ext uri="{FF2B5EF4-FFF2-40B4-BE49-F238E27FC236}">
                  <a16:creationId xmlns:a16="http://schemas.microsoft.com/office/drawing/2014/main" xmlns="" id="{A5B701D8-5916-174D-9CA8-A2C5035DD857}"/>
                </a:ext>
              </a:extLst>
            </p:cNvPr>
            <p:cNvSpPr>
              <a:spLocks noChangeArrowheads="1"/>
            </p:cNvSpPr>
            <p:nvPr/>
          </p:nvSpPr>
          <p:spPr bwMode="auto">
            <a:xfrm>
              <a:off x="8849424" y="983023"/>
              <a:ext cx="1633896" cy="1124734"/>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chemeClr val="accent1"/>
            </a:solidFill>
            <a:ln>
              <a:noFill/>
            </a:ln>
            <a:effectLst/>
          </p:spPr>
          <p:txBody>
            <a:bodyPr wrap="none" anchor="ctr"/>
            <a:lstStyle/>
            <a:p>
              <a:endParaRPr lang="es-MX" sz="900" dirty="0"/>
            </a:p>
          </p:txBody>
        </p:sp>
        <p:sp>
          <p:nvSpPr>
            <p:cNvPr id="7" name="Freeform 153">
              <a:extLst>
                <a:ext uri="{FF2B5EF4-FFF2-40B4-BE49-F238E27FC236}">
                  <a16:creationId xmlns:a16="http://schemas.microsoft.com/office/drawing/2014/main" xmlns="" id="{137BCB4A-B7CF-0046-8A15-8310A2536C7C}"/>
                </a:ext>
              </a:extLst>
            </p:cNvPr>
            <p:cNvSpPr>
              <a:spLocks noChangeArrowheads="1"/>
            </p:cNvSpPr>
            <p:nvPr/>
          </p:nvSpPr>
          <p:spPr bwMode="auto">
            <a:xfrm>
              <a:off x="8432082" y="2107757"/>
              <a:ext cx="2051231" cy="1304192"/>
            </a:xfrm>
            <a:custGeom>
              <a:avLst/>
              <a:gdLst>
                <a:gd name="T0" fmla="*/ 0 w 4334"/>
                <a:gd name="T1" fmla="*/ 0 h 2756"/>
                <a:gd name="T2" fmla="*/ 1764 w 4334"/>
                <a:gd name="T3" fmla="*/ 0 h 2756"/>
                <a:gd name="T4" fmla="*/ 1764 w 4334"/>
                <a:gd name="T5" fmla="*/ 2755 h 2756"/>
                <a:gd name="T6" fmla="*/ 4333 w 4334"/>
                <a:gd name="T7" fmla="*/ 2755 h 2756"/>
                <a:gd name="T8" fmla="*/ 4333 w 4334"/>
                <a:gd name="T9" fmla="*/ 0 h 2756"/>
                <a:gd name="T10" fmla="*/ 0 w 4334"/>
                <a:gd name="T11" fmla="*/ 0 h 2756"/>
              </a:gdLst>
              <a:ahLst/>
              <a:cxnLst>
                <a:cxn ang="0">
                  <a:pos x="T0" y="T1"/>
                </a:cxn>
                <a:cxn ang="0">
                  <a:pos x="T2" y="T3"/>
                </a:cxn>
                <a:cxn ang="0">
                  <a:pos x="T4" y="T5"/>
                </a:cxn>
                <a:cxn ang="0">
                  <a:pos x="T6" y="T7"/>
                </a:cxn>
                <a:cxn ang="0">
                  <a:pos x="T8" y="T9"/>
                </a:cxn>
                <a:cxn ang="0">
                  <a:pos x="T10" y="T11"/>
                </a:cxn>
              </a:cxnLst>
              <a:rect l="0" t="0" r="r" b="b"/>
              <a:pathLst>
                <a:path w="4334" h="2756">
                  <a:moveTo>
                    <a:pt x="0" y="0"/>
                  </a:moveTo>
                  <a:lnTo>
                    <a:pt x="1764" y="0"/>
                  </a:lnTo>
                  <a:lnTo>
                    <a:pt x="1764" y="2755"/>
                  </a:lnTo>
                  <a:lnTo>
                    <a:pt x="4333" y="2755"/>
                  </a:lnTo>
                  <a:lnTo>
                    <a:pt x="4333" y="0"/>
                  </a:lnTo>
                  <a:lnTo>
                    <a:pt x="0" y="0"/>
                  </a:lnTo>
                </a:path>
              </a:pathLst>
            </a:custGeom>
            <a:solidFill>
              <a:schemeClr val="accent2"/>
            </a:solidFill>
            <a:ln>
              <a:noFill/>
            </a:ln>
            <a:effectLst/>
          </p:spPr>
          <p:txBody>
            <a:bodyPr wrap="none" anchor="ctr"/>
            <a:lstStyle/>
            <a:p>
              <a:endParaRPr lang="es-MX" sz="900" dirty="0"/>
            </a:p>
          </p:txBody>
        </p:sp>
        <p:sp>
          <p:nvSpPr>
            <p:cNvPr id="8" name="Freeform 154">
              <a:extLst>
                <a:ext uri="{FF2B5EF4-FFF2-40B4-BE49-F238E27FC236}">
                  <a16:creationId xmlns:a16="http://schemas.microsoft.com/office/drawing/2014/main" xmlns="" id="{EE0DC274-181E-5244-9E61-89F4CDAE15A7}"/>
                </a:ext>
              </a:extLst>
            </p:cNvPr>
            <p:cNvSpPr>
              <a:spLocks noChangeArrowheads="1"/>
            </p:cNvSpPr>
            <p:nvPr/>
          </p:nvSpPr>
          <p:spPr bwMode="auto">
            <a:xfrm>
              <a:off x="9266764" y="3411948"/>
              <a:ext cx="1216549" cy="1300017"/>
            </a:xfrm>
            <a:custGeom>
              <a:avLst/>
              <a:gdLst>
                <a:gd name="T0" fmla="*/ 0 w 2570"/>
                <a:gd name="T1" fmla="*/ 2745 h 2746"/>
                <a:gd name="T2" fmla="*/ 2569 w 2570"/>
                <a:gd name="T3" fmla="*/ 2745 h 2746"/>
                <a:gd name="T4" fmla="*/ 2569 w 2570"/>
                <a:gd name="T5" fmla="*/ 0 h 2746"/>
                <a:gd name="T6" fmla="*/ 0 w 2570"/>
                <a:gd name="T7" fmla="*/ 0 h 2746"/>
                <a:gd name="T8" fmla="*/ 0 w 2570"/>
                <a:gd name="T9" fmla="*/ 2745 h 2746"/>
              </a:gdLst>
              <a:ahLst/>
              <a:cxnLst>
                <a:cxn ang="0">
                  <a:pos x="T0" y="T1"/>
                </a:cxn>
                <a:cxn ang="0">
                  <a:pos x="T2" y="T3"/>
                </a:cxn>
                <a:cxn ang="0">
                  <a:pos x="T4" y="T5"/>
                </a:cxn>
                <a:cxn ang="0">
                  <a:pos x="T6" y="T7"/>
                </a:cxn>
                <a:cxn ang="0">
                  <a:pos x="T8" y="T9"/>
                </a:cxn>
              </a:cxnLst>
              <a:rect l="0" t="0" r="r" b="b"/>
              <a:pathLst>
                <a:path w="2570" h="2746">
                  <a:moveTo>
                    <a:pt x="0" y="2745"/>
                  </a:moveTo>
                  <a:lnTo>
                    <a:pt x="2569" y="2745"/>
                  </a:lnTo>
                  <a:lnTo>
                    <a:pt x="2569" y="0"/>
                  </a:lnTo>
                  <a:lnTo>
                    <a:pt x="0" y="0"/>
                  </a:lnTo>
                  <a:lnTo>
                    <a:pt x="0" y="2745"/>
                  </a:lnTo>
                </a:path>
              </a:pathLst>
            </a:custGeom>
            <a:solidFill>
              <a:schemeClr val="accent6">
                <a:lumMod val="75000"/>
              </a:schemeClr>
            </a:solidFill>
            <a:ln>
              <a:noFill/>
            </a:ln>
            <a:effectLst/>
          </p:spPr>
          <p:txBody>
            <a:bodyPr wrap="none" anchor="ctr"/>
            <a:lstStyle/>
            <a:p>
              <a:endParaRPr lang="es-MX" sz="900" dirty="0"/>
            </a:p>
          </p:txBody>
        </p:sp>
        <p:sp>
          <p:nvSpPr>
            <p:cNvPr id="9" name="Freeform 155">
              <a:extLst>
                <a:ext uri="{FF2B5EF4-FFF2-40B4-BE49-F238E27FC236}">
                  <a16:creationId xmlns:a16="http://schemas.microsoft.com/office/drawing/2014/main" xmlns="" id="{BEB66965-7939-1C47-82B9-2F1AFF1C3F44}"/>
                </a:ext>
              </a:extLst>
            </p:cNvPr>
            <p:cNvSpPr>
              <a:spLocks noChangeArrowheads="1"/>
            </p:cNvSpPr>
            <p:nvPr/>
          </p:nvSpPr>
          <p:spPr bwMode="auto">
            <a:xfrm>
              <a:off x="9266764" y="4711965"/>
              <a:ext cx="1216549" cy="1304192"/>
            </a:xfrm>
            <a:custGeom>
              <a:avLst/>
              <a:gdLst>
                <a:gd name="T0" fmla="*/ 0 w 2570"/>
                <a:gd name="T1" fmla="*/ 2756 h 2757"/>
                <a:gd name="T2" fmla="*/ 2569 w 2570"/>
                <a:gd name="T3" fmla="*/ 2756 h 2757"/>
                <a:gd name="T4" fmla="*/ 2569 w 2570"/>
                <a:gd name="T5" fmla="*/ 0 h 2757"/>
                <a:gd name="T6" fmla="*/ 0 w 2570"/>
                <a:gd name="T7" fmla="*/ 0 h 2757"/>
                <a:gd name="T8" fmla="*/ 0 w 2570"/>
                <a:gd name="T9" fmla="*/ 2756 h 2757"/>
              </a:gdLst>
              <a:ahLst/>
              <a:cxnLst>
                <a:cxn ang="0">
                  <a:pos x="T0" y="T1"/>
                </a:cxn>
                <a:cxn ang="0">
                  <a:pos x="T2" y="T3"/>
                </a:cxn>
                <a:cxn ang="0">
                  <a:pos x="T4" y="T5"/>
                </a:cxn>
                <a:cxn ang="0">
                  <a:pos x="T6" y="T7"/>
                </a:cxn>
                <a:cxn ang="0">
                  <a:pos x="T8" y="T9"/>
                </a:cxn>
              </a:cxnLst>
              <a:rect l="0" t="0" r="r" b="b"/>
              <a:pathLst>
                <a:path w="2570" h="2757">
                  <a:moveTo>
                    <a:pt x="0" y="2756"/>
                  </a:moveTo>
                  <a:lnTo>
                    <a:pt x="2569" y="2756"/>
                  </a:lnTo>
                  <a:lnTo>
                    <a:pt x="2569" y="0"/>
                  </a:lnTo>
                  <a:lnTo>
                    <a:pt x="0" y="0"/>
                  </a:lnTo>
                  <a:lnTo>
                    <a:pt x="0" y="2756"/>
                  </a:lnTo>
                </a:path>
              </a:pathLst>
            </a:custGeom>
            <a:solidFill>
              <a:schemeClr val="accent4"/>
            </a:solidFill>
            <a:ln>
              <a:noFill/>
            </a:ln>
            <a:effectLst/>
          </p:spPr>
          <p:txBody>
            <a:bodyPr wrap="none" anchor="ctr"/>
            <a:lstStyle/>
            <a:p>
              <a:endParaRPr lang="es-MX" sz="900" dirty="0"/>
            </a:p>
          </p:txBody>
        </p:sp>
      </p:grpSp>
    </p:spTree>
    <p:extLst>
      <p:ext uri="{BB962C8B-B14F-4D97-AF65-F5344CB8AC3E}">
        <p14:creationId xmlns:p14="http://schemas.microsoft.com/office/powerpoint/2010/main" val="951309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52838" y="159068"/>
            <a:ext cx="290859" cy="705906"/>
            <a:chOff x="8432088" y="983024"/>
            <a:chExt cx="2051232" cy="5033133"/>
          </a:xfrm>
        </p:grpSpPr>
        <p:sp>
          <p:nvSpPr>
            <p:cNvPr id="3" name="Freeform 152">
              <a:extLst>
                <a:ext uri="{FF2B5EF4-FFF2-40B4-BE49-F238E27FC236}">
                  <a16:creationId xmlns:a16="http://schemas.microsoft.com/office/drawing/2014/main" xmlns="" id="{A5B701D8-5916-174D-9CA8-A2C5035DD857}"/>
                </a:ext>
              </a:extLst>
            </p:cNvPr>
            <p:cNvSpPr>
              <a:spLocks noChangeArrowheads="1"/>
            </p:cNvSpPr>
            <p:nvPr/>
          </p:nvSpPr>
          <p:spPr bwMode="auto">
            <a:xfrm>
              <a:off x="8432088" y="983024"/>
              <a:ext cx="2051232" cy="1126823"/>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chemeClr val="accent1"/>
            </a:solidFill>
            <a:ln>
              <a:noFill/>
            </a:ln>
            <a:effectLst/>
          </p:spPr>
          <p:txBody>
            <a:bodyPr wrap="none" anchor="ctr"/>
            <a:lstStyle/>
            <a:p>
              <a:endParaRPr lang="es-MX" sz="900" dirty="0"/>
            </a:p>
          </p:txBody>
        </p:sp>
        <p:sp>
          <p:nvSpPr>
            <p:cNvPr id="4" name="Freeform 153">
              <a:extLst>
                <a:ext uri="{FF2B5EF4-FFF2-40B4-BE49-F238E27FC236}">
                  <a16:creationId xmlns:a16="http://schemas.microsoft.com/office/drawing/2014/main" xmlns="" id="{137BCB4A-B7CF-0046-8A15-8310A2536C7C}"/>
                </a:ext>
              </a:extLst>
            </p:cNvPr>
            <p:cNvSpPr>
              <a:spLocks noChangeArrowheads="1"/>
            </p:cNvSpPr>
            <p:nvPr/>
          </p:nvSpPr>
          <p:spPr bwMode="auto">
            <a:xfrm>
              <a:off x="8432088" y="2107758"/>
              <a:ext cx="2051232" cy="1304190"/>
            </a:xfrm>
            <a:custGeom>
              <a:avLst/>
              <a:gdLst>
                <a:gd name="T0" fmla="*/ 0 w 4334"/>
                <a:gd name="T1" fmla="*/ 0 h 2756"/>
                <a:gd name="T2" fmla="*/ 1764 w 4334"/>
                <a:gd name="T3" fmla="*/ 0 h 2756"/>
                <a:gd name="T4" fmla="*/ 1764 w 4334"/>
                <a:gd name="T5" fmla="*/ 2755 h 2756"/>
                <a:gd name="T6" fmla="*/ 4333 w 4334"/>
                <a:gd name="T7" fmla="*/ 2755 h 2756"/>
                <a:gd name="T8" fmla="*/ 4333 w 4334"/>
                <a:gd name="T9" fmla="*/ 0 h 2756"/>
                <a:gd name="T10" fmla="*/ 0 w 4334"/>
                <a:gd name="T11" fmla="*/ 0 h 2756"/>
              </a:gdLst>
              <a:ahLst/>
              <a:cxnLst>
                <a:cxn ang="0">
                  <a:pos x="T0" y="T1"/>
                </a:cxn>
                <a:cxn ang="0">
                  <a:pos x="T2" y="T3"/>
                </a:cxn>
                <a:cxn ang="0">
                  <a:pos x="T4" y="T5"/>
                </a:cxn>
                <a:cxn ang="0">
                  <a:pos x="T6" y="T7"/>
                </a:cxn>
                <a:cxn ang="0">
                  <a:pos x="T8" y="T9"/>
                </a:cxn>
                <a:cxn ang="0">
                  <a:pos x="T10" y="T11"/>
                </a:cxn>
              </a:cxnLst>
              <a:rect l="0" t="0" r="r" b="b"/>
              <a:pathLst>
                <a:path w="4334" h="2756">
                  <a:moveTo>
                    <a:pt x="0" y="0"/>
                  </a:moveTo>
                  <a:lnTo>
                    <a:pt x="1764" y="0"/>
                  </a:lnTo>
                  <a:lnTo>
                    <a:pt x="1764" y="2755"/>
                  </a:lnTo>
                  <a:lnTo>
                    <a:pt x="4333" y="2755"/>
                  </a:lnTo>
                  <a:lnTo>
                    <a:pt x="4333" y="0"/>
                  </a:lnTo>
                  <a:lnTo>
                    <a:pt x="0" y="0"/>
                  </a:lnTo>
                </a:path>
              </a:pathLst>
            </a:custGeom>
            <a:solidFill>
              <a:schemeClr val="accent2"/>
            </a:solidFill>
            <a:ln>
              <a:noFill/>
            </a:ln>
            <a:effectLst/>
          </p:spPr>
          <p:txBody>
            <a:bodyPr wrap="none" anchor="ctr"/>
            <a:lstStyle/>
            <a:p>
              <a:endParaRPr lang="es-MX" sz="900" dirty="0"/>
            </a:p>
          </p:txBody>
        </p:sp>
        <p:sp>
          <p:nvSpPr>
            <p:cNvPr id="5" name="Freeform 154">
              <a:extLst>
                <a:ext uri="{FF2B5EF4-FFF2-40B4-BE49-F238E27FC236}">
                  <a16:creationId xmlns:a16="http://schemas.microsoft.com/office/drawing/2014/main" xmlns="" id="{EE0DC274-181E-5244-9E61-89F4CDAE15A7}"/>
                </a:ext>
              </a:extLst>
            </p:cNvPr>
            <p:cNvSpPr>
              <a:spLocks noChangeArrowheads="1"/>
            </p:cNvSpPr>
            <p:nvPr/>
          </p:nvSpPr>
          <p:spPr bwMode="auto">
            <a:xfrm>
              <a:off x="9266764" y="3411948"/>
              <a:ext cx="1216549" cy="1300017"/>
            </a:xfrm>
            <a:custGeom>
              <a:avLst/>
              <a:gdLst>
                <a:gd name="T0" fmla="*/ 0 w 2570"/>
                <a:gd name="T1" fmla="*/ 2745 h 2746"/>
                <a:gd name="T2" fmla="*/ 2569 w 2570"/>
                <a:gd name="T3" fmla="*/ 2745 h 2746"/>
                <a:gd name="T4" fmla="*/ 2569 w 2570"/>
                <a:gd name="T5" fmla="*/ 0 h 2746"/>
                <a:gd name="T6" fmla="*/ 0 w 2570"/>
                <a:gd name="T7" fmla="*/ 0 h 2746"/>
                <a:gd name="T8" fmla="*/ 0 w 2570"/>
                <a:gd name="T9" fmla="*/ 2745 h 2746"/>
              </a:gdLst>
              <a:ahLst/>
              <a:cxnLst>
                <a:cxn ang="0">
                  <a:pos x="T0" y="T1"/>
                </a:cxn>
                <a:cxn ang="0">
                  <a:pos x="T2" y="T3"/>
                </a:cxn>
                <a:cxn ang="0">
                  <a:pos x="T4" y="T5"/>
                </a:cxn>
                <a:cxn ang="0">
                  <a:pos x="T6" y="T7"/>
                </a:cxn>
                <a:cxn ang="0">
                  <a:pos x="T8" y="T9"/>
                </a:cxn>
              </a:cxnLst>
              <a:rect l="0" t="0" r="r" b="b"/>
              <a:pathLst>
                <a:path w="2570" h="2746">
                  <a:moveTo>
                    <a:pt x="0" y="2745"/>
                  </a:moveTo>
                  <a:lnTo>
                    <a:pt x="2569" y="2745"/>
                  </a:lnTo>
                  <a:lnTo>
                    <a:pt x="2569" y="0"/>
                  </a:lnTo>
                  <a:lnTo>
                    <a:pt x="0" y="0"/>
                  </a:lnTo>
                  <a:lnTo>
                    <a:pt x="0" y="2745"/>
                  </a:lnTo>
                </a:path>
              </a:pathLst>
            </a:custGeom>
            <a:solidFill>
              <a:schemeClr val="bg1">
                <a:lumMod val="50000"/>
              </a:schemeClr>
            </a:solidFill>
            <a:ln>
              <a:noFill/>
            </a:ln>
            <a:effectLst/>
          </p:spPr>
          <p:txBody>
            <a:bodyPr wrap="none" anchor="ctr"/>
            <a:lstStyle/>
            <a:p>
              <a:endParaRPr lang="es-MX" sz="900" dirty="0"/>
            </a:p>
          </p:txBody>
        </p:sp>
        <p:sp>
          <p:nvSpPr>
            <p:cNvPr id="6" name="Freeform 155">
              <a:extLst>
                <a:ext uri="{FF2B5EF4-FFF2-40B4-BE49-F238E27FC236}">
                  <a16:creationId xmlns:a16="http://schemas.microsoft.com/office/drawing/2014/main" xmlns="" id="{BEB66965-7939-1C47-82B9-2F1AFF1C3F44}"/>
                </a:ext>
              </a:extLst>
            </p:cNvPr>
            <p:cNvSpPr>
              <a:spLocks noChangeArrowheads="1"/>
            </p:cNvSpPr>
            <p:nvPr/>
          </p:nvSpPr>
          <p:spPr bwMode="auto">
            <a:xfrm>
              <a:off x="9266766" y="4711967"/>
              <a:ext cx="1216547" cy="1304190"/>
            </a:xfrm>
            <a:custGeom>
              <a:avLst/>
              <a:gdLst>
                <a:gd name="T0" fmla="*/ 0 w 2570"/>
                <a:gd name="T1" fmla="*/ 2756 h 2757"/>
                <a:gd name="T2" fmla="*/ 2569 w 2570"/>
                <a:gd name="T3" fmla="*/ 2756 h 2757"/>
                <a:gd name="T4" fmla="*/ 2569 w 2570"/>
                <a:gd name="T5" fmla="*/ 0 h 2757"/>
                <a:gd name="T6" fmla="*/ 0 w 2570"/>
                <a:gd name="T7" fmla="*/ 0 h 2757"/>
                <a:gd name="T8" fmla="*/ 0 w 2570"/>
                <a:gd name="T9" fmla="*/ 2756 h 2757"/>
              </a:gdLst>
              <a:ahLst/>
              <a:cxnLst>
                <a:cxn ang="0">
                  <a:pos x="T0" y="T1"/>
                </a:cxn>
                <a:cxn ang="0">
                  <a:pos x="T2" y="T3"/>
                </a:cxn>
                <a:cxn ang="0">
                  <a:pos x="T4" y="T5"/>
                </a:cxn>
                <a:cxn ang="0">
                  <a:pos x="T6" y="T7"/>
                </a:cxn>
                <a:cxn ang="0">
                  <a:pos x="T8" y="T9"/>
                </a:cxn>
              </a:cxnLst>
              <a:rect l="0" t="0" r="r" b="b"/>
              <a:pathLst>
                <a:path w="2570" h="2757">
                  <a:moveTo>
                    <a:pt x="0" y="2756"/>
                  </a:moveTo>
                  <a:lnTo>
                    <a:pt x="2569" y="2756"/>
                  </a:lnTo>
                  <a:lnTo>
                    <a:pt x="2569" y="0"/>
                  </a:lnTo>
                  <a:lnTo>
                    <a:pt x="0" y="0"/>
                  </a:lnTo>
                  <a:lnTo>
                    <a:pt x="0" y="2756"/>
                  </a:lnTo>
                </a:path>
              </a:pathLst>
            </a:custGeom>
            <a:solidFill>
              <a:schemeClr val="accent4"/>
            </a:solidFill>
            <a:ln>
              <a:noFill/>
            </a:ln>
            <a:effectLst/>
          </p:spPr>
          <p:txBody>
            <a:bodyPr wrap="none" anchor="ctr"/>
            <a:lstStyle/>
            <a:p>
              <a:endParaRPr lang="es-MX" sz="900" dirty="0"/>
            </a:p>
          </p:txBody>
        </p:sp>
      </p:grpSp>
      <p:sp>
        <p:nvSpPr>
          <p:cNvPr id="7" name="Rectangle 6"/>
          <p:cNvSpPr/>
          <p:nvPr/>
        </p:nvSpPr>
        <p:spPr>
          <a:xfrm>
            <a:off x="2642616" y="267282"/>
            <a:ext cx="6071616" cy="707886"/>
          </a:xfrm>
          <a:prstGeom prst="rect">
            <a:avLst/>
          </a:prstGeom>
        </p:spPr>
        <p:txBody>
          <a:bodyPr wrap="square">
            <a:spAutoFit/>
          </a:bodyPr>
          <a:lstStyle/>
          <a:p>
            <a:pPr algn="ctr"/>
            <a:r>
              <a:rPr lang="en-US" sz="4000" b="1" dirty="0">
                <a:solidFill>
                  <a:schemeClr val="tx2"/>
                </a:solidFill>
                <a:latin typeface="Lato Heavy" charset="0"/>
                <a:ea typeface="Lato Heavy" charset="0"/>
                <a:cs typeface="Lato Heavy" charset="0"/>
              </a:rPr>
              <a:t>Description of Courses</a:t>
            </a:r>
          </a:p>
        </p:txBody>
      </p:sp>
      <p:sp>
        <p:nvSpPr>
          <p:cNvPr id="8"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68194" y="1283280"/>
            <a:ext cx="5349547"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INT312 : BIG DATA FUNDAMENTALS</a:t>
            </a:r>
            <a:endParaRPr lang="es-MX" sz="2800" b="1" dirty="0">
              <a:solidFill>
                <a:schemeClr val="bg1"/>
              </a:solidFill>
            </a:endParaRPr>
          </a:p>
        </p:txBody>
      </p:sp>
      <p:sp>
        <p:nvSpPr>
          <p:cNvPr id="9" name="TextBox 8"/>
          <p:cNvSpPr txBox="1"/>
          <p:nvPr/>
        </p:nvSpPr>
        <p:spPr>
          <a:xfrm>
            <a:off x="520779" y="2024036"/>
            <a:ext cx="10993923" cy="5324535"/>
          </a:xfrm>
          <a:prstGeom prst="rect">
            <a:avLst/>
          </a:prstGeom>
          <a:noFill/>
        </p:spPr>
        <p:txBody>
          <a:bodyPr wrap="square" rtlCol="0">
            <a:spAutoFit/>
          </a:bodyPr>
          <a:lstStyle/>
          <a:p>
            <a:pPr marL="342900" lvl="0" indent="-342900" algn="just" fontAlgn="base">
              <a:spcBef>
                <a:spcPct val="20000"/>
              </a:spcBef>
              <a:spcAft>
                <a:spcPct val="0"/>
              </a:spcAft>
            </a:pPr>
            <a:r>
              <a:rPr lang="en-US" sz="2000" dirty="0" smtClean="0"/>
              <a:t>      This course provides </a:t>
            </a:r>
            <a:r>
              <a:rPr lang="en-US" sz="2000" dirty="0"/>
              <a:t>basic concepts and terminologies of Big Data and its </a:t>
            </a:r>
            <a:r>
              <a:rPr lang="en-US" sz="2000" dirty="0" smtClean="0"/>
              <a:t>real-life applications </a:t>
            </a:r>
            <a:r>
              <a:rPr lang="en-US" sz="2000" dirty="0"/>
              <a:t>across industries. </a:t>
            </a:r>
            <a:r>
              <a:rPr lang="en-US" sz="2000" dirty="0" smtClean="0"/>
              <a:t>One </a:t>
            </a:r>
            <a:r>
              <a:rPr lang="en-US" sz="2000" dirty="0"/>
              <a:t>will gain insights on how to improve business productivity by processing large volumes of data and extract valuable information from them.</a:t>
            </a:r>
            <a:endParaRPr lang="en-US" sz="2000" dirty="0" smtClean="0"/>
          </a:p>
          <a:p>
            <a:pPr algn="just"/>
            <a:endParaRPr lang="en-US" sz="2000" dirty="0" smtClean="0"/>
          </a:p>
          <a:p>
            <a:pPr marL="0" lvl="1" algn="just"/>
            <a:r>
              <a:rPr lang="en-US" sz="2000" b="1" u="sng" dirty="0" smtClean="0">
                <a:solidFill>
                  <a:srgbClr val="000000"/>
                </a:solidFill>
                <a:ea typeface="Cambria" charset="0"/>
                <a:cs typeface="Cambria" charset="0"/>
              </a:rPr>
              <a:t>Course Outcome:</a:t>
            </a:r>
          </a:p>
          <a:p>
            <a:pPr marL="0" lvl="1" algn="just"/>
            <a:endParaRPr lang="en-US" sz="2000" b="1" u="sng" dirty="0" smtClean="0">
              <a:solidFill>
                <a:srgbClr val="000000"/>
              </a:solidFill>
              <a:ea typeface="Cambria" charset="0"/>
              <a:cs typeface="Cambria" charset="0"/>
            </a:endParaRPr>
          </a:p>
          <a:p>
            <a:pPr marL="342900" indent="-342900" algn="just">
              <a:buFont typeface="Arial" pitchFamily="34" charset="0"/>
              <a:buChar char="•"/>
            </a:pPr>
            <a:r>
              <a:rPr lang="en-US" altLang="en-US" sz="2000" dirty="0" smtClean="0"/>
              <a:t>Recognize the need and importance of fundamental concepts and principles of Big Data</a:t>
            </a:r>
          </a:p>
          <a:p>
            <a:pPr marL="342900" indent="-342900" algn="just">
              <a:buFont typeface="Arial" pitchFamily="34" charset="0"/>
              <a:buChar char="•"/>
            </a:pPr>
            <a:r>
              <a:rPr lang="en-US" altLang="en-US" sz="2000" dirty="0" smtClean="0"/>
              <a:t>Examine internal functioning of different modules of Big Data and Hadoop</a:t>
            </a:r>
          </a:p>
          <a:p>
            <a:pPr marL="342900" indent="-342900" algn="just">
              <a:buFont typeface="Arial" pitchFamily="34" charset="0"/>
              <a:buChar char="•"/>
            </a:pPr>
            <a:r>
              <a:rPr lang="en-US" altLang="en-US" sz="2000" dirty="0" smtClean="0"/>
              <a:t>Conceptualize the big data ecosystem and appreciate its key components</a:t>
            </a:r>
          </a:p>
          <a:p>
            <a:pPr marL="342900" indent="-342900" algn="just">
              <a:buFont typeface="Arial" pitchFamily="34" charset="0"/>
              <a:buChar char="•"/>
            </a:pPr>
            <a:r>
              <a:rPr lang="en-US" altLang="en-US" sz="2000" dirty="0" smtClean="0"/>
              <a:t>Review quantitative and qualitative understanding of methods and algorithms for processing big data</a:t>
            </a:r>
          </a:p>
          <a:p>
            <a:pPr algn="just">
              <a:buFont typeface="Arial" pitchFamily="34" charset="0"/>
              <a:buChar char="•"/>
            </a:pPr>
            <a:endParaRPr lang="en-US" altLang="en-US" sz="2000" dirty="0" smtClean="0"/>
          </a:p>
          <a:p>
            <a:pPr marL="0" lvl="1" algn="just"/>
            <a:endParaRPr lang="en-US" sz="2000" b="1" u="sng" dirty="0" smtClean="0">
              <a:solidFill>
                <a:srgbClr val="000000"/>
              </a:solidFill>
              <a:ea typeface="Cambria" charset="0"/>
              <a:cs typeface="Cambria" charset="0"/>
            </a:endParaRPr>
          </a:p>
          <a:p>
            <a:pPr marL="0" lvl="1" algn="just"/>
            <a:endParaRPr lang="en-US" sz="2000" b="1" u="sng" dirty="0" smtClean="0">
              <a:solidFill>
                <a:srgbClr val="000000"/>
              </a:solidFill>
              <a:ea typeface="Cambria" charset="0"/>
              <a:cs typeface="Cambria" charset="0"/>
            </a:endParaRPr>
          </a:p>
          <a:p>
            <a:pPr algn="just"/>
            <a:endParaRPr lang="en-US" sz="2000" dirty="0" smtClean="0"/>
          </a:p>
          <a:p>
            <a:pPr algn="just"/>
            <a:endParaRPr lang="en-US" sz="2000" dirty="0" smtClean="0"/>
          </a:p>
          <a:p>
            <a:pPr algn="just"/>
            <a:endParaRPr lang="en-US" sz="2000" dirty="0" smtClean="0"/>
          </a:p>
          <a:p>
            <a:pPr algn="just"/>
            <a:endParaRPr lang="en-IN" sz="2000" dirty="0"/>
          </a:p>
        </p:txBody>
      </p:sp>
    </p:spTree>
    <p:extLst>
      <p:ext uri="{BB962C8B-B14F-4D97-AF65-F5344CB8AC3E}">
        <p14:creationId xmlns:p14="http://schemas.microsoft.com/office/powerpoint/2010/main" val="956945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52838" y="159068"/>
            <a:ext cx="290859" cy="705906"/>
            <a:chOff x="8432088" y="983024"/>
            <a:chExt cx="2051232" cy="5033133"/>
          </a:xfrm>
        </p:grpSpPr>
        <p:sp>
          <p:nvSpPr>
            <p:cNvPr id="3" name="Freeform 152">
              <a:extLst>
                <a:ext uri="{FF2B5EF4-FFF2-40B4-BE49-F238E27FC236}">
                  <a16:creationId xmlns:a16="http://schemas.microsoft.com/office/drawing/2014/main" xmlns="" id="{A5B701D8-5916-174D-9CA8-A2C5035DD857}"/>
                </a:ext>
              </a:extLst>
            </p:cNvPr>
            <p:cNvSpPr>
              <a:spLocks noChangeArrowheads="1"/>
            </p:cNvSpPr>
            <p:nvPr/>
          </p:nvSpPr>
          <p:spPr bwMode="auto">
            <a:xfrm>
              <a:off x="8432088" y="983024"/>
              <a:ext cx="2051232" cy="1126823"/>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chemeClr val="accent1"/>
            </a:solidFill>
            <a:ln>
              <a:noFill/>
            </a:ln>
            <a:effectLst/>
          </p:spPr>
          <p:txBody>
            <a:bodyPr wrap="none" anchor="ctr"/>
            <a:lstStyle/>
            <a:p>
              <a:endParaRPr lang="es-MX" sz="900" dirty="0"/>
            </a:p>
          </p:txBody>
        </p:sp>
        <p:sp>
          <p:nvSpPr>
            <p:cNvPr id="4" name="Freeform 153">
              <a:extLst>
                <a:ext uri="{FF2B5EF4-FFF2-40B4-BE49-F238E27FC236}">
                  <a16:creationId xmlns:a16="http://schemas.microsoft.com/office/drawing/2014/main" xmlns="" id="{137BCB4A-B7CF-0046-8A15-8310A2536C7C}"/>
                </a:ext>
              </a:extLst>
            </p:cNvPr>
            <p:cNvSpPr>
              <a:spLocks noChangeArrowheads="1"/>
            </p:cNvSpPr>
            <p:nvPr/>
          </p:nvSpPr>
          <p:spPr bwMode="auto">
            <a:xfrm>
              <a:off x="8432088" y="2107758"/>
              <a:ext cx="2051232" cy="1304190"/>
            </a:xfrm>
            <a:custGeom>
              <a:avLst/>
              <a:gdLst>
                <a:gd name="T0" fmla="*/ 0 w 4334"/>
                <a:gd name="T1" fmla="*/ 0 h 2756"/>
                <a:gd name="T2" fmla="*/ 1764 w 4334"/>
                <a:gd name="T3" fmla="*/ 0 h 2756"/>
                <a:gd name="T4" fmla="*/ 1764 w 4334"/>
                <a:gd name="T5" fmla="*/ 2755 h 2756"/>
                <a:gd name="T6" fmla="*/ 4333 w 4334"/>
                <a:gd name="T7" fmla="*/ 2755 h 2756"/>
                <a:gd name="T8" fmla="*/ 4333 w 4334"/>
                <a:gd name="T9" fmla="*/ 0 h 2756"/>
                <a:gd name="T10" fmla="*/ 0 w 4334"/>
                <a:gd name="T11" fmla="*/ 0 h 2756"/>
              </a:gdLst>
              <a:ahLst/>
              <a:cxnLst>
                <a:cxn ang="0">
                  <a:pos x="T0" y="T1"/>
                </a:cxn>
                <a:cxn ang="0">
                  <a:pos x="T2" y="T3"/>
                </a:cxn>
                <a:cxn ang="0">
                  <a:pos x="T4" y="T5"/>
                </a:cxn>
                <a:cxn ang="0">
                  <a:pos x="T6" y="T7"/>
                </a:cxn>
                <a:cxn ang="0">
                  <a:pos x="T8" y="T9"/>
                </a:cxn>
                <a:cxn ang="0">
                  <a:pos x="T10" y="T11"/>
                </a:cxn>
              </a:cxnLst>
              <a:rect l="0" t="0" r="r" b="b"/>
              <a:pathLst>
                <a:path w="4334" h="2756">
                  <a:moveTo>
                    <a:pt x="0" y="0"/>
                  </a:moveTo>
                  <a:lnTo>
                    <a:pt x="1764" y="0"/>
                  </a:lnTo>
                  <a:lnTo>
                    <a:pt x="1764" y="2755"/>
                  </a:lnTo>
                  <a:lnTo>
                    <a:pt x="4333" y="2755"/>
                  </a:lnTo>
                  <a:lnTo>
                    <a:pt x="4333" y="0"/>
                  </a:lnTo>
                  <a:lnTo>
                    <a:pt x="0" y="0"/>
                  </a:lnTo>
                </a:path>
              </a:pathLst>
            </a:custGeom>
            <a:solidFill>
              <a:schemeClr val="accent2"/>
            </a:solidFill>
            <a:ln>
              <a:noFill/>
            </a:ln>
            <a:effectLst/>
          </p:spPr>
          <p:txBody>
            <a:bodyPr wrap="none" anchor="ctr"/>
            <a:lstStyle/>
            <a:p>
              <a:endParaRPr lang="es-MX" sz="900" dirty="0"/>
            </a:p>
          </p:txBody>
        </p:sp>
        <p:sp>
          <p:nvSpPr>
            <p:cNvPr id="5" name="Freeform 154">
              <a:extLst>
                <a:ext uri="{FF2B5EF4-FFF2-40B4-BE49-F238E27FC236}">
                  <a16:creationId xmlns:a16="http://schemas.microsoft.com/office/drawing/2014/main" xmlns="" id="{EE0DC274-181E-5244-9E61-89F4CDAE15A7}"/>
                </a:ext>
              </a:extLst>
            </p:cNvPr>
            <p:cNvSpPr>
              <a:spLocks noChangeArrowheads="1"/>
            </p:cNvSpPr>
            <p:nvPr/>
          </p:nvSpPr>
          <p:spPr bwMode="auto">
            <a:xfrm>
              <a:off x="9266764" y="3411948"/>
              <a:ext cx="1216549" cy="1300017"/>
            </a:xfrm>
            <a:custGeom>
              <a:avLst/>
              <a:gdLst>
                <a:gd name="T0" fmla="*/ 0 w 2570"/>
                <a:gd name="T1" fmla="*/ 2745 h 2746"/>
                <a:gd name="T2" fmla="*/ 2569 w 2570"/>
                <a:gd name="T3" fmla="*/ 2745 h 2746"/>
                <a:gd name="T4" fmla="*/ 2569 w 2570"/>
                <a:gd name="T5" fmla="*/ 0 h 2746"/>
                <a:gd name="T6" fmla="*/ 0 w 2570"/>
                <a:gd name="T7" fmla="*/ 0 h 2746"/>
                <a:gd name="T8" fmla="*/ 0 w 2570"/>
                <a:gd name="T9" fmla="*/ 2745 h 2746"/>
              </a:gdLst>
              <a:ahLst/>
              <a:cxnLst>
                <a:cxn ang="0">
                  <a:pos x="T0" y="T1"/>
                </a:cxn>
                <a:cxn ang="0">
                  <a:pos x="T2" y="T3"/>
                </a:cxn>
                <a:cxn ang="0">
                  <a:pos x="T4" y="T5"/>
                </a:cxn>
                <a:cxn ang="0">
                  <a:pos x="T6" y="T7"/>
                </a:cxn>
                <a:cxn ang="0">
                  <a:pos x="T8" y="T9"/>
                </a:cxn>
              </a:cxnLst>
              <a:rect l="0" t="0" r="r" b="b"/>
              <a:pathLst>
                <a:path w="2570" h="2746">
                  <a:moveTo>
                    <a:pt x="0" y="2745"/>
                  </a:moveTo>
                  <a:lnTo>
                    <a:pt x="2569" y="2745"/>
                  </a:lnTo>
                  <a:lnTo>
                    <a:pt x="2569" y="0"/>
                  </a:lnTo>
                  <a:lnTo>
                    <a:pt x="0" y="0"/>
                  </a:lnTo>
                  <a:lnTo>
                    <a:pt x="0" y="2745"/>
                  </a:lnTo>
                </a:path>
              </a:pathLst>
            </a:custGeom>
            <a:solidFill>
              <a:schemeClr val="bg1">
                <a:lumMod val="50000"/>
              </a:schemeClr>
            </a:solidFill>
            <a:ln>
              <a:noFill/>
            </a:ln>
            <a:effectLst/>
          </p:spPr>
          <p:txBody>
            <a:bodyPr wrap="none" anchor="ctr"/>
            <a:lstStyle/>
            <a:p>
              <a:endParaRPr lang="es-MX" sz="900" dirty="0"/>
            </a:p>
          </p:txBody>
        </p:sp>
        <p:sp>
          <p:nvSpPr>
            <p:cNvPr id="6" name="Freeform 155">
              <a:extLst>
                <a:ext uri="{FF2B5EF4-FFF2-40B4-BE49-F238E27FC236}">
                  <a16:creationId xmlns:a16="http://schemas.microsoft.com/office/drawing/2014/main" xmlns="" id="{BEB66965-7939-1C47-82B9-2F1AFF1C3F44}"/>
                </a:ext>
              </a:extLst>
            </p:cNvPr>
            <p:cNvSpPr>
              <a:spLocks noChangeArrowheads="1"/>
            </p:cNvSpPr>
            <p:nvPr/>
          </p:nvSpPr>
          <p:spPr bwMode="auto">
            <a:xfrm>
              <a:off x="9266766" y="4711967"/>
              <a:ext cx="1216547" cy="1304190"/>
            </a:xfrm>
            <a:custGeom>
              <a:avLst/>
              <a:gdLst>
                <a:gd name="T0" fmla="*/ 0 w 2570"/>
                <a:gd name="T1" fmla="*/ 2756 h 2757"/>
                <a:gd name="T2" fmla="*/ 2569 w 2570"/>
                <a:gd name="T3" fmla="*/ 2756 h 2757"/>
                <a:gd name="T4" fmla="*/ 2569 w 2570"/>
                <a:gd name="T5" fmla="*/ 0 h 2757"/>
                <a:gd name="T6" fmla="*/ 0 w 2570"/>
                <a:gd name="T7" fmla="*/ 0 h 2757"/>
                <a:gd name="T8" fmla="*/ 0 w 2570"/>
                <a:gd name="T9" fmla="*/ 2756 h 2757"/>
              </a:gdLst>
              <a:ahLst/>
              <a:cxnLst>
                <a:cxn ang="0">
                  <a:pos x="T0" y="T1"/>
                </a:cxn>
                <a:cxn ang="0">
                  <a:pos x="T2" y="T3"/>
                </a:cxn>
                <a:cxn ang="0">
                  <a:pos x="T4" y="T5"/>
                </a:cxn>
                <a:cxn ang="0">
                  <a:pos x="T6" y="T7"/>
                </a:cxn>
                <a:cxn ang="0">
                  <a:pos x="T8" y="T9"/>
                </a:cxn>
              </a:cxnLst>
              <a:rect l="0" t="0" r="r" b="b"/>
              <a:pathLst>
                <a:path w="2570" h="2757">
                  <a:moveTo>
                    <a:pt x="0" y="2756"/>
                  </a:moveTo>
                  <a:lnTo>
                    <a:pt x="2569" y="2756"/>
                  </a:lnTo>
                  <a:lnTo>
                    <a:pt x="2569" y="0"/>
                  </a:lnTo>
                  <a:lnTo>
                    <a:pt x="0" y="0"/>
                  </a:lnTo>
                  <a:lnTo>
                    <a:pt x="0" y="2756"/>
                  </a:lnTo>
                </a:path>
              </a:pathLst>
            </a:custGeom>
            <a:solidFill>
              <a:schemeClr val="accent4"/>
            </a:solidFill>
            <a:ln>
              <a:noFill/>
            </a:ln>
            <a:effectLst/>
          </p:spPr>
          <p:txBody>
            <a:bodyPr wrap="none" anchor="ctr"/>
            <a:lstStyle/>
            <a:p>
              <a:endParaRPr lang="es-MX" sz="900" dirty="0"/>
            </a:p>
          </p:txBody>
        </p:sp>
      </p:grpSp>
      <p:sp>
        <p:nvSpPr>
          <p:cNvPr id="7" name="Rectangle 6"/>
          <p:cNvSpPr/>
          <p:nvPr/>
        </p:nvSpPr>
        <p:spPr>
          <a:xfrm>
            <a:off x="2642616" y="267282"/>
            <a:ext cx="6071616" cy="707886"/>
          </a:xfrm>
          <a:prstGeom prst="rect">
            <a:avLst/>
          </a:prstGeom>
        </p:spPr>
        <p:txBody>
          <a:bodyPr wrap="square">
            <a:spAutoFit/>
          </a:bodyPr>
          <a:lstStyle/>
          <a:p>
            <a:pPr algn="ctr"/>
            <a:r>
              <a:rPr lang="en-US" sz="4000" b="1" dirty="0">
                <a:solidFill>
                  <a:schemeClr val="tx2"/>
                </a:solidFill>
                <a:latin typeface="Lato Heavy" charset="0"/>
                <a:ea typeface="Lato Heavy" charset="0"/>
                <a:cs typeface="Lato Heavy" charset="0"/>
              </a:rPr>
              <a:t>Description of Courses</a:t>
            </a:r>
          </a:p>
        </p:txBody>
      </p:sp>
      <p:sp>
        <p:nvSpPr>
          <p:cNvPr id="8"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68194" y="1283280"/>
            <a:ext cx="5349547"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INT315 : CLUSTER COMPUTING</a:t>
            </a:r>
            <a:endParaRPr lang="es-MX" sz="2800" b="1" dirty="0">
              <a:solidFill>
                <a:schemeClr val="bg1"/>
              </a:solidFill>
            </a:endParaRPr>
          </a:p>
        </p:txBody>
      </p:sp>
      <p:sp>
        <p:nvSpPr>
          <p:cNvPr id="10" name="TextBox 9"/>
          <p:cNvSpPr txBox="1"/>
          <p:nvPr/>
        </p:nvSpPr>
        <p:spPr>
          <a:xfrm>
            <a:off x="900332" y="2433711"/>
            <a:ext cx="10114671" cy="3477875"/>
          </a:xfrm>
          <a:prstGeom prst="rect">
            <a:avLst/>
          </a:prstGeom>
          <a:noFill/>
        </p:spPr>
        <p:txBody>
          <a:bodyPr wrap="square" rtlCol="0">
            <a:spAutoFit/>
          </a:bodyPr>
          <a:lstStyle/>
          <a:p>
            <a:pPr marL="0" lvl="1" algn="just"/>
            <a:r>
              <a:rPr lang="en-US" sz="2000" dirty="0" smtClean="0">
                <a:solidFill>
                  <a:srgbClr val="000000"/>
                </a:solidFill>
                <a:ea typeface="Cambria" charset="0"/>
                <a:cs typeface="Cambria" charset="0"/>
              </a:rPr>
              <a:t>This course </a:t>
            </a:r>
            <a:r>
              <a:rPr lang="en-US" sz="2000" dirty="0" smtClean="0"/>
              <a:t> provides an introduction to one of the most common frameworks, Spark that has made big data analysis easier and more accessible -- increasing the potential for data to transform our world! </a:t>
            </a:r>
            <a:endParaRPr lang="en-US" altLang="en-US" sz="2000" dirty="0" smtClean="0"/>
          </a:p>
          <a:p>
            <a:pPr marL="0" lvl="1"/>
            <a:endParaRPr lang="en-US" sz="2000" b="1" u="sng" dirty="0" smtClean="0">
              <a:solidFill>
                <a:srgbClr val="000000"/>
              </a:solidFill>
              <a:ea typeface="Cambria" charset="0"/>
              <a:cs typeface="Cambria" charset="0"/>
            </a:endParaRPr>
          </a:p>
          <a:p>
            <a:pPr marL="0" lvl="1"/>
            <a:r>
              <a:rPr lang="en-US" sz="2000" b="1" u="sng" dirty="0" smtClean="0">
                <a:solidFill>
                  <a:srgbClr val="000000"/>
                </a:solidFill>
                <a:ea typeface="Cambria" charset="0"/>
                <a:cs typeface="Cambria" charset="0"/>
              </a:rPr>
              <a:t>Course Outcome:</a:t>
            </a:r>
          </a:p>
          <a:p>
            <a:pPr marL="0" lvl="1"/>
            <a:endParaRPr lang="en-US" sz="2000" b="1" u="sng" dirty="0" smtClean="0">
              <a:solidFill>
                <a:srgbClr val="000000"/>
              </a:solidFill>
              <a:ea typeface="Cambria" charset="0"/>
              <a:cs typeface="Cambria" charset="0"/>
            </a:endParaRPr>
          </a:p>
          <a:p>
            <a:pPr marL="342900" indent="-342900">
              <a:buFont typeface="Arial" pitchFamily="34" charset="0"/>
              <a:buChar char="•"/>
            </a:pPr>
            <a:r>
              <a:rPr lang="en-US" sz="2000" dirty="0" smtClean="0"/>
              <a:t>Review Spark hardware requirements and estimate cluster size</a:t>
            </a:r>
          </a:p>
          <a:p>
            <a:pPr marL="342900" indent="-342900">
              <a:buFont typeface="Arial" pitchFamily="34" charset="0"/>
              <a:buChar char="•"/>
            </a:pPr>
            <a:r>
              <a:rPr lang="en-US" sz="2000" dirty="0" smtClean="0"/>
              <a:t>Gain insight from real-world production use cases</a:t>
            </a:r>
          </a:p>
          <a:p>
            <a:pPr marL="342900" indent="-342900">
              <a:buFont typeface="Arial" pitchFamily="34" charset="0"/>
              <a:buChar char="•"/>
            </a:pPr>
            <a:r>
              <a:rPr lang="en-US" sz="2000" dirty="0" smtClean="0"/>
              <a:t>Tighten security, schedule resources, and fine-tune performance</a:t>
            </a:r>
          </a:p>
          <a:p>
            <a:pPr marL="342900" indent="-342900">
              <a:buFont typeface="Arial" pitchFamily="34" charset="0"/>
              <a:buChar char="•"/>
            </a:pPr>
            <a:r>
              <a:rPr lang="en-US" sz="2000" dirty="0" smtClean="0"/>
              <a:t>Overcome common problems encountered using Spark in production</a:t>
            </a:r>
          </a:p>
          <a:p>
            <a:endParaRPr lang="en-IN" sz="2000" dirty="0"/>
          </a:p>
        </p:txBody>
      </p:sp>
    </p:spTree>
    <p:extLst>
      <p:ext uri="{BB962C8B-B14F-4D97-AF65-F5344CB8AC3E}">
        <p14:creationId xmlns:p14="http://schemas.microsoft.com/office/powerpoint/2010/main" val="22637261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xmlns="" id="{CE4B999E-AE68-A148-BC94-54DD0361C6F6}"/>
              </a:ext>
            </a:extLst>
          </p:cNvPr>
          <p:cNvSpPr txBox="1"/>
          <p:nvPr/>
        </p:nvSpPr>
        <p:spPr>
          <a:xfrm>
            <a:off x="3959277" y="295975"/>
            <a:ext cx="4912692" cy="707886"/>
          </a:xfrm>
          <a:prstGeom prst="rect">
            <a:avLst/>
          </a:prstGeom>
          <a:noFill/>
        </p:spPr>
        <p:txBody>
          <a:bodyPr wrap="none" rtlCol="0">
            <a:spAutoFit/>
          </a:bodyPr>
          <a:lstStyle/>
          <a:p>
            <a:pPr algn="ctr"/>
            <a:r>
              <a:rPr lang="en-US" sz="4000" b="1" dirty="0" smtClean="0">
                <a:solidFill>
                  <a:schemeClr val="tx2"/>
                </a:solidFill>
                <a:latin typeface="Lato Heavy" charset="0"/>
                <a:ea typeface="Lato Heavy" charset="0"/>
                <a:cs typeface="Lato Heavy" charset="0"/>
              </a:rPr>
              <a:t>Career Opportunities</a:t>
            </a:r>
            <a:endParaRPr lang="en-US" sz="4000" b="1" dirty="0">
              <a:solidFill>
                <a:schemeClr val="tx2"/>
              </a:solidFill>
              <a:latin typeface="Lato Heavy" charset="0"/>
              <a:ea typeface="Lato Heavy" charset="0"/>
              <a:cs typeface="Lato Heavy" charset="0"/>
            </a:endParaRPr>
          </a:p>
        </p:txBody>
      </p:sp>
      <p:sp>
        <p:nvSpPr>
          <p:cNvPr id="3"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68194" y="1283280"/>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Big Data Engineer</a:t>
            </a:r>
            <a:endParaRPr lang="es-MX" sz="2800" b="1" dirty="0">
              <a:solidFill>
                <a:schemeClr val="bg1"/>
              </a:solidFill>
            </a:endParaRPr>
          </a:p>
        </p:txBody>
      </p:sp>
      <p:sp>
        <p:nvSpPr>
          <p:cNvPr id="8"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1557887" y="2078231"/>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Big Data Architect</a:t>
            </a:r>
            <a:endParaRPr lang="es-MX" sz="2800" b="1" dirty="0">
              <a:solidFill>
                <a:schemeClr val="bg1"/>
              </a:solidFill>
            </a:endParaRPr>
          </a:p>
        </p:txBody>
      </p:sp>
      <p:sp>
        <p:nvSpPr>
          <p:cNvPr id="9"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2756493" y="2873182"/>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Data Administrator</a:t>
            </a:r>
            <a:endParaRPr lang="es-MX" sz="2800" b="1" dirty="0">
              <a:solidFill>
                <a:schemeClr val="bg1"/>
              </a:solidFill>
            </a:endParaRPr>
          </a:p>
        </p:txBody>
      </p:sp>
      <p:sp>
        <p:nvSpPr>
          <p:cNvPr id="10"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3979816" y="3668133"/>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Data Warehouse Manager</a:t>
            </a:r>
            <a:endParaRPr lang="es-MX" sz="2800" b="1" dirty="0">
              <a:solidFill>
                <a:schemeClr val="bg1"/>
              </a:solidFill>
            </a:endParaRPr>
          </a:p>
        </p:txBody>
      </p:sp>
      <p:sp>
        <p:nvSpPr>
          <p:cNvPr id="11"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4980717" y="4463084"/>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Database Manager</a:t>
            </a:r>
            <a:endParaRPr lang="es-MX" sz="2800" b="1" dirty="0">
              <a:solidFill>
                <a:schemeClr val="bg1"/>
              </a:solidFill>
            </a:endParaRPr>
          </a:p>
        </p:txBody>
      </p:sp>
      <p:sp>
        <p:nvSpPr>
          <p:cNvPr id="12"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5895119" y="5258035"/>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Data Modeller</a:t>
            </a:r>
            <a:endParaRPr lang="es-MX" sz="2800" b="1" dirty="0">
              <a:solidFill>
                <a:schemeClr val="bg1"/>
              </a:solidFill>
            </a:endParaRPr>
          </a:p>
        </p:txBody>
      </p:sp>
      <p:sp>
        <p:nvSpPr>
          <p:cNvPr id="13"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797166" y="6052986"/>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Business Intelligence Analyst</a:t>
            </a:r>
            <a:endParaRPr lang="es-MX" sz="2800" b="1" dirty="0">
              <a:solidFill>
                <a:schemeClr val="bg1"/>
              </a:solidFill>
            </a:endParaRPr>
          </a:p>
        </p:txBody>
      </p:sp>
      <p:grpSp>
        <p:nvGrpSpPr>
          <p:cNvPr id="19" name="Group 18"/>
          <p:cNvGrpSpPr/>
          <p:nvPr/>
        </p:nvGrpSpPr>
        <p:grpSpPr>
          <a:xfrm>
            <a:off x="252838" y="159068"/>
            <a:ext cx="290859" cy="705906"/>
            <a:chOff x="8432082" y="983023"/>
            <a:chExt cx="2051231" cy="5033134"/>
          </a:xfrm>
        </p:grpSpPr>
        <p:sp>
          <p:nvSpPr>
            <p:cNvPr id="20" name="Freeform 152">
              <a:extLst>
                <a:ext uri="{FF2B5EF4-FFF2-40B4-BE49-F238E27FC236}">
                  <a16:creationId xmlns:a16="http://schemas.microsoft.com/office/drawing/2014/main" xmlns="" id="{A5B701D8-5916-174D-9CA8-A2C5035DD857}"/>
                </a:ext>
              </a:extLst>
            </p:cNvPr>
            <p:cNvSpPr>
              <a:spLocks noChangeArrowheads="1"/>
            </p:cNvSpPr>
            <p:nvPr/>
          </p:nvSpPr>
          <p:spPr bwMode="auto">
            <a:xfrm>
              <a:off x="8432082" y="983023"/>
              <a:ext cx="2051231" cy="1126821"/>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chemeClr val="accent1"/>
            </a:solidFill>
            <a:ln>
              <a:noFill/>
            </a:ln>
            <a:effectLst/>
          </p:spPr>
          <p:txBody>
            <a:bodyPr wrap="none" anchor="ctr"/>
            <a:lstStyle/>
            <a:p>
              <a:endParaRPr lang="es-MX" sz="900" dirty="0"/>
            </a:p>
          </p:txBody>
        </p:sp>
        <p:sp>
          <p:nvSpPr>
            <p:cNvPr id="21" name="Freeform 153">
              <a:extLst>
                <a:ext uri="{FF2B5EF4-FFF2-40B4-BE49-F238E27FC236}">
                  <a16:creationId xmlns:a16="http://schemas.microsoft.com/office/drawing/2014/main" xmlns="" id="{137BCB4A-B7CF-0046-8A15-8310A2536C7C}"/>
                </a:ext>
              </a:extLst>
            </p:cNvPr>
            <p:cNvSpPr>
              <a:spLocks noChangeArrowheads="1"/>
            </p:cNvSpPr>
            <p:nvPr/>
          </p:nvSpPr>
          <p:spPr bwMode="auto">
            <a:xfrm>
              <a:off x="8432082" y="2107757"/>
              <a:ext cx="2051231" cy="1304192"/>
            </a:xfrm>
            <a:custGeom>
              <a:avLst/>
              <a:gdLst>
                <a:gd name="T0" fmla="*/ 0 w 4334"/>
                <a:gd name="T1" fmla="*/ 0 h 2756"/>
                <a:gd name="T2" fmla="*/ 1764 w 4334"/>
                <a:gd name="T3" fmla="*/ 0 h 2756"/>
                <a:gd name="T4" fmla="*/ 1764 w 4334"/>
                <a:gd name="T5" fmla="*/ 2755 h 2756"/>
                <a:gd name="T6" fmla="*/ 4333 w 4334"/>
                <a:gd name="T7" fmla="*/ 2755 h 2756"/>
                <a:gd name="T8" fmla="*/ 4333 w 4334"/>
                <a:gd name="T9" fmla="*/ 0 h 2756"/>
                <a:gd name="T10" fmla="*/ 0 w 4334"/>
                <a:gd name="T11" fmla="*/ 0 h 2756"/>
              </a:gdLst>
              <a:ahLst/>
              <a:cxnLst>
                <a:cxn ang="0">
                  <a:pos x="T0" y="T1"/>
                </a:cxn>
                <a:cxn ang="0">
                  <a:pos x="T2" y="T3"/>
                </a:cxn>
                <a:cxn ang="0">
                  <a:pos x="T4" y="T5"/>
                </a:cxn>
                <a:cxn ang="0">
                  <a:pos x="T6" y="T7"/>
                </a:cxn>
                <a:cxn ang="0">
                  <a:pos x="T8" y="T9"/>
                </a:cxn>
                <a:cxn ang="0">
                  <a:pos x="T10" y="T11"/>
                </a:cxn>
              </a:cxnLst>
              <a:rect l="0" t="0" r="r" b="b"/>
              <a:pathLst>
                <a:path w="4334" h="2756">
                  <a:moveTo>
                    <a:pt x="0" y="0"/>
                  </a:moveTo>
                  <a:lnTo>
                    <a:pt x="1764" y="0"/>
                  </a:lnTo>
                  <a:lnTo>
                    <a:pt x="1764" y="2755"/>
                  </a:lnTo>
                  <a:lnTo>
                    <a:pt x="4333" y="2755"/>
                  </a:lnTo>
                  <a:lnTo>
                    <a:pt x="4333" y="0"/>
                  </a:lnTo>
                  <a:lnTo>
                    <a:pt x="0" y="0"/>
                  </a:lnTo>
                </a:path>
              </a:pathLst>
            </a:custGeom>
            <a:solidFill>
              <a:schemeClr val="accent2"/>
            </a:solidFill>
            <a:ln>
              <a:noFill/>
            </a:ln>
            <a:effectLst/>
          </p:spPr>
          <p:txBody>
            <a:bodyPr wrap="none" anchor="ctr"/>
            <a:lstStyle/>
            <a:p>
              <a:endParaRPr lang="es-MX" sz="900" dirty="0"/>
            </a:p>
          </p:txBody>
        </p:sp>
        <p:sp>
          <p:nvSpPr>
            <p:cNvPr id="22" name="Freeform 154">
              <a:extLst>
                <a:ext uri="{FF2B5EF4-FFF2-40B4-BE49-F238E27FC236}">
                  <a16:creationId xmlns:a16="http://schemas.microsoft.com/office/drawing/2014/main" xmlns="" id="{EE0DC274-181E-5244-9E61-89F4CDAE15A7}"/>
                </a:ext>
              </a:extLst>
            </p:cNvPr>
            <p:cNvSpPr>
              <a:spLocks noChangeArrowheads="1"/>
            </p:cNvSpPr>
            <p:nvPr/>
          </p:nvSpPr>
          <p:spPr bwMode="auto">
            <a:xfrm>
              <a:off x="9266764" y="3411948"/>
              <a:ext cx="1216549" cy="1300017"/>
            </a:xfrm>
            <a:custGeom>
              <a:avLst/>
              <a:gdLst>
                <a:gd name="T0" fmla="*/ 0 w 2570"/>
                <a:gd name="T1" fmla="*/ 2745 h 2746"/>
                <a:gd name="T2" fmla="*/ 2569 w 2570"/>
                <a:gd name="T3" fmla="*/ 2745 h 2746"/>
                <a:gd name="T4" fmla="*/ 2569 w 2570"/>
                <a:gd name="T5" fmla="*/ 0 h 2746"/>
                <a:gd name="T6" fmla="*/ 0 w 2570"/>
                <a:gd name="T7" fmla="*/ 0 h 2746"/>
                <a:gd name="T8" fmla="*/ 0 w 2570"/>
                <a:gd name="T9" fmla="*/ 2745 h 2746"/>
              </a:gdLst>
              <a:ahLst/>
              <a:cxnLst>
                <a:cxn ang="0">
                  <a:pos x="T0" y="T1"/>
                </a:cxn>
                <a:cxn ang="0">
                  <a:pos x="T2" y="T3"/>
                </a:cxn>
                <a:cxn ang="0">
                  <a:pos x="T4" y="T5"/>
                </a:cxn>
                <a:cxn ang="0">
                  <a:pos x="T6" y="T7"/>
                </a:cxn>
                <a:cxn ang="0">
                  <a:pos x="T8" y="T9"/>
                </a:cxn>
              </a:cxnLst>
              <a:rect l="0" t="0" r="r" b="b"/>
              <a:pathLst>
                <a:path w="2570" h="2746">
                  <a:moveTo>
                    <a:pt x="0" y="2745"/>
                  </a:moveTo>
                  <a:lnTo>
                    <a:pt x="2569" y="2745"/>
                  </a:lnTo>
                  <a:lnTo>
                    <a:pt x="2569" y="0"/>
                  </a:lnTo>
                  <a:lnTo>
                    <a:pt x="0" y="0"/>
                  </a:lnTo>
                  <a:lnTo>
                    <a:pt x="0" y="2745"/>
                  </a:lnTo>
                </a:path>
              </a:pathLst>
            </a:custGeom>
            <a:solidFill>
              <a:schemeClr val="accent6">
                <a:lumMod val="75000"/>
              </a:schemeClr>
            </a:solidFill>
            <a:ln>
              <a:noFill/>
            </a:ln>
            <a:effectLst/>
          </p:spPr>
          <p:txBody>
            <a:bodyPr wrap="none" anchor="ctr"/>
            <a:lstStyle/>
            <a:p>
              <a:endParaRPr lang="es-MX" sz="900" dirty="0"/>
            </a:p>
          </p:txBody>
        </p:sp>
        <p:sp>
          <p:nvSpPr>
            <p:cNvPr id="23" name="Freeform 155">
              <a:extLst>
                <a:ext uri="{FF2B5EF4-FFF2-40B4-BE49-F238E27FC236}">
                  <a16:creationId xmlns:a16="http://schemas.microsoft.com/office/drawing/2014/main" xmlns="" id="{BEB66965-7939-1C47-82B9-2F1AFF1C3F44}"/>
                </a:ext>
              </a:extLst>
            </p:cNvPr>
            <p:cNvSpPr>
              <a:spLocks noChangeArrowheads="1"/>
            </p:cNvSpPr>
            <p:nvPr/>
          </p:nvSpPr>
          <p:spPr bwMode="auto">
            <a:xfrm>
              <a:off x="9266764" y="4711965"/>
              <a:ext cx="1216549" cy="1304192"/>
            </a:xfrm>
            <a:custGeom>
              <a:avLst/>
              <a:gdLst>
                <a:gd name="T0" fmla="*/ 0 w 2570"/>
                <a:gd name="T1" fmla="*/ 2756 h 2757"/>
                <a:gd name="T2" fmla="*/ 2569 w 2570"/>
                <a:gd name="T3" fmla="*/ 2756 h 2757"/>
                <a:gd name="T4" fmla="*/ 2569 w 2570"/>
                <a:gd name="T5" fmla="*/ 0 h 2757"/>
                <a:gd name="T6" fmla="*/ 0 w 2570"/>
                <a:gd name="T7" fmla="*/ 0 h 2757"/>
                <a:gd name="T8" fmla="*/ 0 w 2570"/>
                <a:gd name="T9" fmla="*/ 2756 h 2757"/>
              </a:gdLst>
              <a:ahLst/>
              <a:cxnLst>
                <a:cxn ang="0">
                  <a:pos x="T0" y="T1"/>
                </a:cxn>
                <a:cxn ang="0">
                  <a:pos x="T2" y="T3"/>
                </a:cxn>
                <a:cxn ang="0">
                  <a:pos x="T4" y="T5"/>
                </a:cxn>
                <a:cxn ang="0">
                  <a:pos x="T6" y="T7"/>
                </a:cxn>
                <a:cxn ang="0">
                  <a:pos x="T8" y="T9"/>
                </a:cxn>
              </a:cxnLst>
              <a:rect l="0" t="0" r="r" b="b"/>
              <a:pathLst>
                <a:path w="2570" h="2757">
                  <a:moveTo>
                    <a:pt x="0" y="2756"/>
                  </a:moveTo>
                  <a:lnTo>
                    <a:pt x="2569" y="2756"/>
                  </a:lnTo>
                  <a:lnTo>
                    <a:pt x="2569" y="0"/>
                  </a:lnTo>
                  <a:lnTo>
                    <a:pt x="0" y="0"/>
                  </a:lnTo>
                  <a:lnTo>
                    <a:pt x="0" y="2756"/>
                  </a:lnTo>
                </a:path>
              </a:pathLst>
            </a:custGeom>
            <a:solidFill>
              <a:schemeClr val="accent4"/>
            </a:solidFill>
            <a:ln>
              <a:noFill/>
            </a:ln>
            <a:effectLst/>
          </p:spPr>
          <p:txBody>
            <a:bodyPr wrap="none" anchor="ctr"/>
            <a:lstStyle/>
            <a:p>
              <a:endParaRPr lang="es-MX" sz="900" dirty="0"/>
            </a:p>
          </p:txBody>
        </p:sp>
      </p:grpSp>
    </p:spTree>
    <p:extLst>
      <p:ext uri="{BB962C8B-B14F-4D97-AF65-F5344CB8AC3E}">
        <p14:creationId xmlns:p14="http://schemas.microsoft.com/office/powerpoint/2010/main" val="15672710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xmlns="" id="{CE4B999E-AE68-A148-BC94-54DD0361C6F6}"/>
              </a:ext>
            </a:extLst>
          </p:cNvPr>
          <p:cNvSpPr txBox="1"/>
          <p:nvPr/>
        </p:nvSpPr>
        <p:spPr>
          <a:xfrm>
            <a:off x="3791031" y="295975"/>
            <a:ext cx="5249194" cy="707886"/>
          </a:xfrm>
          <a:prstGeom prst="rect">
            <a:avLst/>
          </a:prstGeom>
          <a:noFill/>
        </p:spPr>
        <p:txBody>
          <a:bodyPr wrap="none" rtlCol="0">
            <a:spAutoFit/>
          </a:bodyPr>
          <a:lstStyle/>
          <a:p>
            <a:pPr algn="ctr"/>
            <a:r>
              <a:rPr lang="en-US" sz="4000" b="1" dirty="0" smtClean="0">
                <a:solidFill>
                  <a:schemeClr val="tx2"/>
                </a:solidFill>
                <a:latin typeface="Lato Heavy" charset="0"/>
                <a:ea typeface="Lato Heavy" charset="0"/>
                <a:cs typeface="Lato Heavy" charset="0"/>
              </a:rPr>
              <a:t>Industrial Applications</a:t>
            </a:r>
            <a:endParaRPr lang="en-US" sz="4000" b="1" dirty="0">
              <a:solidFill>
                <a:schemeClr val="tx2"/>
              </a:solidFill>
              <a:latin typeface="Lato Heavy" charset="0"/>
              <a:ea typeface="Lato Heavy" charset="0"/>
              <a:cs typeface="Lato Heavy" charset="0"/>
            </a:endParaRPr>
          </a:p>
        </p:txBody>
      </p:sp>
      <p:sp>
        <p:nvSpPr>
          <p:cNvPr id="20" name="CuadroTexto 490">
            <a:extLst>
              <a:ext uri="{FF2B5EF4-FFF2-40B4-BE49-F238E27FC236}">
                <a16:creationId xmlns:a16="http://schemas.microsoft.com/office/drawing/2014/main" xmlns="" id="{CE4B999E-AE68-A148-BC94-54DD0361C6F6}"/>
              </a:ext>
            </a:extLst>
          </p:cNvPr>
          <p:cNvSpPr txBox="1"/>
          <p:nvPr/>
        </p:nvSpPr>
        <p:spPr>
          <a:xfrm>
            <a:off x="902043" y="1968254"/>
            <a:ext cx="10651524" cy="1429622"/>
          </a:xfrm>
          <a:prstGeom prst="rect">
            <a:avLst/>
          </a:prstGeom>
          <a:noFill/>
        </p:spPr>
        <p:txBody>
          <a:bodyPr wrap="square" rtlCol="0">
            <a:spAutoFit/>
          </a:bodyPr>
          <a:lstStyle/>
          <a:p>
            <a:pPr algn="just">
              <a:lnSpc>
                <a:spcPct val="150000"/>
              </a:lnSpc>
              <a:spcBef>
                <a:spcPct val="0"/>
              </a:spcBef>
            </a:pPr>
            <a:r>
              <a:rPr lang="en-US" altLang="en-US" sz="2000" dirty="0" smtClean="0">
                <a:ea typeface="Cambria" panose="02040503050406030204" pitchFamily="18" charset="0"/>
                <a:cs typeface="Cambria" panose="02040503050406030204" pitchFamily="18" charset="0"/>
              </a:rPr>
              <a:t>Data Science is best tool for decision making. It is widely used in industries for targeted Advertising and re-targeting, Recommender Systems, Image Recognition, Speech Recognition, Gaming, Price Comparison Websites, Airline Route Planning, Fraud and Risk Detection and Self Driving Cars.</a:t>
            </a:r>
          </a:p>
        </p:txBody>
      </p:sp>
      <p:grpSp>
        <p:nvGrpSpPr>
          <p:cNvPr id="21" name="Group 20"/>
          <p:cNvGrpSpPr/>
          <p:nvPr/>
        </p:nvGrpSpPr>
        <p:grpSpPr>
          <a:xfrm>
            <a:off x="252838" y="159068"/>
            <a:ext cx="290859" cy="705906"/>
            <a:chOff x="8432082" y="983023"/>
            <a:chExt cx="2051231" cy="5033134"/>
          </a:xfrm>
        </p:grpSpPr>
        <p:sp>
          <p:nvSpPr>
            <p:cNvPr id="22" name="Freeform 152">
              <a:extLst>
                <a:ext uri="{FF2B5EF4-FFF2-40B4-BE49-F238E27FC236}">
                  <a16:creationId xmlns:a16="http://schemas.microsoft.com/office/drawing/2014/main" xmlns="" id="{A5B701D8-5916-174D-9CA8-A2C5035DD857}"/>
                </a:ext>
              </a:extLst>
            </p:cNvPr>
            <p:cNvSpPr>
              <a:spLocks noChangeArrowheads="1"/>
            </p:cNvSpPr>
            <p:nvPr/>
          </p:nvSpPr>
          <p:spPr bwMode="auto">
            <a:xfrm>
              <a:off x="8432082" y="983023"/>
              <a:ext cx="2051231" cy="1126821"/>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chemeClr val="accent1"/>
            </a:solidFill>
            <a:ln>
              <a:noFill/>
            </a:ln>
            <a:effectLst/>
          </p:spPr>
          <p:txBody>
            <a:bodyPr wrap="none" anchor="ctr"/>
            <a:lstStyle/>
            <a:p>
              <a:endParaRPr lang="es-MX" sz="900" dirty="0"/>
            </a:p>
          </p:txBody>
        </p:sp>
        <p:sp>
          <p:nvSpPr>
            <p:cNvPr id="23" name="Freeform 153">
              <a:extLst>
                <a:ext uri="{FF2B5EF4-FFF2-40B4-BE49-F238E27FC236}">
                  <a16:creationId xmlns:a16="http://schemas.microsoft.com/office/drawing/2014/main" xmlns="" id="{137BCB4A-B7CF-0046-8A15-8310A2536C7C}"/>
                </a:ext>
              </a:extLst>
            </p:cNvPr>
            <p:cNvSpPr>
              <a:spLocks noChangeArrowheads="1"/>
            </p:cNvSpPr>
            <p:nvPr/>
          </p:nvSpPr>
          <p:spPr bwMode="auto">
            <a:xfrm>
              <a:off x="8432082" y="2107757"/>
              <a:ext cx="2051231" cy="1304192"/>
            </a:xfrm>
            <a:custGeom>
              <a:avLst/>
              <a:gdLst>
                <a:gd name="T0" fmla="*/ 0 w 4334"/>
                <a:gd name="T1" fmla="*/ 0 h 2756"/>
                <a:gd name="T2" fmla="*/ 1764 w 4334"/>
                <a:gd name="T3" fmla="*/ 0 h 2756"/>
                <a:gd name="T4" fmla="*/ 1764 w 4334"/>
                <a:gd name="T5" fmla="*/ 2755 h 2756"/>
                <a:gd name="T6" fmla="*/ 4333 w 4334"/>
                <a:gd name="T7" fmla="*/ 2755 h 2756"/>
                <a:gd name="T8" fmla="*/ 4333 w 4334"/>
                <a:gd name="T9" fmla="*/ 0 h 2756"/>
                <a:gd name="T10" fmla="*/ 0 w 4334"/>
                <a:gd name="T11" fmla="*/ 0 h 2756"/>
              </a:gdLst>
              <a:ahLst/>
              <a:cxnLst>
                <a:cxn ang="0">
                  <a:pos x="T0" y="T1"/>
                </a:cxn>
                <a:cxn ang="0">
                  <a:pos x="T2" y="T3"/>
                </a:cxn>
                <a:cxn ang="0">
                  <a:pos x="T4" y="T5"/>
                </a:cxn>
                <a:cxn ang="0">
                  <a:pos x="T6" y="T7"/>
                </a:cxn>
                <a:cxn ang="0">
                  <a:pos x="T8" y="T9"/>
                </a:cxn>
                <a:cxn ang="0">
                  <a:pos x="T10" y="T11"/>
                </a:cxn>
              </a:cxnLst>
              <a:rect l="0" t="0" r="r" b="b"/>
              <a:pathLst>
                <a:path w="4334" h="2756">
                  <a:moveTo>
                    <a:pt x="0" y="0"/>
                  </a:moveTo>
                  <a:lnTo>
                    <a:pt x="1764" y="0"/>
                  </a:lnTo>
                  <a:lnTo>
                    <a:pt x="1764" y="2755"/>
                  </a:lnTo>
                  <a:lnTo>
                    <a:pt x="4333" y="2755"/>
                  </a:lnTo>
                  <a:lnTo>
                    <a:pt x="4333" y="0"/>
                  </a:lnTo>
                  <a:lnTo>
                    <a:pt x="0" y="0"/>
                  </a:lnTo>
                </a:path>
              </a:pathLst>
            </a:custGeom>
            <a:solidFill>
              <a:schemeClr val="accent2"/>
            </a:solidFill>
            <a:ln>
              <a:noFill/>
            </a:ln>
            <a:effectLst/>
          </p:spPr>
          <p:txBody>
            <a:bodyPr wrap="none" anchor="ctr"/>
            <a:lstStyle/>
            <a:p>
              <a:endParaRPr lang="es-MX" sz="900" dirty="0"/>
            </a:p>
          </p:txBody>
        </p:sp>
        <p:sp>
          <p:nvSpPr>
            <p:cNvPr id="24" name="Freeform 154">
              <a:extLst>
                <a:ext uri="{FF2B5EF4-FFF2-40B4-BE49-F238E27FC236}">
                  <a16:creationId xmlns:a16="http://schemas.microsoft.com/office/drawing/2014/main" xmlns="" id="{EE0DC274-181E-5244-9E61-89F4CDAE15A7}"/>
                </a:ext>
              </a:extLst>
            </p:cNvPr>
            <p:cNvSpPr>
              <a:spLocks noChangeArrowheads="1"/>
            </p:cNvSpPr>
            <p:nvPr/>
          </p:nvSpPr>
          <p:spPr bwMode="auto">
            <a:xfrm>
              <a:off x="9266764" y="3411948"/>
              <a:ext cx="1216549" cy="1300017"/>
            </a:xfrm>
            <a:custGeom>
              <a:avLst/>
              <a:gdLst>
                <a:gd name="T0" fmla="*/ 0 w 2570"/>
                <a:gd name="T1" fmla="*/ 2745 h 2746"/>
                <a:gd name="T2" fmla="*/ 2569 w 2570"/>
                <a:gd name="T3" fmla="*/ 2745 h 2746"/>
                <a:gd name="T4" fmla="*/ 2569 w 2570"/>
                <a:gd name="T5" fmla="*/ 0 h 2746"/>
                <a:gd name="T6" fmla="*/ 0 w 2570"/>
                <a:gd name="T7" fmla="*/ 0 h 2746"/>
                <a:gd name="T8" fmla="*/ 0 w 2570"/>
                <a:gd name="T9" fmla="*/ 2745 h 2746"/>
              </a:gdLst>
              <a:ahLst/>
              <a:cxnLst>
                <a:cxn ang="0">
                  <a:pos x="T0" y="T1"/>
                </a:cxn>
                <a:cxn ang="0">
                  <a:pos x="T2" y="T3"/>
                </a:cxn>
                <a:cxn ang="0">
                  <a:pos x="T4" y="T5"/>
                </a:cxn>
                <a:cxn ang="0">
                  <a:pos x="T6" y="T7"/>
                </a:cxn>
                <a:cxn ang="0">
                  <a:pos x="T8" y="T9"/>
                </a:cxn>
              </a:cxnLst>
              <a:rect l="0" t="0" r="r" b="b"/>
              <a:pathLst>
                <a:path w="2570" h="2746">
                  <a:moveTo>
                    <a:pt x="0" y="2745"/>
                  </a:moveTo>
                  <a:lnTo>
                    <a:pt x="2569" y="2745"/>
                  </a:lnTo>
                  <a:lnTo>
                    <a:pt x="2569" y="0"/>
                  </a:lnTo>
                  <a:lnTo>
                    <a:pt x="0" y="0"/>
                  </a:lnTo>
                  <a:lnTo>
                    <a:pt x="0" y="2745"/>
                  </a:lnTo>
                </a:path>
              </a:pathLst>
            </a:custGeom>
            <a:solidFill>
              <a:schemeClr val="accent6">
                <a:lumMod val="75000"/>
              </a:schemeClr>
            </a:solidFill>
            <a:ln>
              <a:noFill/>
            </a:ln>
            <a:effectLst/>
          </p:spPr>
          <p:txBody>
            <a:bodyPr wrap="none" anchor="ctr"/>
            <a:lstStyle/>
            <a:p>
              <a:endParaRPr lang="es-MX" sz="900" dirty="0"/>
            </a:p>
          </p:txBody>
        </p:sp>
        <p:sp>
          <p:nvSpPr>
            <p:cNvPr id="25" name="Freeform 155">
              <a:extLst>
                <a:ext uri="{FF2B5EF4-FFF2-40B4-BE49-F238E27FC236}">
                  <a16:creationId xmlns:a16="http://schemas.microsoft.com/office/drawing/2014/main" xmlns="" id="{BEB66965-7939-1C47-82B9-2F1AFF1C3F44}"/>
                </a:ext>
              </a:extLst>
            </p:cNvPr>
            <p:cNvSpPr>
              <a:spLocks noChangeArrowheads="1"/>
            </p:cNvSpPr>
            <p:nvPr/>
          </p:nvSpPr>
          <p:spPr bwMode="auto">
            <a:xfrm>
              <a:off x="9266764" y="4711965"/>
              <a:ext cx="1216549" cy="1304192"/>
            </a:xfrm>
            <a:custGeom>
              <a:avLst/>
              <a:gdLst>
                <a:gd name="T0" fmla="*/ 0 w 2570"/>
                <a:gd name="T1" fmla="*/ 2756 h 2757"/>
                <a:gd name="T2" fmla="*/ 2569 w 2570"/>
                <a:gd name="T3" fmla="*/ 2756 h 2757"/>
                <a:gd name="T4" fmla="*/ 2569 w 2570"/>
                <a:gd name="T5" fmla="*/ 0 h 2757"/>
                <a:gd name="T6" fmla="*/ 0 w 2570"/>
                <a:gd name="T7" fmla="*/ 0 h 2757"/>
                <a:gd name="T8" fmla="*/ 0 w 2570"/>
                <a:gd name="T9" fmla="*/ 2756 h 2757"/>
              </a:gdLst>
              <a:ahLst/>
              <a:cxnLst>
                <a:cxn ang="0">
                  <a:pos x="T0" y="T1"/>
                </a:cxn>
                <a:cxn ang="0">
                  <a:pos x="T2" y="T3"/>
                </a:cxn>
                <a:cxn ang="0">
                  <a:pos x="T4" y="T5"/>
                </a:cxn>
                <a:cxn ang="0">
                  <a:pos x="T6" y="T7"/>
                </a:cxn>
                <a:cxn ang="0">
                  <a:pos x="T8" y="T9"/>
                </a:cxn>
              </a:cxnLst>
              <a:rect l="0" t="0" r="r" b="b"/>
              <a:pathLst>
                <a:path w="2570" h="2757">
                  <a:moveTo>
                    <a:pt x="0" y="2756"/>
                  </a:moveTo>
                  <a:lnTo>
                    <a:pt x="2569" y="2756"/>
                  </a:lnTo>
                  <a:lnTo>
                    <a:pt x="2569" y="0"/>
                  </a:lnTo>
                  <a:lnTo>
                    <a:pt x="0" y="0"/>
                  </a:lnTo>
                  <a:lnTo>
                    <a:pt x="0" y="2756"/>
                  </a:lnTo>
                </a:path>
              </a:pathLst>
            </a:custGeom>
            <a:solidFill>
              <a:schemeClr val="accent4"/>
            </a:solidFill>
            <a:ln>
              <a:noFill/>
            </a:ln>
            <a:effectLst/>
          </p:spPr>
          <p:txBody>
            <a:bodyPr wrap="none" anchor="ctr"/>
            <a:lstStyle/>
            <a:p>
              <a:endParaRPr lang="es-MX" sz="900" dirty="0"/>
            </a:p>
          </p:txBody>
        </p:sp>
      </p:grpSp>
    </p:spTree>
    <p:extLst>
      <p:ext uri="{BB962C8B-B14F-4D97-AF65-F5344CB8AC3E}">
        <p14:creationId xmlns:p14="http://schemas.microsoft.com/office/powerpoint/2010/main" val="21144174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xmlns="" id="{CE4B999E-AE68-A148-BC94-54DD0361C6F6}"/>
              </a:ext>
            </a:extLst>
          </p:cNvPr>
          <p:cNvSpPr txBox="1"/>
          <p:nvPr/>
        </p:nvSpPr>
        <p:spPr>
          <a:xfrm>
            <a:off x="3940240" y="295975"/>
            <a:ext cx="4950779" cy="707886"/>
          </a:xfrm>
          <a:prstGeom prst="rect">
            <a:avLst/>
          </a:prstGeom>
          <a:noFill/>
        </p:spPr>
        <p:txBody>
          <a:bodyPr wrap="none" rtlCol="0">
            <a:spAutoFit/>
          </a:bodyPr>
          <a:lstStyle/>
          <a:p>
            <a:pPr algn="ctr"/>
            <a:r>
              <a:rPr lang="en-US" sz="4000" b="1" dirty="0" smtClean="0">
                <a:solidFill>
                  <a:schemeClr val="tx2"/>
                </a:solidFill>
                <a:latin typeface="Lato Heavy" charset="0"/>
                <a:ea typeface="Lato Heavy" charset="0"/>
                <a:cs typeface="Lato Heavy" charset="0"/>
              </a:rPr>
              <a:t>Special Requirements</a:t>
            </a:r>
            <a:endParaRPr lang="en-US" sz="4000" b="1" dirty="0">
              <a:solidFill>
                <a:schemeClr val="tx2"/>
              </a:solidFill>
              <a:latin typeface="Lato Heavy" charset="0"/>
              <a:ea typeface="Lato Heavy" charset="0"/>
              <a:cs typeface="Lato Heavy" charset="0"/>
            </a:endParaRPr>
          </a:p>
        </p:txBody>
      </p:sp>
      <p:sp>
        <p:nvSpPr>
          <p:cNvPr id="3"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68194" y="1629270"/>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Laptop</a:t>
            </a:r>
            <a:endParaRPr lang="es-MX" sz="2800" b="1" dirty="0">
              <a:solidFill>
                <a:schemeClr val="bg1"/>
              </a:solidFill>
            </a:endParaRPr>
          </a:p>
        </p:txBody>
      </p:sp>
      <p:sp>
        <p:nvSpPr>
          <p:cNvPr id="8"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1557887" y="2424221"/>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Basic knowledge of Databases</a:t>
            </a:r>
            <a:endParaRPr lang="es-MX" sz="2800" b="1" dirty="0">
              <a:solidFill>
                <a:schemeClr val="bg1"/>
              </a:solidFill>
            </a:endParaRPr>
          </a:p>
        </p:txBody>
      </p:sp>
      <p:sp>
        <p:nvSpPr>
          <p:cNvPr id="9"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2756493" y="3219172"/>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2 hours class scheduling</a:t>
            </a:r>
            <a:endParaRPr lang="es-MX" sz="2800" b="1" dirty="0">
              <a:solidFill>
                <a:schemeClr val="bg1"/>
              </a:solidFill>
            </a:endParaRPr>
          </a:p>
        </p:txBody>
      </p:sp>
      <p:grpSp>
        <p:nvGrpSpPr>
          <p:cNvPr id="19" name="Group 18"/>
          <p:cNvGrpSpPr/>
          <p:nvPr/>
        </p:nvGrpSpPr>
        <p:grpSpPr>
          <a:xfrm>
            <a:off x="252838" y="159068"/>
            <a:ext cx="290859" cy="705906"/>
            <a:chOff x="8432082" y="983023"/>
            <a:chExt cx="2051231" cy="5033134"/>
          </a:xfrm>
        </p:grpSpPr>
        <p:sp>
          <p:nvSpPr>
            <p:cNvPr id="20" name="Freeform 152">
              <a:extLst>
                <a:ext uri="{FF2B5EF4-FFF2-40B4-BE49-F238E27FC236}">
                  <a16:creationId xmlns:a16="http://schemas.microsoft.com/office/drawing/2014/main" xmlns="" id="{A5B701D8-5916-174D-9CA8-A2C5035DD857}"/>
                </a:ext>
              </a:extLst>
            </p:cNvPr>
            <p:cNvSpPr>
              <a:spLocks noChangeArrowheads="1"/>
            </p:cNvSpPr>
            <p:nvPr/>
          </p:nvSpPr>
          <p:spPr bwMode="auto">
            <a:xfrm>
              <a:off x="8432082" y="983023"/>
              <a:ext cx="2051231" cy="1126821"/>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chemeClr val="accent1"/>
            </a:solidFill>
            <a:ln>
              <a:noFill/>
            </a:ln>
            <a:effectLst/>
          </p:spPr>
          <p:txBody>
            <a:bodyPr wrap="none" anchor="ctr"/>
            <a:lstStyle/>
            <a:p>
              <a:endParaRPr lang="es-MX" sz="900" dirty="0"/>
            </a:p>
          </p:txBody>
        </p:sp>
        <p:sp>
          <p:nvSpPr>
            <p:cNvPr id="21" name="Freeform 153">
              <a:extLst>
                <a:ext uri="{FF2B5EF4-FFF2-40B4-BE49-F238E27FC236}">
                  <a16:creationId xmlns:a16="http://schemas.microsoft.com/office/drawing/2014/main" xmlns="" id="{137BCB4A-B7CF-0046-8A15-8310A2536C7C}"/>
                </a:ext>
              </a:extLst>
            </p:cNvPr>
            <p:cNvSpPr>
              <a:spLocks noChangeArrowheads="1"/>
            </p:cNvSpPr>
            <p:nvPr/>
          </p:nvSpPr>
          <p:spPr bwMode="auto">
            <a:xfrm>
              <a:off x="8432082" y="2107757"/>
              <a:ext cx="2051231" cy="1304192"/>
            </a:xfrm>
            <a:custGeom>
              <a:avLst/>
              <a:gdLst>
                <a:gd name="T0" fmla="*/ 0 w 4334"/>
                <a:gd name="T1" fmla="*/ 0 h 2756"/>
                <a:gd name="T2" fmla="*/ 1764 w 4334"/>
                <a:gd name="T3" fmla="*/ 0 h 2756"/>
                <a:gd name="T4" fmla="*/ 1764 w 4334"/>
                <a:gd name="T5" fmla="*/ 2755 h 2756"/>
                <a:gd name="T6" fmla="*/ 4333 w 4334"/>
                <a:gd name="T7" fmla="*/ 2755 h 2756"/>
                <a:gd name="T8" fmla="*/ 4333 w 4334"/>
                <a:gd name="T9" fmla="*/ 0 h 2756"/>
                <a:gd name="T10" fmla="*/ 0 w 4334"/>
                <a:gd name="T11" fmla="*/ 0 h 2756"/>
              </a:gdLst>
              <a:ahLst/>
              <a:cxnLst>
                <a:cxn ang="0">
                  <a:pos x="T0" y="T1"/>
                </a:cxn>
                <a:cxn ang="0">
                  <a:pos x="T2" y="T3"/>
                </a:cxn>
                <a:cxn ang="0">
                  <a:pos x="T4" y="T5"/>
                </a:cxn>
                <a:cxn ang="0">
                  <a:pos x="T6" y="T7"/>
                </a:cxn>
                <a:cxn ang="0">
                  <a:pos x="T8" y="T9"/>
                </a:cxn>
                <a:cxn ang="0">
                  <a:pos x="T10" y="T11"/>
                </a:cxn>
              </a:cxnLst>
              <a:rect l="0" t="0" r="r" b="b"/>
              <a:pathLst>
                <a:path w="4334" h="2756">
                  <a:moveTo>
                    <a:pt x="0" y="0"/>
                  </a:moveTo>
                  <a:lnTo>
                    <a:pt x="1764" y="0"/>
                  </a:lnTo>
                  <a:lnTo>
                    <a:pt x="1764" y="2755"/>
                  </a:lnTo>
                  <a:lnTo>
                    <a:pt x="4333" y="2755"/>
                  </a:lnTo>
                  <a:lnTo>
                    <a:pt x="4333" y="0"/>
                  </a:lnTo>
                  <a:lnTo>
                    <a:pt x="0" y="0"/>
                  </a:lnTo>
                </a:path>
              </a:pathLst>
            </a:custGeom>
            <a:solidFill>
              <a:schemeClr val="accent2"/>
            </a:solidFill>
            <a:ln>
              <a:noFill/>
            </a:ln>
            <a:effectLst/>
          </p:spPr>
          <p:txBody>
            <a:bodyPr wrap="none" anchor="ctr"/>
            <a:lstStyle/>
            <a:p>
              <a:endParaRPr lang="es-MX" sz="900" dirty="0"/>
            </a:p>
          </p:txBody>
        </p:sp>
        <p:sp>
          <p:nvSpPr>
            <p:cNvPr id="22" name="Freeform 154">
              <a:extLst>
                <a:ext uri="{FF2B5EF4-FFF2-40B4-BE49-F238E27FC236}">
                  <a16:creationId xmlns:a16="http://schemas.microsoft.com/office/drawing/2014/main" xmlns="" id="{EE0DC274-181E-5244-9E61-89F4CDAE15A7}"/>
                </a:ext>
              </a:extLst>
            </p:cNvPr>
            <p:cNvSpPr>
              <a:spLocks noChangeArrowheads="1"/>
            </p:cNvSpPr>
            <p:nvPr/>
          </p:nvSpPr>
          <p:spPr bwMode="auto">
            <a:xfrm>
              <a:off x="9266764" y="3411948"/>
              <a:ext cx="1216549" cy="1300017"/>
            </a:xfrm>
            <a:custGeom>
              <a:avLst/>
              <a:gdLst>
                <a:gd name="T0" fmla="*/ 0 w 2570"/>
                <a:gd name="T1" fmla="*/ 2745 h 2746"/>
                <a:gd name="T2" fmla="*/ 2569 w 2570"/>
                <a:gd name="T3" fmla="*/ 2745 h 2746"/>
                <a:gd name="T4" fmla="*/ 2569 w 2570"/>
                <a:gd name="T5" fmla="*/ 0 h 2746"/>
                <a:gd name="T6" fmla="*/ 0 w 2570"/>
                <a:gd name="T7" fmla="*/ 0 h 2746"/>
                <a:gd name="T8" fmla="*/ 0 w 2570"/>
                <a:gd name="T9" fmla="*/ 2745 h 2746"/>
              </a:gdLst>
              <a:ahLst/>
              <a:cxnLst>
                <a:cxn ang="0">
                  <a:pos x="T0" y="T1"/>
                </a:cxn>
                <a:cxn ang="0">
                  <a:pos x="T2" y="T3"/>
                </a:cxn>
                <a:cxn ang="0">
                  <a:pos x="T4" y="T5"/>
                </a:cxn>
                <a:cxn ang="0">
                  <a:pos x="T6" y="T7"/>
                </a:cxn>
                <a:cxn ang="0">
                  <a:pos x="T8" y="T9"/>
                </a:cxn>
              </a:cxnLst>
              <a:rect l="0" t="0" r="r" b="b"/>
              <a:pathLst>
                <a:path w="2570" h="2746">
                  <a:moveTo>
                    <a:pt x="0" y="2745"/>
                  </a:moveTo>
                  <a:lnTo>
                    <a:pt x="2569" y="2745"/>
                  </a:lnTo>
                  <a:lnTo>
                    <a:pt x="2569" y="0"/>
                  </a:lnTo>
                  <a:lnTo>
                    <a:pt x="0" y="0"/>
                  </a:lnTo>
                  <a:lnTo>
                    <a:pt x="0" y="2745"/>
                  </a:lnTo>
                </a:path>
              </a:pathLst>
            </a:custGeom>
            <a:solidFill>
              <a:schemeClr val="accent6">
                <a:lumMod val="75000"/>
              </a:schemeClr>
            </a:solidFill>
            <a:ln>
              <a:noFill/>
            </a:ln>
            <a:effectLst/>
          </p:spPr>
          <p:txBody>
            <a:bodyPr wrap="none" anchor="ctr"/>
            <a:lstStyle/>
            <a:p>
              <a:endParaRPr lang="es-MX" sz="900" dirty="0"/>
            </a:p>
          </p:txBody>
        </p:sp>
        <p:sp>
          <p:nvSpPr>
            <p:cNvPr id="23" name="Freeform 155">
              <a:extLst>
                <a:ext uri="{FF2B5EF4-FFF2-40B4-BE49-F238E27FC236}">
                  <a16:creationId xmlns:a16="http://schemas.microsoft.com/office/drawing/2014/main" xmlns="" id="{BEB66965-7939-1C47-82B9-2F1AFF1C3F44}"/>
                </a:ext>
              </a:extLst>
            </p:cNvPr>
            <p:cNvSpPr>
              <a:spLocks noChangeArrowheads="1"/>
            </p:cNvSpPr>
            <p:nvPr/>
          </p:nvSpPr>
          <p:spPr bwMode="auto">
            <a:xfrm>
              <a:off x="9266764" y="4711965"/>
              <a:ext cx="1216549" cy="1304192"/>
            </a:xfrm>
            <a:custGeom>
              <a:avLst/>
              <a:gdLst>
                <a:gd name="T0" fmla="*/ 0 w 2570"/>
                <a:gd name="T1" fmla="*/ 2756 h 2757"/>
                <a:gd name="T2" fmla="*/ 2569 w 2570"/>
                <a:gd name="T3" fmla="*/ 2756 h 2757"/>
                <a:gd name="T4" fmla="*/ 2569 w 2570"/>
                <a:gd name="T5" fmla="*/ 0 h 2757"/>
                <a:gd name="T6" fmla="*/ 0 w 2570"/>
                <a:gd name="T7" fmla="*/ 0 h 2757"/>
                <a:gd name="T8" fmla="*/ 0 w 2570"/>
                <a:gd name="T9" fmla="*/ 2756 h 2757"/>
              </a:gdLst>
              <a:ahLst/>
              <a:cxnLst>
                <a:cxn ang="0">
                  <a:pos x="T0" y="T1"/>
                </a:cxn>
                <a:cxn ang="0">
                  <a:pos x="T2" y="T3"/>
                </a:cxn>
                <a:cxn ang="0">
                  <a:pos x="T4" y="T5"/>
                </a:cxn>
                <a:cxn ang="0">
                  <a:pos x="T6" y="T7"/>
                </a:cxn>
                <a:cxn ang="0">
                  <a:pos x="T8" y="T9"/>
                </a:cxn>
              </a:cxnLst>
              <a:rect l="0" t="0" r="r" b="b"/>
              <a:pathLst>
                <a:path w="2570" h="2757">
                  <a:moveTo>
                    <a:pt x="0" y="2756"/>
                  </a:moveTo>
                  <a:lnTo>
                    <a:pt x="2569" y="2756"/>
                  </a:lnTo>
                  <a:lnTo>
                    <a:pt x="2569" y="0"/>
                  </a:lnTo>
                  <a:lnTo>
                    <a:pt x="0" y="0"/>
                  </a:lnTo>
                  <a:lnTo>
                    <a:pt x="0" y="2756"/>
                  </a:lnTo>
                </a:path>
              </a:pathLst>
            </a:custGeom>
            <a:solidFill>
              <a:schemeClr val="accent4"/>
            </a:solidFill>
            <a:ln>
              <a:noFill/>
            </a:ln>
            <a:effectLst/>
          </p:spPr>
          <p:txBody>
            <a:bodyPr wrap="none" anchor="ctr"/>
            <a:lstStyle/>
            <a:p>
              <a:endParaRPr lang="es-MX" sz="900" dirty="0"/>
            </a:p>
          </p:txBody>
        </p:sp>
      </p:grpSp>
    </p:spTree>
    <p:extLst>
      <p:ext uri="{BB962C8B-B14F-4D97-AF65-F5344CB8AC3E}">
        <p14:creationId xmlns:p14="http://schemas.microsoft.com/office/powerpoint/2010/main" val="14756834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xmlns="" id="{CE4B999E-AE68-A148-BC94-54DD0361C6F6}"/>
              </a:ext>
            </a:extLst>
          </p:cNvPr>
          <p:cNvSpPr txBox="1"/>
          <p:nvPr/>
        </p:nvSpPr>
        <p:spPr>
          <a:xfrm>
            <a:off x="5346268" y="295975"/>
            <a:ext cx="2138727" cy="707886"/>
          </a:xfrm>
          <a:prstGeom prst="rect">
            <a:avLst/>
          </a:prstGeom>
          <a:noFill/>
        </p:spPr>
        <p:txBody>
          <a:bodyPr wrap="none" rtlCol="0">
            <a:spAutoFit/>
          </a:bodyPr>
          <a:lstStyle/>
          <a:p>
            <a:pPr algn="ctr"/>
            <a:r>
              <a:rPr lang="en-US" sz="4000" b="1" dirty="0" smtClean="0">
                <a:solidFill>
                  <a:schemeClr val="tx2"/>
                </a:solidFill>
                <a:latin typeface="Lato Heavy" charset="0"/>
                <a:ea typeface="Lato Heavy" charset="0"/>
                <a:cs typeface="Lato Heavy" charset="0"/>
              </a:rPr>
              <a:t>Doubts ?</a:t>
            </a:r>
            <a:endParaRPr lang="en-US" sz="4000" b="1" dirty="0">
              <a:solidFill>
                <a:schemeClr val="tx2"/>
              </a:solidFill>
              <a:latin typeface="Lato Heavy" charset="0"/>
              <a:ea typeface="Lato Heavy" charset="0"/>
              <a:cs typeface="Lato Heavy" charset="0"/>
            </a:endParaRPr>
          </a:p>
        </p:txBody>
      </p:sp>
      <p:sp>
        <p:nvSpPr>
          <p:cNvPr id="3"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68194" y="1752840"/>
            <a:ext cx="10823590"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Ms. </a:t>
            </a:r>
            <a:r>
              <a:rPr lang="es-MX" sz="2800" b="1" dirty="0" err="1" smtClean="0">
                <a:solidFill>
                  <a:schemeClr val="bg1"/>
                </a:solidFill>
              </a:rPr>
              <a:t>Mrinalini</a:t>
            </a:r>
            <a:r>
              <a:rPr lang="es-MX" sz="2800" b="1" dirty="0" smtClean="0">
                <a:solidFill>
                  <a:schemeClr val="bg1"/>
                </a:solidFill>
              </a:rPr>
              <a:t> Rana</a:t>
            </a:r>
            <a:r>
              <a:rPr lang="es-MX" sz="2800" b="1" dirty="0" smtClean="0"/>
              <a:t>|</a:t>
            </a:r>
            <a:r>
              <a:rPr lang="es-MX" sz="2800" b="1" dirty="0" smtClean="0">
                <a:solidFill>
                  <a:schemeClr val="bg1"/>
                </a:solidFill>
              </a:rPr>
              <a:t> mrinalini.22138@lpu.co.in </a:t>
            </a:r>
            <a:r>
              <a:rPr lang="es-MX" sz="2800" b="1" dirty="0" smtClean="0"/>
              <a:t>|</a:t>
            </a:r>
            <a:r>
              <a:rPr lang="es-MX" sz="2800" b="1" dirty="0" smtClean="0">
                <a:solidFill>
                  <a:schemeClr val="bg1"/>
                </a:solidFill>
              </a:rPr>
              <a:t> 34-204</a:t>
            </a:r>
            <a:endParaRPr lang="es-MX" sz="2800" b="1" dirty="0">
              <a:solidFill>
                <a:schemeClr val="bg1"/>
              </a:solidFill>
            </a:endParaRPr>
          </a:p>
        </p:txBody>
      </p:sp>
      <p:grpSp>
        <p:nvGrpSpPr>
          <p:cNvPr id="19" name="Group 18"/>
          <p:cNvGrpSpPr/>
          <p:nvPr/>
        </p:nvGrpSpPr>
        <p:grpSpPr>
          <a:xfrm>
            <a:off x="252838" y="159068"/>
            <a:ext cx="290859" cy="705906"/>
            <a:chOff x="8432082" y="983023"/>
            <a:chExt cx="2051231" cy="5033134"/>
          </a:xfrm>
        </p:grpSpPr>
        <p:sp>
          <p:nvSpPr>
            <p:cNvPr id="20" name="Freeform 152">
              <a:extLst>
                <a:ext uri="{FF2B5EF4-FFF2-40B4-BE49-F238E27FC236}">
                  <a16:creationId xmlns:a16="http://schemas.microsoft.com/office/drawing/2014/main" xmlns="" id="{A5B701D8-5916-174D-9CA8-A2C5035DD857}"/>
                </a:ext>
              </a:extLst>
            </p:cNvPr>
            <p:cNvSpPr>
              <a:spLocks noChangeArrowheads="1"/>
            </p:cNvSpPr>
            <p:nvPr/>
          </p:nvSpPr>
          <p:spPr bwMode="auto">
            <a:xfrm>
              <a:off x="8432082" y="983023"/>
              <a:ext cx="2051231" cy="1126821"/>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chemeClr val="accent1"/>
            </a:solidFill>
            <a:ln>
              <a:noFill/>
            </a:ln>
            <a:effectLst/>
          </p:spPr>
          <p:txBody>
            <a:bodyPr wrap="none" anchor="ctr"/>
            <a:lstStyle/>
            <a:p>
              <a:endParaRPr lang="es-MX" sz="900"/>
            </a:p>
          </p:txBody>
        </p:sp>
        <p:sp>
          <p:nvSpPr>
            <p:cNvPr id="21" name="Freeform 153">
              <a:extLst>
                <a:ext uri="{FF2B5EF4-FFF2-40B4-BE49-F238E27FC236}">
                  <a16:creationId xmlns:a16="http://schemas.microsoft.com/office/drawing/2014/main" xmlns="" id="{137BCB4A-B7CF-0046-8A15-8310A2536C7C}"/>
                </a:ext>
              </a:extLst>
            </p:cNvPr>
            <p:cNvSpPr>
              <a:spLocks noChangeArrowheads="1"/>
            </p:cNvSpPr>
            <p:nvPr/>
          </p:nvSpPr>
          <p:spPr bwMode="auto">
            <a:xfrm>
              <a:off x="8432082" y="2107757"/>
              <a:ext cx="2051231" cy="1304192"/>
            </a:xfrm>
            <a:custGeom>
              <a:avLst/>
              <a:gdLst>
                <a:gd name="T0" fmla="*/ 0 w 4334"/>
                <a:gd name="T1" fmla="*/ 0 h 2756"/>
                <a:gd name="T2" fmla="*/ 1764 w 4334"/>
                <a:gd name="T3" fmla="*/ 0 h 2756"/>
                <a:gd name="T4" fmla="*/ 1764 w 4334"/>
                <a:gd name="T5" fmla="*/ 2755 h 2756"/>
                <a:gd name="T6" fmla="*/ 4333 w 4334"/>
                <a:gd name="T7" fmla="*/ 2755 h 2756"/>
                <a:gd name="T8" fmla="*/ 4333 w 4334"/>
                <a:gd name="T9" fmla="*/ 0 h 2756"/>
                <a:gd name="T10" fmla="*/ 0 w 4334"/>
                <a:gd name="T11" fmla="*/ 0 h 2756"/>
              </a:gdLst>
              <a:ahLst/>
              <a:cxnLst>
                <a:cxn ang="0">
                  <a:pos x="T0" y="T1"/>
                </a:cxn>
                <a:cxn ang="0">
                  <a:pos x="T2" y="T3"/>
                </a:cxn>
                <a:cxn ang="0">
                  <a:pos x="T4" y="T5"/>
                </a:cxn>
                <a:cxn ang="0">
                  <a:pos x="T6" y="T7"/>
                </a:cxn>
                <a:cxn ang="0">
                  <a:pos x="T8" y="T9"/>
                </a:cxn>
                <a:cxn ang="0">
                  <a:pos x="T10" y="T11"/>
                </a:cxn>
              </a:cxnLst>
              <a:rect l="0" t="0" r="r" b="b"/>
              <a:pathLst>
                <a:path w="4334" h="2756">
                  <a:moveTo>
                    <a:pt x="0" y="0"/>
                  </a:moveTo>
                  <a:lnTo>
                    <a:pt x="1764" y="0"/>
                  </a:lnTo>
                  <a:lnTo>
                    <a:pt x="1764" y="2755"/>
                  </a:lnTo>
                  <a:lnTo>
                    <a:pt x="4333" y="2755"/>
                  </a:lnTo>
                  <a:lnTo>
                    <a:pt x="4333" y="0"/>
                  </a:lnTo>
                  <a:lnTo>
                    <a:pt x="0" y="0"/>
                  </a:lnTo>
                </a:path>
              </a:pathLst>
            </a:custGeom>
            <a:solidFill>
              <a:schemeClr val="accent2"/>
            </a:solidFill>
            <a:ln>
              <a:noFill/>
            </a:ln>
            <a:effectLst/>
          </p:spPr>
          <p:txBody>
            <a:bodyPr wrap="none" anchor="ctr"/>
            <a:lstStyle/>
            <a:p>
              <a:endParaRPr lang="es-MX" sz="900"/>
            </a:p>
          </p:txBody>
        </p:sp>
        <p:sp>
          <p:nvSpPr>
            <p:cNvPr id="22" name="Freeform 154">
              <a:extLst>
                <a:ext uri="{FF2B5EF4-FFF2-40B4-BE49-F238E27FC236}">
                  <a16:creationId xmlns:a16="http://schemas.microsoft.com/office/drawing/2014/main" xmlns="" id="{EE0DC274-181E-5244-9E61-89F4CDAE15A7}"/>
                </a:ext>
              </a:extLst>
            </p:cNvPr>
            <p:cNvSpPr>
              <a:spLocks noChangeArrowheads="1"/>
            </p:cNvSpPr>
            <p:nvPr/>
          </p:nvSpPr>
          <p:spPr bwMode="auto">
            <a:xfrm>
              <a:off x="9266764" y="3411948"/>
              <a:ext cx="1216549" cy="1300017"/>
            </a:xfrm>
            <a:custGeom>
              <a:avLst/>
              <a:gdLst>
                <a:gd name="T0" fmla="*/ 0 w 2570"/>
                <a:gd name="T1" fmla="*/ 2745 h 2746"/>
                <a:gd name="T2" fmla="*/ 2569 w 2570"/>
                <a:gd name="T3" fmla="*/ 2745 h 2746"/>
                <a:gd name="T4" fmla="*/ 2569 w 2570"/>
                <a:gd name="T5" fmla="*/ 0 h 2746"/>
                <a:gd name="T6" fmla="*/ 0 w 2570"/>
                <a:gd name="T7" fmla="*/ 0 h 2746"/>
                <a:gd name="T8" fmla="*/ 0 w 2570"/>
                <a:gd name="T9" fmla="*/ 2745 h 2746"/>
              </a:gdLst>
              <a:ahLst/>
              <a:cxnLst>
                <a:cxn ang="0">
                  <a:pos x="T0" y="T1"/>
                </a:cxn>
                <a:cxn ang="0">
                  <a:pos x="T2" y="T3"/>
                </a:cxn>
                <a:cxn ang="0">
                  <a:pos x="T4" y="T5"/>
                </a:cxn>
                <a:cxn ang="0">
                  <a:pos x="T6" y="T7"/>
                </a:cxn>
                <a:cxn ang="0">
                  <a:pos x="T8" y="T9"/>
                </a:cxn>
              </a:cxnLst>
              <a:rect l="0" t="0" r="r" b="b"/>
              <a:pathLst>
                <a:path w="2570" h="2746">
                  <a:moveTo>
                    <a:pt x="0" y="2745"/>
                  </a:moveTo>
                  <a:lnTo>
                    <a:pt x="2569" y="2745"/>
                  </a:lnTo>
                  <a:lnTo>
                    <a:pt x="2569" y="0"/>
                  </a:lnTo>
                  <a:lnTo>
                    <a:pt x="0" y="0"/>
                  </a:lnTo>
                  <a:lnTo>
                    <a:pt x="0" y="2745"/>
                  </a:lnTo>
                </a:path>
              </a:pathLst>
            </a:custGeom>
            <a:solidFill>
              <a:schemeClr val="accent6">
                <a:lumMod val="75000"/>
              </a:schemeClr>
            </a:solidFill>
            <a:ln>
              <a:noFill/>
            </a:ln>
            <a:effectLst/>
          </p:spPr>
          <p:txBody>
            <a:bodyPr wrap="none" anchor="ctr"/>
            <a:lstStyle/>
            <a:p>
              <a:endParaRPr lang="es-MX" sz="900"/>
            </a:p>
          </p:txBody>
        </p:sp>
        <p:sp>
          <p:nvSpPr>
            <p:cNvPr id="23" name="Freeform 155">
              <a:extLst>
                <a:ext uri="{FF2B5EF4-FFF2-40B4-BE49-F238E27FC236}">
                  <a16:creationId xmlns:a16="http://schemas.microsoft.com/office/drawing/2014/main" xmlns="" id="{BEB66965-7939-1C47-82B9-2F1AFF1C3F44}"/>
                </a:ext>
              </a:extLst>
            </p:cNvPr>
            <p:cNvSpPr>
              <a:spLocks noChangeArrowheads="1"/>
            </p:cNvSpPr>
            <p:nvPr/>
          </p:nvSpPr>
          <p:spPr bwMode="auto">
            <a:xfrm>
              <a:off x="9266764" y="4711965"/>
              <a:ext cx="1216549" cy="1304192"/>
            </a:xfrm>
            <a:custGeom>
              <a:avLst/>
              <a:gdLst>
                <a:gd name="T0" fmla="*/ 0 w 2570"/>
                <a:gd name="T1" fmla="*/ 2756 h 2757"/>
                <a:gd name="T2" fmla="*/ 2569 w 2570"/>
                <a:gd name="T3" fmla="*/ 2756 h 2757"/>
                <a:gd name="T4" fmla="*/ 2569 w 2570"/>
                <a:gd name="T5" fmla="*/ 0 h 2757"/>
                <a:gd name="T6" fmla="*/ 0 w 2570"/>
                <a:gd name="T7" fmla="*/ 0 h 2757"/>
                <a:gd name="T8" fmla="*/ 0 w 2570"/>
                <a:gd name="T9" fmla="*/ 2756 h 2757"/>
              </a:gdLst>
              <a:ahLst/>
              <a:cxnLst>
                <a:cxn ang="0">
                  <a:pos x="T0" y="T1"/>
                </a:cxn>
                <a:cxn ang="0">
                  <a:pos x="T2" y="T3"/>
                </a:cxn>
                <a:cxn ang="0">
                  <a:pos x="T4" y="T5"/>
                </a:cxn>
                <a:cxn ang="0">
                  <a:pos x="T6" y="T7"/>
                </a:cxn>
                <a:cxn ang="0">
                  <a:pos x="T8" y="T9"/>
                </a:cxn>
              </a:cxnLst>
              <a:rect l="0" t="0" r="r" b="b"/>
              <a:pathLst>
                <a:path w="2570" h="2757">
                  <a:moveTo>
                    <a:pt x="0" y="2756"/>
                  </a:moveTo>
                  <a:lnTo>
                    <a:pt x="2569" y="2756"/>
                  </a:lnTo>
                  <a:lnTo>
                    <a:pt x="2569" y="0"/>
                  </a:lnTo>
                  <a:lnTo>
                    <a:pt x="0" y="0"/>
                  </a:lnTo>
                  <a:lnTo>
                    <a:pt x="0" y="2756"/>
                  </a:lnTo>
                </a:path>
              </a:pathLst>
            </a:custGeom>
            <a:solidFill>
              <a:schemeClr val="accent4"/>
            </a:solidFill>
            <a:ln>
              <a:noFill/>
            </a:ln>
            <a:effectLst/>
          </p:spPr>
          <p:txBody>
            <a:bodyPr wrap="none" anchor="ctr"/>
            <a:lstStyle/>
            <a:p>
              <a:endParaRPr lang="es-MX" sz="900"/>
            </a:p>
          </p:txBody>
        </p:sp>
      </p:grpSp>
      <p:sp>
        <p:nvSpPr>
          <p:cNvPr id="11"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68194" y="2918491"/>
            <a:ext cx="10823590"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D</a:t>
            </a:r>
            <a:r>
              <a:rPr lang="es-MX" sz="2800" b="1" dirty="0" smtClean="0">
                <a:solidFill>
                  <a:schemeClr val="bg1"/>
                </a:solidFill>
              </a:rPr>
              <a:t>r. </a:t>
            </a:r>
            <a:r>
              <a:rPr lang="es-MX" sz="2800" b="1" dirty="0" err="1" smtClean="0">
                <a:solidFill>
                  <a:schemeClr val="bg1"/>
                </a:solidFill>
              </a:rPr>
              <a:t>Amritpal</a:t>
            </a:r>
            <a:r>
              <a:rPr lang="es-MX" sz="2800" b="1" dirty="0" smtClean="0">
                <a:solidFill>
                  <a:schemeClr val="bg1"/>
                </a:solidFill>
              </a:rPr>
              <a:t> Singh </a:t>
            </a:r>
            <a:r>
              <a:rPr lang="es-MX" sz="2800" b="1" dirty="0" smtClean="0"/>
              <a:t>|</a:t>
            </a:r>
            <a:r>
              <a:rPr lang="es-MX" sz="2800" b="1" dirty="0" smtClean="0">
                <a:solidFill>
                  <a:schemeClr val="bg1"/>
                </a:solidFill>
              </a:rPr>
              <a:t> amritpal.17673@lpu.co.in </a:t>
            </a:r>
            <a:r>
              <a:rPr lang="es-MX" sz="2800" b="1" dirty="0" smtClean="0"/>
              <a:t>|</a:t>
            </a:r>
            <a:r>
              <a:rPr lang="es-MX" sz="2800" b="1" dirty="0" smtClean="0">
                <a:solidFill>
                  <a:schemeClr val="bg1"/>
                </a:solidFill>
              </a:rPr>
              <a:t> 34-204</a:t>
            </a:r>
            <a:endParaRPr lang="es-MX" sz="2800" b="1" dirty="0">
              <a:solidFill>
                <a:schemeClr val="bg1"/>
              </a:solidFill>
            </a:endParaRPr>
          </a:p>
        </p:txBody>
      </p:sp>
    </p:spTree>
    <p:extLst>
      <p:ext uri="{BB962C8B-B14F-4D97-AF65-F5344CB8AC3E}">
        <p14:creationId xmlns:p14="http://schemas.microsoft.com/office/powerpoint/2010/main" val="10543840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Freeform 155">
            <a:extLst>
              <a:ext uri="{FF2B5EF4-FFF2-40B4-BE49-F238E27FC236}">
                <a16:creationId xmlns:a16="http://schemas.microsoft.com/office/drawing/2014/main" xmlns="" id="{44BB7099-8FB3-034D-8594-B18D710213F8}"/>
              </a:ext>
            </a:extLst>
          </p:cNvPr>
          <p:cNvSpPr>
            <a:spLocks noChangeArrowheads="1"/>
          </p:cNvSpPr>
          <p:nvPr/>
        </p:nvSpPr>
        <p:spPr bwMode="auto">
          <a:xfrm>
            <a:off x="1402852" y="4963585"/>
            <a:ext cx="1687831" cy="964171"/>
          </a:xfrm>
          <a:custGeom>
            <a:avLst/>
            <a:gdLst>
              <a:gd name="T0" fmla="*/ 3379 w 3497"/>
              <a:gd name="T1" fmla="*/ 0 h 1997"/>
              <a:gd name="T2" fmla="*/ 3379 w 3497"/>
              <a:gd name="T3" fmla="*/ 0 h 1997"/>
              <a:gd name="T4" fmla="*/ 190 w 3497"/>
              <a:gd name="T5" fmla="*/ 0 h 1997"/>
              <a:gd name="T6" fmla="*/ 0 w 3497"/>
              <a:gd name="T7" fmla="*/ 179 h 1997"/>
              <a:gd name="T8" fmla="*/ 0 w 3497"/>
              <a:gd name="T9" fmla="*/ 1996 h 1997"/>
              <a:gd name="T10" fmla="*/ 3496 w 3497"/>
              <a:gd name="T11" fmla="*/ 1996 h 1997"/>
              <a:gd name="T12" fmla="*/ 3496 w 3497"/>
              <a:gd name="T13" fmla="*/ 0 h 1997"/>
              <a:gd name="T14" fmla="*/ 3379 w 3497"/>
              <a:gd name="T15" fmla="*/ 0 h 19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97" h="1997">
                <a:moveTo>
                  <a:pt x="3379" y="0"/>
                </a:moveTo>
                <a:lnTo>
                  <a:pt x="3379" y="0"/>
                </a:lnTo>
                <a:cubicBezTo>
                  <a:pt x="190" y="0"/>
                  <a:pt x="190" y="0"/>
                  <a:pt x="190" y="0"/>
                </a:cubicBezTo>
                <a:cubicBezTo>
                  <a:pt x="127" y="63"/>
                  <a:pt x="63" y="126"/>
                  <a:pt x="0" y="179"/>
                </a:cubicBezTo>
                <a:cubicBezTo>
                  <a:pt x="0" y="1996"/>
                  <a:pt x="0" y="1996"/>
                  <a:pt x="0" y="1996"/>
                </a:cubicBezTo>
                <a:cubicBezTo>
                  <a:pt x="3496" y="1996"/>
                  <a:pt x="3496" y="1996"/>
                  <a:pt x="3496" y="1996"/>
                </a:cubicBezTo>
                <a:cubicBezTo>
                  <a:pt x="3496" y="0"/>
                  <a:pt x="3496" y="0"/>
                  <a:pt x="3496" y="0"/>
                </a:cubicBezTo>
                <a:lnTo>
                  <a:pt x="3379" y="0"/>
                </a:lnTo>
              </a:path>
            </a:pathLst>
          </a:custGeom>
          <a:solidFill>
            <a:schemeClr val="accent5"/>
          </a:solidFill>
          <a:ln>
            <a:noFill/>
          </a:ln>
          <a:effectLst/>
        </p:spPr>
        <p:txBody>
          <a:bodyPr wrap="none" anchor="ctr"/>
          <a:lstStyle/>
          <a:p>
            <a:endParaRPr lang="es-MX" sz="900"/>
          </a:p>
        </p:txBody>
      </p:sp>
      <p:sp>
        <p:nvSpPr>
          <p:cNvPr id="179" name="Freeform 156">
            <a:extLst>
              <a:ext uri="{FF2B5EF4-FFF2-40B4-BE49-F238E27FC236}">
                <a16:creationId xmlns:a16="http://schemas.microsoft.com/office/drawing/2014/main" xmlns="" id="{EE130D60-3AE7-8F4F-8771-D6CC411349A3}"/>
              </a:ext>
            </a:extLst>
          </p:cNvPr>
          <p:cNvSpPr>
            <a:spLocks noChangeArrowheads="1"/>
          </p:cNvSpPr>
          <p:nvPr/>
        </p:nvSpPr>
        <p:spPr bwMode="auto">
          <a:xfrm>
            <a:off x="1394339" y="943016"/>
            <a:ext cx="1698473" cy="1683573"/>
          </a:xfrm>
          <a:custGeom>
            <a:avLst/>
            <a:gdLst>
              <a:gd name="T0" fmla="*/ 961 w 3518"/>
              <a:gd name="T1" fmla="*/ 887 h 3486"/>
              <a:gd name="T2" fmla="*/ 961 w 3518"/>
              <a:gd name="T3" fmla="*/ 887 h 3486"/>
              <a:gd name="T4" fmla="*/ 42 w 3518"/>
              <a:gd name="T5" fmla="*/ 2777 h 3486"/>
              <a:gd name="T6" fmla="*/ 0 w 3518"/>
              <a:gd name="T7" fmla="*/ 3485 h 3486"/>
              <a:gd name="T8" fmla="*/ 2302 w 3518"/>
              <a:gd name="T9" fmla="*/ 3485 h 3486"/>
              <a:gd name="T10" fmla="*/ 2408 w 3518"/>
              <a:gd name="T11" fmla="*/ 2777 h 3486"/>
              <a:gd name="T12" fmla="*/ 2587 w 3518"/>
              <a:gd name="T13" fmla="*/ 2429 h 3486"/>
              <a:gd name="T14" fmla="*/ 3390 w 3518"/>
              <a:gd name="T15" fmla="*/ 2069 h 3486"/>
              <a:gd name="T16" fmla="*/ 3517 w 3518"/>
              <a:gd name="T17" fmla="*/ 2069 h 3486"/>
              <a:gd name="T18" fmla="*/ 3517 w 3518"/>
              <a:gd name="T19" fmla="*/ 0 h 3486"/>
              <a:gd name="T20" fmla="*/ 961 w 3518"/>
              <a:gd name="T21" fmla="*/ 887 h 3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18" h="3486">
                <a:moveTo>
                  <a:pt x="961" y="887"/>
                </a:moveTo>
                <a:lnTo>
                  <a:pt x="961" y="887"/>
                </a:lnTo>
                <a:cubicBezTo>
                  <a:pt x="454" y="1341"/>
                  <a:pt x="148" y="1974"/>
                  <a:pt x="42" y="2777"/>
                </a:cubicBezTo>
                <a:cubicBezTo>
                  <a:pt x="10" y="2999"/>
                  <a:pt x="0" y="3242"/>
                  <a:pt x="0" y="3485"/>
                </a:cubicBezTo>
                <a:cubicBezTo>
                  <a:pt x="2302" y="3485"/>
                  <a:pt x="2302" y="3485"/>
                  <a:pt x="2302" y="3485"/>
                </a:cubicBezTo>
                <a:cubicBezTo>
                  <a:pt x="2302" y="3210"/>
                  <a:pt x="2334" y="2978"/>
                  <a:pt x="2408" y="2777"/>
                </a:cubicBezTo>
                <a:cubicBezTo>
                  <a:pt x="2450" y="2650"/>
                  <a:pt x="2513" y="2534"/>
                  <a:pt x="2587" y="2429"/>
                </a:cubicBezTo>
                <a:cubicBezTo>
                  <a:pt x="2788" y="2186"/>
                  <a:pt x="3052" y="2069"/>
                  <a:pt x="3390" y="2069"/>
                </a:cubicBezTo>
                <a:cubicBezTo>
                  <a:pt x="3432" y="2069"/>
                  <a:pt x="3474" y="2069"/>
                  <a:pt x="3517" y="2069"/>
                </a:cubicBezTo>
                <a:cubicBezTo>
                  <a:pt x="3517" y="0"/>
                  <a:pt x="3517" y="0"/>
                  <a:pt x="3517" y="0"/>
                </a:cubicBezTo>
                <a:cubicBezTo>
                  <a:pt x="2461" y="0"/>
                  <a:pt x="1616" y="295"/>
                  <a:pt x="961" y="887"/>
                </a:cubicBezTo>
              </a:path>
            </a:pathLst>
          </a:custGeom>
          <a:solidFill>
            <a:schemeClr val="accent1"/>
          </a:solidFill>
          <a:ln>
            <a:noFill/>
          </a:ln>
          <a:effectLst/>
        </p:spPr>
        <p:txBody>
          <a:bodyPr wrap="none" anchor="ctr"/>
          <a:lstStyle/>
          <a:p>
            <a:endParaRPr lang="es-MX" sz="900"/>
          </a:p>
        </p:txBody>
      </p:sp>
      <p:sp>
        <p:nvSpPr>
          <p:cNvPr id="180" name="Freeform 157">
            <a:extLst>
              <a:ext uri="{FF2B5EF4-FFF2-40B4-BE49-F238E27FC236}">
                <a16:creationId xmlns:a16="http://schemas.microsoft.com/office/drawing/2014/main" xmlns="" id="{B01EEE78-409E-7340-8D06-43A6D08233B7}"/>
              </a:ext>
            </a:extLst>
          </p:cNvPr>
          <p:cNvSpPr>
            <a:spLocks noChangeArrowheads="1"/>
          </p:cNvSpPr>
          <p:nvPr/>
        </p:nvSpPr>
        <p:spPr bwMode="auto">
          <a:xfrm>
            <a:off x="3090684" y="4963585"/>
            <a:ext cx="1692087" cy="964171"/>
          </a:xfrm>
          <a:custGeom>
            <a:avLst/>
            <a:gdLst>
              <a:gd name="T0" fmla="*/ 0 w 3507"/>
              <a:gd name="T1" fmla="*/ 1996 h 1997"/>
              <a:gd name="T2" fmla="*/ 3506 w 3507"/>
              <a:gd name="T3" fmla="*/ 1996 h 1997"/>
              <a:gd name="T4" fmla="*/ 3506 w 3507"/>
              <a:gd name="T5" fmla="*/ 0 h 1997"/>
              <a:gd name="T6" fmla="*/ 0 w 3507"/>
              <a:gd name="T7" fmla="*/ 0 h 1997"/>
              <a:gd name="T8" fmla="*/ 0 w 3507"/>
              <a:gd name="T9" fmla="*/ 1996 h 1997"/>
            </a:gdLst>
            <a:ahLst/>
            <a:cxnLst>
              <a:cxn ang="0">
                <a:pos x="T0" y="T1"/>
              </a:cxn>
              <a:cxn ang="0">
                <a:pos x="T2" y="T3"/>
              </a:cxn>
              <a:cxn ang="0">
                <a:pos x="T4" y="T5"/>
              </a:cxn>
              <a:cxn ang="0">
                <a:pos x="T6" y="T7"/>
              </a:cxn>
              <a:cxn ang="0">
                <a:pos x="T8" y="T9"/>
              </a:cxn>
            </a:cxnLst>
            <a:rect l="0" t="0" r="r" b="b"/>
            <a:pathLst>
              <a:path w="3507" h="1997">
                <a:moveTo>
                  <a:pt x="0" y="1996"/>
                </a:moveTo>
                <a:lnTo>
                  <a:pt x="3506" y="1996"/>
                </a:lnTo>
                <a:lnTo>
                  <a:pt x="3506" y="0"/>
                </a:lnTo>
                <a:lnTo>
                  <a:pt x="0" y="0"/>
                </a:lnTo>
                <a:lnTo>
                  <a:pt x="0" y="1996"/>
                </a:lnTo>
              </a:path>
            </a:pathLst>
          </a:custGeom>
          <a:solidFill>
            <a:schemeClr val="accent1"/>
          </a:solidFill>
          <a:ln>
            <a:noFill/>
          </a:ln>
          <a:effectLst/>
        </p:spPr>
        <p:txBody>
          <a:bodyPr wrap="none" anchor="ctr"/>
          <a:lstStyle/>
          <a:p>
            <a:endParaRPr lang="es-MX" sz="900"/>
          </a:p>
        </p:txBody>
      </p:sp>
      <p:sp>
        <p:nvSpPr>
          <p:cNvPr id="181" name="Freeform 158">
            <a:extLst>
              <a:ext uri="{FF2B5EF4-FFF2-40B4-BE49-F238E27FC236}">
                <a16:creationId xmlns:a16="http://schemas.microsoft.com/office/drawing/2014/main" xmlns="" id="{FD2F7FAC-1FCC-9C44-BA08-BE3C8D1B426A}"/>
              </a:ext>
            </a:extLst>
          </p:cNvPr>
          <p:cNvSpPr>
            <a:spLocks noChangeArrowheads="1"/>
          </p:cNvSpPr>
          <p:nvPr/>
        </p:nvSpPr>
        <p:spPr bwMode="auto">
          <a:xfrm>
            <a:off x="1494375" y="3622686"/>
            <a:ext cx="2813761" cy="1340900"/>
          </a:xfrm>
          <a:custGeom>
            <a:avLst/>
            <a:gdLst>
              <a:gd name="T0" fmla="*/ 3020 w 5831"/>
              <a:gd name="T1" fmla="*/ 0 h 2779"/>
              <a:gd name="T2" fmla="*/ 3020 w 5831"/>
              <a:gd name="T3" fmla="*/ 0 h 2779"/>
              <a:gd name="T4" fmla="*/ 2809 w 5831"/>
              <a:gd name="T5" fmla="*/ 222 h 2779"/>
              <a:gd name="T6" fmla="*/ 1933 w 5831"/>
              <a:gd name="T7" fmla="*/ 1067 h 2779"/>
              <a:gd name="T8" fmla="*/ 876 w 5831"/>
              <a:gd name="T9" fmla="*/ 2007 h 2779"/>
              <a:gd name="T10" fmla="*/ 0 w 5831"/>
              <a:gd name="T11" fmla="*/ 2778 h 2779"/>
              <a:gd name="T12" fmla="*/ 3189 w 5831"/>
              <a:gd name="T13" fmla="*/ 2778 h 2779"/>
              <a:gd name="T14" fmla="*/ 3306 w 5831"/>
              <a:gd name="T15" fmla="*/ 2672 h 2779"/>
              <a:gd name="T16" fmla="*/ 3855 w 5831"/>
              <a:gd name="T17" fmla="*/ 2155 h 2779"/>
              <a:gd name="T18" fmla="*/ 4573 w 5831"/>
              <a:gd name="T19" fmla="*/ 1458 h 2779"/>
              <a:gd name="T20" fmla="*/ 5185 w 5831"/>
              <a:gd name="T21" fmla="*/ 813 h 2779"/>
              <a:gd name="T22" fmla="*/ 5787 w 5831"/>
              <a:gd name="T23" fmla="*/ 74 h 2779"/>
              <a:gd name="T24" fmla="*/ 5830 w 5831"/>
              <a:gd name="T25" fmla="*/ 0 h 2779"/>
              <a:gd name="T26" fmla="*/ 3306 w 5831"/>
              <a:gd name="T27" fmla="*/ 0 h 2779"/>
              <a:gd name="T28" fmla="*/ 3020 w 5831"/>
              <a:gd name="T29" fmla="*/ 0 h 2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31" h="2779">
                <a:moveTo>
                  <a:pt x="3020" y="0"/>
                </a:moveTo>
                <a:lnTo>
                  <a:pt x="3020" y="0"/>
                </a:lnTo>
                <a:cubicBezTo>
                  <a:pt x="2957" y="74"/>
                  <a:pt x="2883" y="148"/>
                  <a:pt x="2809" y="222"/>
                </a:cubicBezTo>
                <a:cubicBezTo>
                  <a:pt x="2482" y="560"/>
                  <a:pt x="2186" y="845"/>
                  <a:pt x="1933" y="1067"/>
                </a:cubicBezTo>
                <a:cubicBezTo>
                  <a:pt x="1679" y="1289"/>
                  <a:pt x="1331" y="1606"/>
                  <a:pt x="876" y="2007"/>
                </a:cubicBezTo>
                <a:cubicBezTo>
                  <a:pt x="518" y="2313"/>
                  <a:pt x="232" y="2577"/>
                  <a:pt x="0" y="2778"/>
                </a:cubicBezTo>
                <a:cubicBezTo>
                  <a:pt x="3189" y="2778"/>
                  <a:pt x="3189" y="2778"/>
                  <a:pt x="3189" y="2778"/>
                </a:cubicBezTo>
                <a:cubicBezTo>
                  <a:pt x="3211" y="2756"/>
                  <a:pt x="3253" y="2714"/>
                  <a:pt x="3306" y="2672"/>
                </a:cubicBezTo>
                <a:cubicBezTo>
                  <a:pt x="3422" y="2556"/>
                  <a:pt x="3601" y="2387"/>
                  <a:pt x="3855" y="2155"/>
                </a:cubicBezTo>
                <a:cubicBezTo>
                  <a:pt x="4203" y="1827"/>
                  <a:pt x="4436" y="1595"/>
                  <a:pt x="4573" y="1458"/>
                </a:cubicBezTo>
                <a:cubicBezTo>
                  <a:pt x="4700" y="1331"/>
                  <a:pt x="4900" y="1109"/>
                  <a:pt x="5185" y="813"/>
                </a:cubicBezTo>
                <a:cubicBezTo>
                  <a:pt x="5460" y="518"/>
                  <a:pt x="5660" y="275"/>
                  <a:pt x="5787" y="74"/>
                </a:cubicBezTo>
                <a:cubicBezTo>
                  <a:pt x="5798" y="53"/>
                  <a:pt x="5808" y="21"/>
                  <a:pt x="5830" y="0"/>
                </a:cubicBezTo>
                <a:cubicBezTo>
                  <a:pt x="3306" y="0"/>
                  <a:pt x="3306" y="0"/>
                  <a:pt x="3306" y="0"/>
                </a:cubicBezTo>
                <a:lnTo>
                  <a:pt x="3020" y="0"/>
                </a:lnTo>
              </a:path>
            </a:pathLst>
          </a:custGeom>
          <a:solidFill>
            <a:schemeClr val="accent4"/>
          </a:solidFill>
          <a:ln>
            <a:noFill/>
          </a:ln>
          <a:effectLst/>
        </p:spPr>
        <p:txBody>
          <a:bodyPr wrap="none" anchor="ctr"/>
          <a:lstStyle/>
          <a:p>
            <a:endParaRPr lang="es-MX" sz="900"/>
          </a:p>
        </p:txBody>
      </p:sp>
      <p:sp>
        <p:nvSpPr>
          <p:cNvPr id="182" name="Freeform 159">
            <a:extLst>
              <a:ext uri="{FF2B5EF4-FFF2-40B4-BE49-F238E27FC236}">
                <a16:creationId xmlns:a16="http://schemas.microsoft.com/office/drawing/2014/main" xmlns="" id="{AD1E673A-5C07-7A40-9C45-801F592C594D}"/>
              </a:ext>
            </a:extLst>
          </p:cNvPr>
          <p:cNvSpPr>
            <a:spLocks noChangeArrowheads="1"/>
          </p:cNvSpPr>
          <p:nvPr/>
        </p:nvSpPr>
        <p:spPr bwMode="auto">
          <a:xfrm>
            <a:off x="2952336" y="2281786"/>
            <a:ext cx="1743170" cy="1340900"/>
          </a:xfrm>
          <a:custGeom>
            <a:avLst/>
            <a:gdLst>
              <a:gd name="T0" fmla="*/ 3591 w 3613"/>
              <a:gd name="T1" fmla="*/ 0 h 2777"/>
              <a:gd name="T2" fmla="*/ 3591 w 3613"/>
              <a:gd name="T3" fmla="*/ 0 h 2777"/>
              <a:gd name="T4" fmla="*/ 1141 w 3613"/>
              <a:gd name="T5" fmla="*/ 0 h 2777"/>
              <a:gd name="T6" fmla="*/ 1204 w 3613"/>
              <a:gd name="T7" fmla="*/ 507 h 2777"/>
              <a:gd name="T8" fmla="*/ 550 w 3613"/>
              <a:gd name="T9" fmla="*/ 2133 h 2777"/>
              <a:gd name="T10" fmla="*/ 286 w 3613"/>
              <a:gd name="T11" fmla="*/ 2470 h 2777"/>
              <a:gd name="T12" fmla="*/ 0 w 3613"/>
              <a:gd name="T13" fmla="*/ 2776 h 2777"/>
              <a:gd name="T14" fmla="*/ 286 w 3613"/>
              <a:gd name="T15" fmla="*/ 2776 h 2777"/>
              <a:gd name="T16" fmla="*/ 2810 w 3613"/>
              <a:gd name="T17" fmla="*/ 2776 h 2777"/>
              <a:gd name="T18" fmla="*/ 3200 w 3613"/>
              <a:gd name="T19" fmla="*/ 2112 h 2777"/>
              <a:gd name="T20" fmla="*/ 3612 w 3613"/>
              <a:gd name="T21" fmla="*/ 380 h 2777"/>
              <a:gd name="T22" fmla="*/ 3591 w 3613"/>
              <a:gd name="T23"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13" h="2777">
                <a:moveTo>
                  <a:pt x="3591" y="0"/>
                </a:moveTo>
                <a:lnTo>
                  <a:pt x="3591" y="0"/>
                </a:lnTo>
                <a:cubicBezTo>
                  <a:pt x="1141" y="0"/>
                  <a:pt x="1141" y="0"/>
                  <a:pt x="1141" y="0"/>
                </a:cubicBezTo>
                <a:cubicBezTo>
                  <a:pt x="1183" y="148"/>
                  <a:pt x="1204" y="317"/>
                  <a:pt x="1204" y="507"/>
                </a:cubicBezTo>
                <a:cubicBezTo>
                  <a:pt x="1204" y="972"/>
                  <a:pt x="982" y="1510"/>
                  <a:pt x="550" y="2133"/>
                </a:cubicBezTo>
                <a:cubicBezTo>
                  <a:pt x="476" y="2239"/>
                  <a:pt x="381" y="2344"/>
                  <a:pt x="286" y="2470"/>
                </a:cubicBezTo>
                <a:cubicBezTo>
                  <a:pt x="201" y="2565"/>
                  <a:pt x="106" y="2671"/>
                  <a:pt x="0" y="2776"/>
                </a:cubicBezTo>
                <a:cubicBezTo>
                  <a:pt x="286" y="2776"/>
                  <a:pt x="286" y="2776"/>
                  <a:pt x="286" y="2776"/>
                </a:cubicBezTo>
                <a:cubicBezTo>
                  <a:pt x="2810" y="2776"/>
                  <a:pt x="2810" y="2776"/>
                  <a:pt x="2810" y="2776"/>
                </a:cubicBezTo>
                <a:cubicBezTo>
                  <a:pt x="2915" y="2597"/>
                  <a:pt x="3052" y="2376"/>
                  <a:pt x="3200" y="2112"/>
                </a:cubicBezTo>
                <a:cubicBezTo>
                  <a:pt x="3475" y="1616"/>
                  <a:pt x="3612" y="1035"/>
                  <a:pt x="3612" y="380"/>
                </a:cubicBezTo>
                <a:cubicBezTo>
                  <a:pt x="3612" y="253"/>
                  <a:pt x="3612" y="127"/>
                  <a:pt x="3591" y="0"/>
                </a:cubicBezTo>
              </a:path>
            </a:pathLst>
          </a:custGeom>
          <a:solidFill>
            <a:schemeClr val="accent3"/>
          </a:solidFill>
          <a:ln>
            <a:noFill/>
          </a:ln>
          <a:effectLst/>
        </p:spPr>
        <p:txBody>
          <a:bodyPr wrap="none" anchor="ctr"/>
          <a:lstStyle/>
          <a:p>
            <a:endParaRPr lang="es-MX" sz="900"/>
          </a:p>
        </p:txBody>
      </p:sp>
      <p:sp>
        <p:nvSpPr>
          <p:cNvPr id="183" name="Freeform 160">
            <a:extLst>
              <a:ext uri="{FF2B5EF4-FFF2-40B4-BE49-F238E27FC236}">
                <a16:creationId xmlns:a16="http://schemas.microsoft.com/office/drawing/2014/main" xmlns="" id="{96CE0CF7-A358-094B-8C19-3DDFFFBE02DB}"/>
              </a:ext>
            </a:extLst>
          </p:cNvPr>
          <p:cNvSpPr>
            <a:spLocks noChangeArrowheads="1"/>
          </p:cNvSpPr>
          <p:nvPr/>
        </p:nvSpPr>
        <p:spPr bwMode="auto">
          <a:xfrm>
            <a:off x="3090684" y="943016"/>
            <a:ext cx="1596309" cy="1340900"/>
          </a:xfrm>
          <a:custGeom>
            <a:avLst/>
            <a:gdLst>
              <a:gd name="T0" fmla="*/ 855 w 3306"/>
              <a:gd name="T1" fmla="*/ 2777 h 2778"/>
              <a:gd name="T2" fmla="*/ 855 w 3306"/>
              <a:gd name="T3" fmla="*/ 2777 h 2778"/>
              <a:gd name="T4" fmla="*/ 3305 w 3306"/>
              <a:gd name="T5" fmla="*/ 2777 h 2778"/>
              <a:gd name="T6" fmla="*/ 2450 w 3306"/>
              <a:gd name="T7" fmla="*/ 929 h 2778"/>
              <a:gd name="T8" fmla="*/ 0 w 3306"/>
              <a:gd name="T9" fmla="*/ 0 h 2778"/>
              <a:gd name="T10" fmla="*/ 0 w 3306"/>
              <a:gd name="T11" fmla="*/ 2069 h 2778"/>
              <a:gd name="T12" fmla="*/ 855 w 3306"/>
              <a:gd name="T13" fmla="*/ 2777 h 2778"/>
            </a:gdLst>
            <a:ahLst/>
            <a:cxnLst>
              <a:cxn ang="0">
                <a:pos x="T0" y="T1"/>
              </a:cxn>
              <a:cxn ang="0">
                <a:pos x="T2" y="T3"/>
              </a:cxn>
              <a:cxn ang="0">
                <a:pos x="T4" y="T5"/>
              </a:cxn>
              <a:cxn ang="0">
                <a:pos x="T6" y="T7"/>
              </a:cxn>
              <a:cxn ang="0">
                <a:pos x="T8" y="T9"/>
              </a:cxn>
              <a:cxn ang="0">
                <a:pos x="T10" y="T11"/>
              </a:cxn>
              <a:cxn ang="0">
                <a:pos x="T12" y="T13"/>
              </a:cxn>
            </a:cxnLst>
            <a:rect l="0" t="0" r="r" b="b"/>
            <a:pathLst>
              <a:path w="3306" h="2778">
                <a:moveTo>
                  <a:pt x="855" y="2777"/>
                </a:moveTo>
                <a:lnTo>
                  <a:pt x="855" y="2777"/>
                </a:lnTo>
                <a:cubicBezTo>
                  <a:pt x="3305" y="2777"/>
                  <a:pt x="3305" y="2777"/>
                  <a:pt x="3305" y="2777"/>
                </a:cubicBezTo>
                <a:cubicBezTo>
                  <a:pt x="3231" y="2069"/>
                  <a:pt x="2946" y="1457"/>
                  <a:pt x="2450" y="929"/>
                </a:cubicBezTo>
                <a:cubicBezTo>
                  <a:pt x="1869" y="306"/>
                  <a:pt x="1045" y="0"/>
                  <a:pt x="0" y="0"/>
                </a:cubicBezTo>
                <a:cubicBezTo>
                  <a:pt x="0" y="2069"/>
                  <a:pt x="0" y="2069"/>
                  <a:pt x="0" y="2069"/>
                </a:cubicBezTo>
                <a:cubicBezTo>
                  <a:pt x="454" y="2112"/>
                  <a:pt x="739" y="2344"/>
                  <a:pt x="855" y="2777"/>
                </a:cubicBezTo>
              </a:path>
            </a:pathLst>
          </a:custGeom>
          <a:solidFill>
            <a:schemeClr val="accent2"/>
          </a:solidFill>
          <a:ln>
            <a:noFill/>
          </a:ln>
          <a:effectLst/>
        </p:spPr>
        <p:txBody>
          <a:bodyPr wrap="none" anchor="ctr"/>
          <a:lstStyle/>
          <a:p>
            <a:endParaRPr lang="es-MX" sz="900"/>
          </a:p>
        </p:txBody>
      </p:sp>
      <p:grpSp>
        <p:nvGrpSpPr>
          <p:cNvPr id="6" name="Group 5">
            <a:extLst>
              <a:ext uri="{FF2B5EF4-FFF2-40B4-BE49-F238E27FC236}">
                <a16:creationId xmlns:a16="http://schemas.microsoft.com/office/drawing/2014/main" xmlns="" id="{8F0390A1-3084-1546-9D21-780797E7C902}"/>
              </a:ext>
            </a:extLst>
          </p:cNvPr>
          <p:cNvGrpSpPr/>
          <p:nvPr/>
        </p:nvGrpSpPr>
        <p:grpSpPr>
          <a:xfrm>
            <a:off x="5261318" y="627386"/>
            <a:ext cx="6789632" cy="5962746"/>
            <a:chOff x="12905924" y="1399306"/>
            <a:chExt cx="10927480" cy="11925490"/>
          </a:xfrm>
        </p:grpSpPr>
        <p:sp>
          <p:nvSpPr>
            <p:cNvPr id="239" name="CuadroTexto 238">
              <a:extLst>
                <a:ext uri="{FF2B5EF4-FFF2-40B4-BE49-F238E27FC236}">
                  <a16:creationId xmlns:a16="http://schemas.microsoft.com/office/drawing/2014/main" xmlns="" id="{0F8488FA-5D54-A642-9AA7-412EAA0F9BBC}"/>
                </a:ext>
              </a:extLst>
            </p:cNvPr>
            <p:cNvSpPr txBox="1"/>
            <p:nvPr/>
          </p:nvSpPr>
          <p:spPr>
            <a:xfrm>
              <a:off x="12905924" y="1399306"/>
              <a:ext cx="10927480" cy="2646878"/>
            </a:xfrm>
            <a:prstGeom prst="rect">
              <a:avLst/>
            </a:prstGeom>
            <a:noFill/>
          </p:spPr>
          <p:txBody>
            <a:bodyPr wrap="none" rtlCol="0">
              <a:spAutoFit/>
            </a:bodyPr>
            <a:lstStyle/>
            <a:p>
              <a:r>
                <a:rPr lang="en-US" sz="4000" b="1" dirty="0" smtClean="0">
                  <a:solidFill>
                    <a:schemeClr val="tx2"/>
                  </a:solidFill>
                  <a:latin typeface="Lato Heavy" charset="0"/>
                  <a:ea typeface="Lato Heavy" charset="0"/>
                  <a:cs typeface="Lato Heavy" charset="0"/>
                </a:rPr>
                <a:t>Software Methodologies</a:t>
              </a:r>
            </a:p>
            <a:p>
              <a:r>
                <a:rPr lang="en-US" sz="4000" b="1" dirty="0" smtClean="0">
                  <a:solidFill>
                    <a:schemeClr val="tx2"/>
                  </a:solidFill>
                  <a:latin typeface="Lato Heavy" charset="0"/>
                  <a:ea typeface="Lato Heavy" charset="0"/>
                  <a:cs typeface="Lato Heavy" charset="0"/>
                </a:rPr>
                <a:t>and Testing</a:t>
              </a:r>
              <a:endParaRPr lang="en-US" sz="4000" b="1" dirty="0">
                <a:solidFill>
                  <a:schemeClr val="tx2"/>
                </a:solidFill>
                <a:latin typeface="Lato Heavy" charset="0"/>
                <a:ea typeface="Lato Heavy" charset="0"/>
                <a:cs typeface="Lato Heavy" charset="0"/>
              </a:endParaRPr>
            </a:p>
          </p:txBody>
        </p:sp>
        <p:sp>
          <p:nvSpPr>
            <p:cNvPr id="240" name="CuadroTexto 239">
              <a:extLst>
                <a:ext uri="{FF2B5EF4-FFF2-40B4-BE49-F238E27FC236}">
                  <a16:creationId xmlns:a16="http://schemas.microsoft.com/office/drawing/2014/main" xmlns="" id="{8194AD06-6B27-B747-BCE4-447F82532F80}"/>
                </a:ext>
              </a:extLst>
            </p:cNvPr>
            <p:cNvSpPr txBox="1"/>
            <p:nvPr/>
          </p:nvSpPr>
          <p:spPr>
            <a:xfrm>
              <a:off x="13107822" y="3931604"/>
              <a:ext cx="8303130" cy="4924425"/>
            </a:xfrm>
            <a:prstGeom prst="rect">
              <a:avLst/>
            </a:prstGeom>
            <a:noFill/>
          </p:spPr>
          <p:txBody>
            <a:bodyPr wrap="square" rtlCol="0">
              <a:spAutoFit/>
            </a:bodyPr>
            <a:lstStyle/>
            <a:p>
              <a:pPr algn="just">
                <a:spcBef>
                  <a:spcPct val="0"/>
                </a:spcBef>
              </a:pPr>
              <a:r>
                <a:rPr lang="en-US" altLang="en-US" sz="1400" dirty="0" smtClean="0">
                  <a:latin typeface="Cambria" panose="02040503050406030204" pitchFamily="18" charset="0"/>
                  <a:ea typeface="Cambria" panose="02040503050406030204" pitchFamily="18" charset="0"/>
                  <a:cs typeface="Cambria" panose="02040503050406030204" pitchFamily="18" charset="0"/>
                </a:rPr>
                <a:t>This Engineering Minor enables the students to learn the concepts of Advance Software Engineering, the basics of Software Testing along with types of testing and to apply the testing techniques successfully on the software projects. </a:t>
              </a:r>
            </a:p>
            <a:p>
              <a:pPr algn="just">
                <a:spcBef>
                  <a:spcPct val="0"/>
                </a:spcBef>
              </a:pPr>
              <a:endParaRPr lang="en-US" altLang="en-US" sz="1400" dirty="0" smtClean="0">
                <a:latin typeface="Cambria" panose="02040503050406030204" pitchFamily="18" charset="0"/>
                <a:ea typeface="Cambria" panose="02040503050406030204" pitchFamily="18" charset="0"/>
                <a:cs typeface="Cambria" panose="02040503050406030204" pitchFamily="18" charset="0"/>
              </a:endParaRPr>
            </a:p>
            <a:p>
              <a:pPr algn="just">
                <a:spcBef>
                  <a:spcPct val="0"/>
                </a:spcBef>
              </a:pPr>
              <a:r>
                <a:rPr lang="en-US" altLang="en-US" sz="1400" dirty="0" smtClean="0">
                  <a:latin typeface="Cambria" panose="02040503050406030204" pitchFamily="18" charset="0"/>
                  <a:ea typeface="Cambria" panose="02040503050406030204" pitchFamily="18" charset="0"/>
                  <a:cs typeface="Cambria" panose="02040503050406030204" pitchFamily="18" charset="0"/>
                </a:rPr>
                <a:t>The courses of this minor emphasis on providing the training in testing of the </a:t>
              </a:r>
              <a:r>
                <a:rPr lang="en-US" altLang="en-US" sz="1400" dirty="0" err="1" smtClean="0">
                  <a:latin typeface="Cambria" panose="02040503050406030204" pitchFamily="18" charset="0"/>
                  <a:ea typeface="Cambria" panose="02040503050406030204" pitchFamily="18" charset="0"/>
                  <a:cs typeface="Cambria" panose="02040503050406030204" pitchFamily="18" charset="0"/>
                </a:rPr>
                <a:t>softwares</a:t>
              </a:r>
              <a:r>
                <a:rPr lang="en-US" altLang="en-US" sz="1400" dirty="0" smtClean="0">
                  <a:latin typeface="Cambria" panose="02040503050406030204" pitchFamily="18" charset="0"/>
                  <a:ea typeface="Cambria" panose="02040503050406030204" pitchFamily="18" charset="0"/>
                  <a:cs typeface="Cambria" panose="02040503050406030204" pitchFamily="18" charset="0"/>
                </a:rPr>
                <a:t>. After completing all the courses of this minor, students can start their carrier in the field of software testing.</a:t>
              </a:r>
              <a:endParaRPr lang="en-US" sz="1400" dirty="0">
                <a:latin typeface="Lato Light" panose="020F0502020204030203" pitchFamily="34" charset="0"/>
                <a:ea typeface="Lato Light" panose="020F0502020204030203" pitchFamily="34" charset="0"/>
                <a:cs typeface="Lato Light" panose="020F0502020204030203" pitchFamily="34" charset="0"/>
              </a:endParaRPr>
            </a:p>
          </p:txBody>
        </p:sp>
        <p:grpSp>
          <p:nvGrpSpPr>
            <p:cNvPr id="3" name="Group 2">
              <a:extLst>
                <a:ext uri="{FF2B5EF4-FFF2-40B4-BE49-F238E27FC236}">
                  <a16:creationId xmlns:a16="http://schemas.microsoft.com/office/drawing/2014/main" xmlns="" id="{B727F29E-2D88-E348-86D6-C2D499B1AC45}"/>
                </a:ext>
              </a:extLst>
            </p:cNvPr>
            <p:cNvGrpSpPr/>
            <p:nvPr/>
          </p:nvGrpSpPr>
          <p:grpSpPr>
            <a:xfrm>
              <a:off x="13107821" y="9545252"/>
              <a:ext cx="4817816" cy="1321987"/>
              <a:chOff x="13481174" y="9682995"/>
              <a:chExt cx="4817816" cy="1121910"/>
            </a:xfrm>
          </p:grpSpPr>
          <p:sp>
            <p:nvSpPr>
              <p:cNvPr id="234" name="Freeform 162">
                <a:extLst>
                  <a:ext uri="{FF2B5EF4-FFF2-40B4-BE49-F238E27FC236}">
                    <a16:creationId xmlns:a16="http://schemas.microsoft.com/office/drawing/2014/main" xmlns="" id="{A424EAA4-848B-DA48-9053-9E1F79D7A7B1}"/>
                  </a:ext>
                </a:extLst>
              </p:cNvPr>
              <p:cNvSpPr>
                <a:spLocks noChangeArrowheads="1"/>
              </p:cNvSpPr>
              <p:nvPr/>
            </p:nvSpPr>
            <p:spPr bwMode="auto">
              <a:xfrm>
                <a:off x="13481174" y="9682995"/>
                <a:ext cx="191256" cy="1111105"/>
              </a:xfrm>
              <a:custGeom>
                <a:avLst/>
                <a:gdLst>
                  <a:gd name="T0" fmla="*/ 183 w 184"/>
                  <a:gd name="T1" fmla="*/ 1075 h 1076"/>
                  <a:gd name="T2" fmla="*/ 0 w 184"/>
                  <a:gd name="T3" fmla="*/ 1075 h 1076"/>
                  <a:gd name="T4" fmla="*/ 0 w 184"/>
                  <a:gd name="T5" fmla="*/ 0 h 1076"/>
                  <a:gd name="T6" fmla="*/ 183 w 184"/>
                  <a:gd name="T7" fmla="*/ 0 h 1076"/>
                  <a:gd name="T8" fmla="*/ 183 w 184"/>
                  <a:gd name="T9" fmla="*/ 1075 h 1076"/>
                </a:gdLst>
                <a:ahLst/>
                <a:cxnLst>
                  <a:cxn ang="0">
                    <a:pos x="T0" y="T1"/>
                  </a:cxn>
                  <a:cxn ang="0">
                    <a:pos x="T2" y="T3"/>
                  </a:cxn>
                  <a:cxn ang="0">
                    <a:pos x="T4" y="T5"/>
                  </a:cxn>
                  <a:cxn ang="0">
                    <a:pos x="T6" y="T7"/>
                  </a:cxn>
                  <a:cxn ang="0">
                    <a:pos x="T8" y="T9"/>
                  </a:cxn>
                </a:cxnLst>
                <a:rect l="0" t="0" r="r" b="b"/>
                <a:pathLst>
                  <a:path w="184" h="1076">
                    <a:moveTo>
                      <a:pt x="183" y="1075"/>
                    </a:moveTo>
                    <a:lnTo>
                      <a:pt x="0" y="1075"/>
                    </a:lnTo>
                    <a:lnTo>
                      <a:pt x="0" y="0"/>
                    </a:lnTo>
                    <a:lnTo>
                      <a:pt x="183" y="0"/>
                    </a:lnTo>
                    <a:lnTo>
                      <a:pt x="183" y="1075"/>
                    </a:lnTo>
                  </a:path>
                </a:pathLst>
              </a:custGeom>
              <a:solidFill>
                <a:schemeClr val="accent1"/>
              </a:solidFill>
              <a:ln>
                <a:noFill/>
              </a:ln>
              <a:effectLst/>
            </p:spPr>
            <p:txBody>
              <a:bodyPr wrap="none" anchor="ctr"/>
              <a:lstStyle/>
              <a:p>
                <a:endParaRPr lang="es-MX" sz="900"/>
              </a:p>
            </p:txBody>
          </p:sp>
          <p:sp>
            <p:nvSpPr>
              <p:cNvPr id="236" name="Freeform 164">
                <a:extLst>
                  <a:ext uri="{FF2B5EF4-FFF2-40B4-BE49-F238E27FC236}">
                    <a16:creationId xmlns:a16="http://schemas.microsoft.com/office/drawing/2014/main" xmlns="" id="{7C342B75-90C8-2B4E-8F9C-01E4EE20DBBF}"/>
                  </a:ext>
                </a:extLst>
              </p:cNvPr>
              <p:cNvSpPr>
                <a:spLocks noChangeArrowheads="1"/>
              </p:cNvSpPr>
              <p:nvPr/>
            </p:nvSpPr>
            <p:spPr bwMode="auto">
              <a:xfrm>
                <a:off x="18112286" y="9693802"/>
                <a:ext cx="186704" cy="1111103"/>
              </a:xfrm>
              <a:custGeom>
                <a:avLst/>
                <a:gdLst>
                  <a:gd name="T0" fmla="*/ 182 w 183"/>
                  <a:gd name="T1" fmla="*/ 1075 h 1076"/>
                  <a:gd name="T2" fmla="*/ 0 w 183"/>
                  <a:gd name="T3" fmla="*/ 1075 h 1076"/>
                  <a:gd name="T4" fmla="*/ 0 w 183"/>
                  <a:gd name="T5" fmla="*/ 0 h 1076"/>
                  <a:gd name="T6" fmla="*/ 182 w 183"/>
                  <a:gd name="T7" fmla="*/ 0 h 1076"/>
                  <a:gd name="T8" fmla="*/ 182 w 183"/>
                  <a:gd name="T9" fmla="*/ 1075 h 1076"/>
                </a:gdLst>
                <a:ahLst/>
                <a:cxnLst>
                  <a:cxn ang="0">
                    <a:pos x="T0" y="T1"/>
                  </a:cxn>
                  <a:cxn ang="0">
                    <a:pos x="T2" y="T3"/>
                  </a:cxn>
                  <a:cxn ang="0">
                    <a:pos x="T4" y="T5"/>
                  </a:cxn>
                  <a:cxn ang="0">
                    <a:pos x="T6" y="T7"/>
                  </a:cxn>
                  <a:cxn ang="0">
                    <a:pos x="T8" y="T9"/>
                  </a:cxn>
                </a:cxnLst>
                <a:rect l="0" t="0" r="r" b="b"/>
                <a:pathLst>
                  <a:path w="183" h="1076">
                    <a:moveTo>
                      <a:pt x="182" y="1075"/>
                    </a:moveTo>
                    <a:lnTo>
                      <a:pt x="0" y="1075"/>
                    </a:lnTo>
                    <a:lnTo>
                      <a:pt x="0" y="0"/>
                    </a:lnTo>
                    <a:lnTo>
                      <a:pt x="182" y="0"/>
                    </a:lnTo>
                    <a:lnTo>
                      <a:pt x="182" y="1075"/>
                    </a:lnTo>
                  </a:path>
                </a:pathLst>
              </a:custGeom>
              <a:solidFill>
                <a:schemeClr val="accent2"/>
              </a:solidFill>
              <a:ln>
                <a:noFill/>
              </a:ln>
              <a:effectLst/>
            </p:spPr>
            <p:txBody>
              <a:bodyPr wrap="none" anchor="ctr"/>
              <a:lstStyle/>
              <a:p>
                <a:endParaRPr lang="es-MX" sz="900">
                  <a:solidFill>
                    <a:schemeClr val="accent2"/>
                  </a:solidFill>
                </a:endParaRPr>
              </a:p>
            </p:txBody>
          </p:sp>
        </p:grpSp>
        <p:grpSp>
          <p:nvGrpSpPr>
            <p:cNvPr id="2" name="Group 1">
              <a:extLst>
                <a:ext uri="{FF2B5EF4-FFF2-40B4-BE49-F238E27FC236}">
                  <a16:creationId xmlns:a16="http://schemas.microsoft.com/office/drawing/2014/main" xmlns="" id="{8B6D6447-2B1E-4140-A38C-B32229CBFEC2}"/>
                </a:ext>
              </a:extLst>
            </p:cNvPr>
            <p:cNvGrpSpPr/>
            <p:nvPr/>
          </p:nvGrpSpPr>
          <p:grpSpPr>
            <a:xfrm>
              <a:off x="13107821" y="11723602"/>
              <a:ext cx="4817816" cy="1321744"/>
              <a:chOff x="13481174" y="11721552"/>
              <a:chExt cx="4817816" cy="1121701"/>
            </a:xfrm>
          </p:grpSpPr>
          <p:sp>
            <p:nvSpPr>
              <p:cNvPr id="237" name="Freeform 178">
                <a:extLst>
                  <a:ext uri="{FF2B5EF4-FFF2-40B4-BE49-F238E27FC236}">
                    <a16:creationId xmlns:a16="http://schemas.microsoft.com/office/drawing/2014/main" xmlns="" id="{2A12B919-EC74-AA44-9454-16650AFB2B7C}"/>
                  </a:ext>
                </a:extLst>
              </p:cNvPr>
              <p:cNvSpPr>
                <a:spLocks noChangeArrowheads="1"/>
              </p:cNvSpPr>
              <p:nvPr/>
            </p:nvSpPr>
            <p:spPr bwMode="auto">
              <a:xfrm>
                <a:off x="18112286" y="11721552"/>
                <a:ext cx="186704" cy="1111084"/>
              </a:xfrm>
              <a:custGeom>
                <a:avLst/>
                <a:gdLst>
                  <a:gd name="T0" fmla="*/ 182 w 183"/>
                  <a:gd name="T1" fmla="*/ 1075 h 1076"/>
                  <a:gd name="T2" fmla="*/ 0 w 183"/>
                  <a:gd name="T3" fmla="*/ 1075 h 1076"/>
                  <a:gd name="T4" fmla="*/ 0 w 183"/>
                  <a:gd name="T5" fmla="*/ 0 h 1076"/>
                  <a:gd name="T6" fmla="*/ 182 w 183"/>
                  <a:gd name="T7" fmla="*/ 0 h 1076"/>
                  <a:gd name="T8" fmla="*/ 182 w 183"/>
                  <a:gd name="T9" fmla="*/ 1075 h 1076"/>
                </a:gdLst>
                <a:ahLst/>
                <a:cxnLst>
                  <a:cxn ang="0">
                    <a:pos x="T0" y="T1"/>
                  </a:cxn>
                  <a:cxn ang="0">
                    <a:pos x="T2" y="T3"/>
                  </a:cxn>
                  <a:cxn ang="0">
                    <a:pos x="T4" y="T5"/>
                  </a:cxn>
                  <a:cxn ang="0">
                    <a:pos x="T6" y="T7"/>
                  </a:cxn>
                  <a:cxn ang="0">
                    <a:pos x="T8" y="T9"/>
                  </a:cxn>
                </a:cxnLst>
                <a:rect l="0" t="0" r="r" b="b"/>
                <a:pathLst>
                  <a:path w="183" h="1076">
                    <a:moveTo>
                      <a:pt x="182" y="1075"/>
                    </a:moveTo>
                    <a:lnTo>
                      <a:pt x="0" y="1075"/>
                    </a:lnTo>
                    <a:lnTo>
                      <a:pt x="0" y="0"/>
                    </a:lnTo>
                    <a:lnTo>
                      <a:pt x="182" y="0"/>
                    </a:lnTo>
                    <a:lnTo>
                      <a:pt x="182" y="1075"/>
                    </a:lnTo>
                  </a:path>
                </a:pathLst>
              </a:custGeom>
              <a:solidFill>
                <a:srgbClr val="FFC000"/>
              </a:solidFill>
              <a:ln>
                <a:noFill/>
              </a:ln>
              <a:effectLst/>
            </p:spPr>
            <p:txBody>
              <a:bodyPr wrap="none" anchor="ctr"/>
              <a:lstStyle/>
              <a:p>
                <a:endParaRPr lang="es-MX" sz="900"/>
              </a:p>
            </p:txBody>
          </p:sp>
          <p:sp>
            <p:nvSpPr>
              <p:cNvPr id="238" name="Freeform 179">
                <a:extLst>
                  <a:ext uri="{FF2B5EF4-FFF2-40B4-BE49-F238E27FC236}">
                    <a16:creationId xmlns:a16="http://schemas.microsoft.com/office/drawing/2014/main" xmlns="" id="{A4AD0D13-BD86-EB43-968F-FD7595B84E55}"/>
                  </a:ext>
                </a:extLst>
              </p:cNvPr>
              <p:cNvSpPr>
                <a:spLocks noChangeArrowheads="1"/>
              </p:cNvSpPr>
              <p:nvPr/>
            </p:nvSpPr>
            <p:spPr bwMode="auto">
              <a:xfrm>
                <a:off x="13481174" y="11732160"/>
                <a:ext cx="191256" cy="1111093"/>
              </a:xfrm>
              <a:custGeom>
                <a:avLst/>
                <a:gdLst>
                  <a:gd name="T0" fmla="*/ 183 w 184"/>
                  <a:gd name="T1" fmla="*/ 1076 h 1077"/>
                  <a:gd name="T2" fmla="*/ 0 w 184"/>
                  <a:gd name="T3" fmla="*/ 1076 h 1077"/>
                  <a:gd name="T4" fmla="*/ 0 w 184"/>
                  <a:gd name="T5" fmla="*/ 0 h 1077"/>
                  <a:gd name="T6" fmla="*/ 183 w 184"/>
                  <a:gd name="T7" fmla="*/ 0 h 1077"/>
                  <a:gd name="T8" fmla="*/ 183 w 184"/>
                  <a:gd name="T9" fmla="*/ 1076 h 1077"/>
                </a:gdLst>
                <a:ahLst/>
                <a:cxnLst>
                  <a:cxn ang="0">
                    <a:pos x="T0" y="T1"/>
                  </a:cxn>
                  <a:cxn ang="0">
                    <a:pos x="T2" y="T3"/>
                  </a:cxn>
                  <a:cxn ang="0">
                    <a:pos x="T4" y="T5"/>
                  </a:cxn>
                  <a:cxn ang="0">
                    <a:pos x="T6" y="T7"/>
                  </a:cxn>
                  <a:cxn ang="0">
                    <a:pos x="T8" y="T9"/>
                  </a:cxn>
                </a:cxnLst>
                <a:rect l="0" t="0" r="r" b="b"/>
                <a:pathLst>
                  <a:path w="184" h="1077">
                    <a:moveTo>
                      <a:pt x="183" y="1076"/>
                    </a:moveTo>
                    <a:lnTo>
                      <a:pt x="0" y="1076"/>
                    </a:lnTo>
                    <a:lnTo>
                      <a:pt x="0" y="0"/>
                    </a:lnTo>
                    <a:lnTo>
                      <a:pt x="183" y="0"/>
                    </a:lnTo>
                    <a:lnTo>
                      <a:pt x="183" y="1076"/>
                    </a:lnTo>
                  </a:path>
                </a:pathLst>
              </a:custGeom>
              <a:solidFill>
                <a:schemeClr val="accent3"/>
              </a:solidFill>
              <a:ln>
                <a:noFill/>
              </a:ln>
              <a:effectLst/>
            </p:spPr>
            <p:txBody>
              <a:bodyPr wrap="none" anchor="ctr"/>
              <a:lstStyle/>
              <a:p>
                <a:endParaRPr lang="es-MX" sz="900"/>
              </a:p>
            </p:txBody>
          </p:sp>
        </p:grpSp>
        <p:grpSp>
          <p:nvGrpSpPr>
            <p:cNvPr id="37" name="Group 36">
              <a:extLst>
                <a:ext uri="{FF2B5EF4-FFF2-40B4-BE49-F238E27FC236}">
                  <a16:creationId xmlns:a16="http://schemas.microsoft.com/office/drawing/2014/main" xmlns="" id="{FA7A954C-75A5-7C4A-9801-AF60F3756C6C}"/>
                </a:ext>
              </a:extLst>
            </p:cNvPr>
            <p:cNvGrpSpPr/>
            <p:nvPr/>
          </p:nvGrpSpPr>
          <p:grpSpPr>
            <a:xfrm>
              <a:off x="13557617" y="9434796"/>
              <a:ext cx="3667173" cy="1685242"/>
              <a:chOff x="4052283" y="10777136"/>
              <a:chExt cx="3667173" cy="1685242"/>
            </a:xfrm>
          </p:grpSpPr>
          <p:sp>
            <p:nvSpPr>
              <p:cNvPr id="38" name="CuadroTexto 395">
                <a:extLst>
                  <a:ext uri="{FF2B5EF4-FFF2-40B4-BE49-F238E27FC236}">
                    <a16:creationId xmlns:a16="http://schemas.microsoft.com/office/drawing/2014/main" xmlns="" id="{B8F4C1D9-8E15-9144-BE6A-682774E7617C}"/>
                  </a:ext>
                </a:extLst>
              </p:cNvPr>
              <p:cNvSpPr txBox="1"/>
              <p:nvPr/>
            </p:nvSpPr>
            <p:spPr>
              <a:xfrm>
                <a:off x="4075729" y="10777136"/>
                <a:ext cx="2382675" cy="738664"/>
              </a:xfrm>
              <a:prstGeom prst="rect">
                <a:avLst/>
              </a:prstGeom>
              <a:noFill/>
            </p:spPr>
            <p:txBody>
              <a:bodyPr wrap="square" rtlCol="0">
                <a:spAutoFit/>
              </a:bodyPr>
              <a:lstStyle/>
              <a:p>
                <a:r>
                  <a:rPr lang="en-US" b="1" dirty="0" smtClean="0">
                    <a:solidFill>
                      <a:schemeClr val="tx2"/>
                    </a:solidFill>
                    <a:latin typeface="Lato" charset="0"/>
                    <a:ea typeface="Lato" charset="0"/>
                    <a:cs typeface="Lato" charset="0"/>
                  </a:rPr>
                  <a:t>CSE374</a:t>
                </a:r>
                <a:endParaRPr lang="en-US" b="1" dirty="0">
                  <a:solidFill>
                    <a:schemeClr val="tx2"/>
                  </a:solidFill>
                  <a:latin typeface="Lato" charset="0"/>
                  <a:ea typeface="Lato" charset="0"/>
                  <a:cs typeface="Lato" charset="0"/>
                </a:endParaRPr>
              </a:p>
            </p:txBody>
          </p:sp>
          <p:sp>
            <p:nvSpPr>
              <p:cNvPr id="39" name="Rectangle 56">
                <a:extLst>
                  <a:ext uri="{FF2B5EF4-FFF2-40B4-BE49-F238E27FC236}">
                    <a16:creationId xmlns:a16="http://schemas.microsoft.com/office/drawing/2014/main" xmlns="" id="{AB43E7F6-F32C-DD4A-BBD3-031F1BFD23ED}"/>
                  </a:ext>
                </a:extLst>
              </p:cNvPr>
              <p:cNvSpPr/>
              <p:nvPr/>
            </p:nvSpPr>
            <p:spPr>
              <a:xfrm>
                <a:off x="4052283" y="11415938"/>
                <a:ext cx="3667173" cy="1046440"/>
              </a:xfrm>
              <a:prstGeom prst="rect">
                <a:avLst/>
              </a:prstGeom>
            </p:spPr>
            <p:txBody>
              <a:bodyPr wrap="square">
                <a:spAutoFit/>
              </a:bodyPr>
              <a:lstStyle/>
              <a:p>
                <a:r>
                  <a:rPr lang="en-US" sz="1400" smtClean="0">
                    <a:latin typeface="Lato Light" panose="020F0502020204030203" pitchFamily="34" charset="0"/>
                    <a:ea typeface="Lato Light" panose="020F0502020204030203" pitchFamily="34" charset="0"/>
                    <a:cs typeface="Lato Light" panose="020F0502020204030203" pitchFamily="34" charset="0"/>
                  </a:rPr>
                  <a:t>Advance Software Engineering</a:t>
                </a:r>
                <a:endParaRPr lang="en-US" sz="1400">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43" name="Group 42">
              <a:extLst>
                <a:ext uri="{FF2B5EF4-FFF2-40B4-BE49-F238E27FC236}">
                  <a16:creationId xmlns:a16="http://schemas.microsoft.com/office/drawing/2014/main" xmlns="" id="{19389564-F082-5D4E-87A2-6349DE4E0113}"/>
                </a:ext>
              </a:extLst>
            </p:cNvPr>
            <p:cNvGrpSpPr/>
            <p:nvPr/>
          </p:nvGrpSpPr>
          <p:grpSpPr>
            <a:xfrm>
              <a:off x="18085404" y="9396792"/>
              <a:ext cx="3667173" cy="1290464"/>
              <a:chOff x="8454566" y="10739132"/>
              <a:chExt cx="3667173" cy="1290464"/>
            </a:xfrm>
          </p:grpSpPr>
          <p:sp>
            <p:nvSpPr>
              <p:cNvPr id="44" name="CuadroTexto 395">
                <a:extLst>
                  <a:ext uri="{FF2B5EF4-FFF2-40B4-BE49-F238E27FC236}">
                    <a16:creationId xmlns:a16="http://schemas.microsoft.com/office/drawing/2014/main" xmlns="" id="{766ACB07-5DE1-0D4D-AA56-44F95C1444D3}"/>
                  </a:ext>
                </a:extLst>
              </p:cNvPr>
              <p:cNvSpPr txBox="1"/>
              <p:nvPr/>
            </p:nvSpPr>
            <p:spPr>
              <a:xfrm>
                <a:off x="8454566" y="10739132"/>
                <a:ext cx="2382675" cy="738664"/>
              </a:xfrm>
              <a:prstGeom prst="rect">
                <a:avLst/>
              </a:prstGeom>
              <a:noFill/>
            </p:spPr>
            <p:txBody>
              <a:bodyPr wrap="square" rtlCol="0">
                <a:spAutoFit/>
              </a:bodyPr>
              <a:lstStyle/>
              <a:p>
                <a:r>
                  <a:rPr lang="en-US" b="1" dirty="0" smtClean="0">
                    <a:solidFill>
                      <a:schemeClr val="tx2"/>
                    </a:solidFill>
                    <a:latin typeface="Lato" charset="0"/>
                    <a:ea typeface="Lato" charset="0"/>
                    <a:cs typeface="Lato" charset="0"/>
                  </a:rPr>
                  <a:t>CSE375</a:t>
                </a:r>
                <a:endParaRPr lang="en-US" b="1" dirty="0">
                  <a:solidFill>
                    <a:schemeClr val="tx2"/>
                  </a:solidFill>
                  <a:latin typeface="Lato" charset="0"/>
                  <a:ea typeface="Lato" charset="0"/>
                  <a:cs typeface="Lato" charset="0"/>
                </a:endParaRPr>
              </a:p>
            </p:txBody>
          </p:sp>
          <p:sp>
            <p:nvSpPr>
              <p:cNvPr id="45" name="Rectangle 56">
                <a:extLst>
                  <a:ext uri="{FF2B5EF4-FFF2-40B4-BE49-F238E27FC236}">
                    <a16:creationId xmlns:a16="http://schemas.microsoft.com/office/drawing/2014/main" xmlns="" id="{8F126D69-3978-3747-9CAB-42A4F523684A}"/>
                  </a:ext>
                </a:extLst>
              </p:cNvPr>
              <p:cNvSpPr/>
              <p:nvPr/>
            </p:nvSpPr>
            <p:spPr>
              <a:xfrm>
                <a:off x="8454566" y="11414042"/>
                <a:ext cx="3667173" cy="615554"/>
              </a:xfrm>
              <a:prstGeom prst="rect">
                <a:avLst/>
              </a:prstGeom>
            </p:spPr>
            <p:txBody>
              <a:bodyPr wrap="square">
                <a:spAutoFit/>
              </a:bodyPr>
              <a:lstStyle/>
              <a:p>
                <a:r>
                  <a:rPr lang="en-US" sz="1400" dirty="0" smtClean="0">
                    <a:latin typeface="Lato Light" panose="020F0502020204030203" pitchFamily="34" charset="0"/>
                    <a:ea typeface="Lato Light" panose="020F0502020204030203" pitchFamily="34" charset="0"/>
                    <a:cs typeface="Lato Light" panose="020F0502020204030203" pitchFamily="34" charset="0"/>
                  </a:rPr>
                  <a:t>Software Testing</a:t>
                </a:r>
                <a:endParaRPr lang="en-US" sz="1400" dirty="0">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46" name="Group 45">
              <a:extLst>
                <a:ext uri="{FF2B5EF4-FFF2-40B4-BE49-F238E27FC236}">
                  <a16:creationId xmlns:a16="http://schemas.microsoft.com/office/drawing/2014/main" xmlns="" id="{94D06265-49FD-0D46-B4A0-B3F457D5E222}"/>
                </a:ext>
              </a:extLst>
            </p:cNvPr>
            <p:cNvGrpSpPr/>
            <p:nvPr/>
          </p:nvGrpSpPr>
          <p:grpSpPr>
            <a:xfrm>
              <a:off x="13557617" y="11639554"/>
              <a:ext cx="3667173" cy="1254356"/>
              <a:chOff x="4052283" y="10777136"/>
              <a:chExt cx="3667173" cy="1254356"/>
            </a:xfrm>
          </p:grpSpPr>
          <p:sp>
            <p:nvSpPr>
              <p:cNvPr id="47" name="CuadroTexto 395">
                <a:extLst>
                  <a:ext uri="{FF2B5EF4-FFF2-40B4-BE49-F238E27FC236}">
                    <a16:creationId xmlns:a16="http://schemas.microsoft.com/office/drawing/2014/main" xmlns="" id="{7AF65427-0524-624D-91CA-79FFAE164D4A}"/>
                  </a:ext>
                </a:extLst>
              </p:cNvPr>
              <p:cNvSpPr txBox="1"/>
              <p:nvPr/>
            </p:nvSpPr>
            <p:spPr>
              <a:xfrm>
                <a:off x="4075729" y="10777136"/>
                <a:ext cx="2382675" cy="738664"/>
              </a:xfrm>
              <a:prstGeom prst="rect">
                <a:avLst/>
              </a:prstGeom>
              <a:noFill/>
            </p:spPr>
            <p:txBody>
              <a:bodyPr wrap="square" rtlCol="0">
                <a:spAutoFit/>
              </a:bodyPr>
              <a:lstStyle/>
              <a:p>
                <a:r>
                  <a:rPr lang="en-US" b="1" smtClean="0">
                    <a:solidFill>
                      <a:schemeClr val="tx2"/>
                    </a:solidFill>
                    <a:latin typeface="Lato" charset="0"/>
                    <a:ea typeface="Lato" charset="0"/>
                    <a:cs typeface="Lato" charset="0"/>
                  </a:rPr>
                  <a:t>CSE376</a:t>
                </a:r>
                <a:endParaRPr lang="en-US" b="1">
                  <a:solidFill>
                    <a:schemeClr val="tx2"/>
                  </a:solidFill>
                  <a:latin typeface="Lato" charset="0"/>
                  <a:ea typeface="Lato" charset="0"/>
                  <a:cs typeface="Lato" charset="0"/>
                </a:endParaRPr>
              </a:p>
            </p:txBody>
          </p:sp>
          <p:sp>
            <p:nvSpPr>
              <p:cNvPr id="48" name="Rectangle 56">
                <a:extLst>
                  <a:ext uri="{FF2B5EF4-FFF2-40B4-BE49-F238E27FC236}">
                    <a16:creationId xmlns:a16="http://schemas.microsoft.com/office/drawing/2014/main" xmlns="" id="{1262BE1A-622A-A147-B1BD-08AC20969D70}"/>
                  </a:ext>
                </a:extLst>
              </p:cNvPr>
              <p:cNvSpPr/>
              <p:nvPr/>
            </p:nvSpPr>
            <p:spPr>
              <a:xfrm>
                <a:off x="4052283" y="11415938"/>
                <a:ext cx="3667173" cy="615554"/>
              </a:xfrm>
              <a:prstGeom prst="rect">
                <a:avLst/>
              </a:prstGeom>
            </p:spPr>
            <p:txBody>
              <a:bodyPr wrap="square">
                <a:spAutoFit/>
              </a:bodyPr>
              <a:lstStyle/>
              <a:p>
                <a:r>
                  <a:rPr lang="en-US" sz="1400" smtClean="0">
                    <a:latin typeface="Lato Light" panose="020F0502020204030203" pitchFamily="34" charset="0"/>
                    <a:ea typeface="Lato Light" panose="020F0502020204030203" pitchFamily="34" charset="0"/>
                    <a:cs typeface="Lato Light" panose="020F0502020204030203" pitchFamily="34" charset="0"/>
                  </a:rPr>
                  <a:t>Automated Testing</a:t>
                </a:r>
                <a:endParaRPr lang="en-US" sz="1400">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49" name="Group 48">
              <a:extLst>
                <a:ext uri="{FF2B5EF4-FFF2-40B4-BE49-F238E27FC236}">
                  <a16:creationId xmlns:a16="http://schemas.microsoft.com/office/drawing/2014/main" xmlns="" id="{F39AA321-C35A-B84D-8870-CBC9B7BEE924}"/>
                </a:ext>
              </a:extLst>
            </p:cNvPr>
            <p:cNvGrpSpPr/>
            <p:nvPr/>
          </p:nvGrpSpPr>
          <p:grpSpPr>
            <a:xfrm>
              <a:off x="18085402" y="11607348"/>
              <a:ext cx="3667173" cy="1717448"/>
              <a:chOff x="8454564" y="10744930"/>
              <a:chExt cx="3667173" cy="1717448"/>
            </a:xfrm>
          </p:grpSpPr>
          <p:sp>
            <p:nvSpPr>
              <p:cNvPr id="50" name="CuadroTexto 395">
                <a:extLst>
                  <a:ext uri="{FF2B5EF4-FFF2-40B4-BE49-F238E27FC236}">
                    <a16:creationId xmlns:a16="http://schemas.microsoft.com/office/drawing/2014/main" xmlns="" id="{E15794D1-A35F-1A48-A2AA-5459A9718A37}"/>
                  </a:ext>
                </a:extLst>
              </p:cNvPr>
              <p:cNvSpPr txBox="1"/>
              <p:nvPr/>
            </p:nvSpPr>
            <p:spPr>
              <a:xfrm>
                <a:off x="8454566" y="10744930"/>
                <a:ext cx="2382675" cy="738664"/>
              </a:xfrm>
              <a:prstGeom prst="rect">
                <a:avLst/>
              </a:prstGeom>
              <a:noFill/>
            </p:spPr>
            <p:txBody>
              <a:bodyPr wrap="square" rtlCol="0">
                <a:spAutoFit/>
              </a:bodyPr>
              <a:lstStyle/>
              <a:p>
                <a:r>
                  <a:rPr lang="en-US" b="1" dirty="0" smtClean="0">
                    <a:solidFill>
                      <a:schemeClr val="tx2"/>
                    </a:solidFill>
                    <a:latin typeface="Lato" charset="0"/>
                    <a:ea typeface="Lato" charset="0"/>
                    <a:cs typeface="Lato" charset="0"/>
                  </a:rPr>
                  <a:t>CSE377</a:t>
                </a:r>
                <a:endParaRPr lang="en-US" b="1" dirty="0">
                  <a:solidFill>
                    <a:schemeClr val="tx2"/>
                  </a:solidFill>
                  <a:latin typeface="Lato" charset="0"/>
                  <a:ea typeface="Lato" charset="0"/>
                  <a:cs typeface="Lato" charset="0"/>
                </a:endParaRPr>
              </a:p>
            </p:txBody>
          </p:sp>
          <p:sp>
            <p:nvSpPr>
              <p:cNvPr id="51" name="Rectangle 56">
                <a:extLst>
                  <a:ext uri="{FF2B5EF4-FFF2-40B4-BE49-F238E27FC236}">
                    <a16:creationId xmlns:a16="http://schemas.microsoft.com/office/drawing/2014/main" xmlns="" id="{AA622C89-9E09-D04A-ADFA-842DB49F99A1}"/>
                  </a:ext>
                </a:extLst>
              </p:cNvPr>
              <p:cNvSpPr/>
              <p:nvPr/>
            </p:nvSpPr>
            <p:spPr>
              <a:xfrm>
                <a:off x="8454564" y="11415938"/>
                <a:ext cx="3667173" cy="1046440"/>
              </a:xfrm>
              <a:prstGeom prst="rect">
                <a:avLst/>
              </a:prstGeom>
            </p:spPr>
            <p:txBody>
              <a:bodyPr wrap="square">
                <a:spAutoFit/>
              </a:bodyPr>
              <a:lstStyle/>
              <a:p>
                <a:r>
                  <a:rPr lang="en-US" sz="1400" dirty="0" smtClean="0">
                    <a:latin typeface="Lato Light" panose="020F0502020204030203" pitchFamily="34" charset="0"/>
                    <a:ea typeface="Lato Light" panose="020F0502020204030203" pitchFamily="34" charset="0"/>
                    <a:cs typeface="Lato Light" panose="020F0502020204030203" pitchFamily="34" charset="0"/>
                  </a:rPr>
                  <a:t>Advance Testing Technologies</a:t>
                </a:r>
                <a:endParaRPr lang="en-US" sz="1400" dirty="0">
                  <a:latin typeface="Lato Light" panose="020F0502020204030203" pitchFamily="34" charset="0"/>
                  <a:ea typeface="Lato Light" panose="020F0502020204030203" pitchFamily="34" charset="0"/>
                  <a:cs typeface="Lato Light" panose="020F0502020204030203" pitchFamily="34" charset="0"/>
                </a:endParaRPr>
              </a:p>
            </p:txBody>
          </p:sp>
        </p:grpSp>
      </p:grpSp>
      <p:sp>
        <p:nvSpPr>
          <p:cNvPr id="29" name="Freeform 164">
            <a:extLst>
              <a:ext uri="{FF2B5EF4-FFF2-40B4-BE49-F238E27FC236}">
                <a16:creationId xmlns:a16="http://schemas.microsoft.com/office/drawing/2014/main" xmlns="" id="{7C342B75-90C8-2B4E-8F9C-01E4EE20DBBF}"/>
              </a:ext>
            </a:extLst>
          </p:cNvPr>
          <p:cNvSpPr>
            <a:spLocks noChangeArrowheads="1"/>
          </p:cNvSpPr>
          <p:nvPr/>
        </p:nvSpPr>
        <p:spPr bwMode="auto">
          <a:xfrm>
            <a:off x="10197776" y="4674614"/>
            <a:ext cx="116006" cy="654627"/>
          </a:xfrm>
          <a:custGeom>
            <a:avLst/>
            <a:gdLst>
              <a:gd name="T0" fmla="*/ 182 w 183"/>
              <a:gd name="T1" fmla="*/ 1075 h 1076"/>
              <a:gd name="T2" fmla="*/ 0 w 183"/>
              <a:gd name="T3" fmla="*/ 1075 h 1076"/>
              <a:gd name="T4" fmla="*/ 0 w 183"/>
              <a:gd name="T5" fmla="*/ 0 h 1076"/>
              <a:gd name="T6" fmla="*/ 182 w 183"/>
              <a:gd name="T7" fmla="*/ 0 h 1076"/>
              <a:gd name="T8" fmla="*/ 182 w 183"/>
              <a:gd name="T9" fmla="*/ 1075 h 1076"/>
            </a:gdLst>
            <a:ahLst/>
            <a:cxnLst>
              <a:cxn ang="0">
                <a:pos x="T0" y="T1"/>
              </a:cxn>
              <a:cxn ang="0">
                <a:pos x="T2" y="T3"/>
              </a:cxn>
              <a:cxn ang="0">
                <a:pos x="T4" y="T5"/>
              </a:cxn>
              <a:cxn ang="0">
                <a:pos x="T6" y="T7"/>
              </a:cxn>
              <a:cxn ang="0">
                <a:pos x="T8" y="T9"/>
              </a:cxn>
            </a:cxnLst>
            <a:rect l="0" t="0" r="r" b="b"/>
            <a:pathLst>
              <a:path w="183" h="1076">
                <a:moveTo>
                  <a:pt x="182" y="1075"/>
                </a:moveTo>
                <a:lnTo>
                  <a:pt x="0" y="1075"/>
                </a:lnTo>
                <a:lnTo>
                  <a:pt x="0" y="0"/>
                </a:lnTo>
                <a:lnTo>
                  <a:pt x="182" y="0"/>
                </a:lnTo>
                <a:lnTo>
                  <a:pt x="182" y="1075"/>
                </a:lnTo>
              </a:path>
            </a:pathLst>
          </a:custGeom>
          <a:solidFill>
            <a:srgbClr val="00B050"/>
          </a:solidFill>
          <a:ln>
            <a:noFill/>
          </a:ln>
          <a:effectLst/>
        </p:spPr>
        <p:txBody>
          <a:bodyPr wrap="none" anchor="ctr"/>
          <a:lstStyle/>
          <a:p>
            <a:endParaRPr lang="es-MX" sz="900"/>
          </a:p>
        </p:txBody>
      </p:sp>
      <p:sp>
        <p:nvSpPr>
          <p:cNvPr id="30" name="Freeform 164">
            <a:extLst>
              <a:ext uri="{FF2B5EF4-FFF2-40B4-BE49-F238E27FC236}">
                <a16:creationId xmlns:a16="http://schemas.microsoft.com/office/drawing/2014/main" xmlns="" id="{7C342B75-90C8-2B4E-8F9C-01E4EE20DBBF}"/>
              </a:ext>
            </a:extLst>
          </p:cNvPr>
          <p:cNvSpPr>
            <a:spLocks noChangeArrowheads="1"/>
          </p:cNvSpPr>
          <p:nvPr/>
        </p:nvSpPr>
        <p:spPr bwMode="auto">
          <a:xfrm>
            <a:off x="10197776" y="5795785"/>
            <a:ext cx="116006" cy="654627"/>
          </a:xfrm>
          <a:custGeom>
            <a:avLst/>
            <a:gdLst>
              <a:gd name="T0" fmla="*/ 182 w 183"/>
              <a:gd name="T1" fmla="*/ 1075 h 1076"/>
              <a:gd name="T2" fmla="*/ 0 w 183"/>
              <a:gd name="T3" fmla="*/ 1075 h 1076"/>
              <a:gd name="T4" fmla="*/ 0 w 183"/>
              <a:gd name="T5" fmla="*/ 0 h 1076"/>
              <a:gd name="T6" fmla="*/ 182 w 183"/>
              <a:gd name="T7" fmla="*/ 0 h 1076"/>
              <a:gd name="T8" fmla="*/ 182 w 183"/>
              <a:gd name="T9" fmla="*/ 1075 h 1076"/>
            </a:gdLst>
            <a:ahLst/>
            <a:cxnLst>
              <a:cxn ang="0">
                <a:pos x="T0" y="T1"/>
              </a:cxn>
              <a:cxn ang="0">
                <a:pos x="T2" y="T3"/>
              </a:cxn>
              <a:cxn ang="0">
                <a:pos x="T4" y="T5"/>
              </a:cxn>
              <a:cxn ang="0">
                <a:pos x="T6" y="T7"/>
              </a:cxn>
              <a:cxn ang="0">
                <a:pos x="T8" y="T9"/>
              </a:cxn>
            </a:cxnLst>
            <a:rect l="0" t="0" r="r" b="b"/>
            <a:pathLst>
              <a:path w="183" h="1076">
                <a:moveTo>
                  <a:pt x="182" y="1075"/>
                </a:moveTo>
                <a:lnTo>
                  <a:pt x="0" y="1075"/>
                </a:lnTo>
                <a:lnTo>
                  <a:pt x="0" y="0"/>
                </a:lnTo>
                <a:lnTo>
                  <a:pt x="182" y="0"/>
                </a:lnTo>
                <a:lnTo>
                  <a:pt x="182" y="1075"/>
                </a:lnTo>
              </a:path>
            </a:pathLst>
          </a:custGeom>
          <a:solidFill>
            <a:srgbClr val="C00000"/>
          </a:solidFill>
          <a:ln>
            <a:noFill/>
          </a:ln>
          <a:effectLst/>
        </p:spPr>
        <p:txBody>
          <a:bodyPr wrap="none" anchor="ctr"/>
          <a:lstStyle/>
          <a:p>
            <a:endParaRPr lang="es-MX" sz="900"/>
          </a:p>
        </p:txBody>
      </p:sp>
      <p:sp>
        <p:nvSpPr>
          <p:cNvPr id="4" name="Rectangle 3"/>
          <p:cNvSpPr/>
          <p:nvPr/>
        </p:nvSpPr>
        <p:spPr>
          <a:xfrm>
            <a:off x="10671109" y="4664710"/>
            <a:ext cx="1043876" cy="369332"/>
          </a:xfrm>
          <a:prstGeom prst="rect">
            <a:avLst/>
          </a:prstGeom>
        </p:spPr>
        <p:txBody>
          <a:bodyPr wrap="none">
            <a:spAutoFit/>
          </a:bodyPr>
          <a:lstStyle/>
          <a:p>
            <a:r>
              <a:rPr lang="en-US" b="1" dirty="0" smtClean="0">
                <a:solidFill>
                  <a:schemeClr val="tx2"/>
                </a:solidFill>
                <a:latin typeface="Lato" charset="0"/>
                <a:ea typeface="Lato" charset="0"/>
                <a:cs typeface="Lato" charset="0"/>
              </a:rPr>
              <a:t>CSE378</a:t>
            </a:r>
            <a:endParaRPr lang="en-US" b="1" dirty="0">
              <a:solidFill>
                <a:schemeClr val="tx2"/>
              </a:solidFill>
              <a:latin typeface="Lato" charset="0"/>
              <a:ea typeface="Lato" charset="0"/>
              <a:cs typeface="Lato" charset="0"/>
            </a:endParaRPr>
          </a:p>
        </p:txBody>
      </p:sp>
      <p:sp>
        <p:nvSpPr>
          <p:cNvPr id="5" name="Rectangle 4"/>
          <p:cNvSpPr/>
          <p:nvPr/>
        </p:nvSpPr>
        <p:spPr>
          <a:xfrm>
            <a:off x="10671109" y="5747511"/>
            <a:ext cx="1172116" cy="369332"/>
          </a:xfrm>
          <a:prstGeom prst="rect">
            <a:avLst/>
          </a:prstGeom>
        </p:spPr>
        <p:txBody>
          <a:bodyPr wrap="none">
            <a:spAutoFit/>
          </a:bodyPr>
          <a:lstStyle/>
          <a:p>
            <a:r>
              <a:rPr lang="en-US" b="1" dirty="0" smtClean="0">
                <a:solidFill>
                  <a:schemeClr val="tx2"/>
                </a:solidFill>
                <a:latin typeface="Lato" charset="0"/>
                <a:ea typeface="Lato" charset="0"/>
                <a:cs typeface="Lato" charset="0"/>
              </a:rPr>
              <a:t>CSE375</a:t>
            </a:r>
            <a:r>
              <a:rPr lang="en-US" b="1" dirty="0">
                <a:solidFill>
                  <a:schemeClr val="tx2"/>
                </a:solidFill>
                <a:latin typeface="Lato" charset="0"/>
                <a:ea typeface="Lato" charset="0"/>
                <a:cs typeface="Lato" charset="0"/>
              </a:rPr>
              <a:t>9</a:t>
            </a:r>
          </a:p>
        </p:txBody>
      </p:sp>
      <p:sp>
        <p:nvSpPr>
          <p:cNvPr id="7" name="Rectangle 6"/>
          <p:cNvSpPr/>
          <p:nvPr/>
        </p:nvSpPr>
        <p:spPr>
          <a:xfrm>
            <a:off x="10571806" y="4959909"/>
            <a:ext cx="1530813" cy="738664"/>
          </a:xfrm>
          <a:prstGeom prst="rect">
            <a:avLst/>
          </a:prstGeom>
        </p:spPr>
        <p:txBody>
          <a:bodyPr wrap="square">
            <a:spAutoFit/>
          </a:bodyPr>
          <a:lstStyle/>
          <a:p>
            <a:r>
              <a:rPr lang="en-US" sz="1400" dirty="0" smtClean="0">
                <a:latin typeface="Lato Light" panose="020F0502020204030203" pitchFamily="34" charset="0"/>
                <a:ea typeface="Lato Light" panose="020F0502020204030203" pitchFamily="34" charset="0"/>
                <a:cs typeface="Lato Light" panose="020F0502020204030203" pitchFamily="34" charset="0"/>
              </a:rPr>
              <a:t>Web Services API Automation based Testing</a:t>
            </a:r>
            <a:endParaRPr lang="en-US" sz="14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8" name="Rectangle 7"/>
          <p:cNvSpPr/>
          <p:nvPr/>
        </p:nvSpPr>
        <p:spPr>
          <a:xfrm>
            <a:off x="10571806" y="6143856"/>
            <a:ext cx="1620193" cy="523220"/>
          </a:xfrm>
          <a:prstGeom prst="rect">
            <a:avLst/>
          </a:prstGeom>
        </p:spPr>
        <p:txBody>
          <a:bodyPr wrap="square">
            <a:spAutoFit/>
          </a:bodyPr>
          <a:lstStyle/>
          <a:p>
            <a:r>
              <a:rPr lang="en-US" sz="1400" dirty="0" smtClean="0">
                <a:latin typeface="Lato Light" panose="020F0502020204030203" pitchFamily="34" charset="0"/>
                <a:ea typeface="Lato Light" panose="020F0502020204030203" pitchFamily="34" charset="0"/>
                <a:cs typeface="Lato Light" panose="020F0502020204030203" pitchFamily="34" charset="0"/>
              </a:rPr>
              <a:t>Mobile Automated Testing</a:t>
            </a:r>
            <a:endParaRPr lang="en-US" sz="1400" dirty="0">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15684852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Freeform 89">
            <a:extLst>
              <a:ext uri="{FF2B5EF4-FFF2-40B4-BE49-F238E27FC236}">
                <a16:creationId xmlns:a16="http://schemas.microsoft.com/office/drawing/2014/main" xmlns="" id="{87AA4B4B-2B84-E647-AD7B-46B2A39B2C70}"/>
              </a:ext>
            </a:extLst>
          </p:cNvPr>
          <p:cNvSpPr>
            <a:spLocks noChangeArrowheads="1"/>
          </p:cNvSpPr>
          <p:nvPr/>
        </p:nvSpPr>
        <p:spPr bwMode="auto">
          <a:xfrm>
            <a:off x="6998598" y="576212"/>
            <a:ext cx="2960891" cy="1968618"/>
          </a:xfrm>
          <a:custGeom>
            <a:avLst/>
            <a:gdLst>
              <a:gd name="T0" fmla="*/ 1257 w 5736"/>
              <a:gd name="T1" fmla="*/ 3814 h 3815"/>
              <a:gd name="T2" fmla="*/ 2867 w 5736"/>
              <a:gd name="T3" fmla="*/ 3298 h 3815"/>
              <a:gd name="T4" fmla="*/ 4478 w 5736"/>
              <a:gd name="T5" fmla="*/ 3814 h 3815"/>
              <a:gd name="T6" fmla="*/ 4478 w 5736"/>
              <a:gd name="T7" fmla="*/ 3814 h 3815"/>
              <a:gd name="T8" fmla="*/ 5735 w 5736"/>
              <a:gd name="T9" fmla="*/ 2084 h 3815"/>
              <a:gd name="T10" fmla="*/ 2867 w 5736"/>
              <a:gd name="T11" fmla="*/ 0 h 3815"/>
              <a:gd name="T12" fmla="*/ 0 w 5736"/>
              <a:gd name="T13" fmla="*/ 2084 h 3815"/>
              <a:gd name="T14" fmla="*/ 1257 w 5736"/>
              <a:gd name="T15" fmla="*/ 3814 h 38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36" h="3815">
                <a:moveTo>
                  <a:pt x="1257" y="3814"/>
                </a:moveTo>
                <a:lnTo>
                  <a:pt x="2867" y="3298"/>
                </a:lnTo>
                <a:lnTo>
                  <a:pt x="4478" y="3814"/>
                </a:lnTo>
                <a:lnTo>
                  <a:pt x="4478" y="3814"/>
                </a:lnTo>
                <a:lnTo>
                  <a:pt x="5735" y="2084"/>
                </a:lnTo>
                <a:lnTo>
                  <a:pt x="2867" y="0"/>
                </a:lnTo>
                <a:lnTo>
                  <a:pt x="0" y="2084"/>
                </a:lnTo>
                <a:lnTo>
                  <a:pt x="1257" y="3814"/>
                </a:lnTo>
              </a:path>
            </a:pathLst>
          </a:custGeom>
          <a:solidFill>
            <a:schemeClr val="accent5">
              <a:lumMod val="40000"/>
              <a:lumOff val="60000"/>
            </a:schemeClr>
          </a:solidFill>
          <a:ln>
            <a:noFill/>
          </a:ln>
          <a:effectLst/>
        </p:spPr>
        <p:txBody>
          <a:bodyPr wrap="none" anchor="ctr"/>
          <a:lstStyle/>
          <a:p>
            <a:endParaRPr lang="es-MX" sz="900" dirty="0"/>
          </a:p>
        </p:txBody>
      </p:sp>
      <p:sp>
        <p:nvSpPr>
          <p:cNvPr id="155" name="Freeform 90">
            <a:extLst>
              <a:ext uri="{FF2B5EF4-FFF2-40B4-BE49-F238E27FC236}">
                <a16:creationId xmlns:a16="http://schemas.microsoft.com/office/drawing/2014/main" xmlns="" id="{6A8C836E-8CD1-DD4E-BD36-3F4F90440CB3}"/>
              </a:ext>
            </a:extLst>
          </p:cNvPr>
          <p:cNvSpPr>
            <a:spLocks noChangeArrowheads="1"/>
          </p:cNvSpPr>
          <p:nvPr/>
        </p:nvSpPr>
        <p:spPr bwMode="auto">
          <a:xfrm>
            <a:off x="5478325" y="1652694"/>
            <a:ext cx="2168892" cy="2831167"/>
          </a:xfrm>
          <a:custGeom>
            <a:avLst/>
            <a:gdLst>
              <a:gd name="T0" fmla="*/ 3211 w 4202"/>
              <a:gd name="T1" fmla="*/ 4786 h 5484"/>
              <a:gd name="T2" fmla="*/ 3211 w 4202"/>
              <a:gd name="T3" fmla="*/ 3099 h 5484"/>
              <a:gd name="T4" fmla="*/ 4201 w 4202"/>
              <a:gd name="T5" fmla="*/ 1730 h 5484"/>
              <a:gd name="T6" fmla="*/ 2944 w 4202"/>
              <a:gd name="T7" fmla="*/ 0 h 5484"/>
              <a:gd name="T8" fmla="*/ 0 w 4202"/>
              <a:gd name="T9" fmla="*/ 2135 h 5484"/>
              <a:gd name="T10" fmla="*/ 1085 w 4202"/>
              <a:gd name="T11" fmla="*/ 5483 h 5484"/>
              <a:gd name="T12" fmla="*/ 3211 w 4202"/>
              <a:gd name="T13" fmla="*/ 4786 h 5484"/>
            </a:gdLst>
            <a:ahLst/>
            <a:cxnLst>
              <a:cxn ang="0">
                <a:pos x="T0" y="T1"/>
              </a:cxn>
              <a:cxn ang="0">
                <a:pos x="T2" y="T3"/>
              </a:cxn>
              <a:cxn ang="0">
                <a:pos x="T4" y="T5"/>
              </a:cxn>
              <a:cxn ang="0">
                <a:pos x="T6" y="T7"/>
              </a:cxn>
              <a:cxn ang="0">
                <a:pos x="T8" y="T9"/>
              </a:cxn>
              <a:cxn ang="0">
                <a:pos x="T10" y="T11"/>
              </a:cxn>
              <a:cxn ang="0">
                <a:pos x="T12" y="T13"/>
              </a:cxn>
            </a:cxnLst>
            <a:rect l="0" t="0" r="r" b="b"/>
            <a:pathLst>
              <a:path w="4202" h="5484">
                <a:moveTo>
                  <a:pt x="3211" y="4786"/>
                </a:moveTo>
                <a:lnTo>
                  <a:pt x="3211" y="3099"/>
                </a:lnTo>
                <a:lnTo>
                  <a:pt x="4201" y="1730"/>
                </a:lnTo>
                <a:lnTo>
                  <a:pt x="2944" y="0"/>
                </a:lnTo>
                <a:lnTo>
                  <a:pt x="0" y="2135"/>
                </a:lnTo>
                <a:lnTo>
                  <a:pt x="1085" y="5483"/>
                </a:lnTo>
                <a:lnTo>
                  <a:pt x="3211" y="4786"/>
                </a:lnTo>
              </a:path>
            </a:pathLst>
          </a:custGeom>
          <a:solidFill>
            <a:schemeClr val="accent5"/>
          </a:solidFill>
          <a:ln>
            <a:noFill/>
          </a:ln>
          <a:effectLst/>
        </p:spPr>
        <p:txBody>
          <a:bodyPr wrap="none" anchor="ctr"/>
          <a:lstStyle/>
          <a:p>
            <a:endParaRPr lang="es-MX" sz="900" dirty="0"/>
          </a:p>
        </p:txBody>
      </p:sp>
      <p:sp>
        <p:nvSpPr>
          <p:cNvPr id="156" name="Freeform 91">
            <a:extLst>
              <a:ext uri="{FF2B5EF4-FFF2-40B4-BE49-F238E27FC236}">
                <a16:creationId xmlns:a16="http://schemas.microsoft.com/office/drawing/2014/main" xmlns="" id="{FD6E1250-D709-0845-B590-DAA30AE9C274}"/>
              </a:ext>
            </a:extLst>
          </p:cNvPr>
          <p:cNvSpPr>
            <a:spLocks noChangeArrowheads="1"/>
          </p:cNvSpPr>
          <p:nvPr/>
        </p:nvSpPr>
        <p:spPr bwMode="auto">
          <a:xfrm>
            <a:off x="9308593" y="1652694"/>
            <a:ext cx="2168894" cy="2831167"/>
          </a:xfrm>
          <a:custGeom>
            <a:avLst/>
            <a:gdLst>
              <a:gd name="T0" fmla="*/ 990 w 4203"/>
              <a:gd name="T1" fmla="*/ 3099 h 5484"/>
              <a:gd name="T2" fmla="*/ 990 w 4203"/>
              <a:gd name="T3" fmla="*/ 4786 h 5484"/>
              <a:gd name="T4" fmla="*/ 990 w 4203"/>
              <a:gd name="T5" fmla="*/ 4786 h 5484"/>
              <a:gd name="T6" fmla="*/ 3117 w 4203"/>
              <a:gd name="T7" fmla="*/ 5483 h 5484"/>
              <a:gd name="T8" fmla="*/ 4202 w 4203"/>
              <a:gd name="T9" fmla="*/ 2135 h 5484"/>
              <a:gd name="T10" fmla="*/ 1257 w 4203"/>
              <a:gd name="T11" fmla="*/ 0 h 5484"/>
              <a:gd name="T12" fmla="*/ 0 w 4203"/>
              <a:gd name="T13" fmla="*/ 1730 h 5484"/>
              <a:gd name="T14" fmla="*/ 990 w 4203"/>
              <a:gd name="T15" fmla="*/ 3099 h 54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3" h="5484">
                <a:moveTo>
                  <a:pt x="990" y="3099"/>
                </a:moveTo>
                <a:lnTo>
                  <a:pt x="990" y="4786"/>
                </a:lnTo>
                <a:lnTo>
                  <a:pt x="990" y="4786"/>
                </a:lnTo>
                <a:lnTo>
                  <a:pt x="3117" y="5483"/>
                </a:lnTo>
                <a:lnTo>
                  <a:pt x="4202" y="2135"/>
                </a:lnTo>
                <a:lnTo>
                  <a:pt x="1257" y="0"/>
                </a:lnTo>
                <a:lnTo>
                  <a:pt x="0" y="1730"/>
                </a:lnTo>
                <a:lnTo>
                  <a:pt x="990" y="3099"/>
                </a:lnTo>
              </a:path>
            </a:pathLst>
          </a:custGeom>
          <a:solidFill>
            <a:schemeClr val="accent2">
              <a:lumMod val="60000"/>
              <a:lumOff val="40000"/>
            </a:schemeClr>
          </a:solidFill>
          <a:ln>
            <a:noFill/>
          </a:ln>
          <a:effectLst/>
        </p:spPr>
        <p:txBody>
          <a:bodyPr wrap="none" anchor="ctr"/>
          <a:lstStyle/>
          <a:p>
            <a:endParaRPr lang="es-MX" sz="900" dirty="0"/>
          </a:p>
        </p:txBody>
      </p:sp>
      <p:sp>
        <p:nvSpPr>
          <p:cNvPr id="157" name="Freeform 92">
            <a:extLst>
              <a:ext uri="{FF2B5EF4-FFF2-40B4-BE49-F238E27FC236}">
                <a16:creationId xmlns:a16="http://schemas.microsoft.com/office/drawing/2014/main" xmlns="" id="{6527F22E-5607-F748-A0E1-C0547E142A12}"/>
              </a:ext>
            </a:extLst>
          </p:cNvPr>
          <p:cNvSpPr>
            <a:spLocks noChangeArrowheads="1"/>
          </p:cNvSpPr>
          <p:nvPr/>
        </p:nvSpPr>
        <p:spPr bwMode="auto">
          <a:xfrm>
            <a:off x="8477905" y="4121999"/>
            <a:ext cx="2439720" cy="2159790"/>
          </a:xfrm>
          <a:custGeom>
            <a:avLst/>
            <a:gdLst>
              <a:gd name="T0" fmla="*/ 4728 w 4729"/>
              <a:gd name="T1" fmla="*/ 697 h 4186"/>
              <a:gd name="T2" fmla="*/ 2601 w 4729"/>
              <a:gd name="T3" fmla="*/ 0 h 4186"/>
              <a:gd name="T4" fmla="*/ 1611 w 4729"/>
              <a:gd name="T5" fmla="*/ 1369 h 4186"/>
              <a:gd name="T6" fmla="*/ 0 w 4729"/>
              <a:gd name="T7" fmla="*/ 1894 h 4186"/>
              <a:gd name="T8" fmla="*/ 0 w 4729"/>
              <a:gd name="T9" fmla="*/ 4185 h 4186"/>
              <a:gd name="T10" fmla="*/ 3591 w 4729"/>
              <a:gd name="T11" fmla="*/ 4185 h 4186"/>
              <a:gd name="T12" fmla="*/ 4728 w 4729"/>
              <a:gd name="T13" fmla="*/ 697 h 4186"/>
            </a:gdLst>
            <a:ahLst/>
            <a:cxnLst>
              <a:cxn ang="0">
                <a:pos x="T0" y="T1"/>
              </a:cxn>
              <a:cxn ang="0">
                <a:pos x="T2" y="T3"/>
              </a:cxn>
              <a:cxn ang="0">
                <a:pos x="T4" y="T5"/>
              </a:cxn>
              <a:cxn ang="0">
                <a:pos x="T6" y="T7"/>
              </a:cxn>
              <a:cxn ang="0">
                <a:pos x="T8" y="T9"/>
              </a:cxn>
              <a:cxn ang="0">
                <a:pos x="T10" y="T11"/>
              </a:cxn>
              <a:cxn ang="0">
                <a:pos x="T12" y="T13"/>
              </a:cxn>
            </a:cxnLst>
            <a:rect l="0" t="0" r="r" b="b"/>
            <a:pathLst>
              <a:path w="4729" h="4186">
                <a:moveTo>
                  <a:pt x="4728" y="697"/>
                </a:moveTo>
                <a:lnTo>
                  <a:pt x="2601" y="0"/>
                </a:lnTo>
                <a:lnTo>
                  <a:pt x="1611" y="1369"/>
                </a:lnTo>
                <a:lnTo>
                  <a:pt x="0" y="1894"/>
                </a:lnTo>
                <a:lnTo>
                  <a:pt x="0" y="4185"/>
                </a:lnTo>
                <a:lnTo>
                  <a:pt x="3591" y="4185"/>
                </a:lnTo>
                <a:lnTo>
                  <a:pt x="4728" y="697"/>
                </a:lnTo>
              </a:path>
            </a:pathLst>
          </a:custGeom>
          <a:solidFill>
            <a:schemeClr val="accent6">
              <a:lumMod val="60000"/>
              <a:lumOff val="40000"/>
            </a:schemeClr>
          </a:solidFill>
          <a:ln>
            <a:noFill/>
          </a:ln>
          <a:effectLst/>
        </p:spPr>
        <p:txBody>
          <a:bodyPr wrap="none" anchor="ctr"/>
          <a:lstStyle/>
          <a:p>
            <a:endParaRPr lang="es-MX" sz="900" dirty="0"/>
          </a:p>
        </p:txBody>
      </p:sp>
      <p:sp>
        <p:nvSpPr>
          <p:cNvPr id="158" name="Freeform 93">
            <a:extLst>
              <a:ext uri="{FF2B5EF4-FFF2-40B4-BE49-F238E27FC236}">
                <a16:creationId xmlns:a16="http://schemas.microsoft.com/office/drawing/2014/main" xmlns="" id="{60A53FE7-27E5-414C-92D1-54E22F5B57C2}"/>
              </a:ext>
            </a:extLst>
          </p:cNvPr>
          <p:cNvSpPr>
            <a:spLocks noChangeArrowheads="1"/>
          </p:cNvSpPr>
          <p:nvPr/>
        </p:nvSpPr>
        <p:spPr bwMode="auto">
          <a:xfrm>
            <a:off x="6038186" y="4121999"/>
            <a:ext cx="2439720" cy="2159790"/>
          </a:xfrm>
          <a:custGeom>
            <a:avLst/>
            <a:gdLst>
              <a:gd name="T0" fmla="*/ 3116 w 4727"/>
              <a:gd name="T1" fmla="*/ 1369 h 4186"/>
              <a:gd name="T2" fmla="*/ 2126 w 4727"/>
              <a:gd name="T3" fmla="*/ 0 h 4186"/>
              <a:gd name="T4" fmla="*/ 0 w 4727"/>
              <a:gd name="T5" fmla="*/ 697 h 4186"/>
              <a:gd name="T6" fmla="*/ 1136 w 4727"/>
              <a:gd name="T7" fmla="*/ 4185 h 4186"/>
              <a:gd name="T8" fmla="*/ 4726 w 4727"/>
              <a:gd name="T9" fmla="*/ 4185 h 4186"/>
              <a:gd name="T10" fmla="*/ 4726 w 4727"/>
              <a:gd name="T11" fmla="*/ 1894 h 4186"/>
              <a:gd name="T12" fmla="*/ 3116 w 4727"/>
              <a:gd name="T13" fmla="*/ 1369 h 4186"/>
            </a:gdLst>
            <a:ahLst/>
            <a:cxnLst>
              <a:cxn ang="0">
                <a:pos x="T0" y="T1"/>
              </a:cxn>
              <a:cxn ang="0">
                <a:pos x="T2" y="T3"/>
              </a:cxn>
              <a:cxn ang="0">
                <a:pos x="T4" y="T5"/>
              </a:cxn>
              <a:cxn ang="0">
                <a:pos x="T6" y="T7"/>
              </a:cxn>
              <a:cxn ang="0">
                <a:pos x="T8" y="T9"/>
              </a:cxn>
              <a:cxn ang="0">
                <a:pos x="T10" y="T11"/>
              </a:cxn>
              <a:cxn ang="0">
                <a:pos x="T12" y="T13"/>
              </a:cxn>
            </a:cxnLst>
            <a:rect l="0" t="0" r="r" b="b"/>
            <a:pathLst>
              <a:path w="4727" h="4186">
                <a:moveTo>
                  <a:pt x="3116" y="1369"/>
                </a:moveTo>
                <a:lnTo>
                  <a:pt x="2126" y="0"/>
                </a:lnTo>
                <a:lnTo>
                  <a:pt x="0" y="697"/>
                </a:lnTo>
                <a:lnTo>
                  <a:pt x="1136" y="4185"/>
                </a:lnTo>
                <a:lnTo>
                  <a:pt x="4726" y="4185"/>
                </a:lnTo>
                <a:lnTo>
                  <a:pt x="4726" y="1894"/>
                </a:lnTo>
                <a:lnTo>
                  <a:pt x="3116" y="1369"/>
                </a:lnTo>
              </a:path>
            </a:pathLst>
          </a:custGeom>
          <a:solidFill>
            <a:schemeClr val="accent4">
              <a:lumMod val="60000"/>
              <a:lumOff val="40000"/>
            </a:schemeClr>
          </a:solidFill>
          <a:ln>
            <a:noFill/>
          </a:ln>
          <a:effectLst/>
        </p:spPr>
        <p:txBody>
          <a:bodyPr wrap="none" anchor="ctr"/>
          <a:lstStyle/>
          <a:p>
            <a:endParaRPr lang="es-MX" sz="900" dirty="0"/>
          </a:p>
        </p:txBody>
      </p:sp>
      <p:sp>
        <p:nvSpPr>
          <p:cNvPr id="159" name="Freeform 94">
            <a:extLst>
              <a:ext uri="{FF2B5EF4-FFF2-40B4-BE49-F238E27FC236}">
                <a16:creationId xmlns:a16="http://schemas.microsoft.com/office/drawing/2014/main" xmlns="" id="{7928FC00-636F-344B-8D05-1B5084AC2B7C}"/>
              </a:ext>
            </a:extLst>
          </p:cNvPr>
          <p:cNvSpPr>
            <a:spLocks noChangeArrowheads="1"/>
          </p:cNvSpPr>
          <p:nvPr/>
        </p:nvSpPr>
        <p:spPr bwMode="auto">
          <a:xfrm>
            <a:off x="7135149" y="2544830"/>
            <a:ext cx="1342756" cy="1577169"/>
          </a:xfrm>
          <a:custGeom>
            <a:avLst/>
            <a:gdLst>
              <a:gd name="T0" fmla="*/ 990 w 2601"/>
              <a:gd name="T1" fmla="*/ 0 h 3057"/>
              <a:gd name="T2" fmla="*/ 0 w 2601"/>
              <a:gd name="T3" fmla="*/ 1369 h 3057"/>
              <a:gd name="T4" fmla="*/ 0 w 2601"/>
              <a:gd name="T5" fmla="*/ 3056 h 3057"/>
              <a:gd name="T6" fmla="*/ 0 w 2601"/>
              <a:gd name="T7" fmla="*/ 3056 h 3057"/>
              <a:gd name="T8" fmla="*/ 2600 w 2601"/>
              <a:gd name="T9" fmla="*/ 2212 h 3057"/>
              <a:gd name="T10" fmla="*/ 990 w 2601"/>
              <a:gd name="T11" fmla="*/ 0 h 3057"/>
            </a:gdLst>
            <a:ahLst/>
            <a:cxnLst>
              <a:cxn ang="0">
                <a:pos x="T0" y="T1"/>
              </a:cxn>
              <a:cxn ang="0">
                <a:pos x="T2" y="T3"/>
              </a:cxn>
              <a:cxn ang="0">
                <a:pos x="T4" y="T5"/>
              </a:cxn>
              <a:cxn ang="0">
                <a:pos x="T6" y="T7"/>
              </a:cxn>
              <a:cxn ang="0">
                <a:pos x="T8" y="T9"/>
              </a:cxn>
              <a:cxn ang="0">
                <a:pos x="T10" y="T11"/>
              </a:cxn>
            </a:cxnLst>
            <a:rect l="0" t="0" r="r" b="b"/>
            <a:pathLst>
              <a:path w="2601" h="3057">
                <a:moveTo>
                  <a:pt x="990" y="0"/>
                </a:moveTo>
                <a:lnTo>
                  <a:pt x="0" y="1369"/>
                </a:lnTo>
                <a:lnTo>
                  <a:pt x="0" y="3056"/>
                </a:lnTo>
                <a:lnTo>
                  <a:pt x="0" y="3056"/>
                </a:lnTo>
                <a:lnTo>
                  <a:pt x="2600" y="2212"/>
                </a:lnTo>
                <a:lnTo>
                  <a:pt x="990" y="0"/>
                </a:lnTo>
              </a:path>
            </a:pathLst>
          </a:custGeom>
          <a:solidFill>
            <a:schemeClr val="tx1">
              <a:lumMod val="40000"/>
              <a:lumOff val="60000"/>
            </a:schemeClr>
          </a:solidFill>
          <a:ln w="9525" cap="flat">
            <a:solidFill>
              <a:schemeClr val="bg2"/>
            </a:solidFill>
            <a:bevel/>
            <a:headEnd/>
            <a:tailEnd/>
          </a:ln>
          <a:effectLst/>
        </p:spPr>
        <p:txBody>
          <a:bodyPr wrap="none" anchor="ctr"/>
          <a:lstStyle/>
          <a:p>
            <a:endParaRPr lang="es-MX" sz="900" dirty="0"/>
          </a:p>
        </p:txBody>
      </p:sp>
      <p:sp>
        <p:nvSpPr>
          <p:cNvPr id="160" name="Freeform 95">
            <a:extLst>
              <a:ext uri="{FF2B5EF4-FFF2-40B4-BE49-F238E27FC236}">
                <a16:creationId xmlns:a16="http://schemas.microsoft.com/office/drawing/2014/main" xmlns="" id="{98E64BB4-C306-C341-BC44-6A71EE88A900}"/>
              </a:ext>
            </a:extLst>
          </p:cNvPr>
          <p:cNvSpPr>
            <a:spLocks noChangeArrowheads="1"/>
          </p:cNvSpPr>
          <p:nvPr/>
        </p:nvSpPr>
        <p:spPr bwMode="auto">
          <a:xfrm>
            <a:off x="7634860" y="2290911"/>
            <a:ext cx="1663653" cy="1408757"/>
          </a:xfrm>
          <a:custGeom>
            <a:avLst/>
            <a:gdLst>
              <a:gd name="T0" fmla="*/ 3221 w 3222"/>
              <a:gd name="T1" fmla="*/ 516 h 2729"/>
              <a:gd name="T2" fmla="*/ 3221 w 3222"/>
              <a:gd name="T3" fmla="*/ 516 h 2729"/>
              <a:gd name="T4" fmla="*/ 1610 w 3222"/>
              <a:gd name="T5" fmla="*/ 0 h 2729"/>
              <a:gd name="T6" fmla="*/ 0 w 3222"/>
              <a:gd name="T7" fmla="*/ 516 h 2729"/>
              <a:gd name="T8" fmla="*/ 0 w 3222"/>
              <a:gd name="T9" fmla="*/ 516 h 2729"/>
              <a:gd name="T10" fmla="*/ 1610 w 3222"/>
              <a:gd name="T11" fmla="*/ 2728 h 2729"/>
              <a:gd name="T12" fmla="*/ 3221 w 3222"/>
              <a:gd name="T13" fmla="*/ 516 h 2729"/>
            </a:gdLst>
            <a:ahLst/>
            <a:cxnLst>
              <a:cxn ang="0">
                <a:pos x="T0" y="T1"/>
              </a:cxn>
              <a:cxn ang="0">
                <a:pos x="T2" y="T3"/>
              </a:cxn>
              <a:cxn ang="0">
                <a:pos x="T4" y="T5"/>
              </a:cxn>
              <a:cxn ang="0">
                <a:pos x="T6" y="T7"/>
              </a:cxn>
              <a:cxn ang="0">
                <a:pos x="T8" y="T9"/>
              </a:cxn>
              <a:cxn ang="0">
                <a:pos x="T10" y="T11"/>
              </a:cxn>
              <a:cxn ang="0">
                <a:pos x="T12" y="T13"/>
              </a:cxn>
            </a:cxnLst>
            <a:rect l="0" t="0" r="r" b="b"/>
            <a:pathLst>
              <a:path w="3222" h="2729">
                <a:moveTo>
                  <a:pt x="3221" y="516"/>
                </a:moveTo>
                <a:lnTo>
                  <a:pt x="3221" y="516"/>
                </a:lnTo>
                <a:lnTo>
                  <a:pt x="1610" y="0"/>
                </a:lnTo>
                <a:lnTo>
                  <a:pt x="0" y="516"/>
                </a:lnTo>
                <a:lnTo>
                  <a:pt x="0" y="516"/>
                </a:lnTo>
                <a:lnTo>
                  <a:pt x="1610" y="2728"/>
                </a:lnTo>
                <a:lnTo>
                  <a:pt x="3221" y="516"/>
                </a:lnTo>
              </a:path>
            </a:pathLst>
          </a:custGeom>
          <a:solidFill>
            <a:schemeClr val="tx1">
              <a:lumMod val="40000"/>
              <a:lumOff val="60000"/>
            </a:schemeClr>
          </a:solidFill>
          <a:ln w="9525" cap="flat">
            <a:solidFill>
              <a:schemeClr val="bg2"/>
            </a:solidFill>
            <a:bevel/>
            <a:headEnd/>
            <a:tailEnd/>
          </a:ln>
          <a:effectLst/>
        </p:spPr>
        <p:txBody>
          <a:bodyPr wrap="none" anchor="ctr"/>
          <a:lstStyle/>
          <a:p>
            <a:endParaRPr lang="es-MX" sz="900" dirty="0"/>
          </a:p>
        </p:txBody>
      </p:sp>
      <p:sp>
        <p:nvSpPr>
          <p:cNvPr id="161" name="Freeform 96">
            <a:extLst>
              <a:ext uri="{FF2B5EF4-FFF2-40B4-BE49-F238E27FC236}">
                <a16:creationId xmlns:a16="http://schemas.microsoft.com/office/drawing/2014/main" xmlns="" id="{031E37B5-AC95-1D47-9B7A-E3A0163D6D91}"/>
              </a:ext>
            </a:extLst>
          </p:cNvPr>
          <p:cNvSpPr>
            <a:spLocks noChangeArrowheads="1"/>
          </p:cNvSpPr>
          <p:nvPr/>
        </p:nvSpPr>
        <p:spPr bwMode="auto">
          <a:xfrm>
            <a:off x="8477905" y="3687311"/>
            <a:ext cx="1342756" cy="1413307"/>
          </a:xfrm>
          <a:custGeom>
            <a:avLst/>
            <a:gdLst>
              <a:gd name="T0" fmla="*/ 0 w 2602"/>
              <a:gd name="T1" fmla="*/ 2738 h 2739"/>
              <a:gd name="T2" fmla="*/ 1611 w 2602"/>
              <a:gd name="T3" fmla="*/ 2213 h 2739"/>
              <a:gd name="T4" fmla="*/ 2601 w 2602"/>
              <a:gd name="T5" fmla="*/ 844 h 2739"/>
              <a:gd name="T6" fmla="*/ 0 w 2602"/>
              <a:gd name="T7" fmla="*/ 0 h 2739"/>
              <a:gd name="T8" fmla="*/ 0 w 2602"/>
              <a:gd name="T9" fmla="*/ 2738 h 2739"/>
            </a:gdLst>
            <a:ahLst/>
            <a:cxnLst>
              <a:cxn ang="0">
                <a:pos x="T0" y="T1"/>
              </a:cxn>
              <a:cxn ang="0">
                <a:pos x="T2" y="T3"/>
              </a:cxn>
              <a:cxn ang="0">
                <a:pos x="T4" y="T5"/>
              </a:cxn>
              <a:cxn ang="0">
                <a:pos x="T6" y="T7"/>
              </a:cxn>
              <a:cxn ang="0">
                <a:pos x="T8" y="T9"/>
              </a:cxn>
            </a:cxnLst>
            <a:rect l="0" t="0" r="r" b="b"/>
            <a:pathLst>
              <a:path w="2602" h="2739">
                <a:moveTo>
                  <a:pt x="0" y="2738"/>
                </a:moveTo>
                <a:lnTo>
                  <a:pt x="1611" y="2213"/>
                </a:lnTo>
                <a:lnTo>
                  <a:pt x="2601" y="844"/>
                </a:lnTo>
                <a:lnTo>
                  <a:pt x="0" y="0"/>
                </a:lnTo>
                <a:lnTo>
                  <a:pt x="0" y="2738"/>
                </a:lnTo>
              </a:path>
            </a:pathLst>
          </a:custGeom>
          <a:solidFill>
            <a:schemeClr val="tx1">
              <a:lumMod val="40000"/>
              <a:lumOff val="60000"/>
            </a:schemeClr>
          </a:solidFill>
          <a:ln w="9525" cap="flat">
            <a:solidFill>
              <a:schemeClr val="bg2"/>
            </a:solidFill>
            <a:bevel/>
            <a:headEnd/>
            <a:tailEnd/>
          </a:ln>
          <a:effectLst/>
        </p:spPr>
        <p:txBody>
          <a:bodyPr wrap="none" anchor="ctr"/>
          <a:lstStyle/>
          <a:p>
            <a:endParaRPr lang="es-MX" sz="900" dirty="0"/>
          </a:p>
        </p:txBody>
      </p:sp>
      <p:sp>
        <p:nvSpPr>
          <p:cNvPr id="162" name="Freeform 97">
            <a:extLst>
              <a:ext uri="{FF2B5EF4-FFF2-40B4-BE49-F238E27FC236}">
                <a16:creationId xmlns:a16="http://schemas.microsoft.com/office/drawing/2014/main" xmlns="" id="{FDC333D1-D5D9-7A4A-8A8E-71E625D24854}"/>
              </a:ext>
            </a:extLst>
          </p:cNvPr>
          <p:cNvSpPr>
            <a:spLocks noChangeArrowheads="1"/>
          </p:cNvSpPr>
          <p:nvPr/>
        </p:nvSpPr>
        <p:spPr bwMode="auto">
          <a:xfrm>
            <a:off x="8477905" y="2544830"/>
            <a:ext cx="1342756" cy="1577169"/>
          </a:xfrm>
          <a:custGeom>
            <a:avLst/>
            <a:gdLst>
              <a:gd name="T0" fmla="*/ 2601 w 2602"/>
              <a:gd name="T1" fmla="*/ 1369 h 3057"/>
              <a:gd name="T2" fmla="*/ 1611 w 2602"/>
              <a:gd name="T3" fmla="*/ 0 h 3057"/>
              <a:gd name="T4" fmla="*/ 0 w 2602"/>
              <a:gd name="T5" fmla="*/ 2212 h 3057"/>
              <a:gd name="T6" fmla="*/ 2601 w 2602"/>
              <a:gd name="T7" fmla="*/ 3056 h 3057"/>
              <a:gd name="T8" fmla="*/ 2601 w 2602"/>
              <a:gd name="T9" fmla="*/ 3056 h 3057"/>
              <a:gd name="T10" fmla="*/ 2601 w 2602"/>
              <a:gd name="T11" fmla="*/ 1369 h 3057"/>
            </a:gdLst>
            <a:ahLst/>
            <a:cxnLst>
              <a:cxn ang="0">
                <a:pos x="T0" y="T1"/>
              </a:cxn>
              <a:cxn ang="0">
                <a:pos x="T2" y="T3"/>
              </a:cxn>
              <a:cxn ang="0">
                <a:pos x="T4" y="T5"/>
              </a:cxn>
              <a:cxn ang="0">
                <a:pos x="T6" y="T7"/>
              </a:cxn>
              <a:cxn ang="0">
                <a:pos x="T8" y="T9"/>
              </a:cxn>
              <a:cxn ang="0">
                <a:pos x="T10" y="T11"/>
              </a:cxn>
            </a:cxnLst>
            <a:rect l="0" t="0" r="r" b="b"/>
            <a:pathLst>
              <a:path w="2602" h="3057">
                <a:moveTo>
                  <a:pt x="2601" y="1369"/>
                </a:moveTo>
                <a:lnTo>
                  <a:pt x="1611" y="0"/>
                </a:lnTo>
                <a:lnTo>
                  <a:pt x="0" y="2212"/>
                </a:lnTo>
                <a:lnTo>
                  <a:pt x="2601" y="3056"/>
                </a:lnTo>
                <a:lnTo>
                  <a:pt x="2601" y="3056"/>
                </a:lnTo>
                <a:lnTo>
                  <a:pt x="2601" y="1369"/>
                </a:lnTo>
              </a:path>
            </a:pathLst>
          </a:custGeom>
          <a:solidFill>
            <a:schemeClr val="tx1">
              <a:lumMod val="40000"/>
              <a:lumOff val="60000"/>
            </a:schemeClr>
          </a:solidFill>
          <a:ln w="9525" cap="flat">
            <a:solidFill>
              <a:schemeClr val="bg2"/>
            </a:solidFill>
            <a:bevel/>
            <a:headEnd/>
            <a:tailEnd/>
          </a:ln>
          <a:effectLst/>
        </p:spPr>
        <p:txBody>
          <a:bodyPr wrap="none" anchor="ctr"/>
          <a:lstStyle/>
          <a:p>
            <a:endParaRPr lang="es-MX" sz="900" dirty="0"/>
          </a:p>
        </p:txBody>
      </p:sp>
      <p:sp>
        <p:nvSpPr>
          <p:cNvPr id="163" name="Freeform 98">
            <a:extLst>
              <a:ext uri="{FF2B5EF4-FFF2-40B4-BE49-F238E27FC236}">
                <a16:creationId xmlns:a16="http://schemas.microsoft.com/office/drawing/2014/main" xmlns="" id="{43AC433A-15D0-A14B-A2FD-DDFC5B27119E}"/>
              </a:ext>
            </a:extLst>
          </p:cNvPr>
          <p:cNvSpPr>
            <a:spLocks noChangeArrowheads="1"/>
          </p:cNvSpPr>
          <p:nvPr/>
        </p:nvSpPr>
        <p:spPr bwMode="auto">
          <a:xfrm>
            <a:off x="7135149" y="3687311"/>
            <a:ext cx="1342756" cy="1413307"/>
          </a:xfrm>
          <a:custGeom>
            <a:avLst/>
            <a:gdLst>
              <a:gd name="T0" fmla="*/ 0 w 2601"/>
              <a:gd name="T1" fmla="*/ 844 h 2739"/>
              <a:gd name="T2" fmla="*/ 990 w 2601"/>
              <a:gd name="T3" fmla="*/ 2213 h 2739"/>
              <a:gd name="T4" fmla="*/ 2600 w 2601"/>
              <a:gd name="T5" fmla="*/ 2738 h 2739"/>
              <a:gd name="T6" fmla="*/ 2600 w 2601"/>
              <a:gd name="T7" fmla="*/ 0 h 2739"/>
              <a:gd name="T8" fmla="*/ 0 w 2601"/>
              <a:gd name="T9" fmla="*/ 844 h 2739"/>
            </a:gdLst>
            <a:ahLst/>
            <a:cxnLst>
              <a:cxn ang="0">
                <a:pos x="T0" y="T1"/>
              </a:cxn>
              <a:cxn ang="0">
                <a:pos x="T2" y="T3"/>
              </a:cxn>
              <a:cxn ang="0">
                <a:pos x="T4" y="T5"/>
              </a:cxn>
              <a:cxn ang="0">
                <a:pos x="T6" y="T7"/>
              </a:cxn>
              <a:cxn ang="0">
                <a:pos x="T8" y="T9"/>
              </a:cxn>
            </a:cxnLst>
            <a:rect l="0" t="0" r="r" b="b"/>
            <a:pathLst>
              <a:path w="2601" h="2739">
                <a:moveTo>
                  <a:pt x="0" y="844"/>
                </a:moveTo>
                <a:lnTo>
                  <a:pt x="990" y="2213"/>
                </a:lnTo>
                <a:lnTo>
                  <a:pt x="2600" y="2738"/>
                </a:lnTo>
                <a:lnTo>
                  <a:pt x="2600" y="0"/>
                </a:lnTo>
                <a:lnTo>
                  <a:pt x="0" y="844"/>
                </a:lnTo>
              </a:path>
            </a:pathLst>
          </a:custGeom>
          <a:solidFill>
            <a:schemeClr val="tx1">
              <a:lumMod val="40000"/>
              <a:lumOff val="60000"/>
            </a:schemeClr>
          </a:solidFill>
          <a:ln w="9525" cap="flat">
            <a:solidFill>
              <a:schemeClr val="bg2"/>
            </a:solidFill>
            <a:bevel/>
            <a:headEnd/>
            <a:tailEnd/>
          </a:ln>
          <a:effectLst/>
        </p:spPr>
        <p:txBody>
          <a:bodyPr wrap="none" anchor="ctr"/>
          <a:lstStyle/>
          <a:p>
            <a:endParaRPr lang="es-MX" sz="900" dirty="0"/>
          </a:p>
        </p:txBody>
      </p:sp>
      <p:sp>
        <p:nvSpPr>
          <p:cNvPr id="227" name="Freeform 162">
            <a:extLst>
              <a:ext uri="{FF2B5EF4-FFF2-40B4-BE49-F238E27FC236}">
                <a16:creationId xmlns:a16="http://schemas.microsoft.com/office/drawing/2014/main" xmlns="" id="{70999413-AD8C-FD46-8DA7-31E7903B9D09}"/>
              </a:ext>
            </a:extLst>
          </p:cNvPr>
          <p:cNvSpPr>
            <a:spLocks noChangeArrowheads="1"/>
          </p:cNvSpPr>
          <p:nvPr/>
        </p:nvSpPr>
        <p:spPr bwMode="auto">
          <a:xfrm>
            <a:off x="8376446" y="2819350"/>
            <a:ext cx="203871" cy="196024"/>
          </a:xfrm>
          <a:custGeom>
            <a:avLst/>
            <a:gdLst>
              <a:gd name="T0" fmla="*/ 0 w 122"/>
              <a:gd name="T1" fmla="*/ 60 h 121"/>
              <a:gd name="T2" fmla="*/ 0 w 122"/>
              <a:gd name="T3" fmla="*/ 60 h 121"/>
              <a:gd name="T4" fmla="*/ 61 w 122"/>
              <a:gd name="T5" fmla="*/ 0 h 121"/>
              <a:gd name="T6" fmla="*/ 121 w 122"/>
              <a:gd name="T7" fmla="*/ 60 h 121"/>
              <a:gd name="T8" fmla="*/ 61 w 122"/>
              <a:gd name="T9" fmla="*/ 120 h 121"/>
              <a:gd name="T10" fmla="*/ 0 w 122"/>
              <a:gd name="T11" fmla="*/ 60 h 121"/>
            </a:gdLst>
            <a:ahLst/>
            <a:cxnLst>
              <a:cxn ang="0">
                <a:pos x="T0" y="T1"/>
              </a:cxn>
              <a:cxn ang="0">
                <a:pos x="T2" y="T3"/>
              </a:cxn>
              <a:cxn ang="0">
                <a:pos x="T4" y="T5"/>
              </a:cxn>
              <a:cxn ang="0">
                <a:pos x="T6" y="T7"/>
              </a:cxn>
              <a:cxn ang="0">
                <a:pos x="T8" y="T9"/>
              </a:cxn>
              <a:cxn ang="0">
                <a:pos x="T10" y="T11"/>
              </a:cxn>
            </a:cxnLst>
            <a:rect l="0" t="0" r="r" b="b"/>
            <a:pathLst>
              <a:path w="122" h="121">
                <a:moveTo>
                  <a:pt x="0" y="60"/>
                </a:moveTo>
                <a:lnTo>
                  <a:pt x="0" y="60"/>
                </a:lnTo>
                <a:cubicBezTo>
                  <a:pt x="0" y="26"/>
                  <a:pt x="26" y="0"/>
                  <a:pt x="61" y="0"/>
                </a:cubicBezTo>
                <a:cubicBezTo>
                  <a:pt x="95" y="0"/>
                  <a:pt x="121" y="26"/>
                  <a:pt x="121" y="60"/>
                </a:cubicBezTo>
                <a:cubicBezTo>
                  <a:pt x="121" y="95"/>
                  <a:pt x="95" y="120"/>
                  <a:pt x="61" y="120"/>
                </a:cubicBezTo>
                <a:cubicBezTo>
                  <a:pt x="26" y="120"/>
                  <a:pt x="0" y="95"/>
                  <a:pt x="0" y="60"/>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sz="900" dirty="0"/>
          </a:p>
        </p:txBody>
      </p:sp>
      <p:grpSp>
        <p:nvGrpSpPr>
          <p:cNvPr id="248" name="Group 71">
            <a:extLst>
              <a:ext uri="{FF2B5EF4-FFF2-40B4-BE49-F238E27FC236}">
                <a16:creationId xmlns:a16="http://schemas.microsoft.com/office/drawing/2014/main" xmlns="" id="{25E98860-6C51-014F-8EE1-4B88CE127E96}"/>
              </a:ext>
            </a:extLst>
          </p:cNvPr>
          <p:cNvGrpSpPr/>
          <p:nvPr/>
        </p:nvGrpSpPr>
        <p:grpSpPr>
          <a:xfrm>
            <a:off x="401258" y="596835"/>
            <a:ext cx="6025064" cy="5248545"/>
            <a:chOff x="2232444" y="2688617"/>
            <a:chExt cx="12111900" cy="10497083"/>
          </a:xfrm>
        </p:grpSpPr>
        <p:sp>
          <p:nvSpPr>
            <p:cNvPr id="249" name="CuadroTexto 598">
              <a:extLst>
                <a:ext uri="{FF2B5EF4-FFF2-40B4-BE49-F238E27FC236}">
                  <a16:creationId xmlns:a16="http://schemas.microsoft.com/office/drawing/2014/main" xmlns="" id="{AC7DE12C-A121-1747-9A5D-5F480CBDF195}"/>
                </a:ext>
              </a:extLst>
            </p:cNvPr>
            <p:cNvSpPr txBox="1"/>
            <p:nvPr/>
          </p:nvSpPr>
          <p:spPr>
            <a:xfrm>
              <a:off x="2232444" y="2688617"/>
              <a:ext cx="12111900" cy="2646876"/>
            </a:xfrm>
            <a:prstGeom prst="rect">
              <a:avLst/>
            </a:prstGeom>
            <a:noFill/>
          </p:spPr>
          <p:txBody>
            <a:bodyPr wrap="square" rtlCol="0">
              <a:spAutoFit/>
            </a:bodyPr>
            <a:lstStyle/>
            <a:p>
              <a:r>
                <a:rPr lang="en-US" sz="4000" b="1" dirty="0" smtClean="0">
                  <a:solidFill>
                    <a:schemeClr val="tx2"/>
                  </a:solidFill>
                  <a:latin typeface="Lato Heavy" charset="0"/>
                  <a:ea typeface="Lato Heavy" charset="0"/>
                  <a:cs typeface="Lato Heavy" charset="0"/>
                </a:rPr>
                <a:t>What are Engineering Minors?</a:t>
              </a:r>
              <a:endParaRPr lang="en-US" sz="4000" b="1" dirty="0">
                <a:solidFill>
                  <a:schemeClr val="tx2"/>
                </a:solidFill>
                <a:latin typeface="Lato Heavy" charset="0"/>
                <a:ea typeface="Lato Heavy" charset="0"/>
                <a:cs typeface="Lato Heavy" charset="0"/>
              </a:endParaRPr>
            </a:p>
          </p:txBody>
        </p:sp>
        <p:sp>
          <p:nvSpPr>
            <p:cNvPr id="250" name="CuadroTexto 599">
              <a:extLst>
                <a:ext uri="{FF2B5EF4-FFF2-40B4-BE49-F238E27FC236}">
                  <a16:creationId xmlns:a16="http://schemas.microsoft.com/office/drawing/2014/main" xmlns="" id="{3A84E00B-BBD1-2E4F-8EB2-9272F493F693}"/>
                </a:ext>
              </a:extLst>
            </p:cNvPr>
            <p:cNvSpPr txBox="1"/>
            <p:nvPr/>
          </p:nvSpPr>
          <p:spPr>
            <a:xfrm>
              <a:off x="2236243" y="5245069"/>
              <a:ext cx="8950985" cy="7940631"/>
            </a:xfrm>
            <a:prstGeom prst="rect">
              <a:avLst/>
            </a:prstGeom>
            <a:noFill/>
          </p:spPr>
          <p:txBody>
            <a:bodyPr wrap="square" rtlCol="0">
              <a:spAutoFit/>
            </a:bodyPr>
            <a:lstStyle/>
            <a:p>
              <a:pPr marL="285750" indent="-285750" algn="just">
                <a:buFont typeface="Arial" charset="0"/>
                <a:buChar char="•"/>
                <a:defRPr/>
              </a:pPr>
              <a:r>
                <a:rPr lang="en-US" dirty="0">
                  <a:latin typeface="Times New Roman" panose="02020603050405020304" pitchFamily="18" charset="0"/>
                  <a:cs typeface="Times New Roman" panose="02020603050405020304" pitchFamily="18" charset="0"/>
                </a:rPr>
                <a:t>A set of </a:t>
              </a:r>
              <a:r>
                <a:rPr lang="en-US" dirty="0" smtClean="0">
                  <a:latin typeface="Times New Roman" panose="02020603050405020304" pitchFamily="18" charset="0"/>
                  <a:cs typeface="Times New Roman" panose="02020603050405020304" pitchFamily="18" charset="0"/>
                </a:rPr>
                <a:t>six </a:t>
              </a:r>
              <a:r>
                <a:rPr lang="en-US" dirty="0">
                  <a:latin typeface="Times New Roman" panose="02020603050405020304" pitchFamily="18" charset="0"/>
                  <a:cs typeface="Times New Roman" panose="02020603050405020304" pitchFamily="18" charset="0"/>
                </a:rPr>
                <a:t>courses in an engineering stream to develop a competency within or outside the discipline area (e.g. a Computer Science Engineering student choosing Cyber Security or Machine  Learning or a Mechanical Engineering student taking courses from Computer Science Engineering as his/her Engineering Minor Area).</a:t>
              </a:r>
            </a:p>
            <a:p>
              <a:pPr marL="285750" indent="-285750" algn="just">
                <a:buFont typeface="Arial" charset="0"/>
                <a:buChar char="•"/>
                <a:defRPr/>
              </a:pPr>
              <a:endParaRPr lang="en-IN" dirty="0" smtClean="0">
                <a:latin typeface="Times New Roman" panose="02020603050405020304" pitchFamily="18" charset="0"/>
                <a:cs typeface="Times New Roman" panose="02020603050405020304" pitchFamily="18" charset="0"/>
              </a:endParaRPr>
            </a:p>
            <a:p>
              <a:pPr marL="285750" indent="-285750" algn="just">
                <a:buFont typeface="Arial" charset="0"/>
                <a:buChar char="•"/>
                <a:defRPr/>
              </a:pPr>
              <a:r>
                <a:rPr lang="en-IN" dirty="0" smtClean="0">
                  <a:latin typeface="Times New Roman" panose="02020603050405020304" pitchFamily="18" charset="0"/>
                  <a:cs typeface="Times New Roman" panose="02020603050405020304" pitchFamily="18" charset="0"/>
                </a:rPr>
                <a:t>These </a:t>
              </a:r>
              <a:r>
                <a:rPr lang="en-IN" dirty="0">
                  <a:latin typeface="Times New Roman" panose="02020603050405020304" pitchFamily="18" charset="0"/>
                  <a:cs typeface="Times New Roman" panose="02020603050405020304" pitchFamily="18" charset="0"/>
                </a:rPr>
                <a:t>Engineering Minors are being offered so that each student would have at least one major skills by the end of </a:t>
              </a:r>
              <a:r>
                <a:rPr lang="en-IN" dirty="0" smtClean="0">
                  <a:latin typeface="Times New Roman" panose="02020603050405020304" pitchFamily="18" charset="0"/>
                  <a:cs typeface="Times New Roman" panose="02020603050405020304" pitchFamily="18" charset="0"/>
                </a:rPr>
                <a:t>8</a:t>
              </a:r>
              <a:r>
                <a:rPr lang="en-IN" baseline="30000" dirty="0" smtClean="0">
                  <a:latin typeface="Times New Roman" panose="02020603050405020304" pitchFamily="18" charset="0"/>
                  <a:cs typeface="Times New Roman" panose="02020603050405020304" pitchFamily="18" charset="0"/>
                </a:rPr>
                <a:t>th</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term.</a:t>
              </a:r>
            </a:p>
          </p:txBody>
        </p:sp>
      </p:grpSp>
      <p:sp>
        <p:nvSpPr>
          <p:cNvPr id="252" name="CuadroTexto 395">
            <a:extLst>
              <a:ext uri="{FF2B5EF4-FFF2-40B4-BE49-F238E27FC236}">
                <a16:creationId xmlns:a16="http://schemas.microsoft.com/office/drawing/2014/main" xmlns="" id="{00ED51FF-5FF0-844E-9B56-2D50DBD8D88E}"/>
              </a:ext>
            </a:extLst>
          </p:cNvPr>
          <p:cNvSpPr txBox="1"/>
          <p:nvPr/>
        </p:nvSpPr>
        <p:spPr>
          <a:xfrm flipH="1">
            <a:off x="7007633" y="1061632"/>
            <a:ext cx="2951856" cy="1200329"/>
          </a:xfrm>
          <a:prstGeom prst="rect">
            <a:avLst/>
          </a:prstGeom>
          <a:noFill/>
        </p:spPr>
        <p:txBody>
          <a:bodyPr wrap="square" rtlCol="0">
            <a:spAutoFit/>
          </a:bodyPr>
          <a:lstStyle/>
          <a:p>
            <a:pPr algn="ctr"/>
            <a:r>
              <a:rPr lang="en-US" sz="2400" b="1" dirty="0" smtClean="0">
                <a:solidFill>
                  <a:schemeClr val="bg2">
                    <a:lumMod val="25000"/>
                  </a:schemeClr>
                </a:solidFill>
                <a:latin typeface="Lato" charset="0"/>
                <a:ea typeface="Lato" charset="0"/>
                <a:cs typeface="Lato" charset="0"/>
              </a:rPr>
              <a:t>Software Methodologies and Testing</a:t>
            </a:r>
            <a:endParaRPr lang="en-US" sz="2400" b="1" dirty="0">
              <a:solidFill>
                <a:schemeClr val="bg2">
                  <a:lumMod val="25000"/>
                </a:schemeClr>
              </a:solidFill>
              <a:latin typeface="Lato" charset="0"/>
              <a:ea typeface="Lato" charset="0"/>
              <a:cs typeface="Lato" charset="0"/>
            </a:endParaRPr>
          </a:p>
        </p:txBody>
      </p:sp>
      <p:sp>
        <p:nvSpPr>
          <p:cNvPr id="261" name="CuadroTexto 395">
            <a:extLst>
              <a:ext uri="{FF2B5EF4-FFF2-40B4-BE49-F238E27FC236}">
                <a16:creationId xmlns:a16="http://schemas.microsoft.com/office/drawing/2014/main" xmlns="" id="{0D471312-A41A-6843-AB20-C422B64129F2}"/>
              </a:ext>
            </a:extLst>
          </p:cNvPr>
          <p:cNvSpPr txBox="1"/>
          <p:nvPr/>
        </p:nvSpPr>
        <p:spPr>
          <a:xfrm flipH="1">
            <a:off x="8328974" y="4948739"/>
            <a:ext cx="2230959" cy="1200329"/>
          </a:xfrm>
          <a:prstGeom prst="rect">
            <a:avLst/>
          </a:prstGeom>
          <a:noFill/>
        </p:spPr>
        <p:txBody>
          <a:bodyPr wrap="square" rtlCol="0">
            <a:spAutoFit/>
          </a:bodyPr>
          <a:lstStyle/>
          <a:p>
            <a:pPr algn="ctr"/>
            <a:r>
              <a:rPr lang="en-US" sz="2400" b="1" dirty="0" smtClean="0">
                <a:solidFill>
                  <a:schemeClr val="bg2">
                    <a:lumMod val="25000"/>
                  </a:schemeClr>
                </a:solidFill>
                <a:latin typeface="Lato" charset="0"/>
                <a:ea typeface="Lato" charset="0"/>
                <a:cs typeface="Lato" charset="0"/>
              </a:rPr>
              <a:t>Full Stack Web Development</a:t>
            </a:r>
          </a:p>
        </p:txBody>
      </p:sp>
      <p:sp>
        <p:nvSpPr>
          <p:cNvPr id="264" name="CuadroTexto 395">
            <a:extLst>
              <a:ext uri="{FF2B5EF4-FFF2-40B4-BE49-F238E27FC236}">
                <a16:creationId xmlns:a16="http://schemas.microsoft.com/office/drawing/2014/main" xmlns="" id="{1DCF8F3B-A703-AE43-8395-B5FCA2941F14}"/>
              </a:ext>
            </a:extLst>
          </p:cNvPr>
          <p:cNvSpPr txBox="1"/>
          <p:nvPr/>
        </p:nvSpPr>
        <p:spPr>
          <a:xfrm flipH="1">
            <a:off x="6426321" y="4941558"/>
            <a:ext cx="1553172" cy="830997"/>
          </a:xfrm>
          <a:prstGeom prst="rect">
            <a:avLst/>
          </a:prstGeom>
          <a:noFill/>
        </p:spPr>
        <p:txBody>
          <a:bodyPr wrap="square" rtlCol="0">
            <a:spAutoFit/>
          </a:bodyPr>
          <a:lstStyle/>
          <a:p>
            <a:pPr algn="ctr"/>
            <a:r>
              <a:rPr lang="en-US" sz="2400" b="1" dirty="0" smtClean="0">
                <a:solidFill>
                  <a:schemeClr val="bg2">
                    <a:lumMod val="25000"/>
                  </a:schemeClr>
                </a:solidFill>
                <a:latin typeface="Lato" charset="0"/>
                <a:ea typeface="Lato" charset="0"/>
                <a:cs typeface="Lato" charset="0"/>
              </a:rPr>
              <a:t>Cyber Security</a:t>
            </a:r>
            <a:endParaRPr lang="en-US" sz="2400" b="1" dirty="0">
              <a:solidFill>
                <a:schemeClr val="bg2">
                  <a:lumMod val="25000"/>
                </a:schemeClr>
              </a:solidFill>
              <a:latin typeface="Lato" charset="0"/>
              <a:ea typeface="Lato" charset="0"/>
              <a:cs typeface="Lato" charset="0"/>
            </a:endParaRPr>
          </a:p>
        </p:txBody>
      </p:sp>
      <p:sp>
        <p:nvSpPr>
          <p:cNvPr id="267" name="CuadroTexto 395">
            <a:extLst>
              <a:ext uri="{FF2B5EF4-FFF2-40B4-BE49-F238E27FC236}">
                <a16:creationId xmlns:a16="http://schemas.microsoft.com/office/drawing/2014/main" xmlns="" id="{E7627C3B-C8F7-5E4E-91E1-0CA0B2FFF23B}"/>
              </a:ext>
            </a:extLst>
          </p:cNvPr>
          <p:cNvSpPr txBox="1"/>
          <p:nvPr/>
        </p:nvSpPr>
        <p:spPr>
          <a:xfrm flipH="1">
            <a:off x="5584874" y="2646011"/>
            <a:ext cx="1404618" cy="830997"/>
          </a:xfrm>
          <a:prstGeom prst="rect">
            <a:avLst/>
          </a:prstGeom>
          <a:noFill/>
        </p:spPr>
        <p:txBody>
          <a:bodyPr wrap="square" rtlCol="0">
            <a:spAutoFit/>
          </a:bodyPr>
          <a:lstStyle/>
          <a:p>
            <a:pPr algn="ctr"/>
            <a:r>
              <a:rPr lang="en-US" sz="2400" b="1" dirty="0" smtClean="0">
                <a:solidFill>
                  <a:schemeClr val="bg2">
                    <a:lumMod val="25000"/>
                  </a:schemeClr>
                </a:solidFill>
                <a:latin typeface="Lato" charset="0"/>
                <a:ea typeface="Lato" charset="0"/>
                <a:cs typeface="Lato" charset="0"/>
              </a:rPr>
              <a:t>Data Science</a:t>
            </a:r>
            <a:endParaRPr lang="en-US" sz="2400" b="1" dirty="0">
              <a:solidFill>
                <a:schemeClr val="bg2">
                  <a:lumMod val="25000"/>
                </a:schemeClr>
              </a:solidFill>
              <a:latin typeface="Lato" charset="0"/>
              <a:ea typeface="Lato" charset="0"/>
              <a:cs typeface="Lato" charset="0"/>
            </a:endParaRPr>
          </a:p>
        </p:txBody>
      </p:sp>
      <p:sp>
        <p:nvSpPr>
          <p:cNvPr id="55" name="CuadroTexto 395">
            <a:extLst>
              <a:ext uri="{FF2B5EF4-FFF2-40B4-BE49-F238E27FC236}">
                <a16:creationId xmlns:a16="http://schemas.microsoft.com/office/drawing/2014/main" xmlns="" id="{0D471312-A41A-6843-AB20-C422B64129F2}"/>
              </a:ext>
            </a:extLst>
          </p:cNvPr>
          <p:cNvSpPr txBox="1"/>
          <p:nvPr/>
        </p:nvSpPr>
        <p:spPr>
          <a:xfrm flipH="1">
            <a:off x="9418655" y="2733572"/>
            <a:ext cx="2230959" cy="830997"/>
          </a:xfrm>
          <a:prstGeom prst="rect">
            <a:avLst/>
          </a:prstGeom>
          <a:noFill/>
        </p:spPr>
        <p:txBody>
          <a:bodyPr wrap="square" rtlCol="0">
            <a:spAutoFit/>
          </a:bodyPr>
          <a:lstStyle/>
          <a:p>
            <a:pPr algn="ctr"/>
            <a:r>
              <a:rPr lang="en-US" sz="2400" b="1" dirty="0" smtClean="0">
                <a:solidFill>
                  <a:schemeClr val="bg2">
                    <a:lumMod val="25000"/>
                  </a:schemeClr>
                </a:solidFill>
                <a:latin typeface="Lato" charset="0"/>
                <a:ea typeface="Lato" charset="0"/>
                <a:cs typeface="Lato" charset="0"/>
              </a:rPr>
              <a:t>Machine Learning</a:t>
            </a:r>
          </a:p>
        </p:txBody>
      </p:sp>
      <p:sp>
        <p:nvSpPr>
          <p:cNvPr id="56" name="Freeform 162">
            <a:extLst>
              <a:ext uri="{FF2B5EF4-FFF2-40B4-BE49-F238E27FC236}">
                <a16:creationId xmlns:a16="http://schemas.microsoft.com/office/drawing/2014/main" xmlns="" id="{70999413-AD8C-FD46-8DA7-31E7903B9D09}"/>
              </a:ext>
            </a:extLst>
          </p:cNvPr>
          <p:cNvSpPr>
            <a:spLocks noChangeArrowheads="1"/>
          </p:cNvSpPr>
          <p:nvPr/>
        </p:nvSpPr>
        <p:spPr bwMode="auto">
          <a:xfrm>
            <a:off x="8832575" y="4285030"/>
            <a:ext cx="203871" cy="196024"/>
          </a:xfrm>
          <a:custGeom>
            <a:avLst/>
            <a:gdLst>
              <a:gd name="T0" fmla="*/ 0 w 122"/>
              <a:gd name="T1" fmla="*/ 60 h 121"/>
              <a:gd name="T2" fmla="*/ 0 w 122"/>
              <a:gd name="T3" fmla="*/ 60 h 121"/>
              <a:gd name="T4" fmla="*/ 61 w 122"/>
              <a:gd name="T5" fmla="*/ 0 h 121"/>
              <a:gd name="T6" fmla="*/ 121 w 122"/>
              <a:gd name="T7" fmla="*/ 60 h 121"/>
              <a:gd name="T8" fmla="*/ 61 w 122"/>
              <a:gd name="T9" fmla="*/ 120 h 121"/>
              <a:gd name="T10" fmla="*/ 0 w 122"/>
              <a:gd name="T11" fmla="*/ 60 h 121"/>
            </a:gdLst>
            <a:ahLst/>
            <a:cxnLst>
              <a:cxn ang="0">
                <a:pos x="T0" y="T1"/>
              </a:cxn>
              <a:cxn ang="0">
                <a:pos x="T2" y="T3"/>
              </a:cxn>
              <a:cxn ang="0">
                <a:pos x="T4" y="T5"/>
              </a:cxn>
              <a:cxn ang="0">
                <a:pos x="T6" y="T7"/>
              </a:cxn>
              <a:cxn ang="0">
                <a:pos x="T8" y="T9"/>
              </a:cxn>
              <a:cxn ang="0">
                <a:pos x="T10" y="T11"/>
              </a:cxn>
            </a:cxnLst>
            <a:rect l="0" t="0" r="r" b="b"/>
            <a:pathLst>
              <a:path w="122" h="121">
                <a:moveTo>
                  <a:pt x="0" y="60"/>
                </a:moveTo>
                <a:lnTo>
                  <a:pt x="0" y="60"/>
                </a:lnTo>
                <a:cubicBezTo>
                  <a:pt x="0" y="26"/>
                  <a:pt x="26" y="0"/>
                  <a:pt x="61" y="0"/>
                </a:cubicBezTo>
                <a:cubicBezTo>
                  <a:pt x="95" y="0"/>
                  <a:pt x="121" y="26"/>
                  <a:pt x="121" y="60"/>
                </a:cubicBezTo>
                <a:cubicBezTo>
                  <a:pt x="121" y="95"/>
                  <a:pt x="95" y="120"/>
                  <a:pt x="61" y="120"/>
                </a:cubicBezTo>
                <a:cubicBezTo>
                  <a:pt x="26" y="120"/>
                  <a:pt x="0" y="95"/>
                  <a:pt x="0" y="60"/>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sz="900" dirty="0"/>
          </a:p>
        </p:txBody>
      </p:sp>
      <p:sp>
        <p:nvSpPr>
          <p:cNvPr id="57" name="Freeform 162">
            <a:extLst>
              <a:ext uri="{FF2B5EF4-FFF2-40B4-BE49-F238E27FC236}">
                <a16:creationId xmlns:a16="http://schemas.microsoft.com/office/drawing/2014/main" xmlns="" id="{70999413-AD8C-FD46-8DA7-31E7903B9D09}"/>
              </a:ext>
            </a:extLst>
          </p:cNvPr>
          <p:cNvSpPr>
            <a:spLocks noChangeArrowheads="1"/>
          </p:cNvSpPr>
          <p:nvPr/>
        </p:nvSpPr>
        <p:spPr bwMode="auto">
          <a:xfrm>
            <a:off x="9166065" y="3338674"/>
            <a:ext cx="203871" cy="196024"/>
          </a:xfrm>
          <a:custGeom>
            <a:avLst/>
            <a:gdLst>
              <a:gd name="T0" fmla="*/ 0 w 122"/>
              <a:gd name="T1" fmla="*/ 60 h 121"/>
              <a:gd name="T2" fmla="*/ 0 w 122"/>
              <a:gd name="T3" fmla="*/ 60 h 121"/>
              <a:gd name="T4" fmla="*/ 61 w 122"/>
              <a:gd name="T5" fmla="*/ 0 h 121"/>
              <a:gd name="T6" fmla="*/ 121 w 122"/>
              <a:gd name="T7" fmla="*/ 60 h 121"/>
              <a:gd name="T8" fmla="*/ 61 w 122"/>
              <a:gd name="T9" fmla="*/ 120 h 121"/>
              <a:gd name="T10" fmla="*/ 0 w 122"/>
              <a:gd name="T11" fmla="*/ 60 h 121"/>
            </a:gdLst>
            <a:ahLst/>
            <a:cxnLst>
              <a:cxn ang="0">
                <a:pos x="T0" y="T1"/>
              </a:cxn>
              <a:cxn ang="0">
                <a:pos x="T2" y="T3"/>
              </a:cxn>
              <a:cxn ang="0">
                <a:pos x="T4" y="T5"/>
              </a:cxn>
              <a:cxn ang="0">
                <a:pos x="T6" y="T7"/>
              </a:cxn>
              <a:cxn ang="0">
                <a:pos x="T8" y="T9"/>
              </a:cxn>
              <a:cxn ang="0">
                <a:pos x="T10" y="T11"/>
              </a:cxn>
            </a:cxnLst>
            <a:rect l="0" t="0" r="r" b="b"/>
            <a:pathLst>
              <a:path w="122" h="121">
                <a:moveTo>
                  <a:pt x="0" y="60"/>
                </a:moveTo>
                <a:lnTo>
                  <a:pt x="0" y="60"/>
                </a:lnTo>
                <a:cubicBezTo>
                  <a:pt x="0" y="26"/>
                  <a:pt x="26" y="0"/>
                  <a:pt x="61" y="0"/>
                </a:cubicBezTo>
                <a:cubicBezTo>
                  <a:pt x="95" y="0"/>
                  <a:pt x="121" y="26"/>
                  <a:pt x="121" y="60"/>
                </a:cubicBezTo>
                <a:cubicBezTo>
                  <a:pt x="121" y="95"/>
                  <a:pt x="95" y="120"/>
                  <a:pt x="61" y="120"/>
                </a:cubicBezTo>
                <a:cubicBezTo>
                  <a:pt x="26" y="120"/>
                  <a:pt x="0" y="95"/>
                  <a:pt x="0" y="60"/>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sz="900" dirty="0"/>
          </a:p>
        </p:txBody>
      </p:sp>
      <p:sp>
        <p:nvSpPr>
          <p:cNvPr id="58" name="Freeform 162">
            <a:extLst>
              <a:ext uri="{FF2B5EF4-FFF2-40B4-BE49-F238E27FC236}">
                <a16:creationId xmlns:a16="http://schemas.microsoft.com/office/drawing/2014/main" xmlns="" id="{70999413-AD8C-FD46-8DA7-31E7903B9D09}"/>
              </a:ext>
            </a:extLst>
          </p:cNvPr>
          <p:cNvSpPr>
            <a:spLocks noChangeArrowheads="1"/>
          </p:cNvSpPr>
          <p:nvPr/>
        </p:nvSpPr>
        <p:spPr bwMode="auto">
          <a:xfrm>
            <a:off x="7536175" y="3333414"/>
            <a:ext cx="203871" cy="196024"/>
          </a:xfrm>
          <a:custGeom>
            <a:avLst/>
            <a:gdLst>
              <a:gd name="T0" fmla="*/ 0 w 122"/>
              <a:gd name="T1" fmla="*/ 60 h 121"/>
              <a:gd name="T2" fmla="*/ 0 w 122"/>
              <a:gd name="T3" fmla="*/ 60 h 121"/>
              <a:gd name="T4" fmla="*/ 61 w 122"/>
              <a:gd name="T5" fmla="*/ 0 h 121"/>
              <a:gd name="T6" fmla="*/ 121 w 122"/>
              <a:gd name="T7" fmla="*/ 60 h 121"/>
              <a:gd name="T8" fmla="*/ 61 w 122"/>
              <a:gd name="T9" fmla="*/ 120 h 121"/>
              <a:gd name="T10" fmla="*/ 0 w 122"/>
              <a:gd name="T11" fmla="*/ 60 h 121"/>
            </a:gdLst>
            <a:ahLst/>
            <a:cxnLst>
              <a:cxn ang="0">
                <a:pos x="T0" y="T1"/>
              </a:cxn>
              <a:cxn ang="0">
                <a:pos x="T2" y="T3"/>
              </a:cxn>
              <a:cxn ang="0">
                <a:pos x="T4" y="T5"/>
              </a:cxn>
              <a:cxn ang="0">
                <a:pos x="T6" y="T7"/>
              </a:cxn>
              <a:cxn ang="0">
                <a:pos x="T8" y="T9"/>
              </a:cxn>
              <a:cxn ang="0">
                <a:pos x="T10" y="T11"/>
              </a:cxn>
            </a:cxnLst>
            <a:rect l="0" t="0" r="r" b="b"/>
            <a:pathLst>
              <a:path w="122" h="121">
                <a:moveTo>
                  <a:pt x="0" y="60"/>
                </a:moveTo>
                <a:lnTo>
                  <a:pt x="0" y="60"/>
                </a:lnTo>
                <a:cubicBezTo>
                  <a:pt x="0" y="26"/>
                  <a:pt x="26" y="0"/>
                  <a:pt x="61" y="0"/>
                </a:cubicBezTo>
                <a:cubicBezTo>
                  <a:pt x="95" y="0"/>
                  <a:pt x="121" y="26"/>
                  <a:pt x="121" y="60"/>
                </a:cubicBezTo>
                <a:cubicBezTo>
                  <a:pt x="121" y="95"/>
                  <a:pt x="95" y="120"/>
                  <a:pt x="61" y="120"/>
                </a:cubicBezTo>
                <a:cubicBezTo>
                  <a:pt x="26" y="120"/>
                  <a:pt x="0" y="95"/>
                  <a:pt x="0" y="60"/>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sz="900" dirty="0"/>
          </a:p>
        </p:txBody>
      </p:sp>
      <p:sp>
        <p:nvSpPr>
          <p:cNvPr id="59" name="Freeform 162">
            <a:extLst>
              <a:ext uri="{FF2B5EF4-FFF2-40B4-BE49-F238E27FC236}">
                <a16:creationId xmlns:a16="http://schemas.microsoft.com/office/drawing/2014/main" xmlns="" id="{70999413-AD8C-FD46-8DA7-31E7903B9D09}"/>
              </a:ext>
            </a:extLst>
          </p:cNvPr>
          <p:cNvSpPr>
            <a:spLocks noChangeArrowheads="1"/>
          </p:cNvSpPr>
          <p:nvPr/>
        </p:nvSpPr>
        <p:spPr bwMode="auto">
          <a:xfrm>
            <a:off x="7849665" y="4280202"/>
            <a:ext cx="203871" cy="196024"/>
          </a:xfrm>
          <a:custGeom>
            <a:avLst/>
            <a:gdLst>
              <a:gd name="T0" fmla="*/ 0 w 122"/>
              <a:gd name="T1" fmla="*/ 60 h 121"/>
              <a:gd name="T2" fmla="*/ 0 w 122"/>
              <a:gd name="T3" fmla="*/ 60 h 121"/>
              <a:gd name="T4" fmla="*/ 61 w 122"/>
              <a:gd name="T5" fmla="*/ 0 h 121"/>
              <a:gd name="T6" fmla="*/ 121 w 122"/>
              <a:gd name="T7" fmla="*/ 60 h 121"/>
              <a:gd name="T8" fmla="*/ 61 w 122"/>
              <a:gd name="T9" fmla="*/ 120 h 121"/>
              <a:gd name="T10" fmla="*/ 0 w 122"/>
              <a:gd name="T11" fmla="*/ 60 h 121"/>
            </a:gdLst>
            <a:ahLst/>
            <a:cxnLst>
              <a:cxn ang="0">
                <a:pos x="T0" y="T1"/>
              </a:cxn>
              <a:cxn ang="0">
                <a:pos x="T2" y="T3"/>
              </a:cxn>
              <a:cxn ang="0">
                <a:pos x="T4" y="T5"/>
              </a:cxn>
              <a:cxn ang="0">
                <a:pos x="T6" y="T7"/>
              </a:cxn>
              <a:cxn ang="0">
                <a:pos x="T8" y="T9"/>
              </a:cxn>
              <a:cxn ang="0">
                <a:pos x="T10" y="T11"/>
              </a:cxn>
            </a:cxnLst>
            <a:rect l="0" t="0" r="r" b="b"/>
            <a:pathLst>
              <a:path w="122" h="121">
                <a:moveTo>
                  <a:pt x="0" y="60"/>
                </a:moveTo>
                <a:lnTo>
                  <a:pt x="0" y="60"/>
                </a:lnTo>
                <a:cubicBezTo>
                  <a:pt x="0" y="26"/>
                  <a:pt x="26" y="0"/>
                  <a:pt x="61" y="0"/>
                </a:cubicBezTo>
                <a:cubicBezTo>
                  <a:pt x="95" y="0"/>
                  <a:pt x="121" y="26"/>
                  <a:pt x="121" y="60"/>
                </a:cubicBezTo>
                <a:cubicBezTo>
                  <a:pt x="121" y="95"/>
                  <a:pt x="95" y="120"/>
                  <a:pt x="61" y="120"/>
                </a:cubicBezTo>
                <a:cubicBezTo>
                  <a:pt x="26" y="120"/>
                  <a:pt x="0" y="95"/>
                  <a:pt x="0" y="60"/>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sz="900" dirty="0"/>
          </a:p>
        </p:txBody>
      </p:sp>
    </p:spTree>
    <p:extLst>
      <p:ext uri="{BB962C8B-B14F-4D97-AF65-F5344CB8AC3E}">
        <p14:creationId xmlns:p14="http://schemas.microsoft.com/office/powerpoint/2010/main" val="2508318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xmlns=""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smtClean="0">
                <a:solidFill>
                  <a:schemeClr val="tx2"/>
                </a:solidFill>
                <a:latin typeface="Lato Heavy" charset="0"/>
                <a:ea typeface="Lato Heavy" charset="0"/>
                <a:cs typeface="Lato Heavy" charset="0"/>
              </a:rPr>
              <a:t>Description of Courses</a:t>
            </a:r>
            <a:endParaRPr lang="en-US" sz="4000" b="1">
              <a:solidFill>
                <a:schemeClr val="tx2"/>
              </a:solidFill>
              <a:latin typeface="Lato Heavy" charset="0"/>
              <a:ea typeface="Lato Heavy" charset="0"/>
              <a:cs typeface="Lato Heavy" charset="0"/>
            </a:endParaRPr>
          </a:p>
        </p:txBody>
      </p:sp>
      <p:sp>
        <p:nvSpPr>
          <p:cNvPr id="3"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68194" y="1283280"/>
            <a:ext cx="7264844"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CSE374</a:t>
            </a:r>
            <a:r>
              <a:rPr lang="es-MX" sz="2800" b="1" smtClean="0">
                <a:solidFill>
                  <a:schemeClr val="bg1"/>
                </a:solidFill>
              </a:rPr>
              <a:t>: ADVANCE SOFTWARE ENGINEERING</a:t>
            </a:r>
            <a:endParaRPr lang="es-MX" sz="2800" b="1" dirty="0">
              <a:solidFill>
                <a:schemeClr val="bg1"/>
              </a:solidFill>
            </a:endParaRPr>
          </a:p>
        </p:txBody>
      </p:sp>
      <p:sp>
        <p:nvSpPr>
          <p:cNvPr id="14" name="CuadroTexto 490">
            <a:extLst>
              <a:ext uri="{FF2B5EF4-FFF2-40B4-BE49-F238E27FC236}">
                <a16:creationId xmlns:a16="http://schemas.microsoft.com/office/drawing/2014/main" xmlns="" id="{CE4B999E-AE68-A148-BC94-54DD0361C6F6}"/>
              </a:ext>
            </a:extLst>
          </p:cNvPr>
          <p:cNvSpPr txBox="1"/>
          <p:nvPr/>
        </p:nvSpPr>
        <p:spPr>
          <a:xfrm>
            <a:off x="963827" y="2203032"/>
            <a:ext cx="10651524" cy="2246769"/>
          </a:xfrm>
          <a:prstGeom prst="rect">
            <a:avLst/>
          </a:prstGeom>
          <a:noFill/>
        </p:spPr>
        <p:txBody>
          <a:bodyPr wrap="square" rtlCol="0">
            <a:spAutoFit/>
          </a:bodyPr>
          <a:lstStyle/>
          <a:p>
            <a:pPr lvl="1" algn="just">
              <a:defRPr/>
            </a:pPr>
            <a:r>
              <a:rPr lang="de-DE" sz="2000" dirty="0">
                <a:ea typeface="Cambria" charset="0"/>
                <a:cs typeface="Cambria" charset="0"/>
              </a:rPr>
              <a:t>This </a:t>
            </a:r>
            <a:r>
              <a:rPr lang="de-DE" sz="2000" dirty="0" err="1">
                <a:ea typeface="Cambria" charset="0"/>
                <a:cs typeface="Cambria" charset="0"/>
              </a:rPr>
              <a:t>is</a:t>
            </a:r>
            <a:r>
              <a:rPr lang="de-DE" sz="2000" dirty="0">
                <a:ea typeface="Cambria" charset="0"/>
                <a:cs typeface="Cambria" charset="0"/>
              </a:rPr>
              <a:t> </a:t>
            </a:r>
            <a:r>
              <a:rPr lang="de-DE" sz="2000" dirty="0" err="1">
                <a:ea typeface="Cambria" charset="0"/>
                <a:cs typeface="Cambria" charset="0"/>
              </a:rPr>
              <a:t>the</a:t>
            </a:r>
            <a:r>
              <a:rPr lang="de-DE" sz="2000" dirty="0">
                <a:ea typeface="Cambria" charset="0"/>
                <a:cs typeface="Cambria" charset="0"/>
              </a:rPr>
              <a:t> </a:t>
            </a:r>
            <a:r>
              <a:rPr lang="de-DE" sz="2000" dirty="0" err="1">
                <a:ea typeface="Cambria" charset="0"/>
                <a:cs typeface="Cambria" charset="0"/>
              </a:rPr>
              <a:t>first</a:t>
            </a:r>
            <a:r>
              <a:rPr lang="de-DE" sz="2000" dirty="0">
                <a:ea typeface="Cambria" charset="0"/>
                <a:cs typeface="Cambria" charset="0"/>
              </a:rPr>
              <a:t> </a:t>
            </a:r>
            <a:r>
              <a:rPr lang="de-DE" sz="2000" dirty="0" err="1">
                <a:ea typeface="Cambria" charset="0"/>
                <a:cs typeface="Cambria" charset="0"/>
              </a:rPr>
              <a:t>course</a:t>
            </a:r>
            <a:r>
              <a:rPr lang="de-DE" sz="2000" dirty="0">
                <a:ea typeface="Cambria" charset="0"/>
                <a:cs typeface="Cambria" charset="0"/>
              </a:rPr>
              <a:t> </a:t>
            </a:r>
            <a:r>
              <a:rPr lang="de-DE" sz="2000" dirty="0" err="1">
                <a:ea typeface="Cambria" charset="0"/>
                <a:cs typeface="Cambria" charset="0"/>
              </a:rPr>
              <a:t>of</a:t>
            </a:r>
            <a:r>
              <a:rPr lang="de-DE" sz="2000" dirty="0">
                <a:ea typeface="Cambria" charset="0"/>
                <a:cs typeface="Cambria" charset="0"/>
              </a:rPr>
              <a:t> EM </a:t>
            </a:r>
            <a:r>
              <a:rPr lang="de-DE" sz="2000" dirty="0" err="1">
                <a:ea typeface="Cambria" charset="0"/>
                <a:cs typeface="Cambria" charset="0"/>
              </a:rPr>
              <a:t>which</a:t>
            </a:r>
            <a:r>
              <a:rPr lang="de-DE" sz="2000" dirty="0">
                <a:ea typeface="Cambria" charset="0"/>
                <a:cs typeface="Cambria" charset="0"/>
              </a:rPr>
              <a:t> </a:t>
            </a:r>
            <a:r>
              <a:rPr lang="de-DE" sz="2000" dirty="0" err="1">
                <a:ea typeface="Cambria" charset="0"/>
                <a:cs typeface="Cambria" charset="0"/>
              </a:rPr>
              <a:t>includes</a:t>
            </a:r>
            <a:r>
              <a:rPr lang="de-DE" sz="2000" dirty="0">
                <a:ea typeface="Cambria" charset="0"/>
                <a:cs typeface="Cambria" charset="0"/>
              </a:rPr>
              <a:t> </a:t>
            </a:r>
            <a:r>
              <a:rPr lang="de-DE" sz="2000" dirty="0" err="1">
                <a:ea typeface="Cambria" charset="0"/>
                <a:cs typeface="Cambria" charset="0"/>
              </a:rPr>
              <a:t>the</a:t>
            </a:r>
            <a:r>
              <a:rPr lang="de-DE" sz="2000" dirty="0">
                <a:ea typeface="Cambria" charset="0"/>
                <a:cs typeface="Cambria" charset="0"/>
              </a:rPr>
              <a:t> </a:t>
            </a:r>
            <a:r>
              <a:rPr lang="de-DE" sz="2000" dirty="0" err="1">
                <a:ea typeface="Cambria" charset="0"/>
                <a:cs typeface="Cambria" charset="0"/>
              </a:rPr>
              <a:t>advance</a:t>
            </a:r>
            <a:r>
              <a:rPr lang="de-DE" sz="2000" dirty="0">
                <a:ea typeface="Cambria" charset="0"/>
                <a:cs typeface="Cambria" charset="0"/>
              </a:rPr>
              <a:t> </a:t>
            </a:r>
            <a:r>
              <a:rPr lang="de-DE" sz="2000" dirty="0" err="1">
                <a:ea typeface="Cambria" charset="0"/>
                <a:cs typeface="Cambria" charset="0"/>
              </a:rPr>
              <a:t>topics</a:t>
            </a:r>
            <a:r>
              <a:rPr lang="de-DE" sz="2000" dirty="0">
                <a:ea typeface="Cambria" charset="0"/>
                <a:cs typeface="Cambria" charset="0"/>
              </a:rPr>
              <a:t> </a:t>
            </a:r>
            <a:r>
              <a:rPr lang="de-DE" sz="2000" dirty="0" err="1">
                <a:ea typeface="Cambria" charset="0"/>
                <a:cs typeface="Cambria" charset="0"/>
              </a:rPr>
              <a:t>of</a:t>
            </a:r>
            <a:r>
              <a:rPr lang="de-DE" sz="2000" dirty="0">
                <a:ea typeface="Cambria" charset="0"/>
                <a:cs typeface="Cambria" charset="0"/>
              </a:rPr>
              <a:t> </a:t>
            </a:r>
            <a:r>
              <a:rPr lang="de-DE" sz="2000" dirty="0" err="1">
                <a:ea typeface="Cambria" charset="0"/>
                <a:cs typeface="Cambria" charset="0"/>
              </a:rPr>
              <a:t>software</a:t>
            </a:r>
            <a:r>
              <a:rPr lang="de-DE" sz="2000" dirty="0">
                <a:ea typeface="Cambria" charset="0"/>
                <a:cs typeface="Cambria" charset="0"/>
              </a:rPr>
              <a:t> </a:t>
            </a:r>
            <a:r>
              <a:rPr lang="de-DE" sz="2000" dirty="0" err="1">
                <a:ea typeface="Cambria" charset="0"/>
                <a:cs typeface="Cambria" charset="0"/>
              </a:rPr>
              <a:t>engineering</a:t>
            </a:r>
            <a:r>
              <a:rPr lang="de-DE" sz="2000" dirty="0">
                <a:ea typeface="Cambria" charset="0"/>
                <a:cs typeface="Cambria" charset="0"/>
              </a:rPr>
              <a:t>. This </a:t>
            </a:r>
            <a:r>
              <a:rPr lang="de-DE" sz="2000" dirty="0" err="1">
                <a:ea typeface="Cambria" charset="0"/>
                <a:cs typeface="Cambria" charset="0"/>
              </a:rPr>
              <a:t>course</a:t>
            </a:r>
            <a:r>
              <a:rPr lang="de-DE" sz="2000" dirty="0">
                <a:ea typeface="Cambria" charset="0"/>
                <a:cs typeface="Cambria" charset="0"/>
              </a:rPr>
              <a:t> </a:t>
            </a:r>
            <a:r>
              <a:rPr lang="de-DE" sz="2000" dirty="0" err="1">
                <a:ea typeface="Cambria" charset="0"/>
                <a:cs typeface="Cambria" charset="0"/>
              </a:rPr>
              <a:t>palys</a:t>
            </a:r>
            <a:r>
              <a:rPr lang="de-DE" sz="2000" dirty="0">
                <a:ea typeface="Cambria" charset="0"/>
                <a:cs typeface="Cambria" charset="0"/>
              </a:rPr>
              <a:t> an </a:t>
            </a:r>
            <a:r>
              <a:rPr lang="de-DE" sz="2000" dirty="0" err="1">
                <a:ea typeface="Cambria" charset="0"/>
                <a:cs typeface="Cambria" charset="0"/>
              </a:rPr>
              <a:t>improtant</a:t>
            </a:r>
            <a:r>
              <a:rPr lang="de-DE" sz="2000" dirty="0">
                <a:ea typeface="Cambria" charset="0"/>
                <a:cs typeface="Cambria" charset="0"/>
              </a:rPr>
              <a:t> </a:t>
            </a:r>
            <a:r>
              <a:rPr lang="de-DE" sz="2000" dirty="0" err="1">
                <a:ea typeface="Cambria" charset="0"/>
                <a:cs typeface="Cambria" charset="0"/>
              </a:rPr>
              <a:t>role</a:t>
            </a:r>
            <a:r>
              <a:rPr lang="de-DE" sz="2000" dirty="0">
                <a:ea typeface="Cambria" charset="0"/>
                <a:cs typeface="Cambria" charset="0"/>
              </a:rPr>
              <a:t> in </a:t>
            </a:r>
            <a:r>
              <a:rPr lang="de-DE" sz="2000" dirty="0" err="1">
                <a:ea typeface="Cambria" charset="0"/>
                <a:cs typeface="Cambria" charset="0"/>
              </a:rPr>
              <a:t>making</a:t>
            </a:r>
            <a:r>
              <a:rPr lang="de-DE" sz="2000" dirty="0">
                <a:ea typeface="Cambria" charset="0"/>
                <a:cs typeface="Cambria" charset="0"/>
              </a:rPr>
              <a:t> </a:t>
            </a:r>
            <a:r>
              <a:rPr lang="de-DE" sz="2000" dirty="0" err="1">
                <a:ea typeface="Cambria" charset="0"/>
                <a:cs typeface="Cambria" charset="0"/>
              </a:rPr>
              <a:t>the</a:t>
            </a:r>
            <a:r>
              <a:rPr lang="de-DE" sz="2000" dirty="0">
                <a:ea typeface="Cambria" charset="0"/>
                <a:cs typeface="Cambria" charset="0"/>
              </a:rPr>
              <a:t> </a:t>
            </a:r>
            <a:r>
              <a:rPr lang="de-DE" sz="2000" dirty="0" err="1">
                <a:ea typeface="Cambria" charset="0"/>
                <a:cs typeface="Cambria" charset="0"/>
              </a:rPr>
              <a:t>students</a:t>
            </a:r>
            <a:r>
              <a:rPr lang="de-DE" sz="2000" dirty="0">
                <a:ea typeface="Cambria" charset="0"/>
                <a:cs typeface="Cambria" charset="0"/>
              </a:rPr>
              <a:t> </a:t>
            </a:r>
            <a:r>
              <a:rPr lang="de-DE" sz="2000" dirty="0" err="1">
                <a:ea typeface="Cambria" charset="0"/>
                <a:cs typeface="Cambria" charset="0"/>
              </a:rPr>
              <a:t>aware</a:t>
            </a:r>
            <a:r>
              <a:rPr lang="de-DE" sz="2000" dirty="0">
                <a:ea typeface="Cambria" charset="0"/>
                <a:cs typeface="Cambria" charset="0"/>
              </a:rPr>
              <a:t> </a:t>
            </a:r>
            <a:r>
              <a:rPr lang="de-DE" sz="2000" dirty="0" err="1">
                <a:ea typeface="Cambria" charset="0"/>
                <a:cs typeface="Cambria" charset="0"/>
              </a:rPr>
              <a:t>about</a:t>
            </a:r>
            <a:r>
              <a:rPr lang="de-DE" sz="2000" dirty="0">
                <a:ea typeface="Cambria" charset="0"/>
                <a:cs typeface="Cambria" charset="0"/>
              </a:rPr>
              <a:t> </a:t>
            </a:r>
            <a:r>
              <a:rPr lang="de-DE" sz="2000" dirty="0" err="1">
                <a:ea typeface="Cambria" charset="0"/>
                <a:cs typeface="Cambria" charset="0"/>
              </a:rPr>
              <a:t>advance</a:t>
            </a:r>
            <a:r>
              <a:rPr lang="de-DE" sz="2000" dirty="0">
                <a:ea typeface="Cambria" charset="0"/>
                <a:cs typeface="Cambria" charset="0"/>
              </a:rPr>
              <a:t> </a:t>
            </a:r>
            <a:r>
              <a:rPr lang="de-DE" sz="2000" dirty="0" err="1">
                <a:ea typeface="Cambria" charset="0"/>
                <a:cs typeface="Cambria" charset="0"/>
              </a:rPr>
              <a:t>concepts</a:t>
            </a:r>
            <a:r>
              <a:rPr lang="de-DE" sz="2000" dirty="0">
                <a:ea typeface="Cambria" charset="0"/>
                <a:cs typeface="Cambria" charset="0"/>
              </a:rPr>
              <a:t> </a:t>
            </a:r>
            <a:r>
              <a:rPr lang="de-DE" sz="2000" dirty="0" err="1">
                <a:ea typeface="Cambria" charset="0"/>
                <a:cs typeface="Cambria" charset="0"/>
              </a:rPr>
              <a:t>of</a:t>
            </a:r>
            <a:r>
              <a:rPr lang="de-DE" sz="2000" dirty="0">
                <a:ea typeface="Cambria" charset="0"/>
                <a:cs typeface="Cambria" charset="0"/>
              </a:rPr>
              <a:t> </a:t>
            </a:r>
            <a:r>
              <a:rPr lang="de-DE" sz="2000" dirty="0" err="1">
                <a:ea typeface="Cambria" charset="0"/>
                <a:cs typeface="Cambria" charset="0"/>
              </a:rPr>
              <a:t>software</a:t>
            </a:r>
            <a:r>
              <a:rPr lang="de-DE" sz="2000" dirty="0">
                <a:ea typeface="Cambria" charset="0"/>
                <a:cs typeface="Cambria" charset="0"/>
              </a:rPr>
              <a:t> </a:t>
            </a:r>
            <a:r>
              <a:rPr lang="de-DE" sz="2000" dirty="0" err="1">
                <a:ea typeface="Cambria" charset="0"/>
                <a:cs typeface="Cambria" charset="0"/>
              </a:rPr>
              <a:t>engineering</a:t>
            </a:r>
            <a:r>
              <a:rPr lang="de-DE" sz="2000" dirty="0">
                <a:ea typeface="Cambria" charset="0"/>
                <a:cs typeface="Cambria" charset="0"/>
              </a:rPr>
              <a:t>. </a:t>
            </a:r>
          </a:p>
          <a:p>
            <a:pPr lvl="1" algn="just">
              <a:defRPr/>
            </a:pPr>
            <a:endParaRPr lang="de-DE" sz="2000" u="sng" dirty="0">
              <a:ea typeface="Cambria" charset="0"/>
              <a:cs typeface="Cambria" charset="0"/>
            </a:endParaRPr>
          </a:p>
          <a:p>
            <a:pPr lvl="1" algn="just">
              <a:defRPr/>
            </a:pPr>
            <a:r>
              <a:rPr lang="de-DE" sz="2000" b="1" u="sng" dirty="0">
                <a:ea typeface="Cambria" charset="0"/>
                <a:cs typeface="Cambria" charset="0"/>
              </a:rPr>
              <a:t>Course Outcome</a:t>
            </a:r>
            <a:r>
              <a:rPr lang="de-DE" sz="2000" u="sng" dirty="0">
                <a:ea typeface="Cambria" charset="0"/>
                <a:cs typeface="Cambria" charset="0"/>
              </a:rPr>
              <a:t>: </a:t>
            </a:r>
          </a:p>
          <a:p>
            <a:pPr lvl="1" algn="just">
              <a:defRPr/>
            </a:pPr>
            <a:endParaRPr lang="de-DE" sz="2000" u="sng" dirty="0">
              <a:ea typeface="Cambria" charset="0"/>
              <a:cs typeface="Cambria" charset="0"/>
            </a:endParaRPr>
          </a:p>
          <a:p>
            <a:pPr marL="800100" lvl="1" indent="-342900" algn="just">
              <a:buFont typeface="Arial" charset="0"/>
              <a:buChar char="•"/>
              <a:defRPr/>
            </a:pPr>
            <a:r>
              <a:rPr lang="de-DE" sz="2000" dirty="0" err="1">
                <a:ea typeface="Cambria" charset="0"/>
                <a:cs typeface="Cambria" charset="0"/>
              </a:rPr>
              <a:t>Students</a:t>
            </a:r>
            <a:r>
              <a:rPr lang="de-DE" sz="2000" dirty="0">
                <a:ea typeface="Cambria" charset="0"/>
                <a:cs typeface="Cambria" charset="0"/>
              </a:rPr>
              <a:t> will </a:t>
            </a:r>
            <a:r>
              <a:rPr lang="de-DE" sz="2000" dirty="0" err="1">
                <a:ea typeface="Cambria" charset="0"/>
                <a:cs typeface="Cambria" charset="0"/>
              </a:rPr>
              <a:t>be</a:t>
            </a:r>
            <a:r>
              <a:rPr lang="de-DE" sz="2000" dirty="0">
                <a:ea typeface="Cambria" charset="0"/>
                <a:cs typeface="Cambria" charset="0"/>
              </a:rPr>
              <a:t> </a:t>
            </a:r>
            <a:r>
              <a:rPr lang="de-DE" sz="2000" dirty="0" err="1">
                <a:ea typeface="Cambria" charset="0"/>
                <a:cs typeface="Cambria" charset="0"/>
              </a:rPr>
              <a:t>able</a:t>
            </a:r>
            <a:r>
              <a:rPr lang="de-DE" sz="2000" dirty="0">
                <a:ea typeface="Cambria" charset="0"/>
                <a:cs typeface="Cambria" charset="0"/>
              </a:rPr>
              <a:t> </a:t>
            </a:r>
            <a:r>
              <a:rPr lang="de-DE" sz="2000" dirty="0" err="1">
                <a:ea typeface="Cambria" charset="0"/>
                <a:cs typeface="Cambria" charset="0"/>
              </a:rPr>
              <a:t>to</a:t>
            </a:r>
            <a:r>
              <a:rPr lang="de-DE" sz="2000" dirty="0">
                <a:ea typeface="Cambria" charset="0"/>
                <a:cs typeface="Cambria" charset="0"/>
              </a:rPr>
              <a:t> </a:t>
            </a:r>
            <a:r>
              <a:rPr lang="de-DE" sz="2000" dirty="0" err="1">
                <a:ea typeface="Cambria" charset="0"/>
                <a:cs typeface="Cambria" charset="0"/>
              </a:rPr>
              <a:t>learn</a:t>
            </a:r>
            <a:r>
              <a:rPr lang="de-DE" sz="2000" dirty="0">
                <a:ea typeface="Cambria" charset="0"/>
                <a:cs typeface="Cambria" charset="0"/>
              </a:rPr>
              <a:t> </a:t>
            </a:r>
            <a:r>
              <a:rPr lang="de-DE" sz="2000" dirty="0" err="1">
                <a:ea typeface="Cambria" charset="0"/>
                <a:cs typeface="Cambria" charset="0"/>
              </a:rPr>
              <a:t>and</a:t>
            </a:r>
            <a:r>
              <a:rPr lang="de-DE" sz="2000" dirty="0">
                <a:ea typeface="Cambria" charset="0"/>
                <a:cs typeface="Cambria" charset="0"/>
              </a:rPr>
              <a:t> </a:t>
            </a:r>
            <a:r>
              <a:rPr lang="de-DE" sz="2000" dirty="0" err="1">
                <a:ea typeface="Cambria" charset="0"/>
                <a:cs typeface="Cambria" charset="0"/>
              </a:rPr>
              <a:t>explain</a:t>
            </a:r>
            <a:r>
              <a:rPr lang="de-DE" sz="2000" dirty="0">
                <a:ea typeface="Cambria" charset="0"/>
                <a:cs typeface="Cambria" charset="0"/>
              </a:rPr>
              <a:t> </a:t>
            </a:r>
            <a:r>
              <a:rPr lang="de-DE" sz="2000" dirty="0" err="1">
                <a:ea typeface="Cambria" charset="0"/>
                <a:cs typeface="Cambria" charset="0"/>
              </a:rPr>
              <a:t>various</a:t>
            </a:r>
            <a:r>
              <a:rPr lang="de-DE" sz="2000" dirty="0">
                <a:ea typeface="Cambria" charset="0"/>
                <a:cs typeface="Cambria" charset="0"/>
              </a:rPr>
              <a:t> </a:t>
            </a:r>
            <a:r>
              <a:rPr lang="de-DE" sz="2000" dirty="0" err="1">
                <a:ea typeface="Cambria" charset="0"/>
                <a:cs typeface="Cambria" charset="0"/>
              </a:rPr>
              <a:t>advance</a:t>
            </a:r>
            <a:r>
              <a:rPr lang="de-DE" sz="2000" dirty="0">
                <a:ea typeface="Cambria" charset="0"/>
                <a:cs typeface="Cambria" charset="0"/>
              </a:rPr>
              <a:t> </a:t>
            </a:r>
            <a:r>
              <a:rPr lang="de-DE" sz="2000" dirty="0" err="1">
                <a:ea typeface="Cambria" charset="0"/>
                <a:cs typeface="Cambria" charset="0"/>
              </a:rPr>
              <a:t>concepts</a:t>
            </a:r>
            <a:r>
              <a:rPr lang="de-DE" sz="2000" dirty="0">
                <a:ea typeface="Cambria" charset="0"/>
                <a:cs typeface="Cambria" charset="0"/>
              </a:rPr>
              <a:t> </a:t>
            </a:r>
            <a:r>
              <a:rPr lang="de-DE" sz="2000" dirty="0" err="1">
                <a:ea typeface="Cambria" charset="0"/>
                <a:cs typeface="Cambria" charset="0"/>
              </a:rPr>
              <a:t>of</a:t>
            </a:r>
            <a:r>
              <a:rPr lang="de-DE" sz="2000" dirty="0">
                <a:ea typeface="Cambria" charset="0"/>
                <a:cs typeface="Cambria" charset="0"/>
              </a:rPr>
              <a:t> </a:t>
            </a:r>
            <a:r>
              <a:rPr lang="de-DE" sz="2000" dirty="0" err="1">
                <a:ea typeface="Cambria" charset="0"/>
                <a:cs typeface="Cambria" charset="0"/>
              </a:rPr>
              <a:t>software</a:t>
            </a:r>
            <a:r>
              <a:rPr lang="de-DE" sz="2000" dirty="0">
                <a:ea typeface="Cambria" charset="0"/>
                <a:cs typeface="Cambria" charset="0"/>
              </a:rPr>
              <a:t> </a:t>
            </a:r>
            <a:r>
              <a:rPr lang="de-DE" sz="2000" dirty="0" err="1">
                <a:ea typeface="Cambria" charset="0"/>
                <a:cs typeface="Cambria" charset="0"/>
              </a:rPr>
              <a:t>engineering</a:t>
            </a:r>
            <a:r>
              <a:rPr lang="de-DE" sz="2000" dirty="0">
                <a:ea typeface="Cambria" charset="0"/>
                <a:cs typeface="Cambria" charset="0"/>
              </a:rPr>
              <a:t>.</a:t>
            </a:r>
          </a:p>
        </p:txBody>
      </p:sp>
      <p:grpSp>
        <p:nvGrpSpPr>
          <p:cNvPr id="4" name="Group 3"/>
          <p:cNvGrpSpPr/>
          <p:nvPr/>
        </p:nvGrpSpPr>
        <p:grpSpPr>
          <a:xfrm>
            <a:off x="246090" y="178911"/>
            <a:ext cx="422104" cy="552152"/>
            <a:chOff x="1394339" y="943016"/>
            <a:chExt cx="3388432" cy="4984740"/>
          </a:xfrm>
        </p:grpSpPr>
        <p:sp>
          <p:nvSpPr>
            <p:cNvPr id="10" name="Freeform 155">
              <a:extLst>
                <a:ext uri="{FF2B5EF4-FFF2-40B4-BE49-F238E27FC236}">
                  <a16:creationId xmlns:a16="http://schemas.microsoft.com/office/drawing/2014/main" xmlns="" id="{44BB7099-8FB3-034D-8594-B18D710213F8}"/>
                </a:ext>
              </a:extLst>
            </p:cNvPr>
            <p:cNvSpPr>
              <a:spLocks noChangeArrowheads="1"/>
            </p:cNvSpPr>
            <p:nvPr/>
          </p:nvSpPr>
          <p:spPr bwMode="auto">
            <a:xfrm>
              <a:off x="1402852" y="4963585"/>
              <a:ext cx="1687831" cy="964171"/>
            </a:xfrm>
            <a:custGeom>
              <a:avLst/>
              <a:gdLst>
                <a:gd name="T0" fmla="*/ 3379 w 3497"/>
                <a:gd name="T1" fmla="*/ 0 h 1997"/>
                <a:gd name="T2" fmla="*/ 3379 w 3497"/>
                <a:gd name="T3" fmla="*/ 0 h 1997"/>
                <a:gd name="T4" fmla="*/ 190 w 3497"/>
                <a:gd name="T5" fmla="*/ 0 h 1997"/>
                <a:gd name="T6" fmla="*/ 0 w 3497"/>
                <a:gd name="T7" fmla="*/ 179 h 1997"/>
                <a:gd name="T8" fmla="*/ 0 w 3497"/>
                <a:gd name="T9" fmla="*/ 1996 h 1997"/>
                <a:gd name="T10" fmla="*/ 3496 w 3497"/>
                <a:gd name="T11" fmla="*/ 1996 h 1997"/>
                <a:gd name="T12" fmla="*/ 3496 w 3497"/>
                <a:gd name="T13" fmla="*/ 0 h 1997"/>
                <a:gd name="T14" fmla="*/ 3379 w 3497"/>
                <a:gd name="T15" fmla="*/ 0 h 19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97" h="1997">
                  <a:moveTo>
                    <a:pt x="3379" y="0"/>
                  </a:moveTo>
                  <a:lnTo>
                    <a:pt x="3379" y="0"/>
                  </a:lnTo>
                  <a:cubicBezTo>
                    <a:pt x="190" y="0"/>
                    <a:pt x="190" y="0"/>
                    <a:pt x="190" y="0"/>
                  </a:cubicBezTo>
                  <a:cubicBezTo>
                    <a:pt x="127" y="63"/>
                    <a:pt x="63" y="126"/>
                    <a:pt x="0" y="179"/>
                  </a:cubicBezTo>
                  <a:cubicBezTo>
                    <a:pt x="0" y="1996"/>
                    <a:pt x="0" y="1996"/>
                    <a:pt x="0" y="1996"/>
                  </a:cubicBezTo>
                  <a:cubicBezTo>
                    <a:pt x="3496" y="1996"/>
                    <a:pt x="3496" y="1996"/>
                    <a:pt x="3496" y="1996"/>
                  </a:cubicBezTo>
                  <a:cubicBezTo>
                    <a:pt x="3496" y="0"/>
                    <a:pt x="3496" y="0"/>
                    <a:pt x="3496" y="0"/>
                  </a:cubicBezTo>
                  <a:lnTo>
                    <a:pt x="3379" y="0"/>
                  </a:lnTo>
                </a:path>
              </a:pathLst>
            </a:custGeom>
            <a:solidFill>
              <a:schemeClr val="accent5"/>
            </a:solidFill>
            <a:ln>
              <a:noFill/>
            </a:ln>
            <a:effectLst/>
          </p:spPr>
          <p:txBody>
            <a:bodyPr wrap="none" anchor="ctr"/>
            <a:lstStyle/>
            <a:p>
              <a:endParaRPr lang="es-MX" sz="900"/>
            </a:p>
          </p:txBody>
        </p:sp>
        <p:sp>
          <p:nvSpPr>
            <p:cNvPr id="11" name="Freeform 156">
              <a:extLst>
                <a:ext uri="{FF2B5EF4-FFF2-40B4-BE49-F238E27FC236}">
                  <a16:creationId xmlns:a16="http://schemas.microsoft.com/office/drawing/2014/main" xmlns="" id="{EE130D60-3AE7-8F4F-8771-D6CC411349A3}"/>
                </a:ext>
              </a:extLst>
            </p:cNvPr>
            <p:cNvSpPr>
              <a:spLocks noChangeArrowheads="1"/>
            </p:cNvSpPr>
            <p:nvPr/>
          </p:nvSpPr>
          <p:spPr bwMode="auto">
            <a:xfrm>
              <a:off x="1394339" y="943016"/>
              <a:ext cx="1698473" cy="1683573"/>
            </a:xfrm>
            <a:custGeom>
              <a:avLst/>
              <a:gdLst>
                <a:gd name="T0" fmla="*/ 961 w 3518"/>
                <a:gd name="T1" fmla="*/ 887 h 3486"/>
                <a:gd name="T2" fmla="*/ 961 w 3518"/>
                <a:gd name="T3" fmla="*/ 887 h 3486"/>
                <a:gd name="T4" fmla="*/ 42 w 3518"/>
                <a:gd name="T5" fmla="*/ 2777 h 3486"/>
                <a:gd name="T6" fmla="*/ 0 w 3518"/>
                <a:gd name="T7" fmla="*/ 3485 h 3486"/>
                <a:gd name="T8" fmla="*/ 2302 w 3518"/>
                <a:gd name="T9" fmla="*/ 3485 h 3486"/>
                <a:gd name="T10" fmla="*/ 2408 w 3518"/>
                <a:gd name="T11" fmla="*/ 2777 h 3486"/>
                <a:gd name="T12" fmla="*/ 2587 w 3518"/>
                <a:gd name="T13" fmla="*/ 2429 h 3486"/>
                <a:gd name="T14" fmla="*/ 3390 w 3518"/>
                <a:gd name="T15" fmla="*/ 2069 h 3486"/>
                <a:gd name="T16" fmla="*/ 3517 w 3518"/>
                <a:gd name="T17" fmla="*/ 2069 h 3486"/>
                <a:gd name="T18" fmla="*/ 3517 w 3518"/>
                <a:gd name="T19" fmla="*/ 0 h 3486"/>
                <a:gd name="T20" fmla="*/ 961 w 3518"/>
                <a:gd name="T21" fmla="*/ 887 h 3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18" h="3486">
                  <a:moveTo>
                    <a:pt x="961" y="887"/>
                  </a:moveTo>
                  <a:lnTo>
                    <a:pt x="961" y="887"/>
                  </a:lnTo>
                  <a:cubicBezTo>
                    <a:pt x="454" y="1341"/>
                    <a:pt x="148" y="1974"/>
                    <a:pt x="42" y="2777"/>
                  </a:cubicBezTo>
                  <a:cubicBezTo>
                    <a:pt x="10" y="2999"/>
                    <a:pt x="0" y="3242"/>
                    <a:pt x="0" y="3485"/>
                  </a:cubicBezTo>
                  <a:cubicBezTo>
                    <a:pt x="2302" y="3485"/>
                    <a:pt x="2302" y="3485"/>
                    <a:pt x="2302" y="3485"/>
                  </a:cubicBezTo>
                  <a:cubicBezTo>
                    <a:pt x="2302" y="3210"/>
                    <a:pt x="2334" y="2978"/>
                    <a:pt x="2408" y="2777"/>
                  </a:cubicBezTo>
                  <a:cubicBezTo>
                    <a:pt x="2450" y="2650"/>
                    <a:pt x="2513" y="2534"/>
                    <a:pt x="2587" y="2429"/>
                  </a:cubicBezTo>
                  <a:cubicBezTo>
                    <a:pt x="2788" y="2186"/>
                    <a:pt x="3052" y="2069"/>
                    <a:pt x="3390" y="2069"/>
                  </a:cubicBezTo>
                  <a:cubicBezTo>
                    <a:pt x="3432" y="2069"/>
                    <a:pt x="3474" y="2069"/>
                    <a:pt x="3517" y="2069"/>
                  </a:cubicBezTo>
                  <a:cubicBezTo>
                    <a:pt x="3517" y="0"/>
                    <a:pt x="3517" y="0"/>
                    <a:pt x="3517" y="0"/>
                  </a:cubicBezTo>
                  <a:cubicBezTo>
                    <a:pt x="2461" y="0"/>
                    <a:pt x="1616" y="295"/>
                    <a:pt x="961" y="887"/>
                  </a:cubicBezTo>
                </a:path>
              </a:pathLst>
            </a:custGeom>
            <a:solidFill>
              <a:schemeClr val="accent1"/>
            </a:solidFill>
            <a:ln>
              <a:noFill/>
            </a:ln>
            <a:effectLst/>
          </p:spPr>
          <p:txBody>
            <a:bodyPr wrap="none" anchor="ctr"/>
            <a:lstStyle/>
            <a:p>
              <a:endParaRPr lang="es-MX" sz="900"/>
            </a:p>
          </p:txBody>
        </p:sp>
        <p:sp>
          <p:nvSpPr>
            <p:cNvPr id="12" name="Freeform 157">
              <a:extLst>
                <a:ext uri="{FF2B5EF4-FFF2-40B4-BE49-F238E27FC236}">
                  <a16:creationId xmlns:a16="http://schemas.microsoft.com/office/drawing/2014/main" xmlns="" id="{B01EEE78-409E-7340-8D06-43A6D08233B7}"/>
                </a:ext>
              </a:extLst>
            </p:cNvPr>
            <p:cNvSpPr>
              <a:spLocks noChangeArrowheads="1"/>
            </p:cNvSpPr>
            <p:nvPr/>
          </p:nvSpPr>
          <p:spPr bwMode="auto">
            <a:xfrm>
              <a:off x="3090684" y="4963585"/>
              <a:ext cx="1692087" cy="964171"/>
            </a:xfrm>
            <a:custGeom>
              <a:avLst/>
              <a:gdLst>
                <a:gd name="T0" fmla="*/ 0 w 3507"/>
                <a:gd name="T1" fmla="*/ 1996 h 1997"/>
                <a:gd name="T2" fmla="*/ 3506 w 3507"/>
                <a:gd name="T3" fmla="*/ 1996 h 1997"/>
                <a:gd name="T4" fmla="*/ 3506 w 3507"/>
                <a:gd name="T5" fmla="*/ 0 h 1997"/>
                <a:gd name="T6" fmla="*/ 0 w 3507"/>
                <a:gd name="T7" fmla="*/ 0 h 1997"/>
                <a:gd name="T8" fmla="*/ 0 w 3507"/>
                <a:gd name="T9" fmla="*/ 1996 h 1997"/>
              </a:gdLst>
              <a:ahLst/>
              <a:cxnLst>
                <a:cxn ang="0">
                  <a:pos x="T0" y="T1"/>
                </a:cxn>
                <a:cxn ang="0">
                  <a:pos x="T2" y="T3"/>
                </a:cxn>
                <a:cxn ang="0">
                  <a:pos x="T4" y="T5"/>
                </a:cxn>
                <a:cxn ang="0">
                  <a:pos x="T6" y="T7"/>
                </a:cxn>
                <a:cxn ang="0">
                  <a:pos x="T8" y="T9"/>
                </a:cxn>
              </a:cxnLst>
              <a:rect l="0" t="0" r="r" b="b"/>
              <a:pathLst>
                <a:path w="3507" h="1997">
                  <a:moveTo>
                    <a:pt x="0" y="1996"/>
                  </a:moveTo>
                  <a:lnTo>
                    <a:pt x="3506" y="1996"/>
                  </a:lnTo>
                  <a:lnTo>
                    <a:pt x="3506" y="0"/>
                  </a:lnTo>
                  <a:lnTo>
                    <a:pt x="0" y="0"/>
                  </a:lnTo>
                  <a:lnTo>
                    <a:pt x="0" y="1996"/>
                  </a:lnTo>
                </a:path>
              </a:pathLst>
            </a:custGeom>
            <a:solidFill>
              <a:schemeClr val="accent1"/>
            </a:solidFill>
            <a:ln>
              <a:noFill/>
            </a:ln>
            <a:effectLst/>
          </p:spPr>
          <p:txBody>
            <a:bodyPr wrap="none" anchor="ctr"/>
            <a:lstStyle/>
            <a:p>
              <a:endParaRPr lang="es-MX" sz="900"/>
            </a:p>
          </p:txBody>
        </p:sp>
        <p:sp>
          <p:nvSpPr>
            <p:cNvPr id="13" name="Freeform 158">
              <a:extLst>
                <a:ext uri="{FF2B5EF4-FFF2-40B4-BE49-F238E27FC236}">
                  <a16:creationId xmlns:a16="http://schemas.microsoft.com/office/drawing/2014/main" xmlns="" id="{FD2F7FAC-1FCC-9C44-BA08-BE3C8D1B426A}"/>
                </a:ext>
              </a:extLst>
            </p:cNvPr>
            <p:cNvSpPr>
              <a:spLocks noChangeArrowheads="1"/>
            </p:cNvSpPr>
            <p:nvPr/>
          </p:nvSpPr>
          <p:spPr bwMode="auto">
            <a:xfrm>
              <a:off x="1494375" y="3622686"/>
              <a:ext cx="2813761" cy="1340900"/>
            </a:xfrm>
            <a:custGeom>
              <a:avLst/>
              <a:gdLst>
                <a:gd name="T0" fmla="*/ 3020 w 5831"/>
                <a:gd name="T1" fmla="*/ 0 h 2779"/>
                <a:gd name="T2" fmla="*/ 3020 w 5831"/>
                <a:gd name="T3" fmla="*/ 0 h 2779"/>
                <a:gd name="T4" fmla="*/ 2809 w 5831"/>
                <a:gd name="T5" fmla="*/ 222 h 2779"/>
                <a:gd name="T6" fmla="*/ 1933 w 5831"/>
                <a:gd name="T7" fmla="*/ 1067 h 2779"/>
                <a:gd name="T8" fmla="*/ 876 w 5831"/>
                <a:gd name="T9" fmla="*/ 2007 h 2779"/>
                <a:gd name="T10" fmla="*/ 0 w 5831"/>
                <a:gd name="T11" fmla="*/ 2778 h 2779"/>
                <a:gd name="T12" fmla="*/ 3189 w 5831"/>
                <a:gd name="T13" fmla="*/ 2778 h 2779"/>
                <a:gd name="T14" fmla="*/ 3306 w 5831"/>
                <a:gd name="T15" fmla="*/ 2672 h 2779"/>
                <a:gd name="T16" fmla="*/ 3855 w 5831"/>
                <a:gd name="T17" fmla="*/ 2155 h 2779"/>
                <a:gd name="T18" fmla="*/ 4573 w 5831"/>
                <a:gd name="T19" fmla="*/ 1458 h 2779"/>
                <a:gd name="T20" fmla="*/ 5185 w 5831"/>
                <a:gd name="T21" fmla="*/ 813 h 2779"/>
                <a:gd name="T22" fmla="*/ 5787 w 5831"/>
                <a:gd name="T23" fmla="*/ 74 h 2779"/>
                <a:gd name="T24" fmla="*/ 5830 w 5831"/>
                <a:gd name="T25" fmla="*/ 0 h 2779"/>
                <a:gd name="T26" fmla="*/ 3306 w 5831"/>
                <a:gd name="T27" fmla="*/ 0 h 2779"/>
                <a:gd name="T28" fmla="*/ 3020 w 5831"/>
                <a:gd name="T29" fmla="*/ 0 h 2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31" h="2779">
                  <a:moveTo>
                    <a:pt x="3020" y="0"/>
                  </a:moveTo>
                  <a:lnTo>
                    <a:pt x="3020" y="0"/>
                  </a:lnTo>
                  <a:cubicBezTo>
                    <a:pt x="2957" y="74"/>
                    <a:pt x="2883" y="148"/>
                    <a:pt x="2809" y="222"/>
                  </a:cubicBezTo>
                  <a:cubicBezTo>
                    <a:pt x="2482" y="560"/>
                    <a:pt x="2186" y="845"/>
                    <a:pt x="1933" y="1067"/>
                  </a:cubicBezTo>
                  <a:cubicBezTo>
                    <a:pt x="1679" y="1289"/>
                    <a:pt x="1331" y="1606"/>
                    <a:pt x="876" y="2007"/>
                  </a:cubicBezTo>
                  <a:cubicBezTo>
                    <a:pt x="518" y="2313"/>
                    <a:pt x="232" y="2577"/>
                    <a:pt x="0" y="2778"/>
                  </a:cubicBezTo>
                  <a:cubicBezTo>
                    <a:pt x="3189" y="2778"/>
                    <a:pt x="3189" y="2778"/>
                    <a:pt x="3189" y="2778"/>
                  </a:cubicBezTo>
                  <a:cubicBezTo>
                    <a:pt x="3211" y="2756"/>
                    <a:pt x="3253" y="2714"/>
                    <a:pt x="3306" y="2672"/>
                  </a:cubicBezTo>
                  <a:cubicBezTo>
                    <a:pt x="3422" y="2556"/>
                    <a:pt x="3601" y="2387"/>
                    <a:pt x="3855" y="2155"/>
                  </a:cubicBezTo>
                  <a:cubicBezTo>
                    <a:pt x="4203" y="1827"/>
                    <a:pt x="4436" y="1595"/>
                    <a:pt x="4573" y="1458"/>
                  </a:cubicBezTo>
                  <a:cubicBezTo>
                    <a:pt x="4700" y="1331"/>
                    <a:pt x="4900" y="1109"/>
                    <a:pt x="5185" y="813"/>
                  </a:cubicBezTo>
                  <a:cubicBezTo>
                    <a:pt x="5460" y="518"/>
                    <a:pt x="5660" y="275"/>
                    <a:pt x="5787" y="74"/>
                  </a:cubicBezTo>
                  <a:cubicBezTo>
                    <a:pt x="5798" y="53"/>
                    <a:pt x="5808" y="21"/>
                    <a:pt x="5830" y="0"/>
                  </a:cubicBezTo>
                  <a:cubicBezTo>
                    <a:pt x="3306" y="0"/>
                    <a:pt x="3306" y="0"/>
                    <a:pt x="3306" y="0"/>
                  </a:cubicBezTo>
                  <a:lnTo>
                    <a:pt x="3020" y="0"/>
                  </a:lnTo>
                </a:path>
              </a:pathLst>
            </a:custGeom>
            <a:solidFill>
              <a:schemeClr val="accent4"/>
            </a:solidFill>
            <a:ln>
              <a:noFill/>
            </a:ln>
            <a:effectLst/>
          </p:spPr>
          <p:txBody>
            <a:bodyPr wrap="none" anchor="ctr"/>
            <a:lstStyle/>
            <a:p>
              <a:endParaRPr lang="es-MX" sz="900"/>
            </a:p>
          </p:txBody>
        </p:sp>
        <p:sp>
          <p:nvSpPr>
            <p:cNvPr id="15" name="Freeform 159">
              <a:extLst>
                <a:ext uri="{FF2B5EF4-FFF2-40B4-BE49-F238E27FC236}">
                  <a16:creationId xmlns:a16="http://schemas.microsoft.com/office/drawing/2014/main" xmlns="" id="{AD1E673A-5C07-7A40-9C45-801F592C594D}"/>
                </a:ext>
              </a:extLst>
            </p:cNvPr>
            <p:cNvSpPr>
              <a:spLocks noChangeArrowheads="1"/>
            </p:cNvSpPr>
            <p:nvPr/>
          </p:nvSpPr>
          <p:spPr bwMode="auto">
            <a:xfrm>
              <a:off x="2952336" y="2281786"/>
              <a:ext cx="1743170" cy="1340900"/>
            </a:xfrm>
            <a:custGeom>
              <a:avLst/>
              <a:gdLst>
                <a:gd name="T0" fmla="*/ 3591 w 3613"/>
                <a:gd name="T1" fmla="*/ 0 h 2777"/>
                <a:gd name="T2" fmla="*/ 3591 w 3613"/>
                <a:gd name="T3" fmla="*/ 0 h 2777"/>
                <a:gd name="T4" fmla="*/ 1141 w 3613"/>
                <a:gd name="T5" fmla="*/ 0 h 2777"/>
                <a:gd name="T6" fmla="*/ 1204 w 3613"/>
                <a:gd name="T7" fmla="*/ 507 h 2777"/>
                <a:gd name="T8" fmla="*/ 550 w 3613"/>
                <a:gd name="T9" fmla="*/ 2133 h 2777"/>
                <a:gd name="T10" fmla="*/ 286 w 3613"/>
                <a:gd name="T11" fmla="*/ 2470 h 2777"/>
                <a:gd name="T12" fmla="*/ 0 w 3613"/>
                <a:gd name="T13" fmla="*/ 2776 h 2777"/>
                <a:gd name="T14" fmla="*/ 286 w 3613"/>
                <a:gd name="T15" fmla="*/ 2776 h 2777"/>
                <a:gd name="T16" fmla="*/ 2810 w 3613"/>
                <a:gd name="T17" fmla="*/ 2776 h 2777"/>
                <a:gd name="T18" fmla="*/ 3200 w 3613"/>
                <a:gd name="T19" fmla="*/ 2112 h 2777"/>
                <a:gd name="T20" fmla="*/ 3612 w 3613"/>
                <a:gd name="T21" fmla="*/ 380 h 2777"/>
                <a:gd name="T22" fmla="*/ 3591 w 3613"/>
                <a:gd name="T23"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13" h="2777">
                  <a:moveTo>
                    <a:pt x="3591" y="0"/>
                  </a:moveTo>
                  <a:lnTo>
                    <a:pt x="3591" y="0"/>
                  </a:lnTo>
                  <a:cubicBezTo>
                    <a:pt x="1141" y="0"/>
                    <a:pt x="1141" y="0"/>
                    <a:pt x="1141" y="0"/>
                  </a:cubicBezTo>
                  <a:cubicBezTo>
                    <a:pt x="1183" y="148"/>
                    <a:pt x="1204" y="317"/>
                    <a:pt x="1204" y="507"/>
                  </a:cubicBezTo>
                  <a:cubicBezTo>
                    <a:pt x="1204" y="972"/>
                    <a:pt x="982" y="1510"/>
                    <a:pt x="550" y="2133"/>
                  </a:cubicBezTo>
                  <a:cubicBezTo>
                    <a:pt x="476" y="2239"/>
                    <a:pt x="381" y="2344"/>
                    <a:pt x="286" y="2470"/>
                  </a:cubicBezTo>
                  <a:cubicBezTo>
                    <a:pt x="201" y="2565"/>
                    <a:pt x="106" y="2671"/>
                    <a:pt x="0" y="2776"/>
                  </a:cubicBezTo>
                  <a:cubicBezTo>
                    <a:pt x="286" y="2776"/>
                    <a:pt x="286" y="2776"/>
                    <a:pt x="286" y="2776"/>
                  </a:cubicBezTo>
                  <a:cubicBezTo>
                    <a:pt x="2810" y="2776"/>
                    <a:pt x="2810" y="2776"/>
                    <a:pt x="2810" y="2776"/>
                  </a:cubicBezTo>
                  <a:cubicBezTo>
                    <a:pt x="2915" y="2597"/>
                    <a:pt x="3052" y="2376"/>
                    <a:pt x="3200" y="2112"/>
                  </a:cubicBezTo>
                  <a:cubicBezTo>
                    <a:pt x="3475" y="1616"/>
                    <a:pt x="3612" y="1035"/>
                    <a:pt x="3612" y="380"/>
                  </a:cubicBezTo>
                  <a:cubicBezTo>
                    <a:pt x="3612" y="253"/>
                    <a:pt x="3612" y="127"/>
                    <a:pt x="3591" y="0"/>
                  </a:cubicBezTo>
                </a:path>
              </a:pathLst>
            </a:custGeom>
            <a:solidFill>
              <a:schemeClr val="accent3"/>
            </a:solidFill>
            <a:ln>
              <a:noFill/>
            </a:ln>
            <a:effectLst/>
          </p:spPr>
          <p:txBody>
            <a:bodyPr wrap="none" anchor="ctr"/>
            <a:lstStyle/>
            <a:p>
              <a:endParaRPr lang="es-MX" sz="900"/>
            </a:p>
          </p:txBody>
        </p:sp>
        <p:sp>
          <p:nvSpPr>
            <p:cNvPr id="16" name="Freeform 160">
              <a:extLst>
                <a:ext uri="{FF2B5EF4-FFF2-40B4-BE49-F238E27FC236}">
                  <a16:creationId xmlns:a16="http://schemas.microsoft.com/office/drawing/2014/main" xmlns="" id="{96CE0CF7-A358-094B-8C19-3DDFFFBE02DB}"/>
                </a:ext>
              </a:extLst>
            </p:cNvPr>
            <p:cNvSpPr>
              <a:spLocks noChangeArrowheads="1"/>
            </p:cNvSpPr>
            <p:nvPr/>
          </p:nvSpPr>
          <p:spPr bwMode="auto">
            <a:xfrm>
              <a:off x="3090684" y="943016"/>
              <a:ext cx="1596309" cy="1340900"/>
            </a:xfrm>
            <a:custGeom>
              <a:avLst/>
              <a:gdLst>
                <a:gd name="T0" fmla="*/ 855 w 3306"/>
                <a:gd name="T1" fmla="*/ 2777 h 2778"/>
                <a:gd name="T2" fmla="*/ 855 w 3306"/>
                <a:gd name="T3" fmla="*/ 2777 h 2778"/>
                <a:gd name="T4" fmla="*/ 3305 w 3306"/>
                <a:gd name="T5" fmla="*/ 2777 h 2778"/>
                <a:gd name="T6" fmla="*/ 2450 w 3306"/>
                <a:gd name="T7" fmla="*/ 929 h 2778"/>
                <a:gd name="T8" fmla="*/ 0 w 3306"/>
                <a:gd name="T9" fmla="*/ 0 h 2778"/>
                <a:gd name="T10" fmla="*/ 0 w 3306"/>
                <a:gd name="T11" fmla="*/ 2069 h 2778"/>
                <a:gd name="T12" fmla="*/ 855 w 3306"/>
                <a:gd name="T13" fmla="*/ 2777 h 2778"/>
              </a:gdLst>
              <a:ahLst/>
              <a:cxnLst>
                <a:cxn ang="0">
                  <a:pos x="T0" y="T1"/>
                </a:cxn>
                <a:cxn ang="0">
                  <a:pos x="T2" y="T3"/>
                </a:cxn>
                <a:cxn ang="0">
                  <a:pos x="T4" y="T5"/>
                </a:cxn>
                <a:cxn ang="0">
                  <a:pos x="T6" y="T7"/>
                </a:cxn>
                <a:cxn ang="0">
                  <a:pos x="T8" y="T9"/>
                </a:cxn>
                <a:cxn ang="0">
                  <a:pos x="T10" y="T11"/>
                </a:cxn>
                <a:cxn ang="0">
                  <a:pos x="T12" y="T13"/>
                </a:cxn>
              </a:cxnLst>
              <a:rect l="0" t="0" r="r" b="b"/>
              <a:pathLst>
                <a:path w="3306" h="2778">
                  <a:moveTo>
                    <a:pt x="855" y="2777"/>
                  </a:moveTo>
                  <a:lnTo>
                    <a:pt x="855" y="2777"/>
                  </a:lnTo>
                  <a:cubicBezTo>
                    <a:pt x="3305" y="2777"/>
                    <a:pt x="3305" y="2777"/>
                    <a:pt x="3305" y="2777"/>
                  </a:cubicBezTo>
                  <a:cubicBezTo>
                    <a:pt x="3231" y="2069"/>
                    <a:pt x="2946" y="1457"/>
                    <a:pt x="2450" y="929"/>
                  </a:cubicBezTo>
                  <a:cubicBezTo>
                    <a:pt x="1869" y="306"/>
                    <a:pt x="1045" y="0"/>
                    <a:pt x="0" y="0"/>
                  </a:cubicBezTo>
                  <a:cubicBezTo>
                    <a:pt x="0" y="2069"/>
                    <a:pt x="0" y="2069"/>
                    <a:pt x="0" y="2069"/>
                  </a:cubicBezTo>
                  <a:cubicBezTo>
                    <a:pt x="454" y="2112"/>
                    <a:pt x="739" y="2344"/>
                    <a:pt x="855" y="2777"/>
                  </a:cubicBezTo>
                </a:path>
              </a:pathLst>
            </a:custGeom>
            <a:solidFill>
              <a:schemeClr val="accent2"/>
            </a:solidFill>
            <a:ln>
              <a:noFill/>
            </a:ln>
            <a:effectLst/>
          </p:spPr>
          <p:txBody>
            <a:bodyPr wrap="none" anchor="ctr"/>
            <a:lstStyle/>
            <a:p>
              <a:endParaRPr lang="es-MX" sz="900"/>
            </a:p>
          </p:txBody>
        </p:sp>
      </p:grpSp>
    </p:spTree>
    <p:extLst>
      <p:ext uri="{BB962C8B-B14F-4D97-AF65-F5344CB8AC3E}">
        <p14:creationId xmlns:p14="http://schemas.microsoft.com/office/powerpoint/2010/main" val="13460084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xmlns=""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smtClean="0">
                <a:solidFill>
                  <a:schemeClr val="tx2"/>
                </a:solidFill>
                <a:latin typeface="Lato Heavy" charset="0"/>
                <a:ea typeface="Lato Heavy" charset="0"/>
                <a:cs typeface="Lato Heavy" charset="0"/>
              </a:rPr>
              <a:t>Description of Courses</a:t>
            </a:r>
            <a:endParaRPr lang="en-US" sz="4000" b="1">
              <a:solidFill>
                <a:schemeClr val="tx2"/>
              </a:solidFill>
              <a:latin typeface="Lato Heavy" charset="0"/>
              <a:ea typeface="Lato Heavy" charset="0"/>
              <a:cs typeface="Lato Heavy" charset="0"/>
            </a:endParaRPr>
          </a:p>
        </p:txBody>
      </p:sp>
      <p:sp>
        <p:nvSpPr>
          <p:cNvPr id="3"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68193" y="1283280"/>
            <a:ext cx="4954131"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CSE375 : SOFTWARE TESTING</a:t>
            </a:r>
            <a:endParaRPr lang="es-MX" sz="2800" b="1" dirty="0">
              <a:solidFill>
                <a:schemeClr val="bg1"/>
              </a:solidFill>
            </a:endParaRPr>
          </a:p>
        </p:txBody>
      </p:sp>
      <p:sp>
        <p:nvSpPr>
          <p:cNvPr id="14" name="CuadroTexto 490">
            <a:extLst>
              <a:ext uri="{FF2B5EF4-FFF2-40B4-BE49-F238E27FC236}">
                <a16:creationId xmlns:a16="http://schemas.microsoft.com/office/drawing/2014/main" xmlns="" id="{CE4B999E-AE68-A148-BC94-54DD0361C6F6}"/>
              </a:ext>
            </a:extLst>
          </p:cNvPr>
          <p:cNvSpPr txBox="1"/>
          <p:nvPr/>
        </p:nvSpPr>
        <p:spPr>
          <a:xfrm>
            <a:off x="963827" y="1992963"/>
            <a:ext cx="10651524" cy="2246769"/>
          </a:xfrm>
          <a:prstGeom prst="rect">
            <a:avLst/>
          </a:prstGeom>
          <a:noFill/>
        </p:spPr>
        <p:txBody>
          <a:bodyPr wrap="square" rtlCol="0">
            <a:spAutoFit/>
          </a:bodyPr>
          <a:lstStyle/>
          <a:p>
            <a:pPr lvl="1" algn="just">
              <a:defRPr/>
            </a:pPr>
            <a:r>
              <a:rPr lang="de-DE" sz="2000" dirty="0">
                <a:ea typeface="Cambria" charset="0"/>
                <a:cs typeface="Cambria" charset="0"/>
              </a:rPr>
              <a:t>This </a:t>
            </a:r>
            <a:r>
              <a:rPr lang="de-DE" sz="2000" dirty="0" err="1">
                <a:ea typeface="Cambria" charset="0"/>
                <a:cs typeface="Cambria" charset="0"/>
              </a:rPr>
              <a:t>is</a:t>
            </a:r>
            <a:r>
              <a:rPr lang="de-DE" sz="2000" dirty="0">
                <a:ea typeface="Cambria" charset="0"/>
                <a:cs typeface="Cambria" charset="0"/>
              </a:rPr>
              <a:t> </a:t>
            </a:r>
            <a:r>
              <a:rPr lang="de-DE" sz="2000" dirty="0" err="1">
                <a:ea typeface="Cambria" charset="0"/>
                <a:cs typeface="Cambria" charset="0"/>
              </a:rPr>
              <a:t>the</a:t>
            </a:r>
            <a:r>
              <a:rPr lang="de-DE" sz="2000" dirty="0">
                <a:ea typeface="Cambria" charset="0"/>
                <a:cs typeface="Cambria" charset="0"/>
              </a:rPr>
              <a:t> </a:t>
            </a:r>
            <a:r>
              <a:rPr lang="de-DE" sz="2000" dirty="0" err="1">
                <a:ea typeface="Cambria" charset="0"/>
                <a:cs typeface="Cambria" charset="0"/>
              </a:rPr>
              <a:t>second</a:t>
            </a:r>
            <a:r>
              <a:rPr lang="de-DE" sz="2000" dirty="0">
                <a:ea typeface="Cambria" charset="0"/>
                <a:cs typeface="Cambria" charset="0"/>
              </a:rPr>
              <a:t> </a:t>
            </a:r>
            <a:r>
              <a:rPr lang="de-DE" sz="2000" dirty="0" err="1">
                <a:ea typeface="Cambria" charset="0"/>
                <a:cs typeface="Cambria" charset="0"/>
              </a:rPr>
              <a:t>course</a:t>
            </a:r>
            <a:r>
              <a:rPr lang="de-DE" sz="2000" dirty="0">
                <a:ea typeface="Cambria" charset="0"/>
                <a:cs typeface="Cambria" charset="0"/>
              </a:rPr>
              <a:t> </a:t>
            </a:r>
            <a:r>
              <a:rPr lang="de-DE" sz="2000" dirty="0" err="1">
                <a:ea typeface="Cambria" charset="0"/>
                <a:cs typeface="Cambria" charset="0"/>
              </a:rPr>
              <a:t>of</a:t>
            </a:r>
            <a:r>
              <a:rPr lang="de-DE" sz="2000" dirty="0">
                <a:ea typeface="Cambria" charset="0"/>
                <a:cs typeface="Cambria" charset="0"/>
              </a:rPr>
              <a:t> EM </a:t>
            </a:r>
            <a:r>
              <a:rPr lang="de-DE" sz="2000" dirty="0" err="1">
                <a:ea typeface="Cambria" charset="0"/>
                <a:cs typeface="Cambria" charset="0"/>
              </a:rPr>
              <a:t>which</a:t>
            </a:r>
            <a:r>
              <a:rPr lang="de-DE" sz="2000" dirty="0">
                <a:ea typeface="Cambria" charset="0"/>
                <a:cs typeface="Cambria" charset="0"/>
              </a:rPr>
              <a:t> </a:t>
            </a:r>
            <a:r>
              <a:rPr lang="de-DE" sz="2000" dirty="0" err="1">
                <a:ea typeface="Cambria" charset="0"/>
                <a:cs typeface="Cambria" charset="0"/>
              </a:rPr>
              <a:t>includes</a:t>
            </a:r>
            <a:r>
              <a:rPr lang="de-DE" sz="2000" dirty="0">
                <a:ea typeface="Cambria" charset="0"/>
                <a:cs typeface="Cambria" charset="0"/>
              </a:rPr>
              <a:t> </a:t>
            </a:r>
            <a:r>
              <a:rPr lang="de-DE" sz="2000" dirty="0" err="1">
                <a:ea typeface="Cambria" charset="0"/>
                <a:cs typeface="Cambria" charset="0"/>
              </a:rPr>
              <a:t>the</a:t>
            </a:r>
            <a:r>
              <a:rPr lang="de-DE" sz="2000" dirty="0">
                <a:ea typeface="Cambria" charset="0"/>
                <a:cs typeface="Cambria" charset="0"/>
              </a:rPr>
              <a:t> </a:t>
            </a:r>
            <a:r>
              <a:rPr lang="de-DE" sz="2000" dirty="0" err="1">
                <a:ea typeface="Cambria" charset="0"/>
                <a:cs typeface="Cambria" charset="0"/>
              </a:rPr>
              <a:t>basic</a:t>
            </a:r>
            <a:r>
              <a:rPr lang="de-DE" sz="2000" dirty="0">
                <a:ea typeface="Cambria" charset="0"/>
                <a:cs typeface="Cambria" charset="0"/>
              </a:rPr>
              <a:t> </a:t>
            </a:r>
            <a:r>
              <a:rPr lang="de-DE" sz="2000" dirty="0" err="1">
                <a:ea typeface="Cambria" charset="0"/>
                <a:cs typeface="Cambria" charset="0"/>
              </a:rPr>
              <a:t>concepts</a:t>
            </a:r>
            <a:r>
              <a:rPr lang="de-DE" sz="2000" dirty="0">
                <a:ea typeface="Cambria" charset="0"/>
                <a:cs typeface="Cambria" charset="0"/>
              </a:rPr>
              <a:t> </a:t>
            </a:r>
            <a:r>
              <a:rPr lang="de-DE" sz="2000" dirty="0" err="1">
                <a:ea typeface="Cambria" charset="0"/>
                <a:cs typeface="Cambria" charset="0"/>
              </a:rPr>
              <a:t>of</a:t>
            </a:r>
            <a:r>
              <a:rPr lang="de-DE" sz="2000" dirty="0">
                <a:ea typeface="Cambria" charset="0"/>
                <a:cs typeface="Cambria" charset="0"/>
              </a:rPr>
              <a:t> </a:t>
            </a:r>
            <a:r>
              <a:rPr lang="de-DE" sz="2000" dirty="0" err="1">
                <a:ea typeface="Cambria" charset="0"/>
                <a:cs typeface="Cambria" charset="0"/>
              </a:rPr>
              <a:t>software</a:t>
            </a:r>
            <a:r>
              <a:rPr lang="de-DE" sz="2000" dirty="0">
                <a:ea typeface="Cambria" charset="0"/>
                <a:cs typeface="Cambria" charset="0"/>
              </a:rPr>
              <a:t> </a:t>
            </a:r>
            <a:r>
              <a:rPr lang="de-DE" sz="2000" dirty="0" err="1">
                <a:ea typeface="Cambria" charset="0"/>
                <a:cs typeface="Cambria" charset="0"/>
              </a:rPr>
              <a:t>testing</a:t>
            </a:r>
            <a:r>
              <a:rPr lang="de-DE" sz="2000" dirty="0">
                <a:ea typeface="Cambria" charset="0"/>
                <a:cs typeface="Cambria" charset="0"/>
              </a:rPr>
              <a:t> </a:t>
            </a:r>
            <a:r>
              <a:rPr lang="de-DE" sz="2000" dirty="0" err="1">
                <a:ea typeface="Cambria" charset="0"/>
                <a:cs typeface="Cambria" charset="0"/>
              </a:rPr>
              <a:t>and</a:t>
            </a:r>
            <a:r>
              <a:rPr lang="de-DE" sz="2000" dirty="0">
                <a:ea typeface="Cambria" charset="0"/>
                <a:cs typeface="Cambria" charset="0"/>
              </a:rPr>
              <a:t> </a:t>
            </a:r>
            <a:r>
              <a:rPr lang="de-DE" sz="2000" dirty="0" err="1">
                <a:ea typeface="Cambria" charset="0"/>
                <a:cs typeface="Cambria" charset="0"/>
              </a:rPr>
              <a:t>various</a:t>
            </a:r>
            <a:r>
              <a:rPr lang="de-DE" sz="2000" dirty="0">
                <a:ea typeface="Cambria" charset="0"/>
                <a:cs typeface="Cambria" charset="0"/>
              </a:rPr>
              <a:t> </a:t>
            </a:r>
            <a:r>
              <a:rPr lang="de-DE" sz="2000" dirty="0" err="1">
                <a:ea typeface="Cambria" charset="0"/>
                <a:cs typeface="Cambria" charset="0"/>
              </a:rPr>
              <a:t>types</a:t>
            </a:r>
            <a:r>
              <a:rPr lang="de-DE" sz="2000" dirty="0">
                <a:ea typeface="Cambria" charset="0"/>
                <a:cs typeface="Cambria" charset="0"/>
              </a:rPr>
              <a:t> </a:t>
            </a:r>
            <a:r>
              <a:rPr lang="de-DE" sz="2000" dirty="0" err="1">
                <a:ea typeface="Cambria" charset="0"/>
                <a:cs typeface="Cambria" charset="0"/>
              </a:rPr>
              <a:t>of</a:t>
            </a:r>
            <a:r>
              <a:rPr lang="de-DE" sz="2000" dirty="0">
                <a:ea typeface="Cambria" charset="0"/>
                <a:cs typeface="Cambria" charset="0"/>
              </a:rPr>
              <a:t> </a:t>
            </a:r>
            <a:r>
              <a:rPr lang="de-DE" sz="2000" dirty="0" err="1">
                <a:ea typeface="Cambria" charset="0"/>
                <a:cs typeface="Cambria" charset="0"/>
              </a:rPr>
              <a:t>software</a:t>
            </a:r>
            <a:r>
              <a:rPr lang="de-DE" sz="2000" dirty="0">
                <a:ea typeface="Cambria" charset="0"/>
                <a:cs typeface="Cambria" charset="0"/>
              </a:rPr>
              <a:t> </a:t>
            </a:r>
            <a:r>
              <a:rPr lang="de-DE" sz="2000" dirty="0" err="1">
                <a:ea typeface="Cambria" charset="0"/>
                <a:cs typeface="Cambria" charset="0"/>
              </a:rPr>
              <a:t>testing</a:t>
            </a:r>
            <a:r>
              <a:rPr lang="de-DE" sz="2000" dirty="0">
                <a:ea typeface="Cambria" charset="0"/>
                <a:cs typeface="Cambria" charset="0"/>
              </a:rPr>
              <a:t>. This </a:t>
            </a:r>
            <a:r>
              <a:rPr lang="de-DE" sz="2000" dirty="0" err="1">
                <a:ea typeface="Cambria" charset="0"/>
                <a:cs typeface="Cambria" charset="0"/>
              </a:rPr>
              <a:t>course</a:t>
            </a:r>
            <a:r>
              <a:rPr lang="de-DE" sz="2000" dirty="0">
                <a:ea typeface="Cambria" charset="0"/>
                <a:cs typeface="Cambria" charset="0"/>
              </a:rPr>
              <a:t> </a:t>
            </a:r>
            <a:r>
              <a:rPr lang="de-DE" sz="2000" dirty="0" err="1">
                <a:ea typeface="Cambria" charset="0"/>
                <a:cs typeface="Cambria" charset="0"/>
              </a:rPr>
              <a:t>helps</a:t>
            </a:r>
            <a:r>
              <a:rPr lang="de-DE" sz="2000" dirty="0">
                <a:ea typeface="Cambria" charset="0"/>
                <a:cs typeface="Cambria" charset="0"/>
              </a:rPr>
              <a:t> </a:t>
            </a:r>
            <a:r>
              <a:rPr lang="de-DE" sz="2000" dirty="0" err="1">
                <a:ea typeface="Cambria" charset="0"/>
                <a:cs typeface="Cambria" charset="0"/>
              </a:rPr>
              <a:t>the</a:t>
            </a:r>
            <a:r>
              <a:rPr lang="de-DE" sz="2000" dirty="0">
                <a:ea typeface="Cambria" charset="0"/>
                <a:cs typeface="Cambria" charset="0"/>
              </a:rPr>
              <a:t> </a:t>
            </a:r>
            <a:r>
              <a:rPr lang="de-DE" sz="2000" dirty="0" err="1">
                <a:ea typeface="Cambria" charset="0"/>
                <a:cs typeface="Cambria" charset="0"/>
              </a:rPr>
              <a:t>students</a:t>
            </a:r>
            <a:r>
              <a:rPr lang="de-DE" sz="2000" dirty="0">
                <a:ea typeface="Cambria" charset="0"/>
                <a:cs typeface="Cambria" charset="0"/>
              </a:rPr>
              <a:t> in </a:t>
            </a:r>
            <a:r>
              <a:rPr lang="de-DE" sz="2000" dirty="0" err="1">
                <a:ea typeface="Cambria" charset="0"/>
                <a:cs typeface="Cambria" charset="0"/>
              </a:rPr>
              <a:t>understanding</a:t>
            </a:r>
            <a:r>
              <a:rPr lang="de-DE" sz="2000" dirty="0">
                <a:ea typeface="Cambria" charset="0"/>
                <a:cs typeface="Cambria" charset="0"/>
              </a:rPr>
              <a:t> </a:t>
            </a:r>
            <a:r>
              <a:rPr lang="de-DE" sz="2000" dirty="0" err="1">
                <a:ea typeface="Cambria" charset="0"/>
                <a:cs typeface="Cambria" charset="0"/>
              </a:rPr>
              <a:t>the</a:t>
            </a:r>
            <a:r>
              <a:rPr lang="de-DE" sz="2000" dirty="0">
                <a:ea typeface="Cambria" charset="0"/>
                <a:cs typeface="Cambria" charset="0"/>
              </a:rPr>
              <a:t> </a:t>
            </a:r>
            <a:r>
              <a:rPr lang="de-DE" sz="2000" dirty="0" err="1">
                <a:ea typeface="Cambria" charset="0"/>
                <a:cs typeface="Cambria" charset="0"/>
              </a:rPr>
              <a:t>testing</a:t>
            </a:r>
            <a:r>
              <a:rPr lang="de-DE" sz="2000" dirty="0">
                <a:ea typeface="Cambria" charset="0"/>
                <a:cs typeface="Cambria" charset="0"/>
              </a:rPr>
              <a:t> </a:t>
            </a:r>
            <a:r>
              <a:rPr lang="de-DE" sz="2000" dirty="0" err="1">
                <a:ea typeface="Cambria" charset="0"/>
                <a:cs typeface="Cambria" charset="0"/>
              </a:rPr>
              <a:t>concepts</a:t>
            </a:r>
            <a:r>
              <a:rPr lang="de-DE" sz="2000" dirty="0">
                <a:ea typeface="Cambria" charset="0"/>
                <a:cs typeface="Cambria" charset="0"/>
              </a:rPr>
              <a:t> </a:t>
            </a:r>
            <a:r>
              <a:rPr lang="de-DE" sz="2000" dirty="0" err="1">
                <a:ea typeface="Cambria" charset="0"/>
                <a:cs typeface="Cambria" charset="0"/>
              </a:rPr>
              <a:t>which</a:t>
            </a:r>
            <a:r>
              <a:rPr lang="de-DE" sz="2000" dirty="0">
                <a:ea typeface="Cambria" charset="0"/>
                <a:cs typeface="Cambria" charset="0"/>
              </a:rPr>
              <a:t> </a:t>
            </a:r>
            <a:r>
              <a:rPr lang="de-DE" sz="2000" dirty="0" err="1">
                <a:ea typeface="Cambria" charset="0"/>
                <a:cs typeface="Cambria" charset="0"/>
              </a:rPr>
              <a:t>can</a:t>
            </a:r>
            <a:r>
              <a:rPr lang="de-DE" sz="2000" dirty="0">
                <a:ea typeface="Cambria" charset="0"/>
                <a:cs typeface="Cambria" charset="0"/>
              </a:rPr>
              <a:t> </a:t>
            </a:r>
            <a:r>
              <a:rPr lang="de-DE" sz="2000" dirty="0" err="1">
                <a:ea typeface="Cambria" charset="0"/>
                <a:cs typeface="Cambria" charset="0"/>
              </a:rPr>
              <a:t>be</a:t>
            </a:r>
            <a:r>
              <a:rPr lang="de-DE" sz="2000" dirty="0">
                <a:ea typeface="Cambria" charset="0"/>
                <a:cs typeface="Cambria" charset="0"/>
              </a:rPr>
              <a:t> </a:t>
            </a:r>
            <a:r>
              <a:rPr lang="de-DE" sz="2000" dirty="0" err="1">
                <a:ea typeface="Cambria" charset="0"/>
                <a:cs typeface="Cambria" charset="0"/>
              </a:rPr>
              <a:t>applied</a:t>
            </a:r>
            <a:r>
              <a:rPr lang="de-DE" sz="2000" dirty="0">
                <a:ea typeface="Cambria" charset="0"/>
                <a:cs typeface="Cambria" charset="0"/>
              </a:rPr>
              <a:t> </a:t>
            </a:r>
            <a:r>
              <a:rPr lang="de-DE" sz="2000" dirty="0" err="1">
                <a:ea typeface="Cambria" charset="0"/>
                <a:cs typeface="Cambria" charset="0"/>
              </a:rPr>
              <a:t>while</a:t>
            </a:r>
            <a:r>
              <a:rPr lang="de-DE" sz="2000" dirty="0">
                <a:ea typeface="Cambria" charset="0"/>
                <a:cs typeface="Cambria" charset="0"/>
              </a:rPr>
              <a:t> </a:t>
            </a:r>
            <a:r>
              <a:rPr lang="de-DE" sz="2000" dirty="0" err="1">
                <a:ea typeface="Cambria" charset="0"/>
                <a:cs typeface="Cambria" charset="0"/>
              </a:rPr>
              <a:t>testing</a:t>
            </a:r>
            <a:r>
              <a:rPr lang="de-DE" sz="2000" dirty="0">
                <a:ea typeface="Cambria" charset="0"/>
                <a:cs typeface="Cambria" charset="0"/>
              </a:rPr>
              <a:t> </a:t>
            </a:r>
            <a:r>
              <a:rPr lang="de-DE" sz="2000" dirty="0" err="1">
                <a:ea typeface="Cambria" charset="0"/>
                <a:cs typeface="Cambria" charset="0"/>
              </a:rPr>
              <a:t>the</a:t>
            </a:r>
            <a:r>
              <a:rPr lang="de-DE" sz="2000" dirty="0">
                <a:ea typeface="Cambria" charset="0"/>
                <a:cs typeface="Cambria" charset="0"/>
              </a:rPr>
              <a:t> </a:t>
            </a:r>
            <a:r>
              <a:rPr lang="de-DE" sz="2000" dirty="0" err="1">
                <a:ea typeface="Cambria" charset="0"/>
                <a:cs typeface="Cambria" charset="0"/>
              </a:rPr>
              <a:t>software</a:t>
            </a:r>
            <a:r>
              <a:rPr lang="de-DE" sz="2000" dirty="0">
                <a:ea typeface="Cambria" charset="0"/>
                <a:cs typeface="Cambria" charset="0"/>
              </a:rPr>
              <a:t>. </a:t>
            </a:r>
          </a:p>
          <a:p>
            <a:pPr lvl="1" algn="just">
              <a:defRPr/>
            </a:pPr>
            <a:endParaRPr lang="de-DE" sz="2000" b="1" dirty="0">
              <a:ea typeface="Cambria" charset="0"/>
              <a:cs typeface="Cambria" charset="0"/>
            </a:endParaRPr>
          </a:p>
          <a:p>
            <a:pPr lvl="1" algn="just">
              <a:defRPr/>
            </a:pPr>
            <a:r>
              <a:rPr lang="de-DE" sz="2000" b="1" u="sng" dirty="0">
                <a:ea typeface="Cambria" charset="0"/>
                <a:cs typeface="Cambria" charset="0"/>
              </a:rPr>
              <a:t>Course Outcome</a:t>
            </a:r>
            <a:r>
              <a:rPr lang="de-DE" sz="2000" u="sng" dirty="0">
                <a:ea typeface="Cambria" charset="0"/>
                <a:cs typeface="Cambria" charset="0"/>
              </a:rPr>
              <a:t>:</a:t>
            </a:r>
            <a:endParaRPr lang="de-DE" sz="2000" dirty="0">
              <a:ea typeface="Cambria" charset="0"/>
              <a:cs typeface="Cambria" charset="0"/>
            </a:endParaRPr>
          </a:p>
          <a:p>
            <a:pPr marL="800100" lvl="1" indent="-342900" algn="just">
              <a:buFont typeface="Arial" charset="0"/>
              <a:buChar char="•"/>
              <a:defRPr/>
            </a:pPr>
            <a:r>
              <a:rPr lang="de-DE" sz="2000" dirty="0" err="1">
                <a:ea typeface="Cambria" charset="0"/>
                <a:cs typeface="Cambria" charset="0"/>
              </a:rPr>
              <a:t>Students</a:t>
            </a:r>
            <a:r>
              <a:rPr lang="de-DE" sz="2000" dirty="0">
                <a:ea typeface="Cambria" charset="0"/>
                <a:cs typeface="Cambria" charset="0"/>
              </a:rPr>
              <a:t> will </a:t>
            </a:r>
            <a:r>
              <a:rPr lang="de-DE" sz="2000" dirty="0" err="1">
                <a:ea typeface="Cambria" charset="0"/>
                <a:cs typeface="Cambria" charset="0"/>
              </a:rPr>
              <a:t>be</a:t>
            </a:r>
            <a:r>
              <a:rPr lang="de-DE" sz="2000" dirty="0">
                <a:ea typeface="Cambria" charset="0"/>
                <a:cs typeface="Cambria" charset="0"/>
              </a:rPr>
              <a:t> </a:t>
            </a:r>
            <a:r>
              <a:rPr lang="de-DE" sz="2000" dirty="0" err="1">
                <a:ea typeface="Cambria" charset="0"/>
                <a:cs typeface="Cambria" charset="0"/>
              </a:rPr>
              <a:t>able</a:t>
            </a:r>
            <a:r>
              <a:rPr lang="de-DE" sz="2000" dirty="0">
                <a:ea typeface="Cambria" charset="0"/>
                <a:cs typeface="Cambria" charset="0"/>
              </a:rPr>
              <a:t> </a:t>
            </a:r>
            <a:r>
              <a:rPr lang="de-DE" sz="2000" dirty="0" err="1">
                <a:ea typeface="Cambria" charset="0"/>
                <a:cs typeface="Cambria" charset="0"/>
              </a:rPr>
              <a:t>to</a:t>
            </a:r>
            <a:r>
              <a:rPr lang="de-DE" sz="2000" dirty="0">
                <a:ea typeface="Cambria" charset="0"/>
                <a:cs typeface="Cambria" charset="0"/>
              </a:rPr>
              <a:t> </a:t>
            </a:r>
            <a:r>
              <a:rPr lang="de-DE" sz="2000" dirty="0" err="1">
                <a:ea typeface="Cambria" charset="0"/>
                <a:cs typeface="Cambria" charset="0"/>
              </a:rPr>
              <a:t>learn</a:t>
            </a:r>
            <a:r>
              <a:rPr lang="de-DE" sz="2000" dirty="0">
                <a:ea typeface="Cambria" charset="0"/>
                <a:cs typeface="Cambria" charset="0"/>
              </a:rPr>
              <a:t> </a:t>
            </a:r>
            <a:r>
              <a:rPr lang="de-DE" sz="2000" dirty="0" err="1">
                <a:ea typeface="Cambria" charset="0"/>
                <a:cs typeface="Cambria" charset="0"/>
              </a:rPr>
              <a:t>and</a:t>
            </a:r>
            <a:r>
              <a:rPr lang="de-DE" sz="2000" dirty="0">
                <a:ea typeface="Cambria" charset="0"/>
                <a:cs typeface="Cambria" charset="0"/>
              </a:rPr>
              <a:t> </a:t>
            </a:r>
            <a:r>
              <a:rPr lang="de-DE" sz="2000" dirty="0" err="1">
                <a:ea typeface="Cambria" charset="0"/>
                <a:cs typeface="Cambria" charset="0"/>
              </a:rPr>
              <a:t>explain</a:t>
            </a:r>
            <a:r>
              <a:rPr lang="de-DE" sz="2000" dirty="0">
                <a:ea typeface="Cambria" charset="0"/>
                <a:cs typeface="Cambria" charset="0"/>
              </a:rPr>
              <a:t> </a:t>
            </a:r>
            <a:r>
              <a:rPr lang="de-DE" sz="2000" dirty="0" err="1">
                <a:ea typeface="Cambria" charset="0"/>
                <a:cs typeface="Cambria" charset="0"/>
              </a:rPr>
              <a:t>the</a:t>
            </a:r>
            <a:r>
              <a:rPr lang="de-DE" sz="2000" dirty="0">
                <a:ea typeface="Cambria" charset="0"/>
                <a:cs typeface="Cambria" charset="0"/>
              </a:rPr>
              <a:t> </a:t>
            </a:r>
            <a:r>
              <a:rPr lang="de-DE" sz="2000" dirty="0" err="1">
                <a:ea typeface="Cambria" charset="0"/>
                <a:cs typeface="Cambria" charset="0"/>
              </a:rPr>
              <a:t>basics</a:t>
            </a:r>
            <a:r>
              <a:rPr lang="de-DE" sz="2000" dirty="0">
                <a:ea typeface="Cambria" charset="0"/>
                <a:cs typeface="Cambria" charset="0"/>
              </a:rPr>
              <a:t> </a:t>
            </a:r>
            <a:r>
              <a:rPr lang="de-DE" sz="2000" dirty="0" err="1">
                <a:ea typeface="Cambria" charset="0"/>
                <a:cs typeface="Cambria" charset="0"/>
              </a:rPr>
              <a:t>of</a:t>
            </a:r>
            <a:r>
              <a:rPr lang="de-DE" sz="2000" dirty="0">
                <a:ea typeface="Cambria" charset="0"/>
                <a:cs typeface="Cambria" charset="0"/>
              </a:rPr>
              <a:t> </a:t>
            </a:r>
            <a:r>
              <a:rPr lang="de-DE" sz="2000" dirty="0" err="1">
                <a:ea typeface="Cambria" charset="0"/>
                <a:cs typeface="Cambria" charset="0"/>
              </a:rPr>
              <a:t>software</a:t>
            </a:r>
            <a:r>
              <a:rPr lang="de-DE" sz="2000" dirty="0">
                <a:ea typeface="Cambria" charset="0"/>
                <a:cs typeface="Cambria" charset="0"/>
              </a:rPr>
              <a:t> </a:t>
            </a:r>
            <a:r>
              <a:rPr lang="de-DE" sz="2000" dirty="0" err="1">
                <a:ea typeface="Cambria" charset="0"/>
                <a:cs typeface="Cambria" charset="0"/>
              </a:rPr>
              <a:t>testing</a:t>
            </a:r>
            <a:r>
              <a:rPr lang="de-DE" sz="2000" dirty="0">
                <a:ea typeface="Cambria" charset="0"/>
                <a:cs typeface="Cambria" charset="0"/>
              </a:rPr>
              <a:t>.</a:t>
            </a:r>
          </a:p>
          <a:p>
            <a:pPr marL="800100" lvl="1" indent="-342900" algn="just">
              <a:buFont typeface="Arial" charset="0"/>
              <a:buChar char="•"/>
              <a:defRPr/>
            </a:pPr>
            <a:r>
              <a:rPr lang="de-DE" sz="2000" dirty="0" err="1">
                <a:ea typeface="Cambria" charset="0"/>
                <a:cs typeface="Cambria" charset="0"/>
              </a:rPr>
              <a:t>Students</a:t>
            </a:r>
            <a:r>
              <a:rPr lang="de-DE" sz="2000" dirty="0">
                <a:ea typeface="Cambria" charset="0"/>
                <a:cs typeface="Cambria" charset="0"/>
              </a:rPr>
              <a:t> will </a:t>
            </a:r>
            <a:r>
              <a:rPr lang="de-DE" sz="2000" dirty="0" err="1">
                <a:ea typeface="Cambria" charset="0"/>
                <a:cs typeface="Cambria" charset="0"/>
              </a:rPr>
              <a:t>be</a:t>
            </a:r>
            <a:r>
              <a:rPr lang="de-DE" sz="2000" dirty="0">
                <a:ea typeface="Cambria" charset="0"/>
                <a:cs typeface="Cambria" charset="0"/>
              </a:rPr>
              <a:t> </a:t>
            </a:r>
            <a:r>
              <a:rPr lang="de-DE" sz="2000" dirty="0" err="1">
                <a:ea typeface="Cambria" charset="0"/>
                <a:cs typeface="Cambria" charset="0"/>
              </a:rPr>
              <a:t>capable</a:t>
            </a:r>
            <a:r>
              <a:rPr lang="de-DE" sz="2000" dirty="0">
                <a:ea typeface="Cambria" charset="0"/>
                <a:cs typeface="Cambria" charset="0"/>
              </a:rPr>
              <a:t> </a:t>
            </a:r>
            <a:r>
              <a:rPr lang="de-DE" sz="2000" dirty="0" err="1">
                <a:ea typeface="Cambria" charset="0"/>
                <a:cs typeface="Cambria" charset="0"/>
              </a:rPr>
              <a:t>of</a:t>
            </a:r>
            <a:r>
              <a:rPr lang="de-DE" sz="2000" dirty="0">
                <a:ea typeface="Cambria" charset="0"/>
                <a:cs typeface="Cambria" charset="0"/>
              </a:rPr>
              <a:t> </a:t>
            </a:r>
            <a:r>
              <a:rPr lang="de-DE" sz="2000" dirty="0" err="1">
                <a:ea typeface="Cambria" charset="0"/>
                <a:cs typeface="Cambria" charset="0"/>
              </a:rPr>
              <a:t>designing</a:t>
            </a:r>
            <a:r>
              <a:rPr lang="de-DE" sz="2000" dirty="0">
                <a:ea typeface="Cambria" charset="0"/>
                <a:cs typeface="Cambria" charset="0"/>
              </a:rPr>
              <a:t> </a:t>
            </a:r>
            <a:r>
              <a:rPr lang="de-DE" sz="2000" dirty="0" err="1">
                <a:ea typeface="Cambria" charset="0"/>
                <a:cs typeface="Cambria" charset="0"/>
              </a:rPr>
              <a:t>the</a:t>
            </a:r>
            <a:r>
              <a:rPr lang="de-DE" sz="2000" dirty="0">
                <a:ea typeface="Cambria" charset="0"/>
                <a:cs typeface="Cambria" charset="0"/>
              </a:rPr>
              <a:t> </a:t>
            </a:r>
            <a:r>
              <a:rPr lang="de-DE" sz="2000" dirty="0" err="1">
                <a:ea typeface="Cambria" charset="0"/>
                <a:cs typeface="Cambria" charset="0"/>
              </a:rPr>
              <a:t>test</a:t>
            </a:r>
            <a:r>
              <a:rPr lang="de-DE" sz="2000" dirty="0">
                <a:ea typeface="Cambria" charset="0"/>
                <a:cs typeface="Cambria" charset="0"/>
              </a:rPr>
              <a:t> </a:t>
            </a:r>
            <a:r>
              <a:rPr lang="de-DE" sz="2000" dirty="0" err="1">
                <a:ea typeface="Cambria" charset="0"/>
                <a:cs typeface="Cambria" charset="0"/>
              </a:rPr>
              <a:t>cases</a:t>
            </a:r>
            <a:r>
              <a:rPr lang="de-DE" sz="2000" dirty="0">
                <a:ea typeface="Cambria" charset="0"/>
                <a:cs typeface="Cambria" charset="0"/>
              </a:rPr>
              <a:t>.</a:t>
            </a:r>
            <a:endParaRPr lang="en-US" sz="2000" dirty="0">
              <a:ea typeface="Cambria" charset="0"/>
              <a:cs typeface="Cambria" charset="0"/>
            </a:endParaRPr>
          </a:p>
        </p:txBody>
      </p:sp>
      <p:grpSp>
        <p:nvGrpSpPr>
          <p:cNvPr id="16" name="Group 15"/>
          <p:cNvGrpSpPr/>
          <p:nvPr/>
        </p:nvGrpSpPr>
        <p:grpSpPr>
          <a:xfrm>
            <a:off x="246090" y="178911"/>
            <a:ext cx="422104" cy="552152"/>
            <a:chOff x="1394339" y="943016"/>
            <a:chExt cx="3388432" cy="4984740"/>
          </a:xfrm>
        </p:grpSpPr>
        <p:sp>
          <p:nvSpPr>
            <p:cNvPr id="17" name="Freeform 155">
              <a:extLst>
                <a:ext uri="{FF2B5EF4-FFF2-40B4-BE49-F238E27FC236}">
                  <a16:creationId xmlns:a16="http://schemas.microsoft.com/office/drawing/2014/main" xmlns="" id="{44BB7099-8FB3-034D-8594-B18D710213F8}"/>
                </a:ext>
              </a:extLst>
            </p:cNvPr>
            <p:cNvSpPr>
              <a:spLocks noChangeArrowheads="1"/>
            </p:cNvSpPr>
            <p:nvPr/>
          </p:nvSpPr>
          <p:spPr bwMode="auto">
            <a:xfrm>
              <a:off x="1402852" y="4963585"/>
              <a:ext cx="1687831" cy="964171"/>
            </a:xfrm>
            <a:custGeom>
              <a:avLst/>
              <a:gdLst>
                <a:gd name="T0" fmla="*/ 3379 w 3497"/>
                <a:gd name="T1" fmla="*/ 0 h 1997"/>
                <a:gd name="T2" fmla="*/ 3379 w 3497"/>
                <a:gd name="T3" fmla="*/ 0 h 1997"/>
                <a:gd name="T4" fmla="*/ 190 w 3497"/>
                <a:gd name="T5" fmla="*/ 0 h 1997"/>
                <a:gd name="T6" fmla="*/ 0 w 3497"/>
                <a:gd name="T7" fmla="*/ 179 h 1997"/>
                <a:gd name="T8" fmla="*/ 0 w 3497"/>
                <a:gd name="T9" fmla="*/ 1996 h 1997"/>
                <a:gd name="T10" fmla="*/ 3496 w 3497"/>
                <a:gd name="T11" fmla="*/ 1996 h 1997"/>
                <a:gd name="T12" fmla="*/ 3496 w 3497"/>
                <a:gd name="T13" fmla="*/ 0 h 1997"/>
                <a:gd name="T14" fmla="*/ 3379 w 3497"/>
                <a:gd name="T15" fmla="*/ 0 h 19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97" h="1997">
                  <a:moveTo>
                    <a:pt x="3379" y="0"/>
                  </a:moveTo>
                  <a:lnTo>
                    <a:pt x="3379" y="0"/>
                  </a:lnTo>
                  <a:cubicBezTo>
                    <a:pt x="190" y="0"/>
                    <a:pt x="190" y="0"/>
                    <a:pt x="190" y="0"/>
                  </a:cubicBezTo>
                  <a:cubicBezTo>
                    <a:pt x="127" y="63"/>
                    <a:pt x="63" y="126"/>
                    <a:pt x="0" y="179"/>
                  </a:cubicBezTo>
                  <a:cubicBezTo>
                    <a:pt x="0" y="1996"/>
                    <a:pt x="0" y="1996"/>
                    <a:pt x="0" y="1996"/>
                  </a:cubicBezTo>
                  <a:cubicBezTo>
                    <a:pt x="3496" y="1996"/>
                    <a:pt x="3496" y="1996"/>
                    <a:pt x="3496" y="1996"/>
                  </a:cubicBezTo>
                  <a:cubicBezTo>
                    <a:pt x="3496" y="0"/>
                    <a:pt x="3496" y="0"/>
                    <a:pt x="3496" y="0"/>
                  </a:cubicBezTo>
                  <a:lnTo>
                    <a:pt x="3379" y="0"/>
                  </a:lnTo>
                </a:path>
              </a:pathLst>
            </a:custGeom>
            <a:solidFill>
              <a:schemeClr val="accent5"/>
            </a:solidFill>
            <a:ln>
              <a:noFill/>
            </a:ln>
            <a:effectLst/>
          </p:spPr>
          <p:txBody>
            <a:bodyPr wrap="none" anchor="ctr"/>
            <a:lstStyle/>
            <a:p>
              <a:endParaRPr lang="es-MX" sz="900"/>
            </a:p>
          </p:txBody>
        </p:sp>
        <p:sp>
          <p:nvSpPr>
            <p:cNvPr id="18" name="Freeform 156">
              <a:extLst>
                <a:ext uri="{FF2B5EF4-FFF2-40B4-BE49-F238E27FC236}">
                  <a16:creationId xmlns:a16="http://schemas.microsoft.com/office/drawing/2014/main" xmlns="" id="{EE130D60-3AE7-8F4F-8771-D6CC411349A3}"/>
                </a:ext>
              </a:extLst>
            </p:cNvPr>
            <p:cNvSpPr>
              <a:spLocks noChangeArrowheads="1"/>
            </p:cNvSpPr>
            <p:nvPr/>
          </p:nvSpPr>
          <p:spPr bwMode="auto">
            <a:xfrm>
              <a:off x="1394339" y="943016"/>
              <a:ext cx="1698473" cy="1683573"/>
            </a:xfrm>
            <a:custGeom>
              <a:avLst/>
              <a:gdLst>
                <a:gd name="T0" fmla="*/ 961 w 3518"/>
                <a:gd name="T1" fmla="*/ 887 h 3486"/>
                <a:gd name="T2" fmla="*/ 961 w 3518"/>
                <a:gd name="T3" fmla="*/ 887 h 3486"/>
                <a:gd name="T4" fmla="*/ 42 w 3518"/>
                <a:gd name="T5" fmla="*/ 2777 h 3486"/>
                <a:gd name="T6" fmla="*/ 0 w 3518"/>
                <a:gd name="T7" fmla="*/ 3485 h 3486"/>
                <a:gd name="T8" fmla="*/ 2302 w 3518"/>
                <a:gd name="T9" fmla="*/ 3485 h 3486"/>
                <a:gd name="T10" fmla="*/ 2408 w 3518"/>
                <a:gd name="T11" fmla="*/ 2777 h 3486"/>
                <a:gd name="T12" fmla="*/ 2587 w 3518"/>
                <a:gd name="T13" fmla="*/ 2429 h 3486"/>
                <a:gd name="T14" fmla="*/ 3390 w 3518"/>
                <a:gd name="T15" fmla="*/ 2069 h 3486"/>
                <a:gd name="T16" fmla="*/ 3517 w 3518"/>
                <a:gd name="T17" fmla="*/ 2069 h 3486"/>
                <a:gd name="T18" fmla="*/ 3517 w 3518"/>
                <a:gd name="T19" fmla="*/ 0 h 3486"/>
                <a:gd name="T20" fmla="*/ 961 w 3518"/>
                <a:gd name="T21" fmla="*/ 887 h 3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18" h="3486">
                  <a:moveTo>
                    <a:pt x="961" y="887"/>
                  </a:moveTo>
                  <a:lnTo>
                    <a:pt x="961" y="887"/>
                  </a:lnTo>
                  <a:cubicBezTo>
                    <a:pt x="454" y="1341"/>
                    <a:pt x="148" y="1974"/>
                    <a:pt x="42" y="2777"/>
                  </a:cubicBezTo>
                  <a:cubicBezTo>
                    <a:pt x="10" y="2999"/>
                    <a:pt x="0" y="3242"/>
                    <a:pt x="0" y="3485"/>
                  </a:cubicBezTo>
                  <a:cubicBezTo>
                    <a:pt x="2302" y="3485"/>
                    <a:pt x="2302" y="3485"/>
                    <a:pt x="2302" y="3485"/>
                  </a:cubicBezTo>
                  <a:cubicBezTo>
                    <a:pt x="2302" y="3210"/>
                    <a:pt x="2334" y="2978"/>
                    <a:pt x="2408" y="2777"/>
                  </a:cubicBezTo>
                  <a:cubicBezTo>
                    <a:pt x="2450" y="2650"/>
                    <a:pt x="2513" y="2534"/>
                    <a:pt x="2587" y="2429"/>
                  </a:cubicBezTo>
                  <a:cubicBezTo>
                    <a:pt x="2788" y="2186"/>
                    <a:pt x="3052" y="2069"/>
                    <a:pt x="3390" y="2069"/>
                  </a:cubicBezTo>
                  <a:cubicBezTo>
                    <a:pt x="3432" y="2069"/>
                    <a:pt x="3474" y="2069"/>
                    <a:pt x="3517" y="2069"/>
                  </a:cubicBezTo>
                  <a:cubicBezTo>
                    <a:pt x="3517" y="0"/>
                    <a:pt x="3517" y="0"/>
                    <a:pt x="3517" y="0"/>
                  </a:cubicBezTo>
                  <a:cubicBezTo>
                    <a:pt x="2461" y="0"/>
                    <a:pt x="1616" y="295"/>
                    <a:pt x="961" y="887"/>
                  </a:cubicBezTo>
                </a:path>
              </a:pathLst>
            </a:custGeom>
            <a:solidFill>
              <a:schemeClr val="accent1"/>
            </a:solidFill>
            <a:ln>
              <a:noFill/>
            </a:ln>
            <a:effectLst/>
          </p:spPr>
          <p:txBody>
            <a:bodyPr wrap="none" anchor="ctr"/>
            <a:lstStyle/>
            <a:p>
              <a:endParaRPr lang="es-MX" sz="900"/>
            </a:p>
          </p:txBody>
        </p:sp>
        <p:sp>
          <p:nvSpPr>
            <p:cNvPr id="19" name="Freeform 157">
              <a:extLst>
                <a:ext uri="{FF2B5EF4-FFF2-40B4-BE49-F238E27FC236}">
                  <a16:creationId xmlns:a16="http://schemas.microsoft.com/office/drawing/2014/main" xmlns="" id="{B01EEE78-409E-7340-8D06-43A6D08233B7}"/>
                </a:ext>
              </a:extLst>
            </p:cNvPr>
            <p:cNvSpPr>
              <a:spLocks noChangeArrowheads="1"/>
            </p:cNvSpPr>
            <p:nvPr/>
          </p:nvSpPr>
          <p:spPr bwMode="auto">
            <a:xfrm>
              <a:off x="3090684" y="4963585"/>
              <a:ext cx="1692087" cy="964171"/>
            </a:xfrm>
            <a:custGeom>
              <a:avLst/>
              <a:gdLst>
                <a:gd name="T0" fmla="*/ 0 w 3507"/>
                <a:gd name="T1" fmla="*/ 1996 h 1997"/>
                <a:gd name="T2" fmla="*/ 3506 w 3507"/>
                <a:gd name="T3" fmla="*/ 1996 h 1997"/>
                <a:gd name="T4" fmla="*/ 3506 w 3507"/>
                <a:gd name="T5" fmla="*/ 0 h 1997"/>
                <a:gd name="T6" fmla="*/ 0 w 3507"/>
                <a:gd name="T7" fmla="*/ 0 h 1997"/>
                <a:gd name="T8" fmla="*/ 0 w 3507"/>
                <a:gd name="T9" fmla="*/ 1996 h 1997"/>
              </a:gdLst>
              <a:ahLst/>
              <a:cxnLst>
                <a:cxn ang="0">
                  <a:pos x="T0" y="T1"/>
                </a:cxn>
                <a:cxn ang="0">
                  <a:pos x="T2" y="T3"/>
                </a:cxn>
                <a:cxn ang="0">
                  <a:pos x="T4" y="T5"/>
                </a:cxn>
                <a:cxn ang="0">
                  <a:pos x="T6" y="T7"/>
                </a:cxn>
                <a:cxn ang="0">
                  <a:pos x="T8" y="T9"/>
                </a:cxn>
              </a:cxnLst>
              <a:rect l="0" t="0" r="r" b="b"/>
              <a:pathLst>
                <a:path w="3507" h="1997">
                  <a:moveTo>
                    <a:pt x="0" y="1996"/>
                  </a:moveTo>
                  <a:lnTo>
                    <a:pt x="3506" y="1996"/>
                  </a:lnTo>
                  <a:lnTo>
                    <a:pt x="3506" y="0"/>
                  </a:lnTo>
                  <a:lnTo>
                    <a:pt x="0" y="0"/>
                  </a:lnTo>
                  <a:lnTo>
                    <a:pt x="0" y="1996"/>
                  </a:lnTo>
                </a:path>
              </a:pathLst>
            </a:custGeom>
            <a:solidFill>
              <a:schemeClr val="accent1"/>
            </a:solidFill>
            <a:ln>
              <a:noFill/>
            </a:ln>
            <a:effectLst/>
          </p:spPr>
          <p:txBody>
            <a:bodyPr wrap="none" anchor="ctr"/>
            <a:lstStyle/>
            <a:p>
              <a:endParaRPr lang="es-MX" sz="900"/>
            </a:p>
          </p:txBody>
        </p:sp>
        <p:sp>
          <p:nvSpPr>
            <p:cNvPr id="20" name="Freeform 158">
              <a:extLst>
                <a:ext uri="{FF2B5EF4-FFF2-40B4-BE49-F238E27FC236}">
                  <a16:creationId xmlns:a16="http://schemas.microsoft.com/office/drawing/2014/main" xmlns="" id="{FD2F7FAC-1FCC-9C44-BA08-BE3C8D1B426A}"/>
                </a:ext>
              </a:extLst>
            </p:cNvPr>
            <p:cNvSpPr>
              <a:spLocks noChangeArrowheads="1"/>
            </p:cNvSpPr>
            <p:nvPr/>
          </p:nvSpPr>
          <p:spPr bwMode="auto">
            <a:xfrm>
              <a:off x="1494375" y="3622686"/>
              <a:ext cx="2813761" cy="1340900"/>
            </a:xfrm>
            <a:custGeom>
              <a:avLst/>
              <a:gdLst>
                <a:gd name="T0" fmla="*/ 3020 w 5831"/>
                <a:gd name="T1" fmla="*/ 0 h 2779"/>
                <a:gd name="T2" fmla="*/ 3020 w 5831"/>
                <a:gd name="T3" fmla="*/ 0 h 2779"/>
                <a:gd name="T4" fmla="*/ 2809 w 5831"/>
                <a:gd name="T5" fmla="*/ 222 h 2779"/>
                <a:gd name="T6" fmla="*/ 1933 w 5831"/>
                <a:gd name="T7" fmla="*/ 1067 h 2779"/>
                <a:gd name="T8" fmla="*/ 876 w 5831"/>
                <a:gd name="T9" fmla="*/ 2007 h 2779"/>
                <a:gd name="T10" fmla="*/ 0 w 5831"/>
                <a:gd name="T11" fmla="*/ 2778 h 2779"/>
                <a:gd name="T12" fmla="*/ 3189 w 5831"/>
                <a:gd name="T13" fmla="*/ 2778 h 2779"/>
                <a:gd name="T14" fmla="*/ 3306 w 5831"/>
                <a:gd name="T15" fmla="*/ 2672 h 2779"/>
                <a:gd name="T16" fmla="*/ 3855 w 5831"/>
                <a:gd name="T17" fmla="*/ 2155 h 2779"/>
                <a:gd name="T18" fmla="*/ 4573 w 5831"/>
                <a:gd name="T19" fmla="*/ 1458 h 2779"/>
                <a:gd name="T20" fmla="*/ 5185 w 5831"/>
                <a:gd name="T21" fmla="*/ 813 h 2779"/>
                <a:gd name="T22" fmla="*/ 5787 w 5831"/>
                <a:gd name="T23" fmla="*/ 74 h 2779"/>
                <a:gd name="T24" fmla="*/ 5830 w 5831"/>
                <a:gd name="T25" fmla="*/ 0 h 2779"/>
                <a:gd name="T26" fmla="*/ 3306 w 5831"/>
                <a:gd name="T27" fmla="*/ 0 h 2779"/>
                <a:gd name="T28" fmla="*/ 3020 w 5831"/>
                <a:gd name="T29" fmla="*/ 0 h 2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31" h="2779">
                  <a:moveTo>
                    <a:pt x="3020" y="0"/>
                  </a:moveTo>
                  <a:lnTo>
                    <a:pt x="3020" y="0"/>
                  </a:lnTo>
                  <a:cubicBezTo>
                    <a:pt x="2957" y="74"/>
                    <a:pt x="2883" y="148"/>
                    <a:pt x="2809" y="222"/>
                  </a:cubicBezTo>
                  <a:cubicBezTo>
                    <a:pt x="2482" y="560"/>
                    <a:pt x="2186" y="845"/>
                    <a:pt x="1933" y="1067"/>
                  </a:cubicBezTo>
                  <a:cubicBezTo>
                    <a:pt x="1679" y="1289"/>
                    <a:pt x="1331" y="1606"/>
                    <a:pt x="876" y="2007"/>
                  </a:cubicBezTo>
                  <a:cubicBezTo>
                    <a:pt x="518" y="2313"/>
                    <a:pt x="232" y="2577"/>
                    <a:pt x="0" y="2778"/>
                  </a:cubicBezTo>
                  <a:cubicBezTo>
                    <a:pt x="3189" y="2778"/>
                    <a:pt x="3189" y="2778"/>
                    <a:pt x="3189" y="2778"/>
                  </a:cubicBezTo>
                  <a:cubicBezTo>
                    <a:pt x="3211" y="2756"/>
                    <a:pt x="3253" y="2714"/>
                    <a:pt x="3306" y="2672"/>
                  </a:cubicBezTo>
                  <a:cubicBezTo>
                    <a:pt x="3422" y="2556"/>
                    <a:pt x="3601" y="2387"/>
                    <a:pt x="3855" y="2155"/>
                  </a:cubicBezTo>
                  <a:cubicBezTo>
                    <a:pt x="4203" y="1827"/>
                    <a:pt x="4436" y="1595"/>
                    <a:pt x="4573" y="1458"/>
                  </a:cubicBezTo>
                  <a:cubicBezTo>
                    <a:pt x="4700" y="1331"/>
                    <a:pt x="4900" y="1109"/>
                    <a:pt x="5185" y="813"/>
                  </a:cubicBezTo>
                  <a:cubicBezTo>
                    <a:pt x="5460" y="518"/>
                    <a:pt x="5660" y="275"/>
                    <a:pt x="5787" y="74"/>
                  </a:cubicBezTo>
                  <a:cubicBezTo>
                    <a:pt x="5798" y="53"/>
                    <a:pt x="5808" y="21"/>
                    <a:pt x="5830" y="0"/>
                  </a:cubicBezTo>
                  <a:cubicBezTo>
                    <a:pt x="3306" y="0"/>
                    <a:pt x="3306" y="0"/>
                    <a:pt x="3306" y="0"/>
                  </a:cubicBezTo>
                  <a:lnTo>
                    <a:pt x="3020" y="0"/>
                  </a:lnTo>
                </a:path>
              </a:pathLst>
            </a:custGeom>
            <a:solidFill>
              <a:schemeClr val="accent4"/>
            </a:solidFill>
            <a:ln>
              <a:noFill/>
            </a:ln>
            <a:effectLst/>
          </p:spPr>
          <p:txBody>
            <a:bodyPr wrap="none" anchor="ctr"/>
            <a:lstStyle/>
            <a:p>
              <a:endParaRPr lang="es-MX" sz="900"/>
            </a:p>
          </p:txBody>
        </p:sp>
        <p:sp>
          <p:nvSpPr>
            <p:cNvPr id="21" name="Freeform 159">
              <a:extLst>
                <a:ext uri="{FF2B5EF4-FFF2-40B4-BE49-F238E27FC236}">
                  <a16:creationId xmlns:a16="http://schemas.microsoft.com/office/drawing/2014/main" xmlns="" id="{AD1E673A-5C07-7A40-9C45-801F592C594D}"/>
                </a:ext>
              </a:extLst>
            </p:cNvPr>
            <p:cNvSpPr>
              <a:spLocks noChangeArrowheads="1"/>
            </p:cNvSpPr>
            <p:nvPr/>
          </p:nvSpPr>
          <p:spPr bwMode="auto">
            <a:xfrm>
              <a:off x="2952336" y="2281786"/>
              <a:ext cx="1743170" cy="1340900"/>
            </a:xfrm>
            <a:custGeom>
              <a:avLst/>
              <a:gdLst>
                <a:gd name="T0" fmla="*/ 3591 w 3613"/>
                <a:gd name="T1" fmla="*/ 0 h 2777"/>
                <a:gd name="T2" fmla="*/ 3591 w 3613"/>
                <a:gd name="T3" fmla="*/ 0 h 2777"/>
                <a:gd name="T4" fmla="*/ 1141 w 3613"/>
                <a:gd name="T5" fmla="*/ 0 h 2777"/>
                <a:gd name="T6" fmla="*/ 1204 w 3613"/>
                <a:gd name="T7" fmla="*/ 507 h 2777"/>
                <a:gd name="T8" fmla="*/ 550 w 3613"/>
                <a:gd name="T9" fmla="*/ 2133 h 2777"/>
                <a:gd name="T10" fmla="*/ 286 w 3613"/>
                <a:gd name="T11" fmla="*/ 2470 h 2777"/>
                <a:gd name="T12" fmla="*/ 0 w 3613"/>
                <a:gd name="T13" fmla="*/ 2776 h 2777"/>
                <a:gd name="T14" fmla="*/ 286 w 3613"/>
                <a:gd name="T15" fmla="*/ 2776 h 2777"/>
                <a:gd name="T16" fmla="*/ 2810 w 3613"/>
                <a:gd name="T17" fmla="*/ 2776 h 2777"/>
                <a:gd name="T18" fmla="*/ 3200 w 3613"/>
                <a:gd name="T19" fmla="*/ 2112 h 2777"/>
                <a:gd name="T20" fmla="*/ 3612 w 3613"/>
                <a:gd name="T21" fmla="*/ 380 h 2777"/>
                <a:gd name="T22" fmla="*/ 3591 w 3613"/>
                <a:gd name="T23"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13" h="2777">
                  <a:moveTo>
                    <a:pt x="3591" y="0"/>
                  </a:moveTo>
                  <a:lnTo>
                    <a:pt x="3591" y="0"/>
                  </a:lnTo>
                  <a:cubicBezTo>
                    <a:pt x="1141" y="0"/>
                    <a:pt x="1141" y="0"/>
                    <a:pt x="1141" y="0"/>
                  </a:cubicBezTo>
                  <a:cubicBezTo>
                    <a:pt x="1183" y="148"/>
                    <a:pt x="1204" y="317"/>
                    <a:pt x="1204" y="507"/>
                  </a:cubicBezTo>
                  <a:cubicBezTo>
                    <a:pt x="1204" y="972"/>
                    <a:pt x="982" y="1510"/>
                    <a:pt x="550" y="2133"/>
                  </a:cubicBezTo>
                  <a:cubicBezTo>
                    <a:pt x="476" y="2239"/>
                    <a:pt x="381" y="2344"/>
                    <a:pt x="286" y="2470"/>
                  </a:cubicBezTo>
                  <a:cubicBezTo>
                    <a:pt x="201" y="2565"/>
                    <a:pt x="106" y="2671"/>
                    <a:pt x="0" y="2776"/>
                  </a:cubicBezTo>
                  <a:cubicBezTo>
                    <a:pt x="286" y="2776"/>
                    <a:pt x="286" y="2776"/>
                    <a:pt x="286" y="2776"/>
                  </a:cubicBezTo>
                  <a:cubicBezTo>
                    <a:pt x="2810" y="2776"/>
                    <a:pt x="2810" y="2776"/>
                    <a:pt x="2810" y="2776"/>
                  </a:cubicBezTo>
                  <a:cubicBezTo>
                    <a:pt x="2915" y="2597"/>
                    <a:pt x="3052" y="2376"/>
                    <a:pt x="3200" y="2112"/>
                  </a:cubicBezTo>
                  <a:cubicBezTo>
                    <a:pt x="3475" y="1616"/>
                    <a:pt x="3612" y="1035"/>
                    <a:pt x="3612" y="380"/>
                  </a:cubicBezTo>
                  <a:cubicBezTo>
                    <a:pt x="3612" y="253"/>
                    <a:pt x="3612" y="127"/>
                    <a:pt x="3591" y="0"/>
                  </a:cubicBezTo>
                </a:path>
              </a:pathLst>
            </a:custGeom>
            <a:solidFill>
              <a:schemeClr val="accent3"/>
            </a:solidFill>
            <a:ln>
              <a:noFill/>
            </a:ln>
            <a:effectLst/>
          </p:spPr>
          <p:txBody>
            <a:bodyPr wrap="none" anchor="ctr"/>
            <a:lstStyle/>
            <a:p>
              <a:endParaRPr lang="es-MX" sz="900"/>
            </a:p>
          </p:txBody>
        </p:sp>
        <p:sp>
          <p:nvSpPr>
            <p:cNvPr id="22" name="Freeform 160">
              <a:extLst>
                <a:ext uri="{FF2B5EF4-FFF2-40B4-BE49-F238E27FC236}">
                  <a16:creationId xmlns:a16="http://schemas.microsoft.com/office/drawing/2014/main" xmlns="" id="{96CE0CF7-A358-094B-8C19-3DDFFFBE02DB}"/>
                </a:ext>
              </a:extLst>
            </p:cNvPr>
            <p:cNvSpPr>
              <a:spLocks noChangeArrowheads="1"/>
            </p:cNvSpPr>
            <p:nvPr/>
          </p:nvSpPr>
          <p:spPr bwMode="auto">
            <a:xfrm>
              <a:off x="3090684" y="943016"/>
              <a:ext cx="1596309" cy="1340900"/>
            </a:xfrm>
            <a:custGeom>
              <a:avLst/>
              <a:gdLst>
                <a:gd name="T0" fmla="*/ 855 w 3306"/>
                <a:gd name="T1" fmla="*/ 2777 h 2778"/>
                <a:gd name="T2" fmla="*/ 855 w 3306"/>
                <a:gd name="T3" fmla="*/ 2777 h 2778"/>
                <a:gd name="T4" fmla="*/ 3305 w 3306"/>
                <a:gd name="T5" fmla="*/ 2777 h 2778"/>
                <a:gd name="T6" fmla="*/ 2450 w 3306"/>
                <a:gd name="T7" fmla="*/ 929 h 2778"/>
                <a:gd name="T8" fmla="*/ 0 w 3306"/>
                <a:gd name="T9" fmla="*/ 0 h 2778"/>
                <a:gd name="T10" fmla="*/ 0 w 3306"/>
                <a:gd name="T11" fmla="*/ 2069 h 2778"/>
                <a:gd name="T12" fmla="*/ 855 w 3306"/>
                <a:gd name="T13" fmla="*/ 2777 h 2778"/>
              </a:gdLst>
              <a:ahLst/>
              <a:cxnLst>
                <a:cxn ang="0">
                  <a:pos x="T0" y="T1"/>
                </a:cxn>
                <a:cxn ang="0">
                  <a:pos x="T2" y="T3"/>
                </a:cxn>
                <a:cxn ang="0">
                  <a:pos x="T4" y="T5"/>
                </a:cxn>
                <a:cxn ang="0">
                  <a:pos x="T6" y="T7"/>
                </a:cxn>
                <a:cxn ang="0">
                  <a:pos x="T8" y="T9"/>
                </a:cxn>
                <a:cxn ang="0">
                  <a:pos x="T10" y="T11"/>
                </a:cxn>
                <a:cxn ang="0">
                  <a:pos x="T12" y="T13"/>
                </a:cxn>
              </a:cxnLst>
              <a:rect l="0" t="0" r="r" b="b"/>
              <a:pathLst>
                <a:path w="3306" h="2778">
                  <a:moveTo>
                    <a:pt x="855" y="2777"/>
                  </a:moveTo>
                  <a:lnTo>
                    <a:pt x="855" y="2777"/>
                  </a:lnTo>
                  <a:cubicBezTo>
                    <a:pt x="3305" y="2777"/>
                    <a:pt x="3305" y="2777"/>
                    <a:pt x="3305" y="2777"/>
                  </a:cubicBezTo>
                  <a:cubicBezTo>
                    <a:pt x="3231" y="2069"/>
                    <a:pt x="2946" y="1457"/>
                    <a:pt x="2450" y="929"/>
                  </a:cubicBezTo>
                  <a:cubicBezTo>
                    <a:pt x="1869" y="306"/>
                    <a:pt x="1045" y="0"/>
                    <a:pt x="0" y="0"/>
                  </a:cubicBezTo>
                  <a:cubicBezTo>
                    <a:pt x="0" y="2069"/>
                    <a:pt x="0" y="2069"/>
                    <a:pt x="0" y="2069"/>
                  </a:cubicBezTo>
                  <a:cubicBezTo>
                    <a:pt x="454" y="2112"/>
                    <a:pt x="739" y="2344"/>
                    <a:pt x="855" y="2777"/>
                  </a:cubicBezTo>
                </a:path>
              </a:pathLst>
            </a:custGeom>
            <a:solidFill>
              <a:schemeClr val="accent2"/>
            </a:solidFill>
            <a:ln>
              <a:noFill/>
            </a:ln>
            <a:effectLst/>
          </p:spPr>
          <p:txBody>
            <a:bodyPr wrap="none" anchor="ctr"/>
            <a:lstStyle/>
            <a:p>
              <a:endParaRPr lang="es-MX" sz="900"/>
            </a:p>
          </p:txBody>
        </p:sp>
      </p:grpSp>
    </p:spTree>
    <p:extLst>
      <p:ext uri="{BB962C8B-B14F-4D97-AF65-F5344CB8AC3E}">
        <p14:creationId xmlns:p14="http://schemas.microsoft.com/office/powerpoint/2010/main" val="19877235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xmlns=""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smtClean="0">
                <a:solidFill>
                  <a:schemeClr val="tx2"/>
                </a:solidFill>
                <a:latin typeface="Lato Heavy" charset="0"/>
                <a:ea typeface="Lato Heavy" charset="0"/>
                <a:cs typeface="Lato Heavy" charset="0"/>
              </a:rPr>
              <a:t>Description of Courses</a:t>
            </a:r>
            <a:endParaRPr lang="en-US" sz="4000" b="1">
              <a:solidFill>
                <a:schemeClr val="tx2"/>
              </a:solidFill>
              <a:latin typeface="Lato Heavy" charset="0"/>
              <a:ea typeface="Lato Heavy" charset="0"/>
              <a:cs typeface="Lato Heavy" charset="0"/>
            </a:endParaRPr>
          </a:p>
        </p:txBody>
      </p:sp>
      <p:sp>
        <p:nvSpPr>
          <p:cNvPr id="3"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68194" y="1283280"/>
            <a:ext cx="5090055"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CSE376 : AUTOMATED TESTING</a:t>
            </a:r>
            <a:endParaRPr lang="es-MX" sz="2800" b="1" dirty="0">
              <a:solidFill>
                <a:schemeClr val="bg1"/>
              </a:solidFill>
            </a:endParaRPr>
          </a:p>
        </p:txBody>
      </p:sp>
      <p:sp>
        <p:nvSpPr>
          <p:cNvPr id="14" name="CuadroTexto 490">
            <a:extLst>
              <a:ext uri="{FF2B5EF4-FFF2-40B4-BE49-F238E27FC236}">
                <a16:creationId xmlns:a16="http://schemas.microsoft.com/office/drawing/2014/main" xmlns="" id="{CE4B999E-AE68-A148-BC94-54DD0361C6F6}"/>
              </a:ext>
            </a:extLst>
          </p:cNvPr>
          <p:cNvSpPr txBox="1"/>
          <p:nvPr/>
        </p:nvSpPr>
        <p:spPr>
          <a:xfrm>
            <a:off x="963827" y="2203032"/>
            <a:ext cx="10651524" cy="1938992"/>
          </a:xfrm>
          <a:prstGeom prst="rect">
            <a:avLst/>
          </a:prstGeom>
          <a:noFill/>
        </p:spPr>
        <p:txBody>
          <a:bodyPr wrap="square" rtlCol="0">
            <a:spAutoFit/>
          </a:bodyPr>
          <a:lstStyle/>
          <a:p>
            <a:pPr lvl="1" algn="just">
              <a:defRPr/>
            </a:pPr>
            <a:r>
              <a:rPr lang="de-DE" sz="2000" dirty="0">
                <a:ea typeface="Cambria" charset="0"/>
                <a:cs typeface="Cambria" charset="0"/>
              </a:rPr>
              <a:t>This </a:t>
            </a:r>
            <a:r>
              <a:rPr lang="de-DE" sz="2000" dirty="0" err="1">
                <a:ea typeface="Cambria" charset="0"/>
                <a:cs typeface="Cambria" charset="0"/>
              </a:rPr>
              <a:t>is</a:t>
            </a:r>
            <a:r>
              <a:rPr lang="de-DE" sz="2000" dirty="0">
                <a:ea typeface="Cambria" charset="0"/>
                <a:cs typeface="Cambria" charset="0"/>
              </a:rPr>
              <a:t> </a:t>
            </a:r>
            <a:r>
              <a:rPr lang="de-DE" sz="2000" dirty="0" err="1">
                <a:ea typeface="Cambria" charset="0"/>
                <a:cs typeface="Cambria" charset="0"/>
              </a:rPr>
              <a:t>the</a:t>
            </a:r>
            <a:r>
              <a:rPr lang="de-DE" sz="2000" dirty="0">
                <a:ea typeface="Cambria" charset="0"/>
                <a:cs typeface="Cambria" charset="0"/>
              </a:rPr>
              <a:t> </a:t>
            </a:r>
            <a:r>
              <a:rPr lang="de-DE" sz="2000" dirty="0" err="1">
                <a:ea typeface="Cambria" charset="0"/>
                <a:cs typeface="Cambria" charset="0"/>
              </a:rPr>
              <a:t>third</a:t>
            </a:r>
            <a:r>
              <a:rPr lang="de-DE" sz="2000" dirty="0">
                <a:ea typeface="Cambria" charset="0"/>
                <a:cs typeface="Cambria" charset="0"/>
              </a:rPr>
              <a:t> </a:t>
            </a:r>
            <a:r>
              <a:rPr lang="de-DE" sz="2000" dirty="0" err="1">
                <a:ea typeface="Cambria" charset="0"/>
                <a:cs typeface="Cambria" charset="0"/>
              </a:rPr>
              <a:t>course</a:t>
            </a:r>
            <a:r>
              <a:rPr lang="de-DE" sz="2000" dirty="0">
                <a:ea typeface="Cambria" charset="0"/>
                <a:cs typeface="Cambria" charset="0"/>
              </a:rPr>
              <a:t> </a:t>
            </a:r>
            <a:r>
              <a:rPr lang="de-DE" sz="2000" dirty="0" err="1">
                <a:ea typeface="Cambria" charset="0"/>
                <a:cs typeface="Cambria" charset="0"/>
              </a:rPr>
              <a:t>of</a:t>
            </a:r>
            <a:r>
              <a:rPr lang="de-DE" sz="2000" dirty="0">
                <a:ea typeface="Cambria" charset="0"/>
                <a:cs typeface="Cambria" charset="0"/>
              </a:rPr>
              <a:t> EM </a:t>
            </a:r>
            <a:r>
              <a:rPr lang="de-DE" sz="2000" dirty="0" err="1">
                <a:ea typeface="Cambria" charset="0"/>
                <a:cs typeface="Cambria" charset="0"/>
              </a:rPr>
              <a:t>which</a:t>
            </a:r>
            <a:r>
              <a:rPr lang="de-DE" sz="2000" dirty="0">
                <a:ea typeface="Cambria" charset="0"/>
                <a:cs typeface="Cambria" charset="0"/>
              </a:rPr>
              <a:t> </a:t>
            </a:r>
            <a:r>
              <a:rPr lang="de-DE" sz="2000" dirty="0" err="1">
                <a:ea typeface="Cambria" charset="0"/>
                <a:cs typeface="Cambria" charset="0"/>
              </a:rPr>
              <a:t>includes</a:t>
            </a:r>
            <a:r>
              <a:rPr lang="de-DE" sz="2000" dirty="0">
                <a:ea typeface="Cambria" charset="0"/>
                <a:cs typeface="Cambria" charset="0"/>
              </a:rPr>
              <a:t> </a:t>
            </a:r>
            <a:r>
              <a:rPr lang="de-DE" sz="2000" dirty="0" err="1">
                <a:ea typeface="Cambria" charset="0"/>
                <a:cs typeface="Cambria" charset="0"/>
              </a:rPr>
              <a:t>hands</a:t>
            </a:r>
            <a:r>
              <a:rPr lang="de-DE" sz="2000" dirty="0">
                <a:ea typeface="Cambria" charset="0"/>
                <a:cs typeface="Cambria" charset="0"/>
              </a:rPr>
              <a:t>-on </a:t>
            </a:r>
            <a:r>
              <a:rPr lang="de-DE" sz="2000" dirty="0" err="1">
                <a:ea typeface="Cambria" charset="0"/>
                <a:cs typeface="Cambria" charset="0"/>
              </a:rPr>
              <a:t>practices</a:t>
            </a:r>
            <a:r>
              <a:rPr lang="de-DE" sz="2000" dirty="0">
                <a:ea typeface="Cambria" charset="0"/>
                <a:cs typeface="Cambria" charset="0"/>
              </a:rPr>
              <a:t> on </a:t>
            </a:r>
            <a:r>
              <a:rPr lang="de-DE" sz="2000" dirty="0" err="1">
                <a:ea typeface="Cambria" charset="0"/>
                <a:cs typeface="Cambria" charset="0"/>
              </a:rPr>
              <a:t>various</a:t>
            </a:r>
            <a:r>
              <a:rPr lang="de-DE" sz="2000" dirty="0">
                <a:ea typeface="Cambria" charset="0"/>
                <a:cs typeface="Cambria" charset="0"/>
              </a:rPr>
              <a:t> </a:t>
            </a:r>
            <a:r>
              <a:rPr lang="de-DE" sz="2000" dirty="0" err="1">
                <a:ea typeface="Cambria" charset="0"/>
                <a:cs typeface="Cambria" charset="0"/>
              </a:rPr>
              <a:t>software</a:t>
            </a:r>
            <a:r>
              <a:rPr lang="de-DE" sz="2000" dirty="0">
                <a:ea typeface="Cambria" charset="0"/>
                <a:cs typeface="Cambria" charset="0"/>
              </a:rPr>
              <a:t> </a:t>
            </a:r>
            <a:r>
              <a:rPr lang="de-DE" sz="2000" dirty="0" err="1">
                <a:ea typeface="Cambria" charset="0"/>
                <a:cs typeface="Cambria" charset="0"/>
              </a:rPr>
              <a:t>testing</a:t>
            </a:r>
            <a:r>
              <a:rPr lang="de-DE" sz="2000" dirty="0">
                <a:ea typeface="Cambria" charset="0"/>
                <a:cs typeface="Cambria" charset="0"/>
              </a:rPr>
              <a:t> </a:t>
            </a:r>
            <a:r>
              <a:rPr lang="de-DE" sz="2000" dirty="0" err="1">
                <a:ea typeface="Cambria" charset="0"/>
                <a:cs typeface="Cambria" charset="0"/>
              </a:rPr>
              <a:t>tools</a:t>
            </a:r>
            <a:r>
              <a:rPr lang="de-DE" sz="2000" dirty="0">
                <a:ea typeface="Cambria" charset="0"/>
                <a:cs typeface="Cambria" charset="0"/>
              </a:rPr>
              <a:t> like </a:t>
            </a:r>
            <a:r>
              <a:rPr lang="de-DE" sz="2000" dirty="0" err="1">
                <a:ea typeface="Cambria" charset="0"/>
                <a:cs typeface="Cambria" charset="0"/>
              </a:rPr>
              <a:t>Eclipse</a:t>
            </a:r>
            <a:r>
              <a:rPr lang="de-DE" sz="2000" dirty="0">
                <a:ea typeface="Cambria" charset="0"/>
                <a:cs typeface="Cambria" charset="0"/>
              </a:rPr>
              <a:t>, </a:t>
            </a:r>
            <a:r>
              <a:rPr lang="de-DE" sz="2000" dirty="0" err="1">
                <a:ea typeface="Cambria" charset="0"/>
                <a:cs typeface="Cambria" charset="0"/>
              </a:rPr>
              <a:t>Selinium</a:t>
            </a:r>
            <a:r>
              <a:rPr lang="de-DE" sz="2000" dirty="0">
                <a:ea typeface="Cambria" charset="0"/>
                <a:cs typeface="Cambria" charset="0"/>
              </a:rPr>
              <a:t> etc. </a:t>
            </a:r>
            <a:r>
              <a:rPr lang="de-DE" sz="2000" dirty="0" err="1">
                <a:ea typeface="Cambria" charset="0"/>
                <a:cs typeface="Cambria" charset="0"/>
              </a:rPr>
              <a:t>Students</a:t>
            </a:r>
            <a:r>
              <a:rPr lang="de-DE" sz="2000" dirty="0">
                <a:ea typeface="Cambria" charset="0"/>
                <a:cs typeface="Cambria" charset="0"/>
              </a:rPr>
              <a:t> will </a:t>
            </a:r>
            <a:r>
              <a:rPr lang="de-DE" sz="2000" dirty="0" err="1">
                <a:ea typeface="Cambria" charset="0"/>
                <a:cs typeface="Cambria" charset="0"/>
              </a:rPr>
              <a:t>test</a:t>
            </a:r>
            <a:r>
              <a:rPr lang="de-DE" sz="2000" dirty="0">
                <a:ea typeface="Cambria" charset="0"/>
                <a:cs typeface="Cambria" charset="0"/>
              </a:rPr>
              <a:t> </a:t>
            </a:r>
            <a:r>
              <a:rPr lang="de-DE" sz="2000" dirty="0" err="1">
                <a:ea typeface="Cambria" charset="0"/>
                <a:cs typeface="Cambria" charset="0"/>
              </a:rPr>
              <a:t>various</a:t>
            </a:r>
            <a:r>
              <a:rPr lang="de-DE" sz="2000" dirty="0">
                <a:ea typeface="Cambria" charset="0"/>
                <a:cs typeface="Cambria" charset="0"/>
              </a:rPr>
              <a:t> </a:t>
            </a:r>
            <a:r>
              <a:rPr lang="de-DE" sz="2000" dirty="0" err="1">
                <a:ea typeface="Cambria" charset="0"/>
                <a:cs typeface="Cambria" charset="0"/>
              </a:rPr>
              <a:t>applications</a:t>
            </a:r>
            <a:r>
              <a:rPr lang="de-DE" sz="2000" dirty="0">
                <a:ea typeface="Cambria" charset="0"/>
                <a:cs typeface="Cambria" charset="0"/>
              </a:rPr>
              <a:t> </a:t>
            </a:r>
            <a:r>
              <a:rPr lang="de-DE" sz="2000" dirty="0" err="1">
                <a:ea typeface="Cambria" charset="0"/>
                <a:cs typeface="Cambria" charset="0"/>
              </a:rPr>
              <a:t>using</a:t>
            </a:r>
            <a:r>
              <a:rPr lang="de-DE" sz="2000" dirty="0">
                <a:ea typeface="Cambria" charset="0"/>
                <a:cs typeface="Cambria" charset="0"/>
              </a:rPr>
              <a:t> </a:t>
            </a:r>
            <a:r>
              <a:rPr lang="de-DE" sz="2000" dirty="0" err="1">
                <a:ea typeface="Cambria" charset="0"/>
                <a:cs typeface="Cambria" charset="0"/>
              </a:rPr>
              <a:t>the</a:t>
            </a:r>
            <a:r>
              <a:rPr lang="de-DE" sz="2000" dirty="0">
                <a:ea typeface="Cambria" charset="0"/>
                <a:cs typeface="Cambria" charset="0"/>
              </a:rPr>
              <a:t> </a:t>
            </a:r>
            <a:r>
              <a:rPr lang="de-DE" sz="2000" dirty="0" err="1">
                <a:ea typeface="Cambria" charset="0"/>
                <a:cs typeface="Cambria" charset="0"/>
              </a:rPr>
              <a:t>tools</a:t>
            </a:r>
            <a:r>
              <a:rPr lang="de-DE" sz="2000" dirty="0">
                <a:ea typeface="Cambria" charset="0"/>
                <a:cs typeface="Cambria" charset="0"/>
              </a:rPr>
              <a:t>.</a:t>
            </a:r>
          </a:p>
          <a:p>
            <a:pPr lvl="1" algn="just">
              <a:defRPr/>
            </a:pPr>
            <a:endParaRPr lang="de-DE" sz="2000" dirty="0">
              <a:ea typeface="Cambria" charset="0"/>
              <a:cs typeface="Cambria" charset="0"/>
            </a:endParaRPr>
          </a:p>
          <a:p>
            <a:pPr lvl="1" algn="just">
              <a:defRPr/>
            </a:pPr>
            <a:r>
              <a:rPr lang="de-DE" sz="2000" b="1" u="sng" dirty="0">
                <a:ea typeface="Cambria" charset="0"/>
                <a:cs typeface="Cambria" charset="0"/>
              </a:rPr>
              <a:t>Course Outcome</a:t>
            </a:r>
            <a:r>
              <a:rPr lang="de-DE" sz="2000" b="1" u="sng" dirty="0" smtClean="0">
                <a:ea typeface="Cambria" charset="0"/>
                <a:cs typeface="Cambria" charset="0"/>
              </a:rPr>
              <a:t>:</a:t>
            </a:r>
          </a:p>
          <a:p>
            <a:pPr lvl="1" algn="just">
              <a:defRPr/>
            </a:pPr>
            <a:endParaRPr lang="de-DE" sz="2000" b="1" u="sng" dirty="0">
              <a:ea typeface="Cambria" charset="0"/>
              <a:cs typeface="Cambria" charset="0"/>
            </a:endParaRPr>
          </a:p>
          <a:p>
            <a:pPr marL="800100" lvl="1" indent="-342900" algn="just">
              <a:buFont typeface="Arial" charset="0"/>
              <a:buChar char="•"/>
              <a:defRPr/>
            </a:pPr>
            <a:r>
              <a:rPr lang="de-DE" sz="2000" dirty="0" err="1">
                <a:ea typeface="Cambria" charset="0"/>
                <a:cs typeface="Cambria" charset="0"/>
              </a:rPr>
              <a:t>Students</a:t>
            </a:r>
            <a:r>
              <a:rPr lang="de-DE" sz="2000" dirty="0">
                <a:ea typeface="Cambria" charset="0"/>
                <a:cs typeface="Cambria" charset="0"/>
              </a:rPr>
              <a:t> will </a:t>
            </a:r>
            <a:r>
              <a:rPr lang="de-DE" sz="2000" dirty="0" err="1">
                <a:ea typeface="Cambria" charset="0"/>
                <a:cs typeface="Cambria" charset="0"/>
              </a:rPr>
              <a:t>be</a:t>
            </a:r>
            <a:r>
              <a:rPr lang="de-DE" sz="2000" dirty="0">
                <a:ea typeface="Cambria" charset="0"/>
                <a:cs typeface="Cambria" charset="0"/>
              </a:rPr>
              <a:t> </a:t>
            </a:r>
            <a:r>
              <a:rPr lang="de-DE" sz="2000" dirty="0" err="1">
                <a:ea typeface="Cambria" charset="0"/>
                <a:cs typeface="Cambria" charset="0"/>
              </a:rPr>
              <a:t>able</a:t>
            </a:r>
            <a:r>
              <a:rPr lang="de-DE" sz="2000" dirty="0">
                <a:ea typeface="Cambria" charset="0"/>
                <a:cs typeface="Cambria" charset="0"/>
              </a:rPr>
              <a:t> </a:t>
            </a:r>
            <a:r>
              <a:rPr lang="de-DE" sz="2000" dirty="0" err="1">
                <a:ea typeface="Cambria" charset="0"/>
                <a:cs typeface="Cambria" charset="0"/>
              </a:rPr>
              <a:t>to</a:t>
            </a:r>
            <a:r>
              <a:rPr lang="de-DE" sz="2000" dirty="0">
                <a:ea typeface="Cambria" charset="0"/>
                <a:cs typeface="Cambria" charset="0"/>
              </a:rPr>
              <a:t> </a:t>
            </a:r>
            <a:r>
              <a:rPr lang="de-DE" sz="2000" dirty="0" err="1">
                <a:ea typeface="Cambria" charset="0"/>
                <a:cs typeface="Cambria" charset="0"/>
              </a:rPr>
              <a:t>perform</a:t>
            </a:r>
            <a:r>
              <a:rPr lang="de-DE" sz="2000" dirty="0">
                <a:ea typeface="Cambria" charset="0"/>
                <a:cs typeface="Cambria" charset="0"/>
              </a:rPr>
              <a:t> </a:t>
            </a:r>
            <a:r>
              <a:rPr lang="de-DE" sz="2000" dirty="0" err="1">
                <a:ea typeface="Cambria" charset="0"/>
                <a:cs typeface="Cambria" charset="0"/>
              </a:rPr>
              <a:t>the</a:t>
            </a:r>
            <a:r>
              <a:rPr lang="de-DE" sz="2000" dirty="0">
                <a:ea typeface="Cambria" charset="0"/>
                <a:cs typeface="Cambria" charset="0"/>
              </a:rPr>
              <a:t> </a:t>
            </a:r>
            <a:r>
              <a:rPr lang="de-DE" sz="2000" dirty="0" err="1">
                <a:ea typeface="Cambria" charset="0"/>
                <a:cs typeface="Cambria" charset="0"/>
              </a:rPr>
              <a:t>software</a:t>
            </a:r>
            <a:r>
              <a:rPr lang="de-DE" sz="2000" dirty="0">
                <a:ea typeface="Cambria" charset="0"/>
                <a:cs typeface="Cambria" charset="0"/>
              </a:rPr>
              <a:t> </a:t>
            </a:r>
            <a:r>
              <a:rPr lang="de-DE" sz="2000" dirty="0" err="1">
                <a:ea typeface="Cambria" charset="0"/>
                <a:cs typeface="Cambria" charset="0"/>
              </a:rPr>
              <a:t>testing</a:t>
            </a:r>
            <a:r>
              <a:rPr lang="de-DE" sz="2000" dirty="0">
                <a:ea typeface="Cambria" charset="0"/>
                <a:cs typeface="Cambria" charset="0"/>
              </a:rPr>
              <a:t> </a:t>
            </a:r>
            <a:r>
              <a:rPr lang="de-DE" sz="2000" dirty="0" err="1">
                <a:ea typeface="Cambria" charset="0"/>
                <a:cs typeface="Cambria" charset="0"/>
              </a:rPr>
              <a:t>using</a:t>
            </a:r>
            <a:r>
              <a:rPr lang="de-DE" sz="2000" dirty="0">
                <a:ea typeface="Cambria" charset="0"/>
                <a:cs typeface="Cambria" charset="0"/>
              </a:rPr>
              <a:t> </a:t>
            </a:r>
            <a:r>
              <a:rPr lang="de-DE" sz="2000" dirty="0" err="1">
                <a:ea typeface="Cambria" charset="0"/>
                <a:cs typeface="Cambria" charset="0"/>
              </a:rPr>
              <a:t>Selinium</a:t>
            </a:r>
            <a:r>
              <a:rPr lang="de-DE" sz="2000" dirty="0">
                <a:ea typeface="Cambria" charset="0"/>
                <a:cs typeface="Cambria" charset="0"/>
              </a:rPr>
              <a:t> </a:t>
            </a:r>
            <a:r>
              <a:rPr lang="de-DE" sz="2000" dirty="0" err="1">
                <a:ea typeface="Cambria" charset="0"/>
                <a:cs typeface="Cambria" charset="0"/>
              </a:rPr>
              <a:t>and</a:t>
            </a:r>
            <a:r>
              <a:rPr lang="de-DE" sz="2000" dirty="0">
                <a:ea typeface="Cambria" charset="0"/>
                <a:cs typeface="Cambria" charset="0"/>
              </a:rPr>
              <a:t> </a:t>
            </a:r>
            <a:r>
              <a:rPr lang="de-DE" sz="2000" dirty="0" err="1">
                <a:ea typeface="Cambria" charset="0"/>
                <a:cs typeface="Cambria" charset="0"/>
              </a:rPr>
              <a:t>Eclipse</a:t>
            </a:r>
            <a:r>
              <a:rPr lang="de-DE" sz="2000" dirty="0">
                <a:ea typeface="Cambria" charset="0"/>
                <a:cs typeface="Cambria" charset="0"/>
              </a:rPr>
              <a:t>.</a:t>
            </a:r>
          </a:p>
        </p:txBody>
      </p:sp>
      <p:grpSp>
        <p:nvGrpSpPr>
          <p:cNvPr id="16" name="Group 15"/>
          <p:cNvGrpSpPr/>
          <p:nvPr/>
        </p:nvGrpSpPr>
        <p:grpSpPr>
          <a:xfrm>
            <a:off x="246090" y="178911"/>
            <a:ext cx="422104" cy="552152"/>
            <a:chOff x="1394339" y="943016"/>
            <a:chExt cx="3388432" cy="4984740"/>
          </a:xfrm>
        </p:grpSpPr>
        <p:sp>
          <p:nvSpPr>
            <p:cNvPr id="17" name="Freeform 155">
              <a:extLst>
                <a:ext uri="{FF2B5EF4-FFF2-40B4-BE49-F238E27FC236}">
                  <a16:creationId xmlns:a16="http://schemas.microsoft.com/office/drawing/2014/main" xmlns="" id="{44BB7099-8FB3-034D-8594-B18D710213F8}"/>
                </a:ext>
              </a:extLst>
            </p:cNvPr>
            <p:cNvSpPr>
              <a:spLocks noChangeArrowheads="1"/>
            </p:cNvSpPr>
            <p:nvPr/>
          </p:nvSpPr>
          <p:spPr bwMode="auto">
            <a:xfrm>
              <a:off x="1402852" y="4963585"/>
              <a:ext cx="1687831" cy="964171"/>
            </a:xfrm>
            <a:custGeom>
              <a:avLst/>
              <a:gdLst>
                <a:gd name="T0" fmla="*/ 3379 w 3497"/>
                <a:gd name="T1" fmla="*/ 0 h 1997"/>
                <a:gd name="T2" fmla="*/ 3379 w 3497"/>
                <a:gd name="T3" fmla="*/ 0 h 1997"/>
                <a:gd name="T4" fmla="*/ 190 w 3497"/>
                <a:gd name="T5" fmla="*/ 0 h 1997"/>
                <a:gd name="T6" fmla="*/ 0 w 3497"/>
                <a:gd name="T7" fmla="*/ 179 h 1997"/>
                <a:gd name="T8" fmla="*/ 0 w 3497"/>
                <a:gd name="T9" fmla="*/ 1996 h 1997"/>
                <a:gd name="T10" fmla="*/ 3496 w 3497"/>
                <a:gd name="T11" fmla="*/ 1996 h 1997"/>
                <a:gd name="T12" fmla="*/ 3496 w 3497"/>
                <a:gd name="T13" fmla="*/ 0 h 1997"/>
                <a:gd name="T14" fmla="*/ 3379 w 3497"/>
                <a:gd name="T15" fmla="*/ 0 h 19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97" h="1997">
                  <a:moveTo>
                    <a:pt x="3379" y="0"/>
                  </a:moveTo>
                  <a:lnTo>
                    <a:pt x="3379" y="0"/>
                  </a:lnTo>
                  <a:cubicBezTo>
                    <a:pt x="190" y="0"/>
                    <a:pt x="190" y="0"/>
                    <a:pt x="190" y="0"/>
                  </a:cubicBezTo>
                  <a:cubicBezTo>
                    <a:pt x="127" y="63"/>
                    <a:pt x="63" y="126"/>
                    <a:pt x="0" y="179"/>
                  </a:cubicBezTo>
                  <a:cubicBezTo>
                    <a:pt x="0" y="1996"/>
                    <a:pt x="0" y="1996"/>
                    <a:pt x="0" y="1996"/>
                  </a:cubicBezTo>
                  <a:cubicBezTo>
                    <a:pt x="3496" y="1996"/>
                    <a:pt x="3496" y="1996"/>
                    <a:pt x="3496" y="1996"/>
                  </a:cubicBezTo>
                  <a:cubicBezTo>
                    <a:pt x="3496" y="0"/>
                    <a:pt x="3496" y="0"/>
                    <a:pt x="3496" y="0"/>
                  </a:cubicBezTo>
                  <a:lnTo>
                    <a:pt x="3379" y="0"/>
                  </a:lnTo>
                </a:path>
              </a:pathLst>
            </a:custGeom>
            <a:solidFill>
              <a:schemeClr val="accent5"/>
            </a:solidFill>
            <a:ln>
              <a:noFill/>
            </a:ln>
            <a:effectLst/>
          </p:spPr>
          <p:txBody>
            <a:bodyPr wrap="none" anchor="ctr"/>
            <a:lstStyle/>
            <a:p>
              <a:endParaRPr lang="es-MX" sz="900"/>
            </a:p>
          </p:txBody>
        </p:sp>
        <p:sp>
          <p:nvSpPr>
            <p:cNvPr id="18" name="Freeform 156">
              <a:extLst>
                <a:ext uri="{FF2B5EF4-FFF2-40B4-BE49-F238E27FC236}">
                  <a16:creationId xmlns:a16="http://schemas.microsoft.com/office/drawing/2014/main" xmlns="" id="{EE130D60-3AE7-8F4F-8771-D6CC411349A3}"/>
                </a:ext>
              </a:extLst>
            </p:cNvPr>
            <p:cNvSpPr>
              <a:spLocks noChangeArrowheads="1"/>
            </p:cNvSpPr>
            <p:nvPr/>
          </p:nvSpPr>
          <p:spPr bwMode="auto">
            <a:xfrm>
              <a:off x="1394339" y="943016"/>
              <a:ext cx="1698473" cy="1683573"/>
            </a:xfrm>
            <a:custGeom>
              <a:avLst/>
              <a:gdLst>
                <a:gd name="T0" fmla="*/ 961 w 3518"/>
                <a:gd name="T1" fmla="*/ 887 h 3486"/>
                <a:gd name="T2" fmla="*/ 961 w 3518"/>
                <a:gd name="T3" fmla="*/ 887 h 3486"/>
                <a:gd name="T4" fmla="*/ 42 w 3518"/>
                <a:gd name="T5" fmla="*/ 2777 h 3486"/>
                <a:gd name="T6" fmla="*/ 0 w 3518"/>
                <a:gd name="T7" fmla="*/ 3485 h 3486"/>
                <a:gd name="T8" fmla="*/ 2302 w 3518"/>
                <a:gd name="T9" fmla="*/ 3485 h 3486"/>
                <a:gd name="T10" fmla="*/ 2408 w 3518"/>
                <a:gd name="T11" fmla="*/ 2777 h 3486"/>
                <a:gd name="T12" fmla="*/ 2587 w 3518"/>
                <a:gd name="T13" fmla="*/ 2429 h 3486"/>
                <a:gd name="T14" fmla="*/ 3390 w 3518"/>
                <a:gd name="T15" fmla="*/ 2069 h 3486"/>
                <a:gd name="T16" fmla="*/ 3517 w 3518"/>
                <a:gd name="T17" fmla="*/ 2069 h 3486"/>
                <a:gd name="T18" fmla="*/ 3517 w 3518"/>
                <a:gd name="T19" fmla="*/ 0 h 3486"/>
                <a:gd name="T20" fmla="*/ 961 w 3518"/>
                <a:gd name="T21" fmla="*/ 887 h 3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18" h="3486">
                  <a:moveTo>
                    <a:pt x="961" y="887"/>
                  </a:moveTo>
                  <a:lnTo>
                    <a:pt x="961" y="887"/>
                  </a:lnTo>
                  <a:cubicBezTo>
                    <a:pt x="454" y="1341"/>
                    <a:pt x="148" y="1974"/>
                    <a:pt x="42" y="2777"/>
                  </a:cubicBezTo>
                  <a:cubicBezTo>
                    <a:pt x="10" y="2999"/>
                    <a:pt x="0" y="3242"/>
                    <a:pt x="0" y="3485"/>
                  </a:cubicBezTo>
                  <a:cubicBezTo>
                    <a:pt x="2302" y="3485"/>
                    <a:pt x="2302" y="3485"/>
                    <a:pt x="2302" y="3485"/>
                  </a:cubicBezTo>
                  <a:cubicBezTo>
                    <a:pt x="2302" y="3210"/>
                    <a:pt x="2334" y="2978"/>
                    <a:pt x="2408" y="2777"/>
                  </a:cubicBezTo>
                  <a:cubicBezTo>
                    <a:pt x="2450" y="2650"/>
                    <a:pt x="2513" y="2534"/>
                    <a:pt x="2587" y="2429"/>
                  </a:cubicBezTo>
                  <a:cubicBezTo>
                    <a:pt x="2788" y="2186"/>
                    <a:pt x="3052" y="2069"/>
                    <a:pt x="3390" y="2069"/>
                  </a:cubicBezTo>
                  <a:cubicBezTo>
                    <a:pt x="3432" y="2069"/>
                    <a:pt x="3474" y="2069"/>
                    <a:pt x="3517" y="2069"/>
                  </a:cubicBezTo>
                  <a:cubicBezTo>
                    <a:pt x="3517" y="0"/>
                    <a:pt x="3517" y="0"/>
                    <a:pt x="3517" y="0"/>
                  </a:cubicBezTo>
                  <a:cubicBezTo>
                    <a:pt x="2461" y="0"/>
                    <a:pt x="1616" y="295"/>
                    <a:pt x="961" y="887"/>
                  </a:cubicBezTo>
                </a:path>
              </a:pathLst>
            </a:custGeom>
            <a:solidFill>
              <a:schemeClr val="accent1"/>
            </a:solidFill>
            <a:ln>
              <a:noFill/>
            </a:ln>
            <a:effectLst/>
          </p:spPr>
          <p:txBody>
            <a:bodyPr wrap="none" anchor="ctr"/>
            <a:lstStyle/>
            <a:p>
              <a:endParaRPr lang="es-MX" sz="900"/>
            </a:p>
          </p:txBody>
        </p:sp>
        <p:sp>
          <p:nvSpPr>
            <p:cNvPr id="19" name="Freeform 157">
              <a:extLst>
                <a:ext uri="{FF2B5EF4-FFF2-40B4-BE49-F238E27FC236}">
                  <a16:creationId xmlns:a16="http://schemas.microsoft.com/office/drawing/2014/main" xmlns="" id="{B01EEE78-409E-7340-8D06-43A6D08233B7}"/>
                </a:ext>
              </a:extLst>
            </p:cNvPr>
            <p:cNvSpPr>
              <a:spLocks noChangeArrowheads="1"/>
            </p:cNvSpPr>
            <p:nvPr/>
          </p:nvSpPr>
          <p:spPr bwMode="auto">
            <a:xfrm>
              <a:off x="3090684" y="4963585"/>
              <a:ext cx="1692087" cy="964171"/>
            </a:xfrm>
            <a:custGeom>
              <a:avLst/>
              <a:gdLst>
                <a:gd name="T0" fmla="*/ 0 w 3507"/>
                <a:gd name="T1" fmla="*/ 1996 h 1997"/>
                <a:gd name="T2" fmla="*/ 3506 w 3507"/>
                <a:gd name="T3" fmla="*/ 1996 h 1997"/>
                <a:gd name="T4" fmla="*/ 3506 w 3507"/>
                <a:gd name="T5" fmla="*/ 0 h 1997"/>
                <a:gd name="T6" fmla="*/ 0 w 3507"/>
                <a:gd name="T7" fmla="*/ 0 h 1997"/>
                <a:gd name="T8" fmla="*/ 0 w 3507"/>
                <a:gd name="T9" fmla="*/ 1996 h 1997"/>
              </a:gdLst>
              <a:ahLst/>
              <a:cxnLst>
                <a:cxn ang="0">
                  <a:pos x="T0" y="T1"/>
                </a:cxn>
                <a:cxn ang="0">
                  <a:pos x="T2" y="T3"/>
                </a:cxn>
                <a:cxn ang="0">
                  <a:pos x="T4" y="T5"/>
                </a:cxn>
                <a:cxn ang="0">
                  <a:pos x="T6" y="T7"/>
                </a:cxn>
                <a:cxn ang="0">
                  <a:pos x="T8" y="T9"/>
                </a:cxn>
              </a:cxnLst>
              <a:rect l="0" t="0" r="r" b="b"/>
              <a:pathLst>
                <a:path w="3507" h="1997">
                  <a:moveTo>
                    <a:pt x="0" y="1996"/>
                  </a:moveTo>
                  <a:lnTo>
                    <a:pt x="3506" y="1996"/>
                  </a:lnTo>
                  <a:lnTo>
                    <a:pt x="3506" y="0"/>
                  </a:lnTo>
                  <a:lnTo>
                    <a:pt x="0" y="0"/>
                  </a:lnTo>
                  <a:lnTo>
                    <a:pt x="0" y="1996"/>
                  </a:lnTo>
                </a:path>
              </a:pathLst>
            </a:custGeom>
            <a:solidFill>
              <a:schemeClr val="accent1"/>
            </a:solidFill>
            <a:ln>
              <a:noFill/>
            </a:ln>
            <a:effectLst/>
          </p:spPr>
          <p:txBody>
            <a:bodyPr wrap="none" anchor="ctr"/>
            <a:lstStyle/>
            <a:p>
              <a:endParaRPr lang="es-MX" sz="900"/>
            </a:p>
          </p:txBody>
        </p:sp>
        <p:sp>
          <p:nvSpPr>
            <p:cNvPr id="20" name="Freeform 158">
              <a:extLst>
                <a:ext uri="{FF2B5EF4-FFF2-40B4-BE49-F238E27FC236}">
                  <a16:creationId xmlns:a16="http://schemas.microsoft.com/office/drawing/2014/main" xmlns="" id="{FD2F7FAC-1FCC-9C44-BA08-BE3C8D1B426A}"/>
                </a:ext>
              </a:extLst>
            </p:cNvPr>
            <p:cNvSpPr>
              <a:spLocks noChangeArrowheads="1"/>
            </p:cNvSpPr>
            <p:nvPr/>
          </p:nvSpPr>
          <p:spPr bwMode="auto">
            <a:xfrm>
              <a:off x="1494375" y="3622686"/>
              <a:ext cx="2813761" cy="1340900"/>
            </a:xfrm>
            <a:custGeom>
              <a:avLst/>
              <a:gdLst>
                <a:gd name="T0" fmla="*/ 3020 w 5831"/>
                <a:gd name="T1" fmla="*/ 0 h 2779"/>
                <a:gd name="T2" fmla="*/ 3020 w 5831"/>
                <a:gd name="T3" fmla="*/ 0 h 2779"/>
                <a:gd name="T4" fmla="*/ 2809 w 5831"/>
                <a:gd name="T5" fmla="*/ 222 h 2779"/>
                <a:gd name="T6" fmla="*/ 1933 w 5831"/>
                <a:gd name="T7" fmla="*/ 1067 h 2779"/>
                <a:gd name="T8" fmla="*/ 876 w 5831"/>
                <a:gd name="T9" fmla="*/ 2007 h 2779"/>
                <a:gd name="T10" fmla="*/ 0 w 5831"/>
                <a:gd name="T11" fmla="*/ 2778 h 2779"/>
                <a:gd name="T12" fmla="*/ 3189 w 5831"/>
                <a:gd name="T13" fmla="*/ 2778 h 2779"/>
                <a:gd name="T14" fmla="*/ 3306 w 5831"/>
                <a:gd name="T15" fmla="*/ 2672 h 2779"/>
                <a:gd name="T16" fmla="*/ 3855 w 5831"/>
                <a:gd name="T17" fmla="*/ 2155 h 2779"/>
                <a:gd name="T18" fmla="*/ 4573 w 5831"/>
                <a:gd name="T19" fmla="*/ 1458 h 2779"/>
                <a:gd name="T20" fmla="*/ 5185 w 5831"/>
                <a:gd name="T21" fmla="*/ 813 h 2779"/>
                <a:gd name="T22" fmla="*/ 5787 w 5831"/>
                <a:gd name="T23" fmla="*/ 74 h 2779"/>
                <a:gd name="T24" fmla="*/ 5830 w 5831"/>
                <a:gd name="T25" fmla="*/ 0 h 2779"/>
                <a:gd name="T26" fmla="*/ 3306 w 5831"/>
                <a:gd name="T27" fmla="*/ 0 h 2779"/>
                <a:gd name="T28" fmla="*/ 3020 w 5831"/>
                <a:gd name="T29" fmla="*/ 0 h 2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31" h="2779">
                  <a:moveTo>
                    <a:pt x="3020" y="0"/>
                  </a:moveTo>
                  <a:lnTo>
                    <a:pt x="3020" y="0"/>
                  </a:lnTo>
                  <a:cubicBezTo>
                    <a:pt x="2957" y="74"/>
                    <a:pt x="2883" y="148"/>
                    <a:pt x="2809" y="222"/>
                  </a:cubicBezTo>
                  <a:cubicBezTo>
                    <a:pt x="2482" y="560"/>
                    <a:pt x="2186" y="845"/>
                    <a:pt x="1933" y="1067"/>
                  </a:cubicBezTo>
                  <a:cubicBezTo>
                    <a:pt x="1679" y="1289"/>
                    <a:pt x="1331" y="1606"/>
                    <a:pt x="876" y="2007"/>
                  </a:cubicBezTo>
                  <a:cubicBezTo>
                    <a:pt x="518" y="2313"/>
                    <a:pt x="232" y="2577"/>
                    <a:pt x="0" y="2778"/>
                  </a:cubicBezTo>
                  <a:cubicBezTo>
                    <a:pt x="3189" y="2778"/>
                    <a:pt x="3189" y="2778"/>
                    <a:pt x="3189" y="2778"/>
                  </a:cubicBezTo>
                  <a:cubicBezTo>
                    <a:pt x="3211" y="2756"/>
                    <a:pt x="3253" y="2714"/>
                    <a:pt x="3306" y="2672"/>
                  </a:cubicBezTo>
                  <a:cubicBezTo>
                    <a:pt x="3422" y="2556"/>
                    <a:pt x="3601" y="2387"/>
                    <a:pt x="3855" y="2155"/>
                  </a:cubicBezTo>
                  <a:cubicBezTo>
                    <a:pt x="4203" y="1827"/>
                    <a:pt x="4436" y="1595"/>
                    <a:pt x="4573" y="1458"/>
                  </a:cubicBezTo>
                  <a:cubicBezTo>
                    <a:pt x="4700" y="1331"/>
                    <a:pt x="4900" y="1109"/>
                    <a:pt x="5185" y="813"/>
                  </a:cubicBezTo>
                  <a:cubicBezTo>
                    <a:pt x="5460" y="518"/>
                    <a:pt x="5660" y="275"/>
                    <a:pt x="5787" y="74"/>
                  </a:cubicBezTo>
                  <a:cubicBezTo>
                    <a:pt x="5798" y="53"/>
                    <a:pt x="5808" y="21"/>
                    <a:pt x="5830" y="0"/>
                  </a:cubicBezTo>
                  <a:cubicBezTo>
                    <a:pt x="3306" y="0"/>
                    <a:pt x="3306" y="0"/>
                    <a:pt x="3306" y="0"/>
                  </a:cubicBezTo>
                  <a:lnTo>
                    <a:pt x="3020" y="0"/>
                  </a:lnTo>
                </a:path>
              </a:pathLst>
            </a:custGeom>
            <a:solidFill>
              <a:schemeClr val="accent4"/>
            </a:solidFill>
            <a:ln>
              <a:noFill/>
            </a:ln>
            <a:effectLst/>
          </p:spPr>
          <p:txBody>
            <a:bodyPr wrap="none" anchor="ctr"/>
            <a:lstStyle/>
            <a:p>
              <a:endParaRPr lang="es-MX" sz="900"/>
            </a:p>
          </p:txBody>
        </p:sp>
        <p:sp>
          <p:nvSpPr>
            <p:cNvPr id="21" name="Freeform 159">
              <a:extLst>
                <a:ext uri="{FF2B5EF4-FFF2-40B4-BE49-F238E27FC236}">
                  <a16:creationId xmlns:a16="http://schemas.microsoft.com/office/drawing/2014/main" xmlns="" id="{AD1E673A-5C07-7A40-9C45-801F592C594D}"/>
                </a:ext>
              </a:extLst>
            </p:cNvPr>
            <p:cNvSpPr>
              <a:spLocks noChangeArrowheads="1"/>
            </p:cNvSpPr>
            <p:nvPr/>
          </p:nvSpPr>
          <p:spPr bwMode="auto">
            <a:xfrm>
              <a:off x="2952336" y="2281786"/>
              <a:ext cx="1743170" cy="1340900"/>
            </a:xfrm>
            <a:custGeom>
              <a:avLst/>
              <a:gdLst>
                <a:gd name="T0" fmla="*/ 3591 w 3613"/>
                <a:gd name="T1" fmla="*/ 0 h 2777"/>
                <a:gd name="T2" fmla="*/ 3591 w 3613"/>
                <a:gd name="T3" fmla="*/ 0 h 2777"/>
                <a:gd name="T4" fmla="*/ 1141 w 3613"/>
                <a:gd name="T5" fmla="*/ 0 h 2777"/>
                <a:gd name="T6" fmla="*/ 1204 w 3613"/>
                <a:gd name="T7" fmla="*/ 507 h 2777"/>
                <a:gd name="T8" fmla="*/ 550 w 3613"/>
                <a:gd name="T9" fmla="*/ 2133 h 2777"/>
                <a:gd name="T10" fmla="*/ 286 w 3613"/>
                <a:gd name="T11" fmla="*/ 2470 h 2777"/>
                <a:gd name="T12" fmla="*/ 0 w 3613"/>
                <a:gd name="T13" fmla="*/ 2776 h 2777"/>
                <a:gd name="T14" fmla="*/ 286 w 3613"/>
                <a:gd name="T15" fmla="*/ 2776 h 2777"/>
                <a:gd name="T16" fmla="*/ 2810 w 3613"/>
                <a:gd name="T17" fmla="*/ 2776 h 2777"/>
                <a:gd name="T18" fmla="*/ 3200 w 3613"/>
                <a:gd name="T19" fmla="*/ 2112 h 2777"/>
                <a:gd name="T20" fmla="*/ 3612 w 3613"/>
                <a:gd name="T21" fmla="*/ 380 h 2777"/>
                <a:gd name="T22" fmla="*/ 3591 w 3613"/>
                <a:gd name="T23"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13" h="2777">
                  <a:moveTo>
                    <a:pt x="3591" y="0"/>
                  </a:moveTo>
                  <a:lnTo>
                    <a:pt x="3591" y="0"/>
                  </a:lnTo>
                  <a:cubicBezTo>
                    <a:pt x="1141" y="0"/>
                    <a:pt x="1141" y="0"/>
                    <a:pt x="1141" y="0"/>
                  </a:cubicBezTo>
                  <a:cubicBezTo>
                    <a:pt x="1183" y="148"/>
                    <a:pt x="1204" y="317"/>
                    <a:pt x="1204" y="507"/>
                  </a:cubicBezTo>
                  <a:cubicBezTo>
                    <a:pt x="1204" y="972"/>
                    <a:pt x="982" y="1510"/>
                    <a:pt x="550" y="2133"/>
                  </a:cubicBezTo>
                  <a:cubicBezTo>
                    <a:pt x="476" y="2239"/>
                    <a:pt x="381" y="2344"/>
                    <a:pt x="286" y="2470"/>
                  </a:cubicBezTo>
                  <a:cubicBezTo>
                    <a:pt x="201" y="2565"/>
                    <a:pt x="106" y="2671"/>
                    <a:pt x="0" y="2776"/>
                  </a:cubicBezTo>
                  <a:cubicBezTo>
                    <a:pt x="286" y="2776"/>
                    <a:pt x="286" y="2776"/>
                    <a:pt x="286" y="2776"/>
                  </a:cubicBezTo>
                  <a:cubicBezTo>
                    <a:pt x="2810" y="2776"/>
                    <a:pt x="2810" y="2776"/>
                    <a:pt x="2810" y="2776"/>
                  </a:cubicBezTo>
                  <a:cubicBezTo>
                    <a:pt x="2915" y="2597"/>
                    <a:pt x="3052" y="2376"/>
                    <a:pt x="3200" y="2112"/>
                  </a:cubicBezTo>
                  <a:cubicBezTo>
                    <a:pt x="3475" y="1616"/>
                    <a:pt x="3612" y="1035"/>
                    <a:pt x="3612" y="380"/>
                  </a:cubicBezTo>
                  <a:cubicBezTo>
                    <a:pt x="3612" y="253"/>
                    <a:pt x="3612" y="127"/>
                    <a:pt x="3591" y="0"/>
                  </a:cubicBezTo>
                </a:path>
              </a:pathLst>
            </a:custGeom>
            <a:solidFill>
              <a:schemeClr val="accent3"/>
            </a:solidFill>
            <a:ln>
              <a:noFill/>
            </a:ln>
            <a:effectLst/>
          </p:spPr>
          <p:txBody>
            <a:bodyPr wrap="none" anchor="ctr"/>
            <a:lstStyle/>
            <a:p>
              <a:endParaRPr lang="es-MX" sz="900"/>
            </a:p>
          </p:txBody>
        </p:sp>
        <p:sp>
          <p:nvSpPr>
            <p:cNvPr id="22" name="Freeform 160">
              <a:extLst>
                <a:ext uri="{FF2B5EF4-FFF2-40B4-BE49-F238E27FC236}">
                  <a16:creationId xmlns:a16="http://schemas.microsoft.com/office/drawing/2014/main" xmlns="" id="{96CE0CF7-A358-094B-8C19-3DDFFFBE02DB}"/>
                </a:ext>
              </a:extLst>
            </p:cNvPr>
            <p:cNvSpPr>
              <a:spLocks noChangeArrowheads="1"/>
            </p:cNvSpPr>
            <p:nvPr/>
          </p:nvSpPr>
          <p:spPr bwMode="auto">
            <a:xfrm>
              <a:off x="3090684" y="943016"/>
              <a:ext cx="1596309" cy="1340900"/>
            </a:xfrm>
            <a:custGeom>
              <a:avLst/>
              <a:gdLst>
                <a:gd name="T0" fmla="*/ 855 w 3306"/>
                <a:gd name="T1" fmla="*/ 2777 h 2778"/>
                <a:gd name="T2" fmla="*/ 855 w 3306"/>
                <a:gd name="T3" fmla="*/ 2777 h 2778"/>
                <a:gd name="T4" fmla="*/ 3305 w 3306"/>
                <a:gd name="T5" fmla="*/ 2777 h 2778"/>
                <a:gd name="T6" fmla="*/ 2450 w 3306"/>
                <a:gd name="T7" fmla="*/ 929 h 2778"/>
                <a:gd name="T8" fmla="*/ 0 w 3306"/>
                <a:gd name="T9" fmla="*/ 0 h 2778"/>
                <a:gd name="T10" fmla="*/ 0 w 3306"/>
                <a:gd name="T11" fmla="*/ 2069 h 2778"/>
                <a:gd name="T12" fmla="*/ 855 w 3306"/>
                <a:gd name="T13" fmla="*/ 2777 h 2778"/>
              </a:gdLst>
              <a:ahLst/>
              <a:cxnLst>
                <a:cxn ang="0">
                  <a:pos x="T0" y="T1"/>
                </a:cxn>
                <a:cxn ang="0">
                  <a:pos x="T2" y="T3"/>
                </a:cxn>
                <a:cxn ang="0">
                  <a:pos x="T4" y="T5"/>
                </a:cxn>
                <a:cxn ang="0">
                  <a:pos x="T6" y="T7"/>
                </a:cxn>
                <a:cxn ang="0">
                  <a:pos x="T8" y="T9"/>
                </a:cxn>
                <a:cxn ang="0">
                  <a:pos x="T10" y="T11"/>
                </a:cxn>
                <a:cxn ang="0">
                  <a:pos x="T12" y="T13"/>
                </a:cxn>
              </a:cxnLst>
              <a:rect l="0" t="0" r="r" b="b"/>
              <a:pathLst>
                <a:path w="3306" h="2778">
                  <a:moveTo>
                    <a:pt x="855" y="2777"/>
                  </a:moveTo>
                  <a:lnTo>
                    <a:pt x="855" y="2777"/>
                  </a:lnTo>
                  <a:cubicBezTo>
                    <a:pt x="3305" y="2777"/>
                    <a:pt x="3305" y="2777"/>
                    <a:pt x="3305" y="2777"/>
                  </a:cubicBezTo>
                  <a:cubicBezTo>
                    <a:pt x="3231" y="2069"/>
                    <a:pt x="2946" y="1457"/>
                    <a:pt x="2450" y="929"/>
                  </a:cubicBezTo>
                  <a:cubicBezTo>
                    <a:pt x="1869" y="306"/>
                    <a:pt x="1045" y="0"/>
                    <a:pt x="0" y="0"/>
                  </a:cubicBezTo>
                  <a:cubicBezTo>
                    <a:pt x="0" y="2069"/>
                    <a:pt x="0" y="2069"/>
                    <a:pt x="0" y="2069"/>
                  </a:cubicBezTo>
                  <a:cubicBezTo>
                    <a:pt x="454" y="2112"/>
                    <a:pt x="739" y="2344"/>
                    <a:pt x="855" y="2777"/>
                  </a:cubicBezTo>
                </a:path>
              </a:pathLst>
            </a:custGeom>
            <a:solidFill>
              <a:schemeClr val="accent2"/>
            </a:solidFill>
            <a:ln>
              <a:noFill/>
            </a:ln>
            <a:effectLst/>
          </p:spPr>
          <p:txBody>
            <a:bodyPr wrap="none" anchor="ctr"/>
            <a:lstStyle/>
            <a:p>
              <a:endParaRPr lang="es-MX" sz="900"/>
            </a:p>
          </p:txBody>
        </p:sp>
      </p:grpSp>
    </p:spTree>
    <p:extLst>
      <p:ext uri="{BB962C8B-B14F-4D97-AF65-F5344CB8AC3E}">
        <p14:creationId xmlns:p14="http://schemas.microsoft.com/office/powerpoint/2010/main" val="11866337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xmlns=""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smtClean="0">
                <a:solidFill>
                  <a:schemeClr val="tx2"/>
                </a:solidFill>
                <a:latin typeface="Lato Heavy" charset="0"/>
                <a:ea typeface="Lato Heavy" charset="0"/>
                <a:cs typeface="Lato Heavy" charset="0"/>
              </a:rPr>
              <a:t>Description of Courses</a:t>
            </a:r>
            <a:endParaRPr lang="en-US" sz="4000" b="1">
              <a:solidFill>
                <a:schemeClr val="tx2"/>
              </a:solidFill>
              <a:latin typeface="Lato Heavy" charset="0"/>
              <a:ea typeface="Lato Heavy" charset="0"/>
              <a:cs typeface="Lato Heavy" charset="0"/>
            </a:endParaRPr>
          </a:p>
        </p:txBody>
      </p:sp>
      <p:sp>
        <p:nvSpPr>
          <p:cNvPr id="3"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68194" y="1283280"/>
            <a:ext cx="7091849"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smtClean="0">
                <a:solidFill>
                  <a:schemeClr val="bg1"/>
                </a:solidFill>
              </a:rPr>
              <a:t>CSE377 : ADVANCE TESTING TECHNOLOGIES</a:t>
            </a:r>
            <a:endParaRPr lang="es-MX" sz="2800" b="1" dirty="0">
              <a:solidFill>
                <a:schemeClr val="bg1"/>
              </a:solidFill>
            </a:endParaRPr>
          </a:p>
        </p:txBody>
      </p:sp>
      <p:sp>
        <p:nvSpPr>
          <p:cNvPr id="14" name="CuadroTexto 490">
            <a:extLst>
              <a:ext uri="{FF2B5EF4-FFF2-40B4-BE49-F238E27FC236}">
                <a16:creationId xmlns:a16="http://schemas.microsoft.com/office/drawing/2014/main" xmlns="" id="{CE4B999E-AE68-A148-BC94-54DD0361C6F6}"/>
              </a:ext>
            </a:extLst>
          </p:cNvPr>
          <p:cNvSpPr txBox="1"/>
          <p:nvPr/>
        </p:nvSpPr>
        <p:spPr>
          <a:xfrm>
            <a:off x="963827" y="2203032"/>
            <a:ext cx="10651524" cy="1631216"/>
          </a:xfrm>
          <a:prstGeom prst="rect">
            <a:avLst/>
          </a:prstGeom>
          <a:noFill/>
        </p:spPr>
        <p:txBody>
          <a:bodyPr wrap="square" rtlCol="0">
            <a:spAutoFit/>
          </a:bodyPr>
          <a:lstStyle/>
          <a:p>
            <a:pPr lvl="1" algn="just">
              <a:defRPr/>
            </a:pPr>
            <a:r>
              <a:rPr lang="en-US" sz="2000" dirty="0">
                <a:solidFill>
                  <a:srgbClr val="000000"/>
                </a:solidFill>
                <a:ea typeface="Cambria" charset="0"/>
                <a:cs typeface="Cambria" charset="0"/>
              </a:rPr>
              <a:t>This is the fourth course of EM which includes advance technologies related to software testing. </a:t>
            </a:r>
          </a:p>
          <a:p>
            <a:pPr lvl="1" algn="just">
              <a:defRPr/>
            </a:pPr>
            <a:endParaRPr lang="en-US" sz="2000" dirty="0">
              <a:solidFill>
                <a:srgbClr val="000000"/>
              </a:solidFill>
              <a:ea typeface="Cambria" charset="0"/>
              <a:cs typeface="Cambria" charset="0"/>
            </a:endParaRPr>
          </a:p>
          <a:p>
            <a:pPr lvl="1" algn="just">
              <a:defRPr/>
            </a:pPr>
            <a:r>
              <a:rPr lang="en-US" sz="2000" b="1" u="sng" dirty="0">
                <a:solidFill>
                  <a:srgbClr val="000000"/>
                </a:solidFill>
                <a:ea typeface="Cambria" charset="0"/>
                <a:cs typeface="Cambria" charset="0"/>
              </a:rPr>
              <a:t>Course Outcome:</a:t>
            </a:r>
          </a:p>
          <a:p>
            <a:pPr marL="800100" lvl="1" indent="-342900" algn="just">
              <a:buFont typeface="Arial" charset="0"/>
              <a:buChar char="•"/>
              <a:defRPr/>
            </a:pPr>
            <a:r>
              <a:rPr lang="en-US" sz="2000" dirty="0">
                <a:ea typeface="Cambria" charset="0"/>
                <a:cs typeface="Cambria" charset="0"/>
              </a:rPr>
              <a:t>Students will be able to understand various advance testing technologies and apply them for testing the software.</a:t>
            </a:r>
          </a:p>
        </p:txBody>
      </p:sp>
      <p:grpSp>
        <p:nvGrpSpPr>
          <p:cNvPr id="10" name="Group 9"/>
          <p:cNvGrpSpPr/>
          <p:nvPr/>
        </p:nvGrpSpPr>
        <p:grpSpPr>
          <a:xfrm>
            <a:off x="246090" y="178911"/>
            <a:ext cx="422104" cy="552152"/>
            <a:chOff x="1394339" y="943016"/>
            <a:chExt cx="3388432" cy="4984740"/>
          </a:xfrm>
        </p:grpSpPr>
        <p:sp>
          <p:nvSpPr>
            <p:cNvPr id="11" name="Freeform 155">
              <a:extLst>
                <a:ext uri="{FF2B5EF4-FFF2-40B4-BE49-F238E27FC236}">
                  <a16:creationId xmlns:a16="http://schemas.microsoft.com/office/drawing/2014/main" xmlns="" id="{44BB7099-8FB3-034D-8594-B18D710213F8}"/>
                </a:ext>
              </a:extLst>
            </p:cNvPr>
            <p:cNvSpPr>
              <a:spLocks noChangeArrowheads="1"/>
            </p:cNvSpPr>
            <p:nvPr/>
          </p:nvSpPr>
          <p:spPr bwMode="auto">
            <a:xfrm>
              <a:off x="1402852" y="4963585"/>
              <a:ext cx="1687831" cy="964171"/>
            </a:xfrm>
            <a:custGeom>
              <a:avLst/>
              <a:gdLst>
                <a:gd name="T0" fmla="*/ 3379 w 3497"/>
                <a:gd name="T1" fmla="*/ 0 h 1997"/>
                <a:gd name="T2" fmla="*/ 3379 w 3497"/>
                <a:gd name="T3" fmla="*/ 0 h 1997"/>
                <a:gd name="T4" fmla="*/ 190 w 3497"/>
                <a:gd name="T5" fmla="*/ 0 h 1997"/>
                <a:gd name="T6" fmla="*/ 0 w 3497"/>
                <a:gd name="T7" fmla="*/ 179 h 1997"/>
                <a:gd name="T8" fmla="*/ 0 w 3497"/>
                <a:gd name="T9" fmla="*/ 1996 h 1997"/>
                <a:gd name="T10" fmla="*/ 3496 w 3497"/>
                <a:gd name="T11" fmla="*/ 1996 h 1997"/>
                <a:gd name="T12" fmla="*/ 3496 w 3497"/>
                <a:gd name="T13" fmla="*/ 0 h 1997"/>
                <a:gd name="T14" fmla="*/ 3379 w 3497"/>
                <a:gd name="T15" fmla="*/ 0 h 19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97" h="1997">
                  <a:moveTo>
                    <a:pt x="3379" y="0"/>
                  </a:moveTo>
                  <a:lnTo>
                    <a:pt x="3379" y="0"/>
                  </a:lnTo>
                  <a:cubicBezTo>
                    <a:pt x="190" y="0"/>
                    <a:pt x="190" y="0"/>
                    <a:pt x="190" y="0"/>
                  </a:cubicBezTo>
                  <a:cubicBezTo>
                    <a:pt x="127" y="63"/>
                    <a:pt x="63" y="126"/>
                    <a:pt x="0" y="179"/>
                  </a:cubicBezTo>
                  <a:cubicBezTo>
                    <a:pt x="0" y="1996"/>
                    <a:pt x="0" y="1996"/>
                    <a:pt x="0" y="1996"/>
                  </a:cubicBezTo>
                  <a:cubicBezTo>
                    <a:pt x="3496" y="1996"/>
                    <a:pt x="3496" y="1996"/>
                    <a:pt x="3496" y="1996"/>
                  </a:cubicBezTo>
                  <a:cubicBezTo>
                    <a:pt x="3496" y="0"/>
                    <a:pt x="3496" y="0"/>
                    <a:pt x="3496" y="0"/>
                  </a:cubicBezTo>
                  <a:lnTo>
                    <a:pt x="3379" y="0"/>
                  </a:lnTo>
                </a:path>
              </a:pathLst>
            </a:custGeom>
            <a:solidFill>
              <a:schemeClr val="accent5"/>
            </a:solidFill>
            <a:ln>
              <a:noFill/>
            </a:ln>
            <a:effectLst/>
          </p:spPr>
          <p:txBody>
            <a:bodyPr wrap="none" anchor="ctr"/>
            <a:lstStyle/>
            <a:p>
              <a:endParaRPr lang="es-MX" sz="900"/>
            </a:p>
          </p:txBody>
        </p:sp>
        <p:sp>
          <p:nvSpPr>
            <p:cNvPr id="12" name="Freeform 156">
              <a:extLst>
                <a:ext uri="{FF2B5EF4-FFF2-40B4-BE49-F238E27FC236}">
                  <a16:creationId xmlns:a16="http://schemas.microsoft.com/office/drawing/2014/main" xmlns="" id="{EE130D60-3AE7-8F4F-8771-D6CC411349A3}"/>
                </a:ext>
              </a:extLst>
            </p:cNvPr>
            <p:cNvSpPr>
              <a:spLocks noChangeArrowheads="1"/>
            </p:cNvSpPr>
            <p:nvPr/>
          </p:nvSpPr>
          <p:spPr bwMode="auto">
            <a:xfrm>
              <a:off x="1394339" y="943016"/>
              <a:ext cx="1698473" cy="1683573"/>
            </a:xfrm>
            <a:custGeom>
              <a:avLst/>
              <a:gdLst>
                <a:gd name="T0" fmla="*/ 961 w 3518"/>
                <a:gd name="T1" fmla="*/ 887 h 3486"/>
                <a:gd name="T2" fmla="*/ 961 w 3518"/>
                <a:gd name="T3" fmla="*/ 887 h 3486"/>
                <a:gd name="T4" fmla="*/ 42 w 3518"/>
                <a:gd name="T5" fmla="*/ 2777 h 3486"/>
                <a:gd name="T6" fmla="*/ 0 w 3518"/>
                <a:gd name="T7" fmla="*/ 3485 h 3486"/>
                <a:gd name="T8" fmla="*/ 2302 w 3518"/>
                <a:gd name="T9" fmla="*/ 3485 h 3486"/>
                <a:gd name="T10" fmla="*/ 2408 w 3518"/>
                <a:gd name="T11" fmla="*/ 2777 h 3486"/>
                <a:gd name="T12" fmla="*/ 2587 w 3518"/>
                <a:gd name="T13" fmla="*/ 2429 h 3486"/>
                <a:gd name="T14" fmla="*/ 3390 w 3518"/>
                <a:gd name="T15" fmla="*/ 2069 h 3486"/>
                <a:gd name="T16" fmla="*/ 3517 w 3518"/>
                <a:gd name="T17" fmla="*/ 2069 h 3486"/>
                <a:gd name="T18" fmla="*/ 3517 w 3518"/>
                <a:gd name="T19" fmla="*/ 0 h 3486"/>
                <a:gd name="T20" fmla="*/ 961 w 3518"/>
                <a:gd name="T21" fmla="*/ 887 h 3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18" h="3486">
                  <a:moveTo>
                    <a:pt x="961" y="887"/>
                  </a:moveTo>
                  <a:lnTo>
                    <a:pt x="961" y="887"/>
                  </a:lnTo>
                  <a:cubicBezTo>
                    <a:pt x="454" y="1341"/>
                    <a:pt x="148" y="1974"/>
                    <a:pt x="42" y="2777"/>
                  </a:cubicBezTo>
                  <a:cubicBezTo>
                    <a:pt x="10" y="2999"/>
                    <a:pt x="0" y="3242"/>
                    <a:pt x="0" y="3485"/>
                  </a:cubicBezTo>
                  <a:cubicBezTo>
                    <a:pt x="2302" y="3485"/>
                    <a:pt x="2302" y="3485"/>
                    <a:pt x="2302" y="3485"/>
                  </a:cubicBezTo>
                  <a:cubicBezTo>
                    <a:pt x="2302" y="3210"/>
                    <a:pt x="2334" y="2978"/>
                    <a:pt x="2408" y="2777"/>
                  </a:cubicBezTo>
                  <a:cubicBezTo>
                    <a:pt x="2450" y="2650"/>
                    <a:pt x="2513" y="2534"/>
                    <a:pt x="2587" y="2429"/>
                  </a:cubicBezTo>
                  <a:cubicBezTo>
                    <a:pt x="2788" y="2186"/>
                    <a:pt x="3052" y="2069"/>
                    <a:pt x="3390" y="2069"/>
                  </a:cubicBezTo>
                  <a:cubicBezTo>
                    <a:pt x="3432" y="2069"/>
                    <a:pt x="3474" y="2069"/>
                    <a:pt x="3517" y="2069"/>
                  </a:cubicBezTo>
                  <a:cubicBezTo>
                    <a:pt x="3517" y="0"/>
                    <a:pt x="3517" y="0"/>
                    <a:pt x="3517" y="0"/>
                  </a:cubicBezTo>
                  <a:cubicBezTo>
                    <a:pt x="2461" y="0"/>
                    <a:pt x="1616" y="295"/>
                    <a:pt x="961" y="887"/>
                  </a:cubicBezTo>
                </a:path>
              </a:pathLst>
            </a:custGeom>
            <a:solidFill>
              <a:schemeClr val="accent1"/>
            </a:solidFill>
            <a:ln>
              <a:noFill/>
            </a:ln>
            <a:effectLst/>
          </p:spPr>
          <p:txBody>
            <a:bodyPr wrap="none" anchor="ctr"/>
            <a:lstStyle/>
            <a:p>
              <a:endParaRPr lang="es-MX" sz="900"/>
            </a:p>
          </p:txBody>
        </p:sp>
        <p:sp>
          <p:nvSpPr>
            <p:cNvPr id="13" name="Freeform 157">
              <a:extLst>
                <a:ext uri="{FF2B5EF4-FFF2-40B4-BE49-F238E27FC236}">
                  <a16:creationId xmlns:a16="http://schemas.microsoft.com/office/drawing/2014/main" xmlns="" id="{B01EEE78-409E-7340-8D06-43A6D08233B7}"/>
                </a:ext>
              </a:extLst>
            </p:cNvPr>
            <p:cNvSpPr>
              <a:spLocks noChangeArrowheads="1"/>
            </p:cNvSpPr>
            <p:nvPr/>
          </p:nvSpPr>
          <p:spPr bwMode="auto">
            <a:xfrm>
              <a:off x="3090684" y="4963585"/>
              <a:ext cx="1692087" cy="964171"/>
            </a:xfrm>
            <a:custGeom>
              <a:avLst/>
              <a:gdLst>
                <a:gd name="T0" fmla="*/ 0 w 3507"/>
                <a:gd name="T1" fmla="*/ 1996 h 1997"/>
                <a:gd name="T2" fmla="*/ 3506 w 3507"/>
                <a:gd name="T3" fmla="*/ 1996 h 1997"/>
                <a:gd name="T4" fmla="*/ 3506 w 3507"/>
                <a:gd name="T5" fmla="*/ 0 h 1997"/>
                <a:gd name="T6" fmla="*/ 0 w 3507"/>
                <a:gd name="T7" fmla="*/ 0 h 1997"/>
                <a:gd name="T8" fmla="*/ 0 w 3507"/>
                <a:gd name="T9" fmla="*/ 1996 h 1997"/>
              </a:gdLst>
              <a:ahLst/>
              <a:cxnLst>
                <a:cxn ang="0">
                  <a:pos x="T0" y="T1"/>
                </a:cxn>
                <a:cxn ang="0">
                  <a:pos x="T2" y="T3"/>
                </a:cxn>
                <a:cxn ang="0">
                  <a:pos x="T4" y="T5"/>
                </a:cxn>
                <a:cxn ang="0">
                  <a:pos x="T6" y="T7"/>
                </a:cxn>
                <a:cxn ang="0">
                  <a:pos x="T8" y="T9"/>
                </a:cxn>
              </a:cxnLst>
              <a:rect l="0" t="0" r="r" b="b"/>
              <a:pathLst>
                <a:path w="3507" h="1997">
                  <a:moveTo>
                    <a:pt x="0" y="1996"/>
                  </a:moveTo>
                  <a:lnTo>
                    <a:pt x="3506" y="1996"/>
                  </a:lnTo>
                  <a:lnTo>
                    <a:pt x="3506" y="0"/>
                  </a:lnTo>
                  <a:lnTo>
                    <a:pt x="0" y="0"/>
                  </a:lnTo>
                  <a:lnTo>
                    <a:pt x="0" y="1996"/>
                  </a:lnTo>
                </a:path>
              </a:pathLst>
            </a:custGeom>
            <a:solidFill>
              <a:schemeClr val="accent1"/>
            </a:solidFill>
            <a:ln>
              <a:noFill/>
            </a:ln>
            <a:effectLst/>
          </p:spPr>
          <p:txBody>
            <a:bodyPr wrap="none" anchor="ctr"/>
            <a:lstStyle/>
            <a:p>
              <a:endParaRPr lang="es-MX" sz="900"/>
            </a:p>
          </p:txBody>
        </p:sp>
        <p:sp>
          <p:nvSpPr>
            <p:cNvPr id="15" name="Freeform 158">
              <a:extLst>
                <a:ext uri="{FF2B5EF4-FFF2-40B4-BE49-F238E27FC236}">
                  <a16:creationId xmlns:a16="http://schemas.microsoft.com/office/drawing/2014/main" xmlns="" id="{FD2F7FAC-1FCC-9C44-BA08-BE3C8D1B426A}"/>
                </a:ext>
              </a:extLst>
            </p:cNvPr>
            <p:cNvSpPr>
              <a:spLocks noChangeArrowheads="1"/>
            </p:cNvSpPr>
            <p:nvPr/>
          </p:nvSpPr>
          <p:spPr bwMode="auto">
            <a:xfrm>
              <a:off x="1494375" y="3622686"/>
              <a:ext cx="2813761" cy="1340900"/>
            </a:xfrm>
            <a:custGeom>
              <a:avLst/>
              <a:gdLst>
                <a:gd name="T0" fmla="*/ 3020 w 5831"/>
                <a:gd name="T1" fmla="*/ 0 h 2779"/>
                <a:gd name="T2" fmla="*/ 3020 w 5831"/>
                <a:gd name="T3" fmla="*/ 0 h 2779"/>
                <a:gd name="T4" fmla="*/ 2809 w 5831"/>
                <a:gd name="T5" fmla="*/ 222 h 2779"/>
                <a:gd name="T6" fmla="*/ 1933 w 5831"/>
                <a:gd name="T7" fmla="*/ 1067 h 2779"/>
                <a:gd name="T8" fmla="*/ 876 w 5831"/>
                <a:gd name="T9" fmla="*/ 2007 h 2779"/>
                <a:gd name="T10" fmla="*/ 0 w 5831"/>
                <a:gd name="T11" fmla="*/ 2778 h 2779"/>
                <a:gd name="T12" fmla="*/ 3189 w 5831"/>
                <a:gd name="T13" fmla="*/ 2778 h 2779"/>
                <a:gd name="T14" fmla="*/ 3306 w 5831"/>
                <a:gd name="T15" fmla="*/ 2672 h 2779"/>
                <a:gd name="T16" fmla="*/ 3855 w 5831"/>
                <a:gd name="T17" fmla="*/ 2155 h 2779"/>
                <a:gd name="T18" fmla="*/ 4573 w 5831"/>
                <a:gd name="T19" fmla="*/ 1458 h 2779"/>
                <a:gd name="T20" fmla="*/ 5185 w 5831"/>
                <a:gd name="T21" fmla="*/ 813 h 2779"/>
                <a:gd name="T22" fmla="*/ 5787 w 5831"/>
                <a:gd name="T23" fmla="*/ 74 h 2779"/>
                <a:gd name="T24" fmla="*/ 5830 w 5831"/>
                <a:gd name="T25" fmla="*/ 0 h 2779"/>
                <a:gd name="T26" fmla="*/ 3306 w 5831"/>
                <a:gd name="T27" fmla="*/ 0 h 2779"/>
                <a:gd name="T28" fmla="*/ 3020 w 5831"/>
                <a:gd name="T29" fmla="*/ 0 h 2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31" h="2779">
                  <a:moveTo>
                    <a:pt x="3020" y="0"/>
                  </a:moveTo>
                  <a:lnTo>
                    <a:pt x="3020" y="0"/>
                  </a:lnTo>
                  <a:cubicBezTo>
                    <a:pt x="2957" y="74"/>
                    <a:pt x="2883" y="148"/>
                    <a:pt x="2809" y="222"/>
                  </a:cubicBezTo>
                  <a:cubicBezTo>
                    <a:pt x="2482" y="560"/>
                    <a:pt x="2186" y="845"/>
                    <a:pt x="1933" y="1067"/>
                  </a:cubicBezTo>
                  <a:cubicBezTo>
                    <a:pt x="1679" y="1289"/>
                    <a:pt x="1331" y="1606"/>
                    <a:pt x="876" y="2007"/>
                  </a:cubicBezTo>
                  <a:cubicBezTo>
                    <a:pt x="518" y="2313"/>
                    <a:pt x="232" y="2577"/>
                    <a:pt x="0" y="2778"/>
                  </a:cubicBezTo>
                  <a:cubicBezTo>
                    <a:pt x="3189" y="2778"/>
                    <a:pt x="3189" y="2778"/>
                    <a:pt x="3189" y="2778"/>
                  </a:cubicBezTo>
                  <a:cubicBezTo>
                    <a:pt x="3211" y="2756"/>
                    <a:pt x="3253" y="2714"/>
                    <a:pt x="3306" y="2672"/>
                  </a:cubicBezTo>
                  <a:cubicBezTo>
                    <a:pt x="3422" y="2556"/>
                    <a:pt x="3601" y="2387"/>
                    <a:pt x="3855" y="2155"/>
                  </a:cubicBezTo>
                  <a:cubicBezTo>
                    <a:pt x="4203" y="1827"/>
                    <a:pt x="4436" y="1595"/>
                    <a:pt x="4573" y="1458"/>
                  </a:cubicBezTo>
                  <a:cubicBezTo>
                    <a:pt x="4700" y="1331"/>
                    <a:pt x="4900" y="1109"/>
                    <a:pt x="5185" y="813"/>
                  </a:cubicBezTo>
                  <a:cubicBezTo>
                    <a:pt x="5460" y="518"/>
                    <a:pt x="5660" y="275"/>
                    <a:pt x="5787" y="74"/>
                  </a:cubicBezTo>
                  <a:cubicBezTo>
                    <a:pt x="5798" y="53"/>
                    <a:pt x="5808" y="21"/>
                    <a:pt x="5830" y="0"/>
                  </a:cubicBezTo>
                  <a:cubicBezTo>
                    <a:pt x="3306" y="0"/>
                    <a:pt x="3306" y="0"/>
                    <a:pt x="3306" y="0"/>
                  </a:cubicBezTo>
                  <a:lnTo>
                    <a:pt x="3020" y="0"/>
                  </a:lnTo>
                </a:path>
              </a:pathLst>
            </a:custGeom>
            <a:solidFill>
              <a:schemeClr val="accent4"/>
            </a:solidFill>
            <a:ln>
              <a:noFill/>
            </a:ln>
            <a:effectLst/>
          </p:spPr>
          <p:txBody>
            <a:bodyPr wrap="none" anchor="ctr"/>
            <a:lstStyle/>
            <a:p>
              <a:endParaRPr lang="es-MX" sz="900"/>
            </a:p>
          </p:txBody>
        </p:sp>
        <p:sp>
          <p:nvSpPr>
            <p:cNvPr id="16" name="Freeform 159">
              <a:extLst>
                <a:ext uri="{FF2B5EF4-FFF2-40B4-BE49-F238E27FC236}">
                  <a16:creationId xmlns:a16="http://schemas.microsoft.com/office/drawing/2014/main" xmlns="" id="{AD1E673A-5C07-7A40-9C45-801F592C594D}"/>
                </a:ext>
              </a:extLst>
            </p:cNvPr>
            <p:cNvSpPr>
              <a:spLocks noChangeArrowheads="1"/>
            </p:cNvSpPr>
            <p:nvPr/>
          </p:nvSpPr>
          <p:spPr bwMode="auto">
            <a:xfrm>
              <a:off x="2952336" y="2281786"/>
              <a:ext cx="1743170" cy="1340900"/>
            </a:xfrm>
            <a:custGeom>
              <a:avLst/>
              <a:gdLst>
                <a:gd name="T0" fmla="*/ 3591 w 3613"/>
                <a:gd name="T1" fmla="*/ 0 h 2777"/>
                <a:gd name="T2" fmla="*/ 3591 w 3613"/>
                <a:gd name="T3" fmla="*/ 0 h 2777"/>
                <a:gd name="T4" fmla="*/ 1141 w 3613"/>
                <a:gd name="T5" fmla="*/ 0 h 2777"/>
                <a:gd name="T6" fmla="*/ 1204 w 3613"/>
                <a:gd name="T7" fmla="*/ 507 h 2777"/>
                <a:gd name="T8" fmla="*/ 550 w 3613"/>
                <a:gd name="T9" fmla="*/ 2133 h 2777"/>
                <a:gd name="T10" fmla="*/ 286 w 3613"/>
                <a:gd name="T11" fmla="*/ 2470 h 2777"/>
                <a:gd name="T12" fmla="*/ 0 w 3613"/>
                <a:gd name="T13" fmla="*/ 2776 h 2777"/>
                <a:gd name="T14" fmla="*/ 286 w 3613"/>
                <a:gd name="T15" fmla="*/ 2776 h 2777"/>
                <a:gd name="T16" fmla="*/ 2810 w 3613"/>
                <a:gd name="T17" fmla="*/ 2776 h 2777"/>
                <a:gd name="T18" fmla="*/ 3200 w 3613"/>
                <a:gd name="T19" fmla="*/ 2112 h 2777"/>
                <a:gd name="T20" fmla="*/ 3612 w 3613"/>
                <a:gd name="T21" fmla="*/ 380 h 2777"/>
                <a:gd name="T22" fmla="*/ 3591 w 3613"/>
                <a:gd name="T23"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13" h="2777">
                  <a:moveTo>
                    <a:pt x="3591" y="0"/>
                  </a:moveTo>
                  <a:lnTo>
                    <a:pt x="3591" y="0"/>
                  </a:lnTo>
                  <a:cubicBezTo>
                    <a:pt x="1141" y="0"/>
                    <a:pt x="1141" y="0"/>
                    <a:pt x="1141" y="0"/>
                  </a:cubicBezTo>
                  <a:cubicBezTo>
                    <a:pt x="1183" y="148"/>
                    <a:pt x="1204" y="317"/>
                    <a:pt x="1204" y="507"/>
                  </a:cubicBezTo>
                  <a:cubicBezTo>
                    <a:pt x="1204" y="972"/>
                    <a:pt x="982" y="1510"/>
                    <a:pt x="550" y="2133"/>
                  </a:cubicBezTo>
                  <a:cubicBezTo>
                    <a:pt x="476" y="2239"/>
                    <a:pt x="381" y="2344"/>
                    <a:pt x="286" y="2470"/>
                  </a:cubicBezTo>
                  <a:cubicBezTo>
                    <a:pt x="201" y="2565"/>
                    <a:pt x="106" y="2671"/>
                    <a:pt x="0" y="2776"/>
                  </a:cubicBezTo>
                  <a:cubicBezTo>
                    <a:pt x="286" y="2776"/>
                    <a:pt x="286" y="2776"/>
                    <a:pt x="286" y="2776"/>
                  </a:cubicBezTo>
                  <a:cubicBezTo>
                    <a:pt x="2810" y="2776"/>
                    <a:pt x="2810" y="2776"/>
                    <a:pt x="2810" y="2776"/>
                  </a:cubicBezTo>
                  <a:cubicBezTo>
                    <a:pt x="2915" y="2597"/>
                    <a:pt x="3052" y="2376"/>
                    <a:pt x="3200" y="2112"/>
                  </a:cubicBezTo>
                  <a:cubicBezTo>
                    <a:pt x="3475" y="1616"/>
                    <a:pt x="3612" y="1035"/>
                    <a:pt x="3612" y="380"/>
                  </a:cubicBezTo>
                  <a:cubicBezTo>
                    <a:pt x="3612" y="253"/>
                    <a:pt x="3612" y="127"/>
                    <a:pt x="3591" y="0"/>
                  </a:cubicBezTo>
                </a:path>
              </a:pathLst>
            </a:custGeom>
            <a:solidFill>
              <a:schemeClr val="accent3"/>
            </a:solidFill>
            <a:ln>
              <a:noFill/>
            </a:ln>
            <a:effectLst/>
          </p:spPr>
          <p:txBody>
            <a:bodyPr wrap="none" anchor="ctr"/>
            <a:lstStyle/>
            <a:p>
              <a:endParaRPr lang="es-MX" sz="900"/>
            </a:p>
          </p:txBody>
        </p:sp>
        <p:sp>
          <p:nvSpPr>
            <p:cNvPr id="17" name="Freeform 160">
              <a:extLst>
                <a:ext uri="{FF2B5EF4-FFF2-40B4-BE49-F238E27FC236}">
                  <a16:creationId xmlns:a16="http://schemas.microsoft.com/office/drawing/2014/main" xmlns="" id="{96CE0CF7-A358-094B-8C19-3DDFFFBE02DB}"/>
                </a:ext>
              </a:extLst>
            </p:cNvPr>
            <p:cNvSpPr>
              <a:spLocks noChangeArrowheads="1"/>
            </p:cNvSpPr>
            <p:nvPr/>
          </p:nvSpPr>
          <p:spPr bwMode="auto">
            <a:xfrm>
              <a:off x="3090684" y="943016"/>
              <a:ext cx="1596309" cy="1340900"/>
            </a:xfrm>
            <a:custGeom>
              <a:avLst/>
              <a:gdLst>
                <a:gd name="T0" fmla="*/ 855 w 3306"/>
                <a:gd name="T1" fmla="*/ 2777 h 2778"/>
                <a:gd name="T2" fmla="*/ 855 w 3306"/>
                <a:gd name="T3" fmla="*/ 2777 h 2778"/>
                <a:gd name="T4" fmla="*/ 3305 w 3306"/>
                <a:gd name="T5" fmla="*/ 2777 h 2778"/>
                <a:gd name="T6" fmla="*/ 2450 w 3306"/>
                <a:gd name="T7" fmla="*/ 929 h 2778"/>
                <a:gd name="T8" fmla="*/ 0 w 3306"/>
                <a:gd name="T9" fmla="*/ 0 h 2778"/>
                <a:gd name="T10" fmla="*/ 0 w 3306"/>
                <a:gd name="T11" fmla="*/ 2069 h 2778"/>
                <a:gd name="T12" fmla="*/ 855 w 3306"/>
                <a:gd name="T13" fmla="*/ 2777 h 2778"/>
              </a:gdLst>
              <a:ahLst/>
              <a:cxnLst>
                <a:cxn ang="0">
                  <a:pos x="T0" y="T1"/>
                </a:cxn>
                <a:cxn ang="0">
                  <a:pos x="T2" y="T3"/>
                </a:cxn>
                <a:cxn ang="0">
                  <a:pos x="T4" y="T5"/>
                </a:cxn>
                <a:cxn ang="0">
                  <a:pos x="T6" y="T7"/>
                </a:cxn>
                <a:cxn ang="0">
                  <a:pos x="T8" y="T9"/>
                </a:cxn>
                <a:cxn ang="0">
                  <a:pos x="T10" y="T11"/>
                </a:cxn>
                <a:cxn ang="0">
                  <a:pos x="T12" y="T13"/>
                </a:cxn>
              </a:cxnLst>
              <a:rect l="0" t="0" r="r" b="b"/>
              <a:pathLst>
                <a:path w="3306" h="2778">
                  <a:moveTo>
                    <a:pt x="855" y="2777"/>
                  </a:moveTo>
                  <a:lnTo>
                    <a:pt x="855" y="2777"/>
                  </a:lnTo>
                  <a:cubicBezTo>
                    <a:pt x="3305" y="2777"/>
                    <a:pt x="3305" y="2777"/>
                    <a:pt x="3305" y="2777"/>
                  </a:cubicBezTo>
                  <a:cubicBezTo>
                    <a:pt x="3231" y="2069"/>
                    <a:pt x="2946" y="1457"/>
                    <a:pt x="2450" y="929"/>
                  </a:cubicBezTo>
                  <a:cubicBezTo>
                    <a:pt x="1869" y="306"/>
                    <a:pt x="1045" y="0"/>
                    <a:pt x="0" y="0"/>
                  </a:cubicBezTo>
                  <a:cubicBezTo>
                    <a:pt x="0" y="2069"/>
                    <a:pt x="0" y="2069"/>
                    <a:pt x="0" y="2069"/>
                  </a:cubicBezTo>
                  <a:cubicBezTo>
                    <a:pt x="454" y="2112"/>
                    <a:pt x="739" y="2344"/>
                    <a:pt x="855" y="2777"/>
                  </a:cubicBezTo>
                </a:path>
              </a:pathLst>
            </a:custGeom>
            <a:solidFill>
              <a:schemeClr val="accent2"/>
            </a:solidFill>
            <a:ln>
              <a:noFill/>
            </a:ln>
            <a:effectLst/>
          </p:spPr>
          <p:txBody>
            <a:bodyPr wrap="none" anchor="ctr"/>
            <a:lstStyle/>
            <a:p>
              <a:endParaRPr lang="es-MX" sz="900"/>
            </a:p>
          </p:txBody>
        </p:sp>
      </p:grpSp>
    </p:spTree>
    <p:extLst>
      <p:ext uri="{BB962C8B-B14F-4D97-AF65-F5344CB8AC3E}">
        <p14:creationId xmlns:p14="http://schemas.microsoft.com/office/powerpoint/2010/main" val="28898274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xmlns=""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smtClean="0">
                <a:solidFill>
                  <a:schemeClr val="tx2"/>
                </a:solidFill>
                <a:latin typeface="Lato Heavy" charset="0"/>
                <a:ea typeface="Lato Heavy" charset="0"/>
                <a:cs typeface="Lato Heavy" charset="0"/>
              </a:rPr>
              <a:t>Description of Courses</a:t>
            </a:r>
            <a:endParaRPr lang="en-US" sz="4000" b="1">
              <a:solidFill>
                <a:schemeClr val="tx2"/>
              </a:solidFill>
              <a:latin typeface="Lato Heavy" charset="0"/>
              <a:ea typeface="Lato Heavy" charset="0"/>
              <a:cs typeface="Lato Heavy" charset="0"/>
            </a:endParaRPr>
          </a:p>
        </p:txBody>
      </p:sp>
      <p:sp>
        <p:nvSpPr>
          <p:cNvPr id="3"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68194" y="1283280"/>
            <a:ext cx="7744286"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CSE378 : WEB SERVICES API AUTOMATION TESTING</a:t>
            </a:r>
            <a:endParaRPr lang="es-MX" sz="2800" b="1" dirty="0">
              <a:solidFill>
                <a:schemeClr val="bg1"/>
              </a:solidFill>
            </a:endParaRPr>
          </a:p>
        </p:txBody>
      </p:sp>
      <p:grpSp>
        <p:nvGrpSpPr>
          <p:cNvPr id="10" name="Group 9"/>
          <p:cNvGrpSpPr/>
          <p:nvPr/>
        </p:nvGrpSpPr>
        <p:grpSpPr>
          <a:xfrm>
            <a:off x="246090" y="178911"/>
            <a:ext cx="422104" cy="552152"/>
            <a:chOff x="1394339" y="943016"/>
            <a:chExt cx="3388432" cy="4984740"/>
          </a:xfrm>
        </p:grpSpPr>
        <p:sp>
          <p:nvSpPr>
            <p:cNvPr id="11" name="Freeform 155">
              <a:extLst>
                <a:ext uri="{FF2B5EF4-FFF2-40B4-BE49-F238E27FC236}">
                  <a16:creationId xmlns:a16="http://schemas.microsoft.com/office/drawing/2014/main" xmlns="" id="{44BB7099-8FB3-034D-8594-B18D710213F8}"/>
                </a:ext>
              </a:extLst>
            </p:cNvPr>
            <p:cNvSpPr>
              <a:spLocks noChangeArrowheads="1"/>
            </p:cNvSpPr>
            <p:nvPr/>
          </p:nvSpPr>
          <p:spPr bwMode="auto">
            <a:xfrm>
              <a:off x="1402852" y="4963585"/>
              <a:ext cx="1687831" cy="964171"/>
            </a:xfrm>
            <a:custGeom>
              <a:avLst/>
              <a:gdLst>
                <a:gd name="T0" fmla="*/ 3379 w 3497"/>
                <a:gd name="T1" fmla="*/ 0 h 1997"/>
                <a:gd name="T2" fmla="*/ 3379 w 3497"/>
                <a:gd name="T3" fmla="*/ 0 h 1997"/>
                <a:gd name="T4" fmla="*/ 190 w 3497"/>
                <a:gd name="T5" fmla="*/ 0 h 1997"/>
                <a:gd name="T6" fmla="*/ 0 w 3497"/>
                <a:gd name="T7" fmla="*/ 179 h 1997"/>
                <a:gd name="T8" fmla="*/ 0 w 3497"/>
                <a:gd name="T9" fmla="*/ 1996 h 1997"/>
                <a:gd name="T10" fmla="*/ 3496 w 3497"/>
                <a:gd name="T11" fmla="*/ 1996 h 1997"/>
                <a:gd name="T12" fmla="*/ 3496 w 3497"/>
                <a:gd name="T13" fmla="*/ 0 h 1997"/>
                <a:gd name="T14" fmla="*/ 3379 w 3497"/>
                <a:gd name="T15" fmla="*/ 0 h 19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97" h="1997">
                  <a:moveTo>
                    <a:pt x="3379" y="0"/>
                  </a:moveTo>
                  <a:lnTo>
                    <a:pt x="3379" y="0"/>
                  </a:lnTo>
                  <a:cubicBezTo>
                    <a:pt x="190" y="0"/>
                    <a:pt x="190" y="0"/>
                    <a:pt x="190" y="0"/>
                  </a:cubicBezTo>
                  <a:cubicBezTo>
                    <a:pt x="127" y="63"/>
                    <a:pt x="63" y="126"/>
                    <a:pt x="0" y="179"/>
                  </a:cubicBezTo>
                  <a:cubicBezTo>
                    <a:pt x="0" y="1996"/>
                    <a:pt x="0" y="1996"/>
                    <a:pt x="0" y="1996"/>
                  </a:cubicBezTo>
                  <a:cubicBezTo>
                    <a:pt x="3496" y="1996"/>
                    <a:pt x="3496" y="1996"/>
                    <a:pt x="3496" y="1996"/>
                  </a:cubicBezTo>
                  <a:cubicBezTo>
                    <a:pt x="3496" y="0"/>
                    <a:pt x="3496" y="0"/>
                    <a:pt x="3496" y="0"/>
                  </a:cubicBezTo>
                  <a:lnTo>
                    <a:pt x="3379" y="0"/>
                  </a:lnTo>
                </a:path>
              </a:pathLst>
            </a:custGeom>
            <a:solidFill>
              <a:schemeClr val="accent5"/>
            </a:solidFill>
            <a:ln>
              <a:noFill/>
            </a:ln>
            <a:effectLst/>
          </p:spPr>
          <p:txBody>
            <a:bodyPr wrap="none" anchor="ctr"/>
            <a:lstStyle/>
            <a:p>
              <a:endParaRPr lang="es-MX" sz="900"/>
            </a:p>
          </p:txBody>
        </p:sp>
        <p:sp>
          <p:nvSpPr>
            <p:cNvPr id="12" name="Freeform 156">
              <a:extLst>
                <a:ext uri="{FF2B5EF4-FFF2-40B4-BE49-F238E27FC236}">
                  <a16:creationId xmlns:a16="http://schemas.microsoft.com/office/drawing/2014/main" xmlns="" id="{EE130D60-3AE7-8F4F-8771-D6CC411349A3}"/>
                </a:ext>
              </a:extLst>
            </p:cNvPr>
            <p:cNvSpPr>
              <a:spLocks noChangeArrowheads="1"/>
            </p:cNvSpPr>
            <p:nvPr/>
          </p:nvSpPr>
          <p:spPr bwMode="auto">
            <a:xfrm>
              <a:off x="1394339" y="943016"/>
              <a:ext cx="1698473" cy="1683573"/>
            </a:xfrm>
            <a:custGeom>
              <a:avLst/>
              <a:gdLst>
                <a:gd name="T0" fmla="*/ 961 w 3518"/>
                <a:gd name="T1" fmla="*/ 887 h 3486"/>
                <a:gd name="T2" fmla="*/ 961 w 3518"/>
                <a:gd name="T3" fmla="*/ 887 h 3486"/>
                <a:gd name="T4" fmla="*/ 42 w 3518"/>
                <a:gd name="T5" fmla="*/ 2777 h 3486"/>
                <a:gd name="T6" fmla="*/ 0 w 3518"/>
                <a:gd name="T7" fmla="*/ 3485 h 3486"/>
                <a:gd name="T8" fmla="*/ 2302 w 3518"/>
                <a:gd name="T9" fmla="*/ 3485 h 3486"/>
                <a:gd name="T10" fmla="*/ 2408 w 3518"/>
                <a:gd name="T11" fmla="*/ 2777 h 3486"/>
                <a:gd name="T12" fmla="*/ 2587 w 3518"/>
                <a:gd name="T13" fmla="*/ 2429 h 3486"/>
                <a:gd name="T14" fmla="*/ 3390 w 3518"/>
                <a:gd name="T15" fmla="*/ 2069 h 3486"/>
                <a:gd name="T16" fmla="*/ 3517 w 3518"/>
                <a:gd name="T17" fmla="*/ 2069 h 3486"/>
                <a:gd name="T18" fmla="*/ 3517 w 3518"/>
                <a:gd name="T19" fmla="*/ 0 h 3486"/>
                <a:gd name="T20" fmla="*/ 961 w 3518"/>
                <a:gd name="T21" fmla="*/ 887 h 3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18" h="3486">
                  <a:moveTo>
                    <a:pt x="961" y="887"/>
                  </a:moveTo>
                  <a:lnTo>
                    <a:pt x="961" y="887"/>
                  </a:lnTo>
                  <a:cubicBezTo>
                    <a:pt x="454" y="1341"/>
                    <a:pt x="148" y="1974"/>
                    <a:pt x="42" y="2777"/>
                  </a:cubicBezTo>
                  <a:cubicBezTo>
                    <a:pt x="10" y="2999"/>
                    <a:pt x="0" y="3242"/>
                    <a:pt x="0" y="3485"/>
                  </a:cubicBezTo>
                  <a:cubicBezTo>
                    <a:pt x="2302" y="3485"/>
                    <a:pt x="2302" y="3485"/>
                    <a:pt x="2302" y="3485"/>
                  </a:cubicBezTo>
                  <a:cubicBezTo>
                    <a:pt x="2302" y="3210"/>
                    <a:pt x="2334" y="2978"/>
                    <a:pt x="2408" y="2777"/>
                  </a:cubicBezTo>
                  <a:cubicBezTo>
                    <a:pt x="2450" y="2650"/>
                    <a:pt x="2513" y="2534"/>
                    <a:pt x="2587" y="2429"/>
                  </a:cubicBezTo>
                  <a:cubicBezTo>
                    <a:pt x="2788" y="2186"/>
                    <a:pt x="3052" y="2069"/>
                    <a:pt x="3390" y="2069"/>
                  </a:cubicBezTo>
                  <a:cubicBezTo>
                    <a:pt x="3432" y="2069"/>
                    <a:pt x="3474" y="2069"/>
                    <a:pt x="3517" y="2069"/>
                  </a:cubicBezTo>
                  <a:cubicBezTo>
                    <a:pt x="3517" y="0"/>
                    <a:pt x="3517" y="0"/>
                    <a:pt x="3517" y="0"/>
                  </a:cubicBezTo>
                  <a:cubicBezTo>
                    <a:pt x="2461" y="0"/>
                    <a:pt x="1616" y="295"/>
                    <a:pt x="961" y="887"/>
                  </a:cubicBezTo>
                </a:path>
              </a:pathLst>
            </a:custGeom>
            <a:solidFill>
              <a:schemeClr val="accent1"/>
            </a:solidFill>
            <a:ln>
              <a:noFill/>
            </a:ln>
            <a:effectLst/>
          </p:spPr>
          <p:txBody>
            <a:bodyPr wrap="none" anchor="ctr"/>
            <a:lstStyle/>
            <a:p>
              <a:endParaRPr lang="es-MX" sz="900"/>
            </a:p>
          </p:txBody>
        </p:sp>
        <p:sp>
          <p:nvSpPr>
            <p:cNvPr id="13" name="Freeform 157">
              <a:extLst>
                <a:ext uri="{FF2B5EF4-FFF2-40B4-BE49-F238E27FC236}">
                  <a16:creationId xmlns:a16="http://schemas.microsoft.com/office/drawing/2014/main" xmlns="" id="{B01EEE78-409E-7340-8D06-43A6D08233B7}"/>
                </a:ext>
              </a:extLst>
            </p:cNvPr>
            <p:cNvSpPr>
              <a:spLocks noChangeArrowheads="1"/>
            </p:cNvSpPr>
            <p:nvPr/>
          </p:nvSpPr>
          <p:spPr bwMode="auto">
            <a:xfrm>
              <a:off x="3090684" y="4963585"/>
              <a:ext cx="1692087" cy="964171"/>
            </a:xfrm>
            <a:custGeom>
              <a:avLst/>
              <a:gdLst>
                <a:gd name="T0" fmla="*/ 0 w 3507"/>
                <a:gd name="T1" fmla="*/ 1996 h 1997"/>
                <a:gd name="T2" fmla="*/ 3506 w 3507"/>
                <a:gd name="T3" fmla="*/ 1996 h 1997"/>
                <a:gd name="T4" fmla="*/ 3506 w 3507"/>
                <a:gd name="T5" fmla="*/ 0 h 1997"/>
                <a:gd name="T6" fmla="*/ 0 w 3507"/>
                <a:gd name="T7" fmla="*/ 0 h 1997"/>
                <a:gd name="T8" fmla="*/ 0 w 3507"/>
                <a:gd name="T9" fmla="*/ 1996 h 1997"/>
              </a:gdLst>
              <a:ahLst/>
              <a:cxnLst>
                <a:cxn ang="0">
                  <a:pos x="T0" y="T1"/>
                </a:cxn>
                <a:cxn ang="0">
                  <a:pos x="T2" y="T3"/>
                </a:cxn>
                <a:cxn ang="0">
                  <a:pos x="T4" y="T5"/>
                </a:cxn>
                <a:cxn ang="0">
                  <a:pos x="T6" y="T7"/>
                </a:cxn>
                <a:cxn ang="0">
                  <a:pos x="T8" y="T9"/>
                </a:cxn>
              </a:cxnLst>
              <a:rect l="0" t="0" r="r" b="b"/>
              <a:pathLst>
                <a:path w="3507" h="1997">
                  <a:moveTo>
                    <a:pt x="0" y="1996"/>
                  </a:moveTo>
                  <a:lnTo>
                    <a:pt x="3506" y="1996"/>
                  </a:lnTo>
                  <a:lnTo>
                    <a:pt x="3506" y="0"/>
                  </a:lnTo>
                  <a:lnTo>
                    <a:pt x="0" y="0"/>
                  </a:lnTo>
                  <a:lnTo>
                    <a:pt x="0" y="1996"/>
                  </a:lnTo>
                </a:path>
              </a:pathLst>
            </a:custGeom>
            <a:solidFill>
              <a:schemeClr val="accent1"/>
            </a:solidFill>
            <a:ln>
              <a:noFill/>
            </a:ln>
            <a:effectLst/>
          </p:spPr>
          <p:txBody>
            <a:bodyPr wrap="none" anchor="ctr"/>
            <a:lstStyle/>
            <a:p>
              <a:endParaRPr lang="es-MX" sz="900"/>
            </a:p>
          </p:txBody>
        </p:sp>
        <p:sp>
          <p:nvSpPr>
            <p:cNvPr id="15" name="Freeform 158">
              <a:extLst>
                <a:ext uri="{FF2B5EF4-FFF2-40B4-BE49-F238E27FC236}">
                  <a16:creationId xmlns:a16="http://schemas.microsoft.com/office/drawing/2014/main" xmlns="" id="{FD2F7FAC-1FCC-9C44-BA08-BE3C8D1B426A}"/>
                </a:ext>
              </a:extLst>
            </p:cNvPr>
            <p:cNvSpPr>
              <a:spLocks noChangeArrowheads="1"/>
            </p:cNvSpPr>
            <p:nvPr/>
          </p:nvSpPr>
          <p:spPr bwMode="auto">
            <a:xfrm>
              <a:off x="1494375" y="3622686"/>
              <a:ext cx="2813761" cy="1340900"/>
            </a:xfrm>
            <a:custGeom>
              <a:avLst/>
              <a:gdLst>
                <a:gd name="T0" fmla="*/ 3020 w 5831"/>
                <a:gd name="T1" fmla="*/ 0 h 2779"/>
                <a:gd name="T2" fmla="*/ 3020 w 5831"/>
                <a:gd name="T3" fmla="*/ 0 h 2779"/>
                <a:gd name="T4" fmla="*/ 2809 w 5831"/>
                <a:gd name="T5" fmla="*/ 222 h 2779"/>
                <a:gd name="T6" fmla="*/ 1933 w 5831"/>
                <a:gd name="T7" fmla="*/ 1067 h 2779"/>
                <a:gd name="T8" fmla="*/ 876 w 5831"/>
                <a:gd name="T9" fmla="*/ 2007 h 2779"/>
                <a:gd name="T10" fmla="*/ 0 w 5831"/>
                <a:gd name="T11" fmla="*/ 2778 h 2779"/>
                <a:gd name="T12" fmla="*/ 3189 w 5831"/>
                <a:gd name="T13" fmla="*/ 2778 h 2779"/>
                <a:gd name="T14" fmla="*/ 3306 w 5831"/>
                <a:gd name="T15" fmla="*/ 2672 h 2779"/>
                <a:gd name="T16" fmla="*/ 3855 w 5831"/>
                <a:gd name="T17" fmla="*/ 2155 h 2779"/>
                <a:gd name="T18" fmla="*/ 4573 w 5831"/>
                <a:gd name="T19" fmla="*/ 1458 h 2779"/>
                <a:gd name="T20" fmla="*/ 5185 w 5831"/>
                <a:gd name="T21" fmla="*/ 813 h 2779"/>
                <a:gd name="T22" fmla="*/ 5787 w 5831"/>
                <a:gd name="T23" fmla="*/ 74 h 2779"/>
                <a:gd name="T24" fmla="*/ 5830 w 5831"/>
                <a:gd name="T25" fmla="*/ 0 h 2779"/>
                <a:gd name="T26" fmla="*/ 3306 w 5831"/>
                <a:gd name="T27" fmla="*/ 0 h 2779"/>
                <a:gd name="T28" fmla="*/ 3020 w 5831"/>
                <a:gd name="T29" fmla="*/ 0 h 2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31" h="2779">
                  <a:moveTo>
                    <a:pt x="3020" y="0"/>
                  </a:moveTo>
                  <a:lnTo>
                    <a:pt x="3020" y="0"/>
                  </a:lnTo>
                  <a:cubicBezTo>
                    <a:pt x="2957" y="74"/>
                    <a:pt x="2883" y="148"/>
                    <a:pt x="2809" y="222"/>
                  </a:cubicBezTo>
                  <a:cubicBezTo>
                    <a:pt x="2482" y="560"/>
                    <a:pt x="2186" y="845"/>
                    <a:pt x="1933" y="1067"/>
                  </a:cubicBezTo>
                  <a:cubicBezTo>
                    <a:pt x="1679" y="1289"/>
                    <a:pt x="1331" y="1606"/>
                    <a:pt x="876" y="2007"/>
                  </a:cubicBezTo>
                  <a:cubicBezTo>
                    <a:pt x="518" y="2313"/>
                    <a:pt x="232" y="2577"/>
                    <a:pt x="0" y="2778"/>
                  </a:cubicBezTo>
                  <a:cubicBezTo>
                    <a:pt x="3189" y="2778"/>
                    <a:pt x="3189" y="2778"/>
                    <a:pt x="3189" y="2778"/>
                  </a:cubicBezTo>
                  <a:cubicBezTo>
                    <a:pt x="3211" y="2756"/>
                    <a:pt x="3253" y="2714"/>
                    <a:pt x="3306" y="2672"/>
                  </a:cubicBezTo>
                  <a:cubicBezTo>
                    <a:pt x="3422" y="2556"/>
                    <a:pt x="3601" y="2387"/>
                    <a:pt x="3855" y="2155"/>
                  </a:cubicBezTo>
                  <a:cubicBezTo>
                    <a:pt x="4203" y="1827"/>
                    <a:pt x="4436" y="1595"/>
                    <a:pt x="4573" y="1458"/>
                  </a:cubicBezTo>
                  <a:cubicBezTo>
                    <a:pt x="4700" y="1331"/>
                    <a:pt x="4900" y="1109"/>
                    <a:pt x="5185" y="813"/>
                  </a:cubicBezTo>
                  <a:cubicBezTo>
                    <a:pt x="5460" y="518"/>
                    <a:pt x="5660" y="275"/>
                    <a:pt x="5787" y="74"/>
                  </a:cubicBezTo>
                  <a:cubicBezTo>
                    <a:pt x="5798" y="53"/>
                    <a:pt x="5808" y="21"/>
                    <a:pt x="5830" y="0"/>
                  </a:cubicBezTo>
                  <a:cubicBezTo>
                    <a:pt x="3306" y="0"/>
                    <a:pt x="3306" y="0"/>
                    <a:pt x="3306" y="0"/>
                  </a:cubicBezTo>
                  <a:lnTo>
                    <a:pt x="3020" y="0"/>
                  </a:lnTo>
                </a:path>
              </a:pathLst>
            </a:custGeom>
            <a:solidFill>
              <a:schemeClr val="accent4"/>
            </a:solidFill>
            <a:ln>
              <a:noFill/>
            </a:ln>
            <a:effectLst/>
          </p:spPr>
          <p:txBody>
            <a:bodyPr wrap="none" anchor="ctr"/>
            <a:lstStyle/>
            <a:p>
              <a:endParaRPr lang="es-MX" sz="900"/>
            </a:p>
          </p:txBody>
        </p:sp>
        <p:sp>
          <p:nvSpPr>
            <p:cNvPr id="16" name="Freeform 159">
              <a:extLst>
                <a:ext uri="{FF2B5EF4-FFF2-40B4-BE49-F238E27FC236}">
                  <a16:creationId xmlns:a16="http://schemas.microsoft.com/office/drawing/2014/main" xmlns="" id="{AD1E673A-5C07-7A40-9C45-801F592C594D}"/>
                </a:ext>
              </a:extLst>
            </p:cNvPr>
            <p:cNvSpPr>
              <a:spLocks noChangeArrowheads="1"/>
            </p:cNvSpPr>
            <p:nvPr/>
          </p:nvSpPr>
          <p:spPr bwMode="auto">
            <a:xfrm>
              <a:off x="2952336" y="2281786"/>
              <a:ext cx="1743170" cy="1340900"/>
            </a:xfrm>
            <a:custGeom>
              <a:avLst/>
              <a:gdLst>
                <a:gd name="T0" fmla="*/ 3591 w 3613"/>
                <a:gd name="T1" fmla="*/ 0 h 2777"/>
                <a:gd name="T2" fmla="*/ 3591 w 3613"/>
                <a:gd name="T3" fmla="*/ 0 h 2777"/>
                <a:gd name="T4" fmla="*/ 1141 w 3613"/>
                <a:gd name="T5" fmla="*/ 0 h 2777"/>
                <a:gd name="T6" fmla="*/ 1204 w 3613"/>
                <a:gd name="T7" fmla="*/ 507 h 2777"/>
                <a:gd name="T8" fmla="*/ 550 w 3613"/>
                <a:gd name="T9" fmla="*/ 2133 h 2777"/>
                <a:gd name="T10" fmla="*/ 286 w 3613"/>
                <a:gd name="T11" fmla="*/ 2470 h 2777"/>
                <a:gd name="T12" fmla="*/ 0 w 3613"/>
                <a:gd name="T13" fmla="*/ 2776 h 2777"/>
                <a:gd name="T14" fmla="*/ 286 w 3613"/>
                <a:gd name="T15" fmla="*/ 2776 h 2777"/>
                <a:gd name="T16" fmla="*/ 2810 w 3613"/>
                <a:gd name="T17" fmla="*/ 2776 h 2777"/>
                <a:gd name="T18" fmla="*/ 3200 w 3613"/>
                <a:gd name="T19" fmla="*/ 2112 h 2777"/>
                <a:gd name="T20" fmla="*/ 3612 w 3613"/>
                <a:gd name="T21" fmla="*/ 380 h 2777"/>
                <a:gd name="T22" fmla="*/ 3591 w 3613"/>
                <a:gd name="T23"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13" h="2777">
                  <a:moveTo>
                    <a:pt x="3591" y="0"/>
                  </a:moveTo>
                  <a:lnTo>
                    <a:pt x="3591" y="0"/>
                  </a:lnTo>
                  <a:cubicBezTo>
                    <a:pt x="1141" y="0"/>
                    <a:pt x="1141" y="0"/>
                    <a:pt x="1141" y="0"/>
                  </a:cubicBezTo>
                  <a:cubicBezTo>
                    <a:pt x="1183" y="148"/>
                    <a:pt x="1204" y="317"/>
                    <a:pt x="1204" y="507"/>
                  </a:cubicBezTo>
                  <a:cubicBezTo>
                    <a:pt x="1204" y="972"/>
                    <a:pt x="982" y="1510"/>
                    <a:pt x="550" y="2133"/>
                  </a:cubicBezTo>
                  <a:cubicBezTo>
                    <a:pt x="476" y="2239"/>
                    <a:pt x="381" y="2344"/>
                    <a:pt x="286" y="2470"/>
                  </a:cubicBezTo>
                  <a:cubicBezTo>
                    <a:pt x="201" y="2565"/>
                    <a:pt x="106" y="2671"/>
                    <a:pt x="0" y="2776"/>
                  </a:cubicBezTo>
                  <a:cubicBezTo>
                    <a:pt x="286" y="2776"/>
                    <a:pt x="286" y="2776"/>
                    <a:pt x="286" y="2776"/>
                  </a:cubicBezTo>
                  <a:cubicBezTo>
                    <a:pt x="2810" y="2776"/>
                    <a:pt x="2810" y="2776"/>
                    <a:pt x="2810" y="2776"/>
                  </a:cubicBezTo>
                  <a:cubicBezTo>
                    <a:pt x="2915" y="2597"/>
                    <a:pt x="3052" y="2376"/>
                    <a:pt x="3200" y="2112"/>
                  </a:cubicBezTo>
                  <a:cubicBezTo>
                    <a:pt x="3475" y="1616"/>
                    <a:pt x="3612" y="1035"/>
                    <a:pt x="3612" y="380"/>
                  </a:cubicBezTo>
                  <a:cubicBezTo>
                    <a:pt x="3612" y="253"/>
                    <a:pt x="3612" y="127"/>
                    <a:pt x="3591" y="0"/>
                  </a:cubicBezTo>
                </a:path>
              </a:pathLst>
            </a:custGeom>
            <a:solidFill>
              <a:schemeClr val="accent3"/>
            </a:solidFill>
            <a:ln>
              <a:noFill/>
            </a:ln>
            <a:effectLst/>
          </p:spPr>
          <p:txBody>
            <a:bodyPr wrap="none" anchor="ctr"/>
            <a:lstStyle/>
            <a:p>
              <a:endParaRPr lang="es-MX" sz="900"/>
            </a:p>
          </p:txBody>
        </p:sp>
        <p:sp>
          <p:nvSpPr>
            <p:cNvPr id="17" name="Freeform 160">
              <a:extLst>
                <a:ext uri="{FF2B5EF4-FFF2-40B4-BE49-F238E27FC236}">
                  <a16:creationId xmlns:a16="http://schemas.microsoft.com/office/drawing/2014/main" xmlns="" id="{96CE0CF7-A358-094B-8C19-3DDFFFBE02DB}"/>
                </a:ext>
              </a:extLst>
            </p:cNvPr>
            <p:cNvSpPr>
              <a:spLocks noChangeArrowheads="1"/>
            </p:cNvSpPr>
            <p:nvPr/>
          </p:nvSpPr>
          <p:spPr bwMode="auto">
            <a:xfrm>
              <a:off x="3090684" y="943016"/>
              <a:ext cx="1596309" cy="1340900"/>
            </a:xfrm>
            <a:custGeom>
              <a:avLst/>
              <a:gdLst>
                <a:gd name="T0" fmla="*/ 855 w 3306"/>
                <a:gd name="T1" fmla="*/ 2777 h 2778"/>
                <a:gd name="T2" fmla="*/ 855 w 3306"/>
                <a:gd name="T3" fmla="*/ 2777 h 2778"/>
                <a:gd name="T4" fmla="*/ 3305 w 3306"/>
                <a:gd name="T5" fmla="*/ 2777 h 2778"/>
                <a:gd name="T6" fmla="*/ 2450 w 3306"/>
                <a:gd name="T7" fmla="*/ 929 h 2778"/>
                <a:gd name="T8" fmla="*/ 0 w 3306"/>
                <a:gd name="T9" fmla="*/ 0 h 2778"/>
                <a:gd name="T10" fmla="*/ 0 w 3306"/>
                <a:gd name="T11" fmla="*/ 2069 h 2778"/>
                <a:gd name="T12" fmla="*/ 855 w 3306"/>
                <a:gd name="T13" fmla="*/ 2777 h 2778"/>
              </a:gdLst>
              <a:ahLst/>
              <a:cxnLst>
                <a:cxn ang="0">
                  <a:pos x="T0" y="T1"/>
                </a:cxn>
                <a:cxn ang="0">
                  <a:pos x="T2" y="T3"/>
                </a:cxn>
                <a:cxn ang="0">
                  <a:pos x="T4" y="T5"/>
                </a:cxn>
                <a:cxn ang="0">
                  <a:pos x="T6" y="T7"/>
                </a:cxn>
                <a:cxn ang="0">
                  <a:pos x="T8" y="T9"/>
                </a:cxn>
                <a:cxn ang="0">
                  <a:pos x="T10" y="T11"/>
                </a:cxn>
                <a:cxn ang="0">
                  <a:pos x="T12" y="T13"/>
                </a:cxn>
              </a:cxnLst>
              <a:rect l="0" t="0" r="r" b="b"/>
              <a:pathLst>
                <a:path w="3306" h="2778">
                  <a:moveTo>
                    <a:pt x="855" y="2777"/>
                  </a:moveTo>
                  <a:lnTo>
                    <a:pt x="855" y="2777"/>
                  </a:lnTo>
                  <a:cubicBezTo>
                    <a:pt x="3305" y="2777"/>
                    <a:pt x="3305" y="2777"/>
                    <a:pt x="3305" y="2777"/>
                  </a:cubicBezTo>
                  <a:cubicBezTo>
                    <a:pt x="3231" y="2069"/>
                    <a:pt x="2946" y="1457"/>
                    <a:pt x="2450" y="929"/>
                  </a:cubicBezTo>
                  <a:cubicBezTo>
                    <a:pt x="1869" y="306"/>
                    <a:pt x="1045" y="0"/>
                    <a:pt x="0" y="0"/>
                  </a:cubicBezTo>
                  <a:cubicBezTo>
                    <a:pt x="0" y="2069"/>
                    <a:pt x="0" y="2069"/>
                    <a:pt x="0" y="2069"/>
                  </a:cubicBezTo>
                  <a:cubicBezTo>
                    <a:pt x="454" y="2112"/>
                    <a:pt x="739" y="2344"/>
                    <a:pt x="855" y="2777"/>
                  </a:cubicBezTo>
                </a:path>
              </a:pathLst>
            </a:custGeom>
            <a:solidFill>
              <a:schemeClr val="accent2"/>
            </a:solidFill>
            <a:ln>
              <a:noFill/>
            </a:ln>
            <a:effectLst/>
          </p:spPr>
          <p:txBody>
            <a:bodyPr wrap="none" anchor="ctr"/>
            <a:lstStyle/>
            <a:p>
              <a:endParaRPr lang="es-MX" sz="900"/>
            </a:p>
          </p:txBody>
        </p:sp>
      </p:grpSp>
      <p:sp>
        <p:nvSpPr>
          <p:cNvPr id="4" name="Rectangle 3"/>
          <p:cNvSpPr/>
          <p:nvPr/>
        </p:nvSpPr>
        <p:spPr>
          <a:xfrm>
            <a:off x="1002890" y="2147217"/>
            <a:ext cx="10309123" cy="2554545"/>
          </a:xfrm>
          <a:prstGeom prst="rect">
            <a:avLst/>
          </a:prstGeom>
        </p:spPr>
        <p:txBody>
          <a:bodyPr wrap="square">
            <a:spAutoFit/>
          </a:bodyPr>
          <a:lstStyle/>
          <a:p>
            <a:pPr algn="just"/>
            <a:r>
              <a:rPr lang="en-US" sz="2000" dirty="0" smtClean="0">
                <a:ea typeface="Cambria" panose="02040503050406030204" pitchFamily="18" charset="0"/>
              </a:rPr>
              <a:t>This is the fifth course of EM which includes </a:t>
            </a:r>
            <a:r>
              <a:rPr lang="en-US" sz="2000" dirty="0">
                <a:ea typeface="Cambria" panose="02040503050406030204" pitchFamily="18" charset="0"/>
              </a:rPr>
              <a:t>the techniques of </a:t>
            </a:r>
            <a:r>
              <a:rPr lang="en-US" sz="2000" dirty="0" err="1">
                <a:ea typeface="Cambria" panose="02040503050406030204" pitchFamily="18" charset="0"/>
              </a:rPr>
              <a:t>webservices</a:t>
            </a:r>
            <a:r>
              <a:rPr lang="en-US" sz="2000" dirty="0">
                <a:ea typeface="Cambria" panose="02040503050406030204" pitchFamily="18" charset="0"/>
              </a:rPr>
              <a:t> API testing. </a:t>
            </a:r>
            <a:r>
              <a:rPr lang="en-US" sz="2000" dirty="0" err="1" smtClean="0">
                <a:ea typeface="Cambria" panose="02040503050406030204" pitchFamily="18" charset="0"/>
              </a:rPr>
              <a:t>RESTful</a:t>
            </a:r>
            <a:r>
              <a:rPr lang="en-US" sz="2000" dirty="0" smtClean="0">
                <a:ea typeface="Cambria" panose="02040503050406030204" pitchFamily="18" charset="0"/>
              </a:rPr>
              <a:t> </a:t>
            </a:r>
            <a:r>
              <a:rPr lang="en-US" sz="2000" dirty="0">
                <a:ea typeface="Cambria" panose="02040503050406030204" pitchFamily="18" charset="0"/>
              </a:rPr>
              <a:t>API services will also be the main part of the course contents </a:t>
            </a:r>
            <a:endParaRPr lang="en-US" sz="2000" dirty="0" smtClean="0">
              <a:ea typeface="Cambria" panose="02040503050406030204" pitchFamily="18" charset="0"/>
            </a:endParaRPr>
          </a:p>
          <a:p>
            <a:pPr algn="just"/>
            <a:endParaRPr lang="en-US" sz="2000" dirty="0">
              <a:ea typeface="Cambria" panose="02040503050406030204" pitchFamily="18" charset="0"/>
            </a:endParaRPr>
          </a:p>
          <a:p>
            <a:pPr lvl="1" algn="just">
              <a:defRPr/>
            </a:pPr>
            <a:endParaRPr lang="en-US" sz="2000" b="1" u="sng" dirty="0" smtClean="0">
              <a:solidFill>
                <a:srgbClr val="000000"/>
              </a:solidFill>
              <a:ea typeface="Cambria" charset="0"/>
              <a:cs typeface="Cambria" charset="0"/>
            </a:endParaRPr>
          </a:p>
          <a:p>
            <a:pPr lvl="1" algn="just">
              <a:defRPr/>
            </a:pPr>
            <a:r>
              <a:rPr lang="en-US" sz="2000" b="1" u="sng" dirty="0" smtClean="0">
                <a:solidFill>
                  <a:srgbClr val="000000"/>
                </a:solidFill>
                <a:ea typeface="Cambria" charset="0"/>
                <a:cs typeface="Cambria" charset="0"/>
              </a:rPr>
              <a:t>Course </a:t>
            </a:r>
            <a:r>
              <a:rPr lang="en-US" sz="2000" b="1" u="sng" dirty="0">
                <a:solidFill>
                  <a:srgbClr val="000000"/>
                </a:solidFill>
                <a:ea typeface="Cambria" charset="0"/>
                <a:cs typeface="Cambria" charset="0"/>
              </a:rPr>
              <a:t>Outcome</a:t>
            </a:r>
            <a:r>
              <a:rPr lang="en-US" sz="2000" b="1" u="sng" dirty="0" smtClean="0">
                <a:solidFill>
                  <a:srgbClr val="000000"/>
                </a:solidFill>
                <a:ea typeface="Cambria" charset="0"/>
                <a:cs typeface="Cambria" charset="0"/>
              </a:rPr>
              <a:t>:</a:t>
            </a:r>
          </a:p>
          <a:p>
            <a:pPr lvl="1" algn="just">
              <a:defRPr/>
            </a:pPr>
            <a:endParaRPr lang="en-US" sz="2000" b="1" u="sng" dirty="0">
              <a:solidFill>
                <a:srgbClr val="000000"/>
              </a:solidFill>
              <a:ea typeface="Cambria" charset="0"/>
              <a:cs typeface="Cambria" charset="0"/>
            </a:endParaRPr>
          </a:p>
          <a:p>
            <a:pPr marL="800100" lvl="1" indent="-342900" algn="just">
              <a:buFont typeface="Arial" charset="0"/>
              <a:buChar char="•"/>
              <a:defRPr/>
            </a:pPr>
            <a:r>
              <a:rPr lang="en-US" sz="2000" dirty="0">
                <a:ea typeface="Cambria" charset="0"/>
                <a:cs typeface="Cambria" charset="0"/>
              </a:rPr>
              <a:t>Students will be able to </a:t>
            </a:r>
            <a:r>
              <a:rPr lang="en-US" sz="2000" dirty="0" smtClean="0">
                <a:ea typeface="Cambria" charset="0"/>
                <a:cs typeface="Cambria" charset="0"/>
              </a:rPr>
              <a:t>perform web services API testing</a:t>
            </a:r>
            <a:endParaRPr lang="en-US" sz="2000" dirty="0">
              <a:ea typeface="Cambria" charset="0"/>
              <a:cs typeface="Cambria" charset="0"/>
            </a:endParaRPr>
          </a:p>
          <a:p>
            <a:pPr algn="just"/>
            <a:endParaRPr lang="en-US" sz="2000" dirty="0">
              <a:ea typeface="Cambria" panose="02040503050406030204" pitchFamily="18" charset="0"/>
            </a:endParaRPr>
          </a:p>
        </p:txBody>
      </p:sp>
    </p:spTree>
    <p:extLst>
      <p:ext uri="{BB962C8B-B14F-4D97-AF65-F5344CB8AC3E}">
        <p14:creationId xmlns:p14="http://schemas.microsoft.com/office/powerpoint/2010/main" val="28332742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xmlns=""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smtClean="0">
                <a:solidFill>
                  <a:schemeClr val="tx2"/>
                </a:solidFill>
                <a:latin typeface="Lato Heavy" charset="0"/>
                <a:ea typeface="Lato Heavy" charset="0"/>
                <a:cs typeface="Lato Heavy" charset="0"/>
              </a:rPr>
              <a:t>Description of Courses</a:t>
            </a:r>
            <a:endParaRPr lang="en-US" sz="4000" b="1">
              <a:solidFill>
                <a:schemeClr val="tx2"/>
              </a:solidFill>
              <a:latin typeface="Lato Heavy" charset="0"/>
              <a:ea typeface="Lato Heavy" charset="0"/>
              <a:cs typeface="Lato Heavy" charset="0"/>
            </a:endParaRPr>
          </a:p>
        </p:txBody>
      </p:sp>
      <p:sp>
        <p:nvSpPr>
          <p:cNvPr id="3"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68194" y="1283280"/>
            <a:ext cx="7744286"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CSE379 : MOBILE AUTOMATED TESTING</a:t>
            </a:r>
            <a:endParaRPr lang="es-MX" sz="2800" b="1" dirty="0">
              <a:solidFill>
                <a:schemeClr val="bg1"/>
              </a:solidFill>
            </a:endParaRPr>
          </a:p>
        </p:txBody>
      </p:sp>
      <p:grpSp>
        <p:nvGrpSpPr>
          <p:cNvPr id="10" name="Group 9"/>
          <p:cNvGrpSpPr/>
          <p:nvPr/>
        </p:nvGrpSpPr>
        <p:grpSpPr>
          <a:xfrm>
            <a:off x="246090" y="178911"/>
            <a:ext cx="422104" cy="552152"/>
            <a:chOff x="1394339" y="943016"/>
            <a:chExt cx="3388432" cy="4984740"/>
          </a:xfrm>
        </p:grpSpPr>
        <p:sp>
          <p:nvSpPr>
            <p:cNvPr id="11" name="Freeform 155">
              <a:extLst>
                <a:ext uri="{FF2B5EF4-FFF2-40B4-BE49-F238E27FC236}">
                  <a16:creationId xmlns:a16="http://schemas.microsoft.com/office/drawing/2014/main" xmlns="" id="{44BB7099-8FB3-034D-8594-B18D710213F8}"/>
                </a:ext>
              </a:extLst>
            </p:cNvPr>
            <p:cNvSpPr>
              <a:spLocks noChangeArrowheads="1"/>
            </p:cNvSpPr>
            <p:nvPr/>
          </p:nvSpPr>
          <p:spPr bwMode="auto">
            <a:xfrm>
              <a:off x="1402852" y="4963585"/>
              <a:ext cx="1687831" cy="964171"/>
            </a:xfrm>
            <a:custGeom>
              <a:avLst/>
              <a:gdLst>
                <a:gd name="T0" fmla="*/ 3379 w 3497"/>
                <a:gd name="T1" fmla="*/ 0 h 1997"/>
                <a:gd name="T2" fmla="*/ 3379 w 3497"/>
                <a:gd name="T3" fmla="*/ 0 h 1997"/>
                <a:gd name="T4" fmla="*/ 190 w 3497"/>
                <a:gd name="T5" fmla="*/ 0 h 1997"/>
                <a:gd name="T6" fmla="*/ 0 w 3497"/>
                <a:gd name="T7" fmla="*/ 179 h 1997"/>
                <a:gd name="T8" fmla="*/ 0 w 3497"/>
                <a:gd name="T9" fmla="*/ 1996 h 1997"/>
                <a:gd name="T10" fmla="*/ 3496 w 3497"/>
                <a:gd name="T11" fmla="*/ 1996 h 1997"/>
                <a:gd name="T12" fmla="*/ 3496 w 3497"/>
                <a:gd name="T13" fmla="*/ 0 h 1997"/>
                <a:gd name="T14" fmla="*/ 3379 w 3497"/>
                <a:gd name="T15" fmla="*/ 0 h 19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97" h="1997">
                  <a:moveTo>
                    <a:pt x="3379" y="0"/>
                  </a:moveTo>
                  <a:lnTo>
                    <a:pt x="3379" y="0"/>
                  </a:lnTo>
                  <a:cubicBezTo>
                    <a:pt x="190" y="0"/>
                    <a:pt x="190" y="0"/>
                    <a:pt x="190" y="0"/>
                  </a:cubicBezTo>
                  <a:cubicBezTo>
                    <a:pt x="127" y="63"/>
                    <a:pt x="63" y="126"/>
                    <a:pt x="0" y="179"/>
                  </a:cubicBezTo>
                  <a:cubicBezTo>
                    <a:pt x="0" y="1996"/>
                    <a:pt x="0" y="1996"/>
                    <a:pt x="0" y="1996"/>
                  </a:cubicBezTo>
                  <a:cubicBezTo>
                    <a:pt x="3496" y="1996"/>
                    <a:pt x="3496" y="1996"/>
                    <a:pt x="3496" y="1996"/>
                  </a:cubicBezTo>
                  <a:cubicBezTo>
                    <a:pt x="3496" y="0"/>
                    <a:pt x="3496" y="0"/>
                    <a:pt x="3496" y="0"/>
                  </a:cubicBezTo>
                  <a:lnTo>
                    <a:pt x="3379" y="0"/>
                  </a:lnTo>
                </a:path>
              </a:pathLst>
            </a:custGeom>
            <a:solidFill>
              <a:schemeClr val="accent5"/>
            </a:solidFill>
            <a:ln>
              <a:noFill/>
            </a:ln>
            <a:effectLst/>
          </p:spPr>
          <p:txBody>
            <a:bodyPr wrap="none" anchor="ctr"/>
            <a:lstStyle/>
            <a:p>
              <a:endParaRPr lang="es-MX" sz="900"/>
            </a:p>
          </p:txBody>
        </p:sp>
        <p:sp>
          <p:nvSpPr>
            <p:cNvPr id="12" name="Freeform 156">
              <a:extLst>
                <a:ext uri="{FF2B5EF4-FFF2-40B4-BE49-F238E27FC236}">
                  <a16:creationId xmlns:a16="http://schemas.microsoft.com/office/drawing/2014/main" xmlns="" id="{EE130D60-3AE7-8F4F-8771-D6CC411349A3}"/>
                </a:ext>
              </a:extLst>
            </p:cNvPr>
            <p:cNvSpPr>
              <a:spLocks noChangeArrowheads="1"/>
            </p:cNvSpPr>
            <p:nvPr/>
          </p:nvSpPr>
          <p:spPr bwMode="auto">
            <a:xfrm>
              <a:off x="1394339" y="943016"/>
              <a:ext cx="1698473" cy="1683573"/>
            </a:xfrm>
            <a:custGeom>
              <a:avLst/>
              <a:gdLst>
                <a:gd name="T0" fmla="*/ 961 w 3518"/>
                <a:gd name="T1" fmla="*/ 887 h 3486"/>
                <a:gd name="T2" fmla="*/ 961 w 3518"/>
                <a:gd name="T3" fmla="*/ 887 h 3486"/>
                <a:gd name="T4" fmla="*/ 42 w 3518"/>
                <a:gd name="T5" fmla="*/ 2777 h 3486"/>
                <a:gd name="T6" fmla="*/ 0 w 3518"/>
                <a:gd name="T7" fmla="*/ 3485 h 3486"/>
                <a:gd name="T8" fmla="*/ 2302 w 3518"/>
                <a:gd name="T9" fmla="*/ 3485 h 3486"/>
                <a:gd name="T10" fmla="*/ 2408 w 3518"/>
                <a:gd name="T11" fmla="*/ 2777 h 3486"/>
                <a:gd name="T12" fmla="*/ 2587 w 3518"/>
                <a:gd name="T13" fmla="*/ 2429 h 3486"/>
                <a:gd name="T14" fmla="*/ 3390 w 3518"/>
                <a:gd name="T15" fmla="*/ 2069 h 3486"/>
                <a:gd name="T16" fmla="*/ 3517 w 3518"/>
                <a:gd name="T17" fmla="*/ 2069 h 3486"/>
                <a:gd name="T18" fmla="*/ 3517 w 3518"/>
                <a:gd name="T19" fmla="*/ 0 h 3486"/>
                <a:gd name="T20" fmla="*/ 961 w 3518"/>
                <a:gd name="T21" fmla="*/ 887 h 3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18" h="3486">
                  <a:moveTo>
                    <a:pt x="961" y="887"/>
                  </a:moveTo>
                  <a:lnTo>
                    <a:pt x="961" y="887"/>
                  </a:lnTo>
                  <a:cubicBezTo>
                    <a:pt x="454" y="1341"/>
                    <a:pt x="148" y="1974"/>
                    <a:pt x="42" y="2777"/>
                  </a:cubicBezTo>
                  <a:cubicBezTo>
                    <a:pt x="10" y="2999"/>
                    <a:pt x="0" y="3242"/>
                    <a:pt x="0" y="3485"/>
                  </a:cubicBezTo>
                  <a:cubicBezTo>
                    <a:pt x="2302" y="3485"/>
                    <a:pt x="2302" y="3485"/>
                    <a:pt x="2302" y="3485"/>
                  </a:cubicBezTo>
                  <a:cubicBezTo>
                    <a:pt x="2302" y="3210"/>
                    <a:pt x="2334" y="2978"/>
                    <a:pt x="2408" y="2777"/>
                  </a:cubicBezTo>
                  <a:cubicBezTo>
                    <a:pt x="2450" y="2650"/>
                    <a:pt x="2513" y="2534"/>
                    <a:pt x="2587" y="2429"/>
                  </a:cubicBezTo>
                  <a:cubicBezTo>
                    <a:pt x="2788" y="2186"/>
                    <a:pt x="3052" y="2069"/>
                    <a:pt x="3390" y="2069"/>
                  </a:cubicBezTo>
                  <a:cubicBezTo>
                    <a:pt x="3432" y="2069"/>
                    <a:pt x="3474" y="2069"/>
                    <a:pt x="3517" y="2069"/>
                  </a:cubicBezTo>
                  <a:cubicBezTo>
                    <a:pt x="3517" y="0"/>
                    <a:pt x="3517" y="0"/>
                    <a:pt x="3517" y="0"/>
                  </a:cubicBezTo>
                  <a:cubicBezTo>
                    <a:pt x="2461" y="0"/>
                    <a:pt x="1616" y="295"/>
                    <a:pt x="961" y="887"/>
                  </a:cubicBezTo>
                </a:path>
              </a:pathLst>
            </a:custGeom>
            <a:solidFill>
              <a:schemeClr val="accent1"/>
            </a:solidFill>
            <a:ln>
              <a:noFill/>
            </a:ln>
            <a:effectLst/>
          </p:spPr>
          <p:txBody>
            <a:bodyPr wrap="none" anchor="ctr"/>
            <a:lstStyle/>
            <a:p>
              <a:endParaRPr lang="es-MX" sz="900"/>
            </a:p>
          </p:txBody>
        </p:sp>
        <p:sp>
          <p:nvSpPr>
            <p:cNvPr id="13" name="Freeform 157">
              <a:extLst>
                <a:ext uri="{FF2B5EF4-FFF2-40B4-BE49-F238E27FC236}">
                  <a16:creationId xmlns:a16="http://schemas.microsoft.com/office/drawing/2014/main" xmlns="" id="{B01EEE78-409E-7340-8D06-43A6D08233B7}"/>
                </a:ext>
              </a:extLst>
            </p:cNvPr>
            <p:cNvSpPr>
              <a:spLocks noChangeArrowheads="1"/>
            </p:cNvSpPr>
            <p:nvPr/>
          </p:nvSpPr>
          <p:spPr bwMode="auto">
            <a:xfrm>
              <a:off x="3090684" y="4963585"/>
              <a:ext cx="1692087" cy="964171"/>
            </a:xfrm>
            <a:custGeom>
              <a:avLst/>
              <a:gdLst>
                <a:gd name="T0" fmla="*/ 0 w 3507"/>
                <a:gd name="T1" fmla="*/ 1996 h 1997"/>
                <a:gd name="T2" fmla="*/ 3506 w 3507"/>
                <a:gd name="T3" fmla="*/ 1996 h 1997"/>
                <a:gd name="T4" fmla="*/ 3506 w 3507"/>
                <a:gd name="T5" fmla="*/ 0 h 1997"/>
                <a:gd name="T6" fmla="*/ 0 w 3507"/>
                <a:gd name="T7" fmla="*/ 0 h 1997"/>
                <a:gd name="T8" fmla="*/ 0 w 3507"/>
                <a:gd name="T9" fmla="*/ 1996 h 1997"/>
              </a:gdLst>
              <a:ahLst/>
              <a:cxnLst>
                <a:cxn ang="0">
                  <a:pos x="T0" y="T1"/>
                </a:cxn>
                <a:cxn ang="0">
                  <a:pos x="T2" y="T3"/>
                </a:cxn>
                <a:cxn ang="0">
                  <a:pos x="T4" y="T5"/>
                </a:cxn>
                <a:cxn ang="0">
                  <a:pos x="T6" y="T7"/>
                </a:cxn>
                <a:cxn ang="0">
                  <a:pos x="T8" y="T9"/>
                </a:cxn>
              </a:cxnLst>
              <a:rect l="0" t="0" r="r" b="b"/>
              <a:pathLst>
                <a:path w="3507" h="1997">
                  <a:moveTo>
                    <a:pt x="0" y="1996"/>
                  </a:moveTo>
                  <a:lnTo>
                    <a:pt x="3506" y="1996"/>
                  </a:lnTo>
                  <a:lnTo>
                    <a:pt x="3506" y="0"/>
                  </a:lnTo>
                  <a:lnTo>
                    <a:pt x="0" y="0"/>
                  </a:lnTo>
                  <a:lnTo>
                    <a:pt x="0" y="1996"/>
                  </a:lnTo>
                </a:path>
              </a:pathLst>
            </a:custGeom>
            <a:solidFill>
              <a:schemeClr val="accent1"/>
            </a:solidFill>
            <a:ln>
              <a:noFill/>
            </a:ln>
            <a:effectLst/>
          </p:spPr>
          <p:txBody>
            <a:bodyPr wrap="none" anchor="ctr"/>
            <a:lstStyle/>
            <a:p>
              <a:endParaRPr lang="es-MX" sz="900"/>
            </a:p>
          </p:txBody>
        </p:sp>
        <p:sp>
          <p:nvSpPr>
            <p:cNvPr id="15" name="Freeform 158">
              <a:extLst>
                <a:ext uri="{FF2B5EF4-FFF2-40B4-BE49-F238E27FC236}">
                  <a16:creationId xmlns:a16="http://schemas.microsoft.com/office/drawing/2014/main" xmlns="" id="{FD2F7FAC-1FCC-9C44-BA08-BE3C8D1B426A}"/>
                </a:ext>
              </a:extLst>
            </p:cNvPr>
            <p:cNvSpPr>
              <a:spLocks noChangeArrowheads="1"/>
            </p:cNvSpPr>
            <p:nvPr/>
          </p:nvSpPr>
          <p:spPr bwMode="auto">
            <a:xfrm>
              <a:off x="1494375" y="3622686"/>
              <a:ext cx="2813761" cy="1340900"/>
            </a:xfrm>
            <a:custGeom>
              <a:avLst/>
              <a:gdLst>
                <a:gd name="T0" fmla="*/ 3020 w 5831"/>
                <a:gd name="T1" fmla="*/ 0 h 2779"/>
                <a:gd name="T2" fmla="*/ 3020 w 5831"/>
                <a:gd name="T3" fmla="*/ 0 h 2779"/>
                <a:gd name="T4" fmla="*/ 2809 w 5831"/>
                <a:gd name="T5" fmla="*/ 222 h 2779"/>
                <a:gd name="T6" fmla="*/ 1933 w 5831"/>
                <a:gd name="T7" fmla="*/ 1067 h 2779"/>
                <a:gd name="T8" fmla="*/ 876 w 5831"/>
                <a:gd name="T9" fmla="*/ 2007 h 2779"/>
                <a:gd name="T10" fmla="*/ 0 w 5831"/>
                <a:gd name="T11" fmla="*/ 2778 h 2779"/>
                <a:gd name="T12" fmla="*/ 3189 w 5831"/>
                <a:gd name="T13" fmla="*/ 2778 h 2779"/>
                <a:gd name="T14" fmla="*/ 3306 w 5831"/>
                <a:gd name="T15" fmla="*/ 2672 h 2779"/>
                <a:gd name="T16" fmla="*/ 3855 w 5831"/>
                <a:gd name="T17" fmla="*/ 2155 h 2779"/>
                <a:gd name="T18" fmla="*/ 4573 w 5831"/>
                <a:gd name="T19" fmla="*/ 1458 h 2779"/>
                <a:gd name="T20" fmla="*/ 5185 w 5831"/>
                <a:gd name="T21" fmla="*/ 813 h 2779"/>
                <a:gd name="T22" fmla="*/ 5787 w 5831"/>
                <a:gd name="T23" fmla="*/ 74 h 2779"/>
                <a:gd name="T24" fmla="*/ 5830 w 5831"/>
                <a:gd name="T25" fmla="*/ 0 h 2779"/>
                <a:gd name="T26" fmla="*/ 3306 w 5831"/>
                <a:gd name="T27" fmla="*/ 0 h 2779"/>
                <a:gd name="T28" fmla="*/ 3020 w 5831"/>
                <a:gd name="T29" fmla="*/ 0 h 2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31" h="2779">
                  <a:moveTo>
                    <a:pt x="3020" y="0"/>
                  </a:moveTo>
                  <a:lnTo>
                    <a:pt x="3020" y="0"/>
                  </a:lnTo>
                  <a:cubicBezTo>
                    <a:pt x="2957" y="74"/>
                    <a:pt x="2883" y="148"/>
                    <a:pt x="2809" y="222"/>
                  </a:cubicBezTo>
                  <a:cubicBezTo>
                    <a:pt x="2482" y="560"/>
                    <a:pt x="2186" y="845"/>
                    <a:pt x="1933" y="1067"/>
                  </a:cubicBezTo>
                  <a:cubicBezTo>
                    <a:pt x="1679" y="1289"/>
                    <a:pt x="1331" y="1606"/>
                    <a:pt x="876" y="2007"/>
                  </a:cubicBezTo>
                  <a:cubicBezTo>
                    <a:pt x="518" y="2313"/>
                    <a:pt x="232" y="2577"/>
                    <a:pt x="0" y="2778"/>
                  </a:cubicBezTo>
                  <a:cubicBezTo>
                    <a:pt x="3189" y="2778"/>
                    <a:pt x="3189" y="2778"/>
                    <a:pt x="3189" y="2778"/>
                  </a:cubicBezTo>
                  <a:cubicBezTo>
                    <a:pt x="3211" y="2756"/>
                    <a:pt x="3253" y="2714"/>
                    <a:pt x="3306" y="2672"/>
                  </a:cubicBezTo>
                  <a:cubicBezTo>
                    <a:pt x="3422" y="2556"/>
                    <a:pt x="3601" y="2387"/>
                    <a:pt x="3855" y="2155"/>
                  </a:cubicBezTo>
                  <a:cubicBezTo>
                    <a:pt x="4203" y="1827"/>
                    <a:pt x="4436" y="1595"/>
                    <a:pt x="4573" y="1458"/>
                  </a:cubicBezTo>
                  <a:cubicBezTo>
                    <a:pt x="4700" y="1331"/>
                    <a:pt x="4900" y="1109"/>
                    <a:pt x="5185" y="813"/>
                  </a:cubicBezTo>
                  <a:cubicBezTo>
                    <a:pt x="5460" y="518"/>
                    <a:pt x="5660" y="275"/>
                    <a:pt x="5787" y="74"/>
                  </a:cubicBezTo>
                  <a:cubicBezTo>
                    <a:pt x="5798" y="53"/>
                    <a:pt x="5808" y="21"/>
                    <a:pt x="5830" y="0"/>
                  </a:cubicBezTo>
                  <a:cubicBezTo>
                    <a:pt x="3306" y="0"/>
                    <a:pt x="3306" y="0"/>
                    <a:pt x="3306" y="0"/>
                  </a:cubicBezTo>
                  <a:lnTo>
                    <a:pt x="3020" y="0"/>
                  </a:lnTo>
                </a:path>
              </a:pathLst>
            </a:custGeom>
            <a:solidFill>
              <a:schemeClr val="accent4"/>
            </a:solidFill>
            <a:ln>
              <a:noFill/>
            </a:ln>
            <a:effectLst/>
          </p:spPr>
          <p:txBody>
            <a:bodyPr wrap="none" anchor="ctr"/>
            <a:lstStyle/>
            <a:p>
              <a:endParaRPr lang="es-MX" sz="900"/>
            </a:p>
          </p:txBody>
        </p:sp>
        <p:sp>
          <p:nvSpPr>
            <p:cNvPr id="16" name="Freeform 159">
              <a:extLst>
                <a:ext uri="{FF2B5EF4-FFF2-40B4-BE49-F238E27FC236}">
                  <a16:creationId xmlns:a16="http://schemas.microsoft.com/office/drawing/2014/main" xmlns="" id="{AD1E673A-5C07-7A40-9C45-801F592C594D}"/>
                </a:ext>
              </a:extLst>
            </p:cNvPr>
            <p:cNvSpPr>
              <a:spLocks noChangeArrowheads="1"/>
            </p:cNvSpPr>
            <p:nvPr/>
          </p:nvSpPr>
          <p:spPr bwMode="auto">
            <a:xfrm>
              <a:off x="2952336" y="2281786"/>
              <a:ext cx="1743170" cy="1340900"/>
            </a:xfrm>
            <a:custGeom>
              <a:avLst/>
              <a:gdLst>
                <a:gd name="T0" fmla="*/ 3591 w 3613"/>
                <a:gd name="T1" fmla="*/ 0 h 2777"/>
                <a:gd name="T2" fmla="*/ 3591 w 3613"/>
                <a:gd name="T3" fmla="*/ 0 h 2777"/>
                <a:gd name="T4" fmla="*/ 1141 w 3613"/>
                <a:gd name="T5" fmla="*/ 0 h 2777"/>
                <a:gd name="T6" fmla="*/ 1204 w 3613"/>
                <a:gd name="T7" fmla="*/ 507 h 2777"/>
                <a:gd name="T8" fmla="*/ 550 w 3613"/>
                <a:gd name="T9" fmla="*/ 2133 h 2777"/>
                <a:gd name="T10" fmla="*/ 286 w 3613"/>
                <a:gd name="T11" fmla="*/ 2470 h 2777"/>
                <a:gd name="T12" fmla="*/ 0 w 3613"/>
                <a:gd name="T13" fmla="*/ 2776 h 2777"/>
                <a:gd name="T14" fmla="*/ 286 w 3613"/>
                <a:gd name="T15" fmla="*/ 2776 h 2777"/>
                <a:gd name="T16" fmla="*/ 2810 w 3613"/>
                <a:gd name="T17" fmla="*/ 2776 h 2777"/>
                <a:gd name="T18" fmla="*/ 3200 w 3613"/>
                <a:gd name="T19" fmla="*/ 2112 h 2777"/>
                <a:gd name="T20" fmla="*/ 3612 w 3613"/>
                <a:gd name="T21" fmla="*/ 380 h 2777"/>
                <a:gd name="T22" fmla="*/ 3591 w 3613"/>
                <a:gd name="T23"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13" h="2777">
                  <a:moveTo>
                    <a:pt x="3591" y="0"/>
                  </a:moveTo>
                  <a:lnTo>
                    <a:pt x="3591" y="0"/>
                  </a:lnTo>
                  <a:cubicBezTo>
                    <a:pt x="1141" y="0"/>
                    <a:pt x="1141" y="0"/>
                    <a:pt x="1141" y="0"/>
                  </a:cubicBezTo>
                  <a:cubicBezTo>
                    <a:pt x="1183" y="148"/>
                    <a:pt x="1204" y="317"/>
                    <a:pt x="1204" y="507"/>
                  </a:cubicBezTo>
                  <a:cubicBezTo>
                    <a:pt x="1204" y="972"/>
                    <a:pt x="982" y="1510"/>
                    <a:pt x="550" y="2133"/>
                  </a:cubicBezTo>
                  <a:cubicBezTo>
                    <a:pt x="476" y="2239"/>
                    <a:pt x="381" y="2344"/>
                    <a:pt x="286" y="2470"/>
                  </a:cubicBezTo>
                  <a:cubicBezTo>
                    <a:pt x="201" y="2565"/>
                    <a:pt x="106" y="2671"/>
                    <a:pt x="0" y="2776"/>
                  </a:cubicBezTo>
                  <a:cubicBezTo>
                    <a:pt x="286" y="2776"/>
                    <a:pt x="286" y="2776"/>
                    <a:pt x="286" y="2776"/>
                  </a:cubicBezTo>
                  <a:cubicBezTo>
                    <a:pt x="2810" y="2776"/>
                    <a:pt x="2810" y="2776"/>
                    <a:pt x="2810" y="2776"/>
                  </a:cubicBezTo>
                  <a:cubicBezTo>
                    <a:pt x="2915" y="2597"/>
                    <a:pt x="3052" y="2376"/>
                    <a:pt x="3200" y="2112"/>
                  </a:cubicBezTo>
                  <a:cubicBezTo>
                    <a:pt x="3475" y="1616"/>
                    <a:pt x="3612" y="1035"/>
                    <a:pt x="3612" y="380"/>
                  </a:cubicBezTo>
                  <a:cubicBezTo>
                    <a:pt x="3612" y="253"/>
                    <a:pt x="3612" y="127"/>
                    <a:pt x="3591" y="0"/>
                  </a:cubicBezTo>
                </a:path>
              </a:pathLst>
            </a:custGeom>
            <a:solidFill>
              <a:schemeClr val="accent3"/>
            </a:solidFill>
            <a:ln>
              <a:noFill/>
            </a:ln>
            <a:effectLst/>
          </p:spPr>
          <p:txBody>
            <a:bodyPr wrap="none" anchor="ctr"/>
            <a:lstStyle/>
            <a:p>
              <a:endParaRPr lang="es-MX" sz="900"/>
            </a:p>
          </p:txBody>
        </p:sp>
        <p:sp>
          <p:nvSpPr>
            <p:cNvPr id="17" name="Freeform 160">
              <a:extLst>
                <a:ext uri="{FF2B5EF4-FFF2-40B4-BE49-F238E27FC236}">
                  <a16:creationId xmlns:a16="http://schemas.microsoft.com/office/drawing/2014/main" xmlns="" id="{96CE0CF7-A358-094B-8C19-3DDFFFBE02DB}"/>
                </a:ext>
              </a:extLst>
            </p:cNvPr>
            <p:cNvSpPr>
              <a:spLocks noChangeArrowheads="1"/>
            </p:cNvSpPr>
            <p:nvPr/>
          </p:nvSpPr>
          <p:spPr bwMode="auto">
            <a:xfrm>
              <a:off x="3090684" y="943016"/>
              <a:ext cx="1596309" cy="1340900"/>
            </a:xfrm>
            <a:custGeom>
              <a:avLst/>
              <a:gdLst>
                <a:gd name="T0" fmla="*/ 855 w 3306"/>
                <a:gd name="T1" fmla="*/ 2777 h 2778"/>
                <a:gd name="T2" fmla="*/ 855 w 3306"/>
                <a:gd name="T3" fmla="*/ 2777 h 2778"/>
                <a:gd name="T4" fmla="*/ 3305 w 3306"/>
                <a:gd name="T5" fmla="*/ 2777 h 2778"/>
                <a:gd name="T6" fmla="*/ 2450 w 3306"/>
                <a:gd name="T7" fmla="*/ 929 h 2778"/>
                <a:gd name="T8" fmla="*/ 0 w 3306"/>
                <a:gd name="T9" fmla="*/ 0 h 2778"/>
                <a:gd name="T10" fmla="*/ 0 w 3306"/>
                <a:gd name="T11" fmla="*/ 2069 h 2778"/>
                <a:gd name="T12" fmla="*/ 855 w 3306"/>
                <a:gd name="T13" fmla="*/ 2777 h 2778"/>
              </a:gdLst>
              <a:ahLst/>
              <a:cxnLst>
                <a:cxn ang="0">
                  <a:pos x="T0" y="T1"/>
                </a:cxn>
                <a:cxn ang="0">
                  <a:pos x="T2" y="T3"/>
                </a:cxn>
                <a:cxn ang="0">
                  <a:pos x="T4" y="T5"/>
                </a:cxn>
                <a:cxn ang="0">
                  <a:pos x="T6" y="T7"/>
                </a:cxn>
                <a:cxn ang="0">
                  <a:pos x="T8" y="T9"/>
                </a:cxn>
                <a:cxn ang="0">
                  <a:pos x="T10" y="T11"/>
                </a:cxn>
                <a:cxn ang="0">
                  <a:pos x="T12" y="T13"/>
                </a:cxn>
              </a:cxnLst>
              <a:rect l="0" t="0" r="r" b="b"/>
              <a:pathLst>
                <a:path w="3306" h="2778">
                  <a:moveTo>
                    <a:pt x="855" y="2777"/>
                  </a:moveTo>
                  <a:lnTo>
                    <a:pt x="855" y="2777"/>
                  </a:lnTo>
                  <a:cubicBezTo>
                    <a:pt x="3305" y="2777"/>
                    <a:pt x="3305" y="2777"/>
                    <a:pt x="3305" y="2777"/>
                  </a:cubicBezTo>
                  <a:cubicBezTo>
                    <a:pt x="3231" y="2069"/>
                    <a:pt x="2946" y="1457"/>
                    <a:pt x="2450" y="929"/>
                  </a:cubicBezTo>
                  <a:cubicBezTo>
                    <a:pt x="1869" y="306"/>
                    <a:pt x="1045" y="0"/>
                    <a:pt x="0" y="0"/>
                  </a:cubicBezTo>
                  <a:cubicBezTo>
                    <a:pt x="0" y="2069"/>
                    <a:pt x="0" y="2069"/>
                    <a:pt x="0" y="2069"/>
                  </a:cubicBezTo>
                  <a:cubicBezTo>
                    <a:pt x="454" y="2112"/>
                    <a:pt x="739" y="2344"/>
                    <a:pt x="855" y="2777"/>
                  </a:cubicBezTo>
                </a:path>
              </a:pathLst>
            </a:custGeom>
            <a:solidFill>
              <a:schemeClr val="accent2"/>
            </a:solidFill>
            <a:ln>
              <a:noFill/>
            </a:ln>
            <a:effectLst/>
          </p:spPr>
          <p:txBody>
            <a:bodyPr wrap="none" anchor="ctr"/>
            <a:lstStyle/>
            <a:p>
              <a:endParaRPr lang="es-MX" sz="900"/>
            </a:p>
          </p:txBody>
        </p:sp>
      </p:grpSp>
      <p:sp>
        <p:nvSpPr>
          <p:cNvPr id="14" name="Rectangle 13"/>
          <p:cNvSpPr/>
          <p:nvPr/>
        </p:nvSpPr>
        <p:spPr>
          <a:xfrm>
            <a:off x="1002890" y="2147217"/>
            <a:ext cx="10309123" cy="2246769"/>
          </a:xfrm>
          <a:prstGeom prst="rect">
            <a:avLst/>
          </a:prstGeom>
        </p:spPr>
        <p:txBody>
          <a:bodyPr wrap="square">
            <a:spAutoFit/>
          </a:bodyPr>
          <a:lstStyle/>
          <a:p>
            <a:pPr algn="just"/>
            <a:r>
              <a:rPr lang="en-US" sz="2000" dirty="0" smtClean="0">
                <a:ea typeface="Cambria" panose="02040503050406030204" pitchFamily="18" charset="0"/>
              </a:rPr>
              <a:t>This is the sixth course of EM in which techniques </a:t>
            </a:r>
            <a:r>
              <a:rPr lang="en-US" sz="2000" dirty="0">
                <a:ea typeface="Cambria" panose="02040503050406030204" pitchFamily="18" charset="0"/>
              </a:rPr>
              <a:t>of mobile automated testing will be </a:t>
            </a:r>
            <a:r>
              <a:rPr lang="en-US" sz="2000" dirty="0" smtClean="0">
                <a:ea typeface="Cambria" panose="02040503050406030204" pitchFamily="18" charset="0"/>
              </a:rPr>
              <a:t>taught. The </a:t>
            </a:r>
            <a:r>
              <a:rPr lang="en-US" sz="2000" dirty="0">
                <a:ea typeface="Cambria" panose="02040503050406030204" pitchFamily="18" charset="0"/>
              </a:rPr>
              <a:t>testing will include both Android and IOS apps. Students will get hands-on practice on </a:t>
            </a:r>
            <a:r>
              <a:rPr lang="en-US" sz="2000" dirty="0" err="1">
                <a:ea typeface="Cambria" panose="02040503050406030204" pitchFamily="18" charset="0"/>
              </a:rPr>
              <a:t>Appium</a:t>
            </a:r>
            <a:r>
              <a:rPr lang="en-US" sz="2000" dirty="0">
                <a:ea typeface="Cambria" panose="02040503050406030204" pitchFamily="18" charset="0"/>
              </a:rPr>
              <a:t>.</a:t>
            </a:r>
            <a:endParaRPr lang="en-US" sz="2000" dirty="0" smtClean="0">
              <a:ea typeface="Cambria" panose="02040503050406030204" pitchFamily="18" charset="0"/>
            </a:endParaRPr>
          </a:p>
          <a:p>
            <a:pPr algn="just"/>
            <a:endParaRPr lang="en-US" sz="2000" dirty="0">
              <a:ea typeface="Cambria" panose="02040503050406030204" pitchFamily="18" charset="0"/>
            </a:endParaRPr>
          </a:p>
          <a:p>
            <a:pPr lvl="1" algn="just">
              <a:defRPr/>
            </a:pPr>
            <a:endParaRPr lang="en-US" sz="2000" b="1" u="sng" dirty="0" smtClean="0">
              <a:solidFill>
                <a:srgbClr val="000000"/>
              </a:solidFill>
              <a:ea typeface="Cambria" charset="0"/>
              <a:cs typeface="Cambria" charset="0"/>
            </a:endParaRPr>
          </a:p>
          <a:p>
            <a:pPr lvl="1" algn="just">
              <a:defRPr/>
            </a:pPr>
            <a:r>
              <a:rPr lang="en-US" sz="2000" b="1" u="sng" dirty="0" smtClean="0">
                <a:solidFill>
                  <a:srgbClr val="000000"/>
                </a:solidFill>
                <a:ea typeface="Cambria" charset="0"/>
                <a:cs typeface="Cambria" charset="0"/>
              </a:rPr>
              <a:t>Course </a:t>
            </a:r>
            <a:r>
              <a:rPr lang="en-US" sz="2000" b="1" u="sng" dirty="0">
                <a:solidFill>
                  <a:srgbClr val="000000"/>
                </a:solidFill>
                <a:ea typeface="Cambria" charset="0"/>
                <a:cs typeface="Cambria" charset="0"/>
              </a:rPr>
              <a:t>Outcome</a:t>
            </a:r>
            <a:r>
              <a:rPr lang="en-US" sz="2000" b="1" u="sng" dirty="0" smtClean="0">
                <a:solidFill>
                  <a:srgbClr val="000000"/>
                </a:solidFill>
                <a:ea typeface="Cambria" charset="0"/>
                <a:cs typeface="Cambria" charset="0"/>
              </a:rPr>
              <a:t>:</a:t>
            </a:r>
          </a:p>
          <a:p>
            <a:pPr lvl="1" algn="just">
              <a:defRPr/>
            </a:pPr>
            <a:endParaRPr lang="en-US" sz="2000" b="1" u="sng" dirty="0">
              <a:solidFill>
                <a:srgbClr val="000000"/>
              </a:solidFill>
              <a:ea typeface="Cambria" charset="0"/>
              <a:cs typeface="Cambria" charset="0"/>
            </a:endParaRPr>
          </a:p>
          <a:p>
            <a:pPr marL="800100" lvl="1" indent="-342900" algn="just">
              <a:buFont typeface="Arial" charset="0"/>
              <a:buChar char="•"/>
              <a:defRPr/>
            </a:pPr>
            <a:r>
              <a:rPr lang="en-US" sz="2000" dirty="0">
                <a:ea typeface="Cambria" charset="0"/>
                <a:cs typeface="Cambria" charset="0"/>
              </a:rPr>
              <a:t>Students will be able to </a:t>
            </a:r>
            <a:r>
              <a:rPr lang="en-US" sz="2000" dirty="0" smtClean="0">
                <a:ea typeface="Cambria" charset="0"/>
                <a:cs typeface="Cambria" charset="0"/>
              </a:rPr>
              <a:t>perform </a:t>
            </a:r>
            <a:r>
              <a:rPr lang="en-US" sz="2000" dirty="0">
                <a:ea typeface="Cambria" panose="02040503050406030204" pitchFamily="18" charset="0"/>
              </a:rPr>
              <a:t>mobile automated </a:t>
            </a:r>
            <a:r>
              <a:rPr lang="en-US" sz="2000" dirty="0" smtClean="0">
                <a:ea typeface="Cambria" panose="02040503050406030204" pitchFamily="18" charset="0"/>
              </a:rPr>
              <a:t>testing using </a:t>
            </a:r>
            <a:r>
              <a:rPr lang="en-US" sz="2000" dirty="0" err="1" smtClean="0">
                <a:ea typeface="Cambria" panose="02040503050406030204" pitchFamily="18" charset="0"/>
              </a:rPr>
              <a:t>Appium</a:t>
            </a:r>
            <a:endParaRPr lang="en-US" sz="2000" dirty="0">
              <a:ea typeface="Cambria" panose="02040503050406030204" pitchFamily="18" charset="0"/>
            </a:endParaRPr>
          </a:p>
        </p:txBody>
      </p:sp>
    </p:spTree>
    <p:extLst>
      <p:ext uri="{BB962C8B-B14F-4D97-AF65-F5344CB8AC3E}">
        <p14:creationId xmlns:p14="http://schemas.microsoft.com/office/powerpoint/2010/main" val="21522926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xmlns="" id="{CE4B999E-AE68-A148-BC94-54DD0361C6F6}"/>
              </a:ext>
            </a:extLst>
          </p:cNvPr>
          <p:cNvSpPr txBox="1"/>
          <p:nvPr/>
        </p:nvSpPr>
        <p:spPr>
          <a:xfrm>
            <a:off x="3959277" y="295975"/>
            <a:ext cx="4912692" cy="707886"/>
          </a:xfrm>
          <a:prstGeom prst="rect">
            <a:avLst/>
          </a:prstGeom>
          <a:noFill/>
        </p:spPr>
        <p:txBody>
          <a:bodyPr wrap="none" rtlCol="0">
            <a:spAutoFit/>
          </a:bodyPr>
          <a:lstStyle/>
          <a:p>
            <a:pPr algn="ctr"/>
            <a:r>
              <a:rPr lang="en-US" sz="4000" b="1" smtClean="0">
                <a:solidFill>
                  <a:schemeClr val="tx2"/>
                </a:solidFill>
                <a:latin typeface="Lato Heavy" charset="0"/>
                <a:ea typeface="Lato Heavy" charset="0"/>
                <a:cs typeface="Lato Heavy" charset="0"/>
              </a:rPr>
              <a:t>Career Opportunities</a:t>
            </a:r>
            <a:endParaRPr lang="en-US" sz="4000" b="1">
              <a:solidFill>
                <a:schemeClr val="tx2"/>
              </a:solidFill>
              <a:latin typeface="Lato Heavy" charset="0"/>
              <a:ea typeface="Lato Heavy" charset="0"/>
              <a:cs typeface="Lato Heavy" charset="0"/>
            </a:endParaRPr>
          </a:p>
        </p:txBody>
      </p:sp>
      <p:sp>
        <p:nvSpPr>
          <p:cNvPr id="3"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68194" y="1604558"/>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QA Analyst</a:t>
            </a:r>
            <a:endParaRPr lang="es-MX" sz="2800" b="1" dirty="0">
              <a:solidFill>
                <a:schemeClr val="bg1"/>
              </a:solidFill>
            </a:endParaRPr>
          </a:p>
        </p:txBody>
      </p:sp>
      <p:sp>
        <p:nvSpPr>
          <p:cNvPr id="8"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1557887" y="2399509"/>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Software Tester</a:t>
            </a:r>
            <a:endParaRPr lang="es-MX" sz="2800" b="1" dirty="0">
              <a:solidFill>
                <a:schemeClr val="bg1"/>
              </a:solidFill>
            </a:endParaRPr>
          </a:p>
        </p:txBody>
      </p:sp>
      <p:sp>
        <p:nvSpPr>
          <p:cNvPr id="9"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2756493" y="3194460"/>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Software Test Engineer</a:t>
            </a:r>
            <a:endParaRPr lang="es-MX" sz="2800" b="1" dirty="0">
              <a:solidFill>
                <a:schemeClr val="bg1"/>
              </a:solidFill>
            </a:endParaRPr>
          </a:p>
        </p:txBody>
      </p:sp>
      <p:grpSp>
        <p:nvGrpSpPr>
          <p:cNvPr id="15" name="Group 14"/>
          <p:cNvGrpSpPr/>
          <p:nvPr/>
        </p:nvGrpSpPr>
        <p:grpSpPr>
          <a:xfrm>
            <a:off x="246090" y="178911"/>
            <a:ext cx="422104" cy="552152"/>
            <a:chOff x="1394339" y="943016"/>
            <a:chExt cx="3388432" cy="4984740"/>
          </a:xfrm>
        </p:grpSpPr>
        <p:sp>
          <p:nvSpPr>
            <p:cNvPr id="16" name="Freeform 155">
              <a:extLst>
                <a:ext uri="{FF2B5EF4-FFF2-40B4-BE49-F238E27FC236}">
                  <a16:creationId xmlns:a16="http://schemas.microsoft.com/office/drawing/2014/main" xmlns="" id="{44BB7099-8FB3-034D-8594-B18D710213F8}"/>
                </a:ext>
              </a:extLst>
            </p:cNvPr>
            <p:cNvSpPr>
              <a:spLocks noChangeArrowheads="1"/>
            </p:cNvSpPr>
            <p:nvPr/>
          </p:nvSpPr>
          <p:spPr bwMode="auto">
            <a:xfrm>
              <a:off x="1402852" y="4963585"/>
              <a:ext cx="1687831" cy="964171"/>
            </a:xfrm>
            <a:custGeom>
              <a:avLst/>
              <a:gdLst>
                <a:gd name="T0" fmla="*/ 3379 w 3497"/>
                <a:gd name="T1" fmla="*/ 0 h 1997"/>
                <a:gd name="T2" fmla="*/ 3379 w 3497"/>
                <a:gd name="T3" fmla="*/ 0 h 1997"/>
                <a:gd name="T4" fmla="*/ 190 w 3497"/>
                <a:gd name="T5" fmla="*/ 0 h 1997"/>
                <a:gd name="T6" fmla="*/ 0 w 3497"/>
                <a:gd name="T7" fmla="*/ 179 h 1997"/>
                <a:gd name="T8" fmla="*/ 0 w 3497"/>
                <a:gd name="T9" fmla="*/ 1996 h 1997"/>
                <a:gd name="T10" fmla="*/ 3496 w 3497"/>
                <a:gd name="T11" fmla="*/ 1996 h 1997"/>
                <a:gd name="T12" fmla="*/ 3496 w 3497"/>
                <a:gd name="T13" fmla="*/ 0 h 1997"/>
                <a:gd name="T14" fmla="*/ 3379 w 3497"/>
                <a:gd name="T15" fmla="*/ 0 h 19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97" h="1997">
                  <a:moveTo>
                    <a:pt x="3379" y="0"/>
                  </a:moveTo>
                  <a:lnTo>
                    <a:pt x="3379" y="0"/>
                  </a:lnTo>
                  <a:cubicBezTo>
                    <a:pt x="190" y="0"/>
                    <a:pt x="190" y="0"/>
                    <a:pt x="190" y="0"/>
                  </a:cubicBezTo>
                  <a:cubicBezTo>
                    <a:pt x="127" y="63"/>
                    <a:pt x="63" y="126"/>
                    <a:pt x="0" y="179"/>
                  </a:cubicBezTo>
                  <a:cubicBezTo>
                    <a:pt x="0" y="1996"/>
                    <a:pt x="0" y="1996"/>
                    <a:pt x="0" y="1996"/>
                  </a:cubicBezTo>
                  <a:cubicBezTo>
                    <a:pt x="3496" y="1996"/>
                    <a:pt x="3496" y="1996"/>
                    <a:pt x="3496" y="1996"/>
                  </a:cubicBezTo>
                  <a:cubicBezTo>
                    <a:pt x="3496" y="0"/>
                    <a:pt x="3496" y="0"/>
                    <a:pt x="3496" y="0"/>
                  </a:cubicBezTo>
                  <a:lnTo>
                    <a:pt x="3379" y="0"/>
                  </a:lnTo>
                </a:path>
              </a:pathLst>
            </a:custGeom>
            <a:solidFill>
              <a:schemeClr val="accent5"/>
            </a:solidFill>
            <a:ln>
              <a:noFill/>
            </a:ln>
            <a:effectLst/>
          </p:spPr>
          <p:txBody>
            <a:bodyPr wrap="none" anchor="ctr"/>
            <a:lstStyle/>
            <a:p>
              <a:endParaRPr lang="es-MX" sz="900"/>
            </a:p>
          </p:txBody>
        </p:sp>
        <p:sp>
          <p:nvSpPr>
            <p:cNvPr id="17" name="Freeform 156">
              <a:extLst>
                <a:ext uri="{FF2B5EF4-FFF2-40B4-BE49-F238E27FC236}">
                  <a16:creationId xmlns:a16="http://schemas.microsoft.com/office/drawing/2014/main" xmlns="" id="{EE130D60-3AE7-8F4F-8771-D6CC411349A3}"/>
                </a:ext>
              </a:extLst>
            </p:cNvPr>
            <p:cNvSpPr>
              <a:spLocks noChangeArrowheads="1"/>
            </p:cNvSpPr>
            <p:nvPr/>
          </p:nvSpPr>
          <p:spPr bwMode="auto">
            <a:xfrm>
              <a:off x="1394339" y="943016"/>
              <a:ext cx="1698473" cy="1683573"/>
            </a:xfrm>
            <a:custGeom>
              <a:avLst/>
              <a:gdLst>
                <a:gd name="T0" fmla="*/ 961 w 3518"/>
                <a:gd name="T1" fmla="*/ 887 h 3486"/>
                <a:gd name="T2" fmla="*/ 961 w 3518"/>
                <a:gd name="T3" fmla="*/ 887 h 3486"/>
                <a:gd name="T4" fmla="*/ 42 w 3518"/>
                <a:gd name="T5" fmla="*/ 2777 h 3486"/>
                <a:gd name="T6" fmla="*/ 0 w 3518"/>
                <a:gd name="T7" fmla="*/ 3485 h 3486"/>
                <a:gd name="T8" fmla="*/ 2302 w 3518"/>
                <a:gd name="T9" fmla="*/ 3485 h 3486"/>
                <a:gd name="T10" fmla="*/ 2408 w 3518"/>
                <a:gd name="T11" fmla="*/ 2777 h 3486"/>
                <a:gd name="T12" fmla="*/ 2587 w 3518"/>
                <a:gd name="T13" fmla="*/ 2429 h 3486"/>
                <a:gd name="T14" fmla="*/ 3390 w 3518"/>
                <a:gd name="T15" fmla="*/ 2069 h 3486"/>
                <a:gd name="T16" fmla="*/ 3517 w 3518"/>
                <a:gd name="T17" fmla="*/ 2069 h 3486"/>
                <a:gd name="T18" fmla="*/ 3517 w 3518"/>
                <a:gd name="T19" fmla="*/ 0 h 3486"/>
                <a:gd name="T20" fmla="*/ 961 w 3518"/>
                <a:gd name="T21" fmla="*/ 887 h 3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18" h="3486">
                  <a:moveTo>
                    <a:pt x="961" y="887"/>
                  </a:moveTo>
                  <a:lnTo>
                    <a:pt x="961" y="887"/>
                  </a:lnTo>
                  <a:cubicBezTo>
                    <a:pt x="454" y="1341"/>
                    <a:pt x="148" y="1974"/>
                    <a:pt x="42" y="2777"/>
                  </a:cubicBezTo>
                  <a:cubicBezTo>
                    <a:pt x="10" y="2999"/>
                    <a:pt x="0" y="3242"/>
                    <a:pt x="0" y="3485"/>
                  </a:cubicBezTo>
                  <a:cubicBezTo>
                    <a:pt x="2302" y="3485"/>
                    <a:pt x="2302" y="3485"/>
                    <a:pt x="2302" y="3485"/>
                  </a:cubicBezTo>
                  <a:cubicBezTo>
                    <a:pt x="2302" y="3210"/>
                    <a:pt x="2334" y="2978"/>
                    <a:pt x="2408" y="2777"/>
                  </a:cubicBezTo>
                  <a:cubicBezTo>
                    <a:pt x="2450" y="2650"/>
                    <a:pt x="2513" y="2534"/>
                    <a:pt x="2587" y="2429"/>
                  </a:cubicBezTo>
                  <a:cubicBezTo>
                    <a:pt x="2788" y="2186"/>
                    <a:pt x="3052" y="2069"/>
                    <a:pt x="3390" y="2069"/>
                  </a:cubicBezTo>
                  <a:cubicBezTo>
                    <a:pt x="3432" y="2069"/>
                    <a:pt x="3474" y="2069"/>
                    <a:pt x="3517" y="2069"/>
                  </a:cubicBezTo>
                  <a:cubicBezTo>
                    <a:pt x="3517" y="0"/>
                    <a:pt x="3517" y="0"/>
                    <a:pt x="3517" y="0"/>
                  </a:cubicBezTo>
                  <a:cubicBezTo>
                    <a:pt x="2461" y="0"/>
                    <a:pt x="1616" y="295"/>
                    <a:pt x="961" y="887"/>
                  </a:cubicBezTo>
                </a:path>
              </a:pathLst>
            </a:custGeom>
            <a:solidFill>
              <a:schemeClr val="accent1"/>
            </a:solidFill>
            <a:ln>
              <a:noFill/>
            </a:ln>
            <a:effectLst/>
          </p:spPr>
          <p:txBody>
            <a:bodyPr wrap="none" anchor="ctr"/>
            <a:lstStyle/>
            <a:p>
              <a:endParaRPr lang="es-MX" sz="900"/>
            </a:p>
          </p:txBody>
        </p:sp>
        <p:sp>
          <p:nvSpPr>
            <p:cNvPr id="18" name="Freeform 157">
              <a:extLst>
                <a:ext uri="{FF2B5EF4-FFF2-40B4-BE49-F238E27FC236}">
                  <a16:creationId xmlns:a16="http://schemas.microsoft.com/office/drawing/2014/main" xmlns="" id="{B01EEE78-409E-7340-8D06-43A6D08233B7}"/>
                </a:ext>
              </a:extLst>
            </p:cNvPr>
            <p:cNvSpPr>
              <a:spLocks noChangeArrowheads="1"/>
            </p:cNvSpPr>
            <p:nvPr/>
          </p:nvSpPr>
          <p:spPr bwMode="auto">
            <a:xfrm>
              <a:off x="3090684" y="4963585"/>
              <a:ext cx="1692087" cy="964171"/>
            </a:xfrm>
            <a:custGeom>
              <a:avLst/>
              <a:gdLst>
                <a:gd name="T0" fmla="*/ 0 w 3507"/>
                <a:gd name="T1" fmla="*/ 1996 h 1997"/>
                <a:gd name="T2" fmla="*/ 3506 w 3507"/>
                <a:gd name="T3" fmla="*/ 1996 h 1997"/>
                <a:gd name="T4" fmla="*/ 3506 w 3507"/>
                <a:gd name="T5" fmla="*/ 0 h 1997"/>
                <a:gd name="T6" fmla="*/ 0 w 3507"/>
                <a:gd name="T7" fmla="*/ 0 h 1997"/>
                <a:gd name="T8" fmla="*/ 0 w 3507"/>
                <a:gd name="T9" fmla="*/ 1996 h 1997"/>
              </a:gdLst>
              <a:ahLst/>
              <a:cxnLst>
                <a:cxn ang="0">
                  <a:pos x="T0" y="T1"/>
                </a:cxn>
                <a:cxn ang="0">
                  <a:pos x="T2" y="T3"/>
                </a:cxn>
                <a:cxn ang="0">
                  <a:pos x="T4" y="T5"/>
                </a:cxn>
                <a:cxn ang="0">
                  <a:pos x="T6" y="T7"/>
                </a:cxn>
                <a:cxn ang="0">
                  <a:pos x="T8" y="T9"/>
                </a:cxn>
              </a:cxnLst>
              <a:rect l="0" t="0" r="r" b="b"/>
              <a:pathLst>
                <a:path w="3507" h="1997">
                  <a:moveTo>
                    <a:pt x="0" y="1996"/>
                  </a:moveTo>
                  <a:lnTo>
                    <a:pt x="3506" y="1996"/>
                  </a:lnTo>
                  <a:lnTo>
                    <a:pt x="3506" y="0"/>
                  </a:lnTo>
                  <a:lnTo>
                    <a:pt x="0" y="0"/>
                  </a:lnTo>
                  <a:lnTo>
                    <a:pt x="0" y="1996"/>
                  </a:lnTo>
                </a:path>
              </a:pathLst>
            </a:custGeom>
            <a:solidFill>
              <a:schemeClr val="accent1"/>
            </a:solidFill>
            <a:ln>
              <a:noFill/>
            </a:ln>
            <a:effectLst/>
          </p:spPr>
          <p:txBody>
            <a:bodyPr wrap="none" anchor="ctr"/>
            <a:lstStyle/>
            <a:p>
              <a:endParaRPr lang="es-MX" sz="900"/>
            </a:p>
          </p:txBody>
        </p:sp>
        <p:sp>
          <p:nvSpPr>
            <p:cNvPr id="24" name="Freeform 158">
              <a:extLst>
                <a:ext uri="{FF2B5EF4-FFF2-40B4-BE49-F238E27FC236}">
                  <a16:creationId xmlns:a16="http://schemas.microsoft.com/office/drawing/2014/main" xmlns="" id="{FD2F7FAC-1FCC-9C44-BA08-BE3C8D1B426A}"/>
                </a:ext>
              </a:extLst>
            </p:cNvPr>
            <p:cNvSpPr>
              <a:spLocks noChangeArrowheads="1"/>
            </p:cNvSpPr>
            <p:nvPr/>
          </p:nvSpPr>
          <p:spPr bwMode="auto">
            <a:xfrm>
              <a:off x="1494375" y="3622686"/>
              <a:ext cx="2813761" cy="1340900"/>
            </a:xfrm>
            <a:custGeom>
              <a:avLst/>
              <a:gdLst>
                <a:gd name="T0" fmla="*/ 3020 w 5831"/>
                <a:gd name="T1" fmla="*/ 0 h 2779"/>
                <a:gd name="T2" fmla="*/ 3020 w 5831"/>
                <a:gd name="T3" fmla="*/ 0 h 2779"/>
                <a:gd name="T4" fmla="*/ 2809 w 5831"/>
                <a:gd name="T5" fmla="*/ 222 h 2779"/>
                <a:gd name="T6" fmla="*/ 1933 w 5831"/>
                <a:gd name="T7" fmla="*/ 1067 h 2779"/>
                <a:gd name="T8" fmla="*/ 876 w 5831"/>
                <a:gd name="T9" fmla="*/ 2007 h 2779"/>
                <a:gd name="T10" fmla="*/ 0 w 5831"/>
                <a:gd name="T11" fmla="*/ 2778 h 2779"/>
                <a:gd name="T12" fmla="*/ 3189 w 5831"/>
                <a:gd name="T13" fmla="*/ 2778 h 2779"/>
                <a:gd name="T14" fmla="*/ 3306 w 5831"/>
                <a:gd name="T15" fmla="*/ 2672 h 2779"/>
                <a:gd name="T16" fmla="*/ 3855 w 5831"/>
                <a:gd name="T17" fmla="*/ 2155 h 2779"/>
                <a:gd name="T18" fmla="*/ 4573 w 5831"/>
                <a:gd name="T19" fmla="*/ 1458 h 2779"/>
                <a:gd name="T20" fmla="*/ 5185 w 5831"/>
                <a:gd name="T21" fmla="*/ 813 h 2779"/>
                <a:gd name="T22" fmla="*/ 5787 w 5831"/>
                <a:gd name="T23" fmla="*/ 74 h 2779"/>
                <a:gd name="T24" fmla="*/ 5830 w 5831"/>
                <a:gd name="T25" fmla="*/ 0 h 2779"/>
                <a:gd name="T26" fmla="*/ 3306 w 5831"/>
                <a:gd name="T27" fmla="*/ 0 h 2779"/>
                <a:gd name="T28" fmla="*/ 3020 w 5831"/>
                <a:gd name="T29" fmla="*/ 0 h 2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31" h="2779">
                  <a:moveTo>
                    <a:pt x="3020" y="0"/>
                  </a:moveTo>
                  <a:lnTo>
                    <a:pt x="3020" y="0"/>
                  </a:lnTo>
                  <a:cubicBezTo>
                    <a:pt x="2957" y="74"/>
                    <a:pt x="2883" y="148"/>
                    <a:pt x="2809" y="222"/>
                  </a:cubicBezTo>
                  <a:cubicBezTo>
                    <a:pt x="2482" y="560"/>
                    <a:pt x="2186" y="845"/>
                    <a:pt x="1933" y="1067"/>
                  </a:cubicBezTo>
                  <a:cubicBezTo>
                    <a:pt x="1679" y="1289"/>
                    <a:pt x="1331" y="1606"/>
                    <a:pt x="876" y="2007"/>
                  </a:cubicBezTo>
                  <a:cubicBezTo>
                    <a:pt x="518" y="2313"/>
                    <a:pt x="232" y="2577"/>
                    <a:pt x="0" y="2778"/>
                  </a:cubicBezTo>
                  <a:cubicBezTo>
                    <a:pt x="3189" y="2778"/>
                    <a:pt x="3189" y="2778"/>
                    <a:pt x="3189" y="2778"/>
                  </a:cubicBezTo>
                  <a:cubicBezTo>
                    <a:pt x="3211" y="2756"/>
                    <a:pt x="3253" y="2714"/>
                    <a:pt x="3306" y="2672"/>
                  </a:cubicBezTo>
                  <a:cubicBezTo>
                    <a:pt x="3422" y="2556"/>
                    <a:pt x="3601" y="2387"/>
                    <a:pt x="3855" y="2155"/>
                  </a:cubicBezTo>
                  <a:cubicBezTo>
                    <a:pt x="4203" y="1827"/>
                    <a:pt x="4436" y="1595"/>
                    <a:pt x="4573" y="1458"/>
                  </a:cubicBezTo>
                  <a:cubicBezTo>
                    <a:pt x="4700" y="1331"/>
                    <a:pt x="4900" y="1109"/>
                    <a:pt x="5185" y="813"/>
                  </a:cubicBezTo>
                  <a:cubicBezTo>
                    <a:pt x="5460" y="518"/>
                    <a:pt x="5660" y="275"/>
                    <a:pt x="5787" y="74"/>
                  </a:cubicBezTo>
                  <a:cubicBezTo>
                    <a:pt x="5798" y="53"/>
                    <a:pt x="5808" y="21"/>
                    <a:pt x="5830" y="0"/>
                  </a:cubicBezTo>
                  <a:cubicBezTo>
                    <a:pt x="3306" y="0"/>
                    <a:pt x="3306" y="0"/>
                    <a:pt x="3306" y="0"/>
                  </a:cubicBezTo>
                  <a:lnTo>
                    <a:pt x="3020" y="0"/>
                  </a:lnTo>
                </a:path>
              </a:pathLst>
            </a:custGeom>
            <a:solidFill>
              <a:schemeClr val="accent4"/>
            </a:solidFill>
            <a:ln>
              <a:noFill/>
            </a:ln>
            <a:effectLst/>
          </p:spPr>
          <p:txBody>
            <a:bodyPr wrap="none" anchor="ctr"/>
            <a:lstStyle/>
            <a:p>
              <a:endParaRPr lang="es-MX" sz="900"/>
            </a:p>
          </p:txBody>
        </p:sp>
        <p:sp>
          <p:nvSpPr>
            <p:cNvPr id="25" name="Freeform 159">
              <a:extLst>
                <a:ext uri="{FF2B5EF4-FFF2-40B4-BE49-F238E27FC236}">
                  <a16:creationId xmlns:a16="http://schemas.microsoft.com/office/drawing/2014/main" xmlns="" id="{AD1E673A-5C07-7A40-9C45-801F592C594D}"/>
                </a:ext>
              </a:extLst>
            </p:cNvPr>
            <p:cNvSpPr>
              <a:spLocks noChangeArrowheads="1"/>
            </p:cNvSpPr>
            <p:nvPr/>
          </p:nvSpPr>
          <p:spPr bwMode="auto">
            <a:xfrm>
              <a:off x="2952336" y="2281786"/>
              <a:ext cx="1743170" cy="1340900"/>
            </a:xfrm>
            <a:custGeom>
              <a:avLst/>
              <a:gdLst>
                <a:gd name="T0" fmla="*/ 3591 w 3613"/>
                <a:gd name="T1" fmla="*/ 0 h 2777"/>
                <a:gd name="T2" fmla="*/ 3591 w 3613"/>
                <a:gd name="T3" fmla="*/ 0 h 2777"/>
                <a:gd name="T4" fmla="*/ 1141 w 3613"/>
                <a:gd name="T5" fmla="*/ 0 h 2777"/>
                <a:gd name="T6" fmla="*/ 1204 w 3613"/>
                <a:gd name="T7" fmla="*/ 507 h 2777"/>
                <a:gd name="T8" fmla="*/ 550 w 3613"/>
                <a:gd name="T9" fmla="*/ 2133 h 2777"/>
                <a:gd name="T10" fmla="*/ 286 w 3613"/>
                <a:gd name="T11" fmla="*/ 2470 h 2777"/>
                <a:gd name="T12" fmla="*/ 0 w 3613"/>
                <a:gd name="T13" fmla="*/ 2776 h 2777"/>
                <a:gd name="T14" fmla="*/ 286 w 3613"/>
                <a:gd name="T15" fmla="*/ 2776 h 2777"/>
                <a:gd name="T16" fmla="*/ 2810 w 3613"/>
                <a:gd name="T17" fmla="*/ 2776 h 2777"/>
                <a:gd name="T18" fmla="*/ 3200 w 3613"/>
                <a:gd name="T19" fmla="*/ 2112 h 2777"/>
                <a:gd name="T20" fmla="*/ 3612 w 3613"/>
                <a:gd name="T21" fmla="*/ 380 h 2777"/>
                <a:gd name="T22" fmla="*/ 3591 w 3613"/>
                <a:gd name="T23"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13" h="2777">
                  <a:moveTo>
                    <a:pt x="3591" y="0"/>
                  </a:moveTo>
                  <a:lnTo>
                    <a:pt x="3591" y="0"/>
                  </a:lnTo>
                  <a:cubicBezTo>
                    <a:pt x="1141" y="0"/>
                    <a:pt x="1141" y="0"/>
                    <a:pt x="1141" y="0"/>
                  </a:cubicBezTo>
                  <a:cubicBezTo>
                    <a:pt x="1183" y="148"/>
                    <a:pt x="1204" y="317"/>
                    <a:pt x="1204" y="507"/>
                  </a:cubicBezTo>
                  <a:cubicBezTo>
                    <a:pt x="1204" y="972"/>
                    <a:pt x="982" y="1510"/>
                    <a:pt x="550" y="2133"/>
                  </a:cubicBezTo>
                  <a:cubicBezTo>
                    <a:pt x="476" y="2239"/>
                    <a:pt x="381" y="2344"/>
                    <a:pt x="286" y="2470"/>
                  </a:cubicBezTo>
                  <a:cubicBezTo>
                    <a:pt x="201" y="2565"/>
                    <a:pt x="106" y="2671"/>
                    <a:pt x="0" y="2776"/>
                  </a:cubicBezTo>
                  <a:cubicBezTo>
                    <a:pt x="286" y="2776"/>
                    <a:pt x="286" y="2776"/>
                    <a:pt x="286" y="2776"/>
                  </a:cubicBezTo>
                  <a:cubicBezTo>
                    <a:pt x="2810" y="2776"/>
                    <a:pt x="2810" y="2776"/>
                    <a:pt x="2810" y="2776"/>
                  </a:cubicBezTo>
                  <a:cubicBezTo>
                    <a:pt x="2915" y="2597"/>
                    <a:pt x="3052" y="2376"/>
                    <a:pt x="3200" y="2112"/>
                  </a:cubicBezTo>
                  <a:cubicBezTo>
                    <a:pt x="3475" y="1616"/>
                    <a:pt x="3612" y="1035"/>
                    <a:pt x="3612" y="380"/>
                  </a:cubicBezTo>
                  <a:cubicBezTo>
                    <a:pt x="3612" y="253"/>
                    <a:pt x="3612" y="127"/>
                    <a:pt x="3591" y="0"/>
                  </a:cubicBezTo>
                </a:path>
              </a:pathLst>
            </a:custGeom>
            <a:solidFill>
              <a:schemeClr val="accent3"/>
            </a:solidFill>
            <a:ln>
              <a:noFill/>
            </a:ln>
            <a:effectLst/>
          </p:spPr>
          <p:txBody>
            <a:bodyPr wrap="none" anchor="ctr"/>
            <a:lstStyle/>
            <a:p>
              <a:endParaRPr lang="es-MX" sz="900"/>
            </a:p>
          </p:txBody>
        </p:sp>
        <p:sp>
          <p:nvSpPr>
            <p:cNvPr id="26" name="Freeform 160">
              <a:extLst>
                <a:ext uri="{FF2B5EF4-FFF2-40B4-BE49-F238E27FC236}">
                  <a16:creationId xmlns:a16="http://schemas.microsoft.com/office/drawing/2014/main" xmlns="" id="{96CE0CF7-A358-094B-8C19-3DDFFFBE02DB}"/>
                </a:ext>
              </a:extLst>
            </p:cNvPr>
            <p:cNvSpPr>
              <a:spLocks noChangeArrowheads="1"/>
            </p:cNvSpPr>
            <p:nvPr/>
          </p:nvSpPr>
          <p:spPr bwMode="auto">
            <a:xfrm>
              <a:off x="3090684" y="943016"/>
              <a:ext cx="1596309" cy="1340900"/>
            </a:xfrm>
            <a:custGeom>
              <a:avLst/>
              <a:gdLst>
                <a:gd name="T0" fmla="*/ 855 w 3306"/>
                <a:gd name="T1" fmla="*/ 2777 h 2778"/>
                <a:gd name="T2" fmla="*/ 855 w 3306"/>
                <a:gd name="T3" fmla="*/ 2777 h 2778"/>
                <a:gd name="T4" fmla="*/ 3305 w 3306"/>
                <a:gd name="T5" fmla="*/ 2777 h 2778"/>
                <a:gd name="T6" fmla="*/ 2450 w 3306"/>
                <a:gd name="T7" fmla="*/ 929 h 2778"/>
                <a:gd name="T8" fmla="*/ 0 w 3306"/>
                <a:gd name="T9" fmla="*/ 0 h 2778"/>
                <a:gd name="T10" fmla="*/ 0 w 3306"/>
                <a:gd name="T11" fmla="*/ 2069 h 2778"/>
                <a:gd name="T12" fmla="*/ 855 w 3306"/>
                <a:gd name="T13" fmla="*/ 2777 h 2778"/>
              </a:gdLst>
              <a:ahLst/>
              <a:cxnLst>
                <a:cxn ang="0">
                  <a:pos x="T0" y="T1"/>
                </a:cxn>
                <a:cxn ang="0">
                  <a:pos x="T2" y="T3"/>
                </a:cxn>
                <a:cxn ang="0">
                  <a:pos x="T4" y="T5"/>
                </a:cxn>
                <a:cxn ang="0">
                  <a:pos x="T6" y="T7"/>
                </a:cxn>
                <a:cxn ang="0">
                  <a:pos x="T8" y="T9"/>
                </a:cxn>
                <a:cxn ang="0">
                  <a:pos x="T10" y="T11"/>
                </a:cxn>
                <a:cxn ang="0">
                  <a:pos x="T12" y="T13"/>
                </a:cxn>
              </a:cxnLst>
              <a:rect l="0" t="0" r="r" b="b"/>
              <a:pathLst>
                <a:path w="3306" h="2778">
                  <a:moveTo>
                    <a:pt x="855" y="2777"/>
                  </a:moveTo>
                  <a:lnTo>
                    <a:pt x="855" y="2777"/>
                  </a:lnTo>
                  <a:cubicBezTo>
                    <a:pt x="3305" y="2777"/>
                    <a:pt x="3305" y="2777"/>
                    <a:pt x="3305" y="2777"/>
                  </a:cubicBezTo>
                  <a:cubicBezTo>
                    <a:pt x="3231" y="2069"/>
                    <a:pt x="2946" y="1457"/>
                    <a:pt x="2450" y="929"/>
                  </a:cubicBezTo>
                  <a:cubicBezTo>
                    <a:pt x="1869" y="306"/>
                    <a:pt x="1045" y="0"/>
                    <a:pt x="0" y="0"/>
                  </a:cubicBezTo>
                  <a:cubicBezTo>
                    <a:pt x="0" y="2069"/>
                    <a:pt x="0" y="2069"/>
                    <a:pt x="0" y="2069"/>
                  </a:cubicBezTo>
                  <a:cubicBezTo>
                    <a:pt x="454" y="2112"/>
                    <a:pt x="739" y="2344"/>
                    <a:pt x="855" y="2777"/>
                  </a:cubicBezTo>
                </a:path>
              </a:pathLst>
            </a:custGeom>
            <a:solidFill>
              <a:schemeClr val="accent2"/>
            </a:solidFill>
            <a:ln>
              <a:noFill/>
            </a:ln>
            <a:effectLst/>
          </p:spPr>
          <p:txBody>
            <a:bodyPr wrap="none" anchor="ctr"/>
            <a:lstStyle/>
            <a:p>
              <a:endParaRPr lang="es-MX" sz="900"/>
            </a:p>
          </p:txBody>
        </p:sp>
      </p:grpSp>
    </p:spTree>
    <p:extLst>
      <p:ext uri="{BB962C8B-B14F-4D97-AF65-F5344CB8AC3E}">
        <p14:creationId xmlns:p14="http://schemas.microsoft.com/office/powerpoint/2010/main" val="1189735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xmlns="" id="{CE4B999E-AE68-A148-BC94-54DD0361C6F6}"/>
              </a:ext>
            </a:extLst>
          </p:cNvPr>
          <p:cNvSpPr txBox="1"/>
          <p:nvPr/>
        </p:nvSpPr>
        <p:spPr>
          <a:xfrm>
            <a:off x="3791031" y="295975"/>
            <a:ext cx="5249194" cy="707886"/>
          </a:xfrm>
          <a:prstGeom prst="rect">
            <a:avLst/>
          </a:prstGeom>
          <a:noFill/>
        </p:spPr>
        <p:txBody>
          <a:bodyPr wrap="none" rtlCol="0">
            <a:spAutoFit/>
          </a:bodyPr>
          <a:lstStyle/>
          <a:p>
            <a:pPr algn="ctr"/>
            <a:r>
              <a:rPr lang="en-US" sz="4000" b="1" dirty="0" smtClean="0">
                <a:solidFill>
                  <a:schemeClr val="tx2"/>
                </a:solidFill>
                <a:latin typeface="Lato Heavy" charset="0"/>
                <a:ea typeface="Lato Heavy" charset="0"/>
                <a:cs typeface="Lato Heavy" charset="0"/>
              </a:rPr>
              <a:t>Industrial Applications</a:t>
            </a:r>
            <a:endParaRPr lang="en-US" sz="4000" b="1" dirty="0">
              <a:solidFill>
                <a:schemeClr val="tx2"/>
              </a:solidFill>
              <a:latin typeface="Lato Heavy" charset="0"/>
              <a:ea typeface="Lato Heavy" charset="0"/>
              <a:cs typeface="Lato Heavy" charset="0"/>
            </a:endParaRPr>
          </a:p>
        </p:txBody>
      </p:sp>
      <p:sp>
        <p:nvSpPr>
          <p:cNvPr id="20" name="CuadroTexto 490">
            <a:extLst>
              <a:ext uri="{FF2B5EF4-FFF2-40B4-BE49-F238E27FC236}">
                <a16:creationId xmlns:a16="http://schemas.microsoft.com/office/drawing/2014/main" xmlns="" id="{CE4B999E-AE68-A148-BC94-54DD0361C6F6}"/>
              </a:ext>
            </a:extLst>
          </p:cNvPr>
          <p:cNvSpPr txBox="1"/>
          <p:nvPr/>
        </p:nvSpPr>
        <p:spPr>
          <a:xfrm>
            <a:off x="902043" y="1968254"/>
            <a:ext cx="10651524" cy="1685783"/>
          </a:xfrm>
          <a:prstGeom prst="rect">
            <a:avLst/>
          </a:prstGeom>
          <a:noFill/>
        </p:spPr>
        <p:txBody>
          <a:bodyPr wrap="square" rtlCol="0">
            <a:spAutoFit/>
          </a:bodyPr>
          <a:lstStyle/>
          <a:p>
            <a:pPr algn="just">
              <a:lnSpc>
                <a:spcPct val="150000"/>
              </a:lnSpc>
              <a:spcBef>
                <a:spcPct val="0"/>
              </a:spcBef>
            </a:pPr>
            <a:r>
              <a:rPr lang="en-US" altLang="en-US" sz="2400" dirty="0" smtClean="0">
                <a:latin typeface="Cambria" panose="02040503050406030204" pitchFamily="18" charset="0"/>
                <a:ea typeface="Cambria" panose="02040503050406030204" pitchFamily="18" charset="0"/>
                <a:cs typeface="Cambria" panose="02040503050406030204" pitchFamily="18" charset="0"/>
              </a:rPr>
              <a:t>The courses of this EM are applicable in all software development companies because testing is one of the important phase of development life cycle and this Engineering Minor track trains the students on different testing tools.</a:t>
            </a:r>
          </a:p>
        </p:txBody>
      </p:sp>
      <p:grpSp>
        <p:nvGrpSpPr>
          <p:cNvPr id="9" name="Group 8"/>
          <p:cNvGrpSpPr/>
          <p:nvPr/>
        </p:nvGrpSpPr>
        <p:grpSpPr>
          <a:xfrm>
            <a:off x="246090" y="178911"/>
            <a:ext cx="422104" cy="552152"/>
            <a:chOff x="1394339" y="943016"/>
            <a:chExt cx="3388432" cy="4984740"/>
          </a:xfrm>
        </p:grpSpPr>
        <p:sp>
          <p:nvSpPr>
            <p:cNvPr id="10" name="Freeform 155">
              <a:extLst>
                <a:ext uri="{FF2B5EF4-FFF2-40B4-BE49-F238E27FC236}">
                  <a16:creationId xmlns:a16="http://schemas.microsoft.com/office/drawing/2014/main" xmlns="" id="{44BB7099-8FB3-034D-8594-B18D710213F8}"/>
                </a:ext>
              </a:extLst>
            </p:cNvPr>
            <p:cNvSpPr>
              <a:spLocks noChangeArrowheads="1"/>
            </p:cNvSpPr>
            <p:nvPr/>
          </p:nvSpPr>
          <p:spPr bwMode="auto">
            <a:xfrm>
              <a:off x="1402852" y="4963585"/>
              <a:ext cx="1687831" cy="964171"/>
            </a:xfrm>
            <a:custGeom>
              <a:avLst/>
              <a:gdLst>
                <a:gd name="T0" fmla="*/ 3379 w 3497"/>
                <a:gd name="T1" fmla="*/ 0 h 1997"/>
                <a:gd name="T2" fmla="*/ 3379 w 3497"/>
                <a:gd name="T3" fmla="*/ 0 h 1997"/>
                <a:gd name="T4" fmla="*/ 190 w 3497"/>
                <a:gd name="T5" fmla="*/ 0 h 1997"/>
                <a:gd name="T6" fmla="*/ 0 w 3497"/>
                <a:gd name="T7" fmla="*/ 179 h 1997"/>
                <a:gd name="T8" fmla="*/ 0 w 3497"/>
                <a:gd name="T9" fmla="*/ 1996 h 1997"/>
                <a:gd name="T10" fmla="*/ 3496 w 3497"/>
                <a:gd name="T11" fmla="*/ 1996 h 1997"/>
                <a:gd name="T12" fmla="*/ 3496 w 3497"/>
                <a:gd name="T13" fmla="*/ 0 h 1997"/>
                <a:gd name="T14" fmla="*/ 3379 w 3497"/>
                <a:gd name="T15" fmla="*/ 0 h 19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97" h="1997">
                  <a:moveTo>
                    <a:pt x="3379" y="0"/>
                  </a:moveTo>
                  <a:lnTo>
                    <a:pt x="3379" y="0"/>
                  </a:lnTo>
                  <a:cubicBezTo>
                    <a:pt x="190" y="0"/>
                    <a:pt x="190" y="0"/>
                    <a:pt x="190" y="0"/>
                  </a:cubicBezTo>
                  <a:cubicBezTo>
                    <a:pt x="127" y="63"/>
                    <a:pt x="63" y="126"/>
                    <a:pt x="0" y="179"/>
                  </a:cubicBezTo>
                  <a:cubicBezTo>
                    <a:pt x="0" y="1996"/>
                    <a:pt x="0" y="1996"/>
                    <a:pt x="0" y="1996"/>
                  </a:cubicBezTo>
                  <a:cubicBezTo>
                    <a:pt x="3496" y="1996"/>
                    <a:pt x="3496" y="1996"/>
                    <a:pt x="3496" y="1996"/>
                  </a:cubicBezTo>
                  <a:cubicBezTo>
                    <a:pt x="3496" y="0"/>
                    <a:pt x="3496" y="0"/>
                    <a:pt x="3496" y="0"/>
                  </a:cubicBezTo>
                  <a:lnTo>
                    <a:pt x="3379" y="0"/>
                  </a:lnTo>
                </a:path>
              </a:pathLst>
            </a:custGeom>
            <a:solidFill>
              <a:schemeClr val="accent5"/>
            </a:solidFill>
            <a:ln>
              <a:noFill/>
            </a:ln>
            <a:effectLst/>
          </p:spPr>
          <p:txBody>
            <a:bodyPr wrap="none" anchor="ctr"/>
            <a:lstStyle/>
            <a:p>
              <a:endParaRPr lang="es-MX" sz="900"/>
            </a:p>
          </p:txBody>
        </p:sp>
        <p:sp>
          <p:nvSpPr>
            <p:cNvPr id="11" name="Freeform 156">
              <a:extLst>
                <a:ext uri="{FF2B5EF4-FFF2-40B4-BE49-F238E27FC236}">
                  <a16:creationId xmlns:a16="http://schemas.microsoft.com/office/drawing/2014/main" xmlns="" id="{EE130D60-3AE7-8F4F-8771-D6CC411349A3}"/>
                </a:ext>
              </a:extLst>
            </p:cNvPr>
            <p:cNvSpPr>
              <a:spLocks noChangeArrowheads="1"/>
            </p:cNvSpPr>
            <p:nvPr/>
          </p:nvSpPr>
          <p:spPr bwMode="auto">
            <a:xfrm>
              <a:off x="1394339" y="943016"/>
              <a:ext cx="1698473" cy="1683573"/>
            </a:xfrm>
            <a:custGeom>
              <a:avLst/>
              <a:gdLst>
                <a:gd name="T0" fmla="*/ 961 w 3518"/>
                <a:gd name="T1" fmla="*/ 887 h 3486"/>
                <a:gd name="T2" fmla="*/ 961 w 3518"/>
                <a:gd name="T3" fmla="*/ 887 h 3486"/>
                <a:gd name="T4" fmla="*/ 42 w 3518"/>
                <a:gd name="T5" fmla="*/ 2777 h 3486"/>
                <a:gd name="T6" fmla="*/ 0 w 3518"/>
                <a:gd name="T7" fmla="*/ 3485 h 3486"/>
                <a:gd name="T8" fmla="*/ 2302 w 3518"/>
                <a:gd name="T9" fmla="*/ 3485 h 3486"/>
                <a:gd name="T10" fmla="*/ 2408 w 3518"/>
                <a:gd name="T11" fmla="*/ 2777 h 3486"/>
                <a:gd name="T12" fmla="*/ 2587 w 3518"/>
                <a:gd name="T13" fmla="*/ 2429 h 3486"/>
                <a:gd name="T14" fmla="*/ 3390 w 3518"/>
                <a:gd name="T15" fmla="*/ 2069 h 3486"/>
                <a:gd name="T16" fmla="*/ 3517 w 3518"/>
                <a:gd name="T17" fmla="*/ 2069 h 3486"/>
                <a:gd name="T18" fmla="*/ 3517 w 3518"/>
                <a:gd name="T19" fmla="*/ 0 h 3486"/>
                <a:gd name="T20" fmla="*/ 961 w 3518"/>
                <a:gd name="T21" fmla="*/ 887 h 3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18" h="3486">
                  <a:moveTo>
                    <a:pt x="961" y="887"/>
                  </a:moveTo>
                  <a:lnTo>
                    <a:pt x="961" y="887"/>
                  </a:lnTo>
                  <a:cubicBezTo>
                    <a:pt x="454" y="1341"/>
                    <a:pt x="148" y="1974"/>
                    <a:pt x="42" y="2777"/>
                  </a:cubicBezTo>
                  <a:cubicBezTo>
                    <a:pt x="10" y="2999"/>
                    <a:pt x="0" y="3242"/>
                    <a:pt x="0" y="3485"/>
                  </a:cubicBezTo>
                  <a:cubicBezTo>
                    <a:pt x="2302" y="3485"/>
                    <a:pt x="2302" y="3485"/>
                    <a:pt x="2302" y="3485"/>
                  </a:cubicBezTo>
                  <a:cubicBezTo>
                    <a:pt x="2302" y="3210"/>
                    <a:pt x="2334" y="2978"/>
                    <a:pt x="2408" y="2777"/>
                  </a:cubicBezTo>
                  <a:cubicBezTo>
                    <a:pt x="2450" y="2650"/>
                    <a:pt x="2513" y="2534"/>
                    <a:pt x="2587" y="2429"/>
                  </a:cubicBezTo>
                  <a:cubicBezTo>
                    <a:pt x="2788" y="2186"/>
                    <a:pt x="3052" y="2069"/>
                    <a:pt x="3390" y="2069"/>
                  </a:cubicBezTo>
                  <a:cubicBezTo>
                    <a:pt x="3432" y="2069"/>
                    <a:pt x="3474" y="2069"/>
                    <a:pt x="3517" y="2069"/>
                  </a:cubicBezTo>
                  <a:cubicBezTo>
                    <a:pt x="3517" y="0"/>
                    <a:pt x="3517" y="0"/>
                    <a:pt x="3517" y="0"/>
                  </a:cubicBezTo>
                  <a:cubicBezTo>
                    <a:pt x="2461" y="0"/>
                    <a:pt x="1616" y="295"/>
                    <a:pt x="961" y="887"/>
                  </a:cubicBezTo>
                </a:path>
              </a:pathLst>
            </a:custGeom>
            <a:solidFill>
              <a:schemeClr val="accent1"/>
            </a:solidFill>
            <a:ln>
              <a:noFill/>
            </a:ln>
            <a:effectLst/>
          </p:spPr>
          <p:txBody>
            <a:bodyPr wrap="none" anchor="ctr"/>
            <a:lstStyle/>
            <a:p>
              <a:endParaRPr lang="es-MX" sz="900"/>
            </a:p>
          </p:txBody>
        </p:sp>
        <p:sp>
          <p:nvSpPr>
            <p:cNvPr id="12" name="Freeform 157">
              <a:extLst>
                <a:ext uri="{FF2B5EF4-FFF2-40B4-BE49-F238E27FC236}">
                  <a16:creationId xmlns:a16="http://schemas.microsoft.com/office/drawing/2014/main" xmlns="" id="{B01EEE78-409E-7340-8D06-43A6D08233B7}"/>
                </a:ext>
              </a:extLst>
            </p:cNvPr>
            <p:cNvSpPr>
              <a:spLocks noChangeArrowheads="1"/>
            </p:cNvSpPr>
            <p:nvPr/>
          </p:nvSpPr>
          <p:spPr bwMode="auto">
            <a:xfrm>
              <a:off x="3090684" y="4963585"/>
              <a:ext cx="1692087" cy="964171"/>
            </a:xfrm>
            <a:custGeom>
              <a:avLst/>
              <a:gdLst>
                <a:gd name="T0" fmla="*/ 0 w 3507"/>
                <a:gd name="T1" fmla="*/ 1996 h 1997"/>
                <a:gd name="T2" fmla="*/ 3506 w 3507"/>
                <a:gd name="T3" fmla="*/ 1996 h 1997"/>
                <a:gd name="T4" fmla="*/ 3506 w 3507"/>
                <a:gd name="T5" fmla="*/ 0 h 1997"/>
                <a:gd name="T6" fmla="*/ 0 w 3507"/>
                <a:gd name="T7" fmla="*/ 0 h 1997"/>
                <a:gd name="T8" fmla="*/ 0 w 3507"/>
                <a:gd name="T9" fmla="*/ 1996 h 1997"/>
              </a:gdLst>
              <a:ahLst/>
              <a:cxnLst>
                <a:cxn ang="0">
                  <a:pos x="T0" y="T1"/>
                </a:cxn>
                <a:cxn ang="0">
                  <a:pos x="T2" y="T3"/>
                </a:cxn>
                <a:cxn ang="0">
                  <a:pos x="T4" y="T5"/>
                </a:cxn>
                <a:cxn ang="0">
                  <a:pos x="T6" y="T7"/>
                </a:cxn>
                <a:cxn ang="0">
                  <a:pos x="T8" y="T9"/>
                </a:cxn>
              </a:cxnLst>
              <a:rect l="0" t="0" r="r" b="b"/>
              <a:pathLst>
                <a:path w="3507" h="1997">
                  <a:moveTo>
                    <a:pt x="0" y="1996"/>
                  </a:moveTo>
                  <a:lnTo>
                    <a:pt x="3506" y="1996"/>
                  </a:lnTo>
                  <a:lnTo>
                    <a:pt x="3506" y="0"/>
                  </a:lnTo>
                  <a:lnTo>
                    <a:pt x="0" y="0"/>
                  </a:lnTo>
                  <a:lnTo>
                    <a:pt x="0" y="1996"/>
                  </a:lnTo>
                </a:path>
              </a:pathLst>
            </a:custGeom>
            <a:solidFill>
              <a:schemeClr val="accent1"/>
            </a:solidFill>
            <a:ln>
              <a:noFill/>
            </a:ln>
            <a:effectLst/>
          </p:spPr>
          <p:txBody>
            <a:bodyPr wrap="none" anchor="ctr"/>
            <a:lstStyle/>
            <a:p>
              <a:endParaRPr lang="es-MX" sz="900"/>
            </a:p>
          </p:txBody>
        </p:sp>
        <p:sp>
          <p:nvSpPr>
            <p:cNvPr id="13" name="Freeform 158">
              <a:extLst>
                <a:ext uri="{FF2B5EF4-FFF2-40B4-BE49-F238E27FC236}">
                  <a16:creationId xmlns:a16="http://schemas.microsoft.com/office/drawing/2014/main" xmlns="" id="{FD2F7FAC-1FCC-9C44-BA08-BE3C8D1B426A}"/>
                </a:ext>
              </a:extLst>
            </p:cNvPr>
            <p:cNvSpPr>
              <a:spLocks noChangeArrowheads="1"/>
            </p:cNvSpPr>
            <p:nvPr/>
          </p:nvSpPr>
          <p:spPr bwMode="auto">
            <a:xfrm>
              <a:off x="1494375" y="3622686"/>
              <a:ext cx="2813761" cy="1340900"/>
            </a:xfrm>
            <a:custGeom>
              <a:avLst/>
              <a:gdLst>
                <a:gd name="T0" fmla="*/ 3020 w 5831"/>
                <a:gd name="T1" fmla="*/ 0 h 2779"/>
                <a:gd name="T2" fmla="*/ 3020 w 5831"/>
                <a:gd name="T3" fmla="*/ 0 h 2779"/>
                <a:gd name="T4" fmla="*/ 2809 w 5831"/>
                <a:gd name="T5" fmla="*/ 222 h 2779"/>
                <a:gd name="T6" fmla="*/ 1933 w 5831"/>
                <a:gd name="T7" fmla="*/ 1067 h 2779"/>
                <a:gd name="T8" fmla="*/ 876 w 5831"/>
                <a:gd name="T9" fmla="*/ 2007 h 2779"/>
                <a:gd name="T10" fmla="*/ 0 w 5831"/>
                <a:gd name="T11" fmla="*/ 2778 h 2779"/>
                <a:gd name="T12" fmla="*/ 3189 w 5831"/>
                <a:gd name="T13" fmla="*/ 2778 h 2779"/>
                <a:gd name="T14" fmla="*/ 3306 w 5831"/>
                <a:gd name="T15" fmla="*/ 2672 h 2779"/>
                <a:gd name="T16" fmla="*/ 3855 w 5831"/>
                <a:gd name="T17" fmla="*/ 2155 h 2779"/>
                <a:gd name="T18" fmla="*/ 4573 w 5831"/>
                <a:gd name="T19" fmla="*/ 1458 h 2779"/>
                <a:gd name="T20" fmla="*/ 5185 w 5831"/>
                <a:gd name="T21" fmla="*/ 813 h 2779"/>
                <a:gd name="T22" fmla="*/ 5787 w 5831"/>
                <a:gd name="T23" fmla="*/ 74 h 2779"/>
                <a:gd name="T24" fmla="*/ 5830 w 5831"/>
                <a:gd name="T25" fmla="*/ 0 h 2779"/>
                <a:gd name="T26" fmla="*/ 3306 w 5831"/>
                <a:gd name="T27" fmla="*/ 0 h 2779"/>
                <a:gd name="T28" fmla="*/ 3020 w 5831"/>
                <a:gd name="T29" fmla="*/ 0 h 2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31" h="2779">
                  <a:moveTo>
                    <a:pt x="3020" y="0"/>
                  </a:moveTo>
                  <a:lnTo>
                    <a:pt x="3020" y="0"/>
                  </a:lnTo>
                  <a:cubicBezTo>
                    <a:pt x="2957" y="74"/>
                    <a:pt x="2883" y="148"/>
                    <a:pt x="2809" y="222"/>
                  </a:cubicBezTo>
                  <a:cubicBezTo>
                    <a:pt x="2482" y="560"/>
                    <a:pt x="2186" y="845"/>
                    <a:pt x="1933" y="1067"/>
                  </a:cubicBezTo>
                  <a:cubicBezTo>
                    <a:pt x="1679" y="1289"/>
                    <a:pt x="1331" y="1606"/>
                    <a:pt x="876" y="2007"/>
                  </a:cubicBezTo>
                  <a:cubicBezTo>
                    <a:pt x="518" y="2313"/>
                    <a:pt x="232" y="2577"/>
                    <a:pt x="0" y="2778"/>
                  </a:cubicBezTo>
                  <a:cubicBezTo>
                    <a:pt x="3189" y="2778"/>
                    <a:pt x="3189" y="2778"/>
                    <a:pt x="3189" y="2778"/>
                  </a:cubicBezTo>
                  <a:cubicBezTo>
                    <a:pt x="3211" y="2756"/>
                    <a:pt x="3253" y="2714"/>
                    <a:pt x="3306" y="2672"/>
                  </a:cubicBezTo>
                  <a:cubicBezTo>
                    <a:pt x="3422" y="2556"/>
                    <a:pt x="3601" y="2387"/>
                    <a:pt x="3855" y="2155"/>
                  </a:cubicBezTo>
                  <a:cubicBezTo>
                    <a:pt x="4203" y="1827"/>
                    <a:pt x="4436" y="1595"/>
                    <a:pt x="4573" y="1458"/>
                  </a:cubicBezTo>
                  <a:cubicBezTo>
                    <a:pt x="4700" y="1331"/>
                    <a:pt x="4900" y="1109"/>
                    <a:pt x="5185" y="813"/>
                  </a:cubicBezTo>
                  <a:cubicBezTo>
                    <a:pt x="5460" y="518"/>
                    <a:pt x="5660" y="275"/>
                    <a:pt x="5787" y="74"/>
                  </a:cubicBezTo>
                  <a:cubicBezTo>
                    <a:pt x="5798" y="53"/>
                    <a:pt x="5808" y="21"/>
                    <a:pt x="5830" y="0"/>
                  </a:cubicBezTo>
                  <a:cubicBezTo>
                    <a:pt x="3306" y="0"/>
                    <a:pt x="3306" y="0"/>
                    <a:pt x="3306" y="0"/>
                  </a:cubicBezTo>
                  <a:lnTo>
                    <a:pt x="3020" y="0"/>
                  </a:lnTo>
                </a:path>
              </a:pathLst>
            </a:custGeom>
            <a:solidFill>
              <a:schemeClr val="accent4"/>
            </a:solidFill>
            <a:ln>
              <a:noFill/>
            </a:ln>
            <a:effectLst/>
          </p:spPr>
          <p:txBody>
            <a:bodyPr wrap="none" anchor="ctr"/>
            <a:lstStyle/>
            <a:p>
              <a:endParaRPr lang="es-MX" sz="900"/>
            </a:p>
          </p:txBody>
        </p:sp>
        <p:sp>
          <p:nvSpPr>
            <p:cNvPr id="14" name="Freeform 159">
              <a:extLst>
                <a:ext uri="{FF2B5EF4-FFF2-40B4-BE49-F238E27FC236}">
                  <a16:creationId xmlns:a16="http://schemas.microsoft.com/office/drawing/2014/main" xmlns="" id="{AD1E673A-5C07-7A40-9C45-801F592C594D}"/>
                </a:ext>
              </a:extLst>
            </p:cNvPr>
            <p:cNvSpPr>
              <a:spLocks noChangeArrowheads="1"/>
            </p:cNvSpPr>
            <p:nvPr/>
          </p:nvSpPr>
          <p:spPr bwMode="auto">
            <a:xfrm>
              <a:off x="2952336" y="2281786"/>
              <a:ext cx="1743170" cy="1340900"/>
            </a:xfrm>
            <a:custGeom>
              <a:avLst/>
              <a:gdLst>
                <a:gd name="T0" fmla="*/ 3591 w 3613"/>
                <a:gd name="T1" fmla="*/ 0 h 2777"/>
                <a:gd name="T2" fmla="*/ 3591 w 3613"/>
                <a:gd name="T3" fmla="*/ 0 h 2777"/>
                <a:gd name="T4" fmla="*/ 1141 w 3613"/>
                <a:gd name="T5" fmla="*/ 0 h 2777"/>
                <a:gd name="T6" fmla="*/ 1204 w 3613"/>
                <a:gd name="T7" fmla="*/ 507 h 2777"/>
                <a:gd name="T8" fmla="*/ 550 w 3613"/>
                <a:gd name="T9" fmla="*/ 2133 h 2777"/>
                <a:gd name="T10" fmla="*/ 286 w 3613"/>
                <a:gd name="T11" fmla="*/ 2470 h 2777"/>
                <a:gd name="T12" fmla="*/ 0 w 3613"/>
                <a:gd name="T13" fmla="*/ 2776 h 2777"/>
                <a:gd name="T14" fmla="*/ 286 w 3613"/>
                <a:gd name="T15" fmla="*/ 2776 h 2777"/>
                <a:gd name="T16" fmla="*/ 2810 w 3613"/>
                <a:gd name="T17" fmla="*/ 2776 h 2777"/>
                <a:gd name="T18" fmla="*/ 3200 w 3613"/>
                <a:gd name="T19" fmla="*/ 2112 h 2777"/>
                <a:gd name="T20" fmla="*/ 3612 w 3613"/>
                <a:gd name="T21" fmla="*/ 380 h 2777"/>
                <a:gd name="T22" fmla="*/ 3591 w 3613"/>
                <a:gd name="T23"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13" h="2777">
                  <a:moveTo>
                    <a:pt x="3591" y="0"/>
                  </a:moveTo>
                  <a:lnTo>
                    <a:pt x="3591" y="0"/>
                  </a:lnTo>
                  <a:cubicBezTo>
                    <a:pt x="1141" y="0"/>
                    <a:pt x="1141" y="0"/>
                    <a:pt x="1141" y="0"/>
                  </a:cubicBezTo>
                  <a:cubicBezTo>
                    <a:pt x="1183" y="148"/>
                    <a:pt x="1204" y="317"/>
                    <a:pt x="1204" y="507"/>
                  </a:cubicBezTo>
                  <a:cubicBezTo>
                    <a:pt x="1204" y="972"/>
                    <a:pt x="982" y="1510"/>
                    <a:pt x="550" y="2133"/>
                  </a:cubicBezTo>
                  <a:cubicBezTo>
                    <a:pt x="476" y="2239"/>
                    <a:pt x="381" y="2344"/>
                    <a:pt x="286" y="2470"/>
                  </a:cubicBezTo>
                  <a:cubicBezTo>
                    <a:pt x="201" y="2565"/>
                    <a:pt x="106" y="2671"/>
                    <a:pt x="0" y="2776"/>
                  </a:cubicBezTo>
                  <a:cubicBezTo>
                    <a:pt x="286" y="2776"/>
                    <a:pt x="286" y="2776"/>
                    <a:pt x="286" y="2776"/>
                  </a:cubicBezTo>
                  <a:cubicBezTo>
                    <a:pt x="2810" y="2776"/>
                    <a:pt x="2810" y="2776"/>
                    <a:pt x="2810" y="2776"/>
                  </a:cubicBezTo>
                  <a:cubicBezTo>
                    <a:pt x="2915" y="2597"/>
                    <a:pt x="3052" y="2376"/>
                    <a:pt x="3200" y="2112"/>
                  </a:cubicBezTo>
                  <a:cubicBezTo>
                    <a:pt x="3475" y="1616"/>
                    <a:pt x="3612" y="1035"/>
                    <a:pt x="3612" y="380"/>
                  </a:cubicBezTo>
                  <a:cubicBezTo>
                    <a:pt x="3612" y="253"/>
                    <a:pt x="3612" y="127"/>
                    <a:pt x="3591" y="0"/>
                  </a:cubicBezTo>
                </a:path>
              </a:pathLst>
            </a:custGeom>
            <a:solidFill>
              <a:schemeClr val="accent3"/>
            </a:solidFill>
            <a:ln>
              <a:noFill/>
            </a:ln>
            <a:effectLst/>
          </p:spPr>
          <p:txBody>
            <a:bodyPr wrap="none" anchor="ctr"/>
            <a:lstStyle/>
            <a:p>
              <a:endParaRPr lang="es-MX" sz="900"/>
            </a:p>
          </p:txBody>
        </p:sp>
        <p:sp>
          <p:nvSpPr>
            <p:cNvPr id="15" name="Freeform 160">
              <a:extLst>
                <a:ext uri="{FF2B5EF4-FFF2-40B4-BE49-F238E27FC236}">
                  <a16:creationId xmlns:a16="http://schemas.microsoft.com/office/drawing/2014/main" xmlns="" id="{96CE0CF7-A358-094B-8C19-3DDFFFBE02DB}"/>
                </a:ext>
              </a:extLst>
            </p:cNvPr>
            <p:cNvSpPr>
              <a:spLocks noChangeArrowheads="1"/>
            </p:cNvSpPr>
            <p:nvPr/>
          </p:nvSpPr>
          <p:spPr bwMode="auto">
            <a:xfrm>
              <a:off x="3090684" y="943016"/>
              <a:ext cx="1596309" cy="1340900"/>
            </a:xfrm>
            <a:custGeom>
              <a:avLst/>
              <a:gdLst>
                <a:gd name="T0" fmla="*/ 855 w 3306"/>
                <a:gd name="T1" fmla="*/ 2777 h 2778"/>
                <a:gd name="T2" fmla="*/ 855 w 3306"/>
                <a:gd name="T3" fmla="*/ 2777 h 2778"/>
                <a:gd name="T4" fmla="*/ 3305 w 3306"/>
                <a:gd name="T5" fmla="*/ 2777 h 2778"/>
                <a:gd name="T6" fmla="*/ 2450 w 3306"/>
                <a:gd name="T7" fmla="*/ 929 h 2778"/>
                <a:gd name="T8" fmla="*/ 0 w 3306"/>
                <a:gd name="T9" fmla="*/ 0 h 2778"/>
                <a:gd name="T10" fmla="*/ 0 w 3306"/>
                <a:gd name="T11" fmla="*/ 2069 h 2778"/>
                <a:gd name="T12" fmla="*/ 855 w 3306"/>
                <a:gd name="T13" fmla="*/ 2777 h 2778"/>
              </a:gdLst>
              <a:ahLst/>
              <a:cxnLst>
                <a:cxn ang="0">
                  <a:pos x="T0" y="T1"/>
                </a:cxn>
                <a:cxn ang="0">
                  <a:pos x="T2" y="T3"/>
                </a:cxn>
                <a:cxn ang="0">
                  <a:pos x="T4" y="T5"/>
                </a:cxn>
                <a:cxn ang="0">
                  <a:pos x="T6" y="T7"/>
                </a:cxn>
                <a:cxn ang="0">
                  <a:pos x="T8" y="T9"/>
                </a:cxn>
                <a:cxn ang="0">
                  <a:pos x="T10" y="T11"/>
                </a:cxn>
                <a:cxn ang="0">
                  <a:pos x="T12" y="T13"/>
                </a:cxn>
              </a:cxnLst>
              <a:rect l="0" t="0" r="r" b="b"/>
              <a:pathLst>
                <a:path w="3306" h="2778">
                  <a:moveTo>
                    <a:pt x="855" y="2777"/>
                  </a:moveTo>
                  <a:lnTo>
                    <a:pt x="855" y="2777"/>
                  </a:lnTo>
                  <a:cubicBezTo>
                    <a:pt x="3305" y="2777"/>
                    <a:pt x="3305" y="2777"/>
                    <a:pt x="3305" y="2777"/>
                  </a:cubicBezTo>
                  <a:cubicBezTo>
                    <a:pt x="3231" y="2069"/>
                    <a:pt x="2946" y="1457"/>
                    <a:pt x="2450" y="929"/>
                  </a:cubicBezTo>
                  <a:cubicBezTo>
                    <a:pt x="1869" y="306"/>
                    <a:pt x="1045" y="0"/>
                    <a:pt x="0" y="0"/>
                  </a:cubicBezTo>
                  <a:cubicBezTo>
                    <a:pt x="0" y="2069"/>
                    <a:pt x="0" y="2069"/>
                    <a:pt x="0" y="2069"/>
                  </a:cubicBezTo>
                  <a:cubicBezTo>
                    <a:pt x="454" y="2112"/>
                    <a:pt x="739" y="2344"/>
                    <a:pt x="855" y="2777"/>
                  </a:cubicBezTo>
                </a:path>
              </a:pathLst>
            </a:custGeom>
            <a:solidFill>
              <a:schemeClr val="accent2"/>
            </a:solidFill>
            <a:ln>
              <a:noFill/>
            </a:ln>
            <a:effectLst/>
          </p:spPr>
          <p:txBody>
            <a:bodyPr wrap="none" anchor="ctr"/>
            <a:lstStyle/>
            <a:p>
              <a:endParaRPr lang="es-MX" sz="900"/>
            </a:p>
          </p:txBody>
        </p:sp>
      </p:grpSp>
    </p:spTree>
    <p:extLst>
      <p:ext uri="{BB962C8B-B14F-4D97-AF65-F5344CB8AC3E}">
        <p14:creationId xmlns:p14="http://schemas.microsoft.com/office/powerpoint/2010/main" val="2811290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xmlns="" id="{CE4B999E-AE68-A148-BC94-54DD0361C6F6}"/>
              </a:ext>
            </a:extLst>
          </p:cNvPr>
          <p:cNvSpPr txBox="1"/>
          <p:nvPr/>
        </p:nvSpPr>
        <p:spPr>
          <a:xfrm>
            <a:off x="3940240" y="295975"/>
            <a:ext cx="4950779" cy="707886"/>
          </a:xfrm>
          <a:prstGeom prst="rect">
            <a:avLst/>
          </a:prstGeom>
          <a:noFill/>
        </p:spPr>
        <p:txBody>
          <a:bodyPr wrap="none" rtlCol="0">
            <a:spAutoFit/>
          </a:bodyPr>
          <a:lstStyle/>
          <a:p>
            <a:pPr algn="ctr"/>
            <a:r>
              <a:rPr lang="en-US" sz="4000" b="1" dirty="0" smtClean="0">
                <a:solidFill>
                  <a:schemeClr val="tx2"/>
                </a:solidFill>
                <a:latin typeface="Lato Heavy" charset="0"/>
                <a:ea typeface="Lato Heavy" charset="0"/>
                <a:cs typeface="Lato Heavy" charset="0"/>
              </a:rPr>
              <a:t>Special Requirements</a:t>
            </a:r>
            <a:endParaRPr lang="en-US" sz="4000" b="1" dirty="0">
              <a:solidFill>
                <a:schemeClr val="tx2"/>
              </a:solidFill>
              <a:latin typeface="Lato Heavy" charset="0"/>
              <a:ea typeface="Lato Heavy" charset="0"/>
              <a:cs typeface="Lato Heavy" charset="0"/>
            </a:endParaRPr>
          </a:p>
        </p:txBody>
      </p:sp>
      <p:sp>
        <p:nvSpPr>
          <p:cNvPr id="3"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68194" y="1629270"/>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Laptop</a:t>
            </a:r>
            <a:endParaRPr lang="es-MX" sz="2800" b="1" dirty="0">
              <a:solidFill>
                <a:schemeClr val="bg1"/>
              </a:solidFill>
            </a:endParaRPr>
          </a:p>
        </p:txBody>
      </p:sp>
      <p:sp>
        <p:nvSpPr>
          <p:cNvPr id="8"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1557887" y="2424221"/>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Software Engineering course</a:t>
            </a:r>
            <a:endParaRPr lang="es-MX" sz="2800" b="1" dirty="0">
              <a:solidFill>
                <a:schemeClr val="bg1"/>
              </a:solidFill>
            </a:endParaRPr>
          </a:p>
        </p:txBody>
      </p:sp>
      <p:sp>
        <p:nvSpPr>
          <p:cNvPr id="9"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2756493" y="3219172"/>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2 hours class scheduling</a:t>
            </a:r>
            <a:endParaRPr lang="es-MX" sz="2800" b="1" dirty="0">
              <a:solidFill>
                <a:schemeClr val="bg1"/>
              </a:solidFill>
            </a:endParaRPr>
          </a:p>
        </p:txBody>
      </p:sp>
      <p:grpSp>
        <p:nvGrpSpPr>
          <p:cNvPr id="11" name="Group 10"/>
          <p:cNvGrpSpPr/>
          <p:nvPr/>
        </p:nvGrpSpPr>
        <p:grpSpPr>
          <a:xfrm>
            <a:off x="246090" y="178911"/>
            <a:ext cx="422104" cy="552152"/>
            <a:chOff x="1394339" y="943016"/>
            <a:chExt cx="3388432" cy="4984740"/>
          </a:xfrm>
        </p:grpSpPr>
        <p:sp>
          <p:nvSpPr>
            <p:cNvPr id="12" name="Freeform 155">
              <a:extLst>
                <a:ext uri="{FF2B5EF4-FFF2-40B4-BE49-F238E27FC236}">
                  <a16:creationId xmlns:a16="http://schemas.microsoft.com/office/drawing/2014/main" xmlns="" id="{44BB7099-8FB3-034D-8594-B18D710213F8}"/>
                </a:ext>
              </a:extLst>
            </p:cNvPr>
            <p:cNvSpPr>
              <a:spLocks noChangeArrowheads="1"/>
            </p:cNvSpPr>
            <p:nvPr/>
          </p:nvSpPr>
          <p:spPr bwMode="auto">
            <a:xfrm>
              <a:off x="1402852" y="4963585"/>
              <a:ext cx="1687831" cy="964171"/>
            </a:xfrm>
            <a:custGeom>
              <a:avLst/>
              <a:gdLst>
                <a:gd name="T0" fmla="*/ 3379 w 3497"/>
                <a:gd name="T1" fmla="*/ 0 h 1997"/>
                <a:gd name="T2" fmla="*/ 3379 w 3497"/>
                <a:gd name="T3" fmla="*/ 0 h 1997"/>
                <a:gd name="T4" fmla="*/ 190 w 3497"/>
                <a:gd name="T5" fmla="*/ 0 h 1997"/>
                <a:gd name="T6" fmla="*/ 0 w 3497"/>
                <a:gd name="T7" fmla="*/ 179 h 1997"/>
                <a:gd name="T8" fmla="*/ 0 w 3497"/>
                <a:gd name="T9" fmla="*/ 1996 h 1997"/>
                <a:gd name="T10" fmla="*/ 3496 w 3497"/>
                <a:gd name="T11" fmla="*/ 1996 h 1997"/>
                <a:gd name="T12" fmla="*/ 3496 w 3497"/>
                <a:gd name="T13" fmla="*/ 0 h 1997"/>
                <a:gd name="T14" fmla="*/ 3379 w 3497"/>
                <a:gd name="T15" fmla="*/ 0 h 19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97" h="1997">
                  <a:moveTo>
                    <a:pt x="3379" y="0"/>
                  </a:moveTo>
                  <a:lnTo>
                    <a:pt x="3379" y="0"/>
                  </a:lnTo>
                  <a:cubicBezTo>
                    <a:pt x="190" y="0"/>
                    <a:pt x="190" y="0"/>
                    <a:pt x="190" y="0"/>
                  </a:cubicBezTo>
                  <a:cubicBezTo>
                    <a:pt x="127" y="63"/>
                    <a:pt x="63" y="126"/>
                    <a:pt x="0" y="179"/>
                  </a:cubicBezTo>
                  <a:cubicBezTo>
                    <a:pt x="0" y="1996"/>
                    <a:pt x="0" y="1996"/>
                    <a:pt x="0" y="1996"/>
                  </a:cubicBezTo>
                  <a:cubicBezTo>
                    <a:pt x="3496" y="1996"/>
                    <a:pt x="3496" y="1996"/>
                    <a:pt x="3496" y="1996"/>
                  </a:cubicBezTo>
                  <a:cubicBezTo>
                    <a:pt x="3496" y="0"/>
                    <a:pt x="3496" y="0"/>
                    <a:pt x="3496" y="0"/>
                  </a:cubicBezTo>
                  <a:lnTo>
                    <a:pt x="3379" y="0"/>
                  </a:lnTo>
                </a:path>
              </a:pathLst>
            </a:custGeom>
            <a:solidFill>
              <a:schemeClr val="accent5"/>
            </a:solidFill>
            <a:ln>
              <a:noFill/>
            </a:ln>
            <a:effectLst/>
          </p:spPr>
          <p:txBody>
            <a:bodyPr wrap="none" anchor="ctr"/>
            <a:lstStyle/>
            <a:p>
              <a:endParaRPr lang="es-MX" sz="900"/>
            </a:p>
          </p:txBody>
        </p:sp>
        <p:sp>
          <p:nvSpPr>
            <p:cNvPr id="13" name="Freeform 156">
              <a:extLst>
                <a:ext uri="{FF2B5EF4-FFF2-40B4-BE49-F238E27FC236}">
                  <a16:creationId xmlns:a16="http://schemas.microsoft.com/office/drawing/2014/main" xmlns="" id="{EE130D60-3AE7-8F4F-8771-D6CC411349A3}"/>
                </a:ext>
              </a:extLst>
            </p:cNvPr>
            <p:cNvSpPr>
              <a:spLocks noChangeArrowheads="1"/>
            </p:cNvSpPr>
            <p:nvPr/>
          </p:nvSpPr>
          <p:spPr bwMode="auto">
            <a:xfrm>
              <a:off x="1394339" y="943016"/>
              <a:ext cx="1698473" cy="1683573"/>
            </a:xfrm>
            <a:custGeom>
              <a:avLst/>
              <a:gdLst>
                <a:gd name="T0" fmla="*/ 961 w 3518"/>
                <a:gd name="T1" fmla="*/ 887 h 3486"/>
                <a:gd name="T2" fmla="*/ 961 w 3518"/>
                <a:gd name="T3" fmla="*/ 887 h 3486"/>
                <a:gd name="T4" fmla="*/ 42 w 3518"/>
                <a:gd name="T5" fmla="*/ 2777 h 3486"/>
                <a:gd name="T6" fmla="*/ 0 w 3518"/>
                <a:gd name="T7" fmla="*/ 3485 h 3486"/>
                <a:gd name="T8" fmla="*/ 2302 w 3518"/>
                <a:gd name="T9" fmla="*/ 3485 h 3486"/>
                <a:gd name="T10" fmla="*/ 2408 w 3518"/>
                <a:gd name="T11" fmla="*/ 2777 h 3486"/>
                <a:gd name="T12" fmla="*/ 2587 w 3518"/>
                <a:gd name="T13" fmla="*/ 2429 h 3486"/>
                <a:gd name="T14" fmla="*/ 3390 w 3518"/>
                <a:gd name="T15" fmla="*/ 2069 h 3486"/>
                <a:gd name="T16" fmla="*/ 3517 w 3518"/>
                <a:gd name="T17" fmla="*/ 2069 h 3486"/>
                <a:gd name="T18" fmla="*/ 3517 w 3518"/>
                <a:gd name="T19" fmla="*/ 0 h 3486"/>
                <a:gd name="T20" fmla="*/ 961 w 3518"/>
                <a:gd name="T21" fmla="*/ 887 h 3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18" h="3486">
                  <a:moveTo>
                    <a:pt x="961" y="887"/>
                  </a:moveTo>
                  <a:lnTo>
                    <a:pt x="961" y="887"/>
                  </a:lnTo>
                  <a:cubicBezTo>
                    <a:pt x="454" y="1341"/>
                    <a:pt x="148" y="1974"/>
                    <a:pt x="42" y="2777"/>
                  </a:cubicBezTo>
                  <a:cubicBezTo>
                    <a:pt x="10" y="2999"/>
                    <a:pt x="0" y="3242"/>
                    <a:pt x="0" y="3485"/>
                  </a:cubicBezTo>
                  <a:cubicBezTo>
                    <a:pt x="2302" y="3485"/>
                    <a:pt x="2302" y="3485"/>
                    <a:pt x="2302" y="3485"/>
                  </a:cubicBezTo>
                  <a:cubicBezTo>
                    <a:pt x="2302" y="3210"/>
                    <a:pt x="2334" y="2978"/>
                    <a:pt x="2408" y="2777"/>
                  </a:cubicBezTo>
                  <a:cubicBezTo>
                    <a:pt x="2450" y="2650"/>
                    <a:pt x="2513" y="2534"/>
                    <a:pt x="2587" y="2429"/>
                  </a:cubicBezTo>
                  <a:cubicBezTo>
                    <a:pt x="2788" y="2186"/>
                    <a:pt x="3052" y="2069"/>
                    <a:pt x="3390" y="2069"/>
                  </a:cubicBezTo>
                  <a:cubicBezTo>
                    <a:pt x="3432" y="2069"/>
                    <a:pt x="3474" y="2069"/>
                    <a:pt x="3517" y="2069"/>
                  </a:cubicBezTo>
                  <a:cubicBezTo>
                    <a:pt x="3517" y="0"/>
                    <a:pt x="3517" y="0"/>
                    <a:pt x="3517" y="0"/>
                  </a:cubicBezTo>
                  <a:cubicBezTo>
                    <a:pt x="2461" y="0"/>
                    <a:pt x="1616" y="295"/>
                    <a:pt x="961" y="887"/>
                  </a:cubicBezTo>
                </a:path>
              </a:pathLst>
            </a:custGeom>
            <a:solidFill>
              <a:schemeClr val="accent1"/>
            </a:solidFill>
            <a:ln>
              <a:noFill/>
            </a:ln>
            <a:effectLst/>
          </p:spPr>
          <p:txBody>
            <a:bodyPr wrap="none" anchor="ctr"/>
            <a:lstStyle/>
            <a:p>
              <a:endParaRPr lang="es-MX" sz="900"/>
            </a:p>
          </p:txBody>
        </p:sp>
        <p:sp>
          <p:nvSpPr>
            <p:cNvPr id="14" name="Freeform 157">
              <a:extLst>
                <a:ext uri="{FF2B5EF4-FFF2-40B4-BE49-F238E27FC236}">
                  <a16:creationId xmlns:a16="http://schemas.microsoft.com/office/drawing/2014/main" xmlns="" id="{B01EEE78-409E-7340-8D06-43A6D08233B7}"/>
                </a:ext>
              </a:extLst>
            </p:cNvPr>
            <p:cNvSpPr>
              <a:spLocks noChangeArrowheads="1"/>
            </p:cNvSpPr>
            <p:nvPr/>
          </p:nvSpPr>
          <p:spPr bwMode="auto">
            <a:xfrm>
              <a:off x="3090684" y="4963585"/>
              <a:ext cx="1692087" cy="964171"/>
            </a:xfrm>
            <a:custGeom>
              <a:avLst/>
              <a:gdLst>
                <a:gd name="T0" fmla="*/ 0 w 3507"/>
                <a:gd name="T1" fmla="*/ 1996 h 1997"/>
                <a:gd name="T2" fmla="*/ 3506 w 3507"/>
                <a:gd name="T3" fmla="*/ 1996 h 1997"/>
                <a:gd name="T4" fmla="*/ 3506 w 3507"/>
                <a:gd name="T5" fmla="*/ 0 h 1997"/>
                <a:gd name="T6" fmla="*/ 0 w 3507"/>
                <a:gd name="T7" fmla="*/ 0 h 1997"/>
                <a:gd name="T8" fmla="*/ 0 w 3507"/>
                <a:gd name="T9" fmla="*/ 1996 h 1997"/>
              </a:gdLst>
              <a:ahLst/>
              <a:cxnLst>
                <a:cxn ang="0">
                  <a:pos x="T0" y="T1"/>
                </a:cxn>
                <a:cxn ang="0">
                  <a:pos x="T2" y="T3"/>
                </a:cxn>
                <a:cxn ang="0">
                  <a:pos x="T4" y="T5"/>
                </a:cxn>
                <a:cxn ang="0">
                  <a:pos x="T6" y="T7"/>
                </a:cxn>
                <a:cxn ang="0">
                  <a:pos x="T8" y="T9"/>
                </a:cxn>
              </a:cxnLst>
              <a:rect l="0" t="0" r="r" b="b"/>
              <a:pathLst>
                <a:path w="3507" h="1997">
                  <a:moveTo>
                    <a:pt x="0" y="1996"/>
                  </a:moveTo>
                  <a:lnTo>
                    <a:pt x="3506" y="1996"/>
                  </a:lnTo>
                  <a:lnTo>
                    <a:pt x="3506" y="0"/>
                  </a:lnTo>
                  <a:lnTo>
                    <a:pt x="0" y="0"/>
                  </a:lnTo>
                  <a:lnTo>
                    <a:pt x="0" y="1996"/>
                  </a:lnTo>
                </a:path>
              </a:pathLst>
            </a:custGeom>
            <a:solidFill>
              <a:schemeClr val="accent1"/>
            </a:solidFill>
            <a:ln>
              <a:noFill/>
            </a:ln>
            <a:effectLst/>
          </p:spPr>
          <p:txBody>
            <a:bodyPr wrap="none" anchor="ctr"/>
            <a:lstStyle/>
            <a:p>
              <a:endParaRPr lang="es-MX" sz="900"/>
            </a:p>
          </p:txBody>
        </p:sp>
        <p:sp>
          <p:nvSpPr>
            <p:cNvPr id="15" name="Freeform 158">
              <a:extLst>
                <a:ext uri="{FF2B5EF4-FFF2-40B4-BE49-F238E27FC236}">
                  <a16:creationId xmlns:a16="http://schemas.microsoft.com/office/drawing/2014/main" xmlns="" id="{FD2F7FAC-1FCC-9C44-BA08-BE3C8D1B426A}"/>
                </a:ext>
              </a:extLst>
            </p:cNvPr>
            <p:cNvSpPr>
              <a:spLocks noChangeArrowheads="1"/>
            </p:cNvSpPr>
            <p:nvPr/>
          </p:nvSpPr>
          <p:spPr bwMode="auto">
            <a:xfrm>
              <a:off x="1494375" y="3622686"/>
              <a:ext cx="2813761" cy="1340900"/>
            </a:xfrm>
            <a:custGeom>
              <a:avLst/>
              <a:gdLst>
                <a:gd name="T0" fmla="*/ 3020 w 5831"/>
                <a:gd name="T1" fmla="*/ 0 h 2779"/>
                <a:gd name="T2" fmla="*/ 3020 w 5831"/>
                <a:gd name="T3" fmla="*/ 0 h 2779"/>
                <a:gd name="T4" fmla="*/ 2809 w 5831"/>
                <a:gd name="T5" fmla="*/ 222 h 2779"/>
                <a:gd name="T6" fmla="*/ 1933 w 5831"/>
                <a:gd name="T7" fmla="*/ 1067 h 2779"/>
                <a:gd name="T8" fmla="*/ 876 w 5831"/>
                <a:gd name="T9" fmla="*/ 2007 h 2779"/>
                <a:gd name="T10" fmla="*/ 0 w 5831"/>
                <a:gd name="T11" fmla="*/ 2778 h 2779"/>
                <a:gd name="T12" fmla="*/ 3189 w 5831"/>
                <a:gd name="T13" fmla="*/ 2778 h 2779"/>
                <a:gd name="T14" fmla="*/ 3306 w 5831"/>
                <a:gd name="T15" fmla="*/ 2672 h 2779"/>
                <a:gd name="T16" fmla="*/ 3855 w 5831"/>
                <a:gd name="T17" fmla="*/ 2155 h 2779"/>
                <a:gd name="T18" fmla="*/ 4573 w 5831"/>
                <a:gd name="T19" fmla="*/ 1458 h 2779"/>
                <a:gd name="T20" fmla="*/ 5185 w 5831"/>
                <a:gd name="T21" fmla="*/ 813 h 2779"/>
                <a:gd name="T22" fmla="*/ 5787 w 5831"/>
                <a:gd name="T23" fmla="*/ 74 h 2779"/>
                <a:gd name="T24" fmla="*/ 5830 w 5831"/>
                <a:gd name="T25" fmla="*/ 0 h 2779"/>
                <a:gd name="T26" fmla="*/ 3306 w 5831"/>
                <a:gd name="T27" fmla="*/ 0 h 2779"/>
                <a:gd name="T28" fmla="*/ 3020 w 5831"/>
                <a:gd name="T29" fmla="*/ 0 h 2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31" h="2779">
                  <a:moveTo>
                    <a:pt x="3020" y="0"/>
                  </a:moveTo>
                  <a:lnTo>
                    <a:pt x="3020" y="0"/>
                  </a:lnTo>
                  <a:cubicBezTo>
                    <a:pt x="2957" y="74"/>
                    <a:pt x="2883" y="148"/>
                    <a:pt x="2809" y="222"/>
                  </a:cubicBezTo>
                  <a:cubicBezTo>
                    <a:pt x="2482" y="560"/>
                    <a:pt x="2186" y="845"/>
                    <a:pt x="1933" y="1067"/>
                  </a:cubicBezTo>
                  <a:cubicBezTo>
                    <a:pt x="1679" y="1289"/>
                    <a:pt x="1331" y="1606"/>
                    <a:pt x="876" y="2007"/>
                  </a:cubicBezTo>
                  <a:cubicBezTo>
                    <a:pt x="518" y="2313"/>
                    <a:pt x="232" y="2577"/>
                    <a:pt x="0" y="2778"/>
                  </a:cubicBezTo>
                  <a:cubicBezTo>
                    <a:pt x="3189" y="2778"/>
                    <a:pt x="3189" y="2778"/>
                    <a:pt x="3189" y="2778"/>
                  </a:cubicBezTo>
                  <a:cubicBezTo>
                    <a:pt x="3211" y="2756"/>
                    <a:pt x="3253" y="2714"/>
                    <a:pt x="3306" y="2672"/>
                  </a:cubicBezTo>
                  <a:cubicBezTo>
                    <a:pt x="3422" y="2556"/>
                    <a:pt x="3601" y="2387"/>
                    <a:pt x="3855" y="2155"/>
                  </a:cubicBezTo>
                  <a:cubicBezTo>
                    <a:pt x="4203" y="1827"/>
                    <a:pt x="4436" y="1595"/>
                    <a:pt x="4573" y="1458"/>
                  </a:cubicBezTo>
                  <a:cubicBezTo>
                    <a:pt x="4700" y="1331"/>
                    <a:pt x="4900" y="1109"/>
                    <a:pt x="5185" y="813"/>
                  </a:cubicBezTo>
                  <a:cubicBezTo>
                    <a:pt x="5460" y="518"/>
                    <a:pt x="5660" y="275"/>
                    <a:pt x="5787" y="74"/>
                  </a:cubicBezTo>
                  <a:cubicBezTo>
                    <a:pt x="5798" y="53"/>
                    <a:pt x="5808" y="21"/>
                    <a:pt x="5830" y="0"/>
                  </a:cubicBezTo>
                  <a:cubicBezTo>
                    <a:pt x="3306" y="0"/>
                    <a:pt x="3306" y="0"/>
                    <a:pt x="3306" y="0"/>
                  </a:cubicBezTo>
                  <a:lnTo>
                    <a:pt x="3020" y="0"/>
                  </a:lnTo>
                </a:path>
              </a:pathLst>
            </a:custGeom>
            <a:solidFill>
              <a:schemeClr val="accent4"/>
            </a:solidFill>
            <a:ln>
              <a:noFill/>
            </a:ln>
            <a:effectLst/>
          </p:spPr>
          <p:txBody>
            <a:bodyPr wrap="none" anchor="ctr"/>
            <a:lstStyle/>
            <a:p>
              <a:endParaRPr lang="es-MX" sz="900"/>
            </a:p>
          </p:txBody>
        </p:sp>
        <p:sp>
          <p:nvSpPr>
            <p:cNvPr id="16" name="Freeform 159">
              <a:extLst>
                <a:ext uri="{FF2B5EF4-FFF2-40B4-BE49-F238E27FC236}">
                  <a16:creationId xmlns:a16="http://schemas.microsoft.com/office/drawing/2014/main" xmlns="" id="{AD1E673A-5C07-7A40-9C45-801F592C594D}"/>
                </a:ext>
              </a:extLst>
            </p:cNvPr>
            <p:cNvSpPr>
              <a:spLocks noChangeArrowheads="1"/>
            </p:cNvSpPr>
            <p:nvPr/>
          </p:nvSpPr>
          <p:spPr bwMode="auto">
            <a:xfrm>
              <a:off x="2952336" y="2281786"/>
              <a:ext cx="1743170" cy="1340900"/>
            </a:xfrm>
            <a:custGeom>
              <a:avLst/>
              <a:gdLst>
                <a:gd name="T0" fmla="*/ 3591 w 3613"/>
                <a:gd name="T1" fmla="*/ 0 h 2777"/>
                <a:gd name="T2" fmla="*/ 3591 w 3613"/>
                <a:gd name="T3" fmla="*/ 0 h 2777"/>
                <a:gd name="T4" fmla="*/ 1141 w 3613"/>
                <a:gd name="T5" fmla="*/ 0 h 2777"/>
                <a:gd name="T6" fmla="*/ 1204 w 3613"/>
                <a:gd name="T7" fmla="*/ 507 h 2777"/>
                <a:gd name="T8" fmla="*/ 550 w 3613"/>
                <a:gd name="T9" fmla="*/ 2133 h 2777"/>
                <a:gd name="T10" fmla="*/ 286 w 3613"/>
                <a:gd name="T11" fmla="*/ 2470 h 2777"/>
                <a:gd name="T12" fmla="*/ 0 w 3613"/>
                <a:gd name="T13" fmla="*/ 2776 h 2777"/>
                <a:gd name="T14" fmla="*/ 286 w 3613"/>
                <a:gd name="T15" fmla="*/ 2776 h 2777"/>
                <a:gd name="T16" fmla="*/ 2810 w 3613"/>
                <a:gd name="T17" fmla="*/ 2776 h 2777"/>
                <a:gd name="T18" fmla="*/ 3200 w 3613"/>
                <a:gd name="T19" fmla="*/ 2112 h 2777"/>
                <a:gd name="T20" fmla="*/ 3612 w 3613"/>
                <a:gd name="T21" fmla="*/ 380 h 2777"/>
                <a:gd name="T22" fmla="*/ 3591 w 3613"/>
                <a:gd name="T23"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13" h="2777">
                  <a:moveTo>
                    <a:pt x="3591" y="0"/>
                  </a:moveTo>
                  <a:lnTo>
                    <a:pt x="3591" y="0"/>
                  </a:lnTo>
                  <a:cubicBezTo>
                    <a:pt x="1141" y="0"/>
                    <a:pt x="1141" y="0"/>
                    <a:pt x="1141" y="0"/>
                  </a:cubicBezTo>
                  <a:cubicBezTo>
                    <a:pt x="1183" y="148"/>
                    <a:pt x="1204" y="317"/>
                    <a:pt x="1204" y="507"/>
                  </a:cubicBezTo>
                  <a:cubicBezTo>
                    <a:pt x="1204" y="972"/>
                    <a:pt x="982" y="1510"/>
                    <a:pt x="550" y="2133"/>
                  </a:cubicBezTo>
                  <a:cubicBezTo>
                    <a:pt x="476" y="2239"/>
                    <a:pt x="381" y="2344"/>
                    <a:pt x="286" y="2470"/>
                  </a:cubicBezTo>
                  <a:cubicBezTo>
                    <a:pt x="201" y="2565"/>
                    <a:pt x="106" y="2671"/>
                    <a:pt x="0" y="2776"/>
                  </a:cubicBezTo>
                  <a:cubicBezTo>
                    <a:pt x="286" y="2776"/>
                    <a:pt x="286" y="2776"/>
                    <a:pt x="286" y="2776"/>
                  </a:cubicBezTo>
                  <a:cubicBezTo>
                    <a:pt x="2810" y="2776"/>
                    <a:pt x="2810" y="2776"/>
                    <a:pt x="2810" y="2776"/>
                  </a:cubicBezTo>
                  <a:cubicBezTo>
                    <a:pt x="2915" y="2597"/>
                    <a:pt x="3052" y="2376"/>
                    <a:pt x="3200" y="2112"/>
                  </a:cubicBezTo>
                  <a:cubicBezTo>
                    <a:pt x="3475" y="1616"/>
                    <a:pt x="3612" y="1035"/>
                    <a:pt x="3612" y="380"/>
                  </a:cubicBezTo>
                  <a:cubicBezTo>
                    <a:pt x="3612" y="253"/>
                    <a:pt x="3612" y="127"/>
                    <a:pt x="3591" y="0"/>
                  </a:cubicBezTo>
                </a:path>
              </a:pathLst>
            </a:custGeom>
            <a:solidFill>
              <a:schemeClr val="accent3"/>
            </a:solidFill>
            <a:ln>
              <a:noFill/>
            </a:ln>
            <a:effectLst/>
          </p:spPr>
          <p:txBody>
            <a:bodyPr wrap="none" anchor="ctr"/>
            <a:lstStyle/>
            <a:p>
              <a:endParaRPr lang="es-MX" sz="900"/>
            </a:p>
          </p:txBody>
        </p:sp>
        <p:sp>
          <p:nvSpPr>
            <p:cNvPr id="17" name="Freeform 160">
              <a:extLst>
                <a:ext uri="{FF2B5EF4-FFF2-40B4-BE49-F238E27FC236}">
                  <a16:creationId xmlns:a16="http://schemas.microsoft.com/office/drawing/2014/main" xmlns="" id="{96CE0CF7-A358-094B-8C19-3DDFFFBE02DB}"/>
                </a:ext>
              </a:extLst>
            </p:cNvPr>
            <p:cNvSpPr>
              <a:spLocks noChangeArrowheads="1"/>
            </p:cNvSpPr>
            <p:nvPr/>
          </p:nvSpPr>
          <p:spPr bwMode="auto">
            <a:xfrm>
              <a:off x="3090684" y="943016"/>
              <a:ext cx="1596309" cy="1340900"/>
            </a:xfrm>
            <a:custGeom>
              <a:avLst/>
              <a:gdLst>
                <a:gd name="T0" fmla="*/ 855 w 3306"/>
                <a:gd name="T1" fmla="*/ 2777 h 2778"/>
                <a:gd name="T2" fmla="*/ 855 w 3306"/>
                <a:gd name="T3" fmla="*/ 2777 h 2778"/>
                <a:gd name="T4" fmla="*/ 3305 w 3306"/>
                <a:gd name="T5" fmla="*/ 2777 h 2778"/>
                <a:gd name="T6" fmla="*/ 2450 w 3306"/>
                <a:gd name="T7" fmla="*/ 929 h 2778"/>
                <a:gd name="T8" fmla="*/ 0 w 3306"/>
                <a:gd name="T9" fmla="*/ 0 h 2778"/>
                <a:gd name="T10" fmla="*/ 0 w 3306"/>
                <a:gd name="T11" fmla="*/ 2069 h 2778"/>
                <a:gd name="T12" fmla="*/ 855 w 3306"/>
                <a:gd name="T13" fmla="*/ 2777 h 2778"/>
              </a:gdLst>
              <a:ahLst/>
              <a:cxnLst>
                <a:cxn ang="0">
                  <a:pos x="T0" y="T1"/>
                </a:cxn>
                <a:cxn ang="0">
                  <a:pos x="T2" y="T3"/>
                </a:cxn>
                <a:cxn ang="0">
                  <a:pos x="T4" y="T5"/>
                </a:cxn>
                <a:cxn ang="0">
                  <a:pos x="T6" y="T7"/>
                </a:cxn>
                <a:cxn ang="0">
                  <a:pos x="T8" y="T9"/>
                </a:cxn>
                <a:cxn ang="0">
                  <a:pos x="T10" y="T11"/>
                </a:cxn>
                <a:cxn ang="0">
                  <a:pos x="T12" y="T13"/>
                </a:cxn>
              </a:cxnLst>
              <a:rect l="0" t="0" r="r" b="b"/>
              <a:pathLst>
                <a:path w="3306" h="2778">
                  <a:moveTo>
                    <a:pt x="855" y="2777"/>
                  </a:moveTo>
                  <a:lnTo>
                    <a:pt x="855" y="2777"/>
                  </a:lnTo>
                  <a:cubicBezTo>
                    <a:pt x="3305" y="2777"/>
                    <a:pt x="3305" y="2777"/>
                    <a:pt x="3305" y="2777"/>
                  </a:cubicBezTo>
                  <a:cubicBezTo>
                    <a:pt x="3231" y="2069"/>
                    <a:pt x="2946" y="1457"/>
                    <a:pt x="2450" y="929"/>
                  </a:cubicBezTo>
                  <a:cubicBezTo>
                    <a:pt x="1869" y="306"/>
                    <a:pt x="1045" y="0"/>
                    <a:pt x="0" y="0"/>
                  </a:cubicBezTo>
                  <a:cubicBezTo>
                    <a:pt x="0" y="2069"/>
                    <a:pt x="0" y="2069"/>
                    <a:pt x="0" y="2069"/>
                  </a:cubicBezTo>
                  <a:cubicBezTo>
                    <a:pt x="454" y="2112"/>
                    <a:pt x="739" y="2344"/>
                    <a:pt x="855" y="2777"/>
                  </a:cubicBezTo>
                </a:path>
              </a:pathLst>
            </a:custGeom>
            <a:solidFill>
              <a:schemeClr val="accent2"/>
            </a:solidFill>
            <a:ln>
              <a:noFill/>
            </a:ln>
            <a:effectLst/>
          </p:spPr>
          <p:txBody>
            <a:bodyPr wrap="none" anchor="ctr"/>
            <a:lstStyle/>
            <a:p>
              <a:endParaRPr lang="es-MX" sz="900"/>
            </a:p>
          </p:txBody>
        </p:sp>
      </p:grpSp>
    </p:spTree>
    <p:extLst>
      <p:ext uri="{BB962C8B-B14F-4D97-AF65-F5344CB8AC3E}">
        <p14:creationId xmlns:p14="http://schemas.microsoft.com/office/powerpoint/2010/main" val="4722897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xmlns="" id="{CE4B999E-AE68-A148-BC94-54DD0361C6F6}"/>
              </a:ext>
            </a:extLst>
          </p:cNvPr>
          <p:cNvSpPr txBox="1"/>
          <p:nvPr/>
        </p:nvSpPr>
        <p:spPr>
          <a:xfrm>
            <a:off x="5346268" y="295975"/>
            <a:ext cx="2138727" cy="707886"/>
          </a:xfrm>
          <a:prstGeom prst="rect">
            <a:avLst/>
          </a:prstGeom>
          <a:noFill/>
        </p:spPr>
        <p:txBody>
          <a:bodyPr wrap="none" rtlCol="0">
            <a:spAutoFit/>
          </a:bodyPr>
          <a:lstStyle/>
          <a:p>
            <a:pPr algn="ctr"/>
            <a:r>
              <a:rPr lang="en-US" sz="4000" b="1" dirty="0" smtClean="0">
                <a:solidFill>
                  <a:schemeClr val="tx2"/>
                </a:solidFill>
                <a:latin typeface="Lato Heavy" charset="0"/>
                <a:ea typeface="Lato Heavy" charset="0"/>
                <a:cs typeface="Lato Heavy" charset="0"/>
              </a:rPr>
              <a:t>Doubts ?</a:t>
            </a:r>
            <a:endParaRPr lang="en-US" sz="4000" b="1" dirty="0">
              <a:solidFill>
                <a:schemeClr val="tx2"/>
              </a:solidFill>
              <a:latin typeface="Lato Heavy" charset="0"/>
              <a:ea typeface="Lato Heavy" charset="0"/>
              <a:cs typeface="Lato Heavy" charset="0"/>
            </a:endParaRPr>
          </a:p>
        </p:txBody>
      </p:sp>
      <p:sp>
        <p:nvSpPr>
          <p:cNvPr id="11"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68194" y="1961888"/>
            <a:ext cx="10823590"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Mr. Sudhanshu P. Tiwari </a:t>
            </a:r>
            <a:r>
              <a:rPr lang="es-MX" sz="2800" b="1" dirty="0" smtClean="0"/>
              <a:t>|</a:t>
            </a:r>
            <a:r>
              <a:rPr lang="es-MX" sz="2800" b="1" dirty="0" smtClean="0">
                <a:solidFill>
                  <a:schemeClr val="bg1"/>
                </a:solidFill>
              </a:rPr>
              <a:t> sudhanshu.15813@lpu.co.in </a:t>
            </a:r>
            <a:r>
              <a:rPr lang="es-MX" sz="2800" b="1" dirty="0" smtClean="0"/>
              <a:t>|</a:t>
            </a:r>
            <a:r>
              <a:rPr lang="es-MX" sz="2800" b="1" dirty="0" smtClean="0">
                <a:solidFill>
                  <a:schemeClr val="bg1"/>
                </a:solidFill>
              </a:rPr>
              <a:t> 34-207</a:t>
            </a:r>
            <a:endParaRPr lang="es-MX" sz="2800" b="1" dirty="0">
              <a:solidFill>
                <a:schemeClr val="bg1"/>
              </a:solidFill>
            </a:endParaRPr>
          </a:p>
        </p:txBody>
      </p:sp>
      <p:grpSp>
        <p:nvGrpSpPr>
          <p:cNvPr id="10" name="Group 9"/>
          <p:cNvGrpSpPr/>
          <p:nvPr/>
        </p:nvGrpSpPr>
        <p:grpSpPr>
          <a:xfrm>
            <a:off x="246090" y="178911"/>
            <a:ext cx="422104" cy="552152"/>
            <a:chOff x="1394339" y="943016"/>
            <a:chExt cx="3388432" cy="4984740"/>
          </a:xfrm>
        </p:grpSpPr>
        <p:sp>
          <p:nvSpPr>
            <p:cNvPr id="12" name="Freeform 155">
              <a:extLst>
                <a:ext uri="{FF2B5EF4-FFF2-40B4-BE49-F238E27FC236}">
                  <a16:creationId xmlns:a16="http://schemas.microsoft.com/office/drawing/2014/main" xmlns="" id="{44BB7099-8FB3-034D-8594-B18D710213F8}"/>
                </a:ext>
              </a:extLst>
            </p:cNvPr>
            <p:cNvSpPr>
              <a:spLocks noChangeArrowheads="1"/>
            </p:cNvSpPr>
            <p:nvPr/>
          </p:nvSpPr>
          <p:spPr bwMode="auto">
            <a:xfrm>
              <a:off x="1402852" y="4963585"/>
              <a:ext cx="1687831" cy="964171"/>
            </a:xfrm>
            <a:custGeom>
              <a:avLst/>
              <a:gdLst>
                <a:gd name="T0" fmla="*/ 3379 w 3497"/>
                <a:gd name="T1" fmla="*/ 0 h 1997"/>
                <a:gd name="T2" fmla="*/ 3379 w 3497"/>
                <a:gd name="T3" fmla="*/ 0 h 1997"/>
                <a:gd name="T4" fmla="*/ 190 w 3497"/>
                <a:gd name="T5" fmla="*/ 0 h 1997"/>
                <a:gd name="T6" fmla="*/ 0 w 3497"/>
                <a:gd name="T7" fmla="*/ 179 h 1997"/>
                <a:gd name="T8" fmla="*/ 0 w 3497"/>
                <a:gd name="T9" fmla="*/ 1996 h 1997"/>
                <a:gd name="T10" fmla="*/ 3496 w 3497"/>
                <a:gd name="T11" fmla="*/ 1996 h 1997"/>
                <a:gd name="T12" fmla="*/ 3496 w 3497"/>
                <a:gd name="T13" fmla="*/ 0 h 1997"/>
                <a:gd name="T14" fmla="*/ 3379 w 3497"/>
                <a:gd name="T15" fmla="*/ 0 h 19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97" h="1997">
                  <a:moveTo>
                    <a:pt x="3379" y="0"/>
                  </a:moveTo>
                  <a:lnTo>
                    <a:pt x="3379" y="0"/>
                  </a:lnTo>
                  <a:cubicBezTo>
                    <a:pt x="190" y="0"/>
                    <a:pt x="190" y="0"/>
                    <a:pt x="190" y="0"/>
                  </a:cubicBezTo>
                  <a:cubicBezTo>
                    <a:pt x="127" y="63"/>
                    <a:pt x="63" y="126"/>
                    <a:pt x="0" y="179"/>
                  </a:cubicBezTo>
                  <a:cubicBezTo>
                    <a:pt x="0" y="1996"/>
                    <a:pt x="0" y="1996"/>
                    <a:pt x="0" y="1996"/>
                  </a:cubicBezTo>
                  <a:cubicBezTo>
                    <a:pt x="3496" y="1996"/>
                    <a:pt x="3496" y="1996"/>
                    <a:pt x="3496" y="1996"/>
                  </a:cubicBezTo>
                  <a:cubicBezTo>
                    <a:pt x="3496" y="0"/>
                    <a:pt x="3496" y="0"/>
                    <a:pt x="3496" y="0"/>
                  </a:cubicBezTo>
                  <a:lnTo>
                    <a:pt x="3379" y="0"/>
                  </a:lnTo>
                </a:path>
              </a:pathLst>
            </a:custGeom>
            <a:solidFill>
              <a:schemeClr val="accent5"/>
            </a:solidFill>
            <a:ln>
              <a:noFill/>
            </a:ln>
            <a:effectLst/>
          </p:spPr>
          <p:txBody>
            <a:bodyPr wrap="none" anchor="ctr"/>
            <a:lstStyle/>
            <a:p>
              <a:endParaRPr lang="es-MX" sz="900"/>
            </a:p>
          </p:txBody>
        </p:sp>
        <p:sp>
          <p:nvSpPr>
            <p:cNvPr id="13" name="Freeform 156">
              <a:extLst>
                <a:ext uri="{FF2B5EF4-FFF2-40B4-BE49-F238E27FC236}">
                  <a16:creationId xmlns:a16="http://schemas.microsoft.com/office/drawing/2014/main" xmlns="" id="{EE130D60-3AE7-8F4F-8771-D6CC411349A3}"/>
                </a:ext>
              </a:extLst>
            </p:cNvPr>
            <p:cNvSpPr>
              <a:spLocks noChangeArrowheads="1"/>
            </p:cNvSpPr>
            <p:nvPr/>
          </p:nvSpPr>
          <p:spPr bwMode="auto">
            <a:xfrm>
              <a:off x="1394339" y="943016"/>
              <a:ext cx="1698473" cy="1683573"/>
            </a:xfrm>
            <a:custGeom>
              <a:avLst/>
              <a:gdLst>
                <a:gd name="T0" fmla="*/ 961 w 3518"/>
                <a:gd name="T1" fmla="*/ 887 h 3486"/>
                <a:gd name="T2" fmla="*/ 961 w 3518"/>
                <a:gd name="T3" fmla="*/ 887 h 3486"/>
                <a:gd name="T4" fmla="*/ 42 w 3518"/>
                <a:gd name="T5" fmla="*/ 2777 h 3486"/>
                <a:gd name="T6" fmla="*/ 0 w 3518"/>
                <a:gd name="T7" fmla="*/ 3485 h 3486"/>
                <a:gd name="T8" fmla="*/ 2302 w 3518"/>
                <a:gd name="T9" fmla="*/ 3485 h 3486"/>
                <a:gd name="T10" fmla="*/ 2408 w 3518"/>
                <a:gd name="T11" fmla="*/ 2777 h 3486"/>
                <a:gd name="T12" fmla="*/ 2587 w 3518"/>
                <a:gd name="T13" fmla="*/ 2429 h 3486"/>
                <a:gd name="T14" fmla="*/ 3390 w 3518"/>
                <a:gd name="T15" fmla="*/ 2069 h 3486"/>
                <a:gd name="T16" fmla="*/ 3517 w 3518"/>
                <a:gd name="T17" fmla="*/ 2069 h 3486"/>
                <a:gd name="T18" fmla="*/ 3517 w 3518"/>
                <a:gd name="T19" fmla="*/ 0 h 3486"/>
                <a:gd name="T20" fmla="*/ 961 w 3518"/>
                <a:gd name="T21" fmla="*/ 887 h 3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18" h="3486">
                  <a:moveTo>
                    <a:pt x="961" y="887"/>
                  </a:moveTo>
                  <a:lnTo>
                    <a:pt x="961" y="887"/>
                  </a:lnTo>
                  <a:cubicBezTo>
                    <a:pt x="454" y="1341"/>
                    <a:pt x="148" y="1974"/>
                    <a:pt x="42" y="2777"/>
                  </a:cubicBezTo>
                  <a:cubicBezTo>
                    <a:pt x="10" y="2999"/>
                    <a:pt x="0" y="3242"/>
                    <a:pt x="0" y="3485"/>
                  </a:cubicBezTo>
                  <a:cubicBezTo>
                    <a:pt x="2302" y="3485"/>
                    <a:pt x="2302" y="3485"/>
                    <a:pt x="2302" y="3485"/>
                  </a:cubicBezTo>
                  <a:cubicBezTo>
                    <a:pt x="2302" y="3210"/>
                    <a:pt x="2334" y="2978"/>
                    <a:pt x="2408" y="2777"/>
                  </a:cubicBezTo>
                  <a:cubicBezTo>
                    <a:pt x="2450" y="2650"/>
                    <a:pt x="2513" y="2534"/>
                    <a:pt x="2587" y="2429"/>
                  </a:cubicBezTo>
                  <a:cubicBezTo>
                    <a:pt x="2788" y="2186"/>
                    <a:pt x="3052" y="2069"/>
                    <a:pt x="3390" y="2069"/>
                  </a:cubicBezTo>
                  <a:cubicBezTo>
                    <a:pt x="3432" y="2069"/>
                    <a:pt x="3474" y="2069"/>
                    <a:pt x="3517" y="2069"/>
                  </a:cubicBezTo>
                  <a:cubicBezTo>
                    <a:pt x="3517" y="0"/>
                    <a:pt x="3517" y="0"/>
                    <a:pt x="3517" y="0"/>
                  </a:cubicBezTo>
                  <a:cubicBezTo>
                    <a:pt x="2461" y="0"/>
                    <a:pt x="1616" y="295"/>
                    <a:pt x="961" y="887"/>
                  </a:cubicBezTo>
                </a:path>
              </a:pathLst>
            </a:custGeom>
            <a:solidFill>
              <a:schemeClr val="accent1"/>
            </a:solidFill>
            <a:ln>
              <a:noFill/>
            </a:ln>
            <a:effectLst/>
          </p:spPr>
          <p:txBody>
            <a:bodyPr wrap="none" anchor="ctr"/>
            <a:lstStyle/>
            <a:p>
              <a:endParaRPr lang="es-MX" sz="900"/>
            </a:p>
          </p:txBody>
        </p:sp>
        <p:sp>
          <p:nvSpPr>
            <p:cNvPr id="14" name="Freeform 157">
              <a:extLst>
                <a:ext uri="{FF2B5EF4-FFF2-40B4-BE49-F238E27FC236}">
                  <a16:creationId xmlns:a16="http://schemas.microsoft.com/office/drawing/2014/main" xmlns="" id="{B01EEE78-409E-7340-8D06-43A6D08233B7}"/>
                </a:ext>
              </a:extLst>
            </p:cNvPr>
            <p:cNvSpPr>
              <a:spLocks noChangeArrowheads="1"/>
            </p:cNvSpPr>
            <p:nvPr/>
          </p:nvSpPr>
          <p:spPr bwMode="auto">
            <a:xfrm>
              <a:off x="3090684" y="4963585"/>
              <a:ext cx="1692087" cy="964171"/>
            </a:xfrm>
            <a:custGeom>
              <a:avLst/>
              <a:gdLst>
                <a:gd name="T0" fmla="*/ 0 w 3507"/>
                <a:gd name="T1" fmla="*/ 1996 h 1997"/>
                <a:gd name="T2" fmla="*/ 3506 w 3507"/>
                <a:gd name="T3" fmla="*/ 1996 h 1997"/>
                <a:gd name="T4" fmla="*/ 3506 w 3507"/>
                <a:gd name="T5" fmla="*/ 0 h 1997"/>
                <a:gd name="T6" fmla="*/ 0 w 3507"/>
                <a:gd name="T7" fmla="*/ 0 h 1997"/>
                <a:gd name="T8" fmla="*/ 0 w 3507"/>
                <a:gd name="T9" fmla="*/ 1996 h 1997"/>
              </a:gdLst>
              <a:ahLst/>
              <a:cxnLst>
                <a:cxn ang="0">
                  <a:pos x="T0" y="T1"/>
                </a:cxn>
                <a:cxn ang="0">
                  <a:pos x="T2" y="T3"/>
                </a:cxn>
                <a:cxn ang="0">
                  <a:pos x="T4" y="T5"/>
                </a:cxn>
                <a:cxn ang="0">
                  <a:pos x="T6" y="T7"/>
                </a:cxn>
                <a:cxn ang="0">
                  <a:pos x="T8" y="T9"/>
                </a:cxn>
              </a:cxnLst>
              <a:rect l="0" t="0" r="r" b="b"/>
              <a:pathLst>
                <a:path w="3507" h="1997">
                  <a:moveTo>
                    <a:pt x="0" y="1996"/>
                  </a:moveTo>
                  <a:lnTo>
                    <a:pt x="3506" y="1996"/>
                  </a:lnTo>
                  <a:lnTo>
                    <a:pt x="3506" y="0"/>
                  </a:lnTo>
                  <a:lnTo>
                    <a:pt x="0" y="0"/>
                  </a:lnTo>
                  <a:lnTo>
                    <a:pt x="0" y="1996"/>
                  </a:lnTo>
                </a:path>
              </a:pathLst>
            </a:custGeom>
            <a:solidFill>
              <a:schemeClr val="accent1"/>
            </a:solidFill>
            <a:ln>
              <a:noFill/>
            </a:ln>
            <a:effectLst/>
          </p:spPr>
          <p:txBody>
            <a:bodyPr wrap="none" anchor="ctr"/>
            <a:lstStyle/>
            <a:p>
              <a:endParaRPr lang="es-MX" sz="900"/>
            </a:p>
          </p:txBody>
        </p:sp>
        <p:sp>
          <p:nvSpPr>
            <p:cNvPr id="15" name="Freeform 158">
              <a:extLst>
                <a:ext uri="{FF2B5EF4-FFF2-40B4-BE49-F238E27FC236}">
                  <a16:creationId xmlns:a16="http://schemas.microsoft.com/office/drawing/2014/main" xmlns="" id="{FD2F7FAC-1FCC-9C44-BA08-BE3C8D1B426A}"/>
                </a:ext>
              </a:extLst>
            </p:cNvPr>
            <p:cNvSpPr>
              <a:spLocks noChangeArrowheads="1"/>
            </p:cNvSpPr>
            <p:nvPr/>
          </p:nvSpPr>
          <p:spPr bwMode="auto">
            <a:xfrm>
              <a:off x="1494375" y="3622686"/>
              <a:ext cx="2813761" cy="1340900"/>
            </a:xfrm>
            <a:custGeom>
              <a:avLst/>
              <a:gdLst>
                <a:gd name="T0" fmla="*/ 3020 w 5831"/>
                <a:gd name="T1" fmla="*/ 0 h 2779"/>
                <a:gd name="T2" fmla="*/ 3020 w 5831"/>
                <a:gd name="T3" fmla="*/ 0 h 2779"/>
                <a:gd name="T4" fmla="*/ 2809 w 5831"/>
                <a:gd name="T5" fmla="*/ 222 h 2779"/>
                <a:gd name="T6" fmla="*/ 1933 w 5831"/>
                <a:gd name="T7" fmla="*/ 1067 h 2779"/>
                <a:gd name="T8" fmla="*/ 876 w 5831"/>
                <a:gd name="T9" fmla="*/ 2007 h 2779"/>
                <a:gd name="T10" fmla="*/ 0 w 5831"/>
                <a:gd name="T11" fmla="*/ 2778 h 2779"/>
                <a:gd name="T12" fmla="*/ 3189 w 5831"/>
                <a:gd name="T13" fmla="*/ 2778 h 2779"/>
                <a:gd name="T14" fmla="*/ 3306 w 5831"/>
                <a:gd name="T15" fmla="*/ 2672 h 2779"/>
                <a:gd name="T16" fmla="*/ 3855 w 5831"/>
                <a:gd name="T17" fmla="*/ 2155 h 2779"/>
                <a:gd name="T18" fmla="*/ 4573 w 5831"/>
                <a:gd name="T19" fmla="*/ 1458 h 2779"/>
                <a:gd name="T20" fmla="*/ 5185 w 5831"/>
                <a:gd name="T21" fmla="*/ 813 h 2779"/>
                <a:gd name="T22" fmla="*/ 5787 w 5831"/>
                <a:gd name="T23" fmla="*/ 74 h 2779"/>
                <a:gd name="T24" fmla="*/ 5830 w 5831"/>
                <a:gd name="T25" fmla="*/ 0 h 2779"/>
                <a:gd name="T26" fmla="*/ 3306 w 5831"/>
                <a:gd name="T27" fmla="*/ 0 h 2779"/>
                <a:gd name="T28" fmla="*/ 3020 w 5831"/>
                <a:gd name="T29" fmla="*/ 0 h 2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31" h="2779">
                  <a:moveTo>
                    <a:pt x="3020" y="0"/>
                  </a:moveTo>
                  <a:lnTo>
                    <a:pt x="3020" y="0"/>
                  </a:lnTo>
                  <a:cubicBezTo>
                    <a:pt x="2957" y="74"/>
                    <a:pt x="2883" y="148"/>
                    <a:pt x="2809" y="222"/>
                  </a:cubicBezTo>
                  <a:cubicBezTo>
                    <a:pt x="2482" y="560"/>
                    <a:pt x="2186" y="845"/>
                    <a:pt x="1933" y="1067"/>
                  </a:cubicBezTo>
                  <a:cubicBezTo>
                    <a:pt x="1679" y="1289"/>
                    <a:pt x="1331" y="1606"/>
                    <a:pt x="876" y="2007"/>
                  </a:cubicBezTo>
                  <a:cubicBezTo>
                    <a:pt x="518" y="2313"/>
                    <a:pt x="232" y="2577"/>
                    <a:pt x="0" y="2778"/>
                  </a:cubicBezTo>
                  <a:cubicBezTo>
                    <a:pt x="3189" y="2778"/>
                    <a:pt x="3189" y="2778"/>
                    <a:pt x="3189" y="2778"/>
                  </a:cubicBezTo>
                  <a:cubicBezTo>
                    <a:pt x="3211" y="2756"/>
                    <a:pt x="3253" y="2714"/>
                    <a:pt x="3306" y="2672"/>
                  </a:cubicBezTo>
                  <a:cubicBezTo>
                    <a:pt x="3422" y="2556"/>
                    <a:pt x="3601" y="2387"/>
                    <a:pt x="3855" y="2155"/>
                  </a:cubicBezTo>
                  <a:cubicBezTo>
                    <a:pt x="4203" y="1827"/>
                    <a:pt x="4436" y="1595"/>
                    <a:pt x="4573" y="1458"/>
                  </a:cubicBezTo>
                  <a:cubicBezTo>
                    <a:pt x="4700" y="1331"/>
                    <a:pt x="4900" y="1109"/>
                    <a:pt x="5185" y="813"/>
                  </a:cubicBezTo>
                  <a:cubicBezTo>
                    <a:pt x="5460" y="518"/>
                    <a:pt x="5660" y="275"/>
                    <a:pt x="5787" y="74"/>
                  </a:cubicBezTo>
                  <a:cubicBezTo>
                    <a:pt x="5798" y="53"/>
                    <a:pt x="5808" y="21"/>
                    <a:pt x="5830" y="0"/>
                  </a:cubicBezTo>
                  <a:cubicBezTo>
                    <a:pt x="3306" y="0"/>
                    <a:pt x="3306" y="0"/>
                    <a:pt x="3306" y="0"/>
                  </a:cubicBezTo>
                  <a:lnTo>
                    <a:pt x="3020" y="0"/>
                  </a:lnTo>
                </a:path>
              </a:pathLst>
            </a:custGeom>
            <a:solidFill>
              <a:schemeClr val="accent4"/>
            </a:solidFill>
            <a:ln>
              <a:noFill/>
            </a:ln>
            <a:effectLst/>
          </p:spPr>
          <p:txBody>
            <a:bodyPr wrap="none" anchor="ctr"/>
            <a:lstStyle/>
            <a:p>
              <a:endParaRPr lang="es-MX" sz="900"/>
            </a:p>
          </p:txBody>
        </p:sp>
        <p:sp>
          <p:nvSpPr>
            <p:cNvPr id="16" name="Freeform 159">
              <a:extLst>
                <a:ext uri="{FF2B5EF4-FFF2-40B4-BE49-F238E27FC236}">
                  <a16:creationId xmlns:a16="http://schemas.microsoft.com/office/drawing/2014/main" xmlns="" id="{AD1E673A-5C07-7A40-9C45-801F592C594D}"/>
                </a:ext>
              </a:extLst>
            </p:cNvPr>
            <p:cNvSpPr>
              <a:spLocks noChangeArrowheads="1"/>
            </p:cNvSpPr>
            <p:nvPr/>
          </p:nvSpPr>
          <p:spPr bwMode="auto">
            <a:xfrm>
              <a:off x="2952336" y="2281786"/>
              <a:ext cx="1743170" cy="1340900"/>
            </a:xfrm>
            <a:custGeom>
              <a:avLst/>
              <a:gdLst>
                <a:gd name="T0" fmla="*/ 3591 w 3613"/>
                <a:gd name="T1" fmla="*/ 0 h 2777"/>
                <a:gd name="T2" fmla="*/ 3591 w 3613"/>
                <a:gd name="T3" fmla="*/ 0 h 2777"/>
                <a:gd name="T4" fmla="*/ 1141 w 3613"/>
                <a:gd name="T5" fmla="*/ 0 h 2777"/>
                <a:gd name="T6" fmla="*/ 1204 w 3613"/>
                <a:gd name="T7" fmla="*/ 507 h 2777"/>
                <a:gd name="T8" fmla="*/ 550 w 3613"/>
                <a:gd name="T9" fmla="*/ 2133 h 2777"/>
                <a:gd name="T10" fmla="*/ 286 w 3613"/>
                <a:gd name="T11" fmla="*/ 2470 h 2777"/>
                <a:gd name="T12" fmla="*/ 0 w 3613"/>
                <a:gd name="T13" fmla="*/ 2776 h 2777"/>
                <a:gd name="T14" fmla="*/ 286 w 3613"/>
                <a:gd name="T15" fmla="*/ 2776 h 2777"/>
                <a:gd name="T16" fmla="*/ 2810 w 3613"/>
                <a:gd name="T17" fmla="*/ 2776 h 2777"/>
                <a:gd name="T18" fmla="*/ 3200 w 3613"/>
                <a:gd name="T19" fmla="*/ 2112 h 2777"/>
                <a:gd name="T20" fmla="*/ 3612 w 3613"/>
                <a:gd name="T21" fmla="*/ 380 h 2777"/>
                <a:gd name="T22" fmla="*/ 3591 w 3613"/>
                <a:gd name="T23"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13" h="2777">
                  <a:moveTo>
                    <a:pt x="3591" y="0"/>
                  </a:moveTo>
                  <a:lnTo>
                    <a:pt x="3591" y="0"/>
                  </a:lnTo>
                  <a:cubicBezTo>
                    <a:pt x="1141" y="0"/>
                    <a:pt x="1141" y="0"/>
                    <a:pt x="1141" y="0"/>
                  </a:cubicBezTo>
                  <a:cubicBezTo>
                    <a:pt x="1183" y="148"/>
                    <a:pt x="1204" y="317"/>
                    <a:pt x="1204" y="507"/>
                  </a:cubicBezTo>
                  <a:cubicBezTo>
                    <a:pt x="1204" y="972"/>
                    <a:pt x="982" y="1510"/>
                    <a:pt x="550" y="2133"/>
                  </a:cubicBezTo>
                  <a:cubicBezTo>
                    <a:pt x="476" y="2239"/>
                    <a:pt x="381" y="2344"/>
                    <a:pt x="286" y="2470"/>
                  </a:cubicBezTo>
                  <a:cubicBezTo>
                    <a:pt x="201" y="2565"/>
                    <a:pt x="106" y="2671"/>
                    <a:pt x="0" y="2776"/>
                  </a:cubicBezTo>
                  <a:cubicBezTo>
                    <a:pt x="286" y="2776"/>
                    <a:pt x="286" y="2776"/>
                    <a:pt x="286" y="2776"/>
                  </a:cubicBezTo>
                  <a:cubicBezTo>
                    <a:pt x="2810" y="2776"/>
                    <a:pt x="2810" y="2776"/>
                    <a:pt x="2810" y="2776"/>
                  </a:cubicBezTo>
                  <a:cubicBezTo>
                    <a:pt x="2915" y="2597"/>
                    <a:pt x="3052" y="2376"/>
                    <a:pt x="3200" y="2112"/>
                  </a:cubicBezTo>
                  <a:cubicBezTo>
                    <a:pt x="3475" y="1616"/>
                    <a:pt x="3612" y="1035"/>
                    <a:pt x="3612" y="380"/>
                  </a:cubicBezTo>
                  <a:cubicBezTo>
                    <a:pt x="3612" y="253"/>
                    <a:pt x="3612" y="127"/>
                    <a:pt x="3591" y="0"/>
                  </a:cubicBezTo>
                </a:path>
              </a:pathLst>
            </a:custGeom>
            <a:solidFill>
              <a:schemeClr val="accent3"/>
            </a:solidFill>
            <a:ln>
              <a:noFill/>
            </a:ln>
            <a:effectLst/>
          </p:spPr>
          <p:txBody>
            <a:bodyPr wrap="none" anchor="ctr"/>
            <a:lstStyle/>
            <a:p>
              <a:endParaRPr lang="es-MX" sz="900"/>
            </a:p>
          </p:txBody>
        </p:sp>
        <p:sp>
          <p:nvSpPr>
            <p:cNvPr id="17" name="Freeform 160">
              <a:extLst>
                <a:ext uri="{FF2B5EF4-FFF2-40B4-BE49-F238E27FC236}">
                  <a16:creationId xmlns:a16="http://schemas.microsoft.com/office/drawing/2014/main" xmlns="" id="{96CE0CF7-A358-094B-8C19-3DDFFFBE02DB}"/>
                </a:ext>
              </a:extLst>
            </p:cNvPr>
            <p:cNvSpPr>
              <a:spLocks noChangeArrowheads="1"/>
            </p:cNvSpPr>
            <p:nvPr/>
          </p:nvSpPr>
          <p:spPr bwMode="auto">
            <a:xfrm>
              <a:off x="3090684" y="943016"/>
              <a:ext cx="1596309" cy="1340900"/>
            </a:xfrm>
            <a:custGeom>
              <a:avLst/>
              <a:gdLst>
                <a:gd name="T0" fmla="*/ 855 w 3306"/>
                <a:gd name="T1" fmla="*/ 2777 h 2778"/>
                <a:gd name="T2" fmla="*/ 855 w 3306"/>
                <a:gd name="T3" fmla="*/ 2777 h 2778"/>
                <a:gd name="T4" fmla="*/ 3305 w 3306"/>
                <a:gd name="T5" fmla="*/ 2777 h 2778"/>
                <a:gd name="T6" fmla="*/ 2450 w 3306"/>
                <a:gd name="T7" fmla="*/ 929 h 2778"/>
                <a:gd name="T8" fmla="*/ 0 w 3306"/>
                <a:gd name="T9" fmla="*/ 0 h 2778"/>
                <a:gd name="T10" fmla="*/ 0 w 3306"/>
                <a:gd name="T11" fmla="*/ 2069 h 2778"/>
                <a:gd name="T12" fmla="*/ 855 w 3306"/>
                <a:gd name="T13" fmla="*/ 2777 h 2778"/>
              </a:gdLst>
              <a:ahLst/>
              <a:cxnLst>
                <a:cxn ang="0">
                  <a:pos x="T0" y="T1"/>
                </a:cxn>
                <a:cxn ang="0">
                  <a:pos x="T2" y="T3"/>
                </a:cxn>
                <a:cxn ang="0">
                  <a:pos x="T4" y="T5"/>
                </a:cxn>
                <a:cxn ang="0">
                  <a:pos x="T6" y="T7"/>
                </a:cxn>
                <a:cxn ang="0">
                  <a:pos x="T8" y="T9"/>
                </a:cxn>
                <a:cxn ang="0">
                  <a:pos x="T10" y="T11"/>
                </a:cxn>
                <a:cxn ang="0">
                  <a:pos x="T12" y="T13"/>
                </a:cxn>
              </a:cxnLst>
              <a:rect l="0" t="0" r="r" b="b"/>
              <a:pathLst>
                <a:path w="3306" h="2778">
                  <a:moveTo>
                    <a:pt x="855" y="2777"/>
                  </a:moveTo>
                  <a:lnTo>
                    <a:pt x="855" y="2777"/>
                  </a:lnTo>
                  <a:cubicBezTo>
                    <a:pt x="3305" y="2777"/>
                    <a:pt x="3305" y="2777"/>
                    <a:pt x="3305" y="2777"/>
                  </a:cubicBezTo>
                  <a:cubicBezTo>
                    <a:pt x="3231" y="2069"/>
                    <a:pt x="2946" y="1457"/>
                    <a:pt x="2450" y="929"/>
                  </a:cubicBezTo>
                  <a:cubicBezTo>
                    <a:pt x="1869" y="306"/>
                    <a:pt x="1045" y="0"/>
                    <a:pt x="0" y="0"/>
                  </a:cubicBezTo>
                  <a:cubicBezTo>
                    <a:pt x="0" y="2069"/>
                    <a:pt x="0" y="2069"/>
                    <a:pt x="0" y="2069"/>
                  </a:cubicBezTo>
                  <a:cubicBezTo>
                    <a:pt x="454" y="2112"/>
                    <a:pt x="739" y="2344"/>
                    <a:pt x="855" y="2777"/>
                  </a:cubicBezTo>
                </a:path>
              </a:pathLst>
            </a:custGeom>
            <a:solidFill>
              <a:schemeClr val="accent2"/>
            </a:solidFill>
            <a:ln>
              <a:noFill/>
            </a:ln>
            <a:effectLst/>
          </p:spPr>
          <p:txBody>
            <a:bodyPr wrap="none" anchor="ctr"/>
            <a:lstStyle/>
            <a:p>
              <a:endParaRPr lang="es-MX" sz="900"/>
            </a:p>
          </p:txBody>
        </p:sp>
      </p:grpSp>
    </p:spTree>
    <p:extLst>
      <p:ext uri="{BB962C8B-B14F-4D97-AF65-F5344CB8AC3E}">
        <p14:creationId xmlns:p14="http://schemas.microsoft.com/office/powerpoint/2010/main" val="6734958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6"/>
          <p:cNvGraphicFramePr>
            <a:graphicFrameLocks noGrp="1"/>
          </p:cNvGraphicFramePr>
          <p:nvPr>
            <p:ph idx="1"/>
            <p:extLst>
              <p:ext uri="{D42A27DB-BD31-4B8C-83A1-F6EECF244321}">
                <p14:modId xmlns:p14="http://schemas.microsoft.com/office/powerpoint/2010/main" val="33624586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1189661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4249" b="22853"/>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p:cNvSpPr>
            <a:spLocks noGrp="1"/>
          </p:cNvSpPr>
          <p:nvPr>
            <p:ph idx="1"/>
          </p:nvPr>
        </p:nvSpPr>
        <p:spPr>
          <a:xfrm>
            <a:off x="1085366" y="4135911"/>
            <a:ext cx="10554699" cy="2452687"/>
          </a:xfrm>
        </p:spPr>
        <p:txBody>
          <a:bodyPr vert="horz" lIns="91440" tIns="45720" rIns="91440" bIns="45720" rtlCol="0" anchor="ctr">
            <a:noAutofit/>
          </a:bodyPr>
          <a:lstStyle/>
          <a:p>
            <a:pPr marL="0" indent="0">
              <a:buNone/>
            </a:pPr>
            <a:r>
              <a:rPr lang="en-US" sz="2400" dirty="0">
                <a:solidFill>
                  <a:schemeClr val="accent1">
                    <a:lumMod val="50000"/>
                  </a:schemeClr>
                </a:solidFill>
              </a:rPr>
              <a:t>The selection criteria for allocation of Engineering Minor will be based on:</a:t>
            </a:r>
          </a:p>
          <a:p>
            <a:pPr marL="0" indent="0">
              <a:buNone/>
            </a:pPr>
            <a:endParaRPr lang="en-US" sz="2400" dirty="0">
              <a:solidFill>
                <a:schemeClr val="accent1">
                  <a:lumMod val="50000"/>
                </a:schemeClr>
              </a:solidFill>
            </a:endParaRPr>
          </a:p>
          <a:p>
            <a:pPr marL="514350" indent="-514350">
              <a:buFont typeface="+mj-lt"/>
              <a:buAutoNum type="alphaLcParenR"/>
            </a:pPr>
            <a:r>
              <a:rPr lang="en-US" sz="2400" dirty="0">
                <a:solidFill>
                  <a:schemeClr val="accent1">
                    <a:lumMod val="50000"/>
                  </a:schemeClr>
                </a:solidFill>
              </a:rPr>
              <a:t>First come First Serve basis</a:t>
            </a:r>
          </a:p>
          <a:p>
            <a:pPr marL="514350" indent="-514350">
              <a:buFont typeface="+mj-lt"/>
              <a:buAutoNum type="alphaLcParenR"/>
            </a:pPr>
            <a:r>
              <a:rPr lang="en-US" sz="2400" dirty="0">
                <a:solidFill>
                  <a:schemeClr val="accent1">
                    <a:lumMod val="50000"/>
                  </a:schemeClr>
                </a:solidFill>
              </a:rPr>
              <a:t>Order of preferences and CGPA </a:t>
            </a:r>
          </a:p>
          <a:p>
            <a:pPr marL="514350" indent="-514350">
              <a:buFont typeface="+mj-lt"/>
              <a:buAutoNum type="alphaLcParenR"/>
            </a:pPr>
            <a:r>
              <a:rPr lang="en-US" sz="2400" dirty="0">
                <a:solidFill>
                  <a:schemeClr val="accent1">
                    <a:lumMod val="50000"/>
                  </a:schemeClr>
                </a:solidFill>
              </a:rPr>
              <a:t>Test</a:t>
            </a:r>
          </a:p>
        </p:txBody>
      </p:sp>
    </p:spTree>
    <p:extLst>
      <p:ext uri="{BB962C8B-B14F-4D97-AF65-F5344CB8AC3E}">
        <p14:creationId xmlns:p14="http://schemas.microsoft.com/office/powerpoint/2010/main" val="8848273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Freeform 168">
            <a:extLst>
              <a:ext uri="{FF2B5EF4-FFF2-40B4-BE49-F238E27FC236}">
                <a16:creationId xmlns:a16="http://schemas.microsoft.com/office/drawing/2014/main" xmlns="" id="{CFEDB321-3E4C-954A-9DCF-5EF98A07EB17}"/>
              </a:ext>
            </a:extLst>
          </p:cNvPr>
          <p:cNvSpPr>
            <a:spLocks noChangeArrowheads="1"/>
          </p:cNvSpPr>
          <p:nvPr/>
        </p:nvSpPr>
        <p:spPr bwMode="auto">
          <a:xfrm>
            <a:off x="9226493" y="6014283"/>
            <a:ext cx="315061" cy="4469"/>
          </a:xfrm>
          <a:custGeom>
            <a:avLst/>
            <a:gdLst>
              <a:gd name="T0" fmla="*/ 0 w 621"/>
              <a:gd name="T1" fmla="*/ 0 h 11"/>
              <a:gd name="T2" fmla="*/ 0 w 621"/>
              <a:gd name="T3" fmla="*/ 0 h 11"/>
              <a:gd name="T4" fmla="*/ 305 w 621"/>
              <a:gd name="T5" fmla="*/ 10 h 11"/>
              <a:gd name="T6" fmla="*/ 620 w 621"/>
              <a:gd name="T7" fmla="*/ 0 h 11"/>
              <a:gd name="T8" fmla="*/ 214 w 621"/>
              <a:gd name="T9" fmla="*/ 0 h 11"/>
              <a:gd name="T10" fmla="*/ 0 w 621"/>
              <a:gd name="T11" fmla="*/ 0 h 11"/>
            </a:gdLst>
            <a:ahLst/>
            <a:cxnLst>
              <a:cxn ang="0">
                <a:pos x="T0" y="T1"/>
              </a:cxn>
              <a:cxn ang="0">
                <a:pos x="T2" y="T3"/>
              </a:cxn>
              <a:cxn ang="0">
                <a:pos x="T4" y="T5"/>
              </a:cxn>
              <a:cxn ang="0">
                <a:pos x="T6" y="T7"/>
              </a:cxn>
              <a:cxn ang="0">
                <a:pos x="T8" y="T9"/>
              </a:cxn>
              <a:cxn ang="0">
                <a:pos x="T10" y="T11"/>
              </a:cxn>
            </a:cxnLst>
            <a:rect l="0" t="0" r="r" b="b"/>
            <a:pathLst>
              <a:path w="621" h="11">
                <a:moveTo>
                  <a:pt x="0" y="0"/>
                </a:moveTo>
                <a:lnTo>
                  <a:pt x="0" y="0"/>
                </a:lnTo>
                <a:cubicBezTo>
                  <a:pt x="102" y="10"/>
                  <a:pt x="204" y="10"/>
                  <a:pt x="305" y="10"/>
                </a:cubicBezTo>
                <a:cubicBezTo>
                  <a:pt x="417" y="10"/>
                  <a:pt x="519" y="10"/>
                  <a:pt x="620" y="0"/>
                </a:cubicBezTo>
                <a:cubicBezTo>
                  <a:pt x="214" y="0"/>
                  <a:pt x="214" y="0"/>
                  <a:pt x="214" y="0"/>
                </a:cubicBezTo>
                <a:lnTo>
                  <a:pt x="0" y="0"/>
                </a:lnTo>
              </a:path>
            </a:pathLst>
          </a:custGeom>
          <a:solidFill>
            <a:srgbClr val="3232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sz="900"/>
          </a:p>
        </p:txBody>
      </p:sp>
      <p:sp>
        <p:nvSpPr>
          <p:cNvPr id="232" name="Freeform 169">
            <a:extLst>
              <a:ext uri="{FF2B5EF4-FFF2-40B4-BE49-F238E27FC236}">
                <a16:creationId xmlns:a16="http://schemas.microsoft.com/office/drawing/2014/main" xmlns="" id="{D3BA7D7A-D67B-C542-B2FF-3C8089354ABC}"/>
              </a:ext>
            </a:extLst>
          </p:cNvPr>
          <p:cNvSpPr>
            <a:spLocks noChangeArrowheads="1"/>
          </p:cNvSpPr>
          <p:nvPr/>
        </p:nvSpPr>
        <p:spPr bwMode="auto">
          <a:xfrm>
            <a:off x="7604268" y="4376416"/>
            <a:ext cx="1729480" cy="1637868"/>
          </a:xfrm>
          <a:custGeom>
            <a:avLst/>
            <a:gdLst>
              <a:gd name="T0" fmla="*/ 3414 w 3415"/>
              <a:gd name="T1" fmla="*/ 1311 h 3232"/>
              <a:gd name="T2" fmla="*/ 3414 w 3415"/>
              <a:gd name="T3" fmla="*/ 1311 h 3232"/>
              <a:gd name="T4" fmla="*/ 2560 w 3415"/>
              <a:gd name="T5" fmla="*/ 955 h 3232"/>
              <a:gd name="T6" fmla="*/ 2225 w 3415"/>
              <a:gd name="T7" fmla="*/ 0 h 3232"/>
              <a:gd name="T8" fmla="*/ 0 w 3415"/>
              <a:gd name="T9" fmla="*/ 0 h 3232"/>
              <a:gd name="T10" fmla="*/ 975 w 3415"/>
              <a:gd name="T11" fmla="*/ 2428 h 3232"/>
              <a:gd name="T12" fmla="*/ 3200 w 3415"/>
              <a:gd name="T13" fmla="*/ 3231 h 3232"/>
              <a:gd name="T14" fmla="*/ 3414 w 3415"/>
              <a:gd name="T15" fmla="*/ 3231 h 3232"/>
              <a:gd name="T16" fmla="*/ 3414 w 3415"/>
              <a:gd name="T17" fmla="*/ 1311 h 3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5" h="3232">
                <a:moveTo>
                  <a:pt x="3414" y="1311"/>
                </a:moveTo>
                <a:lnTo>
                  <a:pt x="3414" y="1311"/>
                </a:lnTo>
                <a:cubicBezTo>
                  <a:pt x="3048" y="1301"/>
                  <a:pt x="2774" y="1179"/>
                  <a:pt x="2560" y="955"/>
                </a:cubicBezTo>
                <a:cubicBezTo>
                  <a:pt x="2347" y="721"/>
                  <a:pt x="2235" y="407"/>
                  <a:pt x="2225" y="0"/>
                </a:cubicBezTo>
                <a:cubicBezTo>
                  <a:pt x="0" y="0"/>
                  <a:pt x="0" y="0"/>
                  <a:pt x="0" y="0"/>
                </a:cubicBezTo>
                <a:cubicBezTo>
                  <a:pt x="0" y="1077"/>
                  <a:pt x="325" y="1890"/>
                  <a:pt x="975" y="2428"/>
                </a:cubicBezTo>
                <a:cubicBezTo>
                  <a:pt x="1565" y="2916"/>
                  <a:pt x="2306" y="3180"/>
                  <a:pt x="3200" y="3231"/>
                </a:cubicBezTo>
                <a:cubicBezTo>
                  <a:pt x="3414" y="3231"/>
                  <a:pt x="3414" y="3231"/>
                  <a:pt x="3414" y="3231"/>
                </a:cubicBezTo>
                <a:lnTo>
                  <a:pt x="3414" y="1311"/>
                </a:lnTo>
              </a:path>
            </a:pathLst>
          </a:custGeom>
          <a:solidFill>
            <a:schemeClr val="accent5"/>
          </a:solidFill>
          <a:ln>
            <a:noFill/>
          </a:ln>
          <a:effectLst/>
        </p:spPr>
        <p:txBody>
          <a:bodyPr wrap="none" anchor="ctr"/>
          <a:lstStyle/>
          <a:p>
            <a:endParaRPr lang="es-MX" sz="900"/>
          </a:p>
        </p:txBody>
      </p:sp>
      <p:sp>
        <p:nvSpPr>
          <p:cNvPr id="233" name="Freeform 170">
            <a:extLst>
              <a:ext uri="{FF2B5EF4-FFF2-40B4-BE49-F238E27FC236}">
                <a16:creationId xmlns:a16="http://schemas.microsoft.com/office/drawing/2014/main" xmlns="" id="{1812F756-6BB3-9D4E-88DA-EAC2C7A50D15}"/>
              </a:ext>
            </a:extLst>
          </p:cNvPr>
          <p:cNvSpPr>
            <a:spLocks noChangeArrowheads="1"/>
          </p:cNvSpPr>
          <p:nvPr/>
        </p:nvSpPr>
        <p:spPr bwMode="auto">
          <a:xfrm>
            <a:off x="7686944" y="787856"/>
            <a:ext cx="1649039" cy="1539551"/>
          </a:xfrm>
          <a:custGeom>
            <a:avLst/>
            <a:gdLst>
              <a:gd name="T0" fmla="*/ 905 w 3253"/>
              <a:gd name="T1" fmla="*/ 793 h 3039"/>
              <a:gd name="T2" fmla="*/ 905 w 3253"/>
              <a:gd name="T3" fmla="*/ 793 h 3039"/>
              <a:gd name="T4" fmla="*/ 0 w 3253"/>
              <a:gd name="T5" fmla="*/ 3038 h 3039"/>
              <a:gd name="T6" fmla="*/ 2226 w 3253"/>
              <a:gd name="T7" fmla="*/ 3038 h 3039"/>
              <a:gd name="T8" fmla="*/ 3252 w 3253"/>
              <a:gd name="T9" fmla="*/ 2012 h 3039"/>
              <a:gd name="T10" fmla="*/ 3252 w 3253"/>
              <a:gd name="T11" fmla="*/ 0 h 3039"/>
              <a:gd name="T12" fmla="*/ 905 w 3253"/>
              <a:gd name="T13" fmla="*/ 793 h 3039"/>
            </a:gdLst>
            <a:ahLst/>
            <a:cxnLst>
              <a:cxn ang="0">
                <a:pos x="T0" y="T1"/>
              </a:cxn>
              <a:cxn ang="0">
                <a:pos x="T2" y="T3"/>
              </a:cxn>
              <a:cxn ang="0">
                <a:pos x="T4" y="T5"/>
              </a:cxn>
              <a:cxn ang="0">
                <a:pos x="T6" y="T7"/>
              </a:cxn>
              <a:cxn ang="0">
                <a:pos x="T8" y="T9"/>
              </a:cxn>
              <a:cxn ang="0">
                <a:pos x="T10" y="T11"/>
              </a:cxn>
              <a:cxn ang="0">
                <a:pos x="T12" y="T13"/>
              </a:cxn>
            </a:cxnLst>
            <a:rect l="0" t="0" r="r" b="b"/>
            <a:pathLst>
              <a:path w="3253" h="3039">
                <a:moveTo>
                  <a:pt x="905" y="793"/>
                </a:moveTo>
                <a:lnTo>
                  <a:pt x="905" y="793"/>
                </a:lnTo>
                <a:cubicBezTo>
                  <a:pt x="305" y="1321"/>
                  <a:pt x="0" y="2073"/>
                  <a:pt x="0" y="3038"/>
                </a:cubicBezTo>
                <a:cubicBezTo>
                  <a:pt x="2226" y="3038"/>
                  <a:pt x="2226" y="3038"/>
                  <a:pt x="2226" y="3038"/>
                </a:cubicBezTo>
                <a:cubicBezTo>
                  <a:pt x="2287" y="2357"/>
                  <a:pt x="2632" y="2012"/>
                  <a:pt x="3252" y="2012"/>
                </a:cubicBezTo>
                <a:cubicBezTo>
                  <a:pt x="3252" y="0"/>
                  <a:pt x="3252" y="0"/>
                  <a:pt x="3252" y="0"/>
                </a:cubicBezTo>
                <a:cubicBezTo>
                  <a:pt x="2276" y="11"/>
                  <a:pt x="1494" y="275"/>
                  <a:pt x="905" y="793"/>
                </a:cubicBezTo>
              </a:path>
            </a:pathLst>
          </a:custGeom>
          <a:solidFill>
            <a:schemeClr val="accent1"/>
          </a:solidFill>
          <a:ln>
            <a:noFill/>
          </a:ln>
          <a:effectLst/>
        </p:spPr>
        <p:txBody>
          <a:bodyPr wrap="none" anchor="ctr"/>
          <a:lstStyle/>
          <a:p>
            <a:endParaRPr lang="es-MX" sz="900"/>
          </a:p>
        </p:txBody>
      </p:sp>
      <p:sp>
        <p:nvSpPr>
          <p:cNvPr id="234" name="Freeform 171">
            <a:extLst>
              <a:ext uri="{FF2B5EF4-FFF2-40B4-BE49-F238E27FC236}">
                <a16:creationId xmlns:a16="http://schemas.microsoft.com/office/drawing/2014/main" xmlns="" id="{F624D469-F656-F241-A1E5-8B63A4A68406}"/>
              </a:ext>
            </a:extLst>
          </p:cNvPr>
          <p:cNvSpPr>
            <a:spLocks noChangeArrowheads="1"/>
          </p:cNvSpPr>
          <p:nvPr/>
        </p:nvSpPr>
        <p:spPr bwMode="auto">
          <a:xfrm>
            <a:off x="9333748" y="4273630"/>
            <a:ext cx="1725011" cy="1740653"/>
          </a:xfrm>
          <a:custGeom>
            <a:avLst/>
            <a:gdLst>
              <a:gd name="T0" fmla="*/ 1158 w 3405"/>
              <a:gd name="T1" fmla="*/ 0 h 3435"/>
              <a:gd name="T2" fmla="*/ 1158 w 3405"/>
              <a:gd name="T3" fmla="*/ 0 h 3435"/>
              <a:gd name="T4" fmla="*/ 1188 w 3405"/>
              <a:gd name="T5" fmla="*/ 294 h 3435"/>
              <a:gd name="T6" fmla="*/ 904 w 3405"/>
              <a:gd name="T7" fmla="*/ 1199 h 3435"/>
              <a:gd name="T8" fmla="*/ 40 w 3405"/>
              <a:gd name="T9" fmla="*/ 1514 h 3435"/>
              <a:gd name="T10" fmla="*/ 0 w 3405"/>
              <a:gd name="T11" fmla="*/ 1514 h 3435"/>
              <a:gd name="T12" fmla="*/ 0 w 3405"/>
              <a:gd name="T13" fmla="*/ 3434 h 3435"/>
              <a:gd name="T14" fmla="*/ 406 w 3405"/>
              <a:gd name="T15" fmla="*/ 3434 h 3435"/>
              <a:gd name="T16" fmla="*/ 2530 w 3405"/>
              <a:gd name="T17" fmla="*/ 2662 h 3435"/>
              <a:gd name="T18" fmla="*/ 3404 w 3405"/>
              <a:gd name="T19" fmla="*/ 528 h 3435"/>
              <a:gd name="T20" fmla="*/ 3373 w 3405"/>
              <a:gd name="T21" fmla="*/ 0 h 3435"/>
              <a:gd name="T22" fmla="*/ 1158 w 3405"/>
              <a:gd name="T23" fmla="*/ 0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5" h="3435">
                <a:moveTo>
                  <a:pt x="1158" y="0"/>
                </a:moveTo>
                <a:lnTo>
                  <a:pt x="1158" y="0"/>
                </a:lnTo>
                <a:cubicBezTo>
                  <a:pt x="1178" y="91"/>
                  <a:pt x="1188" y="183"/>
                  <a:pt x="1188" y="294"/>
                </a:cubicBezTo>
                <a:cubicBezTo>
                  <a:pt x="1188" y="680"/>
                  <a:pt x="1097" y="985"/>
                  <a:pt x="904" y="1199"/>
                </a:cubicBezTo>
                <a:cubicBezTo>
                  <a:pt x="711" y="1412"/>
                  <a:pt x="427" y="1514"/>
                  <a:pt x="40" y="1514"/>
                </a:cubicBezTo>
                <a:cubicBezTo>
                  <a:pt x="30" y="1514"/>
                  <a:pt x="10" y="1514"/>
                  <a:pt x="0" y="1514"/>
                </a:cubicBezTo>
                <a:cubicBezTo>
                  <a:pt x="0" y="3434"/>
                  <a:pt x="0" y="3434"/>
                  <a:pt x="0" y="3434"/>
                </a:cubicBezTo>
                <a:cubicBezTo>
                  <a:pt x="406" y="3434"/>
                  <a:pt x="406" y="3434"/>
                  <a:pt x="406" y="3434"/>
                </a:cubicBezTo>
                <a:cubicBezTo>
                  <a:pt x="1290" y="3393"/>
                  <a:pt x="2002" y="3129"/>
                  <a:pt x="2530" y="2662"/>
                </a:cubicBezTo>
                <a:cubicBezTo>
                  <a:pt x="3109" y="2143"/>
                  <a:pt x="3404" y="1432"/>
                  <a:pt x="3404" y="528"/>
                </a:cubicBezTo>
                <a:cubicBezTo>
                  <a:pt x="3404" y="345"/>
                  <a:pt x="3394" y="162"/>
                  <a:pt x="3373" y="0"/>
                </a:cubicBezTo>
                <a:lnTo>
                  <a:pt x="1158" y="0"/>
                </a:lnTo>
              </a:path>
            </a:pathLst>
          </a:custGeom>
          <a:solidFill>
            <a:schemeClr val="accent4"/>
          </a:solidFill>
          <a:ln>
            <a:noFill/>
          </a:ln>
          <a:effectLst/>
        </p:spPr>
        <p:txBody>
          <a:bodyPr wrap="none" anchor="ctr"/>
          <a:lstStyle/>
          <a:p>
            <a:endParaRPr lang="es-MX" sz="900"/>
          </a:p>
        </p:txBody>
      </p:sp>
      <p:sp>
        <p:nvSpPr>
          <p:cNvPr id="235" name="Freeform 172">
            <a:extLst>
              <a:ext uri="{FF2B5EF4-FFF2-40B4-BE49-F238E27FC236}">
                <a16:creationId xmlns:a16="http://schemas.microsoft.com/office/drawing/2014/main" xmlns="" id="{202B935B-7EBC-7745-B13B-59254A7845AD}"/>
              </a:ext>
            </a:extLst>
          </p:cNvPr>
          <p:cNvSpPr>
            <a:spLocks noChangeArrowheads="1"/>
          </p:cNvSpPr>
          <p:nvPr/>
        </p:nvSpPr>
        <p:spPr bwMode="auto">
          <a:xfrm>
            <a:off x="8848868" y="2528509"/>
            <a:ext cx="2194250" cy="1745121"/>
          </a:xfrm>
          <a:custGeom>
            <a:avLst/>
            <a:gdLst>
              <a:gd name="T0" fmla="*/ 2855 w 4329"/>
              <a:gd name="T1" fmla="*/ 1585 h 3444"/>
              <a:gd name="T2" fmla="*/ 2855 w 4329"/>
              <a:gd name="T3" fmla="*/ 1585 h 3444"/>
              <a:gd name="T4" fmla="*/ 2855 w 4329"/>
              <a:gd name="T5" fmla="*/ 1534 h 3444"/>
              <a:gd name="T6" fmla="*/ 3749 w 4329"/>
              <a:gd name="T7" fmla="*/ 762 h 3444"/>
              <a:gd name="T8" fmla="*/ 4105 w 4329"/>
              <a:gd name="T9" fmla="*/ 0 h 3444"/>
              <a:gd name="T10" fmla="*/ 1869 w 4329"/>
              <a:gd name="T11" fmla="*/ 0 h 3444"/>
              <a:gd name="T12" fmla="*/ 955 w 4329"/>
              <a:gd name="T13" fmla="*/ 609 h 3444"/>
              <a:gd name="T14" fmla="*/ 426 w 4329"/>
              <a:gd name="T15" fmla="*/ 650 h 3444"/>
              <a:gd name="T16" fmla="*/ 0 w 4329"/>
              <a:gd name="T17" fmla="*/ 650 h 3444"/>
              <a:gd name="T18" fmla="*/ 0 w 4329"/>
              <a:gd name="T19" fmla="*/ 2569 h 3444"/>
              <a:gd name="T20" fmla="*/ 426 w 4329"/>
              <a:gd name="T21" fmla="*/ 2569 h 3444"/>
              <a:gd name="T22" fmla="*/ 955 w 4329"/>
              <a:gd name="T23" fmla="*/ 2600 h 3444"/>
              <a:gd name="T24" fmla="*/ 1747 w 4329"/>
              <a:gd name="T25" fmla="*/ 2853 h 3444"/>
              <a:gd name="T26" fmla="*/ 2113 w 4329"/>
              <a:gd name="T27" fmla="*/ 3443 h 3444"/>
              <a:gd name="T28" fmla="*/ 4328 w 4329"/>
              <a:gd name="T29" fmla="*/ 3443 h 3444"/>
              <a:gd name="T30" fmla="*/ 2855 w 4329"/>
              <a:gd name="T31" fmla="*/ 1585 h 3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29" h="3444">
                <a:moveTo>
                  <a:pt x="2855" y="1585"/>
                </a:moveTo>
                <a:lnTo>
                  <a:pt x="2855" y="1585"/>
                </a:lnTo>
                <a:cubicBezTo>
                  <a:pt x="2855" y="1534"/>
                  <a:pt x="2855" y="1534"/>
                  <a:pt x="2855" y="1534"/>
                </a:cubicBezTo>
                <a:cubicBezTo>
                  <a:pt x="3160" y="1401"/>
                  <a:pt x="3454" y="1148"/>
                  <a:pt x="3749" y="762"/>
                </a:cubicBezTo>
                <a:cubicBezTo>
                  <a:pt x="3912" y="548"/>
                  <a:pt x="4034" y="294"/>
                  <a:pt x="4105" y="0"/>
                </a:cubicBezTo>
                <a:cubicBezTo>
                  <a:pt x="1869" y="0"/>
                  <a:pt x="1869" y="0"/>
                  <a:pt x="1869" y="0"/>
                </a:cubicBezTo>
                <a:cubicBezTo>
                  <a:pt x="1737" y="325"/>
                  <a:pt x="1432" y="528"/>
                  <a:pt x="955" y="609"/>
                </a:cubicBezTo>
                <a:cubicBezTo>
                  <a:pt x="792" y="640"/>
                  <a:pt x="620" y="650"/>
                  <a:pt x="426" y="650"/>
                </a:cubicBezTo>
                <a:cubicBezTo>
                  <a:pt x="0" y="650"/>
                  <a:pt x="0" y="650"/>
                  <a:pt x="0" y="650"/>
                </a:cubicBezTo>
                <a:cubicBezTo>
                  <a:pt x="0" y="2569"/>
                  <a:pt x="0" y="2569"/>
                  <a:pt x="0" y="2569"/>
                </a:cubicBezTo>
                <a:cubicBezTo>
                  <a:pt x="426" y="2569"/>
                  <a:pt x="426" y="2569"/>
                  <a:pt x="426" y="2569"/>
                </a:cubicBezTo>
                <a:cubicBezTo>
                  <a:pt x="620" y="2569"/>
                  <a:pt x="792" y="2579"/>
                  <a:pt x="955" y="2600"/>
                </a:cubicBezTo>
                <a:cubicBezTo>
                  <a:pt x="1290" y="2640"/>
                  <a:pt x="1554" y="2721"/>
                  <a:pt x="1747" y="2853"/>
                </a:cubicBezTo>
                <a:cubicBezTo>
                  <a:pt x="1940" y="2996"/>
                  <a:pt x="2062" y="3189"/>
                  <a:pt x="2113" y="3443"/>
                </a:cubicBezTo>
                <a:cubicBezTo>
                  <a:pt x="4328" y="3443"/>
                  <a:pt x="4328" y="3443"/>
                  <a:pt x="4328" y="3443"/>
                </a:cubicBezTo>
                <a:cubicBezTo>
                  <a:pt x="4186" y="2538"/>
                  <a:pt x="3698" y="1919"/>
                  <a:pt x="2855" y="1585"/>
                </a:cubicBezTo>
              </a:path>
            </a:pathLst>
          </a:custGeom>
          <a:solidFill>
            <a:schemeClr val="accent6">
              <a:lumMod val="75000"/>
            </a:schemeClr>
          </a:solidFill>
          <a:ln>
            <a:noFill/>
          </a:ln>
          <a:effectLst/>
        </p:spPr>
        <p:txBody>
          <a:bodyPr wrap="none" anchor="ctr"/>
          <a:lstStyle/>
          <a:p>
            <a:endParaRPr lang="es-MX" sz="900"/>
          </a:p>
        </p:txBody>
      </p:sp>
      <p:sp>
        <p:nvSpPr>
          <p:cNvPr id="236" name="Freeform 173">
            <a:extLst>
              <a:ext uri="{FF2B5EF4-FFF2-40B4-BE49-F238E27FC236}">
                <a16:creationId xmlns:a16="http://schemas.microsoft.com/office/drawing/2014/main" xmlns="" id="{150569E1-D92D-1349-AACC-A2E76C921E4B}"/>
              </a:ext>
            </a:extLst>
          </p:cNvPr>
          <p:cNvSpPr>
            <a:spLocks noChangeArrowheads="1"/>
          </p:cNvSpPr>
          <p:nvPr/>
        </p:nvSpPr>
        <p:spPr bwMode="auto">
          <a:xfrm>
            <a:off x="9333748" y="787856"/>
            <a:ext cx="1637868" cy="1740653"/>
          </a:xfrm>
          <a:custGeom>
            <a:avLst/>
            <a:gdLst>
              <a:gd name="T0" fmla="*/ 0 w 3232"/>
              <a:gd name="T1" fmla="*/ 2012 h 3436"/>
              <a:gd name="T2" fmla="*/ 0 w 3232"/>
              <a:gd name="T3" fmla="*/ 2012 h 3436"/>
              <a:gd name="T4" fmla="*/ 731 w 3232"/>
              <a:gd name="T5" fmla="*/ 2276 h 3436"/>
              <a:gd name="T6" fmla="*/ 1006 w 3232"/>
              <a:gd name="T7" fmla="*/ 2977 h 3436"/>
              <a:gd name="T8" fmla="*/ 914 w 3232"/>
              <a:gd name="T9" fmla="*/ 3435 h 3436"/>
              <a:gd name="T10" fmla="*/ 3150 w 3232"/>
              <a:gd name="T11" fmla="*/ 3435 h 3436"/>
              <a:gd name="T12" fmla="*/ 3231 w 3232"/>
              <a:gd name="T13" fmla="*/ 2693 h 3436"/>
              <a:gd name="T14" fmla="*/ 2398 w 3232"/>
              <a:gd name="T15" fmla="*/ 762 h 3436"/>
              <a:gd name="T16" fmla="*/ 61 w 3232"/>
              <a:gd name="T17" fmla="*/ 0 h 3436"/>
              <a:gd name="T18" fmla="*/ 0 w 3232"/>
              <a:gd name="T19" fmla="*/ 0 h 3436"/>
              <a:gd name="T20" fmla="*/ 0 w 3232"/>
              <a:gd name="T21" fmla="*/ 2012 h 3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32" h="3436">
                <a:moveTo>
                  <a:pt x="0" y="2012"/>
                </a:moveTo>
                <a:lnTo>
                  <a:pt x="0" y="2012"/>
                </a:lnTo>
                <a:cubicBezTo>
                  <a:pt x="305" y="2012"/>
                  <a:pt x="549" y="2103"/>
                  <a:pt x="731" y="2276"/>
                </a:cubicBezTo>
                <a:cubicBezTo>
                  <a:pt x="914" y="2449"/>
                  <a:pt x="1006" y="2683"/>
                  <a:pt x="1006" y="2977"/>
                </a:cubicBezTo>
                <a:cubicBezTo>
                  <a:pt x="1006" y="3150"/>
                  <a:pt x="975" y="3303"/>
                  <a:pt x="914" y="3435"/>
                </a:cubicBezTo>
                <a:cubicBezTo>
                  <a:pt x="3150" y="3435"/>
                  <a:pt x="3150" y="3435"/>
                  <a:pt x="3150" y="3435"/>
                </a:cubicBezTo>
                <a:cubicBezTo>
                  <a:pt x="3200" y="3211"/>
                  <a:pt x="3231" y="2967"/>
                  <a:pt x="3231" y="2693"/>
                </a:cubicBezTo>
                <a:cubicBezTo>
                  <a:pt x="3231" y="1910"/>
                  <a:pt x="2957" y="1260"/>
                  <a:pt x="2398" y="762"/>
                </a:cubicBezTo>
                <a:cubicBezTo>
                  <a:pt x="1839" y="254"/>
                  <a:pt x="1067" y="0"/>
                  <a:pt x="61" y="0"/>
                </a:cubicBezTo>
                <a:cubicBezTo>
                  <a:pt x="40" y="0"/>
                  <a:pt x="20" y="0"/>
                  <a:pt x="0" y="0"/>
                </a:cubicBezTo>
                <a:lnTo>
                  <a:pt x="0" y="2012"/>
                </a:lnTo>
              </a:path>
            </a:pathLst>
          </a:custGeom>
          <a:solidFill>
            <a:schemeClr val="accent2"/>
          </a:solidFill>
          <a:ln>
            <a:noFill/>
          </a:ln>
          <a:effectLst/>
        </p:spPr>
        <p:txBody>
          <a:bodyPr wrap="none" anchor="ctr"/>
          <a:lstStyle/>
          <a:p>
            <a:endParaRPr lang="es-MX" sz="900"/>
          </a:p>
        </p:txBody>
      </p:sp>
      <p:grpSp>
        <p:nvGrpSpPr>
          <p:cNvPr id="2" name="Group 1">
            <a:extLst>
              <a:ext uri="{FF2B5EF4-FFF2-40B4-BE49-F238E27FC236}">
                <a16:creationId xmlns:a16="http://schemas.microsoft.com/office/drawing/2014/main" xmlns="" id="{F096E27C-7583-0247-AA27-A1AB68DD0FA2}"/>
              </a:ext>
            </a:extLst>
          </p:cNvPr>
          <p:cNvGrpSpPr/>
          <p:nvPr/>
        </p:nvGrpSpPr>
        <p:grpSpPr>
          <a:xfrm>
            <a:off x="576775" y="673614"/>
            <a:ext cx="5231148" cy="6086744"/>
            <a:chOff x="2437595" y="1347228"/>
            <a:chExt cx="9175076" cy="12173475"/>
          </a:xfrm>
        </p:grpSpPr>
        <p:sp>
          <p:nvSpPr>
            <p:cNvPr id="61" name="CuadroTexto 238">
              <a:extLst>
                <a:ext uri="{FF2B5EF4-FFF2-40B4-BE49-F238E27FC236}">
                  <a16:creationId xmlns:a16="http://schemas.microsoft.com/office/drawing/2014/main" xmlns="" id="{99D3A739-F39C-5E4C-988C-F01F29F9B677}"/>
                </a:ext>
              </a:extLst>
            </p:cNvPr>
            <p:cNvSpPr txBox="1"/>
            <p:nvPr/>
          </p:nvSpPr>
          <p:spPr>
            <a:xfrm>
              <a:off x="2437595" y="1347228"/>
              <a:ext cx="9175076" cy="2893097"/>
            </a:xfrm>
            <a:prstGeom prst="rect">
              <a:avLst/>
            </a:prstGeom>
            <a:noFill/>
          </p:spPr>
          <p:txBody>
            <a:bodyPr wrap="none" rtlCol="0">
              <a:spAutoFit/>
            </a:bodyPr>
            <a:lstStyle/>
            <a:p>
              <a:r>
                <a:rPr lang="en-US" sz="4400" b="1" dirty="0" smtClean="0">
                  <a:solidFill>
                    <a:schemeClr val="tx2"/>
                  </a:solidFill>
                  <a:latin typeface="Lato Heavy" charset="0"/>
                  <a:ea typeface="Lato Heavy" charset="0"/>
                  <a:cs typeface="Lato Heavy" charset="0"/>
                </a:rPr>
                <a:t>FULL Stack </a:t>
              </a:r>
            </a:p>
            <a:p>
              <a:r>
                <a:rPr lang="en-US" sz="4400" b="1" dirty="0" smtClean="0">
                  <a:solidFill>
                    <a:schemeClr val="tx2"/>
                  </a:solidFill>
                  <a:latin typeface="Lato Heavy" charset="0"/>
                  <a:ea typeface="Lato Heavy" charset="0"/>
                  <a:cs typeface="Lato Heavy" charset="0"/>
                </a:rPr>
                <a:t>Web Development</a:t>
              </a:r>
              <a:endParaRPr lang="en-US" sz="4400" b="1" dirty="0">
                <a:solidFill>
                  <a:schemeClr val="tx2"/>
                </a:solidFill>
                <a:latin typeface="Lato Heavy" charset="0"/>
                <a:ea typeface="Lato Heavy" charset="0"/>
                <a:cs typeface="Lato Heavy" charset="0"/>
              </a:endParaRPr>
            </a:p>
          </p:txBody>
        </p:sp>
        <p:sp>
          <p:nvSpPr>
            <p:cNvPr id="62" name="CuadroTexto 239">
              <a:extLst>
                <a:ext uri="{FF2B5EF4-FFF2-40B4-BE49-F238E27FC236}">
                  <a16:creationId xmlns:a16="http://schemas.microsoft.com/office/drawing/2014/main" xmlns="" id="{55ECAC00-7266-394A-9DA6-18BED37F6C48}"/>
                </a:ext>
              </a:extLst>
            </p:cNvPr>
            <p:cNvSpPr txBox="1"/>
            <p:nvPr/>
          </p:nvSpPr>
          <p:spPr>
            <a:xfrm>
              <a:off x="2471463" y="4022017"/>
              <a:ext cx="8303130" cy="5355306"/>
            </a:xfrm>
            <a:prstGeom prst="rect">
              <a:avLst/>
            </a:prstGeom>
            <a:noFill/>
          </p:spPr>
          <p:txBody>
            <a:bodyPr wrap="square" rtlCol="0">
              <a:spAutoFit/>
            </a:bodyPr>
            <a:lstStyle/>
            <a:p>
              <a:pPr algn="just">
                <a:buClr>
                  <a:srgbClr val="000000"/>
                </a:buClr>
                <a:defRPr/>
              </a:pPr>
              <a:r>
                <a:rPr lang="en-US" sz="1400" kern="0" dirty="0" smtClean="0">
                  <a:latin typeface="Cambria"/>
                  <a:ea typeface="Cambria"/>
                  <a:cs typeface="Cambria"/>
                  <a:sym typeface="Cambria"/>
                </a:rPr>
                <a:t>. </a:t>
              </a:r>
              <a:endParaRPr lang="en-US" sz="1400" kern="0" dirty="0">
                <a:latin typeface="Cambria"/>
                <a:ea typeface="Cambria"/>
                <a:cs typeface="Cambria"/>
                <a:sym typeface="Cambria"/>
              </a:endParaRPr>
            </a:p>
            <a:p>
              <a:pPr algn="just">
                <a:buClr>
                  <a:srgbClr val="000000"/>
                </a:buClr>
                <a:defRPr/>
              </a:pPr>
              <a:r>
                <a:rPr lang="en-US" sz="1400" kern="0" dirty="0">
                  <a:latin typeface="Cambria"/>
                  <a:ea typeface="Cambria"/>
                  <a:cs typeface="Cambria"/>
                  <a:sym typeface="Cambria"/>
                </a:rPr>
                <a:t>The tem full stack web development means complete website development including front-end, back-end and database. On this track students will learn different technologies related to web development like HTML, CSS, JavaScript, Node.js, React.js, PHT, </a:t>
              </a:r>
              <a:r>
                <a:rPr lang="en-US" sz="1400" kern="0" dirty="0" err="1">
                  <a:latin typeface="Cambria"/>
                  <a:ea typeface="Cambria"/>
                  <a:cs typeface="Cambria"/>
                  <a:sym typeface="Cambria"/>
                </a:rPr>
                <a:t>Laravel</a:t>
              </a:r>
              <a:r>
                <a:rPr lang="en-US" sz="1400" kern="0" dirty="0">
                  <a:latin typeface="Cambria"/>
                  <a:ea typeface="Cambria"/>
                  <a:cs typeface="Cambria"/>
                  <a:sym typeface="Cambria"/>
                </a:rPr>
                <a:t>, flask </a:t>
              </a:r>
              <a:r>
                <a:rPr lang="en-US" sz="1400" kern="0" dirty="0" err="1" smtClean="0">
                  <a:latin typeface="Cambria"/>
                  <a:ea typeface="Cambria"/>
                  <a:cs typeface="Cambria"/>
                  <a:sym typeface="Cambria"/>
                </a:rPr>
                <a:t>etc</a:t>
              </a:r>
              <a:endParaRPr lang="en-US" sz="1400" kern="0" dirty="0">
                <a:latin typeface="Cambria"/>
                <a:ea typeface="Cambria"/>
                <a:cs typeface="Cambria"/>
                <a:sym typeface="Cambria"/>
              </a:endParaRPr>
            </a:p>
            <a:p>
              <a:pPr marL="457200" indent="-457200" algn="just">
                <a:buClr>
                  <a:srgbClr val="000000"/>
                </a:buClr>
                <a:buFont typeface="Arial" panose="020B0604020202020204" pitchFamily="34" charset="0"/>
                <a:buChar char="•"/>
                <a:defRPr/>
              </a:pPr>
              <a:endParaRPr lang="en-US" sz="1400" kern="0" dirty="0" smtClean="0">
                <a:latin typeface="Cambria"/>
                <a:ea typeface="Cambria"/>
                <a:cs typeface="Cambria"/>
                <a:sym typeface="Cambria"/>
              </a:endParaRPr>
            </a:p>
            <a:p>
              <a:pPr marL="457200" indent="-457200" algn="just">
                <a:buClr>
                  <a:srgbClr val="000000"/>
                </a:buClr>
                <a:buFont typeface="Arial" panose="020B0604020202020204" pitchFamily="34" charset="0"/>
                <a:buChar char="•"/>
                <a:defRPr/>
              </a:pPr>
              <a:r>
                <a:rPr lang="en-US" sz="1400" kern="0" dirty="0" smtClean="0">
                  <a:latin typeface="Cambria"/>
                  <a:ea typeface="Cambria"/>
                  <a:cs typeface="Cambria"/>
                  <a:sym typeface="Cambria"/>
                </a:rPr>
                <a:t>Can </a:t>
              </a:r>
              <a:r>
                <a:rPr lang="en-US" sz="1400" kern="0" dirty="0">
                  <a:latin typeface="Cambria"/>
                  <a:ea typeface="Cambria"/>
                  <a:cs typeface="Cambria"/>
                  <a:sym typeface="Cambria"/>
                </a:rPr>
                <a:t>you believe your life without Internet? </a:t>
              </a:r>
            </a:p>
            <a:p>
              <a:pPr marL="457200" indent="-457200" algn="just">
                <a:buClr>
                  <a:srgbClr val="000000"/>
                </a:buClr>
                <a:buFont typeface="Arial" panose="020B0604020202020204" pitchFamily="34" charset="0"/>
                <a:buChar char="•"/>
                <a:defRPr/>
              </a:pPr>
              <a:r>
                <a:rPr lang="en-US" sz="1400" kern="0" dirty="0">
                  <a:latin typeface="Cambria"/>
                  <a:ea typeface="Cambria"/>
                  <a:cs typeface="Cambria"/>
                  <a:sym typeface="Cambria"/>
                </a:rPr>
                <a:t>Are you fascinated after seeing websites which tempt you to buy from online market places? </a:t>
              </a:r>
            </a:p>
            <a:p>
              <a:pPr marL="457200" indent="-457200" algn="just">
                <a:buClr>
                  <a:srgbClr val="000000"/>
                </a:buClr>
                <a:buFont typeface="Arial" panose="020B0604020202020204" pitchFamily="34" charset="0"/>
                <a:buChar char="•"/>
                <a:defRPr/>
              </a:pPr>
              <a:r>
                <a:rPr lang="en-US" sz="1400" kern="0" dirty="0">
                  <a:latin typeface="Cambria"/>
                  <a:ea typeface="Cambria"/>
                  <a:cs typeface="Cambria"/>
                  <a:sym typeface="Cambria"/>
                </a:rPr>
                <a:t>This Minor offers all stuff to build efficient and effective websites. Design your own website!.</a:t>
              </a:r>
              <a:endParaRPr lang="en-US" sz="1400" kern="0" dirty="0">
                <a:ea typeface="Calibri"/>
                <a:cs typeface="Calibri"/>
                <a:sym typeface="Calibri"/>
              </a:endParaRPr>
            </a:p>
          </p:txBody>
        </p:sp>
        <p:grpSp>
          <p:nvGrpSpPr>
            <p:cNvPr id="63" name="Group 62">
              <a:extLst>
                <a:ext uri="{FF2B5EF4-FFF2-40B4-BE49-F238E27FC236}">
                  <a16:creationId xmlns:a16="http://schemas.microsoft.com/office/drawing/2014/main" xmlns="" id="{E60CECF6-DCFE-BE4F-86CA-ADECCC6366FA}"/>
                </a:ext>
              </a:extLst>
            </p:cNvPr>
            <p:cNvGrpSpPr/>
            <p:nvPr/>
          </p:nvGrpSpPr>
          <p:grpSpPr>
            <a:xfrm>
              <a:off x="2639492" y="9649177"/>
              <a:ext cx="5004521" cy="1309276"/>
              <a:chOff x="13481174" y="9610627"/>
              <a:chExt cx="5004521" cy="1111118"/>
            </a:xfrm>
          </p:grpSpPr>
          <p:sp>
            <p:nvSpPr>
              <p:cNvPr id="88" name="Freeform 161">
                <a:extLst>
                  <a:ext uri="{FF2B5EF4-FFF2-40B4-BE49-F238E27FC236}">
                    <a16:creationId xmlns:a16="http://schemas.microsoft.com/office/drawing/2014/main" xmlns="" id="{6AD0FA0C-CD92-5244-9352-000C7946981C}"/>
                  </a:ext>
                </a:extLst>
              </p:cNvPr>
              <p:cNvSpPr>
                <a:spLocks noChangeArrowheads="1"/>
              </p:cNvSpPr>
              <p:nvPr/>
            </p:nvSpPr>
            <p:spPr bwMode="auto">
              <a:xfrm>
                <a:off x="13481174" y="9610627"/>
                <a:ext cx="191256" cy="1111116"/>
              </a:xfrm>
              <a:custGeom>
                <a:avLst/>
                <a:gdLst>
                  <a:gd name="T0" fmla="*/ 183 w 184"/>
                  <a:gd name="T1" fmla="*/ 1074 h 1075"/>
                  <a:gd name="T2" fmla="*/ 0 w 184"/>
                  <a:gd name="T3" fmla="*/ 1074 h 1075"/>
                  <a:gd name="T4" fmla="*/ 0 w 184"/>
                  <a:gd name="T5" fmla="*/ 0 h 1075"/>
                  <a:gd name="T6" fmla="*/ 183 w 184"/>
                  <a:gd name="T7" fmla="*/ 0 h 1075"/>
                  <a:gd name="T8" fmla="*/ 183 w 184"/>
                  <a:gd name="T9" fmla="*/ 1074 h 1075"/>
                </a:gdLst>
                <a:ahLst/>
                <a:cxnLst>
                  <a:cxn ang="0">
                    <a:pos x="T0" y="T1"/>
                  </a:cxn>
                  <a:cxn ang="0">
                    <a:pos x="T2" y="T3"/>
                  </a:cxn>
                  <a:cxn ang="0">
                    <a:pos x="T4" y="T5"/>
                  </a:cxn>
                  <a:cxn ang="0">
                    <a:pos x="T6" y="T7"/>
                  </a:cxn>
                  <a:cxn ang="0">
                    <a:pos x="T8" y="T9"/>
                  </a:cxn>
                </a:cxnLst>
                <a:rect l="0" t="0" r="r" b="b"/>
                <a:pathLst>
                  <a:path w="184" h="1075">
                    <a:moveTo>
                      <a:pt x="183" y="1074"/>
                    </a:moveTo>
                    <a:lnTo>
                      <a:pt x="0" y="1074"/>
                    </a:lnTo>
                    <a:lnTo>
                      <a:pt x="0" y="0"/>
                    </a:lnTo>
                    <a:lnTo>
                      <a:pt x="183" y="0"/>
                    </a:lnTo>
                    <a:lnTo>
                      <a:pt x="183" y="1074"/>
                    </a:lnTo>
                  </a:path>
                </a:pathLst>
              </a:custGeom>
              <a:solidFill>
                <a:schemeClr val="accent1"/>
              </a:solidFill>
              <a:ln>
                <a:noFill/>
              </a:ln>
              <a:effectLst/>
            </p:spPr>
            <p:txBody>
              <a:bodyPr wrap="none" anchor="ctr"/>
              <a:lstStyle/>
              <a:p>
                <a:endParaRPr lang="es-MX" sz="900"/>
              </a:p>
            </p:txBody>
          </p:sp>
          <p:sp>
            <p:nvSpPr>
              <p:cNvPr id="89" name="Freeform 163">
                <a:extLst>
                  <a:ext uri="{FF2B5EF4-FFF2-40B4-BE49-F238E27FC236}">
                    <a16:creationId xmlns:a16="http://schemas.microsoft.com/office/drawing/2014/main" xmlns="" id="{7F4A0CAD-A285-F340-86B9-485C26FB3C61}"/>
                  </a:ext>
                </a:extLst>
              </p:cNvPr>
              <p:cNvSpPr>
                <a:spLocks noChangeArrowheads="1"/>
              </p:cNvSpPr>
              <p:nvPr/>
            </p:nvSpPr>
            <p:spPr bwMode="auto">
              <a:xfrm>
                <a:off x="18298991" y="9610629"/>
                <a:ext cx="186704" cy="1111116"/>
              </a:xfrm>
              <a:custGeom>
                <a:avLst/>
                <a:gdLst>
                  <a:gd name="T0" fmla="*/ 182 w 183"/>
                  <a:gd name="T1" fmla="*/ 1074 h 1075"/>
                  <a:gd name="T2" fmla="*/ 0 w 183"/>
                  <a:gd name="T3" fmla="*/ 1074 h 1075"/>
                  <a:gd name="T4" fmla="*/ 0 w 183"/>
                  <a:gd name="T5" fmla="*/ 0 h 1075"/>
                  <a:gd name="T6" fmla="*/ 182 w 183"/>
                  <a:gd name="T7" fmla="*/ 0 h 1075"/>
                  <a:gd name="T8" fmla="*/ 182 w 183"/>
                  <a:gd name="T9" fmla="*/ 1074 h 1075"/>
                </a:gdLst>
                <a:ahLst/>
                <a:cxnLst>
                  <a:cxn ang="0">
                    <a:pos x="T0" y="T1"/>
                  </a:cxn>
                  <a:cxn ang="0">
                    <a:pos x="T2" y="T3"/>
                  </a:cxn>
                  <a:cxn ang="0">
                    <a:pos x="T4" y="T5"/>
                  </a:cxn>
                  <a:cxn ang="0">
                    <a:pos x="T6" y="T7"/>
                  </a:cxn>
                  <a:cxn ang="0">
                    <a:pos x="T8" y="T9"/>
                  </a:cxn>
                </a:cxnLst>
                <a:rect l="0" t="0" r="r" b="b"/>
                <a:pathLst>
                  <a:path w="183" h="1075">
                    <a:moveTo>
                      <a:pt x="182" y="1074"/>
                    </a:moveTo>
                    <a:lnTo>
                      <a:pt x="0" y="1074"/>
                    </a:lnTo>
                    <a:lnTo>
                      <a:pt x="0" y="0"/>
                    </a:lnTo>
                    <a:lnTo>
                      <a:pt x="182" y="0"/>
                    </a:lnTo>
                    <a:lnTo>
                      <a:pt x="182" y="1074"/>
                    </a:lnTo>
                  </a:path>
                </a:pathLst>
              </a:custGeom>
              <a:solidFill>
                <a:schemeClr val="accent2"/>
              </a:solidFill>
              <a:ln>
                <a:noFill/>
              </a:ln>
              <a:effectLst/>
            </p:spPr>
            <p:txBody>
              <a:bodyPr wrap="none" anchor="ctr"/>
              <a:lstStyle/>
              <a:p>
                <a:endParaRPr lang="es-MX" sz="900"/>
              </a:p>
            </p:txBody>
          </p:sp>
        </p:grpSp>
        <p:grpSp>
          <p:nvGrpSpPr>
            <p:cNvPr id="64" name="Group 63">
              <a:extLst>
                <a:ext uri="{FF2B5EF4-FFF2-40B4-BE49-F238E27FC236}">
                  <a16:creationId xmlns:a16="http://schemas.microsoft.com/office/drawing/2014/main" xmlns="" id="{AC96698E-55C7-0945-880F-21451A7B5A81}"/>
                </a:ext>
              </a:extLst>
            </p:cNvPr>
            <p:cNvGrpSpPr/>
            <p:nvPr/>
          </p:nvGrpSpPr>
          <p:grpSpPr>
            <a:xfrm>
              <a:off x="2639492" y="11945965"/>
              <a:ext cx="5004521" cy="1309276"/>
              <a:chOff x="13481174" y="11764530"/>
              <a:chExt cx="5004521" cy="1111118"/>
            </a:xfrm>
          </p:grpSpPr>
          <p:sp>
            <p:nvSpPr>
              <p:cNvPr id="86" name="Freeform 162">
                <a:extLst>
                  <a:ext uri="{FF2B5EF4-FFF2-40B4-BE49-F238E27FC236}">
                    <a16:creationId xmlns:a16="http://schemas.microsoft.com/office/drawing/2014/main" xmlns="" id="{7A20B7C1-8B07-2B48-A189-E0E2906FD329}"/>
                  </a:ext>
                </a:extLst>
              </p:cNvPr>
              <p:cNvSpPr>
                <a:spLocks noChangeArrowheads="1"/>
              </p:cNvSpPr>
              <p:nvPr/>
            </p:nvSpPr>
            <p:spPr bwMode="auto">
              <a:xfrm>
                <a:off x="13481174" y="11764532"/>
                <a:ext cx="191256" cy="1111116"/>
              </a:xfrm>
              <a:custGeom>
                <a:avLst/>
                <a:gdLst>
                  <a:gd name="T0" fmla="*/ 183 w 184"/>
                  <a:gd name="T1" fmla="*/ 1075 h 1076"/>
                  <a:gd name="T2" fmla="*/ 0 w 184"/>
                  <a:gd name="T3" fmla="*/ 1075 h 1076"/>
                  <a:gd name="T4" fmla="*/ 0 w 184"/>
                  <a:gd name="T5" fmla="*/ 0 h 1076"/>
                  <a:gd name="T6" fmla="*/ 183 w 184"/>
                  <a:gd name="T7" fmla="*/ 0 h 1076"/>
                  <a:gd name="T8" fmla="*/ 183 w 184"/>
                  <a:gd name="T9" fmla="*/ 1075 h 1076"/>
                </a:gdLst>
                <a:ahLst/>
                <a:cxnLst>
                  <a:cxn ang="0">
                    <a:pos x="T0" y="T1"/>
                  </a:cxn>
                  <a:cxn ang="0">
                    <a:pos x="T2" y="T3"/>
                  </a:cxn>
                  <a:cxn ang="0">
                    <a:pos x="T4" y="T5"/>
                  </a:cxn>
                  <a:cxn ang="0">
                    <a:pos x="T6" y="T7"/>
                  </a:cxn>
                  <a:cxn ang="0">
                    <a:pos x="T8" y="T9"/>
                  </a:cxn>
                </a:cxnLst>
                <a:rect l="0" t="0" r="r" b="b"/>
                <a:pathLst>
                  <a:path w="184" h="1076">
                    <a:moveTo>
                      <a:pt x="183" y="1075"/>
                    </a:moveTo>
                    <a:lnTo>
                      <a:pt x="0" y="1075"/>
                    </a:lnTo>
                    <a:lnTo>
                      <a:pt x="0" y="0"/>
                    </a:lnTo>
                    <a:lnTo>
                      <a:pt x="183" y="0"/>
                    </a:lnTo>
                    <a:lnTo>
                      <a:pt x="183" y="1075"/>
                    </a:lnTo>
                  </a:path>
                </a:pathLst>
              </a:custGeom>
              <a:solidFill>
                <a:schemeClr val="accent3"/>
              </a:solidFill>
              <a:ln>
                <a:noFill/>
              </a:ln>
              <a:effectLst/>
            </p:spPr>
            <p:txBody>
              <a:bodyPr wrap="none" anchor="ctr"/>
              <a:lstStyle/>
              <a:p>
                <a:endParaRPr lang="es-MX" sz="900"/>
              </a:p>
            </p:txBody>
          </p:sp>
          <p:sp>
            <p:nvSpPr>
              <p:cNvPr id="87" name="Freeform 164">
                <a:extLst>
                  <a:ext uri="{FF2B5EF4-FFF2-40B4-BE49-F238E27FC236}">
                    <a16:creationId xmlns:a16="http://schemas.microsoft.com/office/drawing/2014/main" xmlns="" id="{4A4D1FF6-F91F-9044-BE06-A777FE393A2C}"/>
                  </a:ext>
                </a:extLst>
              </p:cNvPr>
              <p:cNvSpPr>
                <a:spLocks noChangeArrowheads="1"/>
              </p:cNvSpPr>
              <p:nvPr/>
            </p:nvSpPr>
            <p:spPr bwMode="auto">
              <a:xfrm>
                <a:off x="18298991" y="11764530"/>
                <a:ext cx="186704" cy="1111116"/>
              </a:xfrm>
              <a:custGeom>
                <a:avLst/>
                <a:gdLst>
                  <a:gd name="T0" fmla="*/ 182 w 183"/>
                  <a:gd name="T1" fmla="*/ 1075 h 1076"/>
                  <a:gd name="T2" fmla="*/ 0 w 183"/>
                  <a:gd name="T3" fmla="*/ 1075 h 1076"/>
                  <a:gd name="T4" fmla="*/ 0 w 183"/>
                  <a:gd name="T5" fmla="*/ 0 h 1076"/>
                  <a:gd name="T6" fmla="*/ 182 w 183"/>
                  <a:gd name="T7" fmla="*/ 0 h 1076"/>
                  <a:gd name="T8" fmla="*/ 182 w 183"/>
                  <a:gd name="T9" fmla="*/ 1075 h 1076"/>
                </a:gdLst>
                <a:ahLst/>
                <a:cxnLst>
                  <a:cxn ang="0">
                    <a:pos x="T0" y="T1"/>
                  </a:cxn>
                  <a:cxn ang="0">
                    <a:pos x="T2" y="T3"/>
                  </a:cxn>
                  <a:cxn ang="0">
                    <a:pos x="T4" y="T5"/>
                  </a:cxn>
                  <a:cxn ang="0">
                    <a:pos x="T6" y="T7"/>
                  </a:cxn>
                  <a:cxn ang="0">
                    <a:pos x="T8" y="T9"/>
                  </a:cxn>
                </a:cxnLst>
                <a:rect l="0" t="0" r="r" b="b"/>
                <a:pathLst>
                  <a:path w="183" h="1076">
                    <a:moveTo>
                      <a:pt x="182" y="1075"/>
                    </a:moveTo>
                    <a:lnTo>
                      <a:pt x="0" y="1075"/>
                    </a:lnTo>
                    <a:lnTo>
                      <a:pt x="0" y="0"/>
                    </a:lnTo>
                    <a:lnTo>
                      <a:pt x="182" y="0"/>
                    </a:lnTo>
                    <a:lnTo>
                      <a:pt x="182" y="1075"/>
                    </a:lnTo>
                  </a:path>
                </a:pathLst>
              </a:custGeom>
              <a:solidFill>
                <a:schemeClr val="accent4"/>
              </a:solidFill>
              <a:ln>
                <a:noFill/>
              </a:ln>
              <a:effectLst/>
            </p:spPr>
            <p:txBody>
              <a:bodyPr wrap="none" anchor="ctr"/>
              <a:lstStyle/>
              <a:p>
                <a:endParaRPr lang="es-MX" sz="900"/>
              </a:p>
            </p:txBody>
          </p:sp>
        </p:grpSp>
        <p:grpSp>
          <p:nvGrpSpPr>
            <p:cNvPr id="66" name="Group 65">
              <a:extLst>
                <a:ext uri="{FF2B5EF4-FFF2-40B4-BE49-F238E27FC236}">
                  <a16:creationId xmlns:a16="http://schemas.microsoft.com/office/drawing/2014/main" xmlns="" id="{2CF9F7BC-2B41-7744-94C4-C69D6679FC1D}"/>
                </a:ext>
              </a:extLst>
            </p:cNvPr>
            <p:cNvGrpSpPr/>
            <p:nvPr/>
          </p:nvGrpSpPr>
          <p:grpSpPr>
            <a:xfrm>
              <a:off x="3089288" y="9540179"/>
              <a:ext cx="3667173" cy="1685239"/>
              <a:chOff x="4052283" y="10572086"/>
              <a:chExt cx="3667173" cy="1685239"/>
            </a:xfrm>
          </p:grpSpPr>
          <p:sp>
            <p:nvSpPr>
              <p:cNvPr id="82" name="CuadroTexto 395">
                <a:extLst>
                  <a:ext uri="{FF2B5EF4-FFF2-40B4-BE49-F238E27FC236}">
                    <a16:creationId xmlns:a16="http://schemas.microsoft.com/office/drawing/2014/main" xmlns="" id="{A9A1621B-61F3-6E45-9F13-AFB022A8A6BC}"/>
                  </a:ext>
                </a:extLst>
              </p:cNvPr>
              <p:cNvSpPr txBox="1"/>
              <p:nvPr/>
            </p:nvSpPr>
            <p:spPr>
              <a:xfrm>
                <a:off x="4075729" y="10572086"/>
                <a:ext cx="2382675" cy="738663"/>
              </a:xfrm>
              <a:prstGeom prst="rect">
                <a:avLst/>
              </a:prstGeom>
              <a:noFill/>
            </p:spPr>
            <p:txBody>
              <a:bodyPr wrap="square" rtlCol="0">
                <a:spAutoFit/>
              </a:bodyPr>
              <a:lstStyle/>
              <a:p>
                <a:r>
                  <a:rPr lang="en-US" b="1" smtClean="0">
                    <a:solidFill>
                      <a:schemeClr val="tx2"/>
                    </a:solidFill>
                    <a:latin typeface="Lato" charset="0"/>
                    <a:ea typeface="Lato" charset="0"/>
                    <a:cs typeface="Lato" charset="0"/>
                  </a:rPr>
                  <a:t>INT219</a:t>
                </a:r>
                <a:endParaRPr lang="en-US" b="1">
                  <a:solidFill>
                    <a:schemeClr val="tx2"/>
                  </a:solidFill>
                  <a:latin typeface="Lato" charset="0"/>
                  <a:ea typeface="Lato" charset="0"/>
                  <a:cs typeface="Lato" charset="0"/>
                </a:endParaRPr>
              </a:p>
            </p:txBody>
          </p:sp>
          <p:sp>
            <p:nvSpPr>
              <p:cNvPr id="83" name="Rectangle 56">
                <a:extLst>
                  <a:ext uri="{FF2B5EF4-FFF2-40B4-BE49-F238E27FC236}">
                    <a16:creationId xmlns:a16="http://schemas.microsoft.com/office/drawing/2014/main" xmlns="" id="{3E372FED-C606-3B4E-B71B-4329D57FE3C2}"/>
                  </a:ext>
                </a:extLst>
              </p:cNvPr>
              <p:cNvSpPr/>
              <p:nvPr/>
            </p:nvSpPr>
            <p:spPr>
              <a:xfrm>
                <a:off x="4052283" y="11210887"/>
                <a:ext cx="3667173" cy="1046438"/>
              </a:xfrm>
              <a:prstGeom prst="rect">
                <a:avLst/>
              </a:prstGeom>
            </p:spPr>
            <p:txBody>
              <a:bodyPr wrap="square">
                <a:spAutoFit/>
              </a:bodyPr>
              <a:lstStyle/>
              <a:p>
                <a:r>
                  <a:rPr lang="en-US" sz="1400" smtClean="0">
                    <a:latin typeface="Lato Light" panose="020F0502020204030203" pitchFamily="34" charset="0"/>
                    <a:ea typeface="Lato Light" panose="020F0502020204030203" pitchFamily="34" charset="0"/>
                    <a:cs typeface="Lato Light" panose="020F0502020204030203" pitchFamily="34" charset="0"/>
                  </a:rPr>
                  <a:t>Front End Web Developer</a:t>
                </a:r>
                <a:endParaRPr lang="en-US" sz="1400">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67" name="Group 66">
              <a:extLst>
                <a:ext uri="{FF2B5EF4-FFF2-40B4-BE49-F238E27FC236}">
                  <a16:creationId xmlns:a16="http://schemas.microsoft.com/office/drawing/2014/main" xmlns="" id="{01B5E101-4E43-964E-8E42-2C7BDFB43993}"/>
                </a:ext>
              </a:extLst>
            </p:cNvPr>
            <p:cNvGrpSpPr/>
            <p:nvPr/>
          </p:nvGrpSpPr>
          <p:grpSpPr>
            <a:xfrm>
              <a:off x="3089288" y="11835462"/>
              <a:ext cx="3667173" cy="1685239"/>
              <a:chOff x="4052283" y="13229880"/>
              <a:chExt cx="3667173" cy="1685239"/>
            </a:xfrm>
          </p:grpSpPr>
          <p:sp>
            <p:nvSpPr>
              <p:cNvPr id="80" name="CuadroTexto 395">
                <a:extLst>
                  <a:ext uri="{FF2B5EF4-FFF2-40B4-BE49-F238E27FC236}">
                    <a16:creationId xmlns:a16="http://schemas.microsoft.com/office/drawing/2014/main" xmlns="" id="{AF63FC39-BADA-414D-833C-C6CC8D0D56EE}"/>
                  </a:ext>
                </a:extLst>
              </p:cNvPr>
              <p:cNvSpPr txBox="1"/>
              <p:nvPr/>
            </p:nvSpPr>
            <p:spPr>
              <a:xfrm>
                <a:off x="4075729" y="13229880"/>
                <a:ext cx="2382675" cy="738663"/>
              </a:xfrm>
              <a:prstGeom prst="rect">
                <a:avLst/>
              </a:prstGeom>
              <a:noFill/>
            </p:spPr>
            <p:txBody>
              <a:bodyPr wrap="square" rtlCol="0">
                <a:spAutoFit/>
              </a:bodyPr>
              <a:lstStyle/>
              <a:p>
                <a:r>
                  <a:rPr lang="en-US" b="1" dirty="0" smtClean="0">
                    <a:solidFill>
                      <a:schemeClr val="tx2"/>
                    </a:solidFill>
                    <a:latin typeface="Lato" charset="0"/>
                    <a:ea typeface="Lato" charset="0"/>
                    <a:cs typeface="Lato" charset="0"/>
                  </a:rPr>
                  <a:t>INT252</a:t>
                </a:r>
                <a:endParaRPr lang="en-US" b="1" dirty="0">
                  <a:solidFill>
                    <a:schemeClr val="tx2"/>
                  </a:solidFill>
                  <a:latin typeface="Lato" charset="0"/>
                  <a:ea typeface="Lato" charset="0"/>
                  <a:cs typeface="Lato" charset="0"/>
                </a:endParaRPr>
              </a:p>
            </p:txBody>
          </p:sp>
          <p:sp>
            <p:nvSpPr>
              <p:cNvPr id="81" name="Rectangle 56">
                <a:extLst>
                  <a:ext uri="{FF2B5EF4-FFF2-40B4-BE49-F238E27FC236}">
                    <a16:creationId xmlns:a16="http://schemas.microsoft.com/office/drawing/2014/main" xmlns="" id="{C009DA49-0D91-B542-8D45-A20E0A44825B}"/>
                  </a:ext>
                </a:extLst>
              </p:cNvPr>
              <p:cNvSpPr/>
              <p:nvPr/>
            </p:nvSpPr>
            <p:spPr>
              <a:xfrm>
                <a:off x="4052283" y="13868681"/>
                <a:ext cx="3667173" cy="1046438"/>
              </a:xfrm>
              <a:prstGeom prst="rect">
                <a:avLst/>
              </a:prstGeom>
            </p:spPr>
            <p:txBody>
              <a:bodyPr wrap="square">
                <a:spAutoFit/>
              </a:bodyPr>
              <a:lstStyle/>
              <a:p>
                <a:r>
                  <a:rPr lang="en-US" sz="1400" dirty="0" smtClean="0">
                    <a:latin typeface="Lato Light" panose="020F0502020204030203" pitchFamily="34" charset="0"/>
                    <a:ea typeface="Lato Light" panose="020F0502020204030203" pitchFamily="34" charset="0"/>
                    <a:cs typeface="Lato Light" panose="020F0502020204030203" pitchFamily="34" charset="0"/>
                  </a:rPr>
                  <a:t>Web App Development</a:t>
                </a:r>
              </a:p>
              <a:p>
                <a:r>
                  <a:rPr lang="en-US" sz="1400" dirty="0" smtClean="0">
                    <a:latin typeface="Lato Light" panose="020F0502020204030203" pitchFamily="34" charset="0"/>
                    <a:ea typeface="Lato Light" panose="020F0502020204030203" pitchFamily="34" charset="0"/>
                    <a:cs typeface="Lato Light" panose="020F0502020204030203" pitchFamily="34" charset="0"/>
                  </a:rPr>
                  <a:t>With REACTJS </a:t>
                </a:r>
                <a:endParaRPr lang="en-US" sz="1400" dirty="0">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68" name="Group 67">
              <a:extLst>
                <a:ext uri="{FF2B5EF4-FFF2-40B4-BE49-F238E27FC236}">
                  <a16:creationId xmlns:a16="http://schemas.microsoft.com/office/drawing/2014/main" xmlns="" id="{309006D3-C556-3342-8551-0C6EFB9778A1}"/>
                </a:ext>
              </a:extLst>
            </p:cNvPr>
            <p:cNvGrpSpPr/>
            <p:nvPr/>
          </p:nvGrpSpPr>
          <p:grpSpPr>
            <a:xfrm>
              <a:off x="7887962" y="9540179"/>
              <a:ext cx="3667173" cy="1685239"/>
              <a:chOff x="8725453" y="10572086"/>
              <a:chExt cx="3667173" cy="1685239"/>
            </a:xfrm>
          </p:grpSpPr>
          <p:sp>
            <p:nvSpPr>
              <p:cNvPr id="78" name="CuadroTexto 395">
                <a:extLst>
                  <a:ext uri="{FF2B5EF4-FFF2-40B4-BE49-F238E27FC236}">
                    <a16:creationId xmlns:a16="http://schemas.microsoft.com/office/drawing/2014/main" xmlns="" id="{60B6A16F-F51B-EC41-AF0B-774AF154BF7A}"/>
                  </a:ext>
                </a:extLst>
              </p:cNvPr>
              <p:cNvSpPr txBox="1"/>
              <p:nvPr/>
            </p:nvSpPr>
            <p:spPr>
              <a:xfrm>
                <a:off x="8748899" y="10572086"/>
                <a:ext cx="2382675" cy="738663"/>
              </a:xfrm>
              <a:prstGeom prst="rect">
                <a:avLst/>
              </a:prstGeom>
              <a:noFill/>
            </p:spPr>
            <p:txBody>
              <a:bodyPr wrap="square" rtlCol="0">
                <a:spAutoFit/>
              </a:bodyPr>
              <a:lstStyle/>
              <a:p>
                <a:r>
                  <a:rPr lang="en-US" b="1" dirty="0" smtClean="0">
                    <a:solidFill>
                      <a:schemeClr val="tx2"/>
                    </a:solidFill>
                    <a:latin typeface="Lato" charset="0"/>
                    <a:ea typeface="Lato" charset="0"/>
                    <a:cs typeface="Lato" charset="0"/>
                  </a:rPr>
                  <a:t>INT222</a:t>
                </a:r>
                <a:endParaRPr lang="en-US" b="1" dirty="0">
                  <a:solidFill>
                    <a:schemeClr val="tx2"/>
                  </a:solidFill>
                  <a:latin typeface="Lato" charset="0"/>
                  <a:ea typeface="Lato" charset="0"/>
                  <a:cs typeface="Lato" charset="0"/>
                </a:endParaRPr>
              </a:p>
            </p:txBody>
          </p:sp>
          <p:sp>
            <p:nvSpPr>
              <p:cNvPr id="79" name="Rectangle 56">
                <a:extLst>
                  <a:ext uri="{FF2B5EF4-FFF2-40B4-BE49-F238E27FC236}">
                    <a16:creationId xmlns:a16="http://schemas.microsoft.com/office/drawing/2014/main" xmlns="" id="{E75E8FA9-AF75-934B-83F2-A06E90995540}"/>
                  </a:ext>
                </a:extLst>
              </p:cNvPr>
              <p:cNvSpPr/>
              <p:nvPr/>
            </p:nvSpPr>
            <p:spPr>
              <a:xfrm>
                <a:off x="8725453" y="11210887"/>
                <a:ext cx="3667173" cy="1046438"/>
              </a:xfrm>
              <a:prstGeom prst="rect">
                <a:avLst/>
              </a:prstGeom>
            </p:spPr>
            <p:txBody>
              <a:bodyPr wrap="square">
                <a:spAutoFit/>
              </a:bodyPr>
              <a:lstStyle/>
              <a:p>
                <a:r>
                  <a:rPr lang="en-US" sz="1400" dirty="0">
                    <a:latin typeface="Lato Light" panose="020F0502020204030203" pitchFamily="34" charset="0"/>
                    <a:ea typeface="Lato Light" panose="020F0502020204030203" pitchFamily="34" charset="0"/>
                    <a:cs typeface="Lato Light" panose="020F0502020204030203" pitchFamily="34" charset="0"/>
                  </a:rPr>
                  <a:t>Advanced Web Development</a:t>
                </a:r>
              </a:p>
            </p:txBody>
          </p:sp>
        </p:grpSp>
        <p:grpSp>
          <p:nvGrpSpPr>
            <p:cNvPr id="69" name="Group 68">
              <a:extLst>
                <a:ext uri="{FF2B5EF4-FFF2-40B4-BE49-F238E27FC236}">
                  <a16:creationId xmlns:a16="http://schemas.microsoft.com/office/drawing/2014/main" xmlns="" id="{3C721DFB-96D1-9943-81CE-CC2BC9FF9C0D}"/>
                </a:ext>
              </a:extLst>
            </p:cNvPr>
            <p:cNvGrpSpPr/>
            <p:nvPr/>
          </p:nvGrpSpPr>
          <p:grpSpPr>
            <a:xfrm>
              <a:off x="7887962" y="11835462"/>
              <a:ext cx="3667173" cy="1685241"/>
              <a:chOff x="8725453" y="13229880"/>
              <a:chExt cx="3667173" cy="1685241"/>
            </a:xfrm>
          </p:grpSpPr>
          <p:sp>
            <p:nvSpPr>
              <p:cNvPr id="76" name="CuadroTexto 395">
                <a:extLst>
                  <a:ext uri="{FF2B5EF4-FFF2-40B4-BE49-F238E27FC236}">
                    <a16:creationId xmlns:a16="http://schemas.microsoft.com/office/drawing/2014/main" xmlns="" id="{7773CA31-CF25-534F-9FB1-4B039B25C64C}"/>
                  </a:ext>
                </a:extLst>
              </p:cNvPr>
              <p:cNvSpPr txBox="1"/>
              <p:nvPr/>
            </p:nvSpPr>
            <p:spPr>
              <a:xfrm>
                <a:off x="8748899" y="13229880"/>
                <a:ext cx="2382675" cy="738664"/>
              </a:xfrm>
              <a:prstGeom prst="rect">
                <a:avLst/>
              </a:prstGeom>
              <a:noFill/>
            </p:spPr>
            <p:txBody>
              <a:bodyPr wrap="square" rtlCol="0">
                <a:spAutoFit/>
              </a:bodyPr>
              <a:lstStyle/>
              <a:p>
                <a:r>
                  <a:rPr lang="en-US" b="1" dirty="0" smtClean="0">
                    <a:solidFill>
                      <a:schemeClr val="tx2"/>
                    </a:solidFill>
                    <a:latin typeface="Lato" charset="0"/>
                    <a:ea typeface="Lato" charset="0"/>
                    <a:cs typeface="Lato" charset="0"/>
                  </a:rPr>
                  <a:t>INT220</a:t>
                </a:r>
                <a:endParaRPr lang="en-US" b="1" dirty="0">
                  <a:solidFill>
                    <a:schemeClr val="tx2"/>
                  </a:solidFill>
                  <a:latin typeface="Lato" charset="0"/>
                  <a:ea typeface="Lato" charset="0"/>
                  <a:cs typeface="Lato" charset="0"/>
                </a:endParaRPr>
              </a:p>
            </p:txBody>
          </p:sp>
          <p:sp>
            <p:nvSpPr>
              <p:cNvPr id="77" name="Rectangle 56">
                <a:extLst>
                  <a:ext uri="{FF2B5EF4-FFF2-40B4-BE49-F238E27FC236}">
                    <a16:creationId xmlns:a16="http://schemas.microsoft.com/office/drawing/2014/main" xmlns="" id="{2988DA9C-053B-8D44-8D83-47F245AF0283}"/>
                  </a:ext>
                </a:extLst>
              </p:cNvPr>
              <p:cNvSpPr/>
              <p:nvPr/>
            </p:nvSpPr>
            <p:spPr>
              <a:xfrm>
                <a:off x="8725453" y="13868683"/>
                <a:ext cx="3667173" cy="1046438"/>
              </a:xfrm>
              <a:prstGeom prst="rect">
                <a:avLst/>
              </a:prstGeom>
            </p:spPr>
            <p:txBody>
              <a:bodyPr wrap="square">
                <a:spAutoFit/>
              </a:bodyPr>
              <a:lstStyle/>
              <a:p>
                <a:r>
                  <a:rPr lang="en-US" sz="1400" dirty="0" smtClean="0">
                    <a:latin typeface="Lato Light" panose="020F0502020204030203" pitchFamily="34" charset="0"/>
                    <a:ea typeface="Lato Light" panose="020F0502020204030203" pitchFamily="34" charset="0"/>
                    <a:cs typeface="Lato Light" panose="020F0502020204030203" pitchFamily="34" charset="0"/>
                  </a:rPr>
                  <a:t>Server Side</a:t>
                </a:r>
              </a:p>
              <a:p>
                <a:r>
                  <a:rPr lang="en-US" sz="1400" dirty="0" smtClean="0">
                    <a:latin typeface="Lato Light" panose="020F0502020204030203" pitchFamily="34" charset="0"/>
                    <a:ea typeface="Lato Light" panose="020F0502020204030203" pitchFamily="34" charset="0"/>
                    <a:cs typeface="Lato Light" panose="020F0502020204030203" pitchFamily="34" charset="0"/>
                  </a:rPr>
                  <a:t>Scripting</a:t>
                </a:r>
                <a:endParaRPr lang="en-US" sz="1400" dirty="0">
                  <a:latin typeface="Lato Light" panose="020F0502020204030203" pitchFamily="34" charset="0"/>
                  <a:ea typeface="Lato Light" panose="020F0502020204030203" pitchFamily="34" charset="0"/>
                  <a:cs typeface="Lato Light" panose="020F0502020204030203" pitchFamily="34" charset="0"/>
                </a:endParaRPr>
              </a:p>
            </p:txBody>
          </p:sp>
        </p:grpSp>
      </p:grpSp>
      <p:sp>
        <p:nvSpPr>
          <p:cNvPr id="29" name="Freeform 163">
            <a:extLst>
              <a:ext uri="{FF2B5EF4-FFF2-40B4-BE49-F238E27FC236}">
                <a16:creationId xmlns:a16="http://schemas.microsoft.com/office/drawing/2014/main" xmlns="" id="{7F4A0CAD-A285-F340-86B9-485C26FB3C61}"/>
              </a:ext>
            </a:extLst>
          </p:cNvPr>
          <p:cNvSpPr>
            <a:spLocks noChangeArrowheads="1"/>
          </p:cNvSpPr>
          <p:nvPr/>
        </p:nvSpPr>
        <p:spPr bwMode="auto">
          <a:xfrm>
            <a:off x="5668670" y="4834795"/>
            <a:ext cx="106449" cy="654638"/>
          </a:xfrm>
          <a:custGeom>
            <a:avLst/>
            <a:gdLst>
              <a:gd name="T0" fmla="*/ 182 w 183"/>
              <a:gd name="T1" fmla="*/ 1074 h 1075"/>
              <a:gd name="T2" fmla="*/ 0 w 183"/>
              <a:gd name="T3" fmla="*/ 1074 h 1075"/>
              <a:gd name="T4" fmla="*/ 0 w 183"/>
              <a:gd name="T5" fmla="*/ 0 h 1075"/>
              <a:gd name="T6" fmla="*/ 182 w 183"/>
              <a:gd name="T7" fmla="*/ 0 h 1075"/>
              <a:gd name="T8" fmla="*/ 182 w 183"/>
              <a:gd name="T9" fmla="*/ 1074 h 1075"/>
            </a:gdLst>
            <a:ahLst/>
            <a:cxnLst>
              <a:cxn ang="0">
                <a:pos x="T0" y="T1"/>
              </a:cxn>
              <a:cxn ang="0">
                <a:pos x="T2" y="T3"/>
              </a:cxn>
              <a:cxn ang="0">
                <a:pos x="T4" y="T5"/>
              </a:cxn>
              <a:cxn ang="0">
                <a:pos x="T6" y="T7"/>
              </a:cxn>
              <a:cxn ang="0">
                <a:pos x="T8" y="T9"/>
              </a:cxn>
            </a:cxnLst>
            <a:rect l="0" t="0" r="r" b="b"/>
            <a:pathLst>
              <a:path w="183" h="1075">
                <a:moveTo>
                  <a:pt x="182" y="1074"/>
                </a:moveTo>
                <a:lnTo>
                  <a:pt x="0" y="1074"/>
                </a:lnTo>
                <a:lnTo>
                  <a:pt x="0" y="0"/>
                </a:lnTo>
                <a:lnTo>
                  <a:pt x="182" y="0"/>
                </a:lnTo>
                <a:lnTo>
                  <a:pt x="182" y="1074"/>
                </a:lnTo>
              </a:path>
            </a:pathLst>
          </a:custGeom>
          <a:solidFill>
            <a:srgbClr val="00B050"/>
          </a:solidFill>
          <a:ln>
            <a:noFill/>
          </a:ln>
          <a:effectLst/>
        </p:spPr>
        <p:txBody>
          <a:bodyPr wrap="none" anchor="ctr"/>
          <a:lstStyle/>
          <a:p>
            <a:endParaRPr lang="es-MX" sz="900"/>
          </a:p>
        </p:txBody>
      </p:sp>
      <p:sp>
        <p:nvSpPr>
          <p:cNvPr id="30" name="Freeform 164">
            <a:extLst>
              <a:ext uri="{FF2B5EF4-FFF2-40B4-BE49-F238E27FC236}">
                <a16:creationId xmlns:a16="http://schemas.microsoft.com/office/drawing/2014/main" xmlns="" id="{4A4D1FF6-F91F-9044-BE06-A777FE393A2C}"/>
              </a:ext>
            </a:extLst>
          </p:cNvPr>
          <p:cNvSpPr>
            <a:spLocks noChangeArrowheads="1"/>
          </p:cNvSpPr>
          <p:nvPr/>
        </p:nvSpPr>
        <p:spPr bwMode="auto">
          <a:xfrm>
            <a:off x="5628066" y="5936098"/>
            <a:ext cx="106449" cy="654638"/>
          </a:xfrm>
          <a:custGeom>
            <a:avLst/>
            <a:gdLst>
              <a:gd name="T0" fmla="*/ 182 w 183"/>
              <a:gd name="T1" fmla="*/ 1075 h 1076"/>
              <a:gd name="T2" fmla="*/ 0 w 183"/>
              <a:gd name="T3" fmla="*/ 1075 h 1076"/>
              <a:gd name="T4" fmla="*/ 0 w 183"/>
              <a:gd name="T5" fmla="*/ 0 h 1076"/>
              <a:gd name="T6" fmla="*/ 182 w 183"/>
              <a:gd name="T7" fmla="*/ 0 h 1076"/>
              <a:gd name="T8" fmla="*/ 182 w 183"/>
              <a:gd name="T9" fmla="*/ 1075 h 1076"/>
            </a:gdLst>
            <a:ahLst/>
            <a:cxnLst>
              <a:cxn ang="0">
                <a:pos x="T0" y="T1"/>
              </a:cxn>
              <a:cxn ang="0">
                <a:pos x="T2" y="T3"/>
              </a:cxn>
              <a:cxn ang="0">
                <a:pos x="T4" y="T5"/>
              </a:cxn>
              <a:cxn ang="0">
                <a:pos x="T6" y="T7"/>
              </a:cxn>
              <a:cxn ang="0">
                <a:pos x="T8" y="T9"/>
              </a:cxn>
            </a:cxnLst>
            <a:rect l="0" t="0" r="r" b="b"/>
            <a:pathLst>
              <a:path w="183" h="1076">
                <a:moveTo>
                  <a:pt x="182" y="1075"/>
                </a:moveTo>
                <a:lnTo>
                  <a:pt x="0" y="1075"/>
                </a:lnTo>
                <a:lnTo>
                  <a:pt x="0" y="0"/>
                </a:lnTo>
                <a:lnTo>
                  <a:pt x="182" y="0"/>
                </a:lnTo>
                <a:lnTo>
                  <a:pt x="182" y="1075"/>
                </a:lnTo>
              </a:path>
            </a:pathLst>
          </a:custGeom>
          <a:solidFill>
            <a:srgbClr val="C00000"/>
          </a:solidFill>
          <a:ln>
            <a:noFill/>
          </a:ln>
          <a:effectLst/>
        </p:spPr>
        <p:txBody>
          <a:bodyPr wrap="none" anchor="ctr"/>
          <a:lstStyle/>
          <a:p>
            <a:endParaRPr lang="es-MX" sz="900"/>
          </a:p>
        </p:txBody>
      </p:sp>
      <p:sp>
        <p:nvSpPr>
          <p:cNvPr id="3" name="Rectangle 2"/>
          <p:cNvSpPr/>
          <p:nvPr/>
        </p:nvSpPr>
        <p:spPr>
          <a:xfrm>
            <a:off x="6095999" y="5916727"/>
            <a:ext cx="941283" cy="369332"/>
          </a:xfrm>
          <a:prstGeom prst="rect">
            <a:avLst/>
          </a:prstGeom>
        </p:spPr>
        <p:txBody>
          <a:bodyPr wrap="none">
            <a:spAutoFit/>
          </a:bodyPr>
          <a:lstStyle/>
          <a:p>
            <a:r>
              <a:rPr lang="en-US" b="1" dirty="0" smtClean="0">
                <a:solidFill>
                  <a:schemeClr val="tx2"/>
                </a:solidFill>
                <a:latin typeface="Lato" charset="0"/>
                <a:ea typeface="Lato" charset="0"/>
                <a:cs typeface="Lato" charset="0"/>
              </a:rPr>
              <a:t>INT253</a:t>
            </a:r>
            <a:endParaRPr lang="en-US" b="1" dirty="0">
              <a:solidFill>
                <a:schemeClr val="tx2"/>
              </a:solidFill>
              <a:latin typeface="Lato" charset="0"/>
              <a:ea typeface="Lato" charset="0"/>
              <a:cs typeface="Lato" charset="0"/>
            </a:endParaRPr>
          </a:p>
        </p:txBody>
      </p:sp>
      <p:sp>
        <p:nvSpPr>
          <p:cNvPr id="4" name="Rectangle 3"/>
          <p:cNvSpPr/>
          <p:nvPr/>
        </p:nvSpPr>
        <p:spPr>
          <a:xfrm>
            <a:off x="5819958" y="6300308"/>
            <a:ext cx="2212694" cy="523220"/>
          </a:xfrm>
          <a:prstGeom prst="rect">
            <a:avLst/>
          </a:prstGeom>
        </p:spPr>
        <p:txBody>
          <a:bodyPr wrap="square">
            <a:spAutoFit/>
          </a:bodyPr>
          <a:lstStyle/>
          <a:p>
            <a:r>
              <a:rPr lang="en-US" sz="1400" dirty="0" smtClean="0">
                <a:latin typeface="Lato Light" panose="020F0502020204030203" pitchFamily="34" charset="0"/>
                <a:ea typeface="Lato Light" panose="020F0502020204030203" pitchFamily="34" charset="0"/>
                <a:cs typeface="Lato Light" panose="020F0502020204030203" pitchFamily="34" charset="0"/>
              </a:rPr>
              <a:t>Web Development in Python using DJANGO</a:t>
            </a:r>
            <a:endParaRPr lang="en-US" sz="14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5" name="Rectangle 4"/>
          <p:cNvSpPr/>
          <p:nvPr/>
        </p:nvSpPr>
        <p:spPr>
          <a:xfrm>
            <a:off x="6096988" y="4750026"/>
            <a:ext cx="941283" cy="369332"/>
          </a:xfrm>
          <a:prstGeom prst="rect">
            <a:avLst/>
          </a:prstGeom>
        </p:spPr>
        <p:txBody>
          <a:bodyPr wrap="none">
            <a:spAutoFit/>
          </a:bodyPr>
          <a:lstStyle/>
          <a:p>
            <a:r>
              <a:rPr lang="en-US" b="1" dirty="0" smtClean="0">
                <a:solidFill>
                  <a:schemeClr val="tx2"/>
                </a:solidFill>
                <a:latin typeface="Lato" charset="0"/>
                <a:ea typeface="Lato" charset="0"/>
                <a:cs typeface="Lato" charset="0"/>
              </a:rPr>
              <a:t>INT221</a:t>
            </a:r>
            <a:endParaRPr lang="en-US" b="1" dirty="0">
              <a:solidFill>
                <a:schemeClr val="tx2"/>
              </a:solidFill>
              <a:latin typeface="Lato" charset="0"/>
              <a:ea typeface="Lato" charset="0"/>
              <a:cs typeface="Lato" charset="0"/>
            </a:endParaRPr>
          </a:p>
        </p:txBody>
      </p:sp>
      <p:sp>
        <p:nvSpPr>
          <p:cNvPr id="6" name="Rectangle 5"/>
          <p:cNvSpPr/>
          <p:nvPr/>
        </p:nvSpPr>
        <p:spPr>
          <a:xfrm>
            <a:off x="5918521" y="5098260"/>
            <a:ext cx="1707519" cy="307777"/>
          </a:xfrm>
          <a:prstGeom prst="rect">
            <a:avLst/>
          </a:prstGeom>
        </p:spPr>
        <p:txBody>
          <a:bodyPr wrap="none">
            <a:spAutoFit/>
          </a:bodyPr>
          <a:lstStyle/>
          <a:p>
            <a:r>
              <a:rPr lang="en-US" sz="1400" dirty="0" smtClean="0">
                <a:latin typeface="Lato Light" panose="020F0502020204030203" pitchFamily="34" charset="0"/>
                <a:ea typeface="Lato Light" panose="020F0502020204030203" pitchFamily="34" charset="0"/>
                <a:cs typeface="Lato Light" panose="020F0502020204030203" pitchFamily="34" charset="0"/>
              </a:rPr>
              <a:t>MVC Programming</a:t>
            </a:r>
            <a:endParaRPr lang="en-US" sz="1400" dirty="0">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4633061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xmlns=""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68194" y="1283280"/>
            <a:ext cx="6449298"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INT219 : FRONT END WEB DEVELOPER</a:t>
            </a:r>
          </a:p>
        </p:txBody>
      </p:sp>
      <p:sp>
        <p:nvSpPr>
          <p:cNvPr id="14" name="CuadroTexto 490">
            <a:extLst>
              <a:ext uri="{FF2B5EF4-FFF2-40B4-BE49-F238E27FC236}">
                <a16:creationId xmlns:a16="http://schemas.microsoft.com/office/drawing/2014/main" xmlns="" id="{CE4B999E-AE68-A148-BC94-54DD0361C6F6}"/>
              </a:ext>
            </a:extLst>
          </p:cNvPr>
          <p:cNvSpPr txBox="1"/>
          <p:nvPr/>
        </p:nvSpPr>
        <p:spPr>
          <a:xfrm>
            <a:off x="963827" y="2203032"/>
            <a:ext cx="10651524" cy="3888244"/>
          </a:xfrm>
          <a:prstGeom prst="rect">
            <a:avLst/>
          </a:prstGeom>
          <a:noFill/>
        </p:spPr>
        <p:txBody>
          <a:bodyPr wrap="square" rtlCol="0">
            <a:spAutoFit/>
          </a:bodyPr>
          <a:lstStyle/>
          <a:p>
            <a:pPr>
              <a:spcBef>
                <a:spcPts val="1417"/>
              </a:spcBef>
              <a:buClr>
                <a:srgbClr val="000000"/>
              </a:buClr>
              <a:defRPr/>
            </a:pPr>
            <a:r>
              <a:rPr lang="en-US" sz="2000" kern="0" dirty="0">
                <a:ea typeface="Cambria"/>
                <a:cs typeface="Cambria"/>
                <a:sym typeface="Cambria"/>
              </a:rPr>
              <a:t>Introduces an open source language for building and enhancing the performance of web applications on the server side along with other client side technologies like HTML5, JAVASCRIPT, CSS and web hosting.</a:t>
            </a:r>
          </a:p>
          <a:p>
            <a:pPr>
              <a:spcBef>
                <a:spcPts val="1417"/>
              </a:spcBef>
              <a:buClr>
                <a:srgbClr val="000000"/>
              </a:buClr>
              <a:defRPr/>
            </a:pPr>
            <a:endParaRPr lang="en-US" sz="2000" kern="0" dirty="0">
              <a:ea typeface="Calibri"/>
              <a:cs typeface="Calibri"/>
              <a:sym typeface="Calibri"/>
            </a:endParaRPr>
          </a:p>
          <a:p>
            <a:pPr>
              <a:buClr>
                <a:srgbClr val="000000"/>
              </a:buClr>
              <a:defRPr/>
            </a:pPr>
            <a:r>
              <a:rPr lang="en-US" sz="2000" b="1" u="sng" kern="0" dirty="0">
                <a:ea typeface="Cambria"/>
                <a:cs typeface="Cambria"/>
                <a:sym typeface="Cambria"/>
              </a:rPr>
              <a:t>Course Outcome</a:t>
            </a:r>
            <a:r>
              <a:rPr lang="en-US" sz="2000" u="sng" kern="0" dirty="0">
                <a:ea typeface="Cambria"/>
                <a:cs typeface="Cambria"/>
                <a:sym typeface="Cambria"/>
              </a:rPr>
              <a:t>: </a:t>
            </a:r>
            <a:endParaRPr lang="en-US" sz="2000" u="sng" kern="0" dirty="0" smtClean="0">
              <a:ea typeface="Cambria"/>
              <a:cs typeface="Cambria"/>
              <a:sym typeface="Cambria"/>
            </a:endParaRPr>
          </a:p>
          <a:p>
            <a:pPr>
              <a:buClr>
                <a:srgbClr val="000000"/>
              </a:buClr>
              <a:defRPr/>
            </a:pPr>
            <a:endParaRPr lang="en-US" sz="2000" kern="0" dirty="0">
              <a:ea typeface="Calibri"/>
              <a:cs typeface="Calibri"/>
              <a:sym typeface="Calibri"/>
            </a:endParaRPr>
          </a:p>
          <a:p>
            <a:pPr marL="800460" lvl="1" indent="-342900" algn="just">
              <a:buClr>
                <a:srgbClr val="000000"/>
              </a:buClr>
              <a:buSzPts val="1500"/>
              <a:buFont typeface="Arial" charset="0"/>
              <a:buChar char="•"/>
              <a:defRPr/>
            </a:pPr>
            <a:r>
              <a:rPr lang="en-US" sz="2000" kern="0" dirty="0">
                <a:ea typeface="Cambria"/>
                <a:cs typeface="Cambria"/>
                <a:sym typeface="Cambria"/>
              </a:rPr>
              <a:t>Design dynamic website using HTML5, CSS and Advanced JavaScript.</a:t>
            </a:r>
            <a:endParaRPr lang="en-US" sz="2000" kern="0" dirty="0">
              <a:ea typeface="Calibri"/>
              <a:cs typeface="Calibri"/>
              <a:sym typeface="Calibri"/>
            </a:endParaRPr>
          </a:p>
          <a:p>
            <a:pPr marL="800460" lvl="1" indent="-342900" algn="just">
              <a:spcBef>
                <a:spcPts val="1417"/>
              </a:spcBef>
              <a:buClr>
                <a:srgbClr val="000000"/>
              </a:buClr>
              <a:buSzPts val="1500"/>
              <a:buFont typeface="Arial" charset="0"/>
              <a:buChar char="•"/>
              <a:defRPr/>
            </a:pPr>
            <a:r>
              <a:rPr lang="en-US" sz="2000" kern="0" dirty="0">
                <a:ea typeface="Cambria"/>
                <a:cs typeface="Cambria"/>
                <a:sym typeface="Cambria"/>
              </a:rPr>
              <a:t>Explore the enhanced techniques used by web professionals for creating dynamic web pages.</a:t>
            </a:r>
            <a:endParaRPr lang="en-US" sz="2000" kern="0" dirty="0">
              <a:ea typeface="Calibri"/>
              <a:cs typeface="Calibri"/>
              <a:sym typeface="Calibri"/>
            </a:endParaRPr>
          </a:p>
          <a:p>
            <a:pPr marL="800460" lvl="1" indent="-342900" algn="just">
              <a:spcBef>
                <a:spcPts val="1417"/>
              </a:spcBef>
              <a:buClr>
                <a:srgbClr val="000000"/>
              </a:buClr>
              <a:buSzPts val="1500"/>
              <a:buFont typeface="Arial" charset="0"/>
              <a:buChar char="•"/>
              <a:defRPr/>
            </a:pPr>
            <a:r>
              <a:rPr lang="en-US" sz="2000" kern="0" dirty="0">
                <a:ea typeface="Cambria"/>
                <a:cs typeface="Cambria"/>
                <a:sym typeface="Cambria"/>
              </a:rPr>
              <a:t>Apply the principles and tools that are used to develop Web applications.</a:t>
            </a:r>
            <a:endParaRPr lang="en-US" sz="2000" kern="0" dirty="0">
              <a:ea typeface="Calibri"/>
              <a:cs typeface="Calibri"/>
              <a:sym typeface="Calibri"/>
            </a:endParaRPr>
          </a:p>
          <a:p>
            <a:pPr marL="800460" lvl="1" indent="-342900" algn="just">
              <a:spcBef>
                <a:spcPts val="1417"/>
              </a:spcBef>
              <a:buClr>
                <a:srgbClr val="000000"/>
              </a:buClr>
              <a:buSzPts val="1500"/>
              <a:buFont typeface="Arial" charset="0"/>
              <a:buChar char="•"/>
              <a:defRPr/>
            </a:pPr>
            <a:r>
              <a:rPr lang="en-US" sz="2000" kern="0" dirty="0">
                <a:ea typeface="Cambria"/>
                <a:cs typeface="Cambria"/>
                <a:sym typeface="Cambria"/>
              </a:rPr>
              <a:t>Implement JavaScript, jQuery, AngularJS and Bootstrap in web pages.</a:t>
            </a:r>
            <a:endParaRPr lang="en-US" sz="2000" kern="0" dirty="0">
              <a:ea typeface="Calibri"/>
              <a:cs typeface="Calibri"/>
              <a:sym typeface="Calibri"/>
            </a:endParaRPr>
          </a:p>
        </p:txBody>
      </p:sp>
      <p:grpSp>
        <p:nvGrpSpPr>
          <p:cNvPr id="4" name="Group 3"/>
          <p:cNvGrpSpPr/>
          <p:nvPr/>
        </p:nvGrpSpPr>
        <p:grpSpPr>
          <a:xfrm>
            <a:off x="179714" y="167723"/>
            <a:ext cx="426695" cy="609375"/>
            <a:chOff x="7604268" y="787856"/>
            <a:chExt cx="3454491" cy="5226428"/>
          </a:xfrm>
        </p:grpSpPr>
        <p:sp>
          <p:nvSpPr>
            <p:cNvPr id="5" name="Freeform 169">
              <a:extLst>
                <a:ext uri="{FF2B5EF4-FFF2-40B4-BE49-F238E27FC236}">
                  <a16:creationId xmlns:a16="http://schemas.microsoft.com/office/drawing/2014/main" xmlns="" id="{D3BA7D7A-D67B-C542-B2FF-3C8089354ABC}"/>
                </a:ext>
              </a:extLst>
            </p:cNvPr>
            <p:cNvSpPr>
              <a:spLocks noChangeArrowheads="1"/>
            </p:cNvSpPr>
            <p:nvPr/>
          </p:nvSpPr>
          <p:spPr bwMode="auto">
            <a:xfrm>
              <a:off x="7604268" y="4376416"/>
              <a:ext cx="1729480" cy="1637868"/>
            </a:xfrm>
            <a:custGeom>
              <a:avLst/>
              <a:gdLst>
                <a:gd name="T0" fmla="*/ 3414 w 3415"/>
                <a:gd name="T1" fmla="*/ 1311 h 3232"/>
                <a:gd name="T2" fmla="*/ 3414 w 3415"/>
                <a:gd name="T3" fmla="*/ 1311 h 3232"/>
                <a:gd name="T4" fmla="*/ 2560 w 3415"/>
                <a:gd name="T5" fmla="*/ 955 h 3232"/>
                <a:gd name="T6" fmla="*/ 2225 w 3415"/>
                <a:gd name="T7" fmla="*/ 0 h 3232"/>
                <a:gd name="T8" fmla="*/ 0 w 3415"/>
                <a:gd name="T9" fmla="*/ 0 h 3232"/>
                <a:gd name="T10" fmla="*/ 975 w 3415"/>
                <a:gd name="T11" fmla="*/ 2428 h 3232"/>
                <a:gd name="T12" fmla="*/ 3200 w 3415"/>
                <a:gd name="T13" fmla="*/ 3231 h 3232"/>
                <a:gd name="T14" fmla="*/ 3414 w 3415"/>
                <a:gd name="T15" fmla="*/ 3231 h 3232"/>
                <a:gd name="T16" fmla="*/ 3414 w 3415"/>
                <a:gd name="T17" fmla="*/ 1311 h 3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5" h="3232">
                  <a:moveTo>
                    <a:pt x="3414" y="1311"/>
                  </a:moveTo>
                  <a:lnTo>
                    <a:pt x="3414" y="1311"/>
                  </a:lnTo>
                  <a:cubicBezTo>
                    <a:pt x="3048" y="1301"/>
                    <a:pt x="2774" y="1179"/>
                    <a:pt x="2560" y="955"/>
                  </a:cubicBezTo>
                  <a:cubicBezTo>
                    <a:pt x="2347" y="721"/>
                    <a:pt x="2235" y="407"/>
                    <a:pt x="2225" y="0"/>
                  </a:cubicBezTo>
                  <a:cubicBezTo>
                    <a:pt x="0" y="0"/>
                    <a:pt x="0" y="0"/>
                    <a:pt x="0" y="0"/>
                  </a:cubicBezTo>
                  <a:cubicBezTo>
                    <a:pt x="0" y="1077"/>
                    <a:pt x="325" y="1890"/>
                    <a:pt x="975" y="2428"/>
                  </a:cubicBezTo>
                  <a:cubicBezTo>
                    <a:pt x="1565" y="2916"/>
                    <a:pt x="2306" y="3180"/>
                    <a:pt x="3200" y="3231"/>
                  </a:cubicBezTo>
                  <a:cubicBezTo>
                    <a:pt x="3414" y="3231"/>
                    <a:pt x="3414" y="3231"/>
                    <a:pt x="3414" y="3231"/>
                  </a:cubicBezTo>
                  <a:lnTo>
                    <a:pt x="3414" y="1311"/>
                  </a:lnTo>
                </a:path>
              </a:pathLst>
            </a:custGeom>
            <a:solidFill>
              <a:schemeClr val="accent5"/>
            </a:solidFill>
            <a:ln>
              <a:noFill/>
            </a:ln>
            <a:effectLst/>
          </p:spPr>
          <p:txBody>
            <a:bodyPr wrap="none" anchor="ctr"/>
            <a:lstStyle/>
            <a:p>
              <a:endParaRPr lang="es-MX" sz="900"/>
            </a:p>
          </p:txBody>
        </p:sp>
        <p:sp>
          <p:nvSpPr>
            <p:cNvPr id="6" name="Freeform 170">
              <a:extLst>
                <a:ext uri="{FF2B5EF4-FFF2-40B4-BE49-F238E27FC236}">
                  <a16:creationId xmlns:a16="http://schemas.microsoft.com/office/drawing/2014/main" xmlns="" id="{1812F756-6BB3-9D4E-88DA-EAC2C7A50D15}"/>
                </a:ext>
              </a:extLst>
            </p:cNvPr>
            <p:cNvSpPr>
              <a:spLocks noChangeArrowheads="1"/>
            </p:cNvSpPr>
            <p:nvPr/>
          </p:nvSpPr>
          <p:spPr bwMode="auto">
            <a:xfrm>
              <a:off x="7686944" y="787856"/>
              <a:ext cx="1649039" cy="1539551"/>
            </a:xfrm>
            <a:custGeom>
              <a:avLst/>
              <a:gdLst>
                <a:gd name="T0" fmla="*/ 905 w 3253"/>
                <a:gd name="T1" fmla="*/ 793 h 3039"/>
                <a:gd name="T2" fmla="*/ 905 w 3253"/>
                <a:gd name="T3" fmla="*/ 793 h 3039"/>
                <a:gd name="T4" fmla="*/ 0 w 3253"/>
                <a:gd name="T5" fmla="*/ 3038 h 3039"/>
                <a:gd name="T6" fmla="*/ 2226 w 3253"/>
                <a:gd name="T7" fmla="*/ 3038 h 3039"/>
                <a:gd name="T8" fmla="*/ 3252 w 3253"/>
                <a:gd name="T9" fmla="*/ 2012 h 3039"/>
                <a:gd name="T10" fmla="*/ 3252 w 3253"/>
                <a:gd name="T11" fmla="*/ 0 h 3039"/>
                <a:gd name="T12" fmla="*/ 905 w 3253"/>
                <a:gd name="T13" fmla="*/ 793 h 3039"/>
              </a:gdLst>
              <a:ahLst/>
              <a:cxnLst>
                <a:cxn ang="0">
                  <a:pos x="T0" y="T1"/>
                </a:cxn>
                <a:cxn ang="0">
                  <a:pos x="T2" y="T3"/>
                </a:cxn>
                <a:cxn ang="0">
                  <a:pos x="T4" y="T5"/>
                </a:cxn>
                <a:cxn ang="0">
                  <a:pos x="T6" y="T7"/>
                </a:cxn>
                <a:cxn ang="0">
                  <a:pos x="T8" y="T9"/>
                </a:cxn>
                <a:cxn ang="0">
                  <a:pos x="T10" y="T11"/>
                </a:cxn>
                <a:cxn ang="0">
                  <a:pos x="T12" y="T13"/>
                </a:cxn>
              </a:cxnLst>
              <a:rect l="0" t="0" r="r" b="b"/>
              <a:pathLst>
                <a:path w="3253" h="3039">
                  <a:moveTo>
                    <a:pt x="905" y="793"/>
                  </a:moveTo>
                  <a:lnTo>
                    <a:pt x="905" y="793"/>
                  </a:lnTo>
                  <a:cubicBezTo>
                    <a:pt x="305" y="1321"/>
                    <a:pt x="0" y="2073"/>
                    <a:pt x="0" y="3038"/>
                  </a:cubicBezTo>
                  <a:cubicBezTo>
                    <a:pt x="2226" y="3038"/>
                    <a:pt x="2226" y="3038"/>
                    <a:pt x="2226" y="3038"/>
                  </a:cubicBezTo>
                  <a:cubicBezTo>
                    <a:pt x="2287" y="2357"/>
                    <a:pt x="2632" y="2012"/>
                    <a:pt x="3252" y="2012"/>
                  </a:cubicBezTo>
                  <a:cubicBezTo>
                    <a:pt x="3252" y="0"/>
                    <a:pt x="3252" y="0"/>
                    <a:pt x="3252" y="0"/>
                  </a:cubicBezTo>
                  <a:cubicBezTo>
                    <a:pt x="2276" y="11"/>
                    <a:pt x="1494" y="275"/>
                    <a:pt x="905" y="793"/>
                  </a:cubicBezTo>
                </a:path>
              </a:pathLst>
            </a:custGeom>
            <a:solidFill>
              <a:schemeClr val="accent1"/>
            </a:solidFill>
            <a:ln>
              <a:noFill/>
            </a:ln>
            <a:effectLst/>
          </p:spPr>
          <p:txBody>
            <a:bodyPr wrap="none" anchor="ctr"/>
            <a:lstStyle/>
            <a:p>
              <a:endParaRPr lang="es-MX" sz="900"/>
            </a:p>
          </p:txBody>
        </p:sp>
        <p:sp>
          <p:nvSpPr>
            <p:cNvPr id="7" name="Freeform 171">
              <a:extLst>
                <a:ext uri="{FF2B5EF4-FFF2-40B4-BE49-F238E27FC236}">
                  <a16:creationId xmlns:a16="http://schemas.microsoft.com/office/drawing/2014/main" xmlns="" id="{F624D469-F656-F241-A1E5-8B63A4A68406}"/>
                </a:ext>
              </a:extLst>
            </p:cNvPr>
            <p:cNvSpPr>
              <a:spLocks noChangeArrowheads="1"/>
            </p:cNvSpPr>
            <p:nvPr/>
          </p:nvSpPr>
          <p:spPr bwMode="auto">
            <a:xfrm>
              <a:off x="9333748" y="4273630"/>
              <a:ext cx="1725011" cy="1740653"/>
            </a:xfrm>
            <a:custGeom>
              <a:avLst/>
              <a:gdLst>
                <a:gd name="T0" fmla="*/ 1158 w 3405"/>
                <a:gd name="T1" fmla="*/ 0 h 3435"/>
                <a:gd name="T2" fmla="*/ 1158 w 3405"/>
                <a:gd name="T3" fmla="*/ 0 h 3435"/>
                <a:gd name="T4" fmla="*/ 1188 w 3405"/>
                <a:gd name="T5" fmla="*/ 294 h 3435"/>
                <a:gd name="T6" fmla="*/ 904 w 3405"/>
                <a:gd name="T7" fmla="*/ 1199 h 3435"/>
                <a:gd name="T8" fmla="*/ 40 w 3405"/>
                <a:gd name="T9" fmla="*/ 1514 h 3435"/>
                <a:gd name="T10" fmla="*/ 0 w 3405"/>
                <a:gd name="T11" fmla="*/ 1514 h 3435"/>
                <a:gd name="T12" fmla="*/ 0 w 3405"/>
                <a:gd name="T13" fmla="*/ 3434 h 3435"/>
                <a:gd name="T14" fmla="*/ 406 w 3405"/>
                <a:gd name="T15" fmla="*/ 3434 h 3435"/>
                <a:gd name="T16" fmla="*/ 2530 w 3405"/>
                <a:gd name="T17" fmla="*/ 2662 h 3435"/>
                <a:gd name="T18" fmla="*/ 3404 w 3405"/>
                <a:gd name="T19" fmla="*/ 528 h 3435"/>
                <a:gd name="T20" fmla="*/ 3373 w 3405"/>
                <a:gd name="T21" fmla="*/ 0 h 3435"/>
                <a:gd name="T22" fmla="*/ 1158 w 3405"/>
                <a:gd name="T23" fmla="*/ 0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5" h="3435">
                  <a:moveTo>
                    <a:pt x="1158" y="0"/>
                  </a:moveTo>
                  <a:lnTo>
                    <a:pt x="1158" y="0"/>
                  </a:lnTo>
                  <a:cubicBezTo>
                    <a:pt x="1178" y="91"/>
                    <a:pt x="1188" y="183"/>
                    <a:pt x="1188" y="294"/>
                  </a:cubicBezTo>
                  <a:cubicBezTo>
                    <a:pt x="1188" y="680"/>
                    <a:pt x="1097" y="985"/>
                    <a:pt x="904" y="1199"/>
                  </a:cubicBezTo>
                  <a:cubicBezTo>
                    <a:pt x="711" y="1412"/>
                    <a:pt x="427" y="1514"/>
                    <a:pt x="40" y="1514"/>
                  </a:cubicBezTo>
                  <a:cubicBezTo>
                    <a:pt x="30" y="1514"/>
                    <a:pt x="10" y="1514"/>
                    <a:pt x="0" y="1514"/>
                  </a:cubicBezTo>
                  <a:cubicBezTo>
                    <a:pt x="0" y="3434"/>
                    <a:pt x="0" y="3434"/>
                    <a:pt x="0" y="3434"/>
                  </a:cubicBezTo>
                  <a:cubicBezTo>
                    <a:pt x="406" y="3434"/>
                    <a:pt x="406" y="3434"/>
                    <a:pt x="406" y="3434"/>
                  </a:cubicBezTo>
                  <a:cubicBezTo>
                    <a:pt x="1290" y="3393"/>
                    <a:pt x="2002" y="3129"/>
                    <a:pt x="2530" y="2662"/>
                  </a:cubicBezTo>
                  <a:cubicBezTo>
                    <a:pt x="3109" y="2143"/>
                    <a:pt x="3404" y="1432"/>
                    <a:pt x="3404" y="528"/>
                  </a:cubicBezTo>
                  <a:cubicBezTo>
                    <a:pt x="3404" y="345"/>
                    <a:pt x="3394" y="162"/>
                    <a:pt x="3373" y="0"/>
                  </a:cubicBezTo>
                  <a:lnTo>
                    <a:pt x="1158" y="0"/>
                  </a:lnTo>
                </a:path>
              </a:pathLst>
            </a:custGeom>
            <a:solidFill>
              <a:schemeClr val="accent4"/>
            </a:solidFill>
            <a:ln>
              <a:noFill/>
            </a:ln>
            <a:effectLst/>
          </p:spPr>
          <p:txBody>
            <a:bodyPr wrap="none" anchor="ctr"/>
            <a:lstStyle/>
            <a:p>
              <a:endParaRPr lang="es-MX" sz="900"/>
            </a:p>
          </p:txBody>
        </p:sp>
        <p:sp>
          <p:nvSpPr>
            <p:cNvPr id="8" name="Freeform 172">
              <a:extLst>
                <a:ext uri="{FF2B5EF4-FFF2-40B4-BE49-F238E27FC236}">
                  <a16:creationId xmlns:a16="http://schemas.microsoft.com/office/drawing/2014/main" xmlns="" id="{202B935B-7EBC-7745-B13B-59254A7845AD}"/>
                </a:ext>
              </a:extLst>
            </p:cNvPr>
            <p:cNvSpPr>
              <a:spLocks noChangeArrowheads="1"/>
            </p:cNvSpPr>
            <p:nvPr/>
          </p:nvSpPr>
          <p:spPr bwMode="auto">
            <a:xfrm>
              <a:off x="8848868" y="2528509"/>
              <a:ext cx="2194250" cy="1745121"/>
            </a:xfrm>
            <a:custGeom>
              <a:avLst/>
              <a:gdLst>
                <a:gd name="T0" fmla="*/ 2855 w 4329"/>
                <a:gd name="T1" fmla="*/ 1585 h 3444"/>
                <a:gd name="T2" fmla="*/ 2855 w 4329"/>
                <a:gd name="T3" fmla="*/ 1585 h 3444"/>
                <a:gd name="T4" fmla="*/ 2855 w 4329"/>
                <a:gd name="T5" fmla="*/ 1534 h 3444"/>
                <a:gd name="T6" fmla="*/ 3749 w 4329"/>
                <a:gd name="T7" fmla="*/ 762 h 3444"/>
                <a:gd name="T8" fmla="*/ 4105 w 4329"/>
                <a:gd name="T9" fmla="*/ 0 h 3444"/>
                <a:gd name="T10" fmla="*/ 1869 w 4329"/>
                <a:gd name="T11" fmla="*/ 0 h 3444"/>
                <a:gd name="T12" fmla="*/ 955 w 4329"/>
                <a:gd name="T13" fmla="*/ 609 h 3444"/>
                <a:gd name="T14" fmla="*/ 426 w 4329"/>
                <a:gd name="T15" fmla="*/ 650 h 3444"/>
                <a:gd name="T16" fmla="*/ 0 w 4329"/>
                <a:gd name="T17" fmla="*/ 650 h 3444"/>
                <a:gd name="T18" fmla="*/ 0 w 4329"/>
                <a:gd name="T19" fmla="*/ 2569 h 3444"/>
                <a:gd name="T20" fmla="*/ 426 w 4329"/>
                <a:gd name="T21" fmla="*/ 2569 h 3444"/>
                <a:gd name="T22" fmla="*/ 955 w 4329"/>
                <a:gd name="T23" fmla="*/ 2600 h 3444"/>
                <a:gd name="T24" fmla="*/ 1747 w 4329"/>
                <a:gd name="T25" fmla="*/ 2853 h 3444"/>
                <a:gd name="T26" fmla="*/ 2113 w 4329"/>
                <a:gd name="T27" fmla="*/ 3443 h 3444"/>
                <a:gd name="T28" fmla="*/ 4328 w 4329"/>
                <a:gd name="T29" fmla="*/ 3443 h 3444"/>
                <a:gd name="T30" fmla="*/ 2855 w 4329"/>
                <a:gd name="T31" fmla="*/ 1585 h 3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29" h="3444">
                  <a:moveTo>
                    <a:pt x="2855" y="1585"/>
                  </a:moveTo>
                  <a:lnTo>
                    <a:pt x="2855" y="1585"/>
                  </a:lnTo>
                  <a:cubicBezTo>
                    <a:pt x="2855" y="1534"/>
                    <a:pt x="2855" y="1534"/>
                    <a:pt x="2855" y="1534"/>
                  </a:cubicBezTo>
                  <a:cubicBezTo>
                    <a:pt x="3160" y="1401"/>
                    <a:pt x="3454" y="1148"/>
                    <a:pt x="3749" y="762"/>
                  </a:cubicBezTo>
                  <a:cubicBezTo>
                    <a:pt x="3912" y="548"/>
                    <a:pt x="4034" y="294"/>
                    <a:pt x="4105" y="0"/>
                  </a:cubicBezTo>
                  <a:cubicBezTo>
                    <a:pt x="1869" y="0"/>
                    <a:pt x="1869" y="0"/>
                    <a:pt x="1869" y="0"/>
                  </a:cubicBezTo>
                  <a:cubicBezTo>
                    <a:pt x="1737" y="325"/>
                    <a:pt x="1432" y="528"/>
                    <a:pt x="955" y="609"/>
                  </a:cubicBezTo>
                  <a:cubicBezTo>
                    <a:pt x="792" y="640"/>
                    <a:pt x="620" y="650"/>
                    <a:pt x="426" y="650"/>
                  </a:cubicBezTo>
                  <a:cubicBezTo>
                    <a:pt x="0" y="650"/>
                    <a:pt x="0" y="650"/>
                    <a:pt x="0" y="650"/>
                  </a:cubicBezTo>
                  <a:cubicBezTo>
                    <a:pt x="0" y="2569"/>
                    <a:pt x="0" y="2569"/>
                    <a:pt x="0" y="2569"/>
                  </a:cubicBezTo>
                  <a:cubicBezTo>
                    <a:pt x="426" y="2569"/>
                    <a:pt x="426" y="2569"/>
                    <a:pt x="426" y="2569"/>
                  </a:cubicBezTo>
                  <a:cubicBezTo>
                    <a:pt x="620" y="2569"/>
                    <a:pt x="792" y="2579"/>
                    <a:pt x="955" y="2600"/>
                  </a:cubicBezTo>
                  <a:cubicBezTo>
                    <a:pt x="1290" y="2640"/>
                    <a:pt x="1554" y="2721"/>
                    <a:pt x="1747" y="2853"/>
                  </a:cubicBezTo>
                  <a:cubicBezTo>
                    <a:pt x="1940" y="2996"/>
                    <a:pt x="2062" y="3189"/>
                    <a:pt x="2113" y="3443"/>
                  </a:cubicBezTo>
                  <a:cubicBezTo>
                    <a:pt x="4328" y="3443"/>
                    <a:pt x="4328" y="3443"/>
                    <a:pt x="4328" y="3443"/>
                  </a:cubicBezTo>
                  <a:cubicBezTo>
                    <a:pt x="4186" y="2538"/>
                    <a:pt x="3698" y="1919"/>
                    <a:pt x="2855" y="1585"/>
                  </a:cubicBezTo>
                </a:path>
              </a:pathLst>
            </a:custGeom>
            <a:solidFill>
              <a:schemeClr val="accent6">
                <a:lumMod val="75000"/>
              </a:schemeClr>
            </a:solidFill>
            <a:ln>
              <a:noFill/>
            </a:ln>
            <a:effectLst/>
          </p:spPr>
          <p:txBody>
            <a:bodyPr wrap="none" anchor="ctr"/>
            <a:lstStyle/>
            <a:p>
              <a:endParaRPr lang="es-MX" sz="900"/>
            </a:p>
          </p:txBody>
        </p:sp>
        <p:sp>
          <p:nvSpPr>
            <p:cNvPr id="9" name="Freeform 173">
              <a:extLst>
                <a:ext uri="{FF2B5EF4-FFF2-40B4-BE49-F238E27FC236}">
                  <a16:creationId xmlns:a16="http://schemas.microsoft.com/office/drawing/2014/main" xmlns="" id="{150569E1-D92D-1349-AACC-A2E76C921E4B}"/>
                </a:ext>
              </a:extLst>
            </p:cNvPr>
            <p:cNvSpPr>
              <a:spLocks noChangeArrowheads="1"/>
            </p:cNvSpPr>
            <p:nvPr/>
          </p:nvSpPr>
          <p:spPr bwMode="auto">
            <a:xfrm>
              <a:off x="9333748" y="787856"/>
              <a:ext cx="1637868" cy="1740653"/>
            </a:xfrm>
            <a:custGeom>
              <a:avLst/>
              <a:gdLst>
                <a:gd name="T0" fmla="*/ 0 w 3232"/>
                <a:gd name="T1" fmla="*/ 2012 h 3436"/>
                <a:gd name="T2" fmla="*/ 0 w 3232"/>
                <a:gd name="T3" fmla="*/ 2012 h 3436"/>
                <a:gd name="T4" fmla="*/ 731 w 3232"/>
                <a:gd name="T5" fmla="*/ 2276 h 3436"/>
                <a:gd name="T6" fmla="*/ 1006 w 3232"/>
                <a:gd name="T7" fmla="*/ 2977 h 3436"/>
                <a:gd name="T8" fmla="*/ 914 w 3232"/>
                <a:gd name="T9" fmla="*/ 3435 h 3436"/>
                <a:gd name="T10" fmla="*/ 3150 w 3232"/>
                <a:gd name="T11" fmla="*/ 3435 h 3436"/>
                <a:gd name="T12" fmla="*/ 3231 w 3232"/>
                <a:gd name="T13" fmla="*/ 2693 h 3436"/>
                <a:gd name="T14" fmla="*/ 2398 w 3232"/>
                <a:gd name="T15" fmla="*/ 762 h 3436"/>
                <a:gd name="T16" fmla="*/ 61 w 3232"/>
                <a:gd name="T17" fmla="*/ 0 h 3436"/>
                <a:gd name="T18" fmla="*/ 0 w 3232"/>
                <a:gd name="T19" fmla="*/ 0 h 3436"/>
                <a:gd name="T20" fmla="*/ 0 w 3232"/>
                <a:gd name="T21" fmla="*/ 2012 h 3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32" h="3436">
                  <a:moveTo>
                    <a:pt x="0" y="2012"/>
                  </a:moveTo>
                  <a:lnTo>
                    <a:pt x="0" y="2012"/>
                  </a:lnTo>
                  <a:cubicBezTo>
                    <a:pt x="305" y="2012"/>
                    <a:pt x="549" y="2103"/>
                    <a:pt x="731" y="2276"/>
                  </a:cubicBezTo>
                  <a:cubicBezTo>
                    <a:pt x="914" y="2449"/>
                    <a:pt x="1006" y="2683"/>
                    <a:pt x="1006" y="2977"/>
                  </a:cubicBezTo>
                  <a:cubicBezTo>
                    <a:pt x="1006" y="3150"/>
                    <a:pt x="975" y="3303"/>
                    <a:pt x="914" y="3435"/>
                  </a:cubicBezTo>
                  <a:cubicBezTo>
                    <a:pt x="3150" y="3435"/>
                    <a:pt x="3150" y="3435"/>
                    <a:pt x="3150" y="3435"/>
                  </a:cubicBezTo>
                  <a:cubicBezTo>
                    <a:pt x="3200" y="3211"/>
                    <a:pt x="3231" y="2967"/>
                    <a:pt x="3231" y="2693"/>
                  </a:cubicBezTo>
                  <a:cubicBezTo>
                    <a:pt x="3231" y="1910"/>
                    <a:pt x="2957" y="1260"/>
                    <a:pt x="2398" y="762"/>
                  </a:cubicBezTo>
                  <a:cubicBezTo>
                    <a:pt x="1839" y="254"/>
                    <a:pt x="1067" y="0"/>
                    <a:pt x="61" y="0"/>
                  </a:cubicBezTo>
                  <a:cubicBezTo>
                    <a:pt x="40" y="0"/>
                    <a:pt x="20" y="0"/>
                    <a:pt x="0" y="0"/>
                  </a:cubicBezTo>
                  <a:lnTo>
                    <a:pt x="0" y="2012"/>
                  </a:lnTo>
                </a:path>
              </a:pathLst>
            </a:custGeom>
            <a:solidFill>
              <a:schemeClr val="accent2"/>
            </a:solidFill>
            <a:ln>
              <a:noFill/>
            </a:ln>
            <a:effectLst/>
          </p:spPr>
          <p:txBody>
            <a:bodyPr wrap="none" anchor="ctr"/>
            <a:lstStyle/>
            <a:p>
              <a:endParaRPr lang="es-MX" sz="900"/>
            </a:p>
          </p:txBody>
        </p:sp>
      </p:grpSp>
    </p:spTree>
    <p:extLst>
      <p:ext uri="{BB962C8B-B14F-4D97-AF65-F5344CB8AC3E}">
        <p14:creationId xmlns:p14="http://schemas.microsoft.com/office/powerpoint/2010/main" val="8679744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xmlns=""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68194" y="1283280"/>
            <a:ext cx="662229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INT222 </a:t>
            </a:r>
            <a:r>
              <a:rPr lang="es-MX" sz="2800" b="1">
                <a:solidFill>
                  <a:schemeClr val="bg1"/>
                </a:solidFill>
              </a:rPr>
              <a:t>: ADVANCED WEB DEVELOPMENT</a:t>
            </a:r>
            <a:endParaRPr lang="es-MX" sz="2800" b="1" dirty="0">
              <a:solidFill>
                <a:schemeClr val="bg1"/>
              </a:solidFill>
            </a:endParaRPr>
          </a:p>
        </p:txBody>
      </p:sp>
      <p:sp>
        <p:nvSpPr>
          <p:cNvPr id="14" name="CuadroTexto 490">
            <a:extLst>
              <a:ext uri="{FF2B5EF4-FFF2-40B4-BE49-F238E27FC236}">
                <a16:creationId xmlns:a16="http://schemas.microsoft.com/office/drawing/2014/main" xmlns="" id="{CE4B999E-AE68-A148-BC94-54DD0361C6F6}"/>
              </a:ext>
            </a:extLst>
          </p:cNvPr>
          <p:cNvSpPr txBox="1"/>
          <p:nvPr/>
        </p:nvSpPr>
        <p:spPr>
          <a:xfrm>
            <a:off x="963827" y="2203032"/>
            <a:ext cx="10651524" cy="3580467"/>
          </a:xfrm>
          <a:prstGeom prst="rect">
            <a:avLst/>
          </a:prstGeom>
          <a:noFill/>
        </p:spPr>
        <p:txBody>
          <a:bodyPr wrap="square" rtlCol="0">
            <a:spAutoFit/>
          </a:bodyPr>
          <a:lstStyle/>
          <a:p>
            <a:pPr algn="just">
              <a:spcBef>
                <a:spcPts val="1413"/>
              </a:spcBef>
            </a:pPr>
            <a:r>
              <a:rPr lang="en-US" altLang="en-US" sz="2000" dirty="0">
                <a:cs typeface="Calibri" panose="020F0502020204030204" pitchFamily="34" charset="0"/>
                <a:sym typeface="Cambria" panose="02040503050406030204" pitchFamily="18" charset="0"/>
              </a:rPr>
              <a:t>Covers the concepts of </a:t>
            </a:r>
            <a:r>
              <a:rPr lang="en-US" altLang="en-US" sz="2000" dirty="0" err="1">
                <a:cs typeface="Calibri" panose="020F0502020204030204" pitchFamily="34" charset="0"/>
                <a:sym typeface="Cambria" panose="02040503050406030204" pitchFamily="18" charset="0"/>
              </a:rPr>
              <a:t>Node.js</a:t>
            </a:r>
            <a:r>
              <a:rPr lang="en-US" altLang="en-US" sz="2000" dirty="0">
                <a:cs typeface="Calibri" panose="020F0502020204030204" pitchFamily="34" charset="0"/>
                <a:sym typeface="Cambria" panose="02040503050406030204" pitchFamily="18" charset="0"/>
              </a:rPr>
              <a:t> for building web sites with better user interface and responsive web pages. A hands on exposure on </a:t>
            </a:r>
            <a:r>
              <a:rPr lang="en-US" altLang="en-US" sz="2000" dirty="0" err="1">
                <a:cs typeface="Calibri" panose="020F0502020204030204" pitchFamily="34" charset="0"/>
                <a:sym typeface="Cambria" panose="02040503050406030204" pitchFamily="18" charset="0"/>
              </a:rPr>
              <a:t>Node.js</a:t>
            </a:r>
            <a:r>
              <a:rPr lang="en-US" altLang="en-US" sz="2000" dirty="0">
                <a:cs typeface="Calibri" panose="020F0502020204030204" pitchFamily="34" charset="0"/>
                <a:sym typeface="Cambria" panose="02040503050406030204" pitchFamily="18" charset="0"/>
              </a:rPr>
              <a:t> technology will be offered in a form of project.</a:t>
            </a:r>
          </a:p>
          <a:p>
            <a:pPr algn="just">
              <a:spcBef>
                <a:spcPts val="1413"/>
              </a:spcBef>
            </a:pPr>
            <a:endParaRPr lang="en-US" altLang="en-US" sz="2000" dirty="0">
              <a:cs typeface="Calibri" panose="020F0502020204030204" pitchFamily="34" charset="0"/>
              <a:sym typeface="Calibri" panose="020F0502020204030204" pitchFamily="34" charset="0"/>
            </a:endParaRPr>
          </a:p>
          <a:p>
            <a:pPr algn="just"/>
            <a:r>
              <a:rPr lang="en-US" altLang="en-US" sz="2000" b="1" u="sng" dirty="0">
                <a:cs typeface="Calibri" panose="020F0502020204030204" pitchFamily="34" charset="0"/>
                <a:sym typeface="Cambria" panose="02040503050406030204" pitchFamily="18" charset="0"/>
              </a:rPr>
              <a:t>Course Outcome:</a:t>
            </a:r>
            <a:endParaRPr lang="en-US" altLang="en-US" sz="2000" dirty="0">
              <a:cs typeface="Calibri" panose="020F0502020204030204" pitchFamily="34" charset="0"/>
              <a:sym typeface="Calibri" panose="020F0502020204030204" pitchFamily="34" charset="0"/>
            </a:endParaRPr>
          </a:p>
          <a:p>
            <a:pPr marL="800100" lvl="1" indent="-342900" algn="just">
              <a:buSzPts val="1500"/>
              <a:buFont typeface="Arial" charset="0"/>
              <a:buChar char="•"/>
            </a:pPr>
            <a:r>
              <a:rPr lang="en-US" altLang="en-US" sz="2000" dirty="0">
                <a:cs typeface="Calibri" panose="020F0502020204030204" pitchFamily="34" charset="0"/>
                <a:sym typeface="Cambria" panose="02040503050406030204" pitchFamily="18" charset="0"/>
              </a:rPr>
              <a:t>Understand the role of server side JavaScript in web application development.</a:t>
            </a:r>
            <a:endParaRPr lang="en-US" altLang="en-US" sz="2000" dirty="0">
              <a:cs typeface="Calibri" panose="020F0502020204030204" pitchFamily="34" charset="0"/>
              <a:sym typeface="Calibri" panose="020F0502020204030204" pitchFamily="34" charset="0"/>
            </a:endParaRPr>
          </a:p>
          <a:p>
            <a:pPr marL="800100" lvl="1" indent="-342900" algn="just">
              <a:spcBef>
                <a:spcPts val="1413"/>
              </a:spcBef>
              <a:buSzPts val="1500"/>
              <a:buFont typeface="Arial" charset="0"/>
              <a:buChar char="•"/>
            </a:pPr>
            <a:r>
              <a:rPr lang="en-US" altLang="en-US" sz="2000" dirty="0">
                <a:cs typeface="Calibri" panose="020F0502020204030204" pitchFamily="34" charset="0"/>
                <a:sym typeface="Cambria" panose="02040503050406030204" pitchFamily="18" charset="0"/>
              </a:rPr>
              <a:t>Explore, how </a:t>
            </a:r>
            <a:r>
              <a:rPr lang="en-US" altLang="en-US" sz="2000" dirty="0" err="1">
                <a:cs typeface="Calibri" panose="020F0502020204030204" pitchFamily="34" charset="0"/>
                <a:sym typeface="Cambria" panose="02040503050406030204" pitchFamily="18" charset="0"/>
              </a:rPr>
              <a:t>Node.js</a:t>
            </a:r>
            <a:r>
              <a:rPr lang="en-US" altLang="en-US" sz="2000" dirty="0">
                <a:cs typeface="Calibri" panose="020F0502020204030204" pitchFamily="34" charset="0"/>
                <a:sym typeface="Cambria" panose="02040503050406030204" pitchFamily="18" charset="0"/>
              </a:rPr>
              <a:t> is </a:t>
            </a:r>
            <a:r>
              <a:rPr lang="en-US" altLang="en-US" sz="2000" dirty="0" err="1">
                <a:cs typeface="Calibri" panose="020F0502020204030204" pitchFamily="34" charset="0"/>
                <a:sym typeface="Cambria" panose="02040503050406030204" pitchFamily="18" charset="0"/>
              </a:rPr>
              <a:t>architectured</a:t>
            </a:r>
            <a:r>
              <a:rPr lang="en-US" altLang="en-US" sz="2000" dirty="0">
                <a:cs typeface="Calibri" panose="020F0502020204030204" pitchFamily="34" charset="0"/>
                <a:sym typeface="Cambria" panose="02040503050406030204" pitchFamily="18" charset="0"/>
              </a:rPr>
              <a:t> to allow high scalability </a:t>
            </a:r>
            <a:r>
              <a:rPr lang="en-US" altLang="en-US" sz="2000" dirty="0" err="1">
                <a:cs typeface="Calibri" panose="020F0502020204030204" pitchFamily="34" charset="0"/>
                <a:sym typeface="Cambria" panose="02040503050406030204" pitchFamily="18" charset="0"/>
              </a:rPr>
              <a:t>wth</a:t>
            </a:r>
            <a:r>
              <a:rPr lang="en-US" altLang="en-US" sz="2000" dirty="0">
                <a:cs typeface="Calibri" panose="020F0502020204030204" pitchFamily="34" charset="0"/>
                <a:sym typeface="Cambria" panose="02040503050406030204" pitchFamily="18" charset="0"/>
              </a:rPr>
              <a:t> asynchronous code build an HTTP Server using the core modules in </a:t>
            </a:r>
            <a:r>
              <a:rPr lang="en-US" altLang="en-US" sz="2000" dirty="0" err="1">
                <a:cs typeface="Calibri" panose="020F0502020204030204" pitchFamily="34" charset="0"/>
                <a:sym typeface="Cambria" panose="02040503050406030204" pitchFamily="18" charset="0"/>
              </a:rPr>
              <a:t>Node.js</a:t>
            </a:r>
            <a:r>
              <a:rPr lang="en-US" altLang="en-US" sz="2000" dirty="0">
                <a:cs typeface="Calibri" panose="020F0502020204030204" pitchFamily="34" charset="0"/>
                <a:sym typeface="Cambria" panose="02040503050406030204" pitchFamily="18" charset="0"/>
              </a:rPr>
              <a:t>.</a:t>
            </a:r>
            <a:endParaRPr lang="en-US" altLang="en-US" sz="2000" dirty="0">
              <a:cs typeface="Calibri" panose="020F0502020204030204" pitchFamily="34" charset="0"/>
              <a:sym typeface="Calibri" panose="020F0502020204030204" pitchFamily="34" charset="0"/>
            </a:endParaRPr>
          </a:p>
          <a:p>
            <a:pPr marL="800100" lvl="1" indent="-342900" algn="just">
              <a:spcBef>
                <a:spcPts val="1413"/>
              </a:spcBef>
              <a:buSzPts val="1500"/>
              <a:buFont typeface="Arial" charset="0"/>
              <a:buChar char="•"/>
            </a:pPr>
            <a:r>
              <a:rPr lang="en-US" altLang="en-US" sz="2000" dirty="0">
                <a:cs typeface="Calibri" panose="020F0502020204030204" pitchFamily="34" charset="0"/>
                <a:sym typeface="Cambria" panose="02040503050406030204" pitchFamily="18" charset="0"/>
              </a:rPr>
              <a:t>Create basic web based applications using </a:t>
            </a:r>
            <a:r>
              <a:rPr lang="en-US" altLang="en-US" sz="2000" dirty="0" err="1">
                <a:cs typeface="Calibri" panose="020F0502020204030204" pitchFamily="34" charset="0"/>
                <a:sym typeface="Cambria" panose="02040503050406030204" pitchFamily="18" charset="0"/>
              </a:rPr>
              <a:t>Node.js</a:t>
            </a:r>
            <a:r>
              <a:rPr lang="en-US" altLang="en-US" sz="2000" dirty="0">
                <a:cs typeface="Calibri" panose="020F0502020204030204" pitchFamily="34" charset="0"/>
                <a:sym typeface="Cambria" panose="02040503050406030204" pitchFamily="18" charset="0"/>
              </a:rPr>
              <a:t>.</a:t>
            </a:r>
            <a:endParaRPr lang="en-US" altLang="en-US" sz="2000" dirty="0">
              <a:cs typeface="Calibri" panose="020F0502020204030204" pitchFamily="34" charset="0"/>
              <a:sym typeface="Calibri" panose="020F0502020204030204" pitchFamily="34" charset="0"/>
            </a:endParaRPr>
          </a:p>
          <a:p>
            <a:pPr marL="800100" lvl="1" indent="-342900" algn="just">
              <a:spcBef>
                <a:spcPts val="1413"/>
              </a:spcBef>
              <a:buSzPts val="1500"/>
              <a:buFont typeface="Arial" charset="0"/>
              <a:buChar char="•"/>
            </a:pPr>
            <a:r>
              <a:rPr lang="en-US" altLang="en-US" sz="2000" dirty="0">
                <a:cs typeface="Calibri" panose="020F0502020204030204" pitchFamily="34" charset="0"/>
                <a:sym typeface="Cambria" panose="02040503050406030204" pitchFamily="18" charset="0"/>
              </a:rPr>
              <a:t>work with MongoDB database using </a:t>
            </a:r>
            <a:r>
              <a:rPr lang="en-US" altLang="en-US" sz="2000" dirty="0" err="1">
                <a:cs typeface="Calibri" panose="020F0502020204030204" pitchFamily="34" charset="0"/>
                <a:sym typeface="Cambria" panose="02040503050406030204" pitchFamily="18" charset="0"/>
              </a:rPr>
              <a:t>Node.js</a:t>
            </a:r>
            <a:r>
              <a:rPr lang="en-US" altLang="en-US" sz="2000" dirty="0">
                <a:cs typeface="Calibri" panose="020F0502020204030204" pitchFamily="34" charset="0"/>
                <a:sym typeface="Cambria" panose="02040503050406030204" pitchFamily="18" charset="0"/>
              </a:rPr>
              <a:t>.</a:t>
            </a:r>
            <a:endParaRPr lang="en-US" altLang="en-US" sz="2000" dirty="0">
              <a:cs typeface="Calibri" panose="020F0502020204030204" pitchFamily="34" charset="0"/>
              <a:sym typeface="Calibri" panose="020F0502020204030204" pitchFamily="34" charset="0"/>
            </a:endParaRPr>
          </a:p>
        </p:txBody>
      </p:sp>
      <p:grpSp>
        <p:nvGrpSpPr>
          <p:cNvPr id="5" name="Group 4"/>
          <p:cNvGrpSpPr/>
          <p:nvPr/>
        </p:nvGrpSpPr>
        <p:grpSpPr>
          <a:xfrm>
            <a:off x="179714" y="167723"/>
            <a:ext cx="426695" cy="609375"/>
            <a:chOff x="7604268" y="787856"/>
            <a:chExt cx="3454491" cy="5226428"/>
          </a:xfrm>
        </p:grpSpPr>
        <p:sp>
          <p:nvSpPr>
            <p:cNvPr id="6" name="Freeform 169">
              <a:extLst>
                <a:ext uri="{FF2B5EF4-FFF2-40B4-BE49-F238E27FC236}">
                  <a16:creationId xmlns:a16="http://schemas.microsoft.com/office/drawing/2014/main" xmlns="" id="{D3BA7D7A-D67B-C542-B2FF-3C8089354ABC}"/>
                </a:ext>
              </a:extLst>
            </p:cNvPr>
            <p:cNvSpPr>
              <a:spLocks noChangeArrowheads="1"/>
            </p:cNvSpPr>
            <p:nvPr/>
          </p:nvSpPr>
          <p:spPr bwMode="auto">
            <a:xfrm>
              <a:off x="7604268" y="4376416"/>
              <a:ext cx="1729480" cy="1637868"/>
            </a:xfrm>
            <a:custGeom>
              <a:avLst/>
              <a:gdLst>
                <a:gd name="T0" fmla="*/ 3414 w 3415"/>
                <a:gd name="T1" fmla="*/ 1311 h 3232"/>
                <a:gd name="T2" fmla="*/ 3414 w 3415"/>
                <a:gd name="T3" fmla="*/ 1311 h 3232"/>
                <a:gd name="T4" fmla="*/ 2560 w 3415"/>
                <a:gd name="T5" fmla="*/ 955 h 3232"/>
                <a:gd name="T6" fmla="*/ 2225 w 3415"/>
                <a:gd name="T7" fmla="*/ 0 h 3232"/>
                <a:gd name="T8" fmla="*/ 0 w 3415"/>
                <a:gd name="T9" fmla="*/ 0 h 3232"/>
                <a:gd name="T10" fmla="*/ 975 w 3415"/>
                <a:gd name="T11" fmla="*/ 2428 h 3232"/>
                <a:gd name="T12" fmla="*/ 3200 w 3415"/>
                <a:gd name="T13" fmla="*/ 3231 h 3232"/>
                <a:gd name="T14" fmla="*/ 3414 w 3415"/>
                <a:gd name="T15" fmla="*/ 3231 h 3232"/>
                <a:gd name="T16" fmla="*/ 3414 w 3415"/>
                <a:gd name="T17" fmla="*/ 1311 h 3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5" h="3232">
                  <a:moveTo>
                    <a:pt x="3414" y="1311"/>
                  </a:moveTo>
                  <a:lnTo>
                    <a:pt x="3414" y="1311"/>
                  </a:lnTo>
                  <a:cubicBezTo>
                    <a:pt x="3048" y="1301"/>
                    <a:pt x="2774" y="1179"/>
                    <a:pt x="2560" y="955"/>
                  </a:cubicBezTo>
                  <a:cubicBezTo>
                    <a:pt x="2347" y="721"/>
                    <a:pt x="2235" y="407"/>
                    <a:pt x="2225" y="0"/>
                  </a:cubicBezTo>
                  <a:cubicBezTo>
                    <a:pt x="0" y="0"/>
                    <a:pt x="0" y="0"/>
                    <a:pt x="0" y="0"/>
                  </a:cubicBezTo>
                  <a:cubicBezTo>
                    <a:pt x="0" y="1077"/>
                    <a:pt x="325" y="1890"/>
                    <a:pt x="975" y="2428"/>
                  </a:cubicBezTo>
                  <a:cubicBezTo>
                    <a:pt x="1565" y="2916"/>
                    <a:pt x="2306" y="3180"/>
                    <a:pt x="3200" y="3231"/>
                  </a:cubicBezTo>
                  <a:cubicBezTo>
                    <a:pt x="3414" y="3231"/>
                    <a:pt x="3414" y="3231"/>
                    <a:pt x="3414" y="3231"/>
                  </a:cubicBezTo>
                  <a:lnTo>
                    <a:pt x="3414" y="1311"/>
                  </a:lnTo>
                </a:path>
              </a:pathLst>
            </a:custGeom>
            <a:solidFill>
              <a:schemeClr val="accent5"/>
            </a:solidFill>
            <a:ln>
              <a:noFill/>
            </a:ln>
            <a:effectLst/>
          </p:spPr>
          <p:txBody>
            <a:bodyPr wrap="none" anchor="ctr"/>
            <a:lstStyle/>
            <a:p>
              <a:endParaRPr lang="es-MX" sz="900"/>
            </a:p>
          </p:txBody>
        </p:sp>
        <p:sp>
          <p:nvSpPr>
            <p:cNvPr id="7" name="Freeform 170">
              <a:extLst>
                <a:ext uri="{FF2B5EF4-FFF2-40B4-BE49-F238E27FC236}">
                  <a16:creationId xmlns:a16="http://schemas.microsoft.com/office/drawing/2014/main" xmlns="" id="{1812F756-6BB3-9D4E-88DA-EAC2C7A50D15}"/>
                </a:ext>
              </a:extLst>
            </p:cNvPr>
            <p:cNvSpPr>
              <a:spLocks noChangeArrowheads="1"/>
            </p:cNvSpPr>
            <p:nvPr/>
          </p:nvSpPr>
          <p:spPr bwMode="auto">
            <a:xfrm>
              <a:off x="7686944" y="787856"/>
              <a:ext cx="1649039" cy="1539551"/>
            </a:xfrm>
            <a:custGeom>
              <a:avLst/>
              <a:gdLst>
                <a:gd name="T0" fmla="*/ 905 w 3253"/>
                <a:gd name="T1" fmla="*/ 793 h 3039"/>
                <a:gd name="T2" fmla="*/ 905 w 3253"/>
                <a:gd name="T3" fmla="*/ 793 h 3039"/>
                <a:gd name="T4" fmla="*/ 0 w 3253"/>
                <a:gd name="T5" fmla="*/ 3038 h 3039"/>
                <a:gd name="T6" fmla="*/ 2226 w 3253"/>
                <a:gd name="T7" fmla="*/ 3038 h 3039"/>
                <a:gd name="T8" fmla="*/ 3252 w 3253"/>
                <a:gd name="T9" fmla="*/ 2012 h 3039"/>
                <a:gd name="T10" fmla="*/ 3252 w 3253"/>
                <a:gd name="T11" fmla="*/ 0 h 3039"/>
                <a:gd name="T12" fmla="*/ 905 w 3253"/>
                <a:gd name="T13" fmla="*/ 793 h 3039"/>
              </a:gdLst>
              <a:ahLst/>
              <a:cxnLst>
                <a:cxn ang="0">
                  <a:pos x="T0" y="T1"/>
                </a:cxn>
                <a:cxn ang="0">
                  <a:pos x="T2" y="T3"/>
                </a:cxn>
                <a:cxn ang="0">
                  <a:pos x="T4" y="T5"/>
                </a:cxn>
                <a:cxn ang="0">
                  <a:pos x="T6" y="T7"/>
                </a:cxn>
                <a:cxn ang="0">
                  <a:pos x="T8" y="T9"/>
                </a:cxn>
                <a:cxn ang="0">
                  <a:pos x="T10" y="T11"/>
                </a:cxn>
                <a:cxn ang="0">
                  <a:pos x="T12" y="T13"/>
                </a:cxn>
              </a:cxnLst>
              <a:rect l="0" t="0" r="r" b="b"/>
              <a:pathLst>
                <a:path w="3253" h="3039">
                  <a:moveTo>
                    <a:pt x="905" y="793"/>
                  </a:moveTo>
                  <a:lnTo>
                    <a:pt x="905" y="793"/>
                  </a:lnTo>
                  <a:cubicBezTo>
                    <a:pt x="305" y="1321"/>
                    <a:pt x="0" y="2073"/>
                    <a:pt x="0" y="3038"/>
                  </a:cubicBezTo>
                  <a:cubicBezTo>
                    <a:pt x="2226" y="3038"/>
                    <a:pt x="2226" y="3038"/>
                    <a:pt x="2226" y="3038"/>
                  </a:cubicBezTo>
                  <a:cubicBezTo>
                    <a:pt x="2287" y="2357"/>
                    <a:pt x="2632" y="2012"/>
                    <a:pt x="3252" y="2012"/>
                  </a:cubicBezTo>
                  <a:cubicBezTo>
                    <a:pt x="3252" y="0"/>
                    <a:pt x="3252" y="0"/>
                    <a:pt x="3252" y="0"/>
                  </a:cubicBezTo>
                  <a:cubicBezTo>
                    <a:pt x="2276" y="11"/>
                    <a:pt x="1494" y="275"/>
                    <a:pt x="905" y="793"/>
                  </a:cubicBezTo>
                </a:path>
              </a:pathLst>
            </a:custGeom>
            <a:solidFill>
              <a:schemeClr val="accent1"/>
            </a:solidFill>
            <a:ln>
              <a:noFill/>
            </a:ln>
            <a:effectLst/>
          </p:spPr>
          <p:txBody>
            <a:bodyPr wrap="none" anchor="ctr"/>
            <a:lstStyle/>
            <a:p>
              <a:endParaRPr lang="es-MX" sz="900"/>
            </a:p>
          </p:txBody>
        </p:sp>
        <p:sp>
          <p:nvSpPr>
            <p:cNvPr id="8" name="Freeform 171">
              <a:extLst>
                <a:ext uri="{FF2B5EF4-FFF2-40B4-BE49-F238E27FC236}">
                  <a16:creationId xmlns:a16="http://schemas.microsoft.com/office/drawing/2014/main" xmlns="" id="{F624D469-F656-F241-A1E5-8B63A4A68406}"/>
                </a:ext>
              </a:extLst>
            </p:cNvPr>
            <p:cNvSpPr>
              <a:spLocks noChangeArrowheads="1"/>
            </p:cNvSpPr>
            <p:nvPr/>
          </p:nvSpPr>
          <p:spPr bwMode="auto">
            <a:xfrm>
              <a:off x="9333748" y="4273630"/>
              <a:ext cx="1725011" cy="1740653"/>
            </a:xfrm>
            <a:custGeom>
              <a:avLst/>
              <a:gdLst>
                <a:gd name="T0" fmla="*/ 1158 w 3405"/>
                <a:gd name="T1" fmla="*/ 0 h 3435"/>
                <a:gd name="T2" fmla="*/ 1158 w 3405"/>
                <a:gd name="T3" fmla="*/ 0 h 3435"/>
                <a:gd name="T4" fmla="*/ 1188 w 3405"/>
                <a:gd name="T5" fmla="*/ 294 h 3435"/>
                <a:gd name="T6" fmla="*/ 904 w 3405"/>
                <a:gd name="T7" fmla="*/ 1199 h 3435"/>
                <a:gd name="T8" fmla="*/ 40 w 3405"/>
                <a:gd name="T9" fmla="*/ 1514 h 3435"/>
                <a:gd name="T10" fmla="*/ 0 w 3405"/>
                <a:gd name="T11" fmla="*/ 1514 h 3435"/>
                <a:gd name="T12" fmla="*/ 0 w 3405"/>
                <a:gd name="T13" fmla="*/ 3434 h 3435"/>
                <a:gd name="T14" fmla="*/ 406 w 3405"/>
                <a:gd name="T15" fmla="*/ 3434 h 3435"/>
                <a:gd name="T16" fmla="*/ 2530 w 3405"/>
                <a:gd name="T17" fmla="*/ 2662 h 3435"/>
                <a:gd name="T18" fmla="*/ 3404 w 3405"/>
                <a:gd name="T19" fmla="*/ 528 h 3435"/>
                <a:gd name="T20" fmla="*/ 3373 w 3405"/>
                <a:gd name="T21" fmla="*/ 0 h 3435"/>
                <a:gd name="T22" fmla="*/ 1158 w 3405"/>
                <a:gd name="T23" fmla="*/ 0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5" h="3435">
                  <a:moveTo>
                    <a:pt x="1158" y="0"/>
                  </a:moveTo>
                  <a:lnTo>
                    <a:pt x="1158" y="0"/>
                  </a:lnTo>
                  <a:cubicBezTo>
                    <a:pt x="1178" y="91"/>
                    <a:pt x="1188" y="183"/>
                    <a:pt x="1188" y="294"/>
                  </a:cubicBezTo>
                  <a:cubicBezTo>
                    <a:pt x="1188" y="680"/>
                    <a:pt x="1097" y="985"/>
                    <a:pt x="904" y="1199"/>
                  </a:cubicBezTo>
                  <a:cubicBezTo>
                    <a:pt x="711" y="1412"/>
                    <a:pt x="427" y="1514"/>
                    <a:pt x="40" y="1514"/>
                  </a:cubicBezTo>
                  <a:cubicBezTo>
                    <a:pt x="30" y="1514"/>
                    <a:pt x="10" y="1514"/>
                    <a:pt x="0" y="1514"/>
                  </a:cubicBezTo>
                  <a:cubicBezTo>
                    <a:pt x="0" y="3434"/>
                    <a:pt x="0" y="3434"/>
                    <a:pt x="0" y="3434"/>
                  </a:cubicBezTo>
                  <a:cubicBezTo>
                    <a:pt x="406" y="3434"/>
                    <a:pt x="406" y="3434"/>
                    <a:pt x="406" y="3434"/>
                  </a:cubicBezTo>
                  <a:cubicBezTo>
                    <a:pt x="1290" y="3393"/>
                    <a:pt x="2002" y="3129"/>
                    <a:pt x="2530" y="2662"/>
                  </a:cubicBezTo>
                  <a:cubicBezTo>
                    <a:pt x="3109" y="2143"/>
                    <a:pt x="3404" y="1432"/>
                    <a:pt x="3404" y="528"/>
                  </a:cubicBezTo>
                  <a:cubicBezTo>
                    <a:pt x="3404" y="345"/>
                    <a:pt x="3394" y="162"/>
                    <a:pt x="3373" y="0"/>
                  </a:cubicBezTo>
                  <a:lnTo>
                    <a:pt x="1158" y="0"/>
                  </a:lnTo>
                </a:path>
              </a:pathLst>
            </a:custGeom>
            <a:solidFill>
              <a:schemeClr val="accent4"/>
            </a:solidFill>
            <a:ln>
              <a:noFill/>
            </a:ln>
            <a:effectLst/>
          </p:spPr>
          <p:txBody>
            <a:bodyPr wrap="none" anchor="ctr"/>
            <a:lstStyle/>
            <a:p>
              <a:endParaRPr lang="es-MX" sz="900"/>
            </a:p>
          </p:txBody>
        </p:sp>
        <p:sp>
          <p:nvSpPr>
            <p:cNvPr id="9" name="Freeform 172">
              <a:extLst>
                <a:ext uri="{FF2B5EF4-FFF2-40B4-BE49-F238E27FC236}">
                  <a16:creationId xmlns:a16="http://schemas.microsoft.com/office/drawing/2014/main" xmlns="" id="{202B935B-7EBC-7745-B13B-59254A7845AD}"/>
                </a:ext>
              </a:extLst>
            </p:cNvPr>
            <p:cNvSpPr>
              <a:spLocks noChangeArrowheads="1"/>
            </p:cNvSpPr>
            <p:nvPr/>
          </p:nvSpPr>
          <p:spPr bwMode="auto">
            <a:xfrm>
              <a:off x="8848868" y="2528509"/>
              <a:ext cx="2194250" cy="1745121"/>
            </a:xfrm>
            <a:custGeom>
              <a:avLst/>
              <a:gdLst>
                <a:gd name="T0" fmla="*/ 2855 w 4329"/>
                <a:gd name="T1" fmla="*/ 1585 h 3444"/>
                <a:gd name="T2" fmla="*/ 2855 w 4329"/>
                <a:gd name="T3" fmla="*/ 1585 h 3444"/>
                <a:gd name="T4" fmla="*/ 2855 w 4329"/>
                <a:gd name="T5" fmla="*/ 1534 h 3444"/>
                <a:gd name="T6" fmla="*/ 3749 w 4329"/>
                <a:gd name="T7" fmla="*/ 762 h 3444"/>
                <a:gd name="T8" fmla="*/ 4105 w 4329"/>
                <a:gd name="T9" fmla="*/ 0 h 3444"/>
                <a:gd name="T10" fmla="*/ 1869 w 4329"/>
                <a:gd name="T11" fmla="*/ 0 h 3444"/>
                <a:gd name="T12" fmla="*/ 955 w 4329"/>
                <a:gd name="T13" fmla="*/ 609 h 3444"/>
                <a:gd name="T14" fmla="*/ 426 w 4329"/>
                <a:gd name="T15" fmla="*/ 650 h 3444"/>
                <a:gd name="T16" fmla="*/ 0 w 4329"/>
                <a:gd name="T17" fmla="*/ 650 h 3444"/>
                <a:gd name="T18" fmla="*/ 0 w 4329"/>
                <a:gd name="T19" fmla="*/ 2569 h 3444"/>
                <a:gd name="T20" fmla="*/ 426 w 4329"/>
                <a:gd name="T21" fmla="*/ 2569 h 3444"/>
                <a:gd name="T22" fmla="*/ 955 w 4329"/>
                <a:gd name="T23" fmla="*/ 2600 h 3444"/>
                <a:gd name="T24" fmla="*/ 1747 w 4329"/>
                <a:gd name="T25" fmla="*/ 2853 h 3444"/>
                <a:gd name="T26" fmla="*/ 2113 w 4329"/>
                <a:gd name="T27" fmla="*/ 3443 h 3444"/>
                <a:gd name="T28" fmla="*/ 4328 w 4329"/>
                <a:gd name="T29" fmla="*/ 3443 h 3444"/>
                <a:gd name="T30" fmla="*/ 2855 w 4329"/>
                <a:gd name="T31" fmla="*/ 1585 h 3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29" h="3444">
                  <a:moveTo>
                    <a:pt x="2855" y="1585"/>
                  </a:moveTo>
                  <a:lnTo>
                    <a:pt x="2855" y="1585"/>
                  </a:lnTo>
                  <a:cubicBezTo>
                    <a:pt x="2855" y="1534"/>
                    <a:pt x="2855" y="1534"/>
                    <a:pt x="2855" y="1534"/>
                  </a:cubicBezTo>
                  <a:cubicBezTo>
                    <a:pt x="3160" y="1401"/>
                    <a:pt x="3454" y="1148"/>
                    <a:pt x="3749" y="762"/>
                  </a:cubicBezTo>
                  <a:cubicBezTo>
                    <a:pt x="3912" y="548"/>
                    <a:pt x="4034" y="294"/>
                    <a:pt x="4105" y="0"/>
                  </a:cubicBezTo>
                  <a:cubicBezTo>
                    <a:pt x="1869" y="0"/>
                    <a:pt x="1869" y="0"/>
                    <a:pt x="1869" y="0"/>
                  </a:cubicBezTo>
                  <a:cubicBezTo>
                    <a:pt x="1737" y="325"/>
                    <a:pt x="1432" y="528"/>
                    <a:pt x="955" y="609"/>
                  </a:cubicBezTo>
                  <a:cubicBezTo>
                    <a:pt x="792" y="640"/>
                    <a:pt x="620" y="650"/>
                    <a:pt x="426" y="650"/>
                  </a:cubicBezTo>
                  <a:cubicBezTo>
                    <a:pt x="0" y="650"/>
                    <a:pt x="0" y="650"/>
                    <a:pt x="0" y="650"/>
                  </a:cubicBezTo>
                  <a:cubicBezTo>
                    <a:pt x="0" y="2569"/>
                    <a:pt x="0" y="2569"/>
                    <a:pt x="0" y="2569"/>
                  </a:cubicBezTo>
                  <a:cubicBezTo>
                    <a:pt x="426" y="2569"/>
                    <a:pt x="426" y="2569"/>
                    <a:pt x="426" y="2569"/>
                  </a:cubicBezTo>
                  <a:cubicBezTo>
                    <a:pt x="620" y="2569"/>
                    <a:pt x="792" y="2579"/>
                    <a:pt x="955" y="2600"/>
                  </a:cubicBezTo>
                  <a:cubicBezTo>
                    <a:pt x="1290" y="2640"/>
                    <a:pt x="1554" y="2721"/>
                    <a:pt x="1747" y="2853"/>
                  </a:cubicBezTo>
                  <a:cubicBezTo>
                    <a:pt x="1940" y="2996"/>
                    <a:pt x="2062" y="3189"/>
                    <a:pt x="2113" y="3443"/>
                  </a:cubicBezTo>
                  <a:cubicBezTo>
                    <a:pt x="4328" y="3443"/>
                    <a:pt x="4328" y="3443"/>
                    <a:pt x="4328" y="3443"/>
                  </a:cubicBezTo>
                  <a:cubicBezTo>
                    <a:pt x="4186" y="2538"/>
                    <a:pt x="3698" y="1919"/>
                    <a:pt x="2855" y="1585"/>
                  </a:cubicBezTo>
                </a:path>
              </a:pathLst>
            </a:custGeom>
            <a:solidFill>
              <a:schemeClr val="accent6">
                <a:lumMod val="75000"/>
              </a:schemeClr>
            </a:solidFill>
            <a:ln>
              <a:noFill/>
            </a:ln>
            <a:effectLst/>
          </p:spPr>
          <p:txBody>
            <a:bodyPr wrap="none" anchor="ctr"/>
            <a:lstStyle/>
            <a:p>
              <a:endParaRPr lang="es-MX" sz="900"/>
            </a:p>
          </p:txBody>
        </p:sp>
        <p:sp>
          <p:nvSpPr>
            <p:cNvPr id="10" name="Freeform 173">
              <a:extLst>
                <a:ext uri="{FF2B5EF4-FFF2-40B4-BE49-F238E27FC236}">
                  <a16:creationId xmlns:a16="http://schemas.microsoft.com/office/drawing/2014/main" xmlns="" id="{150569E1-D92D-1349-AACC-A2E76C921E4B}"/>
                </a:ext>
              </a:extLst>
            </p:cNvPr>
            <p:cNvSpPr>
              <a:spLocks noChangeArrowheads="1"/>
            </p:cNvSpPr>
            <p:nvPr/>
          </p:nvSpPr>
          <p:spPr bwMode="auto">
            <a:xfrm>
              <a:off x="9333748" y="787856"/>
              <a:ext cx="1637868" cy="1740653"/>
            </a:xfrm>
            <a:custGeom>
              <a:avLst/>
              <a:gdLst>
                <a:gd name="T0" fmla="*/ 0 w 3232"/>
                <a:gd name="T1" fmla="*/ 2012 h 3436"/>
                <a:gd name="T2" fmla="*/ 0 w 3232"/>
                <a:gd name="T3" fmla="*/ 2012 h 3436"/>
                <a:gd name="T4" fmla="*/ 731 w 3232"/>
                <a:gd name="T5" fmla="*/ 2276 h 3436"/>
                <a:gd name="T6" fmla="*/ 1006 w 3232"/>
                <a:gd name="T7" fmla="*/ 2977 h 3436"/>
                <a:gd name="T8" fmla="*/ 914 w 3232"/>
                <a:gd name="T9" fmla="*/ 3435 h 3436"/>
                <a:gd name="T10" fmla="*/ 3150 w 3232"/>
                <a:gd name="T11" fmla="*/ 3435 h 3436"/>
                <a:gd name="T12" fmla="*/ 3231 w 3232"/>
                <a:gd name="T13" fmla="*/ 2693 h 3436"/>
                <a:gd name="T14" fmla="*/ 2398 w 3232"/>
                <a:gd name="T15" fmla="*/ 762 h 3436"/>
                <a:gd name="T16" fmla="*/ 61 w 3232"/>
                <a:gd name="T17" fmla="*/ 0 h 3436"/>
                <a:gd name="T18" fmla="*/ 0 w 3232"/>
                <a:gd name="T19" fmla="*/ 0 h 3436"/>
                <a:gd name="T20" fmla="*/ 0 w 3232"/>
                <a:gd name="T21" fmla="*/ 2012 h 3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32" h="3436">
                  <a:moveTo>
                    <a:pt x="0" y="2012"/>
                  </a:moveTo>
                  <a:lnTo>
                    <a:pt x="0" y="2012"/>
                  </a:lnTo>
                  <a:cubicBezTo>
                    <a:pt x="305" y="2012"/>
                    <a:pt x="549" y="2103"/>
                    <a:pt x="731" y="2276"/>
                  </a:cubicBezTo>
                  <a:cubicBezTo>
                    <a:pt x="914" y="2449"/>
                    <a:pt x="1006" y="2683"/>
                    <a:pt x="1006" y="2977"/>
                  </a:cubicBezTo>
                  <a:cubicBezTo>
                    <a:pt x="1006" y="3150"/>
                    <a:pt x="975" y="3303"/>
                    <a:pt x="914" y="3435"/>
                  </a:cubicBezTo>
                  <a:cubicBezTo>
                    <a:pt x="3150" y="3435"/>
                    <a:pt x="3150" y="3435"/>
                    <a:pt x="3150" y="3435"/>
                  </a:cubicBezTo>
                  <a:cubicBezTo>
                    <a:pt x="3200" y="3211"/>
                    <a:pt x="3231" y="2967"/>
                    <a:pt x="3231" y="2693"/>
                  </a:cubicBezTo>
                  <a:cubicBezTo>
                    <a:pt x="3231" y="1910"/>
                    <a:pt x="2957" y="1260"/>
                    <a:pt x="2398" y="762"/>
                  </a:cubicBezTo>
                  <a:cubicBezTo>
                    <a:pt x="1839" y="254"/>
                    <a:pt x="1067" y="0"/>
                    <a:pt x="61" y="0"/>
                  </a:cubicBezTo>
                  <a:cubicBezTo>
                    <a:pt x="40" y="0"/>
                    <a:pt x="20" y="0"/>
                    <a:pt x="0" y="0"/>
                  </a:cubicBezTo>
                  <a:lnTo>
                    <a:pt x="0" y="2012"/>
                  </a:lnTo>
                </a:path>
              </a:pathLst>
            </a:custGeom>
            <a:solidFill>
              <a:schemeClr val="accent2"/>
            </a:solidFill>
            <a:ln>
              <a:noFill/>
            </a:ln>
            <a:effectLst/>
          </p:spPr>
          <p:txBody>
            <a:bodyPr wrap="none" anchor="ctr"/>
            <a:lstStyle/>
            <a:p>
              <a:endParaRPr lang="es-MX" sz="900"/>
            </a:p>
          </p:txBody>
        </p:sp>
      </p:grpSp>
    </p:spTree>
    <p:extLst>
      <p:ext uri="{BB962C8B-B14F-4D97-AF65-F5344CB8AC3E}">
        <p14:creationId xmlns:p14="http://schemas.microsoft.com/office/powerpoint/2010/main" val="6877312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xmlns=""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68194" y="1283280"/>
            <a:ext cx="7547338"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INT252 : WEB APP DEVELOPMENT WITH REACTJS</a:t>
            </a:r>
          </a:p>
        </p:txBody>
      </p:sp>
      <p:grpSp>
        <p:nvGrpSpPr>
          <p:cNvPr id="5" name="Group 4"/>
          <p:cNvGrpSpPr/>
          <p:nvPr/>
        </p:nvGrpSpPr>
        <p:grpSpPr>
          <a:xfrm>
            <a:off x="179714" y="167723"/>
            <a:ext cx="426695" cy="609375"/>
            <a:chOff x="7604268" y="787856"/>
            <a:chExt cx="3454491" cy="5226428"/>
          </a:xfrm>
        </p:grpSpPr>
        <p:sp>
          <p:nvSpPr>
            <p:cNvPr id="6" name="Freeform 169">
              <a:extLst>
                <a:ext uri="{FF2B5EF4-FFF2-40B4-BE49-F238E27FC236}">
                  <a16:creationId xmlns:a16="http://schemas.microsoft.com/office/drawing/2014/main" xmlns="" id="{D3BA7D7A-D67B-C542-B2FF-3C8089354ABC}"/>
                </a:ext>
              </a:extLst>
            </p:cNvPr>
            <p:cNvSpPr>
              <a:spLocks noChangeArrowheads="1"/>
            </p:cNvSpPr>
            <p:nvPr/>
          </p:nvSpPr>
          <p:spPr bwMode="auto">
            <a:xfrm>
              <a:off x="7604268" y="4376416"/>
              <a:ext cx="1729480" cy="1637868"/>
            </a:xfrm>
            <a:custGeom>
              <a:avLst/>
              <a:gdLst>
                <a:gd name="T0" fmla="*/ 3414 w 3415"/>
                <a:gd name="T1" fmla="*/ 1311 h 3232"/>
                <a:gd name="T2" fmla="*/ 3414 w 3415"/>
                <a:gd name="T3" fmla="*/ 1311 h 3232"/>
                <a:gd name="T4" fmla="*/ 2560 w 3415"/>
                <a:gd name="T5" fmla="*/ 955 h 3232"/>
                <a:gd name="T6" fmla="*/ 2225 w 3415"/>
                <a:gd name="T7" fmla="*/ 0 h 3232"/>
                <a:gd name="T8" fmla="*/ 0 w 3415"/>
                <a:gd name="T9" fmla="*/ 0 h 3232"/>
                <a:gd name="T10" fmla="*/ 975 w 3415"/>
                <a:gd name="T11" fmla="*/ 2428 h 3232"/>
                <a:gd name="T12" fmla="*/ 3200 w 3415"/>
                <a:gd name="T13" fmla="*/ 3231 h 3232"/>
                <a:gd name="T14" fmla="*/ 3414 w 3415"/>
                <a:gd name="T15" fmla="*/ 3231 h 3232"/>
                <a:gd name="T16" fmla="*/ 3414 w 3415"/>
                <a:gd name="T17" fmla="*/ 1311 h 3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5" h="3232">
                  <a:moveTo>
                    <a:pt x="3414" y="1311"/>
                  </a:moveTo>
                  <a:lnTo>
                    <a:pt x="3414" y="1311"/>
                  </a:lnTo>
                  <a:cubicBezTo>
                    <a:pt x="3048" y="1301"/>
                    <a:pt x="2774" y="1179"/>
                    <a:pt x="2560" y="955"/>
                  </a:cubicBezTo>
                  <a:cubicBezTo>
                    <a:pt x="2347" y="721"/>
                    <a:pt x="2235" y="407"/>
                    <a:pt x="2225" y="0"/>
                  </a:cubicBezTo>
                  <a:cubicBezTo>
                    <a:pt x="0" y="0"/>
                    <a:pt x="0" y="0"/>
                    <a:pt x="0" y="0"/>
                  </a:cubicBezTo>
                  <a:cubicBezTo>
                    <a:pt x="0" y="1077"/>
                    <a:pt x="325" y="1890"/>
                    <a:pt x="975" y="2428"/>
                  </a:cubicBezTo>
                  <a:cubicBezTo>
                    <a:pt x="1565" y="2916"/>
                    <a:pt x="2306" y="3180"/>
                    <a:pt x="3200" y="3231"/>
                  </a:cubicBezTo>
                  <a:cubicBezTo>
                    <a:pt x="3414" y="3231"/>
                    <a:pt x="3414" y="3231"/>
                    <a:pt x="3414" y="3231"/>
                  </a:cubicBezTo>
                  <a:lnTo>
                    <a:pt x="3414" y="1311"/>
                  </a:lnTo>
                </a:path>
              </a:pathLst>
            </a:custGeom>
            <a:solidFill>
              <a:schemeClr val="accent5"/>
            </a:solidFill>
            <a:ln>
              <a:noFill/>
            </a:ln>
            <a:effectLst/>
          </p:spPr>
          <p:txBody>
            <a:bodyPr wrap="none" anchor="ctr"/>
            <a:lstStyle/>
            <a:p>
              <a:endParaRPr lang="es-MX" sz="900"/>
            </a:p>
          </p:txBody>
        </p:sp>
        <p:sp>
          <p:nvSpPr>
            <p:cNvPr id="7" name="Freeform 170">
              <a:extLst>
                <a:ext uri="{FF2B5EF4-FFF2-40B4-BE49-F238E27FC236}">
                  <a16:creationId xmlns:a16="http://schemas.microsoft.com/office/drawing/2014/main" xmlns="" id="{1812F756-6BB3-9D4E-88DA-EAC2C7A50D15}"/>
                </a:ext>
              </a:extLst>
            </p:cNvPr>
            <p:cNvSpPr>
              <a:spLocks noChangeArrowheads="1"/>
            </p:cNvSpPr>
            <p:nvPr/>
          </p:nvSpPr>
          <p:spPr bwMode="auto">
            <a:xfrm>
              <a:off x="7686944" y="787856"/>
              <a:ext cx="1649039" cy="1539551"/>
            </a:xfrm>
            <a:custGeom>
              <a:avLst/>
              <a:gdLst>
                <a:gd name="T0" fmla="*/ 905 w 3253"/>
                <a:gd name="T1" fmla="*/ 793 h 3039"/>
                <a:gd name="T2" fmla="*/ 905 w 3253"/>
                <a:gd name="T3" fmla="*/ 793 h 3039"/>
                <a:gd name="T4" fmla="*/ 0 w 3253"/>
                <a:gd name="T5" fmla="*/ 3038 h 3039"/>
                <a:gd name="T6" fmla="*/ 2226 w 3253"/>
                <a:gd name="T7" fmla="*/ 3038 h 3039"/>
                <a:gd name="T8" fmla="*/ 3252 w 3253"/>
                <a:gd name="T9" fmla="*/ 2012 h 3039"/>
                <a:gd name="T10" fmla="*/ 3252 w 3253"/>
                <a:gd name="T11" fmla="*/ 0 h 3039"/>
                <a:gd name="T12" fmla="*/ 905 w 3253"/>
                <a:gd name="T13" fmla="*/ 793 h 3039"/>
              </a:gdLst>
              <a:ahLst/>
              <a:cxnLst>
                <a:cxn ang="0">
                  <a:pos x="T0" y="T1"/>
                </a:cxn>
                <a:cxn ang="0">
                  <a:pos x="T2" y="T3"/>
                </a:cxn>
                <a:cxn ang="0">
                  <a:pos x="T4" y="T5"/>
                </a:cxn>
                <a:cxn ang="0">
                  <a:pos x="T6" y="T7"/>
                </a:cxn>
                <a:cxn ang="0">
                  <a:pos x="T8" y="T9"/>
                </a:cxn>
                <a:cxn ang="0">
                  <a:pos x="T10" y="T11"/>
                </a:cxn>
                <a:cxn ang="0">
                  <a:pos x="T12" y="T13"/>
                </a:cxn>
              </a:cxnLst>
              <a:rect l="0" t="0" r="r" b="b"/>
              <a:pathLst>
                <a:path w="3253" h="3039">
                  <a:moveTo>
                    <a:pt x="905" y="793"/>
                  </a:moveTo>
                  <a:lnTo>
                    <a:pt x="905" y="793"/>
                  </a:lnTo>
                  <a:cubicBezTo>
                    <a:pt x="305" y="1321"/>
                    <a:pt x="0" y="2073"/>
                    <a:pt x="0" y="3038"/>
                  </a:cubicBezTo>
                  <a:cubicBezTo>
                    <a:pt x="2226" y="3038"/>
                    <a:pt x="2226" y="3038"/>
                    <a:pt x="2226" y="3038"/>
                  </a:cubicBezTo>
                  <a:cubicBezTo>
                    <a:pt x="2287" y="2357"/>
                    <a:pt x="2632" y="2012"/>
                    <a:pt x="3252" y="2012"/>
                  </a:cubicBezTo>
                  <a:cubicBezTo>
                    <a:pt x="3252" y="0"/>
                    <a:pt x="3252" y="0"/>
                    <a:pt x="3252" y="0"/>
                  </a:cubicBezTo>
                  <a:cubicBezTo>
                    <a:pt x="2276" y="11"/>
                    <a:pt x="1494" y="275"/>
                    <a:pt x="905" y="793"/>
                  </a:cubicBezTo>
                </a:path>
              </a:pathLst>
            </a:custGeom>
            <a:solidFill>
              <a:schemeClr val="accent1"/>
            </a:solidFill>
            <a:ln>
              <a:noFill/>
            </a:ln>
            <a:effectLst/>
          </p:spPr>
          <p:txBody>
            <a:bodyPr wrap="none" anchor="ctr"/>
            <a:lstStyle/>
            <a:p>
              <a:endParaRPr lang="es-MX" sz="900"/>
            </a:p>
          </p:txBody>
        </p:sp>
        <p:sp>
          <p:nvSpPr>
            <p:cNvPr id="8" name="Freeform 171">
              <a:extLst>
                <a:ext uri="{FF2B5EF4-FFF2-40B4-BE49-F238E27FC236}">
                  <a16:creationId xmlns:a16="http://schemas.microsoft.com/office/drawing/2014/main" xmlns="" id="{F624D469-F656-F241-A1E5-8B63A4A68406}"/>
                </a:ext>
              </a:extLst>
            </p:cNvPr>
            <p:cNvSpPr>
              <a:spLocks noChangeArrowheads="1"/>
            </p:cNvSpPr>
            <p:nvPr/>
          </p:nvSpPr>
          <p:spPr bwMode="auto">
            <a:xfrm>
              <a:off x="9333748" y="4273630"/>
              <a:ext cx="1725011" cy="1740653"/>
            </a:xfrm>
            <a:custGeom>
              <a:avLst/>
              <a:gdLst>
                <a:gd name="T0" fmla="*/ 1158 w 3405"/>
                <a:gd name="T1" fmla="*/ 0 h 3435"/>
                <a:gd name="T2" fmla="*/ 1158 w 3405"/>
                <a:gd name="T3" fmla="*/ 0 h 3435"/>
                <a:gd name="T4" fmla="*/ 1188 w 3405"/>
                <a:gd name="T5" fmla="*/ 294 h 3435"/>
                <a:gd name="T6" fmla="*/ 904 w 3405"/>
                <a:gd name="T7" fmla="*/ 1199 h 3435"/>
                <a:gd name="T8" fmla="*/ 40 w 3405"/>
                <a:gd name="T9" fmla="*/ 1514 h 3435"/>
                <a:gd name="T10" fmla="*/ 0 w 3405"/>
                <a:gd name="T11" fmla="*/ 1514 h 3435"/>
                <a:gd name="T12" fmla="*/ 0 w 3405"/>
                <a:gd name="T13" fmla="*/ 3434 h 3435"/>
                <a:gd name="T14" fmla="*/ 406 w 3405"/>
                <a:gd name="T15" fmla="*/ 3434 h 3435"/>
                <a:gd name="T16" fmla="*/ 2530 w 3405"/>
                <a:gd name="T17" fmla="*/ 2662 h 3435"/>
                <a:gd name="T18" fmla="*/ 3404 w 3405"/>
                <a:gd name="T19" fmla="*/ 528 h 3435"/>
                <a:gd name="T20" fmla="*/ 3373 w 3405"/>
                <a:gd name="T21" fmla="*/ 0 h 3435"/>
                <a:gd name="T22" fmla="*/ 1158 w 3405"/>
                <a:gd name="T23" fmla="*/ 0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5" h="3435">
                  <a:moveTo>
                    <a:pt x="1158" y="0"/>
                  </a:moveTo>
                  <a:lnTo>
                    <a:pt x="1158" y="0"/>
                  </a:lnTo>
                  <a:cubicBezTo>
                    <a:pt x="1178" y="91"/>
                    <a:pt x="1188" y="183"/>
                    <a:pt x="1188" y="294"/>
                  </a:cubicBezTo>
                  <a:cubicBezTo>
                    <a:pt x="1188" y="680"/>
                    <a:pt x="1097" y="985"/>
                    <a:pt x="904" y="1199"/>
                  </a:cubicBezTo>
                  <a:cubicBezTo>
                    <a:pt x="711" y="1412"/>
                    <a:pt x="427" y="1514"/>
                    <a:pt x="40" y="1514"/>
                  </a:cubicBezTo>
                  <a:cubicBezTo>
                    <a:pt x="30" y="1514"/>
                    <a:pt x="10" y="1514"/>
                    <a:pt x="0" y="1514"/>
                  </a:cubicBezTo>
                  <a:cubicBezTo>
                    <a:pt x="0" y="3434"/>
                    <a:pt x="0" y="3434"/>
                    <a:pt x="0" y="3434"/>
                  </a:cubicBezTo>
                  <a:cubicBezTo>
                    <a:pt x="406" y="3434"/>
                    <a:pt x="406" y="3434"/>
                    <a:pt x="406" y="3434"/>
                  </a:cubicBezTo>
                  <a:cubicBezTo>
                    <a:pt x="1290" y="3393"/>
                    <a:pt x="2002" y="3129"/>
                    <a:pt x="2530" y="2662"/>
                  </a:cubicBezTo>
                  <a:cubicBezTo>
                    <a:pt x="3109" y="2143"/>
                    <a:pt x="3404" y="1432"/>
                    <a:pt x="3404" y="528"/>
                  </a:cubicBezTo>
                  <a:cubicBezTo>
                    <a:pt x="3404" y="345"/>
                    <a:pt x="3394" y="162"/>
                    <a:pt x="3373" y="0"/>
                  </a:cubicBezTo>
                  <a:lnTo>
                    <a:pt x="1158" y="0"/>
                  </a:lnTo>
                </a:path>
              </a:pathLst>
            </a:custGeom>
            <a:solidFill>
              <a:schemeClr val="accent4"/>
            </a:solidFill>
            <a:ln>
              <a:noFill/>
            </a:ln>
            <a:effectLst/>
          </p:spPr>
          <p:txBody>
            <a:bodyPr wrap="none" anchor="ctr"/>
            <a:lstStyle/>
            <a:p>
              <a:endParaRPr lang="es-MX" sz="900"/>
            </a:p>
          </p:txBody>
        </p:sp>
        <p:sp>
          <p:nvSpPr>
            <p:cNvPr id="9" name="Freeform 172">
              <a:extLst>
                <a:ext uri="{FF2B5EF4-FFF2-40B4-BE49-F238E27FC236}">
                  <a16:creationId xmlns:a16="http://schemas.microsoft.com/office/drawing/2014/main" xmlns="" id="{202B935B-7EBC-7745-B13B-59254A7845AD}"/>
                </a:ext>
              </a:extLst>
            </p:cNvPr>
            <p:cNvSpPr>
              <a:spLocks noChangeArrowheads="1"/>
            </p:cNvSpPr>
            <p:nvPr/>
          </p:nvSpPr>
          <p:spPr bwMode="auto">
            <a:xfrm>
              <a:off x="8848868" y="2528509"/>
              <a:ext cx="2194250" cy="1745121"/>
            </a:xfrm>
            <a:custGeom>
              <a:avLst/>
              <a:gdLst>
                <a:gd name="T0" fmla="*/ 2855 w 4329"/>
                <a:gd name="T1" fmla="*/ 1585 h 3444"/>
                <a:gd name="T2" fmla="*/ 2855 w 4329"/>
                <a:gd name="T3" fmla="*/ 1585 h 3444"/>
                <a:gd name="T4" fmla="*/ 2855 w 4329"/>
                <a:gd name="T5" fmla="*/ 1534 h 3444"/>
                <a:gd name="T6" fmla="*/ 3749 w 4329"/>
                <a:gd name="T7" fmla="*/ 762 h 3444"/>
                <a:gd name="T8" fmla="*/ 4105 w 4329"/>
                <a:gd name="T9" fmla="*/ 0 h 3444"/>
                <a:gd name="T10" fmla="*/ 1869 w 4329"/>
                <a:gd name="T11" fmla="*/ 0 h 3444"/>
                <a:gd name="T12" fmla="*/ 955 w 4329"/>
                <a:gd name="T13" fmla="*/ 609 h 3444"/>
                <a:gd name="T14" fmla="*/ 426 w 4329"/>
                <a:gd name="T15" fmla="*/ 650 h 3444"/>
                <a:gd name="T16" fmla="*/ 0 w 4329"/>
                <a:gd name="T17" fmla="*/ 650 h 3444"/>
                <a:gd name="T18" fmla="*/ 0 w 4329"/>
                <a:gd name="T19" fmla="*/ 2569 h 3444"/>
                <a:gd name="T20" fmla="*/ 426 w 4329"/>
                <a:gd name="T21" fmla="*/ 2569 h 3444"/>
                <a:gd name="T22" fmla="*/ 955 w 4329"/>
                <a:gd name="T23" fmla="*/ 2600 h 3444"/>
                <a:gd name="T24" fmla="*/ 1747 w 4329"/>
                <a:gd name="T25" fmla="*/ 2853 h 3444"/>
                <a:gd name="T26" fmla="*/ 2113 w 4329"/>
                <a:gd name="T27" fmla="*/ 3443 h 3444"/>
                <a:gd name="T28" fmla="*/ 4328 w 4329"/>
                <a:gd name="T29" fmla="*/ 3443 h 3444"/>
                <a:gd name="T30" fmla="*/ 2855 w 4329"/>
                <a:gd name="T31" fmla="*/ 1585 h 3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29" h="3444">
                  <a:moveTo>
                    <a:pt x="2855" y="1585"/>
                  </a:moveTo>
                  <a:lnTo>
                    <a:pt x="2855" y="1585"/>
                  </a:lnTo>
                  <a:cubicBezTo>
                    <a:pt x="2855" y="1534"/>
                    <a:pt x="2855" y="1534"/>
                    <a:pt x="2855" y="1534"/>
                  </a:cubicBezTo>
                  <a:cubicBezTo>
                    <a:pt x="3160" y="1401"/>
                    <a:pt x="3454" y="1148"/>
                    <a:pt x="3749" y="762"/>
                  </a:cubicBezTo>
                  <a:cubicBezTo>
                    <a:pt x="3912" y="548"/>
                    <a:pt x="4034" y="294"/>
                    <a:pt x="4105" y="0"/>
                  </a:cubicBezTo>
                  <a:cubicBezTo>
                    <a:pt x="1869" y="0"/>
                    <a:pt x="1869" y="0"/>
                    <a:pt x="1869" y="0"/>
                  </a:cubicBezTo>
                  <a:cubicBezTo>
                    <a:pt x="1737" y="325"/>
                    <a:pt x="1432" y="528"/>
                    <a:pt x="955" y="609"/>
                  </a:cubicBezTo>
                  <a:cubicBezTo>
                    <a:pt x="792" y="640"/>
                    <a:pt x="620" y="650"/>
                    <a:pt x="426" y="650"/>
                  </a:cubicBezTo>
                  <a:cubicBezTo>
                    <a:pt x="0" y="650"/>
                    <a:pt x="0" y="650"/>
                    <a:pt x="0" y="650"/>
                  </a:cubicBezTo>
                  <a:cubicBezTo>
                    <a:pt x="0" y="2569"/>
                    <a:pt x="0" y="2569"/>
                    <a:pt x="0" y="2569"/>
                  </a:cubicBezTo>
                  <a:cubicBezTo>
                    <a:pt x="426" y="2569"/>
                    <a:pt x="426" y="2569"/>
                    <a:pt x="426" y="2569"/>
                  </a:cubicBezTo>
                  <a:cubicBezTo>
                    <a:pt x="620" y="2569"/>
                    <a:pt x="792" y="2579"/>
                    <a:pt x="955" y="2600"/>
                  </a:cubicBezTo>
                  <a:cubicBezTo>
                    <a:pt x="1290" y="2640"/>
                    <a:pt x="1554" y="2721"/>
                    <a:pt x="1747" y="2853"/>
                  </a:cubicBezTo>
                  <a:cubicBezTo>
                    <a:pt x="1940" y="2996"/>
                    <a:pt x="2062" y="3189"/>
                    <a:pt x="2113" y="3443"/>
                  </a:cubicBezTo>
                  <a:cubicBezTo>
                    <a:pt x="4328" y="3443"/>
                    <a:pt x="4328" y="3443"/>
                    <a:pt x="4328" y="3443"/>
                  </a:cubicBezTo>
                  <a:cubicBezTo>
                    <a:pt x="4186" y="2538"/>
                    <a:pt x="3698" y="1919"/>
                    <a:pt x="2855" y="1585"/>
                  </a:cubicBezTo>
                </a:path>
              </a:pathLst>
            </a:custGeom>
            <a:solidFill>
              <a:schemeClr val="accent6">
                <a:lumMod val="75000"/>
              </a:schemeClr>
            </a:solidFill>
            <a:ln>
              <a:noFill/>
            </a:ln>
            <a:effectLst/>
          </p:spPr>
          <p:txBody>
            <a:bodyPr wrap="none" anchor="ctr"/>
            <a:lstStyle/>
            <a:p>
              <a:endParaRPr lang="es-MX" sz="900"/>
            </a:p>
          </p:txBody>
        </p:sp>
        <p:sp>
          <p:nvSpPr>
            <p:cNvPr id="10" name="Freeform 173">
              <a:extLst>
                <a:ext uri="{FF2B5EF4-FFF2-40B4-BE49-F238E27FC236}">
                  <a16:creationId xmlns:a16="http://schemas.microsoft.com/office/drawing/2014/main" xmlns="" id="{150569E1-D92D-1349-AACC-A2E76C921E4B}"/>
                </a:ext>
              </a:extLst>
            </p:cNvPr>
            <p:cNvSpPr>
              <a:spLocks noChangeArrowheads="1"/>
            </p:cNvSpPr>
            <p:nvPr/>
          </p:nvSpPr>
          <p:spPr bwMode="auto">
            <a:xfrm>
              <a:off x="9333748" y="787856"/>
              <a:ext cx="1637868" cy="1740653"/>
            </a:xfrm>
            <a:custGeom>
              <a:avLst/>
              <a:gdLst>
                <a:gd name="T0" fmla="*/ 0 w 3232"/>
                <a:gd name="T1" fmla="*/ 2012 h 3436"/>
                <a:gd name="T2" fmla="*/ 0 w 3232"/>
                <a:gd name="T3" fmla="*/ 2012 h 3436"/>
                <a:gd name="T4" fmla="*/ 731 w 3232"/>
                <a:gd name="T5" fmla="*/ 2276 h 3436"/>
                <a:gd name="T6" fmla="*/ 1006 w 3232"/>
                <a:gd name="T7" fmla="*/ 2977 h 3436"/>
                <a:gd name="T8" fmla="*/ 914 w 3232"/>
                <a:gd name="T9" fmla="*/ 3435 h 3436"/>
                <a:gd name="T10" fmla="*/ 3150 w 3232"/>
                <a:gd name="T11" fmla="*/ 3435 h 3436"/>
                <a:gd name="T12" fmla="*/ 3231 w 3232"/>
                <a:gd name="T13" fmla="*/ 2693 h 3436"/>
                <a:gd name="T14" fmla="*/ 2398 w 3232"/>
                <a:gd name="T15" fmla="*/ 762 h 3436"/>
                <a:gd name="T16" fmla="*/ 61 w 3232"/>
                <a:gd name="T17" fmla="*/ 0 h 3436"/>
                <a:gd name="T18" fmla="*/ 0 w 3232"/>
                <a:gd name="T19" fmla="*/ 0 h 3436"/>
                <a:gd name="T20" fmla="*/ 0 w 3232"/>
                <a:gd name="T21" fmla="*/ 2012 h 3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32" h="3436">
                  <a:moveTo>
                    <a:pt x="0" y="2012"/>
                  </a:moveTo>
                  <a:lnTo>
                    <a:pt x="0" y="2012"/>
                  </a:lnTo>
                  <a:cubicBezTo>
                    <a:pt x="305" y="2012"/>
                    <a:pt x="549" y="2103"/>
                    <a:pt x="731" y="2276"/>
                  </a:cubicBezTo>
                  <a:cubicBezTo>
                    <a:pt x="914" y="2449"/>
                    <a:pt x="1006" y="2683"/>
                    <a:pt x="1006" y="2977"/>
                  </a:cubicBezTo>
                  <a:cubicBezTo>
                    <a:pt x="1006" y="3150"/>
                    <a:pt x="975" y="3303"/>
                    <a:pt x="914" y="3435"/>
                  </a:cubicBezTo>
                  <a:cubicBezTo>
                    <a:pt x="3150" y="3435"/>
                    <a:pt x="3150" y="3435"/>
                    <a:pt x="3150" y="3435"/>
                  </a:cubicBezTo>
                  <a:cubicBezTo>
                    <a:pt x="3200" y="3211"/>
                    <a:pt x="3231" y="2967"/>
                    <a:pt x="3231" y="2693"/>
                  </a:cubicBezTo>
                  <a:cubicBezTo>
                    <a:pt x="3231" y="1910"/>
                    <a:pt x="2957" y="1260"/>
                    <a:pt x="2398" y="762"/>
                  </a:cubicBezTo>
                  <a:cubicBezTo>
                    <a:pt x="1839" y="254"/>
                    <a:pt x="1067" y="0"/>
                    <a:pt x="61" y="0"/>
                  </a:cubicBezTo>
                  <a:cubicBezTo>
                    <a:pt x="40" y="0"/>
                    <a:pt x="20" y="0"/>
                    <a:pt x="0" y="0"/>
                  </a:cubicBezTo>
                  <a:lnTo>
                    <a:pt x="0" y="2012"/>
                  </a:lnTo>
                </a:path>
              </a:pathLst>
            </a:custGeom>
            <a:solidFill>
              <a:schemeClr val="accent2"/>
            </a:solidFill>
            <a:ln>
              <a:noFill/>
            </a:ln>
            <a:effectLst/>
          </p:spPr>
          <p:txBody>
            <a:bodyPr wrap="none" anchor="ctr"/>
            <a:lstStyle/>
            <a:p>
              <a:endParaRPr lang="es-MX" sz="900"/>
            </a:p>
          </p:txBody>
        </p:sp>
      </p:grpSp>
      <p:sp>
        <p:nvSpPr>
          <p:cNvPr id="11" name="TextBox 10">
            <a:extLst>
              <a:ext uri="{FF2B5EF4-FFF2-40B4-BE49-F238E27FC236}">
                <a16:creationId xmlns:a16="http://schemas.microsoft.com/office/drawing/2014/main" xmlns="" id="{EC0DD093-966C-425F-B53B-02E941CCEAA3}"/>
              </a:ext>
            </a:extLst>
          </p:cNvPr>
          <p:cNvSpPr txBox="1"/>
          <p:nvPr/>
        </p:nvSpPr>
        <p:spPr>
          <a:xfrm>
            <a:off x="606409" y="2120575"/>
            <a:ext cx="11135879" cy="3477875"/>
          </a:xfrm>
          <a:prstGeom prst="rect">
            <a:avLst/>
          </a:prstGeom>
          <a:noFill/>
        </p:spPr>
        <p:txBody>
          <a:bodyPr wrap="square">
            <a:spAutoFit/>
          </a:bodyPr>
          <a:lstStyle/>
          <a:p>
            <a:pPr algn="just"/>
            <a:r>
              <a:rPr lang="en-US" sz="2000" dirty="0"/>
              <a:t>This course serves as an introduction to modern web application development with JavaScript. The main focus is on building single page applications with ReactJS.</a:t>
            </a:r>
          </a:p>
          <a:p>
            <a:pPr algn="just"/>
            <a:endParaRPr lang="en-IN" sz="2000" dirty="0"/>
          </a:p>
          <a:p>
            <a:pPr algn="just"/>
            <a:r>
              <a:rPr lang="en-IN" sz="2000" b="1" dirty="0" smtClean="0"/>
              <a:t>Course Outcome:</a:t>
            </a:r>
          </a:p>
          <a:p>
            <a:pPr algn="just"/>
            <a:r>
              <a:rPr lang="en-IN" sz="2000" dirty="0" smtClean="0"/>
              <a:t>Through </a:t>
            </a:r>
            <a:r>
              <a:rPr lang="en-IN" sz="2000" dirty="0"/>
              <a:t>this course students should be able to</a:t>
            </a:r>
          </a:p>
          <a:p>
            <a:pPr marL="342900" indent="-342900" algn="just">
              <a:buFont typeface="Arial" panose="020B0604020202020204" pitchFamily="34" charset="0"/>
              <a:buChar char="•"/>
            </a:pPr>
            <a:r>
              <a:rPr lang="en-IN" sz="2000" dirty="0"/>
              <a:t>understand advanced </a:t>
            </a:r>
            <a:r>
              <a:rPr lang="en-IN" sz="2000" dirty="0" err="1"/>
              <a:t>javascript</a:t>
            </a:r>
            <a:r>
              <a:rPr lang="en-IN" sz="2000" dirty="0"/>
              <a:t> concepts and create a pure react app</a:t>
            </a:r>
          </a:p>
          <a:p>
            <a:pPr marL="342900" indent="-342900" algn="just">
              <a:buFont typeface="Arial" panose="020B0604020202020204" pitchFamily="34" charset="0"/>
              <a:buChar char="•"/>
            </a:pPr>
            <a:r>
              <a:rPr lang="en-IN" sz="2000" dirty="0"/>
              <a:t>develop JSX components and use props in React app</a:t>
            </a:r>
          </a:p>
          <a:p>
            <a:pPr marL="342900" indent="-342900" algn="just">
              <a:buFont typeface="Arial" panose="020B0604020202020204" pitchFamily="34" charset="0"/>
              <a:buChar char="•"/>
            </a:pPr>
            <a:r>
              <a:rPr lang="en-IN" sz="2000" dirty="0"/>
              <a:t>compose and manipulate states and should develop an understanding of events &amp; Hooks</a:t>
            </a:r>
          </a:p>
          <a:p>
            <a:pPr marL="342900" indent="-342900" algn="just">
              <a:buFont typeface="Arial" panose="020B0604020202020204" pitchFamily="34" charset="0"/>
              <a:buChar char="•"/>
            </a:pPr>
            <a:r>
              <a:rPr lang="en-IN" sz="2000" dirty="0"/>
              <a:t>use forms with state and validating the form for errors and display errors</a:t>
            </a:r>
          </a:p>
          <a:p>
            <a:pPr marL="342900" indent="-342900" algn="just">
              <a:buFont typeface="Arial" panose="020B0604020202020204" pitchFamily="34" charset="0"/>
              <a:buChar char="•"/>
            </a:pPr>
            <a:r>
              <a:rPr lang="en-IN" sz="2000" dirty="0"/>
              <a:t>make a react app by using HTTP methods and routing the pages</a:t>
            </a:r>
          </a:p>
          <a:p>
            <a:pPr marL="342900" indent="-342900" algn="just">
              <a:buFont typeface="Arial" panose="020B0604020202020204" pitchFamily="34" charset="0"/>
              <a:buChar char="•"/>
            </a:pPr>
            <a:r>
              <a:rPr lang="en-IN" sz="2000" dirty="0"/>
              <a:t>validate or debug the react app and deploy app onto the server</a:t>
            </a:r>
          </a:p>
        </p:txBody>
      </p:sp>
    </p:spTree>
    <p:extLst>
      <p:ext uri="{BB962C8B-B14F-4D97-AF65-F5344CB8AC3E}">
        <p14:creationId xmlns:p14="http://schemas.microsoft.com/office/powerpoint/2010/main" val="38220279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xmlns=""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68194" y="1283280"/>
            <a:ext cx="5621396"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INT220 </a:t>
            </a:r>
            <a:r>
              <a:rPr lang="es-MX" sz="2800" b="1">
                <a:solidFill>
                  <a:schemeClr val="bg1"/>
                </a:solidFill>
              </a:rPr>
              <a:t>: SERVER SIDE SCRIPTING</a:t>
            </a:r>
            <a:endParaRPr lang="es-MX" sz="2800" b="1" dirty="0">
              <a:solidFill>
                <a:schemeClr val="bg1"/>
              </a:solidFill>
            </a:endParaRPr>
          </a:p>
        </p:txBody>
      </p:sp>
      <p:sp>
        <p:nvSpPr>
          <p:cNvPr id="14" name="CuadroTexto 490">
            <a:extLst>
              <a:ext uri="{FF2B5EF4-FFF2-40B4-BE49-F238E27FC236}">
                <a16:creationId xmlns:a16="http://schemas.microsoft.com/office/drawing/2014/main" xmlns="" id="{CE4B999E-AE68-A148-BC94-54DD0361C6F6}"/>
              </a:ext>
            </a:extLst>
          </p:cNvPr>
          <p:cNvSpPr txBox="1"/>
          <p:nvPr/>
        </p:nvSpPr>
        <p:spPr>
          <a:xfrm>
            <a:off x="963827" y="1992963"/>
            <a:ext cx="10651524" cy="4196020"/>
          </a:xfrm>
          <a:prstGeom prst="rect">
            <a:avLst/>
          </a:prstGeom>
          <a:noFill/>
        </p:spPr>
        <p:txBody>
          <a:bodyPr wrap="square" rtlCol="0">
            <a:spAutoFit/>
          </a:bodyPr>
          <a:lstStyle/>
          <a:p>
            <a:pPr>
              <a:spcBef>
                <a:spcPts val="1417"/>
              </a:spcBef>
              <a:buClr>
                <a:srgbClr val="000000"/>
              </a:buClr>
              <a:defRPr/>
            </a:pPr>
            <a:r>
              <a:rPr lang="en-US" sz="2000" kern="0" dirty="0">
                <a:ea typeface="Cambria"/>
                <a:cs typeface="Cambria"/>
                <a:sym typeface="Cambria"/>
              </a:rPr>
              <a:t>Introduces basic concepts of PHP &amp; MySQL technology for building and enhancing the performance of web applications on server-side along with other client-side technologies like HTML5, JAVASCRIPT, CSS etc.</a:t>
            </a:r>
          </a:p>
          <a:p>
            <a:pPr>
              <a:spcBef>
                <a:spcPts val="1417"/>
              </a:spcBef>
              <a:buClr>
                <a:srgbClr val="000000"/>
              </a:buClr>
              <a:defRPr/>
            </a:pPr>
            <a:endParaRPr lang="en-US" sz="2000" kern="0" dirty="0">
              <a:ea typeface="Calibri"/>
              <a:cs typeface="Calibri"/>
              <a:sym typeface="Calibri"/>
            </a:endParaRPr>
          </a:p>
          <a:p>
            <a:pPr>
              <a:buClr>
                <a:srgbClr val="000000"/>
              </a:buClr>
              <a:defRPr/>
            </a:pPr>
            <a:r>
              <a:rPr lang="en-US" sz="2000" b="1" u="sng" kern="0" dirty="0">
                <a:ea typeface="Cambria"/>
                <a:cs typeface="Cambria"/>
                <a:sym typeface="Cambria"/>
              </a:rPr>
              <a:t>Course Outcome</a:t>
            </a:r>
            <a:r>
              <a:rPr lang="en-US" sz="2000" u="sng" kern="0" dirty="0" smtClean="0">
                <a:ea typeface="Cambria"/>
                <a:cs typeface="Cambria"/>
                <a:sym typeface="Cambria"/>
              </a:rPr>
              <a:t>:</a:t>
            </a:r>
          </a:p>
          <a:p>
            <a:pPr>
              <a:buClr>
                <a:srgbClr val="000000"/>
              </a:buClr>
              <a:defRPr/>
            </a:pPr>
            <a:endParaRPr lang="en-US" sz="2000" kern="0" dirty="0">
              <a:ea typeface="Calibri"/>
              <a:cs typeface="Calibri"/>
              <a:sym typeface="Calibri"/>
            </a:endParaRPr>
          </a:p>
          <a:p>
            <a:pPr marL="800460" lvl="1" indent="-342900" algn="just">
              <a:buClr>
                <a:srgbClr val="000000"/>
              </a:buClr>
              <a:buSzPts val="1500"/>
              <a:buFont typeface="Arial" charset="0"/>
              <a:buChar char="•"/>
              <a:defRPr/>
            </a:pPr>
            <a:r>
              <a:rPr lang="en-US" sz="2000" kern="0" dirty="0">
                <a:ea typeface="Cambria"/>
                <a:cs typeface="Cambria"/>
                <a:sym typeface="Cambria"/>
              </a:rPr>
              <a:t>Understand process of executing a PHP-based script on a web server</a:t>
            </a:r>
            <a:endParaRPr lang="en-US" sz="2000" kern="0" dirty="0">
              <a:ea typeface="Calibri"/>
              <a:cs typeface="Calibri"/>
              <a:sym typeface="Calibri"/>
            </a:endParaRPr>
          </a:p>
          <a:p>
            <a:pPr marL="800460" lvl="1" indent="-342900" algn="just">
              <a:spcBef>
                <a:spcPts val="1417"/>
              </a:spcBef>
              <a:buClr>
                <a:srgbClr val="000000"/>
              </a:buClr>
              <a:buSzPts val="1500"/>
              <a:buFont typeface="Arial" charset="0"/>
              <a:buChar char="•"/>
              <a:defRPr/>
            </a:pPr>
            <a:r>
              <a:rPr lang="en-US" sz="2000" kern="0" dirty="0">
                <a:ea typeface="Cambria"/>
                <a:cs typeface="Cambria"/>
                <a:sym typeface="Cambria"/>
              </a:rPr>
              <a:t>Process the data provided on the form by a user in a PHP-based script</a:t>
            </a:r>
            <a:endParaRPr lang="en-US" sz="2000" kern="0" dirty="0">
              <a:ea typeface="Calibri"/>
              <a:cs typeface="Calibri"/>
              <a:sym typeface="Calibri"/>
            </a:endParaRPr>
          </a:p>
          <a:p>
            <a:pPr marL="800460" lvl="1" indent="-342900" algn="just">
              <a:spcBef>
                <a:spcPts val="1417"/>
              </a:spcBef>
              <a:buClr>
                <a:srgbClr val="000000"/>
              </a:buClr>
              <a:buSzPts val="1500"/>
              <a:buFont typeface="Arial" charset="0"/>
              <a:buChar char="•"/>
              <a:defRPr/>
            </a:pPr>
            <a:r>
              <a:rPr lang="en-US" sz="2000" kern="0" dirty="0">
                <a:ea typeface="Cambria"/>
                <a:cs typeface="Cambria"/>
                <a:sym typeface="Cambria"/>
              </a:rPr>
              <a:t>Utilize paradigm for dealing with form-based data and how they are accessed inside a PHP-based script.</a:t>
            </a:r>
            <a:endParaRPr lang="en-US" sz="2000" kern="0" dirty="0">
              <a:ea typeface="Calibri"/>
              <a:cs typeface="Calibri"/>
              <a:sym typeface="Calibri"/>
            </a:endParaRPr>
          </a:p>
          <a:p>
            <a:pPr marL="800460" lvl="1" indent="-342900" algn="just">
              <a:spcBef>
                <a:spcPts val="1417"/>
              </a:spcBef>
              <a:buClr>
                <a:srgbClr val="000000"/>
              </a:buClr>
              <a:buSzPts val="1500"/>
              <a:buFont typeface="Arial" charset="0"/>
              <a:buChar char="•"/>
              <a:defRPr/>
            </a:pPr>
            <a:r>
              <a:rPr lang="en-US" sz="2000" kern="0" dirty="0">
                <a:ea typeface="Cambria"/>
                <a:cs typeface="Cambria"/>
                <a:sym typeface="Cambria"/>
              </a:rPr>
              <a:t>Implement the syntax and use of PHP object-oriented classes. </a:t>
            </a:r>
            <a:endParaRPr lang="en-US" sz="2000" kern="0" dirty="0">
              <a:ea typeface="Calibri"/>
              <a:cs typeface="Calibri"/>
              <a:sym typeface="Calibri"/>
            </a:endParaRPr>
          </a:p>
        </p:txBody>
      </p:sp>
      <p:grpSp>
        <p:nvGrpSpPr>
          <p:cNvPr id="5" name="Group 4"/>
          <p:cNvGrpSpPr/>
          <p:nvPr/>
        </p:nvGrpSpPr>
        <p:grpSpPr>
          <a:xfrm>
            <a:off x="179714" y="167723"/>
            <a:ext cx="426695" cy="609375"/>
            <a:chOff x="7604268" y="787856"/>
            <a:chExt cx="3454491" cy="5226428"/>
          </a:xfrm>
        </p:grpSpPr>
        <p:sp>
          <p:nvSpPr>
            <p:cNvPr id="6" name="Freeform 169">
              <a:extLst>
                <a:ext uri="{FF2B5EF4-FFF2-40B4-BE49-F238E27FC236}">
                  <a16:creationId xmlns:a16="http://schemas.microsoft.com/office/drawing/2014/main" xmlns="" id="{D3BA7D7A-D67B-C542-B2FF-3C8089354ABC}"/>
                </a:ext>
              </a:extLst>
            </p:cNvPr>
            <p:cNvSpPr>
              <a:spLocks noChangeArrowheads="1"/>
            </p:cNvSpPr>
            <p:nvPr/>
          </p:nvSpPr>
          <p:spPr bwMode="auto">
            <a:xfrm>
              <a:off x="7604268" y="4376416"/>
              <a:ext cx="1729480" cy="1637868"/>
            </a:xfrm>
            <a:custGeom>
              <a:avLst/>
              <a:gdLst>
                <a:gd name="T0" fmla="*/ 3414 w 3415"/>
                <a:gd name="T1" fmla="*/ 1311 h 3232"/>
                <a:gd name="T2" fmla="*/ 3414 w 3415"/>
                <a:gd name="T3" fmla="*/ 1311 h 3232"/>
                <a:gd name="T4" fmla="*/ 2560 w 3415"/>
                <a:gd name="T5" fmla="*/ 955 h 3232"/>
                <a:gd name="T6" fmla="*/ 2225 w 3415"/>
                <a:gd name="T7" fmla="*/ 0 h 3232"/>
                <a:gd name="T8" fmla="*/ 0 w 3415"/>
                <a:gd name="T9" fmla="*/ 0 h 3232"/>
                <a:gd name="T10" fmla="*/ 975 w 3415"/>
                <a:gd name="T11" fmla="*/ 2428 h 3232"/>
                <a:gd name="T12" fmla="*/ 3200 w 3415"/>
                <a:gd name="T13" fmla="*/ 3231 h 3232"/>
                <a:gd name="T14" fmla="*/ 3414 w 3415"/>
                <a:gd name="T15" fmla="*/ 3231 h 3232"/>
                <a:gd name="T16" fmla="*/ 3414 w 3415"/>
                <a:gd name="T17" fmla="*/ 1311 h 3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5" h="3232">
                  <a:moveTo>
                    <a:pt x="3414" y="1311"/>
                  </a:moveTo>
                  <a:lnTo>
                    <a:pt x="3414" y="1311"/>
                  </a:lnTo>
                  <a:cubicBezTo>
                    <a:pt x="3048" y="1301"/>
                    <a:pt x="2774" y="1179"/>
                    <a:pt x="2560" y="955"/>
                  </a:cubicBezTo>
                  <a:cubicBezTo>
                    <a:pt x="2347" y="721"/>
                    <a:pt x="2235" y="407"/>
                    <a:pt x="2225" y="0"/>
                  </a:cubicBezTo>
                  <a:cubicBezTo>
                    <a:pt x="0" y="0"/>
                    <a:pt x="0" y="0"/>
                    <a:pt x="0" y="0"/>
                  </a:cubicBezTo>
                  <a:cubicBezTo>
                    <a:pt x="0" y="1077"/>
                    <a:pt x="325" y="1890"/>
                    <a:pt x="975" y="2428"/>
                  </a:cubicBezTo>
                  <a:cubicBezTo>
                    <a:pt x="1565" y="2916"/>
                    <a:pt x="2306" y="3180"/>
                    <a:pt x="3200" y="3231"/>
                  </a:cubicBezTo>
                  <a:cubicBezTo>
                    <a:pt x="3414" y="3231"/>
                    <a:pt x="3414" y="3231"/>
                    <a:pt x="3414" y="3231"/>
                  </a:cubicBezTo>
                  <a:lnTo>
                    <a:pt x="3414" y="1311"/>
                  </a:lnTo>
                </a:path>
              </a:pathLst>
            </a:custGeom>
            <a:solidFill>
              <a:schemeClr val="accent5"/>
            </a:solidFill>
            <a:ln>
              <a:noFill/>
            </a:ln>
            <a:effectLst/>
          </p:spPr>
          <p:txBody>
            <a:bodyPr wrap="none" anchor="ctr"/>
            <a:lstStyle/>
            <a:p>
              <a:endParaRPr lang="es-MX" sz="900"/>
            </a:p>
          </p:txBody>
        </p:sp>
        <p:sp>
          <p:nvSpPr>
            <p:cNvPr id="7" name="Freeform 170">
              <a:extLst>
                <a:ext uri="{FF2B5EF4-FFF2-40B4-BE49-F238E27FC236}">
                  <a16:creationId xmlns:a16="http://schemas.microsoft.com/office/drawing/2014/main" xmlns="" id="{1812F756-6BB3-9D4E-88DA-EAC2C7A50D15}"/>
                </a:ext>
              </a:extLst>
            </p:cNvPr>
            <p:cNvSpPr>
              <a:spLocks noChangeArrowheads="1"/>
            </p:cNvSpPr>
            <p:nvPr/>
          </p:nvSpPr>
          <p:spPr bwMode="auto">
            <a:xfrm>
              <a:off x="7686944" y="787856"/>
              <a:ext cx="1649039" cy="1539551"/>
            </a:xfrm>
            <a:custGeom>
              <a:avLst/>
              <a:gdLst>
                <a:gd name="T0" fmla="*/ 905 w 3253"/>
                <a:gd name="T1" fmla="*/ 793 h 3039"/>
                <a:gd name="T2" fmla="*/ 905 w 3253"/>
                <a:gd name="T3" fmla="*/ 793 h 3039"/>
                <a:gd name="T4" fmla="*/ 0 w 3253"/>
                <a:gd name="T5" fmla="*/ 3038 h 3039"/>
                <a:gd name="T6" fmla="*/ 2226 w 3253"/>
                <a:gd name="T7" fmla="*/ 3038 h 3039"/>
                <a:gd name="T8" fmla="*/ 3252 w 3253"/>
                <a:gd name="T9" fmla="*/ 2012 h 3039"/>
                <a:gd name="T10" fmla="*/ 3252 w 3253"/>
                <a:gd name="T11" fmla="*/ 0 h 3039"/>
                <a:gd name="T12" fmla="*/ 905 w 3253"/>
                <a:gd name="T13" fmla="*/ 793 h 3039"/>
              </a:gdLst>
              <a:ahLst/>
              <a:cxnLst>
                <a:cxn ang="0">
                  <a:pos x="T0" y="T1"/>
                </a:cxn>
                <a:cxn ang="0">
                  <a:pos x="T2" y="T3"/>
                </a:cxn>
                <a:cxn ang="0">
                  <a:pos x="T4" y="T5"/>
                </a:cxn>
                <a:cxn ang="0">
                  <a:pos x="T6" y="T7"/>
                </a:cxn>
                <a:cxn ang="0">
                  <a:pos x="T8" y="T9"/>
                </a:cxn>
                <a:cxn ang="0">
                  <a:pos x="T10" y="T11"/>
                </a:cxn>
                <a:cxn ang="0">
                  <a:pos x="T12" y="T13"/>
                </a:cxn>
              </a:cxnLst>
              <a:rect l="0" t="0" r="r" b="b"/>
              <a:pathLst>
                <a:path w="3253" h="3039">
                  <a:moveTo>
                    <a:pt x="905" y="793"/>
                  </a:moveTo>
                  <a:lnTo>
                    <a:pt x="905" y="793"/>
                  </a:lnTo>
                  <a:cubicBezTo>
                    <a:pt x="305" y="1321"/>
                    <a:pt x="0" y="2073"/>
                    <a:pt x="0" y="3038"/>
                  </a:cubicBezTo>
                  <a:cubicBezTo>
                    <a:pt x="2226" y="3038"/>
                    <a:pt x="2226" y="3038"/>
                    <a:pt x="2226" y="3038"/>
                  </a:cubicBezTo>
                  <a:cubicBezTo>
                    <a:pt x="2287" y="2357"/>
                    <a:pt x="2632" y="2012"/>
                    <a:pt x="3252" y="2012"/>
                  </a:cubicBezTo>
                  <a:cubicBezTo>
                    <a:pt x="3252" y="0"/>
                    <a:pt x="3252" y="0"/>
                    <a:pt x="3252" y="0"/>
                  </a:cubicBezTo>
                  <a:cubicBezTo>
                    <a:pt x="2276" y="11"/>
                    <a:pt x="1494" y="275"/>
                    <a:pt x="905" y="793"/>
                  </a:cubicBezTo>
                </a:path>
              </a:pathLst>
            </a:custGeom>
            <a:solidFill>
              <a:schemeClr val="accent1"/>
            </a:solidFill>
            <a:ln>
              <a:noFill/>
            </a:ln>
            <a:effectLst/>
          </p:spPr>
          <p:txBody>
            <a:bodyPr wrap="none" anchor="ctr"/>
            <a:lstStyle/>
            <a:p>
              <a:endParaRPr lang="es-MX" sz="900"/>
            </a:p>
          </p:txBody>
        </p:sp>
        <p:sp>
          <p:nvSpPr>
            <p:cNvPr id="8" name="Freeform 171">
              <a:extLst>
                <a:ext uri="{FF2B5EF4-FFF2-40B4-BE49-F238E27FC236}">
                  <a16:creationId xmlns:a16="http://schemas.microsoft.com/office/drawing/2014/main" xmlns="" id="{F624D469-F656-F241-A1E5-8B63A4A68406}"/>
                </a:ext>
              </a:extLst>
            </p:cNvPr>
            <p:cNvSpPr>
              <a:spLocks noChangeArrowheads="1"/>
            </p:cNvSpPr>
            <p:nvPr/>
          </p:nvSpPr>
          <p:spPr bwMode="auto">
            <a:xfrm>
              <a:off x="9333748" y="4273630"/>
              <a:ext cx="1725011" cy="1740653"/>
            </a:xfrm>
            <a:custGeom>
              <a:avLst/>
              <a:gdLst>
                <a:gd name="T0" fmla="*/ 1158 w 3405"/>
                <a:gd name="T1" fmla="*/ 0 h 3435"/>
                <a:gd name="T2" fmla="*/ 1158 w 3405"/>
                <a:gd name="T3" fmla="*/ 0 h 3435"/>
                <a:gd name="T4" fmla="*/ 1188 w 3405"/>
                <a:gd name="T5" fmla="*/ 294 h 3435"/>
                <a:gd name="T6" fmla="*/ 904 w 3405"/>
                <a:gd name="T7" fmla="*/ 1199 h 3435"/>
                <a:gd name="T8" fmla="*/ 40 w 3405"/>
                <a:gd name="T9" fmla="*/ 1514 h 3435"/>
                <a:gd name="T10" fmla="*/ 0 w 3405"/>
                <a:gd name="T11" fmla="*/ 1514 h 3435"/>
                <a:gd name="T12" fmla="*/ 0 w 3405"/>
                <a:gd name="T13" fmla="*/ 3434 h 3435"/>
                <a:gd name="T14" fmla="*/ 406 w 3405"/>
                <a:gd name="T15" fmla="*/ 3434 h 3435"/>
                <a:gd name="T16" fmla="*/ 2530 w 3405"/>
                <a:gd name="T17" fmla="*/ 2662 h 3435"/>
                <a:gd name="T18" fmla="*/ 3404 w 3405"/>
                <a:gd name="T19" fmla="*/ 528 h 3435"/>
                <a:gd name="T20" fmla="*/ 3373 w 3405"/>
                <a:gd name="T21" fmla="*/ 0 h 3435"/>
                <a:gd name="T22" fmla="*/ 1158 w 3405"/>
                <a:gd name="T23" fmla="*/ 0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5" h="3435">
                  <a:moveTo>
                    <a:pt x="1158" y="0"/>
                  </a:moveTo>
                  <a:lnTo>
                    <a:pt x="1158" y="0"/>
                  </a:lnTo>
                  <a:cubicBezTo>
                    <a:pt x="1178" y="91"/>
                    <a:pt x="1188" y="183"/>
                    <a:pt x="1188" y="294"/>
                  </a:cubicBezTo>
                  <a:cubicBezTo>
                    <a:pt x="1188" y="680"/>
                    <a:pt x="1097" y="985"/>
                    <a:pt x="904" y="1199"/>
                  </a:cubicBezTo>
                  <a:cubicBezTo>
                    <a:pt x="711" y="1412"/>
                    <a:pt x="427" y="1514"/>
                    <a:pt x="40" y="1514"/>
                  </a:cubicBezTo>
                  <a:cubicBezTo>
                    <a:pt x="30" y="1514"/>
                    <a:pt x="10" y="1514"/>
                    <a:pt x="0" y="1514"/>
                  </a:cubicBezTo>
                  <a:cubicBezTo>
                    <a:pt x="0" y="3434"/>
                    <a:pt x="0" y="3434"/>
                    <a:pt x="0" y="3434"/>
                  </a:cubicBezTo>
                  <a:cubicBezTo>
                    <a:pt x="406" y="3434"/>
                    <a:pt x="406" y="3434"/>
                    <a:pt x="406" y="3434"/>
                  </a:cubicBezTo>
                  <a:cubicBezTo>
                    <a:pt x="1290" y="3393"/>
                    <a:pt x="2002" y="3129"/>
                    <a:pt x="2530" y="2662"/>
                  </a:cubicBezTo>
                  <a:cubicBezTo>
                    <a:pt x="3109" y="2143"/>
                    <a:pt x="3404" y="1432"/>
                    <a:pt x="3404" y="528"/>
                  </a:cubicBezTo>
                  <a:cubicBezTo>
                    <a:pt x="3404" y="345"/>
                    <a:pt x="3394" y="162"/>
                    <a:pt x="3373" y="0"/>
                  </a:cubicBezTo>
                  <a:lnTo>
                    <a:pt x="1158" y="0"/>
                  </a:lnTo>
                </a:path>
              </a:pathLst>
            </a:custGeom>
            <a:solidFill>
              <a:schemeClr val="accent4"/>
            </a:solidFill>
            <a:ln>
              <a:noFill/>
            </a:ln>
            <a:effectLst/>
          </p:spPr>
          <p:txBody>
            <a:bodyPr wrap="none" anchor="ctr"/>
            <a:lstStyle/>
            <a:p>
              <a:endParaRPr lang="es-MX" sz="900"/>
            </a:p>
          </p:txBody>
        </p:sp>
        <p:sp>
          <p:nvSpPr>
            <p:cNvPr id="9" name="Freeform 172">
              <a:extLst>
                <a:ext uri="{FF2B5EF4-FFF2-40B4-BE49-F238E27FC236}">
                  <a16:creationId xmlns:a16="http://schemas.microsoft.com/office/drawing/2014/main" xmlns="" id="{202B935B-7EBC-7745-B13B-59254A7845AD}"/>
                </a:ext>
              </a:extLst>
            </p:cNvPr>
            <p:cNvSpPr>
              <a:spLocks noChangeArrowheads="1"/>
            </p:cNvSpPr>
            <p:nvPr/>
          </p:nvSpPr>
          <p:spPr bwMode="auto">
            <a:xfrm>
              <a:off x="8848868" y="2528509"/>
              <a:ext cx="2194250" cy="1745121"/>
            </a:xfrm>
            <a:custGeom>
              <a:avLst/>
              <a:gdLst>
                <a:gd name="T0" fmla="*/ 2855 w 4329"/>
                <a:gd name="T1" fmla="*/ 1585 h 3444"/>
                <a:gd name="T2" fmla="*/ 2855 w 4329"/>
                <a:gd name="T3" fmla="*/ 1585 h 3444"/>
                <a:gd name="T4" fmla="*/ 2855 w 4329"/>
                <a:gd name="T5" fmla="*/ 1534 h 3444"/>
                <a:gd name="T6" fmla="*/ 3749 w 4329"/>
                <a:gd name="T7" fmla="*/ 762 h 3444"/>
                <a:gd name="T8" fmla="*/ 4105 w 4329"/>
                <a:gd name="T9" fmla="*/ 0 h 3444"/>
                <a:gd name="T10" fmla="*/ 1869 w 4329"/>
                <a:gd name="T11" fmla="*/ 0 h 3444"/>
                <a:gd name="T12" fmla="*/ 955 w 4329"/>
                <a:gd name="T13" fmla="*/ 609 h 3444"/>
                <a:gd name="T14" fmla="*/ 426 w 4329"/>
                <a:gd name="T15" fmla="*/ 650 h 3444"/>
                <a:gd name="T16" fmla="*/ 0 w 4329"/>
                <a:gd name="T17" fmla="*/ 650 h 3444"/>
                <a:gd name="T18" fmla="*/ 0 w 4329"/>
                <a:gd name="T19" fmla="*/ 2569 h 3444"/>
                <a:gd name="T20" fmla="*/ 426 w 4329"/>
                <a:gd name="T21" fmla="*/ 2569 h 3444"/>
                <a:gd name="T22" fmla="*/ 955 w 4329"/>
                <a:gd name="T23" fmla="*/ 2600 h 3444"/>
                <a:gd name="T24" fmla="*/ 1747 w 4329"/>
                <a:gd name="T25" fmla="*/ 2853 h 3444"/>
                <a:gd name="T26" fmla="*/ 2113 w 4329"/>
                <a:gd name="T27" fmla="*/ 3443 h 3444"/>
                <a:gd name="T28" fmla="*/ 4328 w 4329"/>
                <a:gd name="T29" fmla="*/ 3443 h 3444"/>
                <a:gd name="T30" fmla="*/ 2855 w 4329"/>
                <a:gd name="T31" fmla="*/ 1585 h 3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29" h="3444">
                  <a:moveTo>
                    <a:pt x="2855" y="1585"/>
                  </a:moveTo>
                  <a:lnTo>
                    <a:pt x="2855" y="1585"/>
                  </a:lnTo>
                  <a:cubicBezTo>
                    <a:pt x="2855" y="1534"/>
                    <a:pt x="2855" y="1534"/>
                    <a:pt x="2855" y="1534"/>
                  </a:cubicBezTo>
                  <a:cubicBezTo>
                    <a:pt x="3160" y="1401"/>
                    <a:pt x="3454" y="1148"/>
                    <a:pt x="3749" y="762"/>
                  </a:cubicBezTo>
                  <a:cubicBezTo>
                    <a:pt x="3912" y="548"/>
                    <a:pt x="4034" y="294"/>
                    <a:pt x="4105" y="0"/>
                  </a:cubicBezTo>
                  <a:cubicBezTo>
                    <a:pt x="1869" y="0"/>
                    <a:pt x="1869" y="0"/>
                    <a:pt x="1869" y="0"/>
                  </a:cubicBezTo>
                  <a:cubicBezTo>
                    <a:pt x="1737" y="325"/>
                    <a:pt x="1432" y="528"/>
                    <a:pt x="955" y="609"/>
                  </a:cubicBezTo>
                  <a:cubicBezTo>
                    <a:pt x="792" y="640"/>
                    <a:pt x="620" y="650"/>
                    <a:pt x="426" y="650"/>
                  </a:cubicBezTo>
                  <a:cubicBezTo>
                    <a:pt x="0" y="650"/>
                    <a:pt x="0" y="650"/>
                    <a:pt x="0" y="650"/>
                  </a:cubicBezTo>
                  <a:cubicBezTo>
                    <a:pt x="0" y="2569"/>
                    <a:pt x="0" y="2569"/>
                    <a:pt x="0" y="2569"/>
                  </a:cubicBezTo>
                  <a:cubicBezTo>
                    <a:pt x="426" y="2569"/>
                    <a:pt x="426" y="2569"/>
                    <a:pt x="426" y="2569"/>
                  </a:cubicBezTo>
                  <a:cubicBezTo>
                    <a:pt x="620" y="2569"/>
                    <a:pt x="792" y="2579"/>
                    <a:pt x="955" y="2600"/>
                  </a:cubicBezTo>
                  <a:cubicBezTo>
                    <a:pt x="1290" y="2640"/>
                    <a:pt x="1554" y="2721"/>
                    <a:pt x="1747" y="2853"/>
                  </a:cubicBezTo>
                  <a:cubicBezTo>
                    <a:pt x="1940" y="2996"/>
                    <a:pt x="2062" y="3189"/>
                    <a:pt x="2113" y="3443"/>
                  </a:cubicBezTo>
                  <a:cubicBezTo>
                    <a:pt x="4328" y="3443"/>
                    <a:pt x="4328" y="3443"/>
                    <a:pt x="4328" y="3443"/>
                  </a:cubicBezTo>
                  <a:cubicBezTo>
                    <a:pt x="4186" y="2538"/>
                    <a:pt x="3698" y="1919"/>
                    <a:pt x="2855" y="1585"/>
                  </a:cubicBezTo>
                </a:path>
              </a:pathLst>
            </a:custGeom>
            <a:solidFill>
              <a:schemeClr val="accent6">
                <a:lumMod val="75000"/>
              </a:schemeClr>
            </a:solidFill>
            <a:ln>
              <a:noFill/>
            </a:ln>
            <a:effectLst/>
          </p:spPr>
          <p:txBody>
            <a:bodyPr wrap="none" anchor="ctr"/>
            <a:lstStyle/>
            <a:p>
              <a:endParaRPr lang="es-MX" sz="900"/>
            </a:p>
          </p:txBody>
        </p:sp>
        <p:sp>
          <p:nvSpPr>
            <p:cNvPr id="10" name="Freeform 173">
              <a:extLst>
                <a:ext uri="{FF2B5EF4-FFF2-40B4-BE49-F238E27FC236}">
                  <a16:creationId xmlns:a16="http://schemas.microsoft.com/office/drawing/2014/main" xmlns="" id="{150569E1-D92D-1349-AACC-A2E76C921E4B}"/>
                </a:ext>
              </a:extLst>
            </p:cNvPr>
            <p:cNvSpPr>
              <a:spLocks noChangeArrowheads="1"/>
            </p:cNvSpPr>
            <p:nvPr/>
          </p:nvSpPr>
          <p:spPr bwMode="auto">
            <a:xfrm>
              <a:off x="9333748" y="787856"/>
              <a:ext cx="1637868" cy="1740653"/>
            </a:xfrm>
            <a:custGeom>
              <a:avLst/>
              <a:gdLst>
                <a:gd name="T0" fmla="*/ 0 w 3232"/>
                <a:gd name="T1" fmla="*/ 2012 h 3436"/>
                <a:gd name="T2" fmla="*/ 0 w 3232"/>
                <a:gd name="T3" fmla="*/ 2012 h 3436"/>
                <a:gd name="T4" fmla="*/ 731 w 3232"/>
                <a:gd name="T5" fmla="*/ 2276 h 3436"/>
                <a:gd name="T6" fmla="*/ 1006 w 3232"/>
                <a:gd name="T7" fmla="*/ 2977 h 3436"/>
                <a:gd name="T8" fmla="*/ 914 w 3232"/>
                <a:gd name="T9" fmla="*/ 3435 h 3436"/>
                <a:gd name="T10" fmla="*/ 3150 w 3232"/>
                <a:gd name="T11" fmla="*/ 3435 h 3436"/>
                <a:gd name="T12" fmla="*/ 3231 w 3232"/>
                <a:gd name="T13" fmla="*/ 2693 h 3436"/>
                <a:gd name="T14" fmla="*/ 2398 w 3232"/>
                <a:gd name="T15" fmla="*/ 762 h 3436"/>
                <a:gd name="T16" fmla="*/ 61 w 3232"/>
                <a:gd name="T17" fmla="*/ 0 h 3436"/>
                <a:gd name="T18" fmla="*/ 0 w 3232"/>
                <a:gd name="T19" fmla="*/ 0 h 3436"/>
                <a:gd name="T20" fmla="*/ 0 w 3232"/>
                <a:gd name="T21" fmla="*/ 2012 h 3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32" h="3436">
                  <a:moveTo>
                    <a:pt x="0" y="2012"/>
                  </a:moveTo>
                  <a:lnTo>
                    <a:pt x="0" y="2012"/>
                  </a:lnTo>
                  <a:cubicBezTo>
                    <a:pt x="305" y="2012"/>
                    <a:pt x="549" y="2103"/>
                    <a:pt x="731" y="2276"/>
                  </a:cubicBezTo>
                  <a:cubicBezTo>
                    <a:pt x="914" y="2449"/>
                    <a:pt x="1006" y="2683"/>
                    <a:pt x="1006" y="2977"/>
                  </a:cubicBezTo>
                  <a:cubicBezTo>
                    <a:pt x="1006" y="3150"/>
                    <a:pt x="975" y="3303"/>
                    <a:pt x="914" y="3435"/>
                  </a:cubicBezTo>
                  <a:cubicBezTo>
                    <a:pt x="3150" y="3435"/>
                    <a:pt x="3150" y="3435"/>
                    <a:pt x="3150" y="3435"/>
                  </a:cubicBezTo>
                  <a:cubicBezTo>
                    <a:pt x="3200" y="3211"/>
                    <a:pt x="3231" y="2967"/>
                    <a:pt x="3231" y="2693"/>
                  </a:cubicBezTo>
                  <a:cubicBezTo>
                    <a:pt x="3231" y="1910"/>
                    <a:pt x="2957" y="1260"/>
                    <a:pt x="2398" y="762"/>
                  </a:cubicBezTo>
                  <a:cubicBezTo>
                    <a:pt x="1839" y="254"/>
                    <a:pt x="1067" y="0"/>
                    <a:pt x="61" y="0"/>
                  </a:cubicBezTo>
                  <a:cubicBezTo>
                    <a:pt x="40" y="0"/>
                    <a:pt x="20" y="0"/>
                    <a:pt x="0" y="0"/>
                  </a:cubicBezTo>
                  <a:lnTo>
                    <a:pt x="0" y="2012"/>
                  </a:lnTo>
                </a:path>
              </a:pathLst>
            </a:custGeom>
            <a:solidFill>
              <a:schemeClr val="accent2"/>
            </a:solidFill>
            <a:ln>
              <a:noFill/>
            </a:ln>
            <a:effectLst/>
          </p:spPr>
          <p:txBody>
            <a:bodyPr wrap="none" anchor="ctr"/>
            <a:lstStyle/>
            <a:p>
              <a:endParaRPr lang="es-MX" sz="900"/>
            </a:p>
          </p:txBody>
        </p:sp>
      </p:grpSp>
    </p:spTree>
    <p:extLst>
      <p:ext uri="{BB962C8B-B14F-4D97-AF65-F5344CB8AC3E}">
        <p14:creationId xmlns:p14="http://schemas.microsoft.com/office/powerpoint/2010/main" val="4946947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xmlns=""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68194" y="1283280"/>
            <a:ext cx="5090055"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INT221 : MVC PROGRAMMING</a:t>
            </a:r>
          </a:p>
        </p:txBody>
      </p:sp>
      <p:sp>
        <p:nvSpPr>
          <p:cNvPr id="14" name="CuadroTexto 490">
            <a:extLst>
              <a:ext uri="{FF2B5EF4-FFF2-40B4-BE49-F238E27FC236}">
                <a16:creationId xmlns:a16="http://schemas.microsoft.com/office/drawing/2014/main" xmlns="" id="{CE4B999E-AE68-A148-BC94-54DD0361C6F6}"/>
              </a:ext>
            </a:extLst>
          </p:cNvPr>
          <p:cNvSpPr txBox="1"/>
          <p:nvPr/>
        </p:nvSpPr>
        <p:spPr>
          <a:xfrm>
            <a:off x="963827" y="2203032"/>
            <a:ext cx="10651524" cy="3400931"/>
          </a:xfrm>
          <a:prstGeom prst="rect">
            <a:avLst/>
          </a:prstGeom>
          <a:noFill/>
        </p:spPr>
        <p:txBody>
          <a:bodyPr wrap="square" rtlCol="0">
            <a:spAutoFit/>
          </a:bodyPr>
          <a:lstStyle/>
          <a:p>
            <a:pPr algn="just">
              <a:spcBef>
                <a:spcPts val="1413"/>
              </a:spcBef>
            </a:pPr>
            <a:r>
              <a:rPr lang="en-US" altLang="en-US" sz="2000" dirty="0">
                <a:cs typeface="Calibri" panose="020F0502020204030204" pitchFamily="34" charset="0"/>
                <a:sym typeface="Cambria" panose="02040503050406030204" pitchFamily="18" charset="0"/>
              </a:rPr>
              <a:t>Covers in depth knowledge of MVC framework which is an advanced framework based technology with three components that are database components (Models), client-side frames (View) and Server-Side components (Controller) which are used in web building.</a:t>
            </a:r>
          </a:p>
          <a:p>
            <a:pPr algn="just">
              <a:spcBef>
                <a:spcPts val="1413"/>
              </a:spcBef>
            </a:pPr>
            <a:endParaRPr lang="en-US" altLang="en-US" sz="2000" dirty="0">
              <a:cs typeface="Calibri" panose="020F0502020204030204" pitchFamily="34" charset="0"/>
              <a:sym typeface="Calibri" panose="020F0502020204030204" pitchFamily="34" charset="0"/>
            </a:endParaRPr>
          </a:p>
          <a:p>
            <a:pPr algn="just"/>
            <a:r>
              <a:rPr lang="en-US" altLang="en-US" sz="2000" b="1" u="sng" dirty="0">
                <a:cs typeface="Calibri" panose="020F0502020204030204" pitchFamily="34" charset="0"/>
                <a:sym typeface="Cambria" panose="02040503050406030204" pitchFamily="18" charset="0"/>
              </a:rPr>
              <a:t>Course Outcome</a:t>
            </a:r>
            <a:r>
              <a:rPr lang="en-US" altLang="en-US" sz="2000" b="1" u="sng" dirty="0" smtClean="0">
                <a:cs typeface="Calibri" panose="020F0502020204030204" pitchFamily="34" charset="0"/>
                <a:sym typeface="Cambria" panose="02040503050406030204" pitchFamily="18" charset="0"/>
              </a:rPr>
              <a:t>:</a:t>
            </a:r>
          </a:p>
          <a:p>
            <a:pPr algn="just"/>
            <a:endParaRPr lang="en-US" altLang="en-US" sz="2000" dirty="0">
              <a:cs typeface="Calibri" panose="020F0502020204030204" pitchFamily="34" charset="0"/>
              <a:sym typeface="Calibri" panose="020F0502020204030204" pitchFamily="34" charset="0"/>
            </a:endParaRPr>
          </a:p>
          <a:p>
            <a:pPr marL="800100" lvl="1" indent="-342900" algn="just">
              <a:buSzPts val="1500"/>
              <a:buFont typeface="Arial" charset="0"/>
              <a:buChar char="•"/>
            </a:pPr>
            <a:r>
              <a:rPr lang="en-US" altLang="en-US" sz="2000" dirty="0">
                <a:cs typeface="Calibri" panose="020F0502020204030204" pitchFamily="34" charset="0"/>
                <a:sym typeface="Cambria" panose="02040503050406030204" pitchFamily="18" charset="0"/>
              </a:rPr>
              <a:t>Design flexible, user-friendly and clean web applications.</a:t>
            </a:r>
            <a:endParaRPr lang="en-US" altLang="en-US" sz="2000" dirty="0">
              <a:cs typeface="Calibri" panose="020F0502020204030204" pitchFamily="34" charset="0"/>
              <a:sym typeface="Calibri" panose="020F0502020204030204" pitchFamily="34" charset="0"/>
            </a:endParaRPr>
          </a:p>
          <a:p>
            <a:pPr marL="800100" lvl="1" indent="-342900" algn="just">
              <a:spcBef>
                <a:spcPts val="1413"/>
              </a:spcBef>
              <a:buSzPts val="1500"/>
              <a:buFont typeface="Arial" charset="0"/>
              <a:buChar char="•"/>
            </a:pPr>
            <a:r>
              <a:rPr lang="en-US" altLang="en-US" sz="2000" dirty="0">
                <a:cs typeface="Calibri" panose="020F0502020204030204" pitchFamily="34" charset="0"/>
                <a:sym typeface="Cambria" panose="02040503050406030204" pitchFamily="18" charset="0"/>
              </a:rPr>
              <a:t>Develop highly versatile and stable web programs based on </a:t>
            </a:r>
            <a:r>
              <a:rPr lang="en-US" altLang="en-US" sz="2000" dirty="0" err="1">
                <a:cs typeface="Calibri" panose="020F0502020204030204" pitchFamily="34" charset="0"/>
                <a:sym typeface="Cambria" panose="02040503050406030204" pitchFamily="18" charset="0"/>
              </a:rPr>
              <a:t>Laravel</a:t>
            </a:r>
            <a:r>
              <a:rPr lang="en-US" altLang="en-US" sz="2000" dirty="0">
                <a:cs typeface="Calibri" panose="020F0502020204030204" pitchFamily="34" charset="0"/>
                <a:sym typeface="Cambria" panose="02040503050406030204" pitchFamily="18" charset="0"/>
              </a:rPr>
              <a:t> structure framework.</a:t>
            </a:r>
            <a:endParaRPr lang="en-US" altLang="en-US" sz="2000" dirty="0">
              <a:cs typeface="Calibri" panose="020F0502020204030204" pitchFamily="34" charset="0"/>
              <a:sym typeface="Calibri" panose="020F0502020204030204" pitchFamily="34" charset="0"/>
            </a:endParaRPr>
          </a:p>
          <a:p>
            <a:pPr marL="800100" lvl="1" indent="-342900" algn="just">
              <a:spcBef>
                <a:spcPts val="1413"/>
              </a:spcBef>
              <a:buSzPts val="1500"/>
              <a:buFont typeface="Arial" charset="0"/>
              <a:buChar char="•"/>
            </a:pPr>
            <a:r>
              <a:rPr lang="en-US" altLang="en-US" sz="2000" dirty="0">
                <a:cs typeface="Calibri" panose="020F0502020204030204" pitchFamily="34" charset="0"/>
                <a:sym typeface="Cambria" panose="02040503050406030204" pitchFamily="18" charset="0"/>
              </a:rPr>
              <a:t>Provide well-organized, reusable and maintainable code.</a:t>
            </a:r>
            <a:endParaRPr lang="en-US" altLang="en-US" sz="2000" dirty="0">
              <a:cs typeface="Calibri" panose="020F0502020204030204" pitchFamily="34" charset="0"/>
              <a:sym typeface="Calibri" panose="020F0502020204030204" pitchFamily="34" charset="0"/>
            </a:endParaRPr>
          </a:p>
        </p:txBody>
      </p:sp>
      <p:grpSp>
        <p:nvGrpSpPr>
          <p:cNvPr id="5" name="Group 4"/>
          <p:cNvGrpSpPr/>
          <p:nvPr/>
        </p:nvGrpSpPr>
        <p:grpSpPr>
          <a:xfrm>
            <a:off x="179714" y="167723"/>
            <a:ext cx="426695" cy="609375"/>
            <a:chOff x="7604268" y="787856"/>
            <a:chExt cx="3454491" cy="5226428"/>
          </a:xfrm>
        </p:grpSpPr>
        <p:sp>
          <p:nvSpPr>
            <p:cNvPr id="6" name="Freeform 169">
              <a:extLst>
                <a:ext uri="{FF2B5EF4-FFF2-40B4-BE49-F238E27FC236}">
                  <a16:creationId xmlns:a16="http://schemas.microsoft.com/office/drawing/2014/main" xmlns="" id="{D3BA7D7A-D67B-C542-B2FF-3C8089354ABC}"/>
                </a:ext>
              </a:extLst>
            </p:cNvPr>
            <p:cNvSpPr>
              <a:spLocks noChangeArrowheads="1"/>
            </p:cNvSpPr>
            <p:nvPr/>
          </p:nvSpPr>
          <p:spPr bwMode="auto">
            <a:xfrm>
              <a:off x="7604268" y="4376416"/>
              <a:ext cx="1729480" cy="1637868"/>
            </a:xfrm>
            <a:custGeom>
              <a:avLst/>
              <a:gdLst>
                <a:gd name="T0" fmla="*/ 3414 w 3415"/>
                <a:gd name="T1" fmla="*/ 1311 h 3232"/>
                <a:gd name="T2" fmla="*/ 3414 w 3415"/>
                <a:gd name="T3" fmla="*/ 1311 h 3232"/>
                <a:gd name="T4" fmla="*/ 2560 w 3415"/>
                <a:gd name="T5" fmla="*/ 955 h 3232"/>
                <a:gd name="T6" fmla="*/ 2225 w 3415"/>
                <a:gd name="T7" fmla="*/ 0 h 3232"/>
                <a:gd name="T8" fmla="*/ 0 w 3415"/>
                <a:gd name="T9" fmla="*/ 0 h 3232"/>
                <a:gd name="T10" fmla="*/ 975 w 3415"/>
                <a:gd name="T11" fmla="*/ 2428 h 3232"/>
                <a:gd name="T12" fmla="*/ 3200 w 3415"/>
                <a:gd name="T13" fmla="*/ 3231 h 3232"/>
                <a:gd name="T14" fmla="*/ 3414 w 3415"/>
                <a:gd name="T15" fmla="*/ 3231 h 3232"/>
                <a:gd name="T16" fmla="*/ 3414 w 3415"/>
                <a:gd name="T17" fmla="*/ 1311 h 3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5" h="3232">
                  <a:moveTo>
                    <a:pt x="3414" y="1311"/>
                  </a:moveTo>
                  <a:lnTo>
                    <a:pt x="3414" y="1311"/>
                  </a:lnTo>
                  <a:cubicBezTo>
                    <a:pt x="3048" y="1301"/>
                    <a:pt x="2774" y="1179"/>
                    <a:pt x="2560" y="955"/>
                  </a:cubicBezTo>
                  <a:cubicBezTo>
                    <a:pt x="2347" y="721"/>
                    <a:pt x="2235" y="407"/>
                    <a:pt x="2225" y="0"/>
                  </a:cubicBezTo>
                  <a:cubicBezTo>
                    <a:pt x="0" y="0"/>
                    <a:pt x="0" y="0"/>
                    <a:pt x="0" y="0"/>
                  </a:cubicBezTo>
                  <a:cubicBezTo>
                    <a:pt x="0" y="1077"/>
                    <a:pt x="325" y="1890"/>
                    <a:pt x="975" y="2428"/>
                  </a:cubicBezTo>
                  <a:cubicBezTo>
                    <a:pt x="1565" y="2916"/>
                    <a:pt x="2306" y="3180"/>
                    <a:pt x="3200" y="3231"/>
                  </a:cubicBezTo>
                  <a:cubicBezTo>
                    <a:pt x="3414" y="3231"/>
                    <a:pt x="3414" y="3231"/>
                    <a:pt x="3414" y="3231"/>
                  </a:cubicBezTo>
                  <a:lnTo>
                    <a:pt x="3414" y="1311"/>
                  </a:lnTo>
                </a:path>
              </a:pathLst>
            </a:custGeom>
            <a:solidFill>
              <a:schemeClr val="accent5"/>
            </a:solidFill>
            <a:ln>
              <a:noFill/>
            </a:ln>
            <a:effectLst/>
          </p:spPr>
          <p:txBody>
            <a:bodyPr wrap="none" anchor="ctr"/>
            <a:lstStyle/>
            <a:p>
              <a:endParaRPr lang="es-MX" sz="900"/>
            </a:p>
          </p:txBody>
        </p:sp>
        <p:sp>
          <p:nvSpPr>
            <p:cNvPr id="7" name="Freeform 170">
              <a:extLst>
                <a:ext uri="{FF2B5EF4-FFF2-40B4-BE49-F238E27FC236}">
                  <a16:creationId xmlns:a16="http://schemas.microsoft.com/office/drawing/2014/main" xmlns="" id="{1812F756-6BB3-9D4E-88DA-EAC2C7A50D15}"/>
                </a:ext>
              </a:extLst>
            </p:cNvPr>
            <p:cNvSpPr>
              <a:spLocks noChangeArrowheads="1"/>
            </p:cNvSpPr>
            <p:nvPr/>
          </p:nvSpPr>
          <p:spPr bwMode="auto">
            <a:xfrm>
              <a:off x="7686944" y="787856"/>
              <a:ext cx="1649039" cy="1539551"/>
            </a:xfrm>
            <a:custGeom>
              <a:avLst/>
              <a:gdLst>
                <a:gd name="T0" fmla="*/ 905 w 3253"/>
                <a:gd name="T1" fmla="*/ 793 h 3039"/>
                <a:gd name="T2" fmla="*/ 905 w 3253"/>
                <a:gd name="T3" fmla="*/ 793 h 3039"/>
                <a:gd name="T4" fmla="*/ 0 w 3253"/>
                <a:gd name="T5" fmla="*/ 3038 h 3039"/>
                <a:gd name="T6" fmla="*/ 2226 w 3253"/>
                <a:gd name="T7" fmla="*/ 3038 h 3039"/>
                <a:gd name="T8" fmla="*/ 3252 w 3253"/>
                <a:gd name="T9" fmla="*/ 2012 h 3039"/>
                <a:gd name="T10" fmla="*/ 3252 w 3253"/>
                <a:gd name="T11" fmla="*/ 0 h 3039"/>
                <a:gd name="T12" fmla="*/ 905 w 3253"/>
                <a:gd name="T13" fmla="*/ 793 h 3039"/>
              </a:gdLst>
              <a:ahLst/>
              <a:cxnLst>
                <a:cxn ang="0">
                  <a:pos x="T0" y="T1"/>
                </a:cxn>
                <a:cxn ang="0">
                  <a:pos x="T2" y="T3"/>
                </a:cxn>
                <a:cxn ang="0">
                  <a:pos x="T4" y="T5"/>
                </a:cxn>
                <a:cxn ang="0">
                  <a:pos x="T6" y="T7"/>
                </a:cxn>
                <a:cxn ang="0">
                  <a:pos x="T8" y="T9"/>
                </a:cxn>
                <a:cxn ang="0">
                  <a:pos x="T10" y="T11"/>
                </a:cxn>
                <a:cxn ang="0">
                  <a:pos x="T12" y="T13"/>
                </a:cxn>
              </a:cxnLst>
              <a:rect l="0" t="0" r="r" b="b"/>
              <a:pathLst>
                <a:path w="3253" h="3039">
                  <a:moveTo>
                    <a:pt x="905" y="793"/>
                  </a:moveTo>
                  <a:lnTo>
                    <a:pt x="905" y="793"/>
                  </a:lnTo>
                  <a:cubicBezTo>
                    <a:pt x="305" y="1321"/>
                    <a:pt x="0" y="2073"/>
                    <a:pt x="0" y="3038"/>
                  </a:cubicBezTo>
                  <a:cubicBezTo>
                    <a:pt x="2226" y="3038"/>
                    <a:pt x="2226" y="3038"/>
                    <a:pt x="2226" y="3038"/>
                  </a:cubicBezTo>
                  <a:cubicBezTo>
                    <a:pt x="2287" y="2357"/>
                    <a:pt x="2632" y="2012"/>
                    <a:pt x="3252" y="2012"/>
                  </a:cubicBezTo>
                  <a:cubicBezTo>
                    <a:pt x="3252" y="0"/>
                    <a:pt x="3252" y="0"/>
                    <a:pt x="3252" y="0"/>
                  </a:cubicBezTo>
                  <a:cubicBezTo>
                    <a:pt x="2276" y="11"/>
                    <a:pt x="1494" y="275"/>
                    <a:pt x="905" y="793"/>
                  </a:cubicBezTo>
                </a:path>
              </a:pathLst>
            </a:custGeom>
            <a:solidFill>
              <a:schemeClr val="accent1"/>
            </a:solidFill>
            <a:ln>
              <a:noFill/>
            </a:ln>
            <a:effectLst/>
          </p:spPr>
          <p:txBody>
            <a:bodyPr wrap="none" anchor="ctr"/>
            <a:lstStyle/>
            <a:p>
              <a:endParaRPr lang="es-MX" sz="900"/>
            </a:p>
          </p:txBody>
        </p:sp>
        <p:sp>
          <p:nvSpPr>
            <p:cNvPr id="8" name="Freeform 171">
              <a:extLst>
                <a:ext uri="{FF2B5EF4-FFF2-40B4-BE49-F238E27FC236}">
                  <a16:creationId xmlns:a16="http://schemas.microsoft.com/office/drawing/2014/main" xmlns="" id="{F624D469-F656-F241-A1E5-8B63A4A68406}"/>
                </a:ext>
              </a:extLst>
            </p:cNvPr>
            <p:cNvSpPr>
              <a:spLocks noChangeArrowheads="1"/>
            </p:cNvSpPr>
            <p:nvPr/>
          </p:nvSpPr>
          <p:spPr bwMode="auto">
            <a:xfrm>
              <a:off x="9333748" y="4273630"/>
              <a:ext cx="1725011" cy="1740653"/>
            </a:xfrm>
            <a:custGeom>
              <a:avLst/>
              <a:gdLst>
                <a:gd name="T0" fmla="*/ 1158 w 3405"/>
                <a:gd name="T1" fmla="*/ 0 h 3435"/>
                <a:gd name="T2" fmla="*/ 1158 w 3405"/>
                <a:gd name="T3" fmla="*/ 0 h 3435"/>
                <a:gd name="T4" fmla="*/ 1188 w 3405"/>
                <a:gd name="T5" fmla="*/ 294 h 3435"/>
                <a:gd name="T6" fmla="*/ 904 w 3405"/>
                <a:gd name="T7" fmla="*/ 1199 h 3435"/>
                <a:gd name="T8" fmla="*/ 40 w 3405"/>
                <a:gd name="T9" fmla="*/ 1514 h 3435"/>
                <a:gd name="T10" fmla="*/ 0 w 3405"/>
                <a:gd name="T11" fmla="*/ 1514 h 3435"/>
                <a:gd name="T12" fmla="*/ 0 w 3405"/>
                <a:gd name="T13" fmla="*/ 3434 h 3435"/>
                <a:gd name="T14" fmla="*/ 406 w 3405"/>
                <a:gd name="T15" fmla="*/ 3434 h 3435"/>
                <a:gd name="T16" fmla="*/ 2530 w 3405"/>
                <a:gd name="T17" fmla="*/ 2662 h 3435"/>
                <a:gd name="T18" fmla="*/ 3404 w 3405"/>
                <a:gd name="T19" fmla="*/ 528 h 3435"/>
                <a:gd name="T20" fmla="*/ 3373 w 3405"/>
                <a:gd name="T21" fmla="*/ 0 h 3435"/>
                <a:gd name="T22" fmla="*/ 1158 w 3405"/>
                <a:gd name="T23" fmla="*/ 0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5" h="3435">
                  <a:moveTo>
                    <a:pt x="1158" y="0"/>
                  </a:moveTo>
                  <a:lnTo>
                    <a:pt x="1158" y="0"/>
                  </a:lnTo>
                  <a:cubicBezTo>
                    <a:pt x="1178" y="91"/>
                    <a:pt x="1188" y="183"/>
                    <a:pt x="1188" y="294"/>
                  </a:cubicBezTo>
                  <a:cubicBezTo>
                    <a:pt x="1188" y="680"/>
                    <a:pt x="1097" y="985"/>
                    <a:pt x="904" y="1199"/>
                  </a:cubicBezTo>
                  <a:cubicBezTo>
                    <a:pt x="711" y="1412"/>
                    <a:pt x="427" y="1514"/>
                    <a:pt x="40" y="1514"/>
                  </a:cubicBezTo>
                  <a:cubicBezTo>
                    <a:pt x="30" y="1514"/>
                    <a:pt x="10" y="1514"/>
                    <a:pt x="0" y="1514"/>
                  </a:cubicBezTo>
                  <a:cubicBezTo>
                    <a:pt x="0" y="3434"/>
                    <a:pt x="0" y="3434"/>
                    <a:pt x="0" y="3434"/>
                  </a:cubicBezTo>
                  <a:cubicBezTo>
                    <a:pt x="406" y="3434"/>
                    <a:pt x="406" y="3434"/>
                    <a:pt x="406" y="3434"/>
                  </a:cubicBezTo>
                  <a:cubicBezTo>
                    <a:pt x="1290" y="3393"/>
                    <a:pt x="2002" y="3129"/>
                    <a:pt x="2530" y="2662"/>
                  </a:cubicBezTo>
                  <a:cubicBezTo>
                    <a:pt x="3109" y="2143"/>
                    <a:pt x="3404" y="1432"/>
                    <a:pt x="3404" y="528"/>
                  </a:cubicBezTo>
                  <a:cubicBezTo>
                    <a:pt x="3404" y="345"/>
                    <a:pt x="3394" y="162"/>
                    <a:pt x="3373" y="0"/>
                  </a:cubicBezTo>
                  <a:lnTo>
                    <a:pt x="1158" y="0"/>
                  </a:lnTo>
                </a:path>
              </a:pathLst>
            </a:custGeom>
            <a:solidFill>
              <a:schemeClr val="accent4"/>
            </a:solidFill>
            <a:ln>
              <a:noFill/>
            </a:ln>
            <a:effectLst/>
          </p:spPr>
          <p:txBody>
            <a:bodyPr wrap="none" anchor="ctr"/>
            <a:lstStyle/>
            <a:p>
              <a:endParaRPr lang="es-MX" sz="900"/>
            </a:p>
          </p:txBody>
        </p:sp>
        <p:sp>
          <p:nvSpPr>
            <p:cNvPr id="9" name="Freeform 172">
              <a:extLst>
                <a:ext uri="{FF2B5EF4-FFF2-40B4-BE49-F238E27FC236}">
                  <a16:creationId xmlns:a16="http://schemas.microsoft.com/office/drawing/2014/main" xmlns="" id="{202B935B-7EBC-7745-B13B-59254A7845AD}"/>
                </a:ext>
              </a:extLst>
            </p:cNvPr>
            <p:cNvSpPr>
              <a:spLocks noChangeArrowheads="1"/>
            </p:cNvSpPr>
            <p:nvPr/>
          </p:nvSpPr>
          <p:spPr bwMode="auto">
            <a:xfrm>
              <a:off x="8848868" y="2528509"/>
              <a:ext cx="2194250" cy="1745121"/>
            </a:xfrm>
            <a:custGeom>
              <a:avLst/>
              <a:gdLst>
                <a:gd name="T0" fmla="*/ 2855 w 4329"/>
                <a:gd name="T1" fmla="*/ 1585 h 3444"/>
                <a:gd name="T2" fmla="*/ 2855 w 4329"/>
                <a:gd name="T3" fmla="*/ 1585 h 3444"/>
                <a:gd name="T4" fmla="*/ 2855 w 4329"/>
                <a:gd name="T5" fmla="*/ 1534 h 3444"/>
                <a:gd name="T6" fmla="*/ 3749 w 4329"/>
                <a:gd name="T7" fmla="*/ 762 h 3444"/>
                <a:gd name="T8" fmla="*/ 4105 w 4329"/>
                <a:gd name="T9" fmla="*/ 0 h 3444"/>
                <a:gd name="T10" fmla="*/ 1869 w 4329"/>
                <a:gd name="T11" fmla="*/ 0 h 3444"/>
                <a:gd name="T12" fmla="*/ 955 w 4329"/>
                <a:gd name="T13" fmla="*/ 609 h 3444"/>
                <a:gd name="T14" fmla="*/ 426 w 4329"/>
                <a:gd name="T15" fmla="*/ 650 h 3444"/>
                <a:gd name="T16" fmla="*/ 0 w 4329"/>
                <a:gd name="T17" fmla="*/ 650 h 3444"/>
                <a:gd name="T18" fmla="*/ 0 w 4329"/>
                <a:gd name="T19" fmla="*/ 2569 h 3444"/>
                <a:gd name="T20" fmla="*/ 426 w 4329"/>
                <a:gd name="T21" fmla="*/ 2569 h 3444"/>
                <a:gd name="T22" fmla="*/ 955 w 4329"/>
                <a:gd name="T23" fmla="*/ 2600 h 3444"/>
                <a:gd name="T24" fmla="*/ 1747 w 4329"/>
                <a:gd name="T25" fmla="*/ 2853 h 3444"/>
                <a:gd name="T26" fmla="*/ 2113 w 4329"/>
                <a:gd name="T27" fmla="*/ 3443 h 3444"/>
                <a:gd name="T28" fmla="*/ 4328 w 4329"/>
                <a:gd name="T29" fmla="*/ 3443 h 3444"/>
                <a:gd name="T30" fmla="*/ 2855 w 4329"/>
                <a:gd name="T31" fmla="*/ 1585 h 3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29" h="3444">
                  <a:moveTo>
                    <a:pt x="2855" y="1585"/>
                  </a:moveTo>
                  <a:lnTo>
                    <a:pt x="2855" y="1585"/>
                  </a:lnTo>
                  <a:cubicBezTo>
                    <a:pt x="2855" y="1534"/>
                    <a:pt x="2855" y="1534"/>
                    <a:pt x="2855" y="1534"/>
                  </a:cubicBezTo>
                  <a:cubicBezTo>
                    <a:pt x="3160" y="1401"/>
                    <a:pt x="3454" y="1148"/>
                    <a:pt x="3749" y="762"/>
                  </a:cubicBezTo>
                  <a:cubicBezTo>
                    <a:pt x="3912" y="548"/>
                    <a:pt x="4034" y="294"/>
                    <a:pt x="4105" y="0"/>
                  </a:cubicBezTo>
                  <a:cubicBezTo>
                    <a:pt x="1869" y="0"/>
                    <a:pt x="1869" y="0"/>
                    <a:pt x="1869" y="0"/>
                  </a:cubicBezTo>
                  <a:cubicBezTo>
                    <a:pt x="1737" y="325"/>
                    <a:pt x="1432" y="528"/>
                    <a:pt x="955" y="609"/>
                  </a:cubicBezTo>
                  <a:cubicBezTo>
                    <a:pt x="792" y="640"/>
                    <a:pt x="620" y="650"/>
                    <a:pt x="426" y="650"/>
                  </a:cubicBezTo>
                  <a:cubicBezTo>
                    <a:pt x="0" y="650"/>
                    <a:pt x="0" y="650"/>
                    <a:pt x="0" y="650"/>
                  </a:cubicBezTo>
                  <a:cubicBezTo>
                    <a:pt x="0" y="2569"/>
                    <a:pt x="0" y="2569"/>
                    <a:pt x="0" y="2569"/>
                  </a:cubicBezTo>
                  <a:cubicBezTo>
                    <a:pt x="426" y="2569"/>
                    <a:pt x="426" y="2569"/>
                    <a:pt x="426" y="2569"/>
                  </a:cubicBezTo>
                  <a:cubicBezTo>
                    <a:pt x="620" y="2569"/>
                    <a:pt x="792" y="2579"/>
                    <a:pt x="955" y="2600"/>
                  </a:cubicBezTo>
                  <a:cubicBezTo>
                    <a:pt x="1290" y="2640"/>
                    <a:pt x="1554" y="2721"/>
                    <a:pt x="1747" y="2853"/>
                  </a:cubicBezTo>
                  <a:cubicBezTo>
                    <a:pt x="1940" y="2996"/>
                    <a:pt x="2062" y="3189"/>
                    <a:pt x="2113" y="3443"/>
                  </a:cubicBezTo>
                  <a:cubicBezTo>
                    <a:pt x="4328" y="3443"/>
                    <a:pt x="4328" y="3443"/>
                    <a:pt x="4328" y="3443"/>
                  </a:cubicBezTo>
                  <a:cubicBezTo>
                    <a:pt x="4186" y="2538"/>
                    <a:pt x="3698" y="1919"/>
                    <a:pt x="2855" y="1585"/>
                  </a:cubicBezTo>
                </a:path>
              </a:pathLst>
            </a:custGeom>
            <a:solidFill>
              <a:schemeClr val="accent6">
                <a:lumMod val="75000"/>
              </a:schemeClr>
            </a:solidFill>
            <a:ln>
              <a:noFill/>
            </a:ln>
            <a:effectLst/>
          </p:spPr>
          <p:txBody>
            <a:bodyPr wrap="none" anchor="ctr"/>
            <a:lstStyle/>
            <a:p>
              <a:endParaRPr lang="es-MX" sz="900"/>
            </a:p>
          </p:txBody>
        </p:sp>
        <p:sp>
          <p:nvSpPr>
            <p:cNvPr id="10" name="Freeform 173">
              <a:extLst>
                <a:ext uri="{FF2B5EF4-FFF2-40B4-BE49-F238E27FC236}">
                  <a16:creationId xmlns:a16="http://schemas.microsoft.com/office/drawing/2014/main" xmlns="" id="{150569E1-D92D-1349-AACC-A2E76C921E4B}"/>
                </a:ext>
              </a:extLst>
            </p:cNvPr>
            <p:cNvSpPr>
              <a:spLocks noChangeArrowheads="1"/>
            </p:cNvSpPr>
            <p:nvPr/>
          </p:nvSpPr>
          <p:spPr bwMode="auto">
            <a:xfrm>
              <a:off x="9333748" y="787856"/>
              <a:ext cx="1637868" cy="1740653"/>
            </a:xfrm>
            <a:custGeom>
              <a:avLst/>
              <a:gdLst>
                <a:gd name="T0" fmla="*/ 0 w 3232"/>
                <a:gd name="T1" fmla="*/ 2012 h 3436"/>
                <a:gd name="T2" fmla="*/ 0 w 3232"/>
                <a:gd name="T3" fmla="*/ 2012 h 3436"/>
                <a:gd name="T4" fmla="*/ 731 w 3232"/>
                <a:gd name="T5" fmla="*/ 2276 h 3436"/>
                <a:gd name="T6" fmla="*/ 1006 w 3232"/>
                <a:gd name="T7" fmla="*/ 2977 h 3436"/>
                <a:gd name="T8" fmla="*/ 914 w 3232"/>
                <a:gd name="T9" fmla="*/ 3435 h 3436"/>
                <a:gd name="T10" fmla="*/ 3150 w 3232"/>
                <a:gd name="T11" fmla="*/ 3435 h 3436"/>
                <a:gd name="T12" fmla="*/ 3231 w 3232"/>
                <a:gd name="T13" fmla="*/ 2693 h 3436"/>
                <a:gd name="T14" fmla="*/ 2398 w 3232"/>
                <a:gd name="T15" fmla="*/ 762 h 3436"/>
                <a:gd name="T16" fmla="*/ 61 w 3232"/>
                <a:gd name="T17" fmla="*/ 0 h 3436"/>
                <a:gd name="T18" fmla="*/ 0 w 3232"/>
                <a:gd name="T19" fmla="*/ 0 h 3436"/>
                <a:gd name="T20" fmla="*/ 0 w 3232"/>
                <a:gd name="T21" fmla="*/ 2012 h 3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32" h="3436">
                  <a:moveTo>
                    <a:pt x="0" y="2012"/>
                  </a:moveTo>
                  <a:lnTo>
                    <a:pt x="0" y="2012"/>
                  </a:lnTo>
                  <a:cubicBezTo>
                    <a:pt x="305" y="2012"/>
                    <a:pt x="549" y="2103"/>
                    <a:pt x="731" y="2276"/>
                  </a:cubicBezTo>
                  <a:cubicBezTo>
                    <a:pt x="914" y="2449"/>
                    <a:pt x="1006" y="2683"/>
                    <a:pt x="1006" y="2977"/>
                  </a:cubicBezTo>
                  <a:cubicBezTo>
                    <a:pt x="1006" y="3150"/>
                    <a:pt x="975" y="3303"/>
                    <a:pt x="914" y="3435"/>
                  </a:cubicBezTo>
                  <a:cubicBezTo>
                    <a:pt x="3150" y="3435"/>
                    <a:pt x="3150" y="3435"/>
                    <a:pt x="3150" y="3435"/>
                  </a:cubicBezTo>
                  <a:cubicBezTo>
                    <a:pt x="3200" y="3211"/>
                    <a:pt x="3231" y="2967"/>
                    <a:pt x="3231" y="2693"/>
                  </a:cubicBezTo>
                  <a:cubicBezTo>
                    <a:pt x="3231" y="1910"/>
                    <a:pt x="2957" y="1260"/>
                    <a:pt x="2398" y="762"/>
                  </a:cubicBezTo>
                  <a:cubicBezTo>
                    <a:pt x="1839" y="254"/>
                    <a:pt x="1067" y="0"/>
                    <a:pt x="61" y="0"/>
                  </a:cubicBezTo>
                  <a:cubicBezTo>
                    <a:pt x="40" y="0"/>
                    <a:pt x="20" y="0"/>
                    <a:pt x="0" y="0"/>
                  </a:cubicBezTo>
                  <a:lnTo>
                    <a:pt x="0" y="2012"/>
                  </a:lnTo>
                </a:path>
              </a:pathLst>
            </a:custGeom>
            <a:solidFill>
              <a:schemeClr val="accent2"/>
            </a:solidFill>
            <a:ln>
              <a:noFill/>
            </a:ln>
            <a:effectLst/>
          </p:spPr>
          <p:txBody>
            <a:bodyPr wrap="none" anchor="ctr"/>
            <a:lstStyle/>
            <a:p>
              <a:endParaRPr lang="es-MX" sz="900"/>
            </a:p>
          </p:txBody>
        </p:sp>
      </p:grpSp>
    </p:spTree>
    <p:extLst>
      <p:ext uri="{BB962C8B-B14F-4D97-AF65-F5344CB8AC3E}">
        <p14:creationId xmlns:p14="http://schemas.microsoft.com/office/powerpoint/2010/main" val="14257137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xmlns=""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68192" y="1283280"/>
            <a:ext cx="8954109"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INT253 : WEB DEVELOPMENT IN PYTHON USING DJANGO</a:t>
            </a:r>
          </a:p>
        </p:txBody>
      </p:sp>
      <p:grpSp>
        <p:nvGrpSpPr>
          <p:cNvPr id="5" name="Group 4"/>
          <p:cNvGrpSpPr/>
          <p:nvPr/>
        </p:nvGrpSpPr>
        <p:grpSpPr>
          <a:xfrm>
            <a:off x="179714" y="167723"/>
            <a:ext cx="426695" cy="609375"/>
            <a:chOff x="7604268" y="787856"/>
            <a:chExt cx="3454491" cy="5226428"/>
          </a:xfrm>
        </p:grpSpPr>
        <p:sp>
          <p:nvSpPr>
            <p:cNvPr id="6" name="Freeform 169">
              <a:extLst>
                <a:ext uri="{FF2B5EF4-FFF2-40B4-BE49-F238E27FC236}">
                  <a16:creationId xmlns:a16="http://schemas.microsoft.com/office/drawing/2014/main" xmlns="" id="{D3BA7D7A-D67B-C542-B2FF-3C8089354ABC}"/>
                </a:ext>
              </a:extLst>
            </p:cNvPr>
            <p:cNvSpPr>
              <a:spLocks noChangeArrowheads="1"/>
            </p:cNvSpPr>
            <p:nvPr/>
          </p:nvSpPr>
          <p:spPr bwMode="auto">
            <a:xfrm>
              <a:off x="7604268" y="4376416"/>
              <a:ext cx="1729480" cy="1637868"/>
            </a:xfrm>
            <a:custGeom>
              <a:avLst/>
              <a:gdLst>
                <a:gd name="T0" fmla="*/ 3414 w 3415"/>
                <a:gd name="T1" fmla="*/ 1311 h 3232"/>
                <a:gd name="T2" fmla="*/ 3414 w 3415"/>
                <a:gd name="T3" fmla="*/ 1311 h 3232"/>
                <a:gd name="T4" fmla="*/ 2560 w 3415"/>
                <a:gd name="T5" fmla="*/ 955 h 3232"/>
                <a:gd name="T6" fmla="*/ 2225 w 3415"/>
                <a:gd name="T7" fmla="*/ 0 h 3232"/>
                <a:gd name="T8" fmla="*/ 0 w 3415"/>
                <a:gd name="T9" fmla="*/ 0 h 3232"/>
                <a:gd name="T10" fmla="*/ 975 w 3415"/>
                <a:gd name="T11" fmla="*/ 2428 h 3232"/>
                <a:gd name="T12" fmla="*/ 3200 w 3415"/>
                <a:gd name="T13" fmla="*/ 3231 h 3232"/>
                <a:gd name="T14" fmla="*/ 3414 w 3415"/>
                <a:gd name="T15" fmla="*/ 3231 h 3232"/>
                <a:gd name="T16" fmla="*/ 3414 w 3415"/>
                <a:gd name="T17" fmla="*/ 1311 h 3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5" h="3232">
                  <a:moveTo>
                    <a:pt x="3414" y="1311"/>
                  </a:moveTo>
                  <a:lnTo>
                    <a:pt x="3414" y="1311"/>
                  </a:lnTo>
                  <a:cubicBezTo>
                    <a:pt x="3048" y="1301"/>
                    <a:pt x="2774" y="1179"/>
                    <a:pt x="2560" y="955"/>
                  </a:cubicBezTo>
                  <a:cubicBezTo>
                    <a:pt x="2347" y="721"/>
                    <a:pt x="2235" y="407"/>
                    <a:pt x="2225" y="0"/>
                  </a:cubicBezTo>
                  <a:cubicBezTo>
                    <a:pt x="0" y="0"/>
                    <a:pt x="0" y="0"/>
                    <a:pt x="0" y="0"/>
                  </a:cubicBezTo>
                  <a:cubicBezTo>
                    <a:pt x="0" y="1077"/>
                    <a:pt x="325" y="1890"/>
                    <a:pt x="975" y="2428"/>
                  </a:cubicBezTo>
                  <a:cubicBezTo>
                    <a:pt x="1565" y="2916"/>
                    <a:pt x="2306" y="3180"/>
                    <a:pt x="3200" y="3231"/>
                  </a:cubicBezTo>
                  <a:cubicBezTo>
                    <a:pt x="3414" y="3231"/>
                    <a:pt x="3414" y="3231"/>
                    <a:pt x="3414" y="3231"/>
                  </a:cubicBezTo>
                  <a:lnTo>
                    <a:pt x="3414" y="1311"/>
                  </a:lnTo>
                </a:path>
              </a:pathLst>
            </a:custGeom>
            <a:solidFill>
              <a:schemeClr val="accent5"/>
            </a:solidFill>
            <a:ln>
              <a:noFill/>
            </a:ln>
            <a:effectLst/>
          </p:spPr>
          <p:txBody>
            <a:bodyPr wrap="none" anchor="ctr"/>
            <a:lstStyle/>
            <a:p>
              <a:endParaRPr lang="es-MX" sz="900"/>
            </a:p>
          </p:txBody>
        </p:sp>
        <p:sp>
          <p:nvSpPr>
            <p:cNvPr id="7" name="Freeform 170">
              <a:extLst>
                <a:ext uri="{FF2B5EF4-FFF2-40B4-BE49-F238E27FC236}">
                  <a16:creationId xmlns:a16="http://schemas.microsoft.com/office/drawing/2014/main" xmlns="" id="{1812F756-6BB3-9D4E-88DA-EAC2C7A50D15}"/>
                </a:ext>
              </a:extLst>
            </p:cNvPr>
            <p:cNvSpPr>
              <a:spLocks noChangeArrowheads="1"/>
            </p:cNvSpPr>
            <p:nvPr/>
          </p:nvSpPr>
          <p:spPr bwMode="auto">
            <a:xfrm>
              <a:off x="7686944" y="787856"/>
              <a:ext cx="1649039" cy="1539551"/>
            </a:xfrm>
            <a:custGeom>
              <a:avLst/>
              <a:gdLst>
                <a:gd name="T0" fmla="*/ 905 w 3253"/>
                <a:gd name="T1" fmla="*/ 793 h 3039"/>
                <a:gd name="T2" fmla="*/ 905 w 3253"/>
                <a:gd name="T3" fmla="*/ 793 h 3039"/>
                <a:gd name="T4" fmla="*/ 0 w 3253"/>
                <a:gd name="T5" fmla="*/ 3038 h 3039"/>
                <a:gd name="T6" fmla="*/ 2226 w 3253"/>
                <a:gd name="T7" fmla="*/ 3038 h 3039"/>
                <a:gd name="T8" fmla="*/ 3252 w 3253"/>
                <a:gd name="T9" fmla="*/ 2012 h 3039"/>
                <a:gd name="T10" fmla="*/ 3252 w 3253"/>
                <a:gd name="T11" fmla="*/ 0 h 3039"/>
                <a:gd name="T12" fmla="*/ 905 w 3253"/>
                <a:gd name="T13" fmla="*/ 793 h 3039"/>
              </a:gdLst>
              <a:ahLst/>
              <a:cxnLst>
                <a:cxn ang="0">
                  <a:pos x="T0" y="T1"/>
                </a:cxn>
                <a:cxn ang="0">
                  <a:pos x="T2" y="T3"/>
                </a:cxn>
                <a:cxn ang="0">
                  <a:pos x="T4" y="T5"/>
                </a:cxn>
                <a:cxn ang="0">
                  <a:pos x="T6" y="T7"/>
                </a:cxn>
                <a:cxn ang="0">
                  <a:pos x="T8" y="T9"/>
                </a:cxn>
                <a:cxn ang="0">
                  <a:pos x="T10" y="T11"/>
                </a:cxn>
                <a:cxn ang="0">
                  <a:pos x="T12" y="T13"/>
                </a:cxn>
              </a:cxnLst>
              <a:rect l="0" t="0" r="r" b="b"/>
              <a:pathLst>
                <a:path w="3253" h="3039">
                  <a:moveTo>
                    <a:pt x="905" y="793"/>
                  </a:moveTo>
                  <a:lnTo>
                    <a:pt x="905" y="793"/>
                  </a:lnTo>
                  <a:cubicBezTo>
                    <a:pt x="305" y="1321"/>
                    <a:pt x="0" y="2073"/>
                    <a:pt x="0" y="3038"/>
                  </a:cubicBezTo>
                  <a:cubicBezTo>
                    <a:pt x="2226" y="3038"/>
                    <a:pt x="2226" y="3038"/>
                    <a:pt x="2226" y="3038"/>
                  </a:cubicBezTo>
                  <a:cubicBezTo>
                    <a:pt x="2287" y="2357"/>
                    <a:pt x="2632" y="2012"/>
                    <a:pt x="3252" y="2012"/>
                  </a:cubicBezTo>
                  <a:cubicBezTo>
                    <a:pt x="3252" y="0"/>
                    <a:pt x="3252" y="0"/>
                    <a:pt x="3252" y="0"/>
                  </a:cubicBezTo>
                  <a:cubicBezTo>
                    <a:pt x="2276" y="11"/>
                    <a:pt x="1494" y="275"/>
                    <a:pt x="905" y="793"/>
                  </a:cubicBezTo>
                </a:path>
              </a:pathLst>
            </a:custGeom>
            <a:solidFill>
              <a:schemeClr val="accent1"/>
            </a:solidFill>
            <a:ln>
              <a:noFill/>
            </a:ln>
            <a:effectLst/>
          </p:spPr>
          <p:txBody>
            <a:bodyPr wrap="none" anchor="ctr"/>
            <a:lstStyle/>
            <a:p>
              <a:endParaRPr lang="es-MX" sz="900"/>
            </a:p>
          </p:txBody>
        </p:sp>
        <p:sp>
          <p:nvSpPr>
            <p:cNvPr id="8" name="Freeform 171">
              <a:extLst>
                <a:ext uri="{FF2B5EF4-FFF2-40B4-BE49-F238E27FC236}">
                  <a16:creationId xmlns:a16="http://schemas.microsoft.com/office/drawing/2014/main" xmlns="" id="{F624D469-F656-F241-A1E5-8B63A4A68406}"/>
                </a:ext>
              </a:extLst>
            </p:cNvPr>
            <p:cNvSpPr>
              <a:spLocks noChangeArrowheads="1"/>
            </p:cNvSpPr>
            <p:nvPr/>
          </p:nvSpPr>
          <p:spPr bwMode="auto">
            <a:xfrm>
              <a:off x="9333748" y="4273630"/>
              <a:ext cx="1725011" cy="1740653"/>
            </a:xfrm>
            <a:custGeom>
              <a:avLst/>
              <a:gdLst>
                <a:gd name="T0" fmla="*/ 1158 w 3405"/>
                <a:gd name="T1" fmla="*/ 0 h 3435"/>
                <a:gd name="T2" fmla="*/ 1158 w 3405"/>
                <a:gd name="T3" fmla="*/ 0 h 3435"/>
                <a:gd name="T4" fmla="*/ 1188 w 3405"/>
                <a:gd name="T5" fmla="*/ 294 h 3435"/>
                <a:gd name="T6" fmla="*/ 904 w 3405"/>
                <a:gd name="T7" fmla="*/ 1199 h 3435"/>
                <a:gd name="T8" fmla="*/ 40 w 3405"/>
                <a:gd name="T9" fmla="*/ 1514 h 3435"/>
                <a:gd name="T10" fmla="*/ 0 w 3405"/>
                <a:gd name="T11" fmla="*/ 1514 h 3435"/>
                <a:gd name="T12" fmla="*/ 0 w 3405"/>
                <a:gd name="T13" fmla="*/ 3434 h 3435"/>
                <a:gd name="T14" fmla="*/ 406 w 3405"/>
                <a:gd name="T15" fmla="*/ 3434 h 3435"/>
                <a:gd name="T16" fmla="*/ 2530 w 3405"/>
                <a:gd name="T17" fmla="*/ 2662 h 3435"/>
                <a:gd name="T18" fmla="*/ 3404 w 3405"/>
                <a:gd name="T19" fmla="*/ 528 h 3435"/>
                <a:gd name="T20" fmla="*/ 3373 w 3405"/>
                <a:gd name="T21" fmla="*/ 0 h 3435"/>
                <a:gd name="T22" fmla="*/ 1158 w 3405"/>
                <a:gd name="T23" fmla="*/ 0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5" h="3435">
                  <a:moveTo>
                    <a:pt x="1158" y="0"/>
                  </a:moveTo>
                  <a:lnTo>
                    <a:pt x="1158" y="0"/>
                  </a:lnTo>
                  <a:cubicBezTo>
                    <a:pt x="1178" y="91"/>
                    <a:pt x="1188" y="183"/>
                    <a:pt x="1188" y="294"/>
                  </a:cubicBezTo>
                  <a:cubicBezTo>
                    <a:pt x="1188" y="680"/>
                    <a:pt x="1097" y="985"/>
                    <a:pt x="904" y="1199"/>
                  </a:cubicBezTo>
                  <a:cubicBezTo>
                    <a:pt x="711" y="1412"/>
                    <a:pt x="427" y="1514"/>
                    <a:pt x="40" y="1514"/>
                  </a:cubicBezTo>
                  <a:cubicBezTo>
                    <a:pt x="30" y="1514"/>
                    <a:pt x="10" y="1514"/>
                    <a:pt x="0" y="1514"/>
                  </a:cubicBezTo>
                  <a:cubicBezTo>
                    <a:pt x="0" y="3434"/>
                    <a:pt x="0" y="3434"/>
                    <a:pt x="0" y="3434"/>
                  </a:cubicBezTo>
                  <a:cubicBezTo>
                    <a:pt x="406" y="3434"/>
                    <a:pt x="406" y="3434"/>
                    <a:pt x="406" y="3434"/>
                  </a:cubicBezTo>
                  <a:cubicBezTo>
                    <a:pt x="1290" y="3393"/>
                    <a:pt x="2002" y="3129"/>
                    <a:pt x="2530" y="2662"/>
                  </a:cubicBezTo>
                  <a:cubicBezTo>
                    <a:pt x="3109" y="2143"/>
                    <a:pt x="3404" y="1432"/>
                    <a:pt x="3404" y="528"/>
                  </a:cubicBezTo>
                  <a:cubicBezTo>
                    <a:pt x="3404" y="345"/>
                    <a:pt x="3394" y="162"/>
                    <a:pt x="3373" y="0"/>
                  </a:cubicBezTo>
                  <a:lnTo>
                    <a:pt x="1158" y="0"/>
                  </a:lnTo>
                </a:path>
              </a:pathLst>
            </a:custGeom>
            <a:solidFill>
              <a:schemeClr val="accent4"/>
            </a:solidFill>
            <a:ln>
              <a:noFill/>
            </a:ln>
            <a:effectLst/>
          </p:spPr>
          <p:txBody>
            <a:bodyPr wrap="none" anchor="ctr"/>
            <a:lstStyle/>
            <a:p>
              <a:endParaRPr lang="es-MX" sz="900"/>
            </a:p>
          </p:txBody>
        </p:sp>
        <p:sp>
          <p:nvSpPr>
            <p:cNvPr id="9" name="Freeform 172">
              <a:extLst>
                <a:ext uri="{FF2B5EF4-FFF2-40B4-BE49-F238E27FC236}">
                  <a16:creationId xmlns:a16="http://schemas.microsoft.com/office/drawing/2014/main" xmlns="" id="{202B935B-7EBC-7745-B13B-59254A7845AD}"/>
                </a:ext>
              </a:extLst>
            </p:cNvPr>
            <p:cNvSpPr>
              <a:spLocks noChangeArrowheads="1"/>
            </p:cNvSpPr>
            <p:nvPr/>
          </p:nvSpPr>
          <p:spPr bwMode="auto">
            <a:xfrm>
              <a:off x="8848868" y="2528509"/>
              <a:ext cx="2194250" cy="1745121"/>
            </a:xfrm>
            <a:custGeom>
              <a:avLst/>
              <a:gdLst>
                <a:gd name="T0" fmla="*/ 2855 w 4329"/>
                <a:gd name="T1" fmla="*/ 1585 h 3444"/>
                <a:gd name="T2" fmla="*/ 2855 w 4329"/>
                <a:gd name="T3" fmla="*/ 1585 h 3444"/>
                <a:gd name="T4" fmla="*/ 2855 w 4329"/>
                <a:gd name="T5" fmla="*/ 1534 h 3444"/>
                <a:gd name="T6" fmla="*/ 3749 w 4329"/>
                <a:gd name="T7" fmla="*/ 762 h 3444"/>
                <a:gd name="T8" fmla="*/ 4105 w 4329"/>
                <a:gd name="T9" fmla="*/ 0 h 3444"/>
                <a:gd name="T10" fmla="*/ 1869 w 4329"/>
                <a:gd name="T11" fmla="*/ 0 h 3444"/>
                <a:gd name="T12" fmla="*/ 955 w 4329"/>
                <a:gd name="T13" fmla="*/ 609 h 3444"/>
                <a:gd name="T14" fmla="*/ 426 w 4329"/>
                <a:gd name="T15" fmla="*/ 650 h 3444"/>
                <a:gd name="T16" fmla="*/ 0 w 4329"/>
                <a:gd name="T17" fmla="*/ 650 h 3444"/>
                <a:gd name="T18" fmla="*/ 0 w 4329"/>
                <a:gd name="T19" fmla="*/ 2569 h 3444"/>
                <a:gd name="T20" fmla="*/ 426 w 4329"/>
                <a:gd name="T21" fmla="*/ 2569 h 3444"/>
                <a:gd name="T22" fmla="*/ 955 w 4329"/>
                <a:gd name="T23" fmla="*/ 2600 h 3444"/>
                <a:gd name="T24" fmla="*/ 1747 w 4329"/>
                <a:gd name="T25" fmla="*/ 2853 h 3444"/>
                <a:gd name="T26" fmla="*/ 2113 w 4329"/>
                <a:gd name="T27" fmla="*/ 3443 h 3444"/>
                <a:gd name="T28" fmla="*/ 4328 w 4329"/>
                <a:gd name="T29" fmla="*/ 3443 h 3444"/>
                <a:gd name="T30" fmla="*/ 2855 w 4329"/>
                <a:gd name="T31" fmla="*/ 1585 h 3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29" h="3444">
                  <a:moveTo>
                    <a:pt x="2855" y="1585"/>
                  </a:moveTo>
                  <a:lnTo>
                    <a:pt x="2855" y="1585"/>
                  </a:lnTo>
                  <a:cubicBezTo>
                    <a:pt x="2855" y="1534"/>
                    <a:pt x="2855" y="1534"/>
                    <a:pt x="2855" y="1534"/>
                  </a:cubicBezTo>
                  <a:cubicBezTo>
                    <a:pt x="3160" y="1401"/>
                    <a:pt x="3454" y="1148"/>
                    <a:pt x="3749" y="762"/>
                  </a:cubicBezTo>
                  <a:cubicBezTo>
                    <a:pt x="3912" y="548"/>
                    <a:pt x="4034" y="294"/>
                    <a:pt x="4105" y="0"/>
                  </a:cubicBezTo>
                  <a:cubicBezTo>
                    <a:pt x="1869" y="0"/>
                    <a:pt x="1869" y="0"/>
                    <a:pt x="1869" y="0"/>
                  </a:cubicBezTo>
                  <a:cubicBezTo>
                    <a:pt x="1737" y="325"/>
                    <a:pt x="1432" y="528"/>
                    <a:pt x="955" y="609"/>
                  </a:cubicBezTo>
                  <a:cubicBezTo>
                    <a:pt x="792" y="640"/>
                    <a:pt x="620" y="650"/>
                    <a:pt x="426" y="650"/>
                  </a:cubicBezTo>
                  <a:cubicBezTo>
                    <a:pt x="0" y="650"/>
                    <a:pt x="0" y="650"/>
                    <a:pt x="0" y="650"/>
                  </a:cubicBezTo>
                  <a:cubicBezTo>
                    <a:pt x="0" y="2569"/>
                    <a:pt x="0" y="2569"/>
                    <a:pt x="0" y="2569"/>
                  </a:cubicBezTo>
                  <a:cubicBezTo>
                    <a:pt x="426" y="2569"/>
                    <a:pt x="426" y="2569"/>
                    <a:pt x="426" y="2569"/>
                  </a:cubicBezTo>
                  <a:cubicBezTo>
                    <a:pt x="620" y="2569"/>
                    <a:pt x="792" y="2579"/>
                    <a:pt x="955" y="2600"/>
                  </a:cubicBezTo>
                  <a:cubicBezTo>
                    <a:pt x="1290" y="2640"/>
                    <a:pt x="1554" y="2721"/>
                    <a:pt x="1747" y="2853"/>
                  </a:cubicBezTo>
                  <a:cubicBezTo>
                    <a:pt x="1940" y="2996"/>
                    <a:pt x="2062" y="3189"/>
                    <a:pt x="2113" y="3443"/>
                  </a:cubicBezTo>
                  <a:cubicBezTo>
                    <a:pt x="4328" y="3443"/>
                    <a:pt x="4328" y="3443"/>
                    <a:pt x="4328" y="3443"/>
                  </a:cubicBezTo>
                  <a:cubicBezTo>
                    <a:pt x="4186" y="2538"/>
                    <a:pt x="3698" y="1919"/>
                    <a:pt x="2855" y="1585"/>
                  </a:cubicBezTo>
                </a:path>
              </a:pathLst>
            </a:custGeom>
            <a:solidFill>
              <a:schemeClr val="accent6">
                <a:lumMod val="75000"/>
              </a:schemeClr>
            </a:solidFill>
            <a:ln>
              <a:noFill/>
            </a:ln>
            <a:effectLst/>
          </p:spPr>
          <p:txBody>
            <a:bodyPr wrap="none" anchor="ctr"/>
            <a:lstStyle/>
            <a:p>
              <a:endParaRPr lang="es-MX" sz="900"/>
            </a:p>
          </p:txBody>
        </p:sp>
        <p:sp>
          <p:nvSpPr>
            <p:cNvPr id="10" name="Freeform 173">
              <a:extLst>
                <a:ext uri="{FF2B5EF4-FFF2-40B4-BE49-F238E27FC236}">
                  <a16:creationId xmlns:a16="http://schemas.microsoft.com/office/drawing/2014/main" xmlns="" id="{150569E1-D92D-1349-AACC-A2E76C921E4B}"/>
                </a:ext>
              </a:extLst>
            </p:cNvPr>
            <p:cNvSpPr>
              <a:spLocks noChangeArrowheads="1"/>
            </p:cNvSpPr>
            <p:nvPr/>
          </p:nvSpPr>
          <p:spPr bwMode="auto">
            <a:xfrm>
              <a:off x="9333748" y="787856"/>
              <a:ext cx="1637868" cy="1740653"/>
            </a:xfrm>
            <a:custGeom>
              <a:avLst/>
              <a:gdLst>
                <a:gd name="T0" fmla="*/ 0 w 3232"/>
                <a:gd name="T1" fmla="*/ 2012 h 3436"/>
                <a:gd name="T2" fmla="*/ 0 w 3232"/>
                <a:gd name="T3" fmla="*/ 2012 h 3436"/>
                <a:gd name="T4" fmla="*/ 731 w 3232"/>
                <a:gd name="T5" fmla="*/ 2276 h 3436"/>
                <a:gd name="T6" fmla="*/ 1006 w 3232"/>
                <a:gd name="T7" fmla="*/ 2977 h 3436"/>
                <a:gd name="T8" fmla="*/ 914 w 3232"/>
                <a:gd name="T9" fmla="*/ 3435 h 3436"/>
                <a:gd name="T10" fmla="*/ 3150 w 3232"/>
                <a:gd name="T11" fmla="*/ 3435 h 3436"/>
                <a:gd name="T12" fmla="*/ 3231 w 3232"/>
                <a:gd name="T13" fmla="*/ 2693 h 3436"/>
                <a:gd name="T14" fmla="*/ 2398 w 3232"/>
                <a:gd name="T15" fmla="*/ 762 h 3436"/>
                <a:gd name="T16" fmla="*/ 61 w 3232"/>
                <a:gd name="T17" fmla="*/ 0 h 3436"/>
                <a:gd name="T18" fmla="*/ 0 w 3232"/>
                <a:gd name="T19" fmla="*/ 0 h 3436"/>
                <a:gd name="T20" fmla="*/ 0 w 3232"/>
                <a:gd name="T21" fmla="*/ 2012 h 3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32" h="3436">
                  <a:moveTo>
                    <a:pt x="0" y="2012"/>
                  </a:moveTo>
                  <a:lnTo>
                    <a:pt x="0" y="2012"/>
                  </a:lnTo>
                  <a:cubicBezTo>
                    <a:pt x="305" y="2012"/>
                    <a:pt x="549" y="2103"/>
                    <a:pt x="731" y="2276"/>
                  </a:cubicBezTo>
                  <a:cubicBezTo>
                    <a:pt x="914" y="2449"/>
                    <a:pt x="1006" y="2683"/>
                    <a:pt x="1006" y="2977"/>
                  </a:cubicBezTo>
                  <a:cubicBezTo>
                    <a:pt x="1006" y="3150"/>
                    <a:pt x="975" y="3303"/>
                    <a:pt x="914" y="3435"/>
                  </a:cubicBezTo>
                  <a:cubicBezTo>
                    <a:pt x="3150" y="3435"/>
                    <a:pt x="3150" y="3435"/>
                    <a:pt x="3150" y="3435"/>
                  </a:cubicBezTo>
                  <a:cubicBezTo>
                    <a:pt x="3200" y="3211"/>
                    <a:pt x="3231" y="2967"/>
                    <a:pt x="3231" y="2693"/>
                  </a:cubicBezTo>
                  <a:cubicBezTo>
                    <a:pt x="3231" y="1910"/>
                    <a:pt x="2957" y="1260"/>
                    <a:pt x="2398" y="762"/>
                  </a:cubicBezTo>
                  <a:cubicBezTo>
                    <a:pt x="1839" y="254"/>
                    <a:pt x="1067" y="0"/>
                    <a:pt x="61" y="0"/>
                  </a:cubicBezTo>
                  <a:cubicBezTo>
                    <a:pt x="40" y="0"/>
                    <a:pt x="20" y="0"/>
                    <a:pt x="0" y="0"/>
                  </a:cubicBezTo>
                  <a:lnTo>
                    <a:pt x="0" y="2012"/>
                  </a:lnTo>
                </a:path>
              </a:pathLst>
            </a:custGeom>
            <a:solidFill>
              <a:schemeClr val="accent2"/>
            </a:solidFill>
            <a:ln>
              <a:noFill/>
            </a:ln>
            <a:effectLst/>
          </p:spPr>
          <p:txBody>
            <a:bodyPr wrap="none" anchor="ctr"/>
            <a:lstStyle/>
            <a:p>
              <a:endParaRPr lang="es-MX" sz="900"/>
            </a:p>
          </p:txBody>
        </p:sp>
      </p:grpSp>
      <p:sp>
        <p:nvSpPr>
          <p:cNvPr id="11" name="TextBox 10">
            <a:extLst>
              <a:ext uri="{FF2B5EF4-FFF2-40B4-BE49-F238E27FC236}">
                <a16:creationId xmlns:a16="http://schemas.microsoft.com/office/drawing/2014/main" xmlns="" id="{C282844A-490A-4C48-AAD0-CA2C4053E243}"/>
              </a:ext>
            </a:extLst>
          </p:cNvPr>
          <p:cNvSpPr txBox="1"/>
          <p:nvPr/>
        </p:nvSpPr>
        <p:spPr>
          <a:xfrm>
            <a:off x="727363" y="2441182"/>
            <a:ext cx="10737273" cy="3477875"/>
          </a:xfrm>
          <a:prstGeom prst="rect">
            <a:avLst/>
          </a:prstGeom>
          <a:noFill/>
        </p:spPr>
        <p:txBody>
          <a:bodyPr wrap="square">
            <a:spAutoFit/>
          </a:bodyPr>
          <a:lstStyle/>
          <a:p>
            <a:r>
              <a:rPr lang="en-IN" sz="2000" dirty="0"/>
              <a:t>Covers the Web Development in Python using Django. </a:t>
            </a:r>
            <a:r>
              <a:rPr lang="en-US" sz="2000" b="0" i="0" dirty="0">
                <a:effectLst/>
                <a:latin typeface="urw-din"/>
              </a:rPr>
              <a:t>Python Django is a web framework that allows to quickly create efficient web pages.</a:t>
            </a:r>
            <a:endParaRPr lang="en-IN" sz="2000" dirty="0"/>
          </a:p>
          <a:p>
            <a:endParaRPr lang="en-IN" sz="2000" dirty="0"/>
          </a:p>
          <a:p>
            <a:r>
              <a:rPr lang="en-IN" sz="2000" b="1" dirty="0"/>
              <a:t>Course Outcomes: </a:t>
            </a:r>
            <a:endParaRPr lang="en-IN" sz="2000" b="1" dirty="0" smtClean="0"/>
          </a:p>
          <a:p>
            <a:r>
              <a:rPr lang="en-IN" sz="2000" dirty="0" smtClean="0"/>
              <a:t>Through </a:t>
            </a:r>
            <a:r>
              <a:rPr lang="en-IN" sz="2000" dirty="0"/>
              <a:t>this course students should be able to</a:t>
            </a:r>
          </a:p>
          <a:p>
            <a:pPr marL="342900" indent="-342900">
              <a:buFont typeface="Arial" panose="020B0604020202020204" pitchFamily="34" charset="0"/>
              <a:buChar char="•"/>
            </a:pPr>
            <a:r>
              <a:rPr lang="en-IN" sz="2000" dirty="0"/>
              <a:t>Describe Python Programming, Flask Framework And Django Framework</a:t>
            </a:r>
          </a:p>
          <a:p>
            <a:pPr marL="342900" indent="-342900">
              <a:buFont typeface="Arial" panose="020B0604020202020204" pitchFamily="34" charset="0"/>
              <a:buChar char="•"/>
            </a:pPr>
            <a:r>
              <a:rPr lang="en-IN" sz="2000" dirty="0"/>
              <a:t>Discuss the concepts of views, models and session for the framework.</a:t>
            </a:r>
          </a:p>
          <a:p>
            <a:pPr marL="342900" indent="-342900">
              <a:buFont typeface="Arial" panose="020B0604020202020204" pitchFamily="34" charset="0"/>
              <a:buChar char="•"/>
            </a:pPr>
            <a:r>
              <a:rPr lang="en-IN" sz="2000" dirty="0"/>
              <a:t>Use variables to store, retrieve and calculate information</a:t>
            </a:r>
          </a:p>
          <a:p>
            <a:pPr marL="342900" indent="-342900">
              <a:buFont typeface="Arial" panose="020B0604020202020204" pitchFamily="34" charset="0"/>
              <a:buChar char="•"/>
            </a:pPr>
            <a:r>
              <a:rPr lang="en-IN" sz="2000" dirty="0"/>
              <a:t>Explain the core programming tools such as functions and loops</a:t>
            </a:r>
          </a:p>
          <a:p>
            <a:pPr marL="342900" indent="-342900">
              <a:buFont typeface="Arial" panose="020B0604020202020204" pitchFamily="34" charset="0"/>
              <a:buChar char="•"/>
            </a:pPr>
            <a:r>
              <a:rPr lang="en-IN" sz="2000" dirty="0"/>
              <a:t>Assess and build a data model in Django and Flask, applying model query and template</a:t>
            </a:r>
          </a:p>
          <a:p>
            <a:r>
              <a:rPr lang="en-IN" sz="2000" dirty="0" smtClean="0"/>
              <a:t>      tags/code</a:t>
            </a:r>
            <a:endParaRPr lang="en-IN" sz="2000" dirty="0"/>
          </a:p>
        </p:txBody>
      </p:sp>
    </p:spTree>
    <p:extLst>
      <p:ext uri="{BB962C8B-B14F-4D97-AF65-F5344CB8AC3E}">
        <p14:creationId xmlns:p14="http://schemas.microsoft.com/office/powerpoint/2010/main" val="18497678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xmlns="" id="{CE4B999E-AE68-A148-BC94-54DD0361C6F6}"/>
              </a:ext>
            </a:extLst>
          </p:cNvPr>
          <p:cNvSpPr txBox="1"/>
          <p:nvPr/>
        </p:nvSpPr>
        <p:spPr>
          <a:xfrm>
            <a:off x="3959277" y="295975"/>
            <a:ext cx="4912692" cy="707886"/>
          </a:xfrm>
          <a:prstGeom prst="rect">
            <a:avLst/>
          </a:prstGeom>
          <a:noFill/>
        </p:spPr>
        <p:txBody>
          <a:bodyPr wrap="none" rtlCol="0">
            <a:spAutoFit/>
          </a:bodyPr>
          <a:lstStyle/>
          <a:p>
            <a:pPr algn="ctr"/>
            <a:r>
              <a:rPr lang="en-US" sz="4000" b="1" smtClean="0">
                <a:solidFill>
                  <a:schemeClr val="tx2"/>
                </a:solidFill>
                <a:latin typeface="Lato Heavy" charset="0"/>
                <a:ea typeface="Lato Heavy" charset="0"/>
                <a:cs typeface="Lato Heavy" charset="0"/>
              </a:rPr>
              <a:t>Career Opportunities</a:t>
            </a:r>
            <a:endParaRPr lang="en-US" sz="4000" b="1">
              <a:solidFill>
                <a:schemeClr val="tx2"/>
              </a:solidFill>
              <a:latin typeface="Lato Heavy" charset="0"/>
              <a:ea typeface="Lato Heavy" charset="0"/>
              <a:cs typeface="Lato Heavy" charset="0"/>
            </a:endParaRPr>
          </a:p>
        </p:txBody>
      </p:sp>
      <p:sp>
        <p:nvSpPr>
          <p:cNvPr id="3"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68194" y="1752840"/>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MEAN Stack Trainer</a:t>
            </a:r>
            <a:endParaRPr lang="es-MX" sz="2800" b="1" dirty="0">
              <a:solidFill>
                <a:schemeClr val="bg1"/>
              </a:solidFill>
            </a:endParaRPr>
          </a:p>
        </p:txBody>
      </p:sp>
      <p:sp>
        <p:nvSpPr>
          <p:cNvPr id="8"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1557887" y="2547791"/>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MEAN Stack Web Developer</a:t>
            </a:r>
            <a:endParaRPr lang="es-MX" sz="2800" b="1" dirty="0">
              <a:solidFill>
                <a:schemeClr val="bg1"/>
              </a:solidFill>
            </a:endParaRPr>
          </a:p>
        </p:txBody>
      </p:sp>
      <p:sp>
        <p:nvSpPr>
          <p:cNvPr id="9"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2756493" y="3342742"/>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Web Developer</a:t>
            </a:r>
            <a:endParaRPr lang="es-MX" sz="2800" b="1" dirty="0">
              <a:solidFill>
                <a:schemeClr val="bg1"/>
              </a:solidFill>
            </a:endParaRPr>
          </a:p>
        </p:txBody>
      </p:sp>
      <p:sp>
        <p:nvSpPr>
          <p:cNvPr id="10"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3979816" y="4137693"/>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Web Designer</a:t>
            </a:r>
            <a:endParaRPr lang="es-MX" sz="2800" b="1" dirty="0">
              <a:solidFill>
                <a:schemeClr val="bg1"/>
              </a:solidFill>
            </a:endParaRPr>
          </a:p>
        </p:txBody>
      </p:sp>
      <p:sp>
        <p:nvSpPr>
          <p:cNvPr id="11"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4980717" y="4932644"/>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Entrepreneur</a:t>
            </a:r>
            <a:endParaRPr lang="es-MX" sz="2800" b="1" dirty="0">
              <a:solidFill>
                <a:schemeClr val="bg1"/>
              </a:solidFill>
            </a:endParaRPr>
          </a:p>
        </p:txBody>
      </p:sp>
      <p:grpSp>
        <p:nvGrpSpPr>
          <p:cNvPr id="14" name="Group 13"/>
          <p:cNvGrpSpPr/>
          <p:nvPr/>
        </p:nvGrpSpPr>
        <p:grpSpPr>
          <a:xfrm>
            <a:off x="179714" y="167723"/>
            <a:ext cx="426695" cy="609375"/>
            <a:chOff x="7604268" y="787856"/>
            <a:chExt cx="3454491" cy="5226428"/>
          </a:xfrm>
        </p:grpSpPr>
        <p:sp>
          <p:nvSpPr>
            <p:cNvPr id="15" name="Freeform 169">
              <a:extLst>
                <a:ext uri="{FF2B5EF4-FFF2-40B4-BE49-F238E27FC236}">
                  <a16:creationId xmlns:a16="http://schemas.microsoft.com/office/drawing/2014/main" xmlns="" id="{D3BA7D7A-D67B-C542-B2FF-3C8089354ABC}"/>
                </a:ext>
              </a:extLst>
            </p:cNvPr>
            <p:cNvSpPr>
              <a:spLocks noChangeArrowheads="1"/>
            </p:cNvSpPr>
            <p:nvPr/>
          </p:nvSpPr>
          <p:spPr bwMode="auto">
            <a:xfrm>
              <a:off x="7604268" y="4376416"/>
              <a:ext cx="1729480" cy="1637868"/>
            </a:xfrm>
            <a:custGeom>
              <a:avLst/>
              <a:gdLst>
                <a:gd name="T0" fmla="*/ 3414 w 3415"/>
                <a:gd name="T1" fmla="*/ 1311 h 3232"/>
                <a:gd name="T2" fmla="*/ 3414 w 3415"/>
                <a:gd name="T3" fmla="*/ 1311 h 3232"/>
                <a:gd name="T4" fmla="*/ 2560 w 3415"/>
                <a:gd name="T5" fmla="*/ 955 h 3232"/>
                <a:gd name="T6" fmla="*/ 2225 w 3415"/>
                <a:gd name="T7" fmla="*/ 0 h 3232"/>
                <a:gd name="T8" fmla="*/ 0 w 3415"/>
                <a:gd name="T9" fmla="*/ 0 h 3232"/>
                <a:gd name="T10" fmla="*/ 975 w 3415"/>
                <a:gd name="T11" fmla="*/ 2428 h 3232"/>
                <a:gd name="T12" fmla="*/ 3200 w 3415"/>
                <a:gd name="T13" fmla="*/ 3231 h 3232"/>
                <a:gd name="T14" fmla="*/ 3414 w 3415"/>
                <a:gd name="T15" fmla="*/ 3231 h 3232"/>
                <a:gd name="T16" fmla="*/ 3414 w 3415"/>
                <a:gd name="T17" fmla="*/ 1311 h 3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5" h="3232">
                  <a:moveTo>
                    <a:pt x="3414" y="1311"/>
                  </a:moveTo>
                  <a:lnTo>
                    <a:pt x="3414" y="1311"/>
                  </a:lnTo>
                  <a:cubicBezTo>
                    <a:pt x="3048" y="1301"/>
                    <a:pt x="2774" y="1179"/>
                    <a:pt x="2560" y="955"/>
                  </a:cubicBezTo>
                  <a:cubicBezTo>
                    <a:pt x="2347" y="721"/>
                    <a:pt x="2235" y="407"/>
                    <a:pt x="2225" y="0"/>
                  </a:cubicBezTo>
                  <a:cubicBezTo>
                    <a:pt x="0" y="0"/>
                    <a:pt x="0" y="0"/>
                    <a:pt x="0" y="0"/>
                  </a:cubicBezTo>
                  <a:cubicBezTo>
                    <a:pt x="0" y="1077"/>
                    <a:pt x="325" y="1890"/>
                    <a:pt x="975" y="2428"/>
                  </a:cubicBezTo>
                  <a:cubicBezTo>
                    <a:pt x="1565" y="2916"/>
                    <a:pt x="2306" y="3180"/>
                    <a:pt x="3200" y="3231"/>
                  </a:cubicBezTo>
                  <a:cubicBezTo>
                    <a:pt x="3414" y="3231"/>
                    <a:pt x="3414" y="3231"/>
                    <a:pt x="3414" y="3231"/>
                  </a:cubicBezTo>
                  <a:lnTo>
                    <a:pt x="3414" y="1311"/>
                  </a:lnTo>
                </a:path>
              </a:pathLst>
            </a:custGeom>
            <a:solidFill>
              <a:schemeClr val="accent5"/>
            </a:solidFill>
            <a:ln>
              <a:noFill/>
            </a:ln>
            <a:effectLst/>
          </p:spPr>
          <p:txBody>
            <a:bodyPr wrap="none" anchor="ctr"/>
            <a:lstStyle/>
            <a:p>
              <a:endParaRPr lang="es-MX" sz="900"/>
            </a:p>
          </p:txBody>
        </p:sp>
        <p:sp>
          <p:nvSpPr>
            <p:cNvPr id="16" name="Freeform 170">
              <a:extLst>
                <a:ext uri="{FF2B5EF4-FFF2-40B4-BE49-F238E27FC236}">
                  <a16:creationId xmlns:a16="http://schemas.microsoft.com/office/drawing/2014/main" xmlns="" id="{1812F756-6BB3-9D4E-88DA-EAC2C7A50D15}"/>
                </a:ext>
              </a:extLst>
            </p:cNvPr>
            <p:cNvSpPr>
              <a:spLocks noChangeArrowheads="1"/>
            </p:cNvSpPr>
            <p:nvPr/>
          </p:nvSpPr>
          <p:spPr bwMode="auto">
            <a:xfrm>
              <a:off x="7686944" y="787856"/>
              <a:ext cx="1649039" cy="1539551"/>
            </a:xfrm>
            <a:custGeom>
              <a:avLst/>
              <a:gdLst>
                <a:gd name="T0" fmla="*/ 905 w 3253"/>
                <a:gd name="T1" fmla="*/ 793 h 3039"/>
                <a:gd name="T2" fmla="*/ 905 w 3253"/>
                <a:gd name="T3" fmla="*/ 793 h 3039"/>
                <a:gd name="T4" fmla="*/ 0 w 3253"/>
                <a:gd name="T5" fmla="*/ 3038 h 3039"/>
                <a:gd name="T6" fmla="*/ 2226 w 3253"/>
                <a:gd name="T7" fmla="*/ 3038 h 3039"/>
                <a:gd name="T8" fmla="*/ 3252 w 3253"/>
                <a:gd name="T9" fmla="*/ 2012 h 3039"/>
                <a:gd name="T10" fmla="*/ 3252 w 3253"/>
                <a:gd name="T11" fmla="*/ 0 h 3039"/>
                <a:gd name="T12" fmla="*/ 905 w 3253"/>
                <a:gd name="T13" fmla="*/ 793 h 3039"/>
              </a:gdLst>
              <a:ahLst/>
              <a:cxnLst>
                <a:cxn ang="0">
                  <a:pos x="T0" y="T1"/>
                </a:cxn>
                <a:cxn ang="0">
                  <a:pos x="T2" y="T3"/>
                </a:cxn>
                <a:cxn ang="0">
                  <a:pos x="T4" y="T5"/>
                </a:cxn>
                <a:cxn ang="0">
                  <a:pos x="T6" y="T7"/>
                </a:cxn>
                <a:cxn ang="0">
                  <a:pos x="T8" y="T9"/>
                </a:cxn>
                <a:cxn ang="0">
                  <a:pos x="T10" y="T11"/>
                </a:cxn>
                <a:cxn ang="0">
                  <a:pos x="T12" y="T13"/>
                </a:cxn>
              </a:cxnLst>
              <a:rect l="0" t="0" r="r" b="b"/>
              <a:pathLst>
                <a:path w="3253" h="3039">
                  <a:moveTo>
                    <a:pt x="905" y="793"/>
                  </a:moveTo>
                  <a:lnTo>
                    <a:pt x="905" y="793"/>
                  </a:lnTo>
                  <a:cubicBezTo>
                    <a:pt x="305" y="1321"/>
                    <a:pt x="0" y="2073"/>
                    <a:pt x="0" y="3038"/>
                  </a:cubicBezTo>
                  <a:cubicBezTo>
                    <a:pt x="2226" y="3038"/>
                    <a:pt x="2226" y="3038"/>
                    <a:pt x="2226" y="3038"/>
                  </a:cubicBezTo>
                  <a:cubicBezTo>
                    <a:pt x="2287" y="2357"/>
                    <a:pt x="2632" y="2012"/>
                    <a:pt x="3252" y="2012"/>
                  </a:cubicBezTo>
                  <a:cubicBezTo>
                    <a:pt x="3252" y="0"/>
                    <a:pt x="3252" y="0"/>
                    <a:pt x="3252" y="0"/>
                  </a:cubicBezTo>
                  <a:cubicBezTo>
                    <a:pt x="2276" y="11"/>
                    <a:pt x="1494" y="275"/>
                    <a:pt x="905" y="793"/>
                  </a:cubicBezTo>
                </a:path>
              </a:pathLst>
            </a:custGeom>
            <a:solidFill>
              <a:schemeClr val="accent1"/>
            </a:solidFill>
            <a:ln>
              <a:noFill/>
            </a:ln>
            <a:effectLst/>
          </p:spPr>
          <p:txBody>
            <a:bodyPr wrap="none" anchor="ctr"/>
            <a:lstStyle/>
            <a:p>
              <a:endParaRPr lang="es-MX" sz="900"/>
            </a:p>
          </p:txBody>
        </p:sp>
        <p:sp>
          <p:nvSpPr>
            <p:cNvPr id="17" name="Freeform 171">
              <a:extLst>
                <a:ext uri="{FF2B5EF4-FFF2-40B4-BE49-F238E27FC236}">
                  <a16:creationId xmlns:a16="http://schemas.microsoft.com/office/drawing/2014/main" xmlns="" id="{F624D469-F656-F241-A1E5-8B63A4A68406}"/>
                </a:ext>
              </a:extLst>
            </p:cNvPr>
            <p:cNvSpPr>
              <a:spLocks noChangeArrowheads="1"/>
            </p:cNvSpPr>
            <p:nvPr/>
          </p:nvSpPr>
          <p:spPr bwMode="auto">
            <a:xfrm>
              <a:off x="9333748" y="4273630"/>
              <a:ext cx="1725011" cy="1740653"/>
            </a:xfrm>
            <a:custGeom>
              <a:avLst/>
              <a:gdLst>
                <a:gd name="T0" fmla="*/ 1158 w 3405"/>
                <a:gd name="T1" fmla="*/ 0 h 3435"/>
                <a:gd name="T2" fmla="*/ 1158 w 3405"/>
                <a:gd name="T3" fmla="*/ 0 h 3435"/>
                <a:gd name="T4" fmla="*/ 1188 w 3405"/>
                <a:gd name="T5" fmla="*/ 294 h 3435"/>
                <a:gd name="T6" fmla="*/ 904 w 3405"/>
                <a:gd name="T7" fmla="*/ 1199 h 3435"/>
                <a:gd name="T8" fmla="*/ 40 w 3405"/>
                <a:gd name="T9" fmla="*/ 1514 h 3435"/>
                <a:gd name="T10" fmla="*/ 0 w 3405"/>
                <a:gd name="T11" fmla="*/ 1514 h 3435"/>
                <a:gd name="T12" fmla="*/ 0 w 3405"/>
                <a:gd name="T13" fmla="*/ 3434 h 3435"/>
                <a:gd name="T14" fmla="*/ 406 w 3405"/>
                <a:gd name="T15" fmla="*/ 3434 h 3435"/>
                <a:gd name="T16" fmla="*/ 2530 w 3405"/>
                <a:gd name="T17" fmla="*/ 2662 h 3435"/>
                <a:gd name="T18" fmla="*/ 3404 w 3405"/>
                <a:gd name="T19" fmla="*/ 528 h 3435"/>
                <a:gd name="T20" fmla="*/ 3373 w 3405"/>
                <a:gd name="T21" fmla="*/ 0 h 3435"/>
                <a:gd name="T22" fmla="*/ 1158 w 3405"/>
                <a:gd name="T23" fmla="*/ 0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5" h="3435">
                  <a:moveTo>
                    <a:pt x="1158" y="0"/>
                  </a:moveTo>
                  <a:lnTo>
                    <a:pt x="1158" y="0"/>
                  </a:lnTo>
                  <a:cubicBezTo>
                    <a:pt x="1178" y="91"/>
                    <a:pt x="1188" y="183"/>
                    <a:pt x="1188" y="294"/>
                  </a:cubicBezTo>
                  <a:cubicBezTo>
                    <a:pt x="1188" y="680"/>
                    <a:pt x="1097" y="985"/>
                    <a:pt x="904" y="1199"/>
                  </a:cubicBezTo>
                  <a:cubicBezTo>
                    <a:pt x="711" y="1412"/>
                    <a:pt x="427" y="1514"/>
                    <a:pt x="40" y="1514"/>
                  </a:cubicBezTo>
                  <a:cubicBezTo>
                    <a:pt x="30" y="1514"/>
                    <a:pt x="10" y="1514"/>
                    <a:pt x="0" y="1514"/>
                  </a:cubicBezTo>
                  <a:cubicBezTo>
                    <a:pt x="0" y="3434"/>
                    <a:pt x="0" y="3434"/>
                    <a:pt x="0" y="3434"/>
                  </a:cubicBezTo>
                  <a:cubicBezTo>
                    <a:pt x="406" y="3434"/>
                    <a:pt x="406" y="3434"/>
                    <a:pt x="406" y="3434"/>
                  </a:cubicBezTo>
                  <a:cubicBezTo>
                    <a:pt x="1290" y="3393"/>
                    <a:pt x="2002" y="3129"/>
                    <a:pt x="2530" y="2662"/>
                  </a:cubicBezTo>
                  <a:cubicBezTo>
                    <a:pt x="3109" y="2143"/>
                    <a:pt x="3404" y="1432"/>
                    <a:pt x="3404" y="528"/>
                  </a:cubicBezTo>
                  <a:cubicBezTo>
                    <a:pt x="3404" y="345"/>
                    <a:pt x="3394" y="162"/>
                    <a:pt x="3373" y="0"/>
                  </a:cubicBezTo>
                  <a:lnTo>
                    <a:pt x="1158" y="0"/>
                  </a:lnTo>
                </a:path>
              </a:pathLst>
            </a:custGeom>
            <a:solidFill>
              <a:schemeClr val="accent4"/>
            </a:solidFill>
            <a:ln>
              <a:noFill/>
            </a:ln>
            <a:effectLst/>
          </p:spPr>
          <p:txBody>
            <a:bodyPr wrap="none" anchor="ctr"/>
            <a:lstStyle/>
            <a:p>
              <a:endParaRPr lang="es-MX" sz="900"/>
            </a:p>
          </p:txBody>
        </p:sp>
        <p:sp>
          <p:nvSpPr>
            <p:cNvPr id="18" name="Freeform 172">
              <a:extLst>
                <a:ext uri="{FF2B5EF4-FFF2-40B4-BE49-F238E27FC236}">
                  <a16:creationId xmlns:a16="http://schemas.microsoft.com/office/drawing/2014/main" xmlns="" id="{202B935B-7EBC-7745-B13B-59254A7845AD}"/>
                </a:ext>
              </a:extLst>
            </p:cNvPr>
            <p:cNvSpPr>
              <a:spLocks noChangeArrowheads="1"/>
            </p:cNvSpPr>
            <p:nvPr/>
          </p:nvSpPr>
          <p:spPr bwMode="auto">
            <a:xfrm>
              <a:off x="8848868" y="2528509"/>
              <a:ext cx="2194250" cy="1745121"/>
            </a:xfrm>
            <a:custGeom>
              <a:avLst/>
              <a:gdLst>
                <a:gd name="T0" fmla="*/ 2855 w 4329"/>
                <a:gd name="T1" fmla="*/ 1585 h 3444"/>
                <a:gd name="T2" fmla="*/ 2855 w 4329"/>
                <a:gd name="T3" fmla="*/ 1585 h 3444"/>
                <a:gd name="T4" fmla="*/ 2855 w 4329"/>
                <a:gd name="T5" fmla="*/ 1534 h 3444"/>
                <a:gd name="T6" fmla="*/ 3749 w 4329"/>
                <a:gd name="T7" fmla="*/ 762 h 3444"/>
                <a:gd name="T8" fmla="*/ 4105 w 4329"/>
                <a:gd name="T9" fmla="*/ 0 h 3444"/>
                <a:gd name="T10" fmla="*/ 1869 w 4329"/>
                <a:gd name="T11" fmla="*/ 0 h 3444"/>
                <a:gd name="T12" fmla="*/ 955 w 4329"/>
                <a:gd name="T13" fmla="*/ 609 h 3444"/>
                <a:gd name="T14" fmla="*/ 426 w 4329"/>
                <a:gd name="T15" fmla="*/ 650 h 3444"/>
                <a:gd name="T16" fmla="*/ 0 w 4329"/>
                <a:gd name="T17" fmla="*/ 650 h 3444"/>
                <a:gd name="T18" fmla="*/ 0 w 4329"/>
                <a:gd name="T19" fmla="*/ 2569 h 3444"/>
                <a:gd name="T20" fmla="*/ 426 w 4329"/>
                <a:gd name="T21" fmla="*/ 2569 h 3444"/>
                <a:gd name="T22" fmla="*/ 955 w 4329"/>
                <a:gd name="T23" fmla="*/ 2600 h 3444"/>
                <a:gd name="T24" fmla="*/ 1747 w 4329"/>
                <a:gd name="T25" fmla="*/ 2853 h 3444"/>
                <a:gd name="T26" fmla="*/ 2113 w 4329"/>
                <a:gd name="T27" fmla="*/ 3443 h 3444"/>
                <a:gd name="T28" fmla="*/ 4328 w 4329"/>
                <a:gd name="T29" fmla="*/ 3443 h 3444"/>
                <a:gd name="T30" fmla="*/ 2855 w 4329"/>
                <a:gd name="T31" fmla="*/ 1585 h 3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29" h="3444">
                  <a:moveTo>
                    <a:pt x="2855" y="1585"/>
                  </a:moveTo>
                  <a:lnTo>
                    <a:pt x="2855" y="1585"/>
                  </a:lnTo>
                  <a:cubicBezTo>
                    <a:pt x="2855" y="1534"/>
                    <a:pt x="2855" y="1534"/>
                    <a:pt x="2855" y="1534"/>
                  </a:cubicBezTo>
                  <a:cubicBezTo>
                    <a:pt x="3160" y="1401"/>
                    <a:pt x="3454" y="1148"/>
                    <a:pt x="3749" y="762"/>
                  </a:cubicBezTo>
                  <a:cubicBezTo>
                    <a:pt x="3912" y="548"/>
                    <a:pt x="4034" y="294"/>
                    <a:pt x="4105" y="0"/>
                  </a:cubicBezTo>
                  <a:cubicBezTo>
                    <a:pt x="1869" y="0"/>
                    <a:pt x="1869" y="0"/>
                    <a:pt x="1869" y="0"/>
                  </a:cubicBezTo>
                  <a:cubicBezTo>
                    <a:pt x="1737" y="325"/>
                    <a:pt x="1432" y="528"/>
                    <a:pt x="955" y="609"/>
                  </a:cubicBezTo>
                  <a:cubicBezTo>
                    <a:pt x="792" y="640"/>
                    <a:pt x="620" y="650"/>
                    <a:pt x="426" y="650"/>
                  </a:cubicBezTo>
                  <a:cubicBezTo>
                    <a:pt x="0" y="650"/>
                    <a:pt x="0" y="650"/>
                    <a:pt x="0" y="650"/>
                  </a:cubicBezTo>
                  <a:cubicBezTo>
                    <a:pt x="0" y="2569"/>
                    <a:pt x="0" y="2569"/>
                    <a:pt x="0" y="2569"/>
                  </a:cubicBezTo>
                  <a:cubicBezTo>
                    <a:pt x="426" y="2569"/>
                    <a:pt x="426" y="2569"/>
                    <a:pt x="426" y="2569"/>
                  </a:cubicBezTo>
                  <a:cubicBezTo>
                    <a:pt x="620" y="2569"/>
                    <a:pt x="792" y="2579"/>
                    <a:pt x="955" y="2600"/>
                  </a:cubicBezTo>
                  <a:cubicBezTo>
                    <a:pt x="1290" y="2640"/>
                    <a:pt x="1554" y="2721"/>
                    <a:pt x="1747" y="2853"/>
                  </a:cubicBezTo>
                  <a:cubicBezTo>
                    <a:pt x="1940" y="2996"/>
                    <a:pt x="2062" y="3189"/>
                    <a:pt x="2113" y="3443"/>
                  </a:cubicBezTo>
                  <a:cubicBezTo>
                    <a:pt x="4328" y="3443"/>
                    <a:pt x="4328" y="3443"/>
                    <a:pt x="4328" y="3443"/>
                  </a:cubicBezTo>
                  <a:cubicBezTo>
                    <a:pt x="4186" y="2538"/>
                    <a:pt x="3698" y="1919"/>
                    <a:pt x="2855" y="1585"/>
                  </a:cubicBezTo>
                </a:path>
              </a:pathLst>
            </a:custGeom>
            <a:solidFill>
              <a:schemeClr val="accent6">
                <a:lumMod val="75000"/>
              </a:schemeClr>
            </a:solidFill>
            <a:ln>
              <a:noFill/>
            </a:ln>
            <a:effectLst/>
          </p:spPr>
          <p:txBody>
            <a:bodyPr wrap="none" anchor="ctr"/>
            <a:lstStyle/>
            <a:p>
              <a:endParaRPr lang="es-MX" sz="900"/>
            </a:p>
          </p:txBody>
        </p:sp>
        <p:sp>
          <p:nvSpPr>
            <p:cNvPr id="19" name="Freeform 173">
              <a:extLst>
                <a:ext uri="{FF2B5EF4-FFF2-40B4-BE49-F238E27FC236}">
                  <a16:creationId xmlns:a16="http://schemas.microsoft.com/office/drawing/2014/main" xmlns="" id="{150569E1-D92D-1349-AACC-A2E76C921E4B}"/>
                </a:ext>
              </a:extLst>
            </p:cNvPr>
            <p:cNvSpPr>
              <a:spLocks noChangeArrowheads="1"/>
            </p:cNvSpPr>
            <p:nvPr/>
          </p:nvSpPr>
          <p:spPr bwMode="auto">
            <a:xfrm>
              <a:off x="9333748" y="787856"/>
              <a:ext cx="1637868" cy="1740653"/>
            </a:xfrm>
            <a:custGeom>
              <a:avLst/>
              <a:gdLst>
                <a:gd name="T0" fmla="*/ 0 w 3232"/>
                <a:gd name="T1" fmla="*/ 2012 h 3436"/>
                <a:gd name="T2" fmla="*/ 0 w 3232"/>
                <a:gd name="T3" fmla="*/ 2012 h 3436"/>
                <a:gd name="T4" fmla="*/ 731 w 3232"/>
                <a:gd name="T5" fmla="*/ 2276 h 3436"/>
                <a:gd name="T6" fmla="*/ 1006 w 3232"/>
                <a:gd name="T7" fmla="*/ 2977 h 3436"/>
                <a:gd name="T8" fmla="*/ 914 w 3232"/>
                <a:gd name="T9" fmla="*/ 3435 h 3436"/>
                <a:gd name="T10" fmla="*/ 3150 w 3232"/>
                <a:gd name="T11" fmla="*/ 3435 h 3436"/>
                <a:gd name="T12" fmla="*/ 3231 w 3232"/>
                <a:gd name="T13" fmla="*/ 2693 h 3436"/>
                <a:gd name="T14" fmla="*/ 2398 w 3232"/>
                <a:gd name="T15" fmla="*/ 762 h 3436"/>
                <a:gd name="T16" fmla="*/ 61 w 3232"/>
                <a:gd name="T17" fmla="*/ 0 h 3436"/>
                <a:gd name="T18" fmla="*/ 0 w 3232"/>
                <a:gd name="T19" fmla="*/ 0 h 3436"/>
                <a:gd name="T20" fmla="*/ 0 w 3232"/>
                <a:gd name="T21" fmla="*/ 2012 h 3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32" h="3436">
                  <a:moveTo>
                    <a:pt x="0" y="2012"/>
                  </a:moveTo>
                  <a:lnTo>
                    <a:pt x="0" y="2012"/>
                  </a:lnTo>
                  <a:cubicBezTo>
                    <a:pt x="305" y="2012"/>
                    <a:pt x="549" y="2103"/>
                    <a:pt x="731" y="2276"/>
                  </a:cubicBezTo>
                  <a:cubicBezTo>
                    <a:pt x="914" y="2449"/>
                    <a:pt x="1006" y="2683"/>
                    <a:pt x="1006" y="2977"/>
                  </a:cubicBezTo>
                  <a:cubicBezTo>
                    <a:pt x="1006" y="3150"/>
                    <a:pt x="975" y="3303"/>
                    <a:pt x="914" y="3435"/>
                  </a:cubicBezTo>
                  <a:cubicBezTo>
                    <a:pt x="3150" y="3435"/>
                    <a:pt x="3150" y="3435"/>
                    <a:pt x="3150" y="3435"/>
                  </a:cubicBezTo>
                  <a:cubicBezTo>
                    <a:pt x="3200" y="3211"/>
                    <a:pt x="3231" y="2967"/>
                    <a:pt x="3231" y="2693"/>
                  </a:cubicBezTo>
                  <a:cubicBezTo>
                    <a:pt x="3231" y="1910"/>
                    <a:pt x="2957" y="1260"/>
                    <a:pt x="2398" y="762"/>
                  </a:cubicBezTo>
                  <a:cubicBezTo>
                    <a:pt x="1839" y="254"/>
                    <a:pt x="1067" y="0"/>
                    <a:pt x="61" y="0"/>
                  </a:cubicBezTo>
                  <a:cubicBezTo>
                    <a:pt x="40" y="0"/>
                    <a:pt x="20" y="0"/>
                    <a:pt x="0" y="0"/>
                  </a:cubicBezTo>
                  <a:lnTo>
                    <a:pt x="0" y="2012"/>
                  </a:lnTo>
                </a:path>
              </a:pathLst>
            </a:custGeom>
            <a:solidFill>
              <a:schemeClr val="accent2"/>
            </a:solidFill>
            <a:ln>
              <a:noFill/>
            </a:ln>
            <a:effectLst/>
          </p:spPr>
          <p:txBody>
            <a:bodyPr wrap="none" anchor="ctr"/>
            <a:lstStyle/>
            <a:p>
              <a:endParaRPr lang="es-MX" sz="900"/>
            </a:p>
          </p:txBody>
        </p:sp>
      </p:grpSp>
    </p:spTree>
    <p:extLst>
      <p:ext uri="{BB962C8B-B14F-4D97-AF65-F5344CB8AC3E}">
        <p14:creationId xmlns:p14="http://schemas.microsoft.com/office/powerpoint/2010/main" val="19015076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xmlns="" id="{CE4B999E-AE68-A148-BC94-54DD0361C6F6}"/>
              </a:ext>
            </a:extLst>
          </p:cNvPr>
          <p:cNvSpPr txBox="1"/>
          <p:nvPr/>
        </p:nvSpPr>
        <p:spPr>
          <a:xfrm>
            <a:off x="3791031" y="295975"/>
            <a:ext cx="5249194" cy="707886"/>
          </a:xfrm>
          <a:prstGeom prst="rect">
            <a:avLst/>
          </a:prstGeom>
          <a:noFill/>
        </p:spPr>
        <p:txBody>
          <a:bodyPr wrap="none" rtlCol="0">
            <a:spAutoFit/>
          </a:bodyPr>
          <a:lstStyle/>
          <a:p>
            <a:pPr algn="ctr"/>
            <a:r>
              <a:rPr lang="en-US" sz="4000" b="1" dirty="0" smtClean="0">
                <a:solidFill>
                  <a:schemeClr val="tx2"/>
                </a:solidFill>
                <a:latin typeface="Lato Heavy" charset="0"/>
                <a:ea typeface="Lato Heavy" charset="0"/>
                <a:cs typeface="Lato Heavy" charset="0"/>
              </a:rPr>
              <a:t>Industrial Applications</a:t>
            </a:r>
            <a:endParaRPr lang="en-US" sz="4000" b="1" dirty="0">
              <a:solidFill>
                <a:schemeClr val="tx2"/>
              </a:solidFill>
              <a:latin typeface="Lato Heavy" charset="0"/>
              <a:ea typeface="Lato Heavy" charset="0"/>
              <a:cs typeface="Lato Heavy" charset="0"/>
            </a:endParaRPr>
          </a:p>
        </p:txBody>
      </p:sp>
      <p:grpSp>
        <p:nvGrpSpPr>
          <p:cNvPr id="4" name="Group 3"/>
          <p:cNvGrpSpPr/>
          <p:nvPr/>
        </p:nvGrpSpPr>
        <p:grpSpPr>
          <a:xfrm>
            <a:off x="179714" y="167723"/>
            <a:ext cx="426695" cy="609375"/>
            <a:chOff x="7604268" y="787856"/>
            <a:chExt cx="3454491" cy="5226428"/>
          </a:xfrm>
        </p:grpSpPr>
        <p:sp>
          <p:nvSpPr>
            <p:cNvPr id="5" name="Freeform 169">
              <a:extLst>
                <a:ext uri="{FF2B5EF4-FFF2-40B4-BE49-F238E27FC236}">
                  <a16:creationId xmlns:a16="http://schemas.microsoft.com/office/drawing/2014/main" xmlns="" id="{D3BA7D7A-D67B-C542-B2FF-3C8089354ABC}"/>
                </a:ext>
              </a:extLst>
            </p:cNvPr>
            <p:cNvSpPr>
              <a:spLocks noChangeArrowheads="1"/>
            </p:cNvSpPr>
            <p:nvPr/>
          </p:nvSpPr>
          <p:spPr bwMode="auto">
            <a:xfrm>
              <a:off x="7604268" y="4376416"/>
              <a:ext cx="1729480" cy="1637868"/>
            </a:xfrm>
            <a:custGeom>
              <a:avLst/>
              <a:gdLst>
                <a:gd name="T0" fmla="*/ 3414 w 3415"/>
                <a:gd name="T1" fmla="*/ 1311 h 3232"/>
                <a:gd name="T2" fmla="*/ 3414 w 3415"/>
                <a:gd name="T3" fmla="*/ 1311 h 3232"/>
                <a:gd name="T4" fmla="*/ 2560 w 3415"/>
                <a:gd name="T5" fmla="*/ 955 h 3232"/>
                <a:gd name="T6" fmla="*/ 2225 w 3415"/>
                <a:gd name="T7" fmla="*/ 0 h 3232"/>
                <a:gd name="T8" fmla="*/ 0 w 3415"/>
                <a:gd name="T9" fmla="*/ 0 h 3232"/>
                <a:gd name="T10" fmla="*/ 975 w 3415"/>
                <a:gd name="T11" fmla="*/ 2428 h 3232"/>
                <a:gd name="T12" fmla="*/ 3200 w 3415"/>
                <a:gd name="T13" fmla="*/ 3231 h 3232"/>
                <a:gd name="T14" fmla="*/ 3414 w 3415"/>
                <a:gd name="T15" fmla="*/ 3231 h 3232"/>
                <a:gd name="T16" fmla="*/ 3414 w 3415"/>
                <a:gd name="T17" fmla="*/ 1311 h 3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5" h="3232">
                  <a:moveTo>
                    <a:pt x="3414" y="1311"/>
                  </a:moveTo>
                  <a:lnTo>
                    <a:pt x="3414" y="1311"/>
                  </a:lnTo>
                  <a:cubicBezTo>
                    <a:pt x="3048" y="1301"/>
                    <a:pt x="2774" y="1179"/>
                    <a:pt x="2560" y="955"/>
                  </a:cubicBezTo>
                  <a:cubicBezTo>
                    <a:pt x="2347" y="721"/>
                    <a:pt x="2235" y="407"/>
                    <a:pt x="2225" y="0"/>
                  </a:cubicBezTo>
                  <a:cubicBezTo>
                    <a:pt x="0" y="0"/>
                    <a:pt x="0" y="0"/>
                    <a:pt x="0" y="0"/>
                  </a:cubicBezTo>
                  <a:cubicBezTo>
                    <a:pt x="0" y="1077"/>
                    <a:pt x="325" y="1890"/>
                    <a:pt x="975" y="2428"/>
                  </a:cubicBezTo>
                  <a:cubicBezTo>
                    <a:pt x="1565" y="2916"/>
                    <a:pt x="2306" y="3180"/>
                    <a:pt x="3200" y="3231"/>
                  </a:cubicBezTo>
                  <a:cubicBezTo>
                    <a:pt x="3414" y="3231"/>
                    <a:pt x="3414" y="3231"/>
                    <a:pt x="3414" y="3231"/>
                  </a:cubicBezTo>
                  <a:lnTo>
                    <a:pt x="3414" y="1311"/>
                  </a:lnTo>
                </a:path>
              </a:pathLst>
            </a:custGeom>
            <a:solidFill>
              <a:schemeClr val="accent5"/>
            </a:solidFill>
            <a:ln>
              <a:noFill/>
            </a:ln>
            <a:effectLst/>
          </p:spPr>
          <p:txBody>
            <a:bodyPr wrap="none" anchor="ctr"/>
            <a:lstStyle/>
            <a:p>
              <a:endParaRPr lang="es-MX" sz="900"/>
            </a:p>
          </p:txBody>
        </p:sp>
        <p:sp>
          <p:nvSpPr>
            <p:cNvPr id="6" name="Freeform 170">
              <a:extLst>
                <a:ext uri="{FF2B5EF4-FFF2-40B4-BE49-F238E27FC236}">
                  <a16:creationId xmlns:a16="http://schemas.microsoft.com/office/drawing/2014/main" xmlns="" id="{1812F756-6BB3-9D4E-88DA-EAC2C7A50D15}"/>
                </a:ext>
              </a:extLst>
            </p:cNvPr>
            <p:cNvSpPr>
              <a:spLocks noChangeArrowheads="1"/>
            </p:cNvSpPr>
            <p:nvPr/>
          </p:nvSpPr>
          <p:spPr bwMode="auto">
            <a:xfrm>
              <a:off x="7686944" y="787856"/>
              <a:ext cx="1649039" cy="1539551"/>
            </a:xfrm>
            <a:custGeom>
              <a:avLst/>
              <a:gdLst>
                <a:gd name="T0" fmla="*/ 905 w 3253"/>
                <a:gd name="T1" fmla="*/ 793 h 3039"/>
                <a:gd name="T2" fmla="*/ 905 w 3253"/>
                <a:gd name="T3" fmla="*/ 793 h 3039"/>
                <a:gd name="T4" fmla="*/ 0 w 3253"/>
                <a:gd name="T5" fmla="*/ 3038 h 3039"/>
                <a:gd name="T6" fmla="*/ 2226 w 3253"/>
                <a:gd name="T7" fmla="*/ 3038 h 3039"/>
                <a:gd name="T8" fmla="*/ 3252 w 3253"/>
                <a:gd name="T9" fmla="*/ 2012 h 3039"/>
                <a:gd name="T10" fmla="*/ 3252 w 3253"/>
                <a:gd name="T11" fmla="*/ 0 h 3039"/>
                <a:gd name="T12" fmla="*/ 905 w 3253"/>
                <a:gd name="T13" fmla="*/ 793 h 3039"/>
              </a:gdLst>
              <a:ahLst/>
              <a:cxnLst>
                <a:cxn ang="0">
                  <a:pos x="T0" y="T1"/>
                </a:cxn>
                <a:cxn ang="0">
                  <a:pos x="T2" y="T3"/>
                </a:cxn>
                <a:cxn ang="0">
                  <a:pos x="T4" y="T5"/>
                </a:cxn>
                <a:cxn ang="0">
                  <a:pos x="T6" y="T7"/>
                </a:cxn>
                <a:cxn ang="0">
                  <a:pos x="T8" y="T9"/>
                </a:cxn>
                <a:cxn ang="0">
                  <a:pos x="T10" y="T11"/>
                </a:cxn>
                <a:cxn ang="0">
                  <a:pos x="T12" y="T13"/>
                </a:cxn>
              </a:cxnLst>
              <a:rect l="0" t="0" r="r" b="b"/>
              <a:pathLst>
                <a:path w="3253" h="3039">
                  <a:moveTo>
                    <a:pt x="905" y="793"/>
                  </a:moveTo>
                  <a:lnTo>
                    <a:pt x="905" y="793"/>
                  </a:lnTo>
                  <a:cubicBezTo>
                    <a:pt x="305" y="1321"/>
                    <a:pt x="0" y="2073"/>
                    <a:pt x="0" y="3038"/>
                  </a:cubicBezTo>
                  <a:cubicBezTo>
                    <a:pt x="2226" y="3038"/>
                    <a:pt x="2226" y="3038"/>
                    <a:pt x="2226" y="3038"/>
                  </a:cubicBezTo>
                  <a:cubicBezTo>
                    <a:pt x="2287" y="2357"/>
                    <a:pt x="2632" y="2012"/>
                    <a:pt x="3252" y="2012"/>
                  </a:cubicBezTo>
                  <a:cubicBezTo>
                    <a:pt x="3252" y="0"/>
                    <a:pt x="3252" y="0"/>
                    <a:pt x="3252" y="0"/>
                  </a:cubicBezTo>
                  <a:cubicBezTo>
                    <a:pt x="2276" y="11"/>
                    <a:pt x="1494" y="275"/>
                    <a:pt x="905" y="793"/>
                  </a:cubicBezTo>
                </a:path>
              </a:pathLst>
            </a:custGeom>
            <a:solidFill>
              <a:schemeClr val="accent1"/>
            </a:solidFill>
            <a:ln>
              <a:noFill/>
            </a:ln>
            <a:effectLst/>
          </p:spPr>
          <p:txBody>
            <a:bodyPr wrap="none" anchor="ctr"/>
            <a:lstStyle/>
            <a:p>
              <a:endParaRPr lang="es-MX" sz="900"/>
            </a:p>
          </p:txBody>
        </p:sp>
        <p:sp>
          <p:nvSpPr>
            <p:cNvPr id="7" name="Freeform 171">
              <a:extLst>
                <a:ext uri="{FF2B5EF4-FFF2-40B4-BE49-F238E27FC236}">
                  <a16:creationId xmlns:a16="http://schemas.microsoft.com/office/drawing/2014/main" xmlns="" id="{F624D469-F656-F241-A1E5-8B63A4A68406}"/>
                </a:ext>
              </a:extLst>
            </p:cNvPr>
            <p:cNvSpPr>
              <a:spLocks noChangeArrowheads="1"/>
            </p:cNvSpPr>
            <p:nvPr/>
          </p:nvSpPr>
          <p:spPr bwMode="auto">
            <a:xfrm>
              <a:off x="9333748" y="4273630"/>
              <a:ext cx="1725011" cy="1740653"/>
            </a:xfrm>
            <a:custGeom>
              <a:avLst/>
              <a:gdLst>
                <a:gd name="T0" fmla="*/ 1158 w 3405"/>
                <a:gd name="T1" fmla="*/ 0 h 3435"/>
                <a:gd name="T2" fmla="*/ 1158 w 3405"/>
                <a:gd name="T3" fmla="*/ 0 h 3435"/>
                <a:gd name="T4" fmla="*/ 1188 w 3405"/>
                <a:gd name="T5" fmla="*/ 294 h 3435"/>
                <a:gd name="T6" fmla="*/ 904 w 3405"/>
                <a:gd name="T7" fmla="*/ 1199 h 3435"/>
                <a:gd name="T8" fmla="*/ 40 w 3405"/>
                <a:gd name="T9" fmla="*/ 1514 h 3435"/>
                <a:gd name="T10" fmla="*/ 0 w 3405"/>
                <a:gd name="T11" fmla="*/ 1514 h 3435"/>
                <a:gd name="T12" fmla="*/ 0 w 3405"/>
                <a:gd name="T13" fmla="*/ 3434 h 3435"/>
                <a:gd name="T14" fmla="*/ 406 w 3405"/>
                <a:gd name="T15" fmla="*/ 3434 h 3435"/>
                <a:gd name="T16" fmla="*/ 2530 w 3405"/>
                <a:gd name="T17" fmla="*/ 2662 h 3435"/>
                <a:gd name="T18" fmla="*/ 3404 w 3405"/>
                <a:gd name="T19" fmla="*/ 528 h 3435"/>
                <a:gd name="T20" fmla="*/ 3373 w 3405"/>
                <a:gd name="T21" fmla="*/ 0 h 3435"/>
                <a:gd name="T22" fmla="*/ 1158 w 3405"/>
                <a:gd name="T23" fmla="*/ 0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5" h="3435">
                  <a:moveTo>
                    <a:pt x="1158" y="0"/>
                  </a:moveTo>
                  <a:lnTo>
                    <a:pt x="1158" y="0"/>
                  </a:lnTo>
                  <a:cubicBezTo>
                    <a:pt x="1178" y="91"/>
                    <a:pt x="1188" y="183"/>
                    <a:pt x="1188" y="294"/>
                  </a:cubicBezTo>
                  <a:cubicBezTo>
                    <a:pt x="1188" y="680"/>
                    <a:pt x="1097" y="985"/>
                    <a:pt x="904" y="1199"/>
                  </a:cubicBezTo>
                  <a:cubicBezTo>
                    <a:pt x="711" y="1412"/>
                    <a:pt x="427" y="1514"/>
                    <a:pt x="40" y="1514"/>
                  </a:cubicBezTo>
                  <a:cubicBezTo>
                    <a:pt x="30" y="1514"/>
                    <a:pt x="10" y="1514"/>
                    <a:pt x="0" y="1514"/>
                  </a:cubicBezTo>
                  <a:cubicBezTo>
                    <a:pt x="0" y="3434"/>
                    <a:pt x="0" y="3434"/>
                    <a:pt x="0" y="3434"/>
                  </a:cubicBezTo>
                  <a:cubicBezTo>
                    <a:pt x="406" y="3434"/>
                    <a:pt x="406" y="3434"/>
                    <a:pt x="406" y="3434"/>
                  </a:cubicBezTo>
                  <a:cubicBezTo>
                    <a:pt x="1290" y="3393"/>
                    <a:pt x="2002" y="3129"/>
                    <a:pt x="2530" y="2662"/>
                  </a:cubicBezTo>
                  <a:cubicBezTo>
                    <a:pt x="3109" y="2143"/>
                    <a:pt x="3404" y="1432"/>
                    <a:pt x="3404" y="528"/>
                  </a:cubicBezTo>
                  <a:cubicBezTo>
                    <a:pt x="3404" y="345"/>
                    <a:pt x="3394" y="162"/>
                    <a:pt x="3373" y="0"/>
                  </a:cubicBezTo>
                  <a:lnTo>
                    <a:pt x="1158" y="0"/>
                  </a:lnTo>
                </a:path>
              </a:pathLst>
            </a:custGeom>
            <a:solidFill>
              <a:schemeClr val="accent4"/>
            </a:solidFill>
            <a:ln>
              <a:noFill/>
            </a:ln>
            <a:effectLst/>
          </p:spPr>
          <p:txBody>
            <a:bodyPr wrap="none" anchor="ctr"/>
            <a:lstStyle/>
            <a:p>
              <a:endParaRPr lang="es-MX" sz="900"/>
            </a:p>
          </p:txBody>
        </p:sp>
        <p:sp>
          <p:nvSpPr>
            <p:cNvPr id="8" name="Freeform 172">
              <a:extLst>
                <a:ext uri="{FF2B5EF4-FFF2-40B4-BE49-F238E27FC236}">
                  <a16:creationId xmlns:a16="http://schemas.microsoft.com/office/drawing/2014/main" xmlns="" id="{202B935B-7EBC-7745-B13B-59254A7845AD}"/>
                </a:ext>
              </a:extLst>
            </p:cNvPr>
            <p:cNvSpPr>
              <a:spLocks noChangeArrowheads="1"/>
            </p:cNvSpPr>
            <p:nvPr/>
          </p:nvSpPr>
          <p:spPr bwMode="auto">
            <a:xfrm>
              <a:off x="8848868" y="2528509"/>
              <a:ext cx="2194250" cy="1745121"/>
            </a:xfrm>
            <a:custGeom>
              <a:avLst/>
              <a:gdLst>
                <a:gd name="T0" fmla="*/ 2855 w 4329"/>
                <a:gd name="T1" fmla="*/ 1585 h 3444"/>
                <a:gd name="T2" fmla="*/ 2855 w 4329"/>
                <a:gd name="T3" fmla="*/ 1585 h 3444"/>
                <a:gd name="T4" fmla="*/ 2855 w 4329"/>
                <a:gd name="T5" fmla="*/ 1534 h 3444"/>
                <a:gd name="T6" fmla="*/ 3749 w 4329"/>
                <a:gd name="T7" fmla="*/ 762 h 3444"/>
                <a:gd name="T8" fmla="*/ 4105 w 4329"/>
                <a:gd name="T9" fmla="*/ 0 h 3444"/>
                <a:gd name="T10" fmla="*/ 1869 w 4329"/>
                <a:gd name="T11" fmla="*/ 0 h 3444"/>
                <a:gd name="T12" fmla="*/ 955 w 4329"/>
                <a:gd name="T13" fmla="*/ 609 h 3444"/>
                <a:gd name="T14" fmla="*/ 426 w 4329"/>
                <a:gd name="T15" fmla="*/ 650 h 3444"/>
                <a:gd name="T16" fmla="*/ 0 w 4329"/>
                <a:gd name="T17" fmla="*/ 650 h 3444"/>
                <a:gd name="T18" fmla="*/ 0 w 4329"/>
                <a:gd name="T19" fmla="*/ 2569 h 3444"/>
                <a:gd name="T20" fmla="*/ 426 w 4329"/>
                <a:gd name="T21" fmla="*/ 2569 h 3444"/>
                <a:gd name="T22" fmla="*/ 955 w 4329"/>
                <a:gd name="T23" fmla="*/ 2600 h 3444"/>
                <a:gd name="T24" fmla="*/ 1747 w 4329"/>
                <a:gd name="T25" fmla="*/ 2853 h 3444"/>
                <a:gd name="T26" fmla="*/ 2113 w 4329"/>
                <a:gd name="T27" fmla="*/ 3443 h 3444"/>
                <a:gd name="T28" fmla="*/ 4328 w 4329"/>
                <a:gd name="T29" fmla="*/ 3443 h 3444"/>
                <a:gd name="T30" fmla="*/ 2855 w 4329"/>
                <a:gd name="T31" fmla="*/ 1585 h 3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29" h="3444">
                  <a:moveTo>
                    <a:pt x="2855" y="1585"/>
                  </a:moveTo>
                  <a:lnTo>
                    <a:pt x="2855" y="1585"/>
                  </a:lnTo>
                  <a:cubicBezTo>
                    <a:pt x="2855" y="1534"/>
                    <a:pt x="2855" y="1534"/>
                    <a:pt x="2855" y="1534"/>
                  </a:cubicBezTo>
                  <a:cubicBezTo>
                    <a:pt x="3160" y="1401"/>
                    <a:pt x="3454" y="1148"/>
                    <a:pt x="3749" y="762"/>
                  </a:cubicBezTo>
                  <a:cubicBezTo>
                    <a:pt x="3912" y="548"/>
                    <a:pt x="4034" y="294"/>
                    <a:pt x="4105" y="0"/>
                  </a:cubicBezTo>
                  <a:cubicBezTo>
                    <a:pt x="1869" y="0"/>
                    <a:pt x="1869" y="0"/>
                    <a:pt x="1869" y="0"/>
                  </a:cubicBezTo>
                  <a:cubicBezTo>
                    <a:pt x="1737" y="325"/>
                    <a:pt x="1432" y="528"/>
                    <a:pt x="955" y="609"/>
                  </a:cubicBezTo>
                  <a:cubicBezTo>
                    <a:pt x="792" y="640"/>
                    <a:pt x="620" y="650"/>
                    <a:pt x="426" y="650"/>
                  </a:cubicBezTo>
                  <a:cubicBezTo>
                    <a:pt x="0" y="650"/>
                    <a:pt x="0" y="650"/>
                    <a:pt x="0" y="650"/>
                  </a:cubicBezTo>
                  <a:cubicBezTo>
                    <a:pt x="0" y="2569"/>
                    <a:pt x="0" y="2569"/>
                    <a:pt x="0" y="2569"/>
                  </a:cubicBezTo>
                  <a:cubicBezTo>
                    <a:pt x="426" y="2569"/>
                    <a:pt x="426" y="2569"/>
                    <a:pt x="426" y="2569"/>
                  </a:cubicBezTo>
                  <a:cubicBezTo>
                    <a:pt x="620" y="2569"/>
                    <a:pt x="792" y="2579"/>
                    <a:pt x="955" y="2600"/>
                  </a:cubicBezTo>
                  <a:cubicBezTo>
                    <a:pt x="1290" y="2640"/>
                    <a:pt x="1554" y="2721"/>
                    <a:pt x="1747" y="2853"/>
                  </a:cubicBezTo>
                  <a:cubicBezTo>
                    <a:pt x="1940" y="2996"/>
                    <a:pt x="2062" y="3189"/>
                    <a:pt x="2113" y="3443"/>
                  </a:cubicBezTo>
                  <a:cubicBezTo>
                    <a:pt x="4328" y="3443"/>
                    <a:pt x="4328" y="3443"/>
                    <a:pt x="4328" y="3443"/>
                  </a:cubicBezTo>
                  <a:cubicBezTo>
                    <a:pt x="4186" y="2538"/>
                    <a:pt x="3698" y="1919"/>
                    <a:pt x="2855" y="1585"/>
                  </a:cubicBezTo>
                </a:path>
              </a:pathLst>
            </a:custGeom>
            <a:solidFill>
              <a:schemeClr val="accent6">
                <a:lumMod val="75000"/>
              </a:schemeClr>
            </a:solidFill>
            <a:ln>
              <a:noFill/>
            </a:ln>
            <a:effectLst/>
          </p:spPr>
          <p:txBody>
            <a:bodyPr wrap="none" anchor="ctr"/>
            <a:lstStyle/>
            <a:p>
              <a:endParaRPr lang="es-MX" sz="900"/>
            </a:p>
          </p:txBody>
        </p:sp>
        <p:sp>
          <p:nvSpPr>
            <p:cNvPr id="9" name="Freeform 173">
              <a:extLst>
                <a:ext uri="{FF2B5EF4-FFF2-40B4-BE49-F238E27FC236}">
                  <a16:creationId xmlns:a16="http://schemas.microsoft.com/office/drawing/2014/main" xmlns="" id="{150569E1-D92D-1349-AACC-A2E76C921E4B}"/>
                </a:ext>
              </a:extLst>
            </p:cNvPr>
            <p:cNvSpPr>
              <a:spLocks noChangeArrowheads="1"/>
            </p:cNvSpPr>
            <p:nvPr/>
          </p:nvSpPr>
          <p:spPr bwMode="auto">
            <a:xfrm>
              <a:off x="9333748" y="787856"/>
              <a:ext cx="1637868" cy="1740653"/>
            </a:xfrm>
            <a:custGeom>
              <a:avLst/>
              <a:gdLst>
                <a:gd name="T0" fmla="*/ 0 w 3232"/>
                <a:gd name="T1" fmla="*/ 2012 h 3436"/>
                <a:gd name="T2" fmla="*/ 0 w 3232"/>
                <a:gd name="T3" fmla="*/ 2012 h 3436"/>
                <a:gd name="T4" fmla="*/ 731 w 3232"/>
                <a:gd name="T5" fmla="*/ 2276 h 3436"/>
                <a:gd name="T6" fmla="*/ 1006 w 3232"/>
                <a:gd name="T7" fmla="*/ 2977 h 3436"/>
                <a:gd name="T8" fmla="*/ 914 w 3232"/>
                <a:gd name="T9" fmla="*/ 3435 h 3436"/>
                <a:gd name="T10" fmla="*/ 3150 w 3232"/>
                <a:gd name="T11" fmla="*/ 3435 h 3436"/>
                <a:gd name="T12" fmla="*/ 3231 w 3232"/>
                <a:gd name="T13" fmla="*/ 2693 h 3436"/>
                <a:gd name="T14" fmla="*/ 2398 w 3232"/>
                <a:gd name="T15" fmla="*/ 762 h 3436"/>
                <a:gd name="T16" fmla="*/ 61 w 3232"/>
                <a:gd name="T17" fmla="*/ 0 h 3436"/>
                <a:gd name="T18" fmla="*/ 0 w 3232"/>
                <a:gd name="T19" fmla="*/ 0 h 3436"/>
                <a:gd name="T20" fmla="*/ 0 w 3232"/>
                <a:gd name="T21" fmla="*/ 2012 h 3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32" h="3436">
                  <a:moveTo>
                    <a:pt x="0" y="2012"/>
                  </a:moveTo>
                  <a:lnTo>
                    <a:pt x="0" y="2012"/>
                  </a:lnTo>
                  <a:cubicBezTo>
                    <a:pt x="305" y="2012"/>
                    <a:pt x="549" y="2103"/>
                    <a:pt x="731" y="2276"/>
                  </a:cubicBezTo>
                  <a:cubicBezTo>
                    <a:pt x="914" y="2449"/>
                    <a:pt x="1006" y="2683"/>
                    <a:pt x="1006" y="2977"/>
                  </a:cubicBezTo>
                  <a:cubicBezTo>
                    <a:pt x="1006" y="3150"/>
                    <a:pt x="975" y="3303"/>
                    <a:pt x="914" y="3435"/>
                  </a:cubicBezTo>
                  <a:cubicBezTo>
                    <a:pt x="3150" y="3435"/>
                    <a:pt x="3150" y="3435"/>
                    <a:pt x="3150" y="3435"/>
                  </a:cubicBezTo>
                  <a:cubicBezTo>
                    <a:pt x="3200" y="3211"/>
                    <a:pt x="3231" y="2967"/>
                    <a:pt x="3231" y="2693"/>
                  </a:cubicBezTo>
                  <a:cubicBezTo>
                    <a:pt x="3231" y="1910"/>
                    <a:pt x="2957" y="1260"/>
                    <a:pt x="2398" y="762"/>
                  </a:cubicBezTo>
                  <a:cubicBezTo>
                    <a:pt x="1839" y="254"/>
                    <a:pt x="1067" y="0"/>
                    <a:pt x="61" y="0"/>
                  </a:cubicBezTo>
                  <a:cubicBezTo>
                    <a:pt x="40" y="0"/>
                    <a:pt x="20" y="0"/>
                    <a:pt x="0" y="0"/>
                  </a:cubicBezTo>
                  <a:lnTo>
                    <a:pt x="0" y="2012"/>
                  </a:lnTo>
                </a:path>
              </a:pathLst>
            </a:custGeom>
            <a:solidFill>
              <a:schemeClr val="accent2"/>
            </a:solidFill>
            <a:ln>
              <a:noFill/>
            </a:ln>
            <a:effectLst/>
          </p:spPr>
          <p:txBody>
            <a:bodyPr wrap="none" anchor="ctr"/>
            <a:lstStyle/>
            <a:p>
              <a:endParaRPr lang="es-MX" sz="900"/>
            </a:p>
          </p:txBody>
        </p:sp>
      </p:grpSp>
      <p:sp>
        <p:nvSpPr>
          <p:cNvPr id="10"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68194" y="1752840"/>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Publishing</a:t>
            </a:r>
            <a:endParaRPr lang="es-MX" sz="2800" b="1" dirty="0">
              <a:solidFill>
                <a:schemeClr val="bg1"/>
              </a:solidFill>
            </a:endParaRPr>
          </a:p>
        </p:txBody>
      </p:sp>
      <p:sp>
        <p:nvSpPr>
          <p:cNvPr id="11"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1557887" y="2547791"/>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Advertising</a:t>
            </a:r>
            <a:endParaRPr lang="es-MX" sz="2800" b="1" dirty="0">
              <a:solidFill>
                <a:schemeClr val="bg1"/>
              </a:solidFill>
            </a:endParaRPr>
          </a:p>
        </p:txBody>
      </p:sp>
      <p:sp>
        <p:nvSpPr>
          <p:cNvPr id="12"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2756493" y="3342742"/>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E-Commerce</a:t>
            </a:r>
            <a:endParaRPr lang="es-MX" sz="2800" b="1" dirty="0">
              <a:solidFill>
                <a:schemeClr val="bg1"/>
              </a:solidFill>
            </a:endParaRPr>
          </a:p>
        </p:txBody>
      </p:sp>
      <p:sp>
        <p:nvSpPr>
          <p:cNvPr id="13"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3979816" y="4137693"/>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Social Networking Sites</a:t>
            </a:r>
            <a:endParaRPr lang="es-MX" sz="2800" b="1" dirty="0">
              <a:solidFill>
                <a:schemeClr val="bg1"/>
              </a:solidFill>
            </a:endParaRPr>
          </a:p>
        </p:txBody>
      </p:sp>
      <p:sp>
        <p:nvSpPr>
          <p:cNvPr id="14"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4980717" y="4932644"/>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Websites</a:t>
            </a:r>
            <a:endParaRPr lang="es-MX" sz="2800" b="1" dirty="0">
              <a:solidFill>
                <a:schemeClr val="bg1"/>
              </a:solidFill>
            </a:endParaRPr>
          </a:p>
        </p:txBody>
      </p:sp>
    </p:spTree>
    <p:extLst>
      <p:ext uri="{BB962C8B-B14F-4D97-AF65-F5344CB8AC3E}">
        <p14:creationId xmlns:p14="http://schemas.microsoft.com/office/powerpoint/2010/main" val="1934771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4076267472"/>
              </p:ext>
            </p:extLst>
          </p:nvPr>
        </p:nvGraphicFramePr>
        <p:xfrm>
          <a:off x="423863" y="211138"/>
          <a:ext cx="11655425" cy="1698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p:cNvGraphicFramePr/>
          <p:nvPr>
            <p:extLst>
              <p:ext uri="{D42A27DB-BD31-4B8C-83A1-F6EECF244321}">
                <p14:modId xmlns:p14="http://schemas.microsoft.com/office/powerpoint/2010/main" val="3810896065"/>
              </p:ext>
            </p:extLst>
          </p:nvPr>
        </p:nvGraphicFramePr>
        <p:xfrm>
          <a:off x="173038" y="2278966"/>
          <a:ext cx="12018962" cy="31652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333269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xmlns="" id="{CE4B999E-AE68-A148-BC94-54DD0361C6F6}"/>
              </a:ext>
            </a:extLst>
          </p:cNvPr>
          <p:cNvSpPr txBox="1"/>
          <p:nvPr/>
        </p:nvSpPr>
        <p:spPr>
          <a:xfrm>
            <a:off x="3940240" y="295975"/>
            <a:ext cx="4950779" cy="707886"/>
          </a:xfrm>
          <a:prstGeom prst="rect">
            <a:avLst/>
          </a:prstGeom>
          <a:noFill/>
        </p:spPr>
        <p:txBody>
          <a:bodyPr wrap="none" rtlCol="0">
            <a:spAutoFit/>
          </a:bodyPr>
          <a:lstStyle/>
          <a:p>
            <a:pPr algn="ctr"/>
            <a:r>
              <a:rPr lang="en-US" sz="4000" b="1" dirty="0" smtClean="0">
                <a:solidFill>
                  <a:schemeClr val="tx2"/>
                </a:solidFill>
                <a:latin typeface="Lato Heavy" charset="0"/>
                <a:ea typeface="Lato Heavy" charset="0"/>
                <a:cs typeface="Lato Heavy" charset="0"/>
              </a:rPr>
              <a:t>Special Requirements</a:t>
            </a:r>
            <a:endParaRPr lang="en-US" sz="4000" b="1" dirty="0">
              <a:solidFill>
                <a:schemeClr val="tx2"/>
              </a:solidFill>
              <a:latin typeface="Lato Heavy" charset="0"/>
              <a:ea typeface="Lato Heavy" charset="0"/>
              <a:cs typeface="Lato Heavy" charset="0"/>
            </a:endParaRPr>
          </a:p>
        </p:txBody>
      </p:sp>
      <p:sp>
        <p:nvSpPr>
          <p:cNvPr id="3"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68194" y="1629270"/>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Laptop</a:t>
            </a:r>
            <a:endParaRPr lang="es-MX" sz="2800" b="1" dirty="0">
              <a:solidFill>
                <a:schemeClr val="bg1"/>
              </a:solidFill>
            </a:endParaRPr>
          </a:p>
        </p:txBody>
      </p:sp>
      <p:sp>
        <p:nvSpPr>
          <p:cNvPr id="8"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1557887" y="2424221"/>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Basic knowledge of Computers</a:t>
            </a:r>
            <a:endParaRPr lang="es-MX" sz="2800" b="1" dirty="0">
              <a:solidFill>
                <a:schemeClr val="bg1"/>
              </a:solidFill>
            </a:endParaRPr>
          </a:p>
        </p:txBody>
      </p:sp>
      <p:sp>
        <p:nvSpPr>
          <p:cNvPr id="9"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2756493" y="3219172"/>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2 hours class scheduling</a:t>
            </a:r>
            <a:endParaRPr lang="es-MX" sz="2800" b="1" dirty="0">
              <a:solidFill>
                <a:schemeClr val="bg1"/>
              </a:solidFill>
            </a:endParaRPr>
          </a:p>
        </p:txBody>
      </p:sp>
      <p:grpSp>
        <p:nvGrpSpPr>
          <p:cNvPr id="6" name="Group 5"/>
          <p:cNvGrpSpPr/>
          <p:nvPr/>
        </p:nvGrpSpPr>
        <p:grpSpPr>
          <a:xfrm>
            <a:off x="179714" y="167723"/>
            <a:ext cx="426695" cy="609375"/>
            <a:chOff x="7604268" y="787856"/>
            <a:chExt cx="3454491" cy="5226428"/>
          </a:xfrm>
        </p:grpSpPr>
        <p:sp>
          <p:nvSpPr>
            <p:cNvPr id="7" name="Freeform 169">
              <a:extLst>
                <a:ext uri="{FF2B5EF4-FFF2-40B4-BE49-F238E27FC236}">
                  <a16:creationId xmlns:a16="http://schemas.microsoft.com/office/drawing/2014/main" xmlns="" id="{D3BA7D7A-D67B-C542-B2FF-3C8089354ABC}"/>
                </a:ext>
              </a:extLst>
            </p:cNvPr>
            <p:cNvSpPr>
              <a:spLocks noChangeArrowheads="1"/>
            </p:cNvSpPr>
            <p:nvPr/>
          </p:nvSpPr>
          <p:spPr bwMode="auto">
            <a:xfrm>
              <a:off x="7604268" y="4376416"/>
              <a:ext cx="1729480" cy="1637868"/>
            </a:xfrm>
            <a:custGeom>
              <a:avLst/>
              <a:gdLst>
                <a:gd name="T0" fmla="*/ 3414 w 3415"/>
                <a:gd name="T1" fmla="*/ 1311 h 3232"/>
                <a:gd name="T2" fmla="*/ 3414 w 3415"/>
                <a:gd name="T3" fmla="*/ 1311 h 3232"/>
                <a:gd name="T4" fmla="*/ 2560 w 3415"/>
                <a:gd name="T5" fmla="*/ 955 h 3232"/>
                <a:gd name="T6" fmla="*/ 2225 w 3415"/>
                <a:gd name="T7" fmla="*/ 0 h 3232"/>
                <a:gd name="T8" fmla="*/ 0 w 3415"/>
                <a:gd name="T9" fmla="*/ 0 h 3232"/>
                <a:gd name="T10" fmla="*/ 975 w 3415"/>
                <a:gd name="T11" fmla="*/ 2428 h 3232"/>
                <a:gd name="T12" fmla="*/ 3200 w 3415"/>
                <a:gd name="T13" fmla="*/ 3231 h 3232"/>
                <a:gd name="T14" fmla="*/ 3414 w 3415"/>
                <a:gd name="T15" fmla="*/ 3231 h 3232"/>
                <a:gd name="T16" fmla="*/ 3414 w 3415"/>
                <a:gd name="T17" fmla="*/ 1311 h 3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5" h="3232">
                  <a:moveTo>
                    <a:pt x="3414" y="1311"/>
                  </a:moveTo>
                  <a:lnTo>
                    <a:pt x="3414" y="1311"/>
                  </a:lnTo>
                  <a:cubicBezTo>
                    <a:pt x="3048" y="1301"/>
                    <a:pt x="2774" y="1179"/>
                    <a:pt x="2560" y="955"/>
                  </a:cubicBezTo>
                  <a:cubicBezTo>
                    <a:pt x="2347" y="721"/>
                    <a:pt x="2235" y="407"/>
                    <a:pt x="2225" y="0"/>
                  </a:cubicBezTo>
                  <a:cubicBezTo>
                    <a:pt x="0" y="0"/>
                    <a:pt x="0" y="0"/>
                    <a:pt x="0" y="0"/>
                  </a:cubicBezTo>
                  <a:cubicBezTo>
                    <a:pt x="0" y="1077"/>
                    <a:pt x="325" y="1890"/>
                    <a:pt x="975" y="2428"/>
                  </a:cubicBezTo>
                  <a:cubicBezTo>
                    <a:pt x="1565" y="2916"/>
                    <a:pt x="2306" y="3180"/>
                    <a:pt x="3200" y="3231"/>
                  </a:cubicBezTo>
                  <a:cubicBezTo>
                    <a:pt x="3414" y="3231"/>
                    <a:pt x="3414" y="3231"/>
                    <a:pt x="3414" y="3231"/>
                  </a:cubicBezTo>
                  <a:lnTo>
                    <a:pt x="3414" y="1311"/>
                  </a:lnTo>
                </a:path>
              </a:pathLst>
            </a:custGeom>
            <a:solidFill>
              <a:schemeClr val="accent5"/>
            </a:solidFill>
            <a:ln>
              <a:noFill/>
            </a:ln>
            <a:effectLst/>
          </p:spPr>
          <p:txBody>
            <a:bodyPr wrap="none" anchor="ctr"/>
            <a:lstStyle/>
            <a:p>
              <a:endParaRPr lang="es-MX" sz="900"/>
            </a:p>
          </p:txBody>
        </p:sp>
        <p:sp>
          <p:nvSpPr>
            <p:cNvPr id="10" name="Freeform 170">
              <a:extLst>
                <a:ext uri="{FF2B5EF4-FFF2-40B4-BE49-F238E27FC236}">
                  <a16:creationId xmlns:a16="http://schemas.microsoft.com/office/drawing/2014/main" xmlns="" id="{1812F756-6BB3-9D4E-88DA-EAC2C7A50D15}"/>
                </a:ext>
              </a:extLst>
            </p:cNvPr>
            <p:cNvSpPr>
              <a:spLocks noChangeArrowheads="1"/>
            </p:cNvSpPr>
            <p:nvPr/>
          </p:nvSpPr>
          <p:spPr bwMode="auto">
            <a:xfrm>
              <a:off x="7686944" y="787856"/>
              <a:ext cx="1649039" cy="1539551"/>
            </a:xfrm>
            <a:custGeom>
              <a:avLst/>
              <a:gdLst>
                <a:gd name="T0" fmla="*/ 905 w 3253"/>
                <a:gd name="T1" fmla="*/ 793 h 3039"/>
                <a:gd name="T2" fmla="*/ 905 w 3253"/>
                <a:gd name="T3" fmla="*/ 793 h 3039"/>
                <a:gd name="T4" fmla="*/ 0 w 3253"/>
                <a:gd name="T5" fmla="*/ 3038 h 3039"/>
                <a:gd name="T6" fmla="*/ 2226 w 3253"/>
                <a:gd name="T7" fmla="*/ 3038 h 3039"/>
                <a:gd name="T8" fmla="*/ 3252 w 3253"/>
                <a:gd name="T9" fmla="*/ 2012 h 3039"/>
                <a:gd name="T10" fmla="*/ 3252 w 3253"/>
                <a:gd name="T11" fmla="*/ 0 h 3039"/>
                <a:gd name="T12" fmla="*/ 905 w 3253"/>
                <a:gd name="T13" fmla="*/ 793 h 3039"/>
              </a:gdLst>
              <a:ahLst/>
              <a:cxnLst>
                <a:cxn ang="0">
                  <a:pos x="T0" y="T1"/>
                </a:cxn>
                <a:cxn ang="0">
                  <a:pos x="T2" y="T3"/>
                </a:cxn>
                <a:cxn ang="0">
                  <a:pos x="T4" y="T5"/>
                </a:cxn>
                <a:cxn ang="0">
                  <a:pos x="T6" y="T7"/>
                </a:cxn>
                <a:cxn ang="0">
                  <a:pos x="T8" y="T9"/>
                </a:cxn>
                <a:cxn ang="0">
                  <a:pos x="T10" y="T11"/>
                </a:cxn>
                <a:cxn ang="0">
                  <a:pos x="T12" y="T13"/>
                </a:cxn>
              </a:cxnLst>
              <a:rect l="0" t="0" r="r" b="b"/>
              <a:pathLst>
                <a:path w="3253" h="3039">
                  <a:moveTo>
                    <a:pt x="905" y="793"/>
                  </a:moveTo>
                  <a:lnTo>
                    <a:pt x="905" y="793"/>
                  </a:lnTo>
                  <a:cubicBezTo>
                    <a:pt x="305" y="1321"/>
                    <a:pt x="0" y="2073"/>
                    <a:pt x="0" y="3038"/>
                  </a:cubicBezTo>
                  <a:cubicBezTo>
                    <a:pt x="2226" y="3038"/>
                    <a:pt x="2226" y="3038"/>
                    <a:pt x="2226" y="3038"/>
                  </a:cubicBezTo>
                  <a:cubicBezTo>
                    <a:pt x="2287" y="2357"/>
                    <a:pt x="2632" y="2012"/>
                    <a:pt x="3252" y="2012"/>
                  </a:cubicBezTo>
                  <a:cubicBezTo>
                    <a:pt x="3252" y="0"/>
                    <a:pt x="3252" y="0"/>
                    <a:pt x="3252" y="0"/>
                  </a:cubicBezTo>
                  <a:cubicBezTo>
                    <a:pt x="2276" y="11"/>
                    <a:pt x="1494" y="275"/>
                    <a:pt x="905" y="793"/>
                  </a:cubicBezTo>
                </a:path>
              </a:pathLst>
            </a:custGeom>
            <a:solidFill>
              <a:schemeClr val="accent1"/>
            </a:solidFill>
            <a:ln>
              <a:noFill/>
            </a:ln>
            <a:effectLst/>
          </p:spPr>
          <p:txBody>
            <a:bodyPr wrap="none" anchor="ctr"/>
            <a:lstStyle/>
            <a:p>
              <a:endParaRPr lang="es-MX" sz="900"/>
            </a:p>
          </p:txBody>
        </p:sp>
        <p:sp>
          <p:nvSpPr>
            <p:cNvPr id="11" name="Freeform 171">
              <a:extLst>
                <a:ext uri="{FF2B5EF4-FFF2-40B4-BE49-F238E27FC236}">
                  <a16:creationId xmlns:a16="http://schemas.microsoft.com/office/drawing/2014/main" xmlns="" id="{F624D469-F656-F241-A1E5-8B63A4A68406}"/>
                </a:ext>
              </a:extLst>
            </p:cNvPr>
            <p:cNvSpPr>
              <a:spLocks noChangeArrowheads="1"/>
            </p:cNvSpPr>
            <p:nvPr/>
          </p:nvSpPr>
          <p:spPr bwMode="auto">
            <a:xfrm>
              <a:off x="9333748" y="4273630"/>
              <a:ext cx="1725011" cy="1740653"/>
            </a:xfrm>
            <a:custGeom>
              <a:avLst/>
              <a:gdLst>
                <a:gd name="T0" fmla="*/ 1158 w 3405"/>
                <a:gd name="T1" fmla="*/ 0 h 3435"/>
                <a:gd name="T2" fmla="*/ 1158 w 3405"/>
                <a:gd name="T3" fmla="*/ 0 h 3435"/>
                <a:gd name="T4" fmla="*/ 1188 w 3405"/>
                <a:gd name="T5" fmla="*/ 294 h 3435"/>
                <a:gd name="T6" fmla="*/ 904 w 3405"/>
                <a:gd name="T7" fmla="*/ 1199 h 3435"/>
                <a:gd name="T8" fmla="*/ 40 w 3405"/>
                <a:gd name="T9" fmla="*/ 1514 h 3435"/>
                <a:gd name="T10" fmla="*/ 0 w 3405"/>
                <a:gd name="T11" fmla="*/ 1514 h 3435"/>
                <a:gd name="T12" fmla="*/ 0 w 3405"/>
                <a:gd name="T13" fmla="*/ 3434 h 3435"/>
                <a:gd name="T14" fmla="*/ 406 w 3405"/>
                <a:gd name="T15" fmla="*/ 3434 h 3435"/>
                <a:gd name="T16" fmla="*/ 2530 w 3405"/>
                <a:gd name="T17" fmla="*/ 2662 h 3435"/>
                <a:gd name="T18" fmla="*/ 3404 w 3405"/>
                <a:gd name="T19" fmla="*/ 528 h 3435"/>
                <a:gd name="T20" fmla="*/ 3373 w 3405"/>
                <a:gd name="T21" fmla="*/ 0 h 3435"/>
                <a:gd name="T22" fmla="*/ 1158 w 3405"/>
                <a:gd name="T23" fmla="*/ 0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5" h="3435">
                  <a:moveTo>
                    <a:pt x="1158" y="0"/>
                  </a:moveTo>
                  <a:lnTo>
                    <a:pt x="1158" y="0"/>
                  </a:lnTo>
                  <a:cubicBezTo>
                    <a:pt x="1178" y="91"/>
                    <a:pt x="1188" y="183"/>
                    <a:pt x="1188" y="294"/>
                  </a:cubicBezTo>
                  <a:cubicBezTo>
                    <a:pt x="1188" y="680"/>
                    <a:pt x="1097" y="985"/>
                    <a:pt x="904" y="1199"/>
                  </a:cubicBezTo>
                  <a:cubicBezTo>
                    <a:pt x="711" y="1412"/>
                    <a:pt x="427" y="1514"/>
                    <a:pt x="40" y="1514"/>
                  </a:cubicBezTo>
                  <a:cubicBezTo>
                    <a:pt x="30" y="1514"/>
                    <a:pt x="10" y="1514"/>
                    <a:pt x="0" y="1514"/>
                  </a:cubicBezTo>
                  <a:cubicBezTo>
                    <a:pt x="0" y="3434"/>
                    <a:pt x="0" y="3434"/>
                    <a:pt x="0" y="3434"/>
                  </a:cubicBezTo>
                  <a:cubicBezTo>
                    <a:pt x="406" y="3434"/>
                    <a:pt x="406" y="3434"/>
                    <a:pt x="406" y="3434"/>
                  </a:cubicBezTo>
                  <a:cubicBezTo>
                    <a:pt x="1290" y="3393"/>
                    <a:pt x="2002" y="3129"/>
                    <a:pt x="2530" y="2662"/>
                  </a:cubicBezTo>
                  <a:cubicBezTo>
                    <a:pt x="3109" y="2143"/>
                    <a:pt x="3404" y="1432"/>
                    <a:pt x="3404" y="528"/>
                  </a:cubicBezTo>
                  <a:cubicBezTo>
                    <a:pt x="3404" y="345"/>
                    <a:pt x="3394" y="162"/>
                    <a:pt x="3373" y="0"/>
                  </a:cubicBezTo>
                  <a:lnTo>
                    <a:pt x="1158" y="0"/>
                  </a:lnTo>
                </a:path>
              </a:pathLst>
            </a:custGeom>
            <a:solidFill>
              <a:schemeClr val="accent4"/>
            </a:solidFill>
            <a:ln>
              <a:noFill/>
            </a:ln>
            <a:effectLst/>
          </p:spPr>
          <p:txBody>
            <a:bodyPr wrap="none" anchor="ctr"/>
            <a:lstStyle/>
            <a:p>
              <a:endParaRPr lang="es-MX" sz="900"/>
            </a:p>
          </p:txBody>
        </p:sp>
        <p:sp>
          <p:nvSpPr>
            <p:cNvPr id="12" name="Freeform 172">
              <a:extLst>
                <a:ext uri="{FF2B5EF4-FFF2-40B4-BE49-F238E27FC236}">
                  <a16:creationId xmlns:a16="http://schemas.microsoft.com/office/drawing/2014/main" xmlns="" id="{202B935B-7EBC-7745-B13B-59254A7845AD}"/>
                </a:ext>
              </a:extLst>
            </p:cNvPr>
            <p:cNvSpPr>
              <a:spLocks noChangeArrowheads="1"/>
            </p:cNvSpPr>
            <p:nvPr/>
          </p:nvSpPr>
          <p:spPr bwMode="auto">
            <a:xfrm>
              <a:off x="8848868" y="2528509"/>
              <a:ext cx="2194250" cy="1745121"/>
            </a:xfrm>
            <a:custGeom>
              <a:avLst/>
              <a:gdLst>
                <a:gd name="T0" fmla="*/ 2855 w 4329"/>
                <a:gd name="T1" fmla="*/ 1585 h 3444"/>
                <a:gd name="T2" fmla="*/ 2855 w 4329"/>
                <a:gd name="T3" fmla="*/ 1585 h 3444"/>
                <a:gd name="T4" fmla="*/ 2855 w 4329"/>
                <a:gd name="T5" fmla="*/ 1534 h 3444"/>
                <a:gd name="T6" fmla="*/ 3749 w 4329"/>
                <a:gd name="T7" fmla="*/ 762 h 3444"/>
                <a:gd name="T8" fmla="*/ 4105 w 4329"/>
                <a:gd name="T9" fmla="*/ 0 h 3444"/>
                <a:gd name="T10" fmla="*/ 1869 w 4329"/>
                <a:gd name="T11" fmla="*/ 0 h 3444"/>
                <a:gd name="T12" fmla="*/ 955 w 4329"/>
                <a:gd name="T13" fmla="*/ 609 h 3444"/>
                <a:gd name="T14" fmla="*/ 426 w 4329"/>
                <a:gd name="T15" fmla="*/ 650 h 3444"/>
                <a:gd name="T16" fmla="*/ 0 w 4329"/>
                <a:gd name="T17" fmla="*/ 650 h 3444"/>
                <a:gd name="T18" fmla="*/ 0 w 4329"/>
                <a:gd name="T19" fmla="*/ 2569 h 3444"/>
                <a:gd name="T20" fmla="*/ 426 w 4329"/>
                <a:gd name="T21" fmla="*/ 2569 h 3444"/>
                <a:gd name="T22" fmla="*/ 955 w 4329"/>
                <a:gd name="T23" fmla="*/ 2600 h 3444"/>
                <a:gd name="T24" fmla="*/ 1747 w 4329"/>
                <a:gd name="T25" fmla="*/ 2853 h 3444"/>
                <a:gd name="T26" fmla="*/ 2113 w 4329"/>
                <a:gd name="T27" fmla="*/ 3443 h 3444"/>
                <a:gd name="T28" fmla="*/ 4328 w 4329"/>
                <a:gd name="T29" fmla="*/ 3443 h 3444"/>
                <a:gd name="T30" fmla="*/ 2855 w 4329"/>
                <a:gd name="T31" fmla="*/ 1585 h 3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29" h="3444">
                  <a:moveTo>
                    <a:pt x="2855" y="1585"/>
                  </a:moveTo>
                  <a:lnTo>
                    <a:pt x="2855" y="1585"/>
                  </a:lnTo>
                  <a:cubicBezTo>
                    <a:pt x="2855" y="1534"/>
                    <a:pt x="2855" y="1534"/>
                    <a:pt x="2855" y="1534"/>
                  </a:cubicBezTo>
                  <a:cubicBezTo>
                    <a:pt x="3160" y="1401"/>
                    <a:pt x="3454" y="1148"/>
                    <a:pt x="3749" y="762"/>
                  </a:cubicBezTo>
                  <a:cubicBezTo>
                    <a:pt x="3912" y="548"/>
                    <a:pt x="4034" y="294"/>
                    <a:pt x="4105" y="0"/>
                  </a:cubicBezTo>
                  <a:cubicBezTo>
                    <a:pt x="1869" y="0"/>
                    <a:pt x="1869" y="0"/>
                    <a:pt x="1869" y="0"/>
                  </a:cubicBezTo>
                  <a:cubicBezTo>
                    <a:pt x="1737" y="325"/>
                    <a:pt x="1432" y="528"/>
                    <a:pt x="955" y="609"/>
                  </a:cubicBezTo>
                  <a:cubicBezTo>
                    <a:pt x="792" y="640"/>
                    <a:pt x="620" y="650"/>
                    <a:pt x="426" y="650"/>
                  </a:cubicBezTo>
                  <a:cubicBezTo>
                    <a:pt x="0" y="650"/>
                    <a:pt x="0" y="650"/>
                    <a:pt x="0" y="650"/>
                  </a:cubicBezTo>
                  <a:cubicBezTo>
                    <a:pt x="0" y="2569"/>
                    <a:pt x="0" y="2569"/>
                    <a:pt x="0" y="2569"/>
                  </a:cubicBezTo>
                  <a:cubicBezTo>
                    <a:pt x="426" y="2569"/>
                    <a:pt x="426" y="2569"/>
                    <a:pt x="426" y="2569"/>
                  </a:cubicBezTo>
                  <a:cubicBezTo>
                    <a:pt x="620" y="2569"/>
                    <a:pt x="792" y="2579"/>
                    <a:pt x="955" y="2600"/>
                  </a:cubicBezTo>
                  <a:cubicBezTo>
                    <a:pt x="1290" y="2640"/>
                    <a:pt x="1554" y="2721"/>
                    <a:pt x="1747" y="2853"/>
                  </a:cubicBezTo>
                  <a:cubicBezTo>
                    <a:pt x="1940" y="2996"/>
                    <a:pt x="2062" y="3189"/>
                    <a:pt x="2113" y="3443"/>
                  </a:cubicBezTo>
                  <a:cubicBezTo>
                    <a:pt x="4328" y="3443"/>
                    <a:pt x="4328" y="3443"/>
                    <a:pt x="4328" y="3443"/>
                  </a:cubicBezTo>
                  <a:cubicBezTo>
                    <a:pt x="4186" y="2538"/>
                    <a:pt x="3698" y="1919"/>
                    <a:pt x="2855" y="1585"/>
                  </a:cubicBezTo>
                </a:path>
              </a:pathLst>
            </a:custGeom>
            <a:solidFill>
              <a:schemeClr val="accent6">
                <a:lumMod val="75000"/>
              </a:schemeClr>
            </a:solidFill>
            <a:ln>
              <a:noFill/>
            </a:ln>
            <a:effectLst/>
          </p:spPr>
          <p:txBody>
            <a:bodyPr wrap="none" anchor="ctr"/>
            <a:lstStyle/>
            <a:p>
              <a:endParaRPr lang="es-MX" sz="900"/>
            </a:p>
          </p:txBody>
        </p:sp>
        <p:sp>
          <p:nvSpPr>
            <p:cNvPr id="13" name="Freeform 173">
              <a:extLst>
                <a:ext uri="{FF2B5EF4-FFF2-40B4-BE49-F238E27FC236}">
                  <a16:creationId xmlns:a16="http://schemas.microsoft.com/office/drawing/2014/main" xmlns="" id="{150569E1-D92D-1349-AACC-A2E76C921E4B}"/>
                </a:ext>
              </a:extLst>
            </p:cNvPr>
            <p:cNvSpPr>
              <a:spLocks noChangeArrowheads="1"/>
            </p:cNvSpPr>
            <p:nvPr/>
          </p:nvSpPr>
          <p:spPr bwMode="auto">
            <a:xfrm>
              <a:off x="9333748" y="787856"/>
              <a:ext cx="1637868" cy="1740653"/>
            </a:xfrm>
            <a:custGeom>
              <a:avLst/>
              <a:gdLst>
                <a:gd name="T0" fmla="*/ 0 w 3232"/>
                <a:gd name="T1" fmla="*/ 2012 h 3436"/>
                <a:gd name="T2" fmla="*/ 0 w 3232"/>
                <a:gd name="T3" fmla="*/ 2012 h 3436"/>
                <a:gd name="T4" fmla="*/ 731 w 3232"/>
                <a:gd name="T5" fmla="*/ 2276 h 3436"/>
                <a:gd name="T6" fmla="*/ 1006 w 3232"/>
                <a:gd name="T7" fmla="*/ 2977 h 3436"/>
                <a:gd name="T8" fmla="*/ 914 w 3232"/>
                <a:gd name="T9" fmla="*/ 3435 h 3436"/>
                <a:gd name="T10" fmla="*/ 3150 w 3232"/>
                <a:gd name="T11" fmla="*/ 3435 h 3436"/>
                <a:gd name="T12" fmla="*/ 3231 w 3232"/>
                <a:gd name="T13" fmla="*/ 2693 h 3436"/>
                <a:gd name="T14" fmla="*/ 2398 w 3232"/>
                <a:gd name="T15" fmla="*/ 762 h 3436"/>
                <a:gd name="T16" fmla="*/ 61 w 3232"/>
                <a:gd name="T17" fmla="*/ 0 h 3436"/>
                <a:gd name="T18" fmla="*/ 0 w 3232"/>
                <a:gd name="T19" fmla="*/ 0 h 3436"/>
                <a:gd name="T20" fmla="*/ 0 w 3232"/>
                <a:gd name="T21" fmla="*/ 2012 h 3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32" h="3436">
                  <a:moveTo>
                    <a:pt x="0" y="2012"/>
                  </a:moveTo>
                  <a:lnTo>
                    <a:pt x="0" y="2012"/>
                  </a:lnTo>
                  <a:cubicBezTo>
                    <a:pt x="305" y="2012"/>
                    <a:pt x="549" y="2103"/>
                    <a:pt x="731" y="2276"/>
                  </a:cubicBezTo>
                  <a:cubicBezTo>
                    <a:pt x="914" y="2449"/>
                    <a:pt x="1006" y="2683"/>
                    <a:pt x="1006" y="2977"/>
                  </a:cubicBezTo>
                  <a:cubicBezTo>
                    <a:pt x="1006" y="3150"/>
                    <a:pt x="975" y="3303"/>
                    <a:pt x="914" y="3435"/>
                  </a:cubicBezTo>
                  <a:cubicBezTo>
                    <a:pt x="3150" y="3435"/>
                    <a:pt x="3150" y="3435"/>
                    <a:pt x="3150" y="3435"/>
                  </a:cubicBezTo>
                  <a:cubicBezTo>
                    <a:pt x="3200" y="3211"/>
                    <a:pt x="3231" y="2967"/>
                    <a:pt x="3231" y="2693"/>
                  </a:cubicBezTo>
                  <a:cubicBezTo>
                    <a:pt x="3231" y="1910"/>
                    <a:pt x="2957" y="1260"/>
                    <a:pt x="2398" y="762"/>
                  </a:cubicBezTo>
                  <a:cubicBezTo>
                    <a:pt x="1839" y="254"/>
                    <a:pt x="1067" y="0"/>
                    <a:pt x="61" y="0"/>
                  </a:cubicBezTo>
                  <a:cubicBezTo>
                    <a:pt x="40" y="0"/>
                    <a:pt x="20" y="0"/>
                    <a:pt x="0" y="0"/>
                  </a:cubicBezTo>
                  <a:lnTo>
                    <a:pt x="0" y="2012"/>
                  </a:lnTo>
                </a:path>
              </a:pathLst>
            </a:custGeom>
            <a:solidFill>
              <a:schemeClr val="accent2"/>
            </a:solidFill>
            <a:ln>
              <a:noFill/>
            </a:ln>
            <a:effectLst/>
          </p:spPr>
          <p:txBody>
            <a:bodyPr wrap="none" anchor="ctr"/>
            <a:lstStyle/>
            <a:p>
              <a:endParaRPr lang="es-MX" sz="900"/>
            </a:p>
          </p:txBody>
        </p:sp>
      </p:grpSp>
      <p:sp>
        <p:nvSpPr>
          <p:cNvPr id="14"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3736796" y="4014123"/>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Only for CSE students</a:t>
            </a:r>
            <a:endParaRPr lang="es-MX" sz="2800" b="1" dirty="0">
              <a:solidFill>
                <a:schemeClr val="bg1"/>
              </a:solidFill>
            </a:endParaRPr>
          </a:p>
        </p:txBody>
      </p:sp>
    </p:spTree>
    <p:extLst>
      <p:ext uri="{BB962C8B-B14F-4D97-AF65-F5344CB8AC3E}">
        <p14:creationId xmlns:p14="http://schemas.microsoft.com/office/powerpoint/2010/main" val="5035200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xmlns="" id="{CE4B999E-AE68-A148-BC94-54DD0361C6F6}"/>
              </a:ext>
            </a:extLst>
          </p:cNvPr>
          <p:cNvSpPr txBox="1"/>
          <p:nvPr/>
        </p:nvSpPr>
        <p:spPr>
          <a:xfrm>
            <a:off x="5346268" y="295975"/>
            <a:ext cx="2138727"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Doubts ?</a:t>
            </a:r>
          </a:p>
        </p:txBody>
      </p:sp>
      <p:sp>
        <p:nvSpPr>
          <p:cNvPr id="3"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68194" y="1752840"/>
            <a:ext cx="10823590"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Ms. Navneet </a:t>
            </a:r>
            <a:r>
              <a:rPr lang="es-MX" sz="2800" b="1" dirty="0" err="1">
                <a:solidFill>
                  <a:schemeClr val="bg1"/>
                </a:solidFill>
              </a:rPr>
              <a:t>Kaur</a:t>
            </a:r>
            <a:r>
              <a:rPr lang="es-MX" sz="2800" b="1" dirty="0">
                <a:solidFill>
                  <a:schemeClr val="bg1"/>
                </a:solidFill>
              </a:rPr>
              <a:t> </a:t>
            </a:r>
            <a:r>
              <a:rPr lang="es-MX" sz="2800" b="1" dirty="0"/>
              <a:t>|</a:t>
            </a:r>
            <a:r>
              <a:rPr lang="es-MX" sz="2800" b="1" dirty="0">
                <a:solidFill>
                  <a:schemeClr val="bg1"/>
                </a:solidFill>
              </a:rPr>
              <a:t> navneet.24950@lpu.co.in </a:t>
            </a:r>
            <a:r>
              <a:rPr lang="es-MX" sz="2800" b="1" dirty="0"/>
              <a:t>|</a:t>
            </a:r>
            <a:r>
              <a:rPr lang="es-MX" sz="2800" b="1" dirty="0">
                <a:solidFill>
                  <a:schemeClr val="bg1"/>
                </a:solidFill>
              </a:rPr>
              <a:t> 33-205</a:t>
            </a:r>
          </a:p>
        </p:txBody>
      </p:sp>
      <p:sp>
        <p:nvSpPr>
          <p:cNvPr id="11"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68194" y="2918491"/>
            <a:ext cx="10823590"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Dr. </a:t>
            </a:r>
            <a:r>
              <a:rPr lang="es-MX" sz="2800" b="1" dirty="0" err="1">
                <a:solidFill>
                  <a:schemeClr val="bg1"/>
                </a:solidFill>
              </a:rPr>
              <a:t>Balwinder</a:t>
            </a:r>
            <a:r>
              <a:rPr lang="es-MX" sz="2800" b="1" dirty="0">
                <a:solidFill>
                  <a:schemeClr val="bg1"/>
                </a:solidFill>
              </a:rPr>
              <a:t> </a:t>
            </a:r>
            <a:r>
              <a:rPr lang="es-MX" sz="2800" b="1" dirty="0" err="1">
                <a:solidFill>
                  <a:schemeClr val="bg1"/>
                </a:solidFill>
              </a:rPr>
              <a:t>Kaur</a:t>
            </a:r>
            <a:r>
              <a:rPr lang="es-MX" sz="2800" b="1" dirty="0">
                <a:solidFill>
                  <a:schemeClr val="bg1"/>
                </a:solidFill>
              </a:rPr>
              <a:t> </a:t>
            </a:r>
            <a:r>
              <a:rPr lang="es-MX" sz="2800" b="1" dirty="0"/>
              <a:t>|</a:t>
            </a:r>
            <a:r>
              <a:rPr lang="es-MX" sz="2800" b="1" dirty="0">
                <a:solidFill>
                  <a:schemeClr val="bg1"/>
                </a:solidFill>
              </a:rPr>
              <a:t> balwinder.25673@lpu.co.in </a:t>
            </a:r>
            <a:r>
              <a:rPr lang="es-MX" sz="2800" b="1" dirty="0"/>
              <a:t>|</a:t>
            </a:r>
            <a:r>
              <a:rPr lang="es-MX" sz="2800" b="1" dirty="0">
                <a:solidFill>
                  <a:schemeClr val="bg1"/>
                </a:solidFill>
              </a:rPr>
              <a:t> 33-205</a:t>
            </a:r>
          </a:p>
        </p:txBody>
      </p:sp>
      <p:grpSp>
        <p:nvGrpSpPr>
          <p:cNvPr id="5" name="Group 4"/>
          <p:cNvGrpSpPr/>
          <p:nvPr/>
        </p:nvGrpSpPr>
        <p:grpSpPr>
          <a:xfrm>
            <a:off x="179714" y="167723"/>
            <a:ext cx="426695" cy="609375"/>
            <a:chOff x="7604268" y="787856"/>
            <a:chExt cx="3454491" cy="5226428"/>
          </a:xfrm>
        </p:grpSpPr>
        <p:sp>
          <p:nvSpPr>
            <p:cNvPr id="6" name="Freeform 169">
              <a:extLst>
                <a:ext uri="{FF2B5EF4-FFF2-40B4-BE49-F238E27FC236}">
                  <a16:creationId xmlns:a16="http://schemas.microsoft.com/office/drawing/2014/main" xmlns="" id="{D3BA7D7A-D67B-C542-B2FF-3C8089354ABC}"/>
                </a:ext>
              </a:extLst>
            </p:cNvPr>
            <p:cNvSpPr>
              <a:spLocks noChangeArrowheads="1"/>
            </p:cNvSpPr>
            <p:nvPr/>
          </p:nvSpPr>
          <p:spPr bwMode="auto">
            <a:xfrm>
              <a:off x="7604268" y="4376416"/>
              <a:ext cx="1729480" cy="1637868"/>
            </a:xfrm>
            <a:custGeom>
              <a:avLst/>
              <a:gdLst>
                <a:gd name="T0" fmla="*/ 3414 w 3415"/>
                <a:gd name="T1" fmla="*/ 1311 h 3232"/>
                <a:gd name="T2" fmla="*/ 3414 w 3415"/>
                <a:gd name="T3" fmla="*/ 1311 h 3232"/>
                <a:gd name="T4" fmla="*/ 2560 w 3415"/>
                <a:gd name="T5" fmla="*/ 955 h 3232"/>
                <a:gd name="T6" fmla="*/ 2225 w 3415"/>
                <a:gd name="T7" fmla="*/ 0 h 3232"/>
                <a:gd name="T8" fmla="*/ 0 w 3415"/>
                <a:gd name="T9" fmla="*/ 0 h 3232"/>
                <a:gd name="T10" fmla="*/ 975 w 3415"/>
                <a:gd name="T11" fmla="*/ 2428 h 3232"/>
                <a:gd name="T12" fmla="*/ 3200 w 3415"/>
                <a:gd name="T13" fmla="*/ 3231 h 3232"/>
                <a:gd name="T14" fmla="*/ 3414 w 3415"/>
                <a:gd name="T15" fmla="*/ 3231 h 3232"/>
                <a:gd name="T16" fmla="*/ 3414 w 3415"/>
                <a:gd name="T17" fmla="*/ 1311 h 3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5" h="3232">
                  <a:moveTo>
                    <a:pt x="3414" y="1311"/>
                  </a:moveTo>
                  <a:lnTo>
                    <a:pt x="3414" y="1311"/>
                  </a:lnTo>
                  <a:cubicBezTo>
                    <a:pt x="3048" y="1301"/>
                    <a:pt x="2774" y="1179"/>
                    <a:pt x="2560" y="955"/>
                  </a:cubicBezTo>
                  <a:cubicBezTo>
                    <a:pt x="2347" y="721"/>
                    <a:pt x="2235" y="407"/>
                    <a:pt x="2225" y="0"/>
                  </a:cubicBezTo>
                  <a:cubicBezTo>
                    <a:pt x="0" y="0"/>
                    <a:pt x="0" y="0"/>
                    <a:pt x="0" y="0"/>
                  </a:cubicBezTo>
                  <a:cubicBezTo>
                    <a:pt x="0" y="1077"/>
                    <a:pt x="325" y="1890"/>
                    <a:pt x="975" y="2428"/>
                  </a:cubicBezTo>
                  <a:cubicBezTo>
                    <a:pt x="1565" y="2916"/>
                    <a:pt x="2306" y="3180"/>
                    <a:pt x="3200" y="3231"/>
                  </a:cubicBezTo>
                  <a:cubicBezTo>
                    <a:pt x="3414" y="3231"/>
                    <a:pt x="3414" y="3231"/>
                    <a:pt x="3414" y="3231"/>
                  </a:cubicBezTo>
                  <a:lnTo>
                    <a:pt x="3414" y="1311"/>
                  </a:lnTo>
                </a:path>
              </a:pathLst>
            </a:custGeom>
            <a:solidFill>
              <a:schemeClr val="accent5"/>
            </a:solidFill>
            <a:ln>
              <a:noFill/>
            </a:ln>
            <a:effectLst/>
          </p:spPr>
          <p:txBody>
            <a:bodyPr wrap="none" anchor="ctr"/>
            <a:lstStyle/>
            <a:p>
              <a:endParaRPr lang="es-MX" sz="900"/>
            </a:p>
          </p:txBody>
        </p:sp>
        <p:sp>
          <p:nvSpPr>
            <p:cNvPr id="7" name="Freeform 170">
              <a:extLst>
                <a:ext uri="{FF2B5EF4-FFF2-40B4-BE49-F238E27FC236}">
                  <a16:creationId xmlns:a16="http://schemas.microsoft.com/office/drawing/2014/main" xmlns="" id="{1812F756-6BB3-9D4E-88DA-EAC2C7A50D15}"/>
                </a:ext>
              </a:extLst>
            </p:cNvPr>
            <p:cNvSpPr>
              <a:spLocks noChangeArrowheads="1"/>
            </p:cNvSpPr>
            <p:nvPr/>
          </p:nvSpPr>
          <p:spPr bwMode="auto">
            <a:xfrm>
              <a:off x="7686944" y="787856"/>
              <a:ext cx="1649039" cy="1539551"/>
            </a:xfrm>
            <a:custGeom>
              <a:avLst/>
              <a:gdLst>
                <a:gd name="T0" fmla="*/ 905 w 3253"/>
                <a:gd name="T1" fmla="*/ 793 h 3039"/>
                <a:gd name="T2" fmla="*/ 905 w 3253"/>
                <a:gd name="T3" fmla="*/ 793 h 3039"/>
                <a:gd name="T4" fmla="*/ 0 w 3253"/>
                <a:gd name="T5" fmla="*/ 3038 h 3039"/>
                <a:gd name="T6" fmla="*/ 2226 w 3253"/>
                <a:gd name="T7" fmla="*/ 3038 h 3039"/>
                <a:gd name="T8" fmla="*/ 3252 w 3253"/>
                <a:gd name="T9" fmla="*/ 2012 h 3039"/>
                <a:gd name="T10" fmla="*/ 3252 w 3253"/>
                <a:gd name="T11" fmla="*/ 0 h 3039"/>
                <a:gd name="T12" fmla="*/ 905 w 3253"/>
                <a:gd name="T13" fmla="*/ 793 h 3039"/>
              </a:gdLst>
              <a:ahLst/>
              <a:cxnLst>
                <a:cxn ang="0">
                  <a:pos x="T0" y="T1"/>
                </a:cxn>
                <a:cxn ang="0">
                  <a:pos x="T2" y="T3"/>
                </a:cxn>
                <a:cxn ang="0">
                  <a:pos x="T4" y="T5"/>
                </a:cxn>
                <a:cxn ang="0">
                  <a:pos x="T6" y="T7"/>
                </a:cxn>
                <a:cxn ang="0">
                  <a:pos x="T8" y="T9"/>
                </a:cxn>
                <a:cxn ang="0">
                  <a:pos x="T10" y="T11"/>
                </a:cxn>
                <a:cxn ang="0">
                  <a:pos x="T12" y="T13"/>
                </a:cxn>
              </a:cxnLst>
              <a:rect l="0" t="0" r="r" b="b"/>
              <a:pathLst>
                <a:path w="3253" h="3039">
                  <a:moveTo>
                    <a:pt x="905" y="793"/>
                  </a:moveTo>
                  <a:lnTo>
                    <a:pt x="905" y="793"/>
                  </a:lnTo>
                  <a:cubicBezTo>
                    <a:pt x="305" y="1321"/>
                    <a:pt x="0" y="2073"/>
                    <a:pt x="0" y="3038"/>
                  </a:cubicBezTo>
                  <a:cubicBezTo>
                    <a:pt x="2226" y="3038"/>
                    <a:pt x="2226" y="3038"/>
                    <a:pt x="2226" y="3038"/>
                  </a:cubicBezTo>
                  <a:cubicBezTo>
                    <a:pt x="2287" y="2357"/>
                    <a:pt x="2632" y="2012"/>
                    <a:pt x="3252" y="2012"/>
                  </a:cubicBezTo>
                  <a:cubicBezTo>
                    <a:pt x="3252" y="0"/>
                    <a:pt x="3252" y="0"/>
                    <a:pt x="3252" y="0"/>
                  </a:cubicBezTo>
                  <a:cubicBezTo>
                    <a:pt x="2276" y="11"/>
                    <a:pt x="1494" y="275"/>
                    <a:pt x="905" y="793"/>
                  </a:cubicBezTo>
                </a:path>
              </a:pathLst>
            </a:custGeom>
            <a:solidFill>
              <a:schemeClr val="accent1"/>
            </a:solidFill>
            <a:ln>
              <a:noFill/>
            </a:ln>
            <a:effectLst/>
          </p:spPr>
          <p:txBody>
            <a:bodyPr wrap="none" anchor="ctr"/>
            <a:lstStyle/>
            <a:p>
              <a:endParaRPr lang="es-MX" sz="900"/>
            </a:p>
          </p:txBody>
        </p:sp>
        <p:sp>
          <p:nvSpPr>
            <p:cNvPr id="8" name="Freeform 171">
              <a:extLst>
                <a:ext uri="{FF2B5EF4-FFF2-40B4-BE49-F238E27FC236}">
                  <a16:creationId xmlns:a16="http://schemas.microsoft.com/office/drawing/2014/main" xmlns="" id="{F624D469-F656-F241-A1E5-8B63A4A68406}"/>
                </a:ext>
              </a:extLst>
            </p:cNvPr>
            <p:cNvSpPr>
              <a:spLocks noChangeArrowheads="1"/>
            </p:cNvSpPr>
            <p:nvPr/>
          </p:nvSpPr>
          <p:spPr bwMode="auto">
            <a:xfrm>
              <a:off x="9333748" y="4273630"/>
              <a:ext cx="1725011" cy="1740653"/>
            </a:xfrm>
            <a:custGeom>
              <a:avLst/>
              <a:gdLst>
                <a:gd name="T0" fmla="*/ 1158 w 3405"/>
                <a:gd name="T1" fmla="*/ 0 h 3435"/>
                <a:gd name="T2" fmla="*/ 1158 w 3405"/>
                <a:gd name="T3" fmla="*/ 0 h 3435"/>
                <a:gd name="T4" fmla="*/ 1188 w 3405"/>
                <a:gd name="T5" fmla="*/ 294 h 3435"/>
                <a:gd name="T6" fmla="*/ 904 w 3405"/>
                <a:gd name="T7" fmla="*/ 1199 h 3435"/>
                <a:gd name="T8" fmla="*/ 40 w 3405"/>
                <a:gd name="T9" fmla="*/ 1514 h 3435"/>
                <a:gd name="T10" fmla="*/ 0 w 3405"/>
                <a:gd name="T11" fmla="*/ 1514 h 3435"/>
                <a:gd name="T12" fmla="*/ 0 w 3405"/>
                <a:gd name="T13" fmla="*/ 3434 h 3435"/>
                <a:gd name="T14" fmla="*/ 406 w 3405"/>
                <a:gd name="T15" fmla="*/ 3434 h 3435"/>
                <a:gd name="T16" fmla="*/ 2530 w 3405"/>
                <a:gd name="T17" fmla="*/ 2662 h 3435"/>
                <a:gd name="T18" fmla="*/ 3404 w 3405"/>
                <a:gd name="T19" fmla="*/ 528 h 3435"/>
                <a:gd name="T20" fmla="*/ 3373 w 3405"/>
                <a:gd name="T21" fmla="*/ 0 h 3435"/>
                <a:gd name="T22" fmla="*/ 1158 w 3405"/>
                <a:gd name="T23" fmla="*/ 0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5" h="3435">
                  <a:moveTo>
                    <a:pt x="1158" y="0"/>
                  </a:moveTo>
                  <a:lnTo>
                    <a:pt x="1158" y="0"/>
                  </a:lnTo>
                  <a:cubicBezTo>
                    <a:pt x="1178" y="91"/>
                    <a:pt x="1188" y="183"/>
                    <a:pt x="1188" y="294"/>
                  </a:cubicBezTo>
                  <a:cubicBezTo>
                    <a:pt x="1188" y="680"/>
                    <a:pt x="1097" y="985"/>
                    <a:pt x="904" y="1199"/>
                  </a:cubicBezTo>
                  <a:cubicBezTo>
                    <a:pt x="711" y="1412"/>
                    <a:pt x="427" y="1514"/>
                    <a:pt x="40" y="1514"/>
                  </a:cubicBezTo>
                  <a:cubicBezTo>
                    <a:pt x="30" y="1514"/>
                    <a:pt x="10" y="1514"/>
                    <a:pt x="0" y="1514"/>
                  </a:cubicBezTo>
                  <a:cubicBezTo>
                    <a:pt x="0" y="3434"/>
                    <a:pt x="0" y="3434"/>
                    <a:pt x="0" y="3434"/>
                  </a:cubicBezTo>
                  <a:cubicBezTo>
                    <a:pt x="406" y="3434"/>
                    <a:pt x="406" y="3434"/>
                    <a:pt x="406" y="3434"/>
                  </a:cubicBezTo>
                  <a:cubicBezTo>
                    <a:pt x="1290" y="3393"/>
                    <a:pt x="2002" y="3129"/>
                    <a:pt x="2530" y="2662"/>
                  </a:cubicBezTo>
                  <a:cubicBezTo>
                    <a:pt x="3109" y="2143"/>
                    <a:pt x="3404" y="1432"/>
                    <a:pt x="3404" y="528"/>
                  </a:cubicBezTo>
                  <a:cubicBezTo>
                    <a:pt x="3404" y="345"/>
                    <a:pt x="3394" y="162"/>
                    <a:pt x="3373" y="0"/>
                  </a:cubicBezTo>
                  <a:lnTo>
                    <a:pt x="1158" y="0"/>
                  </a:lnTo>
                </a:path>
              </a:pathLst>
            </a:custGeom>
            <a:solidFill>
              <a:schemeClr val="accent4"/>
            </a:solidFill>
            <a:ln>
              <a:noFill/>
            </a:ln>
            <a:effectLst/>
          </p:spPr>
          <p:txBody>
            <a:bodyPr wrap="none" anchor="ctr"/>
            <a:lstStyle/>
            <a:p>
              <a:endParaRPr lang="es-MX" sz="900"/>
            </a:p>
          </p:txBody>
        </p:sp>
        <p:sp>
          <p:nvSpPr>
            <p:cNvPr id="9" name="Freeform 172">
              <a:extLst>
                <a:ext uri="{FF2B5EF4-FFF2-40B4-BE49-F238E27FC236}">
                  <a16:creationId xmlns:a16="http://schemas.microsoft.com/office/drawing/2014/main" xmlns="" id="{202B935B-7EBC-7745-B13B-59254A7845AD}"/>
                </a:ext>
              </a:extLst>
            </p:cNvPr>
            <p:cNvSpPr>
              <a:spLocks noChangeArrowheads="1"/>
            </p:cNvSpPr>
            <p:nvPr/>
          </p:nvSpPr>
          <p:spPr bwMode="auto">
            <a:xfrm>
              <a:off x="8848868" y="2528509"/>
              <a:ext cx="2194250" cy="1745121"/>
            </a:xfrm>
            <a:custGeom>
              <a:avLst/>
              <a:gdLst>
                <a:gd name="T0" fmla="*/ 2855 w 4329"/>
                <a:gd name="T1" fmla="*/ 1585 h 3444"/>
                <a:gd name="T2" fmla="*/ 2855 w 4329"/>
                <a:gd name="T3" fmla="*/ 1585 h 3444"/>
                <a:gd name="T4" fmla="*/ 2855 w 4329"/>
                <a:gd name="T5" fmla="*/ 1534 h 3444"/>
                <a:gd name="T6" fmla="*/ 3749 w 4329"/>
                <a:gd name="T7" fmla="*/ 762 h 3444"/>
                <a:gd name="T8" fmla="*/ 4105 w 4329"/>
                <a:gd name="T9" fmla="*/ 0 h 3444"/>
                <a:gd name="T10" fmla="*/ 1869 w 4329"/>
                <a:gd name="T11" fmla="*/ 0 h 3444"/>
                <a:gd name="T12" fmla="*/ 955 w 4329"/>
                <a:gd name="T13" fmla="*/ 609 h 3444"/>
                <a:gd name="T14" fmla="*/ 426 w 4329"/>
                <a:gd name="T15" fmla="*/ 650 h 3444"/>
                <a:gd name="T16" fmla="*/ 0 w 4329"/>
                <a:gd name="T17" fmla="*/ 650 h 3444"/>
                <a:gd name="T18" fmla="*/ 0 w 4329"/>
                <a:gd name="T19" fmla="*/ 2569 h 3444"/>
                <a:gd name="T20" fmla="*/ 426 w 4329"/>
                <a:gd name="T21" fmla="*/ 2569 h 3444"/>
                <a:gd name="T22" fmla="*/ 955 w 4329"/>
                <a:gd name="T23" fmla="*/ 2600 h 3444"/>
                <a:gd name="T24" fmla="*/ 1747 w 4329"/>
                <a:gd name="T25" fmla="*/ 2853 h 3444"/>
                <a:gd name="T26" fmla="*/ 2113 w 4329"/>
                <a:gd name="T27" fmla="*/ 3443 h 3444"/>
                <a:gd name="T28" fmla="*/ 4328 w 4329"/>
                <a:gd name="T29" fmla="*/ 3443 h 3444"/>
                <a:gd name="T30" fmla="*/ 2855 w 4329"/>
                <a:gd name="T31" fmla="*/ 1585 h 3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29" h="3444">
                  <a:moveTo>
                    <a:pt x="2855" y="1585"/>
                  </a:moveTo>
                  <a:lnTo>
                    <a:pt x="2855" y="1585"/>
                  </a:lnTo>
                  <a:cubicBezTo>
                    <a:pt x="2855" y="1534"/>
                    <a:pt x="2855" y="1534"/>
                    <a:pt x="2855" y="1534"/>
                  </a:cubicBezTo>
                  <a:cubicBezTo>
                    <a:pt x="3160" y="1401"/>
                    <a:pt x="3454" y="1148"/>
                    <a:pt x="3749" y="762"/>
                  </a:cubicBezTo>
                  <a:cubicBezTo>
                    <a:pt x="3912" y="548"/>
                    <a:pt x="4034" y="294"/>
                    <a:pt x="4105" y="0"/>
                  </a:cubicBezTo>
                  <a:cubicBezTo>
                    <a:pt x="1869" y="0"/>
                    <a:pt x="1869" y="0"/>
                    <a:pt x="1869" y="0"/>
                  </a:cubicBezTo>
                  <a:cubicBezTo>
                    <a:pt x="1737" y="325"/>
                    <a:pt x="1432" y="528"/>
                    <a:pt x="955" y="609"/>
                  </a:cubicBezTo>
                  <a:cubicBezTo>
                    <a:pt x="792" y="640"/>
                    <a:pt x="620" y="650"/>
                    <a:pt x="426" y="650"/>
                  </a:cubicBezTo>
                  <a:cubicBezTo>
                    <a:pt x="0" y="650"/>
                    <a:pt x="0" y="650"/>
                    <a:pt x="0" y="650"/>
                  </a:cubicBezTo>
                  <a:cubicBezTo>
                    <a:pt x="0" y="2569"/>
                    <a:pt x="0" y="2569"/>
                    <a:pt x="0" y="2569"/>
                  </a:cubicBezTo>
                  <a:cubicBezTo>
                    <a:pt x="426" y="2569"/>
                    <a:pt x="426" y="2569"/>
                    <a:pt x="426" y="2569"/>
                  </a:cubicBezTo>
                  <a:cubicBezTo>
                    <a:pt x="620" y="2569"/>
                    <a:pt x="792" y="2579"/>
                    <a:pt x="955" y="2600"/>
                  </a:cubicBezTo>
                  <a:cubicBezTo>
                    <a:pt x="1290" y="2640"/>
                    <a:pt x="1554" y="2721"/>
                    <a:pt x="1747" y="2853"/>
                  </a:cubicBezTo>
                  <a:cubicBezTo>
                    <a:pt x="1940" y="2996"/>
                    <a:pt x="2062" y="3189"/>
                    <a:pt x="2113" y="3443"/>
                  </a:cubicBezTo>
                  <a:cubicBezTo>
                    <a:pt x="4328" y="3443"/>
                    <a:pt x="4328" y="3443"/>
                    <a:pt x="4328" y="3443"/>
                  </a:cubicBezTo>
                  <a:cubicBezTo>
                    <a:pt x="4186" y="2538"/>
                    <a:pt x="3698" y="1919"/>
                    <a:pt x="2855" y="1585"/>
                  </a:cubicBezTo>
                </a:path>
              </a:pathLst>
            </a:custGeom>
            <a:solidFill>
              <a:schemeClr val="accent6">
                <a:lumMod val="75000"/>
              </a:schemeClr>
            </a:solidFill>
            <a:ln>
              <a:noFill/>
            </a:ln>
            <a:effectLst/>
          </p:spPr>
          <p:txBody>
            <a:bodyPr wrap="none" anchor="ctr"/>
            <a:lstStyle/>
            <a:p>
              <a:endParaRPr lang="es-MX" sz="900"/>
            </a:p>
          </p:txBody>
        </p:sp>
        <p:sp>
          <p:nvSpPr>
            <p:cNvPr id="10" name="Freeform 173">
              <a:extLst>
                <a:ext uri="{FF2B5EF4-FFF2-40B4-BE49-F238E27FC236}">
                  <a16:creationId xmlns:a16="http://schemas.microsoft.com/office/drawing/2014/main" xmlns="" id="{150569E1-D92D-1349-AACC-A2E76C921E4B}"/>
                </a:ext>
              </a:extLst>
            </p:cNvPr>
            <p:cNvSpPr>
              <a:spLocks noChangeArrowheads="1"/>
            </p:cNvSpPr>
            <p:nvPr/>
          </p:nvSpPr>
          <p:spPr bwMode="auto">
            <a:xfrm>
              <a:off x="9333748" y="787856"/>
              <a:ext cx="1637868" cy="1740653"/>
            </a:xfrm>
            <a:custGeom>
              <a:avLst/>
              <a:gdLst>
                <a:gd name="T0" fmla="*/ 0 w 3232"/>
                <a:gd name="T1" fmla="*/ 2012 h 3436"/>
                <a:gd name="T2" fmla="*/ 0 w 3232"/>
                <a:gd name="T3" fmla="*/ 2012 h 3436"/>
                <a:gd name="T4" fmla="*/ 731 w 3232"/>
                <a:gd name="T5" fmla="*/ 2276 h 3436"/>
                <a:gd name="T6" fmla="*/ 1006 w 3232"/>
                <a:gd name="T7" fmla="*/ 2977 h 3436"/>
                <a:gd name="T8" fmla="*/ 914 w 3232"/>
                <a:gd name="T9" fmla="*/ 3435 h 3436"/>
                <a:gd name="T10" fmla="*/ 3150 w 3232"/>
                <a:gd name="T11" fmla="*/ 3435 h 3436"/>
                <a:gd name="T12" fmla="*/ 3231 w 3232"/>
                <a:gd name="T13" fmla="*/ 2693 h 3436"/>
                <a:gd name="T14" fmla="*/ 2398 w 3232"/>
                <a:gd name="T15" fmla="*/ 762 h 3436"/>
                <a:gd name="T16" fmla="*/ 61 w 3232"/>
                <a:gd name="T17" fmla="*/ 0 h 3436"/>
                <a:gd name="T18" fmla="*/ 0 w 3232"/>
                <a:gd name="T19" fmla="*/ 0 h 3436"/>
                <a:gd name="T20" fmla="*/ 0 w 3232"/>
                <a:gd name="T21" fmla="*/ 2012 h 3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32" h="3436">
                  <a:moveTo>
                    <a:pt x="0" y="2012"/>
                  </a:moveTo>
                  <a:lnTo>
                    <a:pt x="0" y="2012"/>
                  </a:lnTo>
                  <a:cubicBezTo>
                    <a:pt x="305" y="2012"/>
                    <a:pt x="549" y="2103"/>
                    <a:pt x="731" y="2276"/>
                  </a:cubicBezTo>
                  <a:cubicBezTo>
                    <a:pt x="914" y="2449"/>
                    <a:pt x="1006" y="2683"/>
                    <a:pt x="1006" y="2977"/>
                  </a:cubicBezTo>
                  <a:cubicBezTo>
                    <a:pt x="1006" y="3150"/>
                    <a:pt x="975" y="3303"/>
                    <a:pt x="914" y="3435"/>
                  </a:cubicBezTo>
                  <a:cubicBezTo>
                    <a:pt x="3150" y="3435"/>
                    <a:pt x="3150" y="3435"/>
                    <a:pt x="3150" y="3435"/>
                  </a:cubicBezTo>
                  <a:cubicBezTo>
                    <a:pt x="3200" y="3211"/>
                    <a:pt x="3231" y="2967"/>
                    <a:pt x="3231" y="2693"/>
                  </a:cubicBezTo>
                  <a:cubicBezTo>
                    <a:pt x="3231" y="1910"/>
                    <a:pt x="2957" y="1260"/>
                    <a:pt x="2398" y="762"/>
                  </a:cubicBezTo>
                  <a:cubicBezTo>
                    <a:pt x="1839" y="254"/>
                    <a:pt x="1067" y="0"/>
                    <a:pt x="61" y="0"/>
                  </a:cubicBezTo>
                  <a:cubicBezTo>
                    <a:pt x="40" y="0"/>
                    <a:pt x="20" y="0"/>
                    <a:pt x="0" y="0"/>
                  </a:cubicBezTo>
                  <a:lnTo>
                    <a:pt x="0" y="2012"/>
                  </a:lnTo>
                </a:path>
              </a:pathLst>
            </a:custGeom>
            <a:solidFill>
              <a:schemeClr val="accent2"/>
            </a:solidFill>
            <a:ln>
              <a:noFill/>
            </a:ln>
            <a:effectLst/>
          </p:spPr>
          <p:txBody>
            <a:bodyPr wrap="none" anchor="ctr"/>
            <a:lstStyle/>
            <a:p>
              <a:endParaRPr lang="es-MX" sz="900"/>
            </a:p>
          </p:txBody>
        </p:sp>
      </p:grpSp>
    </p:spTree>
    <p:extLst>
      <p:ext uri="{BB962C8B-B14F-4D97-AF65-F5344CB8AC3E}">
        <p14:creationId xmlns:p14="http://schemas.microsoft.com/office/powerpoint/2010/main" val="19748864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4249" b="22853"/>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p:cNvSpPr>
            <a:spLocks noGrp="1"/>
          </p:cNvSpPr>
          <p:nvPr>
            <p:ph idx="1"/>
          </p:nvPr>
        </p:nvSpPr>
        <p:spPr>
          <a:xfrm>
            <a:off x="1085366" y="4074126"/>
            <a:ext cx="10554699" cy="2452687"/>
          </a:xfrm>
        </p:spPr>
        <p:txBody>
          <a:bodyPr vert="horz" lIns="91440" tIns="45720" rIns="91440" bIns="45720" rtlCol="0" anchor="ctr">
            <a:noAutofit/>
          </a:bodyPr>
          <a:lstStyle/>
          <a:p>
            <a:pPr marL="0" indent="0">
              <a:buNone/>
            </a:pPr>
            <a:r>
              <a:rPr lang="en-US" sz="2400" dirty="0">
                <a:solidFill>
                  <a:schemeClr val="accent1">
                    <a:lumMod val="50000"/>
                  </a:schemeClr>
                </a:solidFill>
              </a:rPr>
              <a:t>What are the interfaces through which the student can participate in giving preferences of Engineering minor(s)?</a:t>
            </a:r>
          </a:p>
          <a:p>
            <a:pPr marL="0">
              <a:buFont typeface="Arial" panose="020B0604020202020204" pitchFamily="34" charset="0"/>
              <a:buChar char="•"/>
            </a:pPr>
            <a:endParaRPr lang="en-US" sz="2400" dirty="0">
              <a:solidFill>
                <a:schemeClr val="accent1">
                  <a:lumMod val="50000"/>
                </a:schemeClr>
              </a:solidFill>
            </a:endParaRPr>
          </a:p>
          <a:p>
            <a:pPr marL="742950" indent="-457200">
              <a:buFont typeface="+mj-lt"/>
              <a:buAutoNum type="alphaLcParenR"/>
            </a:pPr>
            <a:r>
              <a:rPr lang="en-US" sz="2400" dirty="0">
                <a:solidFill>
                  <a:schemeClr val="accent1">
                    <a:lumMod val="50000"/>
                  </a:schemeClr>
                </a:solidFill>
              </a:rPr>
              <a:t>Only through UMS</a:t>
            </a:r>
          </a:p>
          <a:p>
            <a:pPr marL="742950" indent="-457200">
              <a:buFont typeface="+mj-lt"/>
              <a:buAutoNum type="alphaLcParenR"/>
            </a:pPr>
            <a:r>
              <a:rPr lang="en-US" sz="2400" dirty="0">
                <a:solidFill>
                  <a:schemeClr val="accent1">
                    <a:lumMod val="50000"/>
                  </a:schemeClr>
                </a:solidFill>
              </a:rPr>
              <a:t>Only through LPU Touch</a:t>
            </a:r>
          </a:p>
          <a:p>
            <a:pPr marL="742950" indent="-457200">
              <a:buFont typeface="+mj-lt"/>
              <a:buAutoNum type="alphaLcParenR"/>
            </a:pPr>
            <a:r>
              <a:rPr lang="en-US" sz="2400" dirty="0">
                <a:solidFill>
                  <a:schemeClr val="accent1">
                    <a:lumMod val="50000"/>
                  </a:schemeClr>
                </a:solidFill>
              </a:rPr>
              <a:t>Both through UMS and LPU Touch</a:t>
            </a:r>
          </a:p>
          <a:p>
            <a:pPr marL="742950" indent="-457200">
              <a:buFont typeface="+mj-lt"/>
              <a:buAutoNum type="alphaLcParenR"/>
            </a:pPr>
            <a:r>
              <a:rPr lang="en-US" sz="2400" dirty="0">
                <a:solidFill>
                  <a:schemeClr val="accent1">
                    <a:lumMod val="50000"/>
                  </a:schemeClr>
                </a:solidFill>
              </a:rPr>
              <a:t>Through any mobile browser</a:t>
            </a:r>
          </a:p>
        </p:txBody>
      </p:sp>
    </p:spTree>
    <p:extLst>
      <p:ext uri="{BB962C8B-B14F-4D97-AF65-F5344CB8AC3E}">
        <p14:creationId xmlns:p14="http://schemas.microsoft.com/office/powerpoint/2010/main" val="9838224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Freeform 180">
            <a:extLst>
              <a:ext uri="{FF2B5EF4-FFF2-40B4-BE49-F238E27FC236}">
                <a16:creationId xmlns:a16="http://schemas.microsoft.com/office/drawing/2014/main" xmlns="" id="{68A66645-9A25-0C46-A132-E043EA07A523}"/>
              </a:ext>
            </a:extLst>
          </p:cNvPr>
          <p:cNvSpPr>
            <a:spLocks noChangeArrowheads="1"/>
          </p:cNvSpPr>
          <p:nvPr/>
        </p:nvSpPr>
        <p:spPr bwMode="auto">
          <a:xfrm>
            <a:off x="2255042" y="1102548"/>
            <a:ext cx="1057787" cy="1258517"/>
          </a:xfrm>
          <a:custGeom>
            <a:avLst/>
            <a:gdLst>
              <a:gd name="T0" fmla="*/ 2068 w 2069"/>
              <a:gd name="T1" fmla="*/ 0 h 2462"/>
              <a:gd name="T2" fmla="*/ 1675 w 2069"/>
              <a:gd name="T3" fmla="*/ 0 h 2462"/>
              <a:gd name="T4" fmla="*/ 0 w 2069"/>
              <a:gd name="T5" fmla="*/ 2461 h 2462"/>
              <a:gd name="T6" fmla="*/ 2068 w 2069"/>
              <a:gd name="T7" fmla="*/ 2461 h 2462"/>
              <a:gd name="T8" fmla="*/ 2068 w 2069"/>
              <a:gd name="T9" fmla="*/ 0 h 2462"/>
            </a:gdLst>
            <a:ahLst/>
            <a:cxnLst>
              <a:cxn ang="0">
                <a:pos x="T0" y="T1"/>
              </a:cxn>
              <a:cxn ang="0">
                <a:pos x="T2" y="T3"/>
              </a:cxn>
              <a:cxn ang="0">
                <a:pos x="T4" y="T5"/>
              </a:cxn>
              <a:cxn ang="0">
                <a:pos x="T6" y="T7"/>
              </a:cxn>
              <a:cxn ang="0">
                <a:pos x="T8" y="T9"/>
              </a:cxn>
            </a:cxnLst>
            <a:rect l="0" t="0" r="r" b="b"/>
            <a:pathLst>
              <a:path w="2069" h="2462">
                <a:moveTo>
                  <a:pt x="2068" y="0"/>
                </a:moveTo>
                <a:lnTo>
                  <a:pt x="1675" y="0"/>
                </a:lnTo>
                <a:lnTo>
                  <a:pt x="0" y="2461"/>
                </a:lnTo>
                <a:lnTo>
                  <a:pt x="2068" y="2461"/>
                </a:lnTo>
                <a:lnTo>
                  <a:pt x="2068" y="0"/>
                </a:lnTo>
              </a:path>
            </a:pathLst>
          </a:custGeom>
          <a:solidFill>
            <a:schemeClr val="accent1"/>
          </a:solidFill>
          <a:ln>
            <a:noFill/>
          </a:ln>
          <a:effectLst/>
        </p:spPr>
        <p:txBody>
          <a:bodyPr wrap="none" anchor="ctr"/>
          <a:lstStyle/>
          <a:p>
            <a:endParaRPr lang="es-MX" sz="900"/>
          </a:p>
        </p:txBody>
      </p:sp>
      <p:sp>
        <p:nvSpPr>
          <p:cNvPr id="210" name="Freeform 181">
            <a:extLst>
              <a:ext uri="{FF2B5EF4-FFF2-40B4-BE49-F238E27FC236}">
                <a16:creationId xmlns:a16="http://schemas.microsoft.com/office/drawing/2014/main" xmlns="" id="{FD8285C2-8D39-E949-9CA4-42AA3F6B077A}"/>
              </a:ext>
            </a:extLst>
          </p:cNvPr>
          <p:cNvSpPr>
            <a:spLocks noChangeArrowheads="1"/>
          </p:cNvSpPr>
          <p:nvPr/>
        </p:nvSpPr>
        <p:spPr bwMode="auto">
          <a:xfrm>
            <a:off x="3236145" y="3973682"/>
            <a:ext cx="1599083" cy="1811091"/>
          </a:xfrm>
          <a:custGeom>
            <a:avLst/>
            <a:gdLst>
              <a:gd name="T0" fmla="*/ 149 w 3127"/>
              <a:gd name="T1" fmla="*/ 0 h 3539"/>
              <a:gd name="T2" fmla="*/ 0 w 3127"/>
              <a:gd name="T3" fmla="*/ 0 h 3539"/>
              <a:gd name="T4" fmla="*/ 0 w 3127"/>
              <a:gd name="T5" fmla="*/ 1881 h 3539"/>
              <a:gd name="T6" fmla="*/ 0 w 3127"/>
              <a:gd name="T7" fmla="*/ 1881 h 3539"/>
              <a:gd name="T8" fmla="*/ 0 w 3127"/>
              <a:gd name="T9" fmla="*/ 3538 h 3539"/>
              <a:gd name="T10" fmla="*/ 2115 w 3127"/>
              <a:gd name="T11" fmla="*/ 3538 h 3539"/>
              <a:gd name="T12" fmla="*/ 2115 w 3127"/>
              <a:gd name="T13" fmla="*/ 1881 h 3539"/>
              <a:gd name="T14" fmla="*/ 3126 w 3127"/>
              <a:gd name="T15" fmla="*/ 1881 h 3539"/>
              <a:gd name="T16" fmla="*/ 3126 w 3127"/>
              <a:gd name="T17" fmla="*/ 0 h 3539"/>
              <a:gd name="T18" fmla="*/ 2115 w 3127"/>
              <a:gd name="T19" fmla="*/ 0 h 3539"/>
              <a:gd name="T20" fmla="*/ 149 w 3127"/>
              <a:gd name="T21" fmla="*/ 0 h 3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7" h="3539">
                <a:moveTo>
                  <a:pt x="149" y="0"/>
                </a:moveTo>
                <a:lnTo>
                  <a:pt x="0" y="0"/>
                </a:lnTo>
                <a:lnTo>
                  <a:pt x="0" y="1881"/>
                </a:lnTo>
                <a:lnTo>
                  <a:pt x="0" y="1881"/>
                </a:lnTo>
                <a:lnTo>
                  <a:pt x="0" y="3538"/>
                </a:lnTo>
                <a:lnTo>
                  <a:pt x="2115" y="3538"/>
                </a:lnTo>
                <a:lnTo>
                  <a:pt x="2115" y="1881"/>
                </a:lnTo>
                <a:lnTo>
                  <a:pt x="3126" y="1881"/>
                </a:lnTo>
                <a:lnTo>
                  <a:pt x="3126" y="0"/>
                </a:lnTo>
                <a:lnTo>
                  <a:pt x="2115" y="0"/>
                </a:lnTo>
                <a:lnTo>
                  <a:pt x="149" y="0"/>
                </a:lnTo>
              </a:path>
            </a:pathLst>
          </a:custGeom>
          <a:solidFill>
            <a:schemeClr val="accent1"/>
          </a:solidFill>
          <a:ln>
            <a:noFill/>
          </a:ln>
          <a:effectLst/>
        </p:spPr>
        <p:txBody>
          <a:bodyPr wrap="none" anchor="ctr"/>
          <a:lstStyle/>
          <a:p>
            <a:endParaRPr lang="es-MX" sz="900"/>
          </a:p>
        </p:txBody>
      </p:sp>
      <p:sp>
        <p:nvSpPr>
          <p:cNvPr id="211" name="Freeform 182">
            <a:extLst>
              <a:ext uri="{FF2B5EF4-FFF2-40B4-BE49-F238E27FC236}">
                <a16:creationId xmlns:a16="http://schemas.microsoft.com/office/drawing/2014/main" xmlns="" id="{3BF52EB4-53DC-BD43-8E47-F87DBB324B95}"/>
              </a:ext>
            </a:extLst>
          </p:cNvPr>
          <p:cNvSpPr>
            <a:spLocks noChangeArrowheads="1"/>
          </p:cNvSpPr>
          <p:nvPr/>
        </p:nvSpPr>
        <p:spPr bwMode="auto">
          <a:xfrm>
            <a:off x="1109295" y="3973682"/>
            <a:ext cx="2126850" cy="963058"/>
          </a:xfrm>
          <a:custGeom>
            <a:avLst/>
            <a:gdLst>
              <a:gd name="T0" fmla="*/ 4156 w 4157"/>
              <a:gd name="T1" fmla="*/ 0 h 1882"/>
              <a:gd name="T2" fmla="*/ 2349 w 4157"/>
              <a:gd name="T3" fmla="*/ 0 h 1882"/>
              <a:gd name="T4" fmla="*/ 93 w 4157"/>
              <a:gd name="T5" fmla="*/ 0 h 1882"/>
              <a:gd name="T6" fmla="*/ 0 w 4157"/>
              <a:gd name="T7" fmla="*/ 131 h 1882"/>
              <a:gd name="T8" fmla="*/ 0 w 4157"/>
              <a:gd name="T9" fmla="*/ 1881 h 1882"/>
              <a:gd name="T10" fmla="*/ 4156 w 4157"/>
              <a:gd name="T11" fmla="*/ 1881 h 1882"/>
              <a:gd name="T12" fmla="*/ 4156 w 4157"/>
              <a:gd name="T13" fmla="*/ 0 h 1882"/>
            </a:gdLst>
            <a:ahLst/>
            <a:cxnLst>
              <a:cxn ang="0">
                <a:pos x="T0" y="T1"/>
              </a:cxn>
              <a:cxn ang="0">
                <a:pos x="T2" y="T3"/>
              </a:cxn>
              <a:cxn ang="0">
                <a:pos x="T4" y="T5"/>
              </a:cxn>
              <a:cxn ang="0">
                <a:pos x="T6" y="T7"/>
              </a:cxn>
              <a:cxn ang="0">
                <a:pos x="T8" y="T9"/>
              </a:cxn>
              <a:cxn ang="0">
                <a:pos x="T10" y="T11"/>
              </a:cxn>
              <a:cxn ang="0">
                <a:pos x="T12" y="T13"/>
              </a:cxn>
            </a:cxnLst>
            <a:rect l="0" t="0" r="r" b="b"/>
            <a:pathLst>
              <a:path w="4157" h="1882">
                <a:moveTo>
                  <a:pt x="4156" y="0"/>
                </a:moveTo>
                <a:lnTo>
                  <a:pt x="2349" y="0"/>
                </a:lnTo>
                <a:lnTo>
                  <a:pt x="93" y="0"/>
                </a:lnTo>
                <a:lnTo>
                  <a:pt x="0" y="131"/>
                </a:lnTo>
                <a:lnTo>
                  <a:pt x="0" y="1881"/>
                </a:lnTo>
                <a:lnTo>
                  <a:pt x="4156" y="1881"/>
                </a:lnTo>
                <a:lnTo>
                  <a:pt x="4156" y="0"/>
                </a:lnTo>
              </a:path>
            </a:pathLst>
          </a:custGeom>
          <a:solidFill>
            <a:schemeClr val="accent3"/>
          </a:solidFill>
          <a:ln>
            <a:noFill/>
          </a:ln>
          <a:effectLst/>
        </p:spPr>
        <p:txBody>
          <a:bodyPr wrap="none" anchor="ctr"/>
          <a:lstStyle/>
          <a:p>
            <a:endParaRPr lang="es-MX" sz="900"/>
          </a:p>
        </p:txBody>
      </p:sp>
      <p:sp>
        <p:nvSpPr>
          <p:cNvPr id="212" name="Freeform 183">
            <a:extLst>
              <a:ext uri="{FF2B5EF4-FFF2-40B4-BE49-F238E27FC236}">
                <a16:creationId xmlns:a16="http://schemas.microsoft.com/office/drawing/2014/main" xmlns="" id="{51320DA5-E484-1C4F-A46B-62BE02E4AA35}"/>
              </a:ext>
            </a:extLst>
          </p:cNvPr>
          <p:cNvSpPr>
            <a:spLocks noChangeArrowheads="1"/>
          </p:cNvSpPr>
          <p:nvPr/>
        </p:nvSpPr>
        <p:spPr bwMode="auto">
          <a:xfrm>
            <a:off x="3312829" y="2361065"/>
            <a:ext cx="1005912" cy="1612617"/>
          </a:xfrm>
          <a:custGeom>
            <a:avLst/>
            <a:gdLst>
              <a:gd name="T0" fmla="*/ 0 w 1967"/>
              <a:gd name="T1" fmla="*/ 3153 h 3154"/>
              <a:gd name="T2" fmla="*/ 1966 w 1967"/>
              <a:gd name="T3" fmla="*/ 3153 h 3154"/>
              <a:gd name="T4" fmla="*/ 1966 w 1967"/>
              <a:gd name="T5" fmla="*/ 0 h 3154"/>
              <a:gd name="T6" fmla="*/ 0 w 1967"/>
              <a:gd name="T7" fmla="*/ 0 h 3154"/>
              <a:gd name="T8" fmla="*/ 0 w 1967"/>
              <a:gd name="T9" fmla="*/ 3153 h 3154"/>
            </a:gdLst>
            <a:ahLst/>
            <a:cxnLst>
              <a:cxn ang="0">
                <a:pos x="T0" y="T1"/>
              </a:cxn>
              <a:cxn ang="0">
                <a:pos x="T2" y="T3"/>
              </a:cxn>
              <a:cxn ang="0">
                <a:pos x="T4" y="T5"/>
              </a:cxn>
              <a:cxn ang="0">
                <a:pos x="T6" y="T7"/>
              </a:cxn>
              <a:cxn ang="0">
                <a:pos x="T8" y="T9"/>
              </a:cxn>
            </a:cxnLst>
            <a:rect l="0" t="0" r="r" b="b"/>
            <a:pathLst>
              <a:path w="1967" h="3154">
                <a:moveTo>
                  <a:pt x="0" y="3153"/>
                </a:moveTo>
                <a:lnTo>
                  <a:pt x="1966" y="3153"/>
                </a:lnTo>
                <a:lnTo>
                  <a:pt x="1966" y="0"/>
                </a:lnTo>
                <a:lnTo>
                  <a:pt x="0" y="0"/>
                </a:lnTo>
                <a:lnTo>
                  <a:pt x="0" y="3153"/>
                </a:lnTo>
              </a:path>
            </a:pathLst>
          </a:custGeom>
          <a:solidFill>
            <a:schemeClr val="accent5"/>
          </a:solidFill>
          <a:ln>
            <a:noFill/>
          </a:ln>
          <a:effectLst/>
        </p:spPr>
        <p:txBody>
          <a:bodyPr wrap="none" anchor="ctr"/>
          <a:lstStyle/>
          <a:p>
            <a:endParaRPr lang="es-MX" sz="900"/>
          </a:p>
        </p:txBody>
      </p:sp>
      <p:sp>
        <p:nvSpPr>
          <p:cNvPr id="213" name="Freeform 184">
            <a:extLst>
              <a:ext uri="{FF2B5EF4-FFF2-40B4-BE49-F238E27FC236}">
                <a16:creationId xmlns:a16="http://schemas.microsoft.com/office/drawing/2014/main" xmlns="" id="{6798037D-D647-AA44-AD82-72F18E6D09EC}"/>
              </a:ext>
            </a:extLst>
          </p:cNvPr>
          <p:cNvSpPr>
            <a:spLocks noChangeArrowheads="1"/>
          </p:cNvSpPr>
          <p:nvPr/>
        </p:nvSpPr>
        <p:spPr bwMode="auto">
          <a:xfrm>
            <a:off x="1156660" y="2361065"/>
            <a:ext cx="2153913" cy="1612617"/>
          </a:xfrm>
          <a:custGeom>
            <a:avLst/>
            <a:gdLst>
              <a:gd name="T0" fmla="*/ 2256 w 4213"/>
              <a:gd name="T1" fmla="*/ 3153 h 3154"/>
              <a:gd name="T2" fmla="*/ 4212 w 4213"/>
              <a:gd name="T3" fmla="*/ 0 h 3154"/>
              <a:gd name="T4" fmla="*/ 2144 w 4213"/>
              <a:gd name="T5" fmla="*/ 0 h 3154"/>
              <a:gd name="T6" fmla="*/ 0 w 4213"/>
              <a:gd name="T7" fmla="*/ 3153 h 3154"/>
              <a:gd name="T8" fmla="*/ 2256 w 4213"/>
              <a:gd name="T9" fmla="*/ 3153 h 3154"/>
            </a:gdLst>
            <a:ahLst/>
            <a:cxnLst>
              <a:cxn ang="0">
                <a:pos x="T0" y="T1"/>
              </a:cxn>
              <a:cxn ang="0">
                <a:pos x="T2" y="T3"/>
              </a:cxn>
              <a:cxn ang="0">
                <a:pos x="T4" y="T5"/>
              </a:cxn>
              <a:cxn ang="0">
                <a:pos x="T6" y="T7"/>
              </a:cxn>
              <a:cxn ang="0">
                <a:pos x="T8" y="T9"/>
              </a:cxn>
            </a:cxnLst>
            <a:rect l="0" t="0" r="r" b="b"/>
            <a:pathLst>
              <a:path w="4213" h="3154">
                <a:moveTo>
                  <a:pt x="2256" y="3153"/>
                </a:moveTo>
                <a:lnTo>
                  <a:pt x="4212" y="0"/>
                </a:lnTo>
                <a:lnTo>
                  <a:pt x="2144" y="0"/>
                </a:lnTo>
                <a:lnTo>
                  <a:pt x="0" y="3153"/>
                </a:lnTo>
                <a:lnTo>
                  <a:pt x="2256" y="3153"/>
                </a:lnTo>
              </a:path>
            </a:pathLst>
          </a:custGeom>
          <a:solidFill>
            <a:schemeClr val="accent2"/>
          </a:solidFill>
          <a:ln>
            <a:noFill/>
          </a:ln>
          <a:effectLst/>
        </p:spPr>
        <p:txBody>
          <a:bodyPr wrap="none" anchor="ctr"/>
          <a:lstStyle/>
          <a:p>
            <a:endParaRPr lang="es-MX" sz="900"/>
          </a:p>
        </p:txBody>
      </p:sp>
      <p:sp>
        <p:nvSpPr>
          <p:cNvPr id="214" name="Freeform 185">
            <a:extLst>
              <a:ext uri="{FF2B5EF4-FFF2-40B4-BE49-F238E27FC236}">
                <a16:creationId xmlns:a16="http://schemas.microsoft.com/office/drawing/2014/main" xmlns="" id="{F7CFA975-F1DA-6843-9B79-FBD0451FF455}"/>
              </a:ext>
            </a:extLst>
          </p:cNvPr>
          <p:cNvSpPr>
            <a:spLocks noChangeArrowheads="1"/>
          </p:cNvSpPr>
          <p:nvPr/>
        </p:nvSpPr>
        <p:spPr bwMode="auto">
          <a:xfrm>
            <a:off x="3312829" y="1102548"/>
            <a:ext cx="1005912" cy="1258517"/>
          </a:xfrm>
          <a:custGeom>
            <a:avLst/>
            <a:gdLst>
              <a:gd name="T0" fmla="*/ 1966 w 1967"/>
              <a:gd name="T1" fmla="*/ 2461 h 2462"/>
              <a:gd name="T2" fmla="*/ 1966 w 1967"/>
              <a:gd name="T3" fmla="*/ 0 h 2462"/>
              <a:gd name="T4" fmla="*/ 0 w 1967"/>
              <a:gd name="T5" fmla="*/ 0 h 2462"/>
              <a:gd name="T6" fmla="*/ 0 w 1967"/>
              <a:gd name="T7" fmla="*/ 2461 h 2462"/>
              <a:gd name="T8" fmla="*/ 1966 w 1967"/>
              <a:gd name="T9" fmla="*/ 2461 h 2462"/>
            </a:gdLst>
            <a:ahLst/>
            <a:cxnLst>
              <a:cxn ang="0">
                <a:pos x="T0" y="T1"/>
              </a:cxn>
              <a:cxn ang="0">
                <a:pos x="T2" y="T3"/>
              </a:cxn>
              <a:cxn ang="0">
                <a:pos x="T4" y="T5"/>
              </a:cxn>
              <a:cxn ang="0">
                <a:pos x="T6" y="T7"/>
              </a:cxn>
              <a:cxn ang="0">
                <a:pos x="T8" y="T9"/>
              </a:cxn>
            </a:cxnLst>
            <a:rect l="0" t="0" r="r" b="b"/>
            <a:pathLst>
              <a:path w="1967" h="2462">
                <a:moveTo>
                  <a:pt x="1966" y="2461"/>
                </a:moveTo>
                <a:lnTo>
                  <a:pt x="1966" y="0"/>
                </a:lnTo>
                <a:lnTo>
                  <a:pt x="0" y="0"/>
                </a:lnTo>
                <a:lnTo>
                  <a:pt x="0" y="2461"/>
                </a:lnTo>
                <a:lnTo>
                  <a:pt x="1966" y="2461"/>
                </a:lnTo>
              </a:path>
            </a:pathLst>
          </a:custGeom>
          <a:solidFill>
            <a:schemeClr val="accent4"/>
          </a:solidFill>
          <a:ln>
            <a:noFill/>
          </a:ln>
          <a:effectLst/>
        </p:spPr>
        <p:txBody>
          <a:bodyPr wrap="none" anchor="ctr"/>
          <a:lstStyle/>
          <a:p>
            <a:endParaRPr lang="es-MX" sz="900"/>
          </a:p>
        </p:txBody>
      </p:sp>
      <p:grpSp>
        <p:nvGrpSpPr>
          <p:cNvPr id="64" name="Group 63">
            <a:extLst>
              <a:ext uri="{FF2B5EF4-FFF2-40B4-BE49-F238E27FC236}">
                <a16:creationId xmlns:a16="http://schemas.microsoft.com/office/drawing/2014/main" xmlns="" id="{4BC36F8D-A091-8042-A0BC-08744F38703C}"/>
              </a:ext>
            </a:extLst>
          </p:cNvPr>
          <p:cNvGrpSpPr/>
          <p:nvPr/>
        </p:nvGrpSpPr>
        <p:grpSpPr>
          <a:xfrm>
            <a:off x="4994031" y="673614"/>
            <a:ext cx="6112755" cy="5618495"/>
            <a:chOff x="12905924" y="1399306"/>
            <a:chExt cx="9304472" cy="11236988"/>
          </a:xfrm>
        </p:grpSpPr>
        <p:sp>
          <p:nvSpPr>
            <p:cNvPr id="65" name="CuadroTexto 238">
              <a:extLst>
                <a:ext uri="{FF2B5EF4-FFF2-40B4-BE49-F238E27FC236}">
                  <a16:creationId xmlns:a16="http://schemas.microsoft.com/office/drawing/2014/main" xmlns="" id="{7031A377-6BC7-5443-9F5A-4C03E6EB3899}"/>
                </a:ext>
              </a:extLst>
            </p:cNvPr>
            <p:cNvSpPr txBox="1"/>
            <p:nvPr/>
          </p:nvSpPr>
          <p:spPr>
            <a:xfrm>
              <a:off x="12905924" y="1399306"/>
              <a:ext cx="9304472" cy="1538882"/>
            </a:xfrm>
            <a:prstGeom prst="rect">
              <a:avLst/>
            </a:prstGeom>
            <a:noFill/>
          </p:spPr>
          <p:txBody>
            <a:bodyPr wrap="none" rtlCol="0">
              <a:spAutoFit/>
            </a:bodyPr>
            <a:lstStyle/>
            <a:p>
              <a:r>
                <a:rPr lang="en-US" sz="4400" b="1" smtClean="0">
                  <a:solidFill>
                    <a:schemeClr val="tx2"/>
                  </a:solidFill>
                  <a:latin typeface="Lato Heavy" charset="0"/>
                  <a:ea typeface="Lato Heavy" charset="0"/>
                  <a:cs typeface="Lato Heavy" charset="0"/>
                </a:rPr>
                <a:t>Machine Learning</a:t>
              </a:r>
              <a:endParaRPr lang="en-US" sz="4400" b="1">
                <a:solidFill>
                  <a:schemeClr val="tx2"/>
                </a:solidFill>
                <a:latin typeface="Lato Heavy" charset="0"/>
                <a:ea typeface="Lato Heavy" charset="0"/>
                <a:cs typeface="Lato Heavy" charset="0"/>
              </a:endParaRPr>
            </a:p>
          </p:txBody>
        </p:sp>
        <p:sp>
          <p:nvSpPr>
            <p:cNvPr id="66" name="CuadroTexto 239">
              <a:extLst>
                <a:ext uri="{FF2B5EF4-FFF2-40B4-BE49-F238E27FC236}">
                  <a16:creationId xmlns:a16="http://schemas.microsoft.com/office/drawing/2014/main" xmlns="" id="{D3D55FCB-0DA4-E64D-824C-1417BB07CD68}"/>
                </a:ext>
              </a:extLst>
            </p:cNvPr>
            <p:cNvSpPr txBox="1"/>
            <p:nvPr/>
          </p:nvSpPr>
          <p:spPr>
            <a:xfrm>
              <a:off x="12939792" y="2890746"/>
              <a:ext cx="8303130" cy="4493537"/>
            </a:xfrm>
            <a:prstGeom prst="rect">
              <a:avLst/>
            </a:prstGeom>
            <a:noFill/>
          </p:spPr>
          <p:txBody>
            <a:bodyPr wrap="square" rtlCol="0">
              <a:spAutoFit/>
            </a:bodyPr>
            <a:lstStyle/>
            <a:p>
              <a:r>
                <a:rPr lang="en-US" altLang="en-US" sz="1400" dirty="0" smtClean="0">
                  <a:latin typeface="Cambria" panose="02040503050406030204" pitchFamily="18" charset="0"/>
                  <a:ea typeface="Cambria" panose="02040503050406030204" pitchFamily="18" charset="0"/>
                  <a:cs typeface="Cambria" panose="02040503050406030204" pitchFamily="18" charset="0"/>
                </a:rPr>
                <a:t>Machine Learning (ML) is an application of Artificial Intelligence (AI) that provides systems the ability to automatically learn and improve from experience without being explicitly programmed. Machine Intelligence represents a key evolution in the fields of artificial intelligence, data analysis, and software engineering. This area will teach you ABC of Machine Learning, and help you in applying predictive models to massive data sets in fields like finance, healthcare, education, and more.</a:t>
              </a:r>
              <a:endParaRPr lang="en-US" sz="1400" dirty="0">
                <a:latin typeface="Lato Light" panose="020F0502020204030203" pitchFamily="34" charset="0"/>
                <a:ea typeface="Lato Light" panose="020F0502020204030203" pitchFamily="34" charset="0"/>
                <a:cs typeface="Lato Light" panose="020F0502020204030203" pitchFamily="34" charset="0"/>
              </a:endParaRPr>
            </a:p>
          </p:txBody>
        </p:sp>
        <p:grpSp>
          <p:nvGrpSpPr>
            <p:cNvPr id="68" name="Group 67">
              <a:extLst>
                <a:ext uri="{FF2B5EF4-FFF2-40B4-BE49-F238E27FC236}">
                  <a16:creationId xmlns:a16="http://schemas.microsoft.com/office/drawing/2014/main" xmlns="" id="{4D63C62A-89C3-9544-8BBA-12F12FB87542}"/>
                </a:ext>
              </a:extLst>
            </p:cNvPr>
            <p:cNvGrpSpPr/>
            <p:nvPr/>
          </p:nvGrpSpPr>
          <p:grpSpPr>
            <a:xfrm>
              <a:off x="13107821" y="8856746"/>
              <a:ext cx="5004521" cy="1309254"/>
              <a:chOff x="13481174" y="9098696"/>
              <a:chExt cx="5004521" cy="1111104"/>
            </a:xfrm>
          </p:grpSpPr>
          <p:sp>
            <p:nvSpPr>
              <p:cNvPr id="90" name="Freeform 162">
                <a:extLst>
                  <a:ext uri="{FF2B5EF4-FFF2-40B4-BE49-F238E27FC236}">
                    <a16:creationId xmlns:a16="http://schemas.microsoft.com/office/drawing/2014/main" xmlns="" id="{815C987A-A4B6-4144-866E-ECD101C43C8C}"/>
                  </a:ext>
                </a:extLst>
              </p:cNvPr>
              <p:cNvSpPr>
                <a:spLocks noChangeArrowheads="1"/>
              </p:cNvSpPr>
              <p:nvPr/>
            </p:nvSpPr>
            <p:spPr bwMode="auto">
              <a:xfrm>
                <a:off x="13481174" y="9098696"/>
                <a:ext cx="191256" cy="1111104"/>
              </a:xfrm>
              <a:custGeom>
                <a:avLst/>
                <a:gdLst>
                  <a:gd name="T0" fmla="*/ 183 w 184"/>
                  <a:gd name="T1" fmla="*/ 1075 h 1076"/>
                  <a:gd name="T2" fmla="*/ 0 w 184"/>
                  <a:gd name="T3" fmla="*/ 1075 h 1076"/>
                  <a:gd name="T4" fmla="*/ 0 w 184"/>
                  <a:gd name="T5" fmla="*/ 0 h 1076"/>
                  <a:gd name="T6" fmla="*/ 183 w 184"/>
                  <a:gd name="T7" fmla="*/ 0 h 1076"/>
                  <a:gd name="T8" fmla="*/ 183 w 184"/>
                  <a:gd name="T9" fmla="*/ 1075 h 1076"/>
                </a:gdLst>
                <a:ahLst/>
                <a:cxnLst>
                  <a:cxn ang="0">
                    <a:pos x="T0" y="T1"/>
                  </a:cxn>
                  <a:cxn ang="0">
                    <a:pos x="T2" y="T3"/>
                  </a:cxn>
                  <a:cxn ang="0">
                    <a:pos x="T4" y="T5"/>
                  </a:cxn>
                  <a:cxn ang="0">
                    <a:pos x="T6" y="T7"/>
                  </a:cxn>
                  <a:cxn ang="0">
                    <a:pos x="T8" y="T9"/>
                  </a:cxn>
                </a:cxnLst>
                <a:rect l="0" t="0" r="r" b="b"/>
                <a:pathLst>
                  <a:path w="184" h="1076">
                    <a:moveTo>
                      <a:pt x="183" y="1075"/>
                    </a:moveTo>
                    <a:lnTo>
                      <a:pt x="0" y="1075"/>
                    </a:lnTo>
                    <a:lnTo>
                      <a:pt x="0" y="0"/>
                    </a:lnTo>
                    <a:lnTo>
                      <a:pt x="183" y="0"/>
                    </a:lnTo>
                    <a:lnTo>
                      <a:pt x="183" y="1075"/>
                    </a:lnTo>
                  </a:path>
                </a:pathLst>
              </a:custGeom>
              <a:solidFill>
                <a:srgbClr val="0070C0"/>
              </a:solidFill>
              <a:ln>
                <a:noFill/>
              </a:ln>
              <a:effectLst/>
            </p:spPr>
            <p:txBody>
              <a:bodyPr wrap="none" anchor="ctr"/>
              <a:lstStyle/>
              <a:p>
                <a:endParaRPr lang="es-MX" sz="900"/>
              </a:p>
            </p:txBody>
          </p:sp>
          <p:sp>
            <p:nvSpPr>
              <p:cNvPr id="91" name="Freeform 164">
                <a:extLst>
                  <a:ext uri="{FF2B5EF4-FFF2-40B4-BE49-F238E27FC236}">
                    <a16:creationId xmlns:a16="http://schemas.microsoft.com/office/drawing/2014/main" xmlns="" id="{68CC7898-CE49-8143-B997-BDF108D60006}"/>
                  </a:ext>
                </a:extLst>
              </p:cNvPr>
              <p:cNvSpPr>
                <a:spLocks noChangeArrowheads="1"/>
              </p:cNvSpPr>
              <p:nvPr/>
            </p:nvSpPr>
            <p:spPr bwMode="auto">
              <a:xfrm>
                <a:off x="18298992" y="9098696"/>
                <a:ext cx="186703" cy="1111104"/>
              </a:xfrm>
              <a:custGeom>
                <a:avLst/>
                <a:gdLst>
                  <a:gd name="T0" fmla="*/ 182 w 183"/>
                  <a:gd name="T1" fmla="*/ 1075 h 1076"/>
                  <a:gd name="T2" fmla="*/ 0 w 183"/>
                  <a:gd name="T3" fmla="*/ 1075 h 1076"/>
                  <a:gd name="T4" fmla="*/ 0 w 183"/>
                  <a:gd name="T5" fmla="*/ 0 h 1076"/>
                  <a:gd name="T6" fmla="*/ 182 w 183"/>
                  <a:gd name="T7" fmla="*/ 0 h 1076"/>
                  <a:gd name="T8" fmla="*/ 182 w 183"/>
                  <a:gd name="T9" fmla="*/ 1075 h 1076"/>
                </a:gdLst>
                <a:ahLst/>
                <a:cxnLst>
                  <a:cxn ang="0">
                    <a:pos x="T0" y="T1"/>
                  </a:cxn>
                  <a:cxn ang="0">
                    <a:pos x="T2" y="T3"/>
                  </a:cxn>
                  <a:cxn ang="0">
                    <a:pos x="T4" y="T5"/>
                  </a:cxn>
                  <a:cxn ang="0">
                    <a:pos x="T6" y="T7"/>
                  </a:cxn>
                  <a:cxn ang="0">
                    <a:pos x="T8" y="T9"/>
                  </a:cxn>
                </a:cxnLst>
                <a:rect l="0" t="0" r="r" b="b"/>
                <a:pathLst>
                  <a:path w="183" h="1076">
                    <a:moveTo>
                      <a:pt x="182" y="1075"/>
                    </a:moveTo>
                    <a:lnTo>
                      <a:pt x="0" y="1075"/>
                    </a:lnTo>
                    <a:lnTo>
                      <a:pt x="0" y="0"/>
                    </a:lnTo>
                    <a:lnTo>
                      <a:pt x="182" y="0"/>
                    </a:lnTo>
                    <a:lnTo>
                      <a:pt x="182" y="1075"/>
                    </a:lnTo>
                  </a:path>
                </a:pathLst>
              </a:custGeom>
              <a:solidFill>
                <a:schemeClr val="accent2"/>
              </a:solidFill>
              <a:ln>
                <a:noFill/>
              </a:ln>
              <a:effectLst/>
            </p:spPr>
            <p:txBody>
              <a:bodyPr wrap="none" anchor="ctr"/>
              <a:lstStyle/>
              <a:p>
                <a:endParaRPr lang="es-MX" sz="900">
                  <a:solidFill>
                    <a:schemeClr val="accent2"/>
                  </a:solidFill>
                </a:endParaRPr>
              </a:p>
            </p:txBody>
          </p:sp>
        </p:grpSp>
        <p:grpSp>
          <p:nvGrpSpPr>
            <p:cNvPr id="69" name="Group 68">
              <a:extLst>
                <a:ext uri="{FF2B5EF4-FFF2-40B4-BE49-F238E27FC236}">
                  <a16:creationId xmlns:a16="http://schemas.microsoft.com/office/drawing/2014/main" xmlns="" id="{FB7B602B-17E0-5F43-8A2B-3BB478E2F487}"/>
                </a:ext>
              </a:extLst>
            </p:cNvPr>
            <p:cNvGrpSpPr/>
            <p:nvPr/>
          </p:nvGrpSpPr>
          <p:grpSpPr>
            <a:xfrm>
              <a:off x="13107821" y="11047569"/>
              <a:ext cx="5004521" cy="1325350"/>
              <a:chOff x="13481174" y="11147862"/>
              <a:chExt cx="5004521" cy="1124764"/>
            </a:xfrm>
          </p:grpSpPr>
          <p:sp>
            <p:nvSpPr>
              <p:cNvPr id="88" name="Freeform 178">
                <a:extLst>
                  <a:ext uri="{FF2B5EF4-FFF2-40B4-BE49-F238E27FC236}">
                    <a16:creationId xmlns:a16="http://schemas.microsoft.com/office/drawing/2014/main" xmlns="" id="{AA6B58A3-5E56-E540-AE6A-9F7C42AF8F12}"/>
                  </a:ext>
                </a:extLst>
              </p:cNvPr>
              <p:cNvSpPr>
                <a:spLocks noChangeArrowheads="1"/>
              </p:cNvSpPr>
              <p:nvPr/>
            </p:nvSpPr>
            <p:spPr bwMode="auto">
              <a:xfrm>
                <a:off x="18298992" y="11161522"/>
                <a:ext cx="186703" cy="1111104"/>
              </a:xfrm>
              <a:custGeom>
                <a:avLst/>
                <a:gdLst>
                  <a:gd name="T0" fmla="*/ 182 w 183"/>
                  <a:gd name="T1" fmla="*/ 1075 h 1076"/>
                  <a:gd name="T2" fmla="*/ 0 w 183"/>
                  <a:gd name="T3" fmla="*/ 1075 h 1076"/>
                  <a:gd name="T4" fmla="*/ 0 w 183"/>
                  <a:gd name="T5" fmla="*/ 0 h 1076"/>
                  <a:gd name="T6" fmla="*/ 182 w 183"/>
                  <a:gd name="T7" fmla="*/ 0 h 1076"/>
                  <a:gd name="T8" fmla="*/ 182 w 183"/>
                  <a:gd name="T9" fmla="*/ 1075 h 1076"/>
                </a:gdLst>
                <a:ahLst/>
                <a:cxnLst>
                  <a:cxn ang="0">
                    <a:pos x="T0" y="T1"/>
                  </a:cxn>
                  <a:cxn ang="0">
                    <a:pos x="T2" y="T3"/>
                  </a:cxn>
                  <a:cxn ang="0">
                    <a:pos x="T4" y="T5"/>
                  </a:cxn>
                  <a:cxn ang="0">
                    <a:pos x="T6" y="T7"/>
                  </a:cxn>
                  <a:cxn ang="0">
                    <a:pos x="T8" y="T9"/>
                  </a:cxn>
                </a:cxnLst>
                <a:rect l="0" t="0" r="r" b="b"/>
                <a:pathLst>
                  <a:path w="183" h="1076">
                    <a:moveTo>
                      <a:pt x="182" y="1075"/>
                    </a:moveTo>
                    <a:lnTo>
                      <a:pt x="0" y="1075"/>
                    </a:lnTo>
                    <a:lnTo>
                      <a:pt x="0" y="0"/>
                    </a:lnTo>
                    <a:lnTo>
                      <a:pt x="182" y="0"/>
                    </a:lnTo>
                    <a:lnTo>
                      <a:pt x="182" y="1075"/>
                    </a:lnTo>
                  </a:path>
                </a:pathLst>
              </a:custGeom>
              <a:solidFill>
                <a:schemeClr val="accent4"/>
              </a:solidFill>
              <a:ln>
                <a:noFill/>
              </a:ln>
              <a:effectLst/>
            </p:spPr>
            <p:txBody>
              <a:bodyPr wrap="none" anchor="ctr"/>
              <a:lstStyle/>
              <a:p>
                <a:endParaRPr lang="es-MX" sz="900"/>
              </a:p>
            </p:txBody>
          </p:sp>
          <p:sp>
            <p:nvSpPr>
              <p:cNvPr id="89" name="Freeform 179">
                <a:extLst>
                  <a:ext uri="{FF2B5EF4-FFF2-40B4-BE49-F238E27FC236}">
                    <a16:creationId xmlns:a16="http://schemas.microsoft.com/office/drawing/2014/main" xmlns="" id="{1942DE15-F443-D74E-8674-CB342EC7E21D}"/>
                  </a:ext>
                </a:extLst>
              </p:cNvPr>
              <p:cNvSpPr>
                <a:spLocks noChangeArrowheads="1"/>
              </p:cNvSpPr>
              <p:nvPr/>
            </p:nvSpPr>
            <p:spPr bwMode="auto">
              <a:xfrm>
                <a:off x="13481174" y="11147862"/>
                <a:ext cx="191256" cy="1111104"/>
              </a:xfrm>
              <a:custGeom>
                <a:avLst/>
                <a:gdLst>
                  <a:gd name="T0" fmla="*/ 183 w 184"/>
                  <a:gd name="T1" fmla="*/ 1076 h 1077"/>
                  <a:gd name="T2" fmla="*/ 0 w 184"/>
                  <a:gd name="T3" fmla="*/ 1076 h 1077"/>
                  <a:gd name="T4" fmla="*/ 0 w 184"/>
                  <a:gd name="T5" fmla="*/ 0 h 1077"/>
                  <a:gd name="T6" fmla="*/ 183 w 184"/>
                  <a:gd name="T7" fmla="*/ 0 h 1077"/>
                  <a:gd name="T8" fmla="*/ 183 w 184"/>
                  <a:gd name="T9" fmla="*/ 1076 h 1077"/>
                </a:gdLst>
                <a:ahLst/>
                <a:cxnLst>
                  <a:cxn ang="0">
                    <a:pos x="T0" y="T1"/>
                  </a:cxn>
                  <a:cxn ang="0">
                    <a:pos x="T2" y="T3"/>
                  </a:cxn>
                  <a:cxn ang="0">
                    <a:pos x="T4" y="T5"/>
                  </a:cxn>
                  <a:cxn ang="0">
                    <a:pos x="T6" y="T7"/>
                  </a:cxn>
                  <a:cxn ang="0">
                    <a:pos x="T8" y="T9"/>
                  </a:cxn>
                </a:cxnLst>
                <a:rect l="0" t="0" r="r" b="b"/>
                <a:pathLst>
                  <a:path w="184" h="1077">
                    <a:moveTo>
                      <a:pt x="183" y="1076"/>
                    </a:moveTo>
                    <a:lnTo>
                      <a:pt x="0" y="1076"/>
                    </a:lnTo>
                    <a:lnTo>
                      <a:pt x="0" y="0"/>
                    </a:lnTo>
                    <a:lnTo>
                      <a:pt x="183" y="0"/>
                    </a:lnTo>
                    <a:lnTo>
                      <a:pt x="183" y="1076"/>
                    </a:lnTo>
                  </a:path>
                </a:pathLst>
              </a:custGeom>
              <a:solidFill>
                <a:schemeClr val="accent3"/>
              </a:solidFill>
              <a:ln>
                <a:noFill/>
              </a:ln>
              <a:effectLst/>
            </p:spPr>
            <p:txBody>
              <a:bodyPr wrap="none" anchor="ctr"/>
              <a:lstStyle/>
              <a:p>
                <a:endParaRPr lang="es-MX" sz="900"/>
              </a:p>
            </p:txBody>
          </p:sp>
        </p:grpSp>
        <p:grpSp>
          <p:nvGrpSpPr>
            <p:cNvPr id="71" name="Group 70">
              <a:extLst>
                <a:ext uri="{FF2B5EF4-FFF2-40B4-BE49-F238E27FC236}">
                  <a16:creationId xmlns:a16="http://schemas.microsoft.com/office/drawing/2014/main" xmlns="" id="{FF3C53F9-2F2E-EB49-B06F-74F22D9228DB}"/>
                </a:ext>
              </a:extLst>
            </p:cNvPr>
            <p:cNvGrpSpPr/>
            <p:nvPr/>
          </p:nvGrpSpPr>
          <p:grpSpPr>
            <a:xfrm>
              <a:off x="13557617" y="8746294"/>
              <a:ext cx="3667173" cy="1685242"/>
              <a:chOff x="4052283" y="10088634"/>
              <a:chExt cx="3667173" cy="1685242"/>
            </a:xfrm>
          </p:grpSpPr>
          <p:sp>
            <p:nvSpPr>
              <p:cNvPr id="84" name="CuadroTexto 395">
                <a:extLst>
                  <a:ext uri="{FF2B5EF4-FFF2-40B4-BE49-F238E27FC236}">
                    <a16:creationId xmlns:a16="http://schemas.microsoft.com/office/drawing/2014/main" xmlns="" id="{0E1EF297-1309-724B-9D43-09DA0414103F}"/>
                  </a:ext>
                </a:extLst>
              </p:cNvPr>
              <p:cNvSpPr txBox="1"/>
              <p:nvPr/>
            </p:nvSpPr>
            <p:spPr>
              <a:xfrm>
                <a:off x="4075729" y="10088634"/>
                <a:ext cx="2382675" cy="738664"/>
              </a:xfrm>
              <a:prstGeom prst="rect">
                <a:avLst/>
              </a:prstGeom>
              <a:noFill/>
            </p:spPr>
            <p:txBody>
              <a:bodyPr wrap="square" rtlCol="0">
                <a:spAutoFit/>
              </a:bodyPr>
              <a:lstStyle/>
              <a:p>
                <a:r>
                  <a:rPr lang="en-US" b="1" dirty="0" smtClean="0">
                    <a:solidFill>
                      <a:schemeClr val="tx2"/>
                    </a:solidFill>
                    <a:latin typeface="Lato" charset="0"/>
                    <a:ea typeface="Lato" charset="0"/>
                    <a:cs typeface="Lato" charset="0"/>
                  </a:rPr>
                  <a:t>INT254</a:t>
                </a:r>
                <a:endParaRPr lang="en-US" b="1" dirty="0">
                  <a:solidFill>
                    <a:schemeClr val="tx2"/>
                  </a:solidFill>
                  <a:latin typeface="Lato" charset="0"/>
                  <a:ea typeface="Lato" charset="0"/>
                  <a:cs typeface="Lato" charset="0"/>
                </a:endParaRPr>
              </a:p>
            </p:txBody>
          </p:sp>
          <p:sp>
            <p:nvSpPr>
              <p:cNvPr id="85" name="Rectangle 56">
                <a:extLst>
                  <a:ext uri="{FF2B5EF4-FFF2-40B4-BE49-F238E27FC236}">
                    <a16:creationId xmlns:a16="http://schemas.microsoft.com/office/drawing/2014/main" xmlns="" id="{EE1FB514-D8E7-614C-9CC2-A8780FE57D37}"/>
                  </a:ext>
                </a:extLst>
              </p:cNvPr>
              <p:cNvSpPr/>
              <p:nvPr/>
            </p:nvSpPr>
            <p:spPr>
              <a:xfrm>
                <a:off x="4052283" y="10727436"/>
                <a:ext cx="3667173" cy="1046440"/>
              </a:xfrm>
              <a:prstGeom prst="rect">
                <a:avLst/>
              </a:prstGeom>
            </p:spPr>
            <p:txBody>
              <a:bodyPr wrap="square">
                <a:spAutoFit/>
              </a:bodyPr>
              <a:lstStyle/>
              <a:p>
                <a:r>
                  <a:rPr lang="en-US" sz="1400" dirty="0" smtClean="0">
                    <a:latin typeface="Lato Light" panose="020F0502020204030203" pitchFamily="34" charset="0"/>
                    <a:ea typeface="Lato Light" panose="020F0502020204030203" pitchFamily="34" charset="0"/>
                    <a:cs typeface="Lato Light" panose="020F0502020204030203" pitchFamily="34" charset="0"/>
                  </a:rPr>
                  <a:t>Fundamentals of Machine Learning</a:t>
                </a:r>
                <a:endParaRPr lang="en-US" sz="1400" dirty="0">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73" name="Group 72">
              <a:extLst>
                <a:ext uri="{FF2B5EF4-FFF2-40B4-BE49-F238E27FC236}">
                  <a16:creationId xmlns:a16="http://schemas.microsoft.com/office/drawing/2014/main" xmlns="" id="{29874571-4851-804B-85AA-7E4EE4DE6669}"/>
                </a:ext>
              </a:extLst>
            </p:cNvPr>
            <p:cNvGrpSpPr/>
            <p:nvPr/>
          </p:nvGrpSpPr>
          <p:grpSpPr>
            <a:xfrm>
              <a:off x="18356291" y="8746294"/>
              <a:ext cx="3667173" cy="1254356"/>
              <a:chOff x="8725453" y="10088634"/>
              <a:chExt cx="3667173" cy="1254356"/>
            </a:xfrm>
          </p:grpSpPr>
          <p:sp>
            <p:nvSpPr>
              <p:cNvPr id="80" name="CuadroTexto 395">
                <a:extLst>
                  <a:ext uri="{FF2B5EF4-FFF2-40B4-BE49-F238E27FC236}">
                    <a16:creationId xmlns:a16="http://schemas.microsoft.com/office/drawing/2014/main" xmlns="" id="{1D047E7C-82FC-5046-AF5D-C9AC32970686}"/>
                  </a:ext>
                </a:extLst>
              </p:cNvPr>
              <p:cNvSpPr txBox="1"/>
              <p:nvPr/>
            </p:nvSpPr>
            <p:spPr>
              <a:xfrm>
                <a:off x="8748899" y="10088634"/>
                <a:ext cx="2382675" cy="738664"/>
              </a:xfrm>
              <a:prstGeom prst="rect">
                <a:avLst/>
              </a:prstGeom>
              <a:noFill/>
            </p:spPr>
            <p:txBody>
              <a:bodyPr wrap="square" rtlCol="0">
                <a:spAutoFit/>
              </a:bodyPr>
              <a:lstStyle/>
              <a:p>
                <a:r>
                  <a:rPr lang="en-US" b="1" dirty="0" smtClean="0">
                    <a:solidFill>
                      <a:schemeClr val="tx2"/>
                    </a:solidFill>
                    <a:latin typeface="Lato" charset="0"/>
                    <a:ea typeface="Lato" charset="0"/>
                    <a:cs typeface="Lato" charset="0"/>
                  </a:rPr>
                  <a:t>INT354</a:t>
                </a:r>
                <a:endParaRPr lang="en-US" b="1" dirty="0">
                  <a:solidFill>
                    <a:schemeClr val="tx2"/>
                  </a:solidFill>
                  <a:latin typeface="Lato" charset="0"/>
                  <a:ea typeface="Lato" charset="0"/>
                  <a:cs typeface="Lato" charset="0"/>
                </a:endParaRPr>
              </a:p>
            </p:txBody>
          </p:sp>
          <p:sp>
            <p:nvSpPr>
              <p:cNvPr id="81" name="Rectangle 56">
                <a:extLst>
                  <a:ext uri="{FF2B5EF4-FFF2-40B4-BE49-F238E27FC236}">
                    <a16:creationId xmlns:a16="http://schemas.microsoft.com/office/drawing/2014/main" xmlns="" id="{496635C0-B242-AE4F-983A-451BE903FA68}"/>
                  </a:ext>
                </a:extLst>
              </p:cNvPr>
              <p:cNvSpPr/>
              <p:nvPr/>
            </p:nvSpPr>
            <p:spPr>
              <a:xfrm>
                <a:off x="8725453" y="10727436"/>
                <a:ext cx="3667173" cy="615554"/>
              </a:xfrm>
              <a:prstGeom prst="rect">
                <a:avLst/>
              </a:prstGeom>
            </p:spPr>
            <p:txBody>
              <a:bodyPr wrap="square">
                <a:spAutoFit/>
              </a:bodyPr>
              <a:lstStyle/>
              <a:p>
                <a:r>
                  <a:rPr lang="en-US" sz="1400" dirty="0" smtClean="0">
                    <a:latin typeface="Lato Light" panose="020F0502020204030203" pitchFamily="34" charset="0"/>
                    <a:ea typeface="Lato Light" panose="020F0502020204030203" pitchFamily="34" charset="0"/>
                    <a:cs typeface="Lato Light" panose="020F0502020204030203" pitchFamily="34" charset="0"/>
                  </a:rPr>
                  <a:t>Machine Learning-I</a:t>
                </a:r>
                <a:endParaRPr lang="en-US" sz="1400" dirty="0">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74" name="Group 73">
              <a:extLst>
                <a:ext uri="{FF2B5EF4-FFF2-40B4-BE49-F238E27FC236}">
                  <a16:creationId xmlns:a16="http://schemas.microsoft.com/office/drawing/2014/main" xmlns="" id="{475F7CC0-F4EF-D746-A428-508D37E5B5AB}"/>
                </a:ext>
              </a:extLst>
            </p:cNvPr>
            <p:cNvGrpSpPr/>
            <p:nvPr/>
          </p:nvGrpSpPr>
          <p:grpSpPr>
            <a:xfrm>
              <a:off x="13557617" y="10951052"/>
              <a:ext cx="3667173" cy="1685242"/>
              <a:chOff x="4052283" y="10088634"/>
              <a:chExt cx="3667173" cy="1685242"/>
            </a:xfrm>
          </p:grpSpPr>
          <p:sp>
            <p:nvSpPr>
              <p:cNvPr id="78" name="CuadroTexto 395">
                <a:extLst>
                  <a:ext uri="{FF2B5EF4-FFF2-40B4-BE49-F238E27FC236}">
                    <a16:creationId xmlns:a16="http://schemas.microsoft.com/office/drawing/2014/main" xmlns="" id="{6F0E72B6-86D9-F048-BD5A-8E6F041194D0}"/>
                  </a:ext>
                </a:extLst>
              </p:cNvPr>
              <p:cNvSpPr txBox="1"/>
              <p:nvPr/>
            </p:nvSpPr>
            <p:spPr>
              <a:xfrm>
                <a:off x="4075729" y="10088634"/>
                <a:ext cx="2382675" cy="738664"/>
              </a:xfrm>
              <a:prstGeom prst="rect">
                <a:avLst/>
              </a:prstGeom>
              <a:noFill/>
            </p:spPr>
            <p:txBody>
              <a:bodyPr wrap="square" rtlCol="0">
                <a:spAutoFit/>
              </a:bodyPr>
              <a:lstStyle/>
              <a:p>
                <a:r>
                  <a:rPr lang="en-US" b="1" dirty="0" smtClean="0">
                    <a:solidFill>
                      <a:schemeClr val="tx2"/>
                    </a:solidFill>
                    <a:latin typeface="Lato" charset="0"/>
                    <a:ea typeface="Lato" charset="0"/>
                    <a:cs typeface="Lato" charset="0"/>
                  </a:rPr>
                  <a:t>INT344</a:t>
                </a:r>
                <a:endParaRPr lang="en-US" b="1" dirty="0">
                  <a:solidFill>
                    <a:schemeClr val="tx2"/>
                  </a:solidFill>
                  <a:latin typeface="Lato" charset="0"/>
                  <a:ea typeface="Lato" charset="0"/>
                  <a:cs typeface="Lato" charset="0"/>
                </a:endParaRPr>
              </a:p>
            </p:txBody>
          </p:sp>
          <p:sp>
            <p:nvSpPr>
              <p:cNvPr id="79" name="Rectangle 56">
                <a:extLst>
                  <a:ext uri="{FF2B5EF4-FFF2-40B4-BE49-F238E27FC236}">
                    <a16:creationId xmlns:a16="http://schemas.microsoft.com/office/drawing/2014/main" xmlns="" id="{CCF64BAD-2CBF-4F4C-A278-350F515E091C}"/>
                  </a:ext>
                </a:extLst>
              </p:cNvPr>
              <p:cNvSpPr/>
              <p:nvPr/>
            </p:nvSpPr>
            <p:spPr>
              <a:xfrm>
                <a:off x="4052283" y="10727436"/>
                <a:ext cx="3667173" cy="1046440"/>
              </a:xfrm>
              <a:prstGeom prst="rect">
                <a:avLst/>
              </a:prstGeom>
            </p:spPr>
            <p:txBody>
              <a:bodyPr wrap="square">
                <a:spAutoFit/>
              </a:bodyPr>
              <a:lstStyle/>
              <a:p>
                <a:r>
                  <a:rPr lang="en-US" sz="1400" dirty="0" smtClean="0">
                    <a:latin typeface="Lato Light" panose="020F0502020204030203" pitchFamily="34" charset="0"/>
                    <a:ea typeface="Lato Light" panose="020F0502020204030203" pitchFamily="34" charset="0"/>
                    <a:cs typeface="Lato Light" panose="020F0502020204030203" pitchFamily="34" charset="0"/>
                  </a:rPr>
                  <a:t>Natural Language Processing</a:t>
                </a:r>
                <a:endParaRPr lang="en-US" sz="1400" dirty="0">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75" name="Group 74">
              <a:extLst>
                <a:ext uri="{FF2B5EF4-FFF2-40B4-BE49-F238E27FC236}">
                  <a16:creationId xmlns:a16="http://schemas.microsoft.com/office/drawing/2014/main" xmlns="" id="{5DE5C901-7DCB-2A42-8396-059D7CEA1679}"/>
                </a:ext>
              </a:extLst>
            </p:cNvPr>
            <p:cNvGrpSpPr/>
            <p:nvPr/>
          </p:nvGrpSpPr>
          <p:grpSpPr>
            <a:xfrm>
              <a:off x="18356291" y="10951052"/>
              <a:ext cx="3667173" cy="1366696"/>
              <a:chOff x="8725453" y="10088634"/>
              <a:chExt cx="3667173" cy="1366696"/>
            </a:xfrm>
          </p:grpSpPr>
          <p:sp>
            <p:nvSpPr>
              <p:cNvPr id="76" name="CuadroTexto 395">
                <a:extLst>
                  <a:ext uri="{FF2B5EF4-FFF2-40B4-BE49-F238E27FC236}">
                    <a16:creationId xmlns:a16="http://schemas.microsoft.com/office/drawing/2014/main" xmlns="" id="{882A6146-A507-9D43-AA81-1B069BA2E13E}"/>
                  </a:ext>
                </a:extLst>
              </p:cNvPr>
              <p:cNvSpPr txBox="1"/>
              <p:nvPr/>
            </p:nvSpPr>
            <p:spPr>
              <a:xfrm>
                <a:off x="8748899" y="10088634"/>
                <a:ext cx="2382675" cy="738664"/>
              </a:xfrm>
              <a:prstGeom prst="rect">
                <a:avLst/>
              </a:prstGeom>
              <a:noFill/>
            </p:spPr>
            <p:txBody>
              <a:bodyPr wrap="square" rtlCol="0">
                <a:spAutoFit/>
              </a:bodyPr>
              <a:lstStyle/>
              <a:p>
                <a:r>
                  <a:rPr lang="en-US" b="1" dirty="0" smtClean="0">
                    <a:solidFill>
                      <a:schemeClr val="tx2"/>
                    </a:solidFill>
                    <a:latin typeface="Lato" charset="0"/>
                    <a:ea typeface="Lato" charset="0"/>
                    <a:cs typeface="Lato" charset="0"/>
                  </a:rPr>
                  <a:t>INT423</a:t>
                </a:r>
                <a:endParaRPr lang="en-US" b="1" dirty="0">
                  <a:solidFill>
                    <a:schemeClr val="tx2"/>
                  </a:solidFill>
                  <a:latin typeface="Lato" charset="0"/>
                  <a:ea typeface="Lato" charset="0"/>
                  <a:cs typeface="Lato" charset="0"/>
                </a:endParaRPr>
              </a:p>
            </p:txBody>
          </p:sp>
          <p:sp>
            <p:nvSpPr>
              <p:cNvPr id="77" name="Rectangle 56">
                <a:extLst>
                  <a:ext uri="{FF2B5EF4-FFF2-40B4-BE49-F238E27FC236}">
                    <a16:creationId xmlns:a16="http://schemas.microsoft.com/office/drawing/2014/main" xmlns="" id="{59F5595E-383C-A84A-88F6-0D2DDF96055D}"/>
                  </a:ext>
                </a:extLst>
              </p:cNvPr>
              <p:cNvSpPr/>
              <p:nvPr/>
            </p:nvSpPr>
            <p:spPr>
              <a:xfrm>
                <a:off x="8725453" y="10839776"/>
                <a:ext cx="3667173" cy="615554"/>
              </a:xfrm>
              <a:prstGeom prst="rect">
                <a:avLst/>
              </a:prstGeom>
            </p:spPr>
            <p:txBody>
              <a:bodyPr wrap="square">
                <a:spAutoFit/>
              </a:bodyPr>
              <a:lstStyle/>
              <a:p>
                <a:r>
                  <a:rPr lang="en-US" sz="1400" dirty="0" smtClean="0">
                    <a:latin typeface="Lato Light" panose="020F0502020204030203" pitchFamily="34" charset="0"/>
                    <a:ea typeface="Lato Light" panose="020F0502020204030203" pitchFamily="34" charset="0"/>
                    <a:cs typeface="Lato Light" panose="020F0502020204030203" pitchFamily="34" charset="0"/>
                  </a:rPr>
                  <a:t>Machine Learning-II</a:t>
                </a:r>
                <a:endParaRPr lang="en-US" sz="1400" dirty="0">
                  <a:latin typeface="Lato Light" panose="020F0502020204030203" pitchFamily="34" charset="0"/>
                  <a:ea typeface="Lato Light" panose="020F0502020204030203" pitchFamily="34" charset="0"/>
                  <a:cs typeface="Lato Light" panose="020F0502020204030203" pitchFamily="34" charset="0"/>
                </a:endParaRPr>
              </a:p>
            </p:txBody>
          </p:sp>
        </p:grpSp>
      </p:grpSp>
      <p:sp>
        <p:nvSpPr>
          <p:cNvPr id="29" name="Freeform 164">
            <a:extLst>
              <a:ext uri="{FF2B5EF4-FFF2-40B4-BE49-F238E27FC236}">
                <a16:creationId xmlns:a16="http://schemas.microsoft.com/office/drawing/2014/main" xmlns="" id="{68CC7898-CE49-8143-B997-BDF108D60006}"/>
              </a:ext>
            </a:extLst>
          </p:cNvPr>
          <p:cNvSpPr>
            <a:spLocks noChangeArrowheads="1"/>
          </p:cNvSpPr>
          <p:nvPr/>
        </p:nvSpPr>
        <p:spPr bwMode="auto">
          <a:xfrm>
            <a:off x="10409856" y="4402334"/>
            <a:ext cx="122658" cy="654627"/>
          </a:xfrm>
          <a:custGeom>
            <a:avLst/>
            <a:gdLst>
              <a:gd name="T0" fmla="*/ 182 w 183"/>
              <a:gd name="T1" fmla="*/ 1075 h 1076"/>
              <a:gd name="T2" fmla="*/ 0 w 183"/>
              <a:gd name="T3" fmla="*/ 1075 h 1076"/>
              <a:gd name="T4" fmla="*/ 0 w 183"/>
              <a:gd name="T5" fmla="*/ 0 h 1076"/>
              <a:gd name="T6" fmla="*/ 182 w 183"/>
              <a:gd name="T7" fmla="*/ 0 h 1076"/>
              <a:gd name="T8" fmla="*/ 182 w 183"/>
              <a:gd name="T9" fmla="*/ 1075 h 1076"/>
            </a:gdLst>
            <a:ahLst/>
            <a:cxnLst>
              <a:cxn ang="0">
                <a:pos x="T0" y="T1"/>
              </a:cxn>
              <a:cxn ang="0">
                <a:pos x="T2" y="T3"/>
              </a:cxn>
              <a:cxn ang="0">
                <a:pos x="T4" y="T5"/>
              </a:cxn>
              <a:cxn ang="0">
                <a:pos x="T6" y="T7"/>
              </a:cxn>
              <a:cxn ang="0">
                <a:pos x="T8" y="T9"/>
              </a:cxn>
            </a:cxnLst>
            <a:rect l="0" t="0" r="r" b="b"/>
            <a:pathLst>
              <a:path w="183" h="1076">
                <a:moveTo>
                  <a:pt x="182" y="1075"/>
                </a:moveTo>
                <a:lnTo>
                  <a:pt x="0" y="1075"/>
                </a:lnTo>
                <a:lnTo>
                  <a:pt x="0" y="0"/>
                </a:lnTo>
                <a:lnTo>
                  <a:pt x="182" y="0"/>
                </a:lnTo>
                <a:lnTo>
                  <a:pt x="182" y="1075"/>
                </a:lnTo>
              </a:path>
            </a:pathLst>
          </a:custGeom>
          <a:solidFill>
            <a:srgbClr val="00B050"/>
          </a:solidFill>
          <a:ln>
            <a:noFill/>
          </a:ln>
          <a:effectLst/>
        </p:spPr>
        <p:txBody>
          <a:bodyPr wrap="none" anchor="ctr"/>
          <a:lstStyle/>
          <a:p>
            <a:endParaRPr lang="es-MX" sz="900">
              <a:solidFill>
                <a:schemeClr val="accent2"/>
              </a:solidFill>
            </a:endParaRPr>
          </a:p>
        </p:txBody>
      </p:sp>
      <p:sp>
        <p:nvSpPr>
          <p:cNvPr id="30" name="Freeform 178">
            <a:extLst>
              <a:ext uri="{FF2B5EF4-FFF2-40B4-BE49-F238E27FC236}">
                <a16:creationId xmlns:a16="http://schemas.microsoft.com/office/drawing/2014/main" xmlns="" id="{AA6B58A3-5E56-E540-AE6A-9F7C42AF8F12}"/>
              </a:ext>
            </a:extLst>
          </p:cNvPr>
          <p:cNvSpPr>
            <a:spLocks noChangeArrowheads="1"/>
          </p:cNvSpPr>
          <p:nvPr/>
        </p:nvSpPr>
        <p:spPr bwMode="auto">
          <a:xfrm>
            <a:off x="10404462" y="5505794"/>
            <a:ext cx="122658" cy="654627"/>
          </a:xfrm>
          <a:custGeom>
            <a:avLst/>
            <a:gdLst>
              <a:gd name="T0" fmla="*/ 182 w 183"/>
              <a:gd name="T1" fmla="*/ 1075 h 1076"/>
              <a:gd name="T2" fmla="*/ 0 w 183"/>
              <a:gd name="T3" fmla="*/ 1075 h 1076"/>
              <a:gd name="T4" fmla="*/ 0 w 183"/>
              <a:gd name="T5" fmla="*/ 0 h 1076"/>
              <a:gd name="T6" fmla="*/ 182 w 183"/>
              <a:gd name="T7" fmla="*/ 0 h 1076"/>
              <a:gd name="T8" fmla="*/ 182 w 183"/>
              <a:gd name="T9" fmla="*/ 1075 h 1076"/>
            </a:gdLst>
            <a:ahLst/>
            <a:cxnLst>
              <a:cxn ang="0">
                <a:pos x="T0" y="T1"/>
              </a:cxn>
              <a:cxn ang="0">
                <a:pos x="T2" y="T3"/>
              </a:cxn>
              <a:cxn ang="0">
                <a:pos x="T4" y="T5"/>
              </a:cxn>
              <a:cxn ang="0">
                <a:pos x="T6" y="T7"/>
              </a:cxn>
              <a:cxn ang="0">
                <a:pos x="T8" y="T9"/>
              </a:cxn>
            </a:cxnLst>
            <a:rect l="0" t="0" r="r" b="b"/>
            <a:pathLst>
              <a:path w="183" h="1076">
                <a:moveTo>
                  <a:pt x="182" y="1075"/>
                </a:moveTo>
                <a:lnTo>
                  <a:pt x="0" y="1075"/>
                </a:lnTo>
                <a:lnTo>
                  <a:pt x="0" y="0"/>
                </a:lnTo>
                <a:lnTo>
                  <a:pt x="182" y="0"/>
                </a:lnTo>
                <a:lnTo>
                  <a:pt x="182" y="1075"/>
                </a:lnTo>
              </a:path>
            </a:pathLst>
          </a:custGeom>
          <a:solidFill>
            <a:srgbClr val="C00000"/>
          </a:solidFill>
          <a:ln>
            <a:noFill/>
          </a:ln>
          <a:effectLst/>
        </p:spPr>
        <p:txBody>
          <a:bodyPr wrap="none" anchor="ctr"/>
          <a:lstStyle/>
          <a:p>
            <a:endParaRPr lang="es-MX" sz="900"/>
          </a:p>
        </p:txBody>
      </p:sp>
      <p:sp>
        <p:nvSpPr>
          <p:cNvPr id="2" name="Rectangle 1"/>
          <p:cNvSpPr/>
          <p:nvPr/>
        </p:nvSpPr>
        <p:spPr>
          <a:xfrm>
            <a:off x="10532514" y="4729648"/>
            <a:ext cx="1505477" cy="307777"/>
          </a:xfrm>
          <a:prstGeom prst="rect">
            <a:avLst/>
          </a:prstGeom>
        </p:spPr>
        <p:txBody>
          <a:bodyPr wrap="none">
            <a:spAutoFit/>
          </a:bodyPr>
          <a:lstStyle/>
          <a:p>
            <a:r>
              <a:rPr lang="en-US" sz="1400" dirty="0" smtClean="0">
                <a:latin typeface="Lato Light" panose="020F0502020204030203" pitchFamily="34" charset="0"/>
                <a:ea typeface="Lato Light" panose="020F0502020204030203" pitchFamily="34" charset="0"/>
                <a:cs typeface="Lato Light" panose="020F0502020204030203" pitchFamily="34" charset="0"/>
              </a:rPr>
              <a:t>Computer Vision</a:t>
            </a:r>
            <a:endParaRPr lang="en-US" sz="14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3" name="Rectangle 2"/>
          <p:cNvSpPr/>
          <p:nvPr/>
        </p:nvSpPr>
        <p:spPr>
          <a:xfrm>
            <a:off x="10643293" y="5847136"/>
            <a:ext cx="1358064" cy="307777"/>
          </a:xfrm>
          <a:prstGeom prst="rect">
            <a:avLst/>
          </a:prstGeom>
        </p:spPr>
        <p:txBody>
          <a:bodyPr wrap="none">
            <a:spAutoFit/>
          </a:bodyPr>
          <a:lstStyle/>
          <a:p>
            <a:r>
              <a:rPr lang="en-US" sz="1400" dirty="0" smtClean="0">
                <a:latin typeface="Lato Light" panose="020F0502020204030203" pitchFamily="34" charset="0"/>
                <a:ea typeface="Lato Light" panose="020F0502020204030203" pitchFamily="34" charset="0"/>
                <a:cs typeface="Lato Light" panose="020F0502020204030203" pitchFamily="34" charset="0"/>
              </a:rPr>
              <a:t>Deep Learning</a:t>
            </a:r>
            <a:endParaRPr lang="en-US" sz="14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4" name="Rectangle 3"/>
          <p:cNvSpPr/>
          <p:nvPr/>
        </p:nvSpPr>
        <p:spPr>
          <a:xfrm>
            <a:off x="10781793" y="4402334"/>
            <a:ext cx="941283" cy="369332"/>
          </a:xfrm>
          <a:prstGeom prst="rect">
            <a:avLst/>
          </a:prstGeom>
        </p:spPr>
        <p:txBody>
          <a:bodyPr wrap="none">
            <a:spAutoFit/>
          </a:bodyPr>
          <a:lstStyle/>
          <a:p>
            <a:r>
              <a:rPr lang="en-US" b="1" dirty="0" smtClean="0">
                <a:solidFill>
                  <a:schemeClr val="tx2"/>
                </a:solidFill>
                <a:latin typeface="Lato" charset="0"/>
                <a:ea typeface="Lato" charset="0"/>
                <a:cs typeface="Lato" charset="0"/>
              </a:rPr>
              <a:t>INT345</a:t>
            </a:r>
            <a:endParaRPr lang="en-US" b="1" dirty="0">
              <a:solidFill>
                <a:schemeClr val="tx2"/>
              </a:solidFill>
              <a:latin typeface="Lato" charset="0"/>
              <a:ea typeface="Lato" charset="0"/>
              <a:cs typeface="Lato" charset="0"/>
            </a:endParaRPr>
          </a:p>
        </p:txBody>
      </p:sp>
      <p:sp>
        <p:nvSpPr>
          <p:cNvPr id="5" name="Rectangle 4"/>
          <p:cNvSpPr/>
          <p:nvPr/>
        </p:nvSpPr>
        <p:spPr>
          <a:xfrm>
            <a:off x="10781793" y="5505794"/>
            <a:ext cx="941283" cy="369332"/>
          </a:xfrm>
          <a:prstGeom prst="rect">
            <a:avLst/>
          </a:prstGeom>
        </p:spPr>
        <p:txBody>
          <a:bodyPr wrap="none">
            <a:spAutoFit/>
          </a:bodyPr>
          <a:lstStyle/>
          <a:p>
            <a:r>
              <a:rPr lang="en-US" b="1" dirty="0" smtClean="0">
                <a:solidFill>
                  <a:schemeClr val="tx2"/>
                </a:solidFill>
                <a:latin typeface="Lato" charset="0"/>
                <a:ea typeface="Lato" charset="0"/>
                <a:cs typeface="Lato" charset="0"/>
              </a:rPr>
              <a:t>INT422</a:t>
            </a:r>
            <a:endParaRPr lang="en-US" b="1" dirty="0">
              <a:solidFill>
                <a:schemeClr val="tx2"/>
              </a:solidFill>
              <a:latin typeface="Lato" charset="0"/>
              <a:ea typeface="Lato" charset="0"/>
              <a:cs typeface="Lato" charset="0"/>
            </a:endParaRPr>
          </a:p>
        </p:txBody>
      </p:sp>
    </p:spTree>
    <p:extLst>
      <p:ext uri="{BB962C8B-B14F-4D97-AF65-F5344CB8AC3E}">
        <p14:creationId xmlns:p14="http://schemas.microsoft.com/office/powerpoint/2010/main" val="12891417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xmlns=""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68193" y="1283280"/>
            <a:ext cx="991071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INT254 : FUNDAMENTALS OF MACHINE LEARNING ALGORITHMS</a:t>
            </a:r>
          </a:p>
        </p:txBody>
      </p:sp>
      <p:grpSp>
        <p:nvGrpSpPr>
          <p:cNvPr id="4" name="Group 3"/>
          <p:cNvGrpSpPr/>
          <p:nvPr/>
        </p:nvGrpSpPr>
        <p:grpSpPr>
          <a:xfrm>
            <a:off x="246656" y="207596"/>
            <a:ext cx="494748" cy="722123"/>
            <a:chOff x="1109295" y="1102548"/>
            <a:chExt cx="3725933" cy="4682225"/>
          </a:xfrm>
        </p:grpSpPr>
        <p:sp>
          <p:nvSpPr>
            <p:cNvPr id="5" name="Freeform 180">
              <a:extLst>
                <a:ext uri="{FF2B5EF4-FFF2-40B4-BE49-F238E27FC236}">
                  <a16:creationId xmlns:a16="http://schemas.microsoft.com/office/drawing/2014/main" xmlns="" id="{68A66645-9A25-0C46-A132-E043EA07A523}"/>
                </a:ext>
              </a:extLst>
            </p:cNvPr>
            <p:cNvSpPr>
              <a:spLocks noChangeArrowheads="1"/>
            </p:cNvSpPr>
            <p:nvPr/>
          </p:nvSpPr>
          <p:spPr bwMode="auto">
            <a:xfrm>
              <a:off x="2255042" y="1102548"/>
              <a:ext cx="1057787" cy="1258517"/>
            </a:xfrm>
            <a:custGeom>
              <a:avLst/>
              <a:gdLst>
                <a:gd name="T0" fmla="*/ 2068 w 2069"/>
                <a:gd name="T1" fmla="*/ 0 h 2462"/>
                <a:gd name="T2" fmla="*/ 1675 w 2069"/>
                <a:gd name="T3" fmla="*/ 0 h 2462"/>
                <a:gd name="T4" fmla="*/ 0 w 2069"/>
                <a:gd name="T5" fmla="*/ 2461 h 2462"/>
                <a:gd name="T6" fmla="*/ 2068 w 2069"/>
                <a:gd name="T7" fmla="*/ 2461 h 2462"/>
                <a:gd name="T8" fmla="*/ 2068 w 2069"/>
                <a:gd name="T9" fmla="*/ 0 h 2462"/>
              </a:gdLst>
              <a:ahLst/>
              <a:cxnLst>
                <a:cxn ang="0">
                  <a:pos x="T0" y="T1"/>
                </a:cxn>
                <a:cxn ang="0">
                  <a:pos x="T2" y="T3"/>
                </a:cxn>
                <a:cxn ang="0">
                  <a:pos x="T4" y="T5"/>
                </a:cxn>
                <a:cxn ang="0">
                  <a:pos x="T6" y="T7"/>
                </a:cxn>
                <a:cxn ang="0">
                  <a:pos x="T8" y="T9"/>
                </a:cxn>
              </a:cxnLst>
              <a:rect l="0" t="0" r="r" b="b"/>
              <a:pathLst>
                <a:path w="2069" h="2462">
                  <a:moveTo>
                    <a:pt x="2068" y="0"/>
                  </a:moveTo>
                  <a:lnTo>
                    <a:pt x="1675" y="0"/>
                  </a:lnTo>
                  <a:lnTo>
                    <a:pt x="0" y="2461"/>
                  </a:lnTo>
                  <a:lnTo>
                    <a:pt x="2068" y="2461"/>
                  </a:lnTo>
                  <a:lnTo>
                    <a:pt x="2068" y="0"/>
                  </a:lnTo>
                </a:path>
              </a:pathLst>
            </a:custGeom>
            <a:solidFill>
              <a:schemeClr val="accent1"/>
            </a:solidFill>
            <a:ln>
              <a:noFill/>
            </a:ln>
            <a:effectLst/>
          </p:spPr>
          <p:txBody>
            <a:bodyPr wrap="none" anchor="ctr"/>
            <a:lstStyle/>
            <a:p>
              <a:endParaRPr lang="es-MX" sz="900"/>
            </a:p>
          </p:txBody>
        </p:sp>
        <p:sp>
          <p:nvSpPr>
            <p:cNvPr id="6" name="Freeform 181">
              <a:extLst>
                <a:ext uri="{FF2B5EF4-FFF2-40B4-BE49-F238E27FC236}">
                  <a16:creationId xmlns:a16="http://schemas.microsoft.com/office/drawing/2014/main" xmlns="" id="{FD8285C2-8D39-E949-9CA4-42AA3F6B077A}"/>
                </a:ext>
              </a:extLst>
            </p:cNvPr>
            <p:cNvSpPr>
              <a:spLocks noChangeArrowheads="1"/>
            </p:cNvSpPr>
            <p:nvPr/>
          </p:nvSpPr>
          <p:spPr bwMode="auto">
            <a:xfrm>
              <a:off x="3236145" y="3973682"/>
              <a:ext cx="1599083" cy="1811091"/>
            </a:xfrm>
            <a:custGeom>
              <a:avLst/>
              <a:gdLst>
                <a:gd name="T0" fmla="*/ 149 w 3127"/>
                <a:gd name="T1" fmla="*/ 0 h 3539"/>
                <a:gd name="T2" fmla="*/ 0 w 3127"/>
                <a:gd name="T3" fmla="*/ 0 h 3539"/>
                <a:gd name="T4" fmla="*/ 0 w 3127"/>
                <a:gd name="T5" fmla="*/ 1881 h 3539"/>
                <a:gd name="T6" fmla="*/ 0 w 3127"/>
                <a:gd name="T7" fmla="*/ 1881 h 3539"/>
                <a:gd name="T8" fmla="*/ 0 w 3127"/>
                <a:gd name="T9" fmla="*/ 3538 h 3539"/>
                <a:gd name="T10" fmla="*/ 2115 w 3127"/>
                <a:gd name="T11" fmla="*/ 3538 h 3539"/>
                <a:gd name="T12" fmla="*/ 2115 w 3127"/>
                <a:gd name="T13" fmla="*/ 1881 h 3539"/>
                <a:gd name="T14" fmla="*/ 3126 w 3127"/>
                <a:gd name="T15" fmla="*/ 1881 h 3539"/>
                <a:gd name="T16" fmla="*/ 3126 w 3127"/>
                <a:gd name="T17" fmla="*/ 0 h 3539"/>
                <a:gd name="T18" fmla="*/ 2115 w 3127"/>
                <a:gd name="T19" fmla="*/ 0 h 3539"/>
                <a:gd name="T20" fmla="*/ 149 w 3127"/>
                <a:gd name="T21" fmla="*/ 0 h 3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7" h="3539">
                  <a:moveTo>
                    <a:pt x="149" y="0"/>
                  </a:moveTo>
                  <a:lnTo>
                    <a:pt x="0" y="0"/>
                  </a:lnTo>
                  <a:lnTo>
                    <a:pt x="0" y="1881"/>
                  </a:lnTo>
                  <a:lnTo>
                    <a:pt x="0" y="1881"/>
                  </a:lnTo>
                  <a:lnTo>
                    <a:pt x="0" y="3538"/>
                  </a:lnTo>
                  <a:lnTo>
                    <a:pt x="2115" y="3538"/>
                  </a:lnTo>
                  <a:lnTo>
                    <a:pt x="2115" y="1881"/>
                  </a:lnTo>
                  <a:lnTo>
                    <a:pt x="3126" y="1881"/>
                  </a:lnTo>
                  <a:lnTo>
                    <a:pt x="3126" y="0"/>
                  </a:lnTo>
                  <a:lnTo>
                    <a:pt x="2115" y="0"/>
                  </a:lnTo>
                  <a:lnTo>
                    <a:pt x="149" y="0"/>
                  </a:lnTo>
                </a:path>
              </a:pathLst>
            </a:custGeom>
            <a:solidFill>
              <a:schemeClr val="accent1"/>
            </a:solidFill>
            <a:ln>
              <a:noFill/>
            </a:ln>
            <a:effectLst/>
          </p:spPr>
          <p:txBody>
            <a:bodyPr wrap="none" anchor="ctr"/>
            <a:lstStyle/>
            <a:p>
              <a:endParaRPr lang="es-MX" sz="900"/>
            </a:p>
          </p:txBody>
        </p:sp>
        <p:sp>
          <p:nvSpPr>
            <p:cNvPr id="7" name="Freeform 182">
              <a:extLst>
                <a:ext uri="{FF2B5EF4-FFF2-40B4-BE49-F238E27FC236}">
                  <a16:creationId xmlns:a16="http://schemas.microsoft.com/office/drawing/2014/main" xmlns="" id="{3BF52EB4-53DC-BD43-8E47-F87DBB324B95}"/>
                </a:ext>
              </a:extLst>
            </p:cNvPr>
            <p:cNvSpPr>
              <a:spLocks noChangeArrowheads="1"/>
            </p:cNvSpPr>
            <p:nvPr/>
          </p:nvSpPr>
          <p:spPr bwMode="auto">
            <a:xfrm>
              <a:off x="1109295" y="3973682"/>
              <a:ext cx="2126850" cy="963058"/>
            </a:xfrm>
            <a:custGeom>
              <a:avLst/>
              <a:gdLst>
                <a:gd name="T0" fmla="*/ 4156 w 4157"/>
                <a:gd name="T1" fmla="*/ 0 h 1882"/>
                <a:gd name="T2" fmla="*/ 2349 w 4157"/>
                <a:gd name="T3" fmla="*/ 0 h 1882"/>
                <a:gd name="T4" fmla="*/ 93 w 4157"/>
                <a:gd name="T5" fmla="*/ 0 h 1882"/>
                <a:gd name="T6" fmla="*/ 0 w 4157"/>
                <a:gd name="T7" fmla="*/ 131 h 1882"/>
                <a:gd name="T8" fmla="*/ 0 w 4157"/>
                <a:gd name="T9" fmla="*/ 1881 h 1882"/>
                <a:gd name="T10" fmla="*/ 4156 w 4157"/>
                <a:gd name="T11" fmla="*/ 1881 h 1882"/>
                <a:gd name="T12" fmla="*/ 4156 w 4157"/>
                <a:gd name="T13" fmla="*/ 0 h 1882"/>
              </a:gdLst>
              <a:ahLst/>
              <a:cxnLst>
                <a:cxn ang="0">
                  <a:pos x="T0" y="T1"/>
                </a:cxn>
                <a:cxn ang="0">
                  <a:pos x="T2" y="T3"/>
                </a:cxn>
                <a:cxn ang="0">
                  <a:pos x="T4" y="T5"/>
                </a:cxn>
                <a:cxn ang="0">
                  <a:pos x="T6" y="T7"/>
                </a:cxn>
                <a:cxn ang="0">
                  <a:pos x="T8" y="T9"/>
                </a:cxn>
                <a:cxn ang="0">
                  <a:pos x="T10" y="T11"/>
                </a:cxn>
                <a:cxn ang="0">
                  <a:pos x="T12" y="T13"/>
                </a:cxn>
              </a:cxnLst>
              <a:rect l="0" t="0" r="r" b="b"/>
              <a:pathLst>
                <a:path w="4157" h="1882">
                  <a:moveTo>
                    <a:pt x="4156" y="0"/>
                  </a:moveTo>
                  <a:lnTo>
                    <a:pt x="2349" y="0"/>
                  </a:lnTo>
                  <a:lnTo>
                    <a:pt x="93" y="0"/>
                  </a:lnTo>
                  <a:lnTo>
                    <a:pt x="0" y="131"/>
                  </a:lnTo>
                  <a:lnTo>
                    <a:pt x="0" y="1881"/>
                  </a:lnTo>
                  <a:lnTo>
                    <a:pt x="4156" y="1881"/>
                  </a:lnTo>
                  <a:lnTo>
                    <a:pt x="4156" y="0"/>
                  </a:lnTo>
                </a:path>
              </a:pathLst>
            </a:custGeom>
            <a:solidFill>
              <a:schemeClr val="accent3"/>
            </a:solidFill>
            <a:ln>
              <a:noFill/>
            </a:ln>
            <a:effectLst/>
          </p:spPr>
          <p:txBody>
            <a:bodyPr wrap="none" anchor="ctr"/>
            <a:lstStyle/>
            <a:p>
              <a:endParaRPr lang="es-MX" sz="900"/>
            </a:p>
          </p:txBody>
        </p:sp>
        <p:sp>
          <p:nvSpPr>
            <p:cNvPr id="8" name="Freeform 183">
              <a:extLst>
                <a:ext uri="{FF2B5EF4-FFF2-40B4-BE49-F238E27FC236}">
                  <a16:creationId xmlns:a16="http://schemas.microsoft.com/office/drawing/2014/main" xmlns="" id="{51320DA5-E484-1C4F-A46B-62BE02E4AA35}"/>
                </a:ext>
              </a:extLst>
            </p:cNvPr>
            <p:cNvSpPr>
              <a:spLocks noChangeArrowheads="1"/>
            </p:cNvSpPr>
            <p:nvPr/>
          </p:nvSpPr>
          <p:spPr bwMode="auto">
            <a:xfrm>
              <a:off x="3312829" y="2361065"/>
              <a:ext cx="1005912" cy="1612617"/>
            </a:xfrm>
            <a:custGeom>
              <a:avLst/>
              <a:gdLst>
                <a:gd name="T0" fmla="*/ 0 w 1967"/>
                <a:gd name="T1" fmla="*/ 3153 h 3154"/>
                <a:gd name="T2" fmla="*/ 1966 w 1967"/>
                <a:gd name="T3" fmla="*/ 3153 h 3154"/>
                <a:gd name="T4" fmla="*/ 1966 w 1967"/>
                <a:gd name="T5" fmla="*/ 0 h 3154"/>
                <a:gd name="T6" fmla="*/ 0 w 1967"/>
                <a:gd name="T7" fmla="*/ 0 h 3154"/>
                <a:gd name="T8" fmla="*/ 0 w 1967"/>
                <a:gd name="T9" fmla="*/ 3153 h 3154"/>
              </a:gdLst>
              <a:ahLst/>
              <a:cxnLst>
                <a:cxn ang="0">
                  <a:pos x="T0" y="T1"/>
                </a:cxn>
                <a:cxn ang="0">
                  <a:pos x="T2" y="T3"/>
                </a:cxn>
                <a:cxn ang="0">
                  <a:pos x="T4" y="T5"/>
                </a:cxn>
                <a:cxn ang="0">
                  <a:pos x="T6" y="T7"/>
                </a:cxn>
                <a:cxn ang="0">
                  <a:pos x="T8" y="T9"/>
                </a:cxn>
              </a:cxnLst>
              <a:rect l="0" t="0" r="r" b="b"/>
              <a:pathLst>
                <a:path w="1967" h="3154">
                  <a:moveTo>
                    <a:pt x="0" y="3153"/>
                  </a:moveTo>
                  <a:lnTo>
                    <a:pt x="1966" y="3153"/>
                  </a:lnTo>
                  <a:lnTo>
                    <a:pt x="1966" y="0"/>
                  </a:lnTo>
                  <a:lnTo>
                    <a:pt x="0" y="0"/>
                  </a:lnTo>
                  <a:lnTo>
                    <a:pt x="0" y="3153"/>
                  </a:lnTo>
                </a:path>
              </a:pathLst>
            </a:custGeom>
            <a:solidFill>
              <a:schemeClr val="accent5"/>
            </a:solidFill>
            <a:ln>
              <a:noFill/>
            </a:ln>
            <a:effectLst/>
          </p:spPr>
          <p:txBody>
            <a:bodyPr wrap="none" anchor="ctr"/>
            <a:lstStyle/>
            <a:p>
              <a:endParaRPr lang="es-MX" sz="900"/>
            </a:p>
          </p:txBody>
        </p:sp>
        <p:sp>
          <p:nvSpPr>
            <p:cNvPr id="9" name="Freeform 184">
              <a:extLst>
                <a:ext uri="{FF2B5EF4-FFF2-40B4-BE49-F238E27FC236}">
                  <a16:creationId xmlns:a16="http://schemas.microsoft.com/office/drawing/2014/main" xmlns="" id="{6798037D-D647-AA44-AD82-72F18E6D09EC}"/>
                </a:ext>
              </a:extLst>
            </p:cNvPr>
            <p:cNvSpPr>
              <a:spLocks noChangeArrowheads="1"/>
            </p:cNvSpPr>
            <p:nvPr/>
          </p:nvSpPr>
          <p:spPr bwMode="auto">
            <a:xfrm>
              <a:off x="1156660" y="2361065"/>
              <a:ext cx="2153913" cy="1612617"/>
            </a:xfrm>
            <a:custGeom>
              <a:avLst/>
              <a:gdLst>
                <a:gd name="T0" fmla="*/ 2256 w 4213"/>
                <a:gd name="T1" fmla="*/ 3153 h 3154"/>
                <a:gd name="T2" fmla="*/ 4212 w 4213"/>
                <a:gd name="T3" fmla="*/ 0 h 3154"/>
                <a:gd name="T4" fmla="*/ 2144 w 4213"/>
                <a:gd name="T5" fmla="*/ 0 h 3154"/>
                <a:gd name="T6" fmla="*/ 0 w 4213"/>
                <a:gd name="T7" fmla="*/ 3153 h 3154"/>
                <a:gd name="T8" fmla="*/ 2256 w 4213"/>
                <a:gd name="T9" fmla="*/ 3153 h 3154"/>
              </a:gdLst>
              <a:ahLst/>
              <a:cxnLst>
                <a:cxn ang="0">
                  <a:pos x="T0" y="T1"/>
                </a:cxn>
                <a:cxn ang="0">
                  <a:pos x="T2" y="T3"/>
                </a:cxn>
                <a:cxn ang="0">
                  <a:pos x="T4" y="T5"/>
                </a:cxn>
                <a:cxn ang="0">
                  <a:pos x="T6" y="T7"/>
                </a:cxn>
                <a:cxn ang="0">
                  <a:pos x="T8" y="T9"/>
                </a:cxn>
              </a:cxnLst>
              <a:rect l="0" t="0" r="r" b="b"/>
              <a:pathLst>
                <a:path w="4213" h="3154">
                  <a:moveTo>
                    <a:pt x="2256" y="3153"/>
                  </a:moveTo>
                  <a:lnTo>
                    <a:pt x="4212" y="0"/>
                  </a:lnTo>
                  <a:lnTo>
                    <a:pt x="2144" y="0"/>
                  </a:lnTo>
                  <a:lnTo>
                    <a:pt x="0" y="3153"/>
                  </a:lnTo>
                  <a:lnTo>
                    <a:pt x="2256" y="3153"/>
                  </a:lnTo>
                </a:path>
              </a:pathLst>
            </a:custGeom>
            <a:solidFill>
              <a:schemeClr val="accent2"/>
            </a:solidFill>
            <a:ln>
              <a:noFill/>
            </a:ln>
            <a:effectLst/>
          </p:spPr>
          <p:txBody>
            <a:bodyPr wrap="none" anchor="ctr"/>
            <a:lstStyle/>
            <a:p>
              <a:endParaRPr lang="es-MX" sz="900"/>
            </a:p>
          </p:txBody>
        </p:sp>
        <p:sp>
          <p:nvSpPr>
            <p:cNvPr id="10" name="Freeform 185">
              <a:extLst>
                <a:ext uri="{FF2B5EF4-FFF2-40B4-BE49-F238E27FC236}">
                  <a16:creationId xmlns:a16="http://schemas.microsoft.com/office/drawing/2014/main" xmlns="" id="{F7CFA975-F1DA-6843-9B79-FBD0451FF455}"/>
                </a:ext>
              </a:extLst>
            </p:cNvPr>
            <p:cNvSpPr>
              <a:spLocks noChangeArrowheads="1"/>
            </p:cNvSpPr>
            <p:nvPr/>
          </p:nvSpPr>
          <p:spPr bwMode="auto">
            <a:xfrm>
              <a:off x="3312829" y="1102548"/>
              <a:ext cx="1005912" cy="1258517"/>
            </a:xfrm>
            <a:custGeom>
              <a:avLst/>
              <a:gdLst>
                <a:gd name="T0" fmla="*/ 1966 w 1967"/>
                <a:gd name="T1" fmla="*/ 2461 h 2462"/>
                <a:gd name="T2" fmla="*/ 1966 w 1967"/>
                <a:gd name="T3" fmla="*/ 0 h 2462"/>
                <a:gd name="T4" fmla="*/ 0 w 1967"/>
                <a:gd name="T5" fmla="*/ 0 h 2462"/>
                <a:gd name="T6" fmla="*/ 0 w 1967"/>
                <a:gd name="T7" fmla="*/ 2461 h 2462"/>
                <a:gd name="T8" fmla="*/ 1966 w 1967"/>
                <a:gd name="T9" fmla="*/ 2461 h 2462"/>
              </a:gdLst>
              <a:ahLst/>
              <a:cxnLst>
                <a:cxn ang="0">
                  <a:pos x="T0" y="T1"/>
                </a:cxn>
                <a:cxn ang="0">
                  <a:pos x="T2" y="T3"/>
                </a:cxn>
                <a:cxn ang="0">
                  <a:pos x="T4" y="T5"/>
                </a:cxn>
                <a:cxn ang="0">
                  <a:pos x="T6" y="T7"/>
                </a:cxn>
                <a:cxn ang="0">
                  <a:pos x="T8" y="T9"/>
                </a:cxn>
              </a:cxnLst>
              <a:rect l="0" t="0" r="r" b="b"/>
              <a:pathLst>
                <a:path w="1967" h="2462">
                  <a:moveTo>
                    <a:pt x="1966" y="2461"/>
                  </a:moveTo>
                  <a:lnTo>
                    <a:pt x="1966" y="0"/>
                  </a:lnTo>
                  <a:lnTo>
                    <a:pt x="0" y="0"/>
                  </a:lnTo>
                  <a:lnTo>
                    <a:pt x="0" y="2461"/>
                  </a:lnTo>
                  <a:lnTo>
                    <a:pt x="1966" y="2461"/>
                  </a:lnTo>
                </a:path>
              </a:pathLst>
            </a:custGeom>
            <a:solidFill>
              <a:schemeClr val="accent4"/>
            </a:solidFill>
            <a:ln>
              <a:noFill/>
            </a:ln>
            <a:effectLst/>
          </p:spPr>
          <p:txBody>
            <a:bodyPr wrap="none" anchor="ctr"/>
            <a:lstStyle/>
            <a:p>
              <a:endParaRPr lang="es-MX" sz="900"/>
            </a:p>
          </p:txBody>
        </p:sp>
      </p:grpSp>
      <p:sp>
        <p:nvSpPr>
          <p:cNvPr id="12" name="TextBox 11">
            <a:extLst>
              <a:ext uri="{FF2B5EF4-FFF2-40B4-BE49-F238E27FC236}">
                <a16:creationId xmlns:a16="http://schemas.microsoft.com/office/drawing/2014/main" xmlns="" id="{633B3F75-B08E-4DDD-A6E9-B44335A537B6}"/>
              </a:ext>
            </a:extLst>
          </p:cNvPr>
          <p:cNvSpPr txBox="1"/>
          <p:nvPr/>
        </p:nvSpPr>
        <p:spPr>
          <a:xfrm>
            <a:off x="1077401" y="1988485"/>
            <a:ext cx="10347960" cy="1631216"/>
          </a:xfrm>
          <a:prstGeom prst="rect">
            <a:avLst/>
          </a:prstGeom>
          <a:noFill/>
        </p:spPr>
        <p:txBody>
          <a:bodyPr wrap="square">
            <a:spAutoFit/>
          </a:bodyPr>
          <a:lstStyle/>
          <a:p>
            <a:pPr algn="just"/>
            <a:r>
              <a:rPr lang="en-US" sz="2000" dirty="0"/>
              <a:t>This course focuses on mathematical concepts of ML such as how linear algebra relates to data and Multivariate Calculus optimizes fitting functions to get good fits to data. Hands on practice will be done using python libraries for analyzing and visualization of the data and performing feature engineering so that ML models can be applied over it. It also covers different swarm intelligence algorithms that are inspired by natural systems and genetic algorithms.</a:t>
            </a:r>
          </a:p>
        </p:txBody>
      </p:sp>
      <p:sp>
        <p:nvSpPr>
          <p:cNvPr id="14" name="TextBox 13">
            <a:extLst>
              <a:ext uri="{FF2B5EF4-FFF2-40B4-BE49-F238E27FC236}">
                <a16:creationId xmlns:a16="http://schemas.microsoft.com/office/drawing/2014/main" xmlns="" id="{BEC08816-4CC2-4EE0-BF59-3DAB94AA9867}"/>
              </a:ext>
            </a:extLst>
          </p:cNvPr>
          <p:cNvSpPr txBox="1"/>
          <p:nvPr/>
        </p:nvSpPr>
        <p:spPr>
          <a:xfrm>
            <a:off x="1120140" y="4444139"/>
            <a:ext cx="10210800" cy="1938992"/>
          </a:xfrm>
          <a:prstGeom prst="rect">
            <a:avLst/>
          </a:prstGeom>
          <a:noFill/>
        </p:spPr>
        <p:txBody>
          <a:bodyPr wrap="square">
            <a:spAutoFit/>
          </a:bodyPr>
          <a:lstStyle/>
          <a:p>
            <a:pPr marL="285750" indent="-285750" algn="just">
              <a:buFont typeface="Wingdings" panose="05000000000000000000" pitchFamily="2" charset="2"/>
              <a:buChar char="§"/>
            </a:pPr>
            <a:r>
              <a:rPr lang="en-US" sz="2000" dirty="0"/>
              <a:t>describe the soft computing techniques in building the intelligent machines.</a:t>
            </a:r>
          </a:p>
          <a:p>
            <a:pPr marL="285750" indent="-285750" algn="just">
              <a:buFont typeface="Wingdings" panose="05000000000000000000" pitchFamily="2" charset="2"/>
              <a:buChar char="§"/>
            </a:pPr>
            <a:r>
              <a:rPr lang="en-US" sz="2000" dirty="0"/>
              <a:t>explain different neural networks for classification and clustering problems.</a:t>
            </a:r>
          </a:p>
          <a:p>
            <a:pPr marL="285750" indent="-285750" algn="just">
              <a:buFont typeface="Wingdings" panose="05000000000000000000" pitchFamily="2" charset="2"/>
              <a:buChar char="§"/>
            </a:pPr>
            <a:r>
              <a:rPr lang="en-US" sz="2000" dirty="0"/>
              <a:t>use fuzzy logic and reasoning to handle uncertainty and solve engineering problems.</a:t>
            </a:r>
          </a:p>
          <a:p>
            <a:pPr marL="285750" indent="-285750" algn="just">
              <a:buFont typeface="Wingdings" panose="05000000000000000000" pitchFamily="2" charset="2"/>
              <a:buChar char="§"/>
            </a:pPr>
            <a:r>
              <a:rPr lang="en-US" sz="2000" dirty="0"/>
              <a:t>compare and contrast genetic algorithms and swarm intelligence for optimization problems.</a:t>
            </a:r>
          </a:p>
          <a:p>
            <a:pPr marL="285750" indent="-285750" algn="just">
              <a:buFont typeface="Wingdings" panose="05000000000000000000" pitchFamily="2" charset="2"/>
              <a:buChar char="§"/>
            </a:pPr>
            <a:r>
              <a:rPr lang="en-US" sz="2000" dirty="0"/>
              <a:t>justify the performance and time complexity of hybrid systems.</a:t>
            </a:r>
          </a:p>
          <a:p>
            <a:pPr marL="285750" indent="-285750" algn="just">
              <a:buFont typeface="Wingdings" panose="05000000000000000000" pitchFamily="2" charset="2"/>
              <a:buChar char="§"/>
            </a:pPr>
            <a:r>
              <a:rPr lang="en-US" sz="2000" dirty="0"/>
              <a:t>develop the optimal models using available soft computing tools to solve real world problems.</a:t>
            </a:r>
          </a:p>
        </p:txBody>
      </p:sp>
      <p:sp>
        <p:nvSpPr>
          <p:cNvPr id="16" name="TextBox 15">
            <a:extLst>
              <a:ext uri="{FF2B5EF4-FFF2-40B4-BE49-F238E27FC236}">
                <a16:creationId xmlns:a16="http://schemas.microsoft.com/office/drawing/2014/main" xmlns="" id="{94541947-2B6C-4705-97F6-29EEE657C590}"/>
              </a:ext>
            </a:extLst>
          </p:cNvPr>
          <p:cNvSpPr txBox="1"/>
          <p:nvPr/>
        </p:nvSpPr>
        <p:spPr>
          <a:xfrm>
            <a:off x="741404" y="3971305"/>
            <a:ext cx="6096000" cy="400110"/>
          </a:xfrm>
          <a:prstGeom prst="rect">
            <a:avLst/>
          </a:prstGeom>
          <a:noFill/>
        </p:spPr>
        <p:txBody>
          <a:bodyPr wrap="square">
            <a:spAutoFit/>
          </a:bodyPr>
          <a:lstStyle/>
          <a:p>
            <a:r>
              <a:rPr lang="en-US" altLang="en-US" sz="2000" b="1" u="sng" dirty="0">
                <a:cs typeface="Calibri" panose="020F0502020204030204" pitchFamily="34" charset="0"/>
                <a:sym typeface="Cambria" panose="02040503050406030204" pitchFamily="18" charset="0"/>
              </a:rPr>
              <a:t>Course Outcome:</a:t>
            </a:r>
            <a:endParaRPr lang="en-US" altLang="en-US" sz="2000" dirty="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32367223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xmlns=""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68193" y="1283280"/>
            <a:ext cx="991071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INT354 : MACHINE LEARNING-I</a:t>
            </a:r>
          </a:p>
        </p:txBody>
      </p:sp>
      <p:grpSp>
        <p:nvGrpSpPr>
          <p:cNvPr id="4" name="Group 3"/>
          <p:cNvGrpSpPr/>
          <p:nvPr/>
        </p:nvGrpSpPr>
        <p:grpSpPr>
          <a:xfrm>
            <a:off x="246656" y="207596"/>
            <a:ext cx="494748" cy="722123"/>
            <a:chOff x="1109295" y="1102548"/>
            <a:chExt cx="3725933" cy="4682225"/>
          </a:xfrm>
        </p:grpSpPr>
        <p:sp>
          <p:nvSpPr>
            <p:cNvPr id="5" name="Freeform 180">
              <a:extLst>
                <a:ext uri="{FF2B5EF4-FFF2-40B4-BE49-F238E27FC236}">
                  <a16:creationId xmlns:a16="http://schemas.microsoft.com/office/drawing/2014/main" xmlns="" id="{68A66645-9A25-0C46-A132-E043EA07A523}"/>
                </a:ext>
              </a:extLst>
            </p:cNvPr>
            <p:cNvSpPr>
              <a:spLocks noChangeArrowheads="1"/>
            </p:cNvSpPr>
            <p:nvPr/>
          </p:nvSpPr>
          <p:spPr bwMode="auto">
            <a:xfrm>
              <a:off x="2255042" y="1102548"/>
              <a:ext cx="1057787" cy="1258517"/>
            </a:xfrm>
            <a:custGeom>
              <a:avLst/>
              <a:gdLst>
                <a:gd name="T0" fmla="*/ 2068 w 2069"/>
                <a:gd name="T1" fmla="*/ 0 h 2462"/>
                <a:gd name="T2" fmla="*/ 1675 w 2069"/>
                <a:gd name="T3" fmla="*/ 0 h 2462"/>
                <a:gd name="T4" fmla="*/ 0 w 2069"/>
                <a:gd name="T5" fmla="*/ 2461 h 2462"/>
                <a:gd name="T6" fmla="*/ 2068 w 2069"/>
                <a:gd name="T7" fmla="*/ 2461 h 2462"/>
                <a:gd name="T8" fmla="*/ 2068 w 2069"/>
                <a:gd name="T9" fmla="*/ 0 h 2462"/>
              </a:gdLst>
              <a:ahLst/>
              <a:cxnLst>
                <a:cxn ang="0">
                  <a:pos x="T0" y="T1"/>
                </a:cxn>
                <a:cxn ang="0">
                  <a:pos x="T2" y="T3"/>
                </a:cxn>
                <a:cxn ang="0">
                  <a:pos x="T4" y="T5"/>
                </a:cxn>
                <a:cxn ang="0">
                  <a:pos x="T6" y="T7"/>
                </a:cxn>
                <a:cxn ang="0">
                  <a:pos x="T8" y="T9"/>
                </a:cxn>
              </a:cxnLst>
              <a:rect l="0" t="0" r="r" b="b"/>
              <a:pathLst>
                <a:path w="2069" h="2462">
                  <a:moveTo>
                    <a:pt x="2068" y="0"/>
                  </a:moveTo>
                  <a:lnTo>
                    <a:pt x="1675" y="0"/>
                  </a:lnTo>
                  <a:lnTo>
                    <a:pt x="0" y="2461"/>
                  </a:lnTo>
                  <a:lnTo>
                    <a:pt x="2068" y="2461"/>
                  </a:lnTo>
                  <a:lnTo>
                    <a:pt x="2068" y="0"/>
                  </a:lnTo>
                </a:path>
              </a:pathLst>
            </a:custGeom>
            <a:solidFill>
              <a:schemeClr val="accent1"/>
            </a:solidFill>
            <a:ln>
              <a:noFill/>
            </a:ln>
            <a:effectLst/>
          </p:spPr>
          <p:txBody>
            <a:bodyPr wrap="none" anchor="ctr"/>
            <a:lstStyle/>
            <a:p>
              <a:endParaRPr lang="es-MX" sz="900"/>
            </a:p>
          </p:txBody>
        </p:sp>
        <p:sp>
          <p:nvSpPr>
            <p:cNvPr id="6" name="Freeform 181">
              <a:extLst>
                <a:ext uri="{FF2B5EF4-FFF2-40B4-BE49-F238E27FC236}">
                  <a16:creationId xmlns:a16="http://schemas.microsoft.com/office/drawing/2014/main" xmlns="" id="{FD8285C2-8D39-E949-9CA4-42AA3F6B077A}"/>
                </a:ext>
              </a:extLst>
            </p:cNvPr>
            <p:cNvSpPr>
              <a:spLocks noChangeArrowheads="1"/>
            </p:cNvSpPr>
            <p:nvPr/>
          </p:nvSpPr>
          <p:spPr bwMode="auto">
            <a:xfrm>
              <a:off x="3236145" y="3973682"/>
              <a:ext cx="1599083" cy="1811091"/>
            </a:xfrm>
            <a:custGeom>
              <a:avLst/>
              <a:gdLst>
                <a:gd name="T0" fmla="*/ 149 w 3127"/>
                <a:gd name="T1" fmla="*/ 0 h 3539"/>
                <a:gd name="T2" fmla="*/ 0 w 3127"/>
                <a:gd name="T3" fmla="*/ 0 h 3539"/>
                <a:gd name="T4" fmla="*/ 0 w 3127"/>
                <a:gd name="T5" fmla="*/ 1881 h 3539"/>
                <a:gd name="T6" fmla="*/ 0 w 3127"/>
                <a:gd name="T7" fmla="*/ 1881 h 3539"/>
                <a:gd name="T8" fmla="*/ 0 w 3127"/>
                <a:gd name="T9" fmla="*/ 3538 h 3539"/>
                <a:gd name="T10" fmla="*/ 2115 w 3127"/>
                <a:gd name="T11" fmla="*/ 3538 h 3539"/>
                <a:gd name="T12" fmla="*/ 2115 w 3127"/>
                <a:gd name="T13" fmla="*/ 1881 h 3539"/>
                <a:gd name="T14" fmla="*/ 3126 w 3127"/>
                <a:gd name="T15" fmla="*/ 1881 h 3539"/>
                <a:gd name="T16" fmla="*/ 3126 w 3127"/>
                <a:gd name="T17" fmla="*/ 0 h 3539"/>
                <a:gd name="T18" fmla="*/ 2115 w 3127"/>
                <a:gd name="T19" fmla="*/ 0 h 3539"/>
                <a:gd name="T20" fmla="*/ 149 w 3127"/>
                <a:gd name="T21" fmla="*/ 0 h 3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7" h="3539">
                  <a:moveTo>
                    <a:pt x="149" y="0"/>
                  </a:moveTo>
                  <a:lnTo>
                    <a:pt x="0" y="0"/>
                  </a:lnTo>
                  <a:lnTo>
                    <a:pt x="0" y="1881"/>
                  </a:lnTo>
                  <a:lnTo>
                    <a:pt x="0" y="1881"/>
                  </a:lnTo>
                  <a:lnTo>
                    <a:pt x="0" y="3538"/>
                  </a:lnTo>
                  <a:lnTo>
                    <a:pt x="2115" y="3538"/>
                  </a:lnTo>
                  <a:lnTo>
                    <a:pt x="2115" y="1881"/>
                  </a:lnTo>
                  <a:lnTo>
                    <a:pt x="3126" y="1881"/>
                  </a:lnTo>
                  <a:lnTo>
                    <a:pt x="3126" y="0"/>
                  </a:lnTo>
                  <a:lnTo>
                    <a:pt x="2115" y="0"/>
                  </a:lnTo>
                  <a:lnTo>
                    <a:pt x="149" y="0"/>
                  </a:lnTo>
                </a:path>
              </a:pathLst>
            </a:custGeom>
            <a:solidFill>
              <a:schemeClr val="accent1"/>
            </a:solidFill>
            <a:ln>
              <a:noFill/>
            </a:ln>
            <a:effectLst/>
          </p:spPr>
          <p:txBody>
            <a:bodyPr wrap="none" anchor="ctr"/>
            <a:lstStyle/>
            <a:p>
              <a:endParaRPr lang="es-MX" sz="900"/>
            </a:p>
          </p:txBody>
        </p:sp>
        <p:sp>
          <p:nvSpPr>
            <p:cNvPr id="7" name="Freeform 182">
              <a:extLst>
                <a:ext uri="{FF2B5EF4-FFF2-40B4-BE49-F238E27FC236}">
                  <a16:creationId xmlns:a16="http://schemas.microsoft.com/office/drawing/2014/main" xmlns="" id="{3BF52EB4-53DC-BD43-8E47-F87DBB324B95}"/>
                </a:ext>
              </a:extLst>
            </p:cNvPr>
            <p:cNvSpPr>
              <a:spLocks noChangeArrowheads="1"/>
            </p:cNvSpPr>
            <p:nvPr/>
          </p:nvSpPr>
          <p:spPr bwMode="auto">
            <a:xfrm>
              <a:off x="1109295" y="3973682"/>
              <a:ext cx="2126850" cy="963058"/>
            </a:xfrm>
            <a:custGeom>
              <a:avLst/>
              <a:gdLst>
                <a:gd name="T0" fmla="*/ 4156 w 4157"/>
                <a:gd name="T1" fmla="*/ 0 h 1882"/>
                <a:gd name="T2" fmla="*/ 2349 w 4157"/>
                <a:gd name="T3" fmla="*/ 0 h 1882"/>
                <a:gd name="T4" fmla="*/ 93 w 4157"/>
                <a:gd name="T5" fmla="*/ 0 h 1882"/>
                <a:gd name="T6" fmla="*/ 0 w 4157"/>
                <a:gd name="T7" fmla="*/ 131 h 1882"/>
                <a:gd name="T8" fmla="*/ 0 w 4157"/>
                <a:gd name="T9" fmla="*/ 1881 h 1882"/>
                <a:gd name="T10" fmla="*/ 4156 w 4157"/>
                <a:gd name="T11" fmla="*/ 1881 h 1882"/>
                <a:gd name="T12" fmla="*/ 4156 w 4157"/>
                <a:gd name="T13" fmla="*/ 0 h 1882"/>
              </a:gdLst>
              <a:ahLst/>
              <a:cxnLst>
                <a:cxn ang="0">
                  <a:pos x="T0" y="T1"/>
                </a:cxn>
                <a:cxn ang="0">
                  <a:pos x="T2" y="T3"/>
                </a:cxn>
                <a:cxn ang="0">
                  <a:pos x="T4" y="T5"/>
                </a:cxn>
                <a:cxn ang="0">
                  <a:pos x="T6" y="T7"/>
                </a:cxn>
                <a:cxn ang="0">
                  <a:pos x="T8" y="T9"/>
                </a:cxn>
                <a:cxn ang="0">
                  <a:pos x="T10" y="T11"/>
                </a:cxn>
                <a:cxn ang="0">
                  <a:pos x="T12" y="T13"/>
                </a:cxn>
              </a:cxnLst>
              <a:rect l="0" t="0" r="r" b="b"/>
              <a:pathLst>
                <a:path w="4157" h="1882">
                  <a:moveTo>
                    <a:pt x="4156" y="0"/>
                  </a:moveTo>
                  <a:lnTo>
                    <a:pt x="2349" y="0"/>
                  </a:lnTo>
                  <a:lnTo>
                    <a:pt x="93" y="0"/>
                  </a:lnTo>
                  <a:lnTo>
                    <a:pt x="0" y="131"/>
                  </a:lnTo>
                  <a:lnTo>
                    <a:pt x="0" y="1881"/>
                  </a:lnTo>
                  <a:lnTo>
                    <a:pt x="4156" y="1881"/>
                  </a:lnTo>
                  <a:lnTo>
                    <a:pt x="4156" y="0"/>
                  </a:lnTo>
                </a:path>
              </a:pathLst>
            </a:custGeom>
            <a:solidFill>
              <a:schemeClr val="accent3"/>
            </a:solidFill>
            <a:ln>
              <a:noFill/>
            </a:ln>
            <a:effectLst/>
          </p:spPr>
          <p:txBody>
            <a:bodyPr wrap="none" anchor="ctr"/>
            <a:lstStyle/>
            <a:p>
              <a:endParaRPr lang="es-MX" sz="900"/>
            </a:p>
          </p:txBody>
        </p:sp>
        <p:sp>
          <p:nvSpPr>
            <p:cNvPr id="8" name="Freeform 183">
              <a:extLst>
                <a:ext uri="{FF2B5EF4-FFF2-40B4-BE49-F238E27FC236}">
                  <a16:creationId xmlns:a16="http://schemas.microsoft.com/office/drawing/2014/main" xmlns="" id="{51320DA5-E484-1C4F-A46B-62BE02E4AA35}"/>
                </a:ext>
              </a:extLst>
            </p:cNvPr>
            <p:cNvSpPr>
              <a:spLocks noChangeArrowheads="1"/>
            </p:cNvSpPr>
            <p:nvPr/>
          </p:nvSpPr>
          <p:spPr bwMode="auto">
            <a:xfrm>
              <a:off x="3312829" y="2361065"/>
              <a:ext cx="1005912" cy="1612617"/>
            </a:xfrm>
            <a:custGeom>
              <a:avLst/>
              <a:gdLst>
                <a:gd name="T0" fmla="*/ 0 w 1967"/>
                <a:gd name="T1" fmla="*/ 3153 h 3154"/>
                <a:gd name="T2" fmla="*/ 1966 w 1967"/>
                <a:gd name="T3" fmla="*/ 3153 h 3154"/>
                <a:gd name="T4" fmla="*/ 1966 w 1967"/>
                <a:gd name="T5" fmla="*/ 0 h 3154"/>
                <a:gd name="T6" fmla="*/ 0 w 1967"/>
                <a:gd name="T7" fmla="*/ 0 h 3154"/>
                <a:gd name="T8" fmla="*/ 0 w 1967"/>
                <a:gd name="T9" fmla="*/ 3153 h 3154"/>
              </a:gdLst>
              <a:ahLst/>
              <a:cxnLst>
                <a:cxn ang="0">
                  <a:pos x="T0" y="T1"/>
                </a:cxn>
                <a:cxn ang="0">
                  <a:pos x="T2" y="T3"/>
                </a:cxn>
                <a:cxn ang="0">
                  <a:pos x="T4" y="T5"/>
                </a:cxn>
                <a:cxn ang="0">
                  <a:pos x="T6" y="T7"/>
                </a:cxn>
                <a:cxn ang="0">
                  <a:pos x="T8" y="T9"/>
                </a:cxn>
              </a:cxnLst>
              <a:rect l="0" t="0" r="r" b="b"/>
              <a:pathLst>
                <a:path w="1967" h="3154">
                  <a:moveTo>
                    <a:pt x="0" y="3153"/>
                  </a:moveTo>
                  <a:lnTo>
                    <a:pt x="1966" y="3153"/>
                  </a:lnTo>
                  <a:lnTo>
                    <a:pt x="1966" y="0"/>
                  </a:lnTo>
                  <a:lnTo>
                    <a:pt x="0" y="0"/>
                  </a:lnTo>
                  <a:lnTo>
                    <a:pt x="0" y="3153"/>
                  </a:lnTo>
                </a:path>
              </a:pathLst>
            </a:custGeom>
            <a:solidFill>
              <a:schemeClr val="accent5"/>
            </a:solidFill>
            <a:ln>
              <a:noFill/>
            </a:ln>
            <a:effectLst/>
          </p:spPr>
          <p:txBody>
            <a:bodyPr wrap="none" anchor="ctr"/>
            <a:lstStyle/>
            <a:p>
              <a:endParaRPr lang="es-MX" sz="900"/>
            </a:p>
          </p:txBody>
        </p:sp>
        <p:sp>
          <p:nvSpPr>
            <p:cNvPr id="9" name="Freeform 184">
              <a:extLst>
                <a:ext uri="{FF2B5EF4-FFF2-40B4-BE49-F238E27FC236}">
                  <a16:creationId xmlns:a16="http://schemas.microsoft.com/office/drawing/2014/main" xmlns="" id="{6798037D-D647-AA44-AD82-72F18E6D09EC}"/>
                </a:ext>
              </a:extLst>
            </p:cNvPr>
            <p:cNvSpPr>
              <a:spLocks noChangeArrowheads="1"/>
            </p:cNvSpPr>
            <p:nvPr/>
          </p:nvSpPr>
          <p:spPr bwMode="auto">
            <a:xfrm>
              <a:off x="1156660" y="2361065"/>
              <a:ext cx="2153913" cy="1612617"/>
            </a:xfrm>
            <a:custGeom>
              <a:avLst/>
              <a:gdLst>
                <a:gd name="T0" fmla="*/ 2256 w 4213"/>
                <a:gd name="T1" fmla="*/ 3153 h 3154"/>
                <a:gd name="T2" fmla="*/ 4212 w 4213"/>
                <a:gd name="T3" fmla="*/ 0 h 3154"/>
                <a:gd name="T4" fmla="*/ 2144 w 4213"/>
                <a:gd name="T5" fmla="*/ 0 h 3154"/>
                <a:gd name="T6" fmla="*/ 0 w 4213"/>
                <a:gd name="T7" fmla="*/ 3153 h 3154"/>
                <a:gd name="T8" fmla="*/ 2256 w 4213"/>
                <a:gd name="T9" fmla="*/ 3153 h 3154"/>
              </a:gdLst>
              <a:ahLst/>
              <a:cxnLst>
                <a:cxn ang="0">
                  <a:pos x="T0" y="T1"/>
                </a:cxn>
                <a:cxn ang="0">
                  <a:pos x="T2" y="T3"/>
                </a:cxn>
                <a:cxn ang="0">
                  <a:pos x="T4" y="T5"/>
                </a:cxn>
                <a:cxn ang="0">
                  <a:pos x="T6" y="T7"/>
                </a:cxn>
                <a:cxn ang="0">
                  <a:pos x="T8" y="T9"/>
                </a:cxn>
              </a:cxnLst>
              <a:rect l="0" t="0" r="r" b="b"/>
              <a:pathLst>
                <a:path w="4213" h="3154">
                  <a:moveTo>
                    <a:pt x="2256" y="3153"/>
                  </a:moveTo>
                  <a:lnTo>
                    <a:pt x="4212" y="0"/>
                  </a:lnTo>
                  <a:lnTo>
                    <a:pt x="2144" y="0"/>
                  </a:lnTo>
                  <a:lnTo>
                    <a:pt x="0" y="3153"/>
                  </a:lnTo>
                  <a:lnTo>
                    <a:pt x="2256" y="3153"/>
                  </a:lnTo>
                </a:path>
              </a:pathLst>
            </a:custGeom>
            <a:solidFill>
              <a:schemeClr val="accent2"/>
            </a:solidFill>
            <a:ln>
              <a:noFill/>
            </a:ln>
            <a:effectLst/>
          </p:spPr>
          <p:txBody>
            <a:bodyPr wrap="none" anchor="ctr"/>
            <a:lstStyle/>
            <a:p>
              <a:endParaRPr lang="es-MX" sz="900"/>
            </a:p>
          </p:txBody>
        </p:sp>
        <p:sp>
          <p:nvSpPr>
            <p:cNvPr id="10" name="Freeform 185">
              <a:extLst>
                <a:ext uri="{FF2B5EF4-FFF2-40B4-BE49-F238E27FC236}">
                  <a16:creationId xmlns:a16="http://schemas.microsoft.com/office/drawing/2014/main" xmlns="" id="{F7CFA975-F1DA-6843-9B79-FBD0451FF455}"/>
                </a:ext>
              </a:extLst>
            </p:cNvPr>
            <p:cNvSpPr>
              <a:spLocks noChangeArrowheads="1"/>
            </p:cNvSpPr>
            <p:nvPr/>
          </p:nvSpPr>
          <p:spPr bwMode="auto">
            <a:xfrm>
              <a:off x="3312829" y="1102548"/>
              <a:ext cx="1005912" cy="1258517"/>
            </a:xfrm>
            <a:custGeom>
              <a:avLst/>
              <a:gdLst>
                <a:gd name="T0" fmla="*/ 1966 w 1967"/>
                <a:gd name="T1" fmla="*/ 2461 h 2462"/>
                <a:gd name="T2" fmla="*/ 1966 w 1967"/>
                <a:gd name="T3" fmla="*/ 0 h 2462"/>
                <a:gd name="T4" fmla="*/ 0 w 1967"/>
                <a:gd name="T5" fmla="*/ 0 h 2462"/>
                <a:gd name="T6" fmla="*/ 0 w 1967"/>
                <a:gd name="T7" fmla="*/ 2461 h 2462"/>
                <a:gd name="T8" fmla="*/ 1966 w 1967"/>
                <a:gd name="T9" fmla="*/ 2461 h 2462"/>
              </a:gdLst>
              <a:ahLst/>
              <a:cxnLst>
                <a:cxn ang="0">
                  <a:pos x="T0" y="T1"/>
                </a:cxn>
                <a:cxn ang="0">
                  <a:pos x="T2" y="T3"/>
                </a:cxn>
                <a:cxn ang="0">
                  <a:pos x="T4" y="T5"/>
                </a:cxn>
                <a:cxn ang="0">
                  <a:pos x="T6" y="T7"/>
                </a:cxn>
                <a:cxn ang="0">
                  <a:pos x="T8" y="T9"/>
                </a:cxn>
              </a:cxnLst>
              <a:rect l="0" t="0" r="r" b="b"/>
              <a:pathLst>
                <a:path w="1967" h="2462">
                  <a:moveTo>
                    <a:pt x="1966" y="2461"/>
                  </a:moveTo>
                  <a:lnTo>
                    <a:pt x="1966" y="0"/>
                  </a:lnTo>
                  <a:lnTo>
                    <a:pt x="0" y="0"/>
                  </a:lnTo>
                  <a:lnTo>
                    <a:pt x="0" y="2461"/>
                  </a:lnTo>
                  <a:lnTo>
                    <a:pt x="1966" y="2461"/>
                  </a:lnTo>
                </a:path>
              </a:pathLst>
            </a:custGeom>
            <a:solidFill>
              <a:schemeClr val="accent4"/>
            </a:solidFill>
            <a:ln>
              <a:noFill/>
            </a:ln>
            <a:effectLst/>
          </p:spPr>
          <p:txBody>
            <a:bodyPr wrap="none" anchor="ctr"/>
            <a:lstStyle/>
            <a:p>
              <a:endParaRPr lang="es-MX" sz="900"/>
            </a:p>
          </p:txBody>
        </p:sp>
      </p:grpSp>
      <p:sp>
        <p:nvSpPr>
          <p:cNvPr id="12" name="TextBox 11">
            <a:extLst>
              <a:ext uri="{FF2B5EF4-FFF2-40B4-BE49-F238E27FC236}">
                <a16:creationId xmlns:a16="http://schemas.microsoft.com/office/drawing/2014/main" xmlns="" id="{58178497-B12E-4AFE-A411-98D86808CF87}"/>
              </a:ext>
            </a:extLst>
          </p:cNvPr>
          <p:cNvSpPr txBox="1"/>
          <p:nvPr/>
        </p:nvSpPr>
        <p:spPr>
          <a:xfrm>
            <a:off x="929640" y="2019266"/>
            <a:ext cx="10332720" cy="1631216"/>
          </a:xfrm>
          <a:prstGeom prst="rect">
            <a:avLst/>
          </a:prstGeom>
          <a:noFill/>
        </p:spPr>
        <p:txBody>
          <a:bodyPr wrap="square">
            <a:spAutoFit/>
          </a:bodyPr>
          <a:lstStyle/>
          <a:p>
            <a:pPr algn="just"/>
            <a:r>
              <a:rPr lang="en-US" sz="2000" dirty="0"/>
              <a:t>In this course, students will create classifiers such as like logistic regression, decision tree, boosting, SVM that provide state-of-the-art performance on a variety of tasks. .This course is hands-on, action-packed, and full of visualizations and illustrations of how these techniques will behave on real data. Evaluate models using precision-recall metrics and tune hyper parameters of the models. Also, various regression models will be discussed to predict continuous values.</a:t>
            </a:r>
          </a:p>
        </p:txBody>
      </p:sp>
      <p:sp>
        <p:nvSpPr>
          <p:cNvPr id="13" name="TextBox 12">
            <a:extLst>
              <a:ext uri="{FF2B5EF4-FFF2-40B4-BE49-F238E27FC236}">
                <a16:creationId xmlns:a16="http://schemas.microsoft.com/office/drawing/2014/main" xmlns="" id="{1BA2F164-BB57-4DCD-AB75-365ADB1E0587}"/>
              </a:ext>
            </a:extLst>
          </p:cNvPr>
          <p:cNvSpPr txBox="1"/>
          <p:nvPr/>
        </p:nvSpPr>
        <p:spPr>
          <a:xfrm>
            <a:off x="741404" y="3795724"/>
            <a:ext cx="6096000" cy="400110"/>
          </a:xfrm>
          <a:prstGeom prst="rect">
            <a:avLst/>
          </a:prstGeom>
          <a:noFill/>
        </p:spPr>
        <p:txBody>
          <a:bodyPr wrap="square">
            <a:spAutoFit/>
          </a:bodyPr>
          <a:lstStyle/>
          <a:p>
            <a:r>
              <a:rPr lang="en-US" altLang="en-US" sz="2000" b="1" u="sng" dirty="0">
                <a:cs typeface="Calibri" panose="020F0502020204030204" pitchFamily="34" charset="0"/>
                <a:sym typeface="Cambria" panose="02040503050406030204" pitchFamily="18" charset="0"/>
              </a:rPr>
              <a:t>Course Outcome:</a:t>
            </a:r>
            <a:endParaRPr lang="en-US" altLang="en-US" sz="2000" dirty="0">
              <a:cs typeface="Calibri" panose="020F0502020204030204" pitchFamily="34" charset="0"/>
              <a:sym typeface="Calibri" panose="020F0502020204030204" pitchFamily="34" charset="0"/>
            </a:endParaRPr>
          </a:p>
        </p:txBody>
      </p:sp>
      <p:sp>
        <p:nvSpPr>
          <p:cNvPr id="17" name="TextBox 16">
            <a:extLst>
              <a:ext uri="{FF2B5EF4-FFF2-40B4-BE49-F238E27FC236}">
                <a16:creationId xmlns:a16="http://schemas.microsoft.com/office/drawing/2014/main" xmlns="" id="{D60E7BD9-0058-4CBB-8746-6185DCA64583}"/>
              </a:ext>
            </a:extLst>
          </p:cNvPr>
          <p:cNvSpPr txBox="1"/>
          <p:nvPr/>
        </p:nvSpPr>
        <p:spPr>
          <a:xfrm>
            <a:off x="1158240" y="4358501"/>
            <a:ext cx="10195560" cy="2246769"/>
          </a:xfrm>
          <a:prstGeom prst="rect">
            <a:avLst/>
          </a:prstGeom>
          <a:noFill/>
        </p:spPr>
        <p:txBody>
          <a:bodyPr wrap="square">
            <a:spAutoFit/>
          </a:bodyPr>
          <a:lstStyle/>
          <a:p>
            <a:pPr marL="285750" indent="-285750" algn="just">
              <a:buFont typeface="Arial" panose="020B0604020202020204" pitchFamily="34" charset="0"/>
              <a:buChar char="•"/>
            </a:pPr>
            <a:r>
              <a:rPr lang="en-US" sz="2000" dirty="0"/>
              <a:t>describe the concepts of classification and regression algorithms.</a:t>
            </a:r>
          </a:p>
          <a:p>
            <a:pPr marL="285750" indent="-285750" algn="just">
              <a:buFont typeface="Arial" panose="020B0604020202020204" pitchFamily="34" charset="0"/>
              <a:buChar char="•"/>
            </a:pPr>
            <a:r>
              <a:rPr lang="en-US" sz="2000" dirty="0"/>
              <a:t>examine meaningful features from a given dataset by learning preprocessing skills</a:t>
            </a:r>
          </a:p>
          <a:p>
            <a:pPr marL="285750" indent="-285750" algn="just">
              <a:buFont typeface="Arial" panose="020B0604020202020204" pitchFamily="34" charset="0"/>
              <a:buChar char="•"/>
            </a:pPr>
            <a:r>
              <a:rPr lang="en-US" sz="2000" dirty="0"/>
              <a:t>apply the validated machine learning models in given situation for an available dataset</a:t>
            </a:r>
          </a:p>
          <a:p>
            <a:pPr marL="285750" indent="-285750" algn="just">
              <a:buFont typeface="Arial" panose="020B0604020202020204" pitchFamily="34" charset="0"/>
              <a:buChar char="•"/>
            </a:pPr>
            <a:r>
              <a:rPr lang="en-US" sz="2000" dirty="0"/>
              <a:t>identify the dimensionality reduction using </a:t>
            </a:r>
            <a:r>
              <a:rPr lang="en-US" sz="2000" dirty="0" err="1"/>
              <a:t>lda</a:t>
            </a:r>
            <a:r>
              <a:rPr lang="en-US" sz="2000" dirty="0"/>
              <a:t>, </a:t>
            </a:r>
            <a:r>
              <a:rPr lang="en-US" sz="2000" dirty="0" err="1"/>
              <a:t>pca</a:t>
            </a:r>
            <a:r>
              <a:rPr lang="en-US" sz="2000" dirty="0"/>
              <a:t> and </a:t>
            </a:r>
            <a:r>
              <a:rPr lang="en-US" sz="2000" dirty="0" err="1"/>
              <a:t>kpca</a:t>
            </a:r>
            <a:r>
              <a:rPr lang="en-US" sz="2000" dirty="0"/>
              <a:t>.</a:t>
            </a:r>
          </a:p>
          <a:p>
            <a:pPr marL="285750" indent="-285750" algn="just">
              <a:buFont typeface="Arial" panose="020B0604020202020204" pitchFamily="34" charset="0"/>
              <a:buChar char="•"/>
            </a:pPr>
            <a:r>
              <a:rPr lang="en-US" sz="2000" dirty="0"/>
              <a:t>evaluate the problem that categorize into supervised, unsupervised and reinforcement learning</a:t>
            </a:r>
          </a:p>
          <a:p>
            <a:pPr marL="285750" indent="-285750" algn="just">
              <a:buFont typeface="Arial" panose="020B0604020202020204" pitchFamily="34" charset="0"/>
              <a:buChar char="•"/>
            </a:pPr>
            <a:r>
              <a:rPr lang="en-US" sz="2000" dirty="0"/>
              <a:t>develop a machine learning model to solve a real-world problem</a:t>
            </a:r>
          </a:p>
        </p:txBody>
      </p:sp>
    </p:spTree>
    <p:extLst>
      <p:ext uri="{BB962C8B-B14F-4D97-AF65-F5344CB8AC3E}">
        <p14:creationId xmlns:p14="http://schemas.microsoft.com/office/powerpoint/2010/main" val="29718435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xmlns=""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68193" y="1283280"/>
            <a:ext cx="991071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INT344 : NATURAL LANGUAGE PROCESSING</a:t>
            </a:r>
          </a:p>
        </p:txBody>
      </p:sp>
      <p:grpSp>
        <p:nvGrpSpPr>
          <p:cNvPr id="4" name="Group 3"/>
          <p:cNvGrpSpPr/>
          <p:nvPr/>
        </p:nvGrpSpPr>
        <p:grpSpPr>
          <a:xfrm>
            <a:off x="246656" y="207596"/>
            <a:ext cx="494748" cy="722123"/>
            <a:chOff x="1109295" y="1102548"/>
            <a:chExt cx="3725933" cy="4682225"/>
          </a:xfrm>
        </p:grpSpPr>
        <p:sp>
          <p:nvSpPr>
            <p:cNvPr id="5" name="Freeform 180">
              <a:extLst>
                <a:ext uri="{FF2B5EF4-FFF2-40B4-BE49-F238E27FC236}">
                  <a16:creationId xmlns:a16="http://schemas.microsoft.com/office/drawing/2014/main" xmlns="" id="{68A66645-9A25-0C46-A132-E043EA07A523}"/>
                </a:ext>
              </a:extLst>
            </p:cNvPr>
            <p:cNvSpPr>
              <a:spLocks noChangeArrowheads="1"/>
            </p:cNvSpPr>
            <p:nvPr/>
          </p:nvSpPr>
          <p:spPr bwMode="auto">
            <a:xfrm>
              <a:off x="2255042" y="1102548"/>
              <a:ext cx="1057787" cy="1258517"/>
            </a:xfrm>
            <a:custGeom>
              <a:avLst/>
              <a:gdLst>
                <a:gd name="T0" fmla="*/ 2068 w 2069"/>
                <a:gd name="T1" fmla="*/ 0 h 2462"/>
                <a:gd name="T2" fmla="*/ 1675 w 2069"/>
                <a:gd name="T3" fmla="*/ 0 h 2462"/>
                <a:gd name="T4" fmla="*/ 0 w 2069"/>
                <a:gd name="T5" fmla="*/ 2461 h 2462"/>
                <a:gd name="T6" fmla="*/ 2068 w 2069"/>
                <a:gd name="T7" fmla="*/ 2461 h 2462"/>
                <a:gd name="T8" fmla="*/ 2068 w 2069"/>
                <a:gd name="T9" fmla="*/ 0 h 2462"/>
              </a:gdLst>
              <a:ahLst/>
              <a:cxnLst>
                <a:cxn ang="0">
                  <a:pos x="T0" y="T1"/>
                </a:cxn>
                <a:cxn ang="0">
                  <a:pos x="T2" y="T3"/>
                </a:cxn>
                <a:cxn ang="0">
                  <a:pos x="T4" y="T5"/>
                </a:cxn>
                <a:cxn ang="0">
                  <a:pos x="T6" y="T7"/>
                </a:cxn>
                <a:cxn ang="0">
                  <a:pos x="T8" y="T9"/>
                </a:cxn>
              </a:cxnLst>
              <a:rect l="0" t="0" r="r" b="b"/>
              <a:pathLst>
                <a:path w="2069" h="2462">
                  <a:moveTo>
                    <a:pt x="2068" y="0"/>
                  </a:moveTo>
                  <a:lnTo>
                    <a:pt x="1675" y="0"/>
                  </a:lnTo>
                  <a:lnTo>
                    <a:pt x="0" y="2461"/>
                  </a:lnTo>
                  <a:lnTo>
                    <a:pt x="2068" y="2461"/>
                  </a:lnTo>
                  <a:lnTo>
                    <a:pt x="2068" y="0"/>
                  </a:lnTo>
                </a:path>
              </a:pathLst>
            </a:custGeom>
            <a:solidFill>
              <a:schemeClr val="accent1"/>
            </a:solidFill>
            <a:ln>
              <a:noFill/>
            </a:ln>
            <a:effectLst/>
          </p:spPr>
          <p:txBody>
            <a:bodyPr wrap="none" anchor="ctr"/>
            <a:lstStyle/>
            <a:p>
              <a:endParaRPr lang="es-MX" sz="900"/>
            </a:p>
          </p:txBody>
        </p:sp>
        <p:sp>
          <p:nvSpPr>
            <p:cNvPr id="6" name="Freeform 181">
              <a:extLst>
                <a:ext uri="{FF2B5EF4-FFF2-40B4-BE49-F238E27FC236}">
                  <a16:creationId xmlns:a16="http://schemas.microsoft.com/office/drawing/2014/main" xmlns="" id="{FD8285C2-8D39-E949-9CA4-42AA3F6B077A}"/>
                </a:ext>
              </a:extLst>
            </p:cNvPr>
            <p:cNvSpPr>
              <a:spLocks noChangeArrowheads="1"/>
            </p:cNvSpPr>
            <p:nvPr/>
          </p:nvSpPr>
          <p:spPr bwMode="auto">
            <a:xfrm>
              <a:off x="3236145" y="3973682"/>
              <a:ext cx="1599083" cy="1811091"/>
            </a:xfrm>
            <a:custGeom>
              <a:avLst/>
              <a:gdLst>
                <a:gd name="T0" fmla="*/ 149 w 3127"/>
                <a:gd name="T1" fmla="*/ 0 h 3539"/>
                <a:gd name="T2" fmla="*/ 0 w 3127"/>
                <a:gd name="T3" fmla="*/ 0 h 3539"/>
                <a:gd name="T4" fmla="*/ 0 w 3127"/>
                <a:gd name="T5" fmla="*/ 1881 h 3539"/>
                <a:gd name="T6" fmla="*/ 0 w 3127"/>
                <a:gd name="T7" fmla="*/ 1881 h 3539"/>
                <a:gd name="T8" fmla="*/ 0 w 3127"/>
                <a:gd name="T9" fmla="*/ 3538 h 3539"/>
                <a:gd name="T10" fmla="*/ 2115 w 3127"/>
                <a:gd name="T11" fmla="*/ 3538 h 3539"/>
                <a:gd name="T12" fmla="*/ 2115 w 3127"/>
                <a:gd name="T13" fmla="*/ 1881 h 3539"/>
                <a:gd name="T14" fmla="*/ 3126 w 3127"/>
                <a:gd name="T15" fmla="*/ 1881 h 3539"/>
                <a:gd name="T16" fmla="*/ 3126 w 3127"/>
                <a:gd name="T17" fmla="*/ 0 h 3539"/>
                <a:gd name="T18" fmla="*/ 2115 w 3127"/>
                <a:gd name="T19" fmla="*/ 0 h 3539"/>
                <a:gd name="T20" fmla="*/ 149 w 3127"/>
                <a:gd name="T21" fmla="*/ 0 h 3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7" h="3539">
                  <a:moveTo>
                    <a:pt x="149" y="0"/>
                  </a:moveTo>
                  <a:lnTo>
                    <a:pt x="0" y="0"/>
                  </a:lnTo>
                  <a:lnTo>
                    <a:pt x="0" y="1881"/>
                  </a:lnTo>
                  <a:lnTo>
                    <a:pt x="0" y="1881"/>
                  </a:lnTo>
                  <a:lnTo>
                    <a:pt x="0" y="3538"/>
                  </a:lnTo>
                  <a:lnTo>
                    <a:pt x="2115" y="3538"/>
                  </a:lnTo>
                  <a:lnTo>
                    <a:pt x="2115" y="1881"/>
                  </a:lnTo>
                  <a:lnTo>
                    <a:pt x="3126" y="1881"/>
                  </a:lnTo>
                  <a:lnTo>
                    <a:pt x="3126" y="0"/>
                  </a:lnTo>
                  <a:lnTo>
                    <a:pt x="2115" y="0"/>
                  </a:lnTo>
                  <a:lnTo>
                    <a:pt x="149" y="0"/>
                  </a:lnTo>
                </a:path>
              </a:pathLst>
            </a:custGeom>
            <a:solidFill>
              <a:schemeClr val="accent1"/>
            </a:solidFill>
            <a:ln>
              <a:noFill/>
            </a:ln>
            <a:effectLst/>
          </p:spPr>
          <p:txBody>
            <a:bodyPr wrap="none" anchor="ctr"/>
            <a:lstStyle/>
            <a:p>
              <a:endParaRPr lang="es-MX" sz="900"/>
            </a:p>
          </p:txBody>
        </p:sp>
        <p:sp>
          <p:nvSpPr>
            <p:cNvPr id="7" name="Freeform 182">
              <a:extLst>
                <a:ext uri="{FF2B5EF4-FFF2-40B4-BE49-F238E27FC236}">
                  <a16:creationId xmlns:a16="http://schemas.microsoft.com/office/drawing/2014/main" xmlns="" id="{3BF52EB4-53DC-BD43-8E47-F87DBB324B95}"/>
                </a:ext>
              </a:extLst>
            </p:cNvPr>
            <p:cNvSpPr>
              <a:spLocks noChangeArrowheads="1"/>
            </p:cNvSpPr>
            <p:nvPr/>
          </p:nvSpPr>
          <p:spPr bwMode="auto">
            <a:xfrm>
              <a:off x="1109295" y="3973682"/>
              <a:ext cx="2126850" cy="963058"/>
            </a:xfrm>
            <a:custGeom>
              <a:avLst/>
              <a:gdLst>
                <a:gd name="T0" fmla="*/ 4156 w 4157"/>
                <a:gd name="T1" fmla="*/ 0 h 1882"/>
                <a:gd name="T2" fmla="*/ 2349 w 4157"/>
                <a:gd name="T3" fmla="*/ 0 h 1882"/>
                <a:gd name="T4" fmla="*/ 93 w 4157"/>
                <a:gd name="T5" fmla="*/ 0 h 1882"/>
                <a:gd name="T6" fmla="*/ 0 w 4157"/>
                <a:gd name="T7" fmla="*/ 131 h 1882"/>
                <a:gd name="T8" fmla="*/ 0 w 4157"/>
                <a:gd name="T9" fmla="*/ 1881 h 1882"/>
                <a:gd name="T10" fmla="*/ 4156 w 4157"/>
                <a:gd name="T11" fmla="*/ 1881 h 1882"/>
                <a:gd name="T12" fmla="*/ 4156 w 4157"/>
                <a:gd name="T13" fmla="*/ 0 h 1882"/>
              </a:gdLst>
              <a:ahLst/>
              <a:cxnLst>
                <a:cxn ang="0">
                  <a:pos x="T0" y="T1"/>
                </a:cxn>
                <a:cxn ang="0">
                  <a:pos x="T2" y="T3"/>
                </a:cxn>
                <a:cxn ang="0">
                  <a:pos x="T4" y="T5"/>
                </a:cxn>
                <a:cxn ang="0">
                  <a:pos x="T6" y="T7"/>
                </a:cxn>
                <a:cxn ang="0">
                  <a:pos x="T8" y="T9"/>
                </a:cxn>
                <a:cxn ang="0">
                  <a:pos x="T10" y="T11"/>
                </a:cxn>
                <a:cxn ang="0">
                  <a:pos x="T12" y="T13"/>
                </a:cxn>
              </a:cxnLst>
              <a:rect l="0" t="0" r="r" b="b"/>
              <a:pathLst>
                <a:path w="4157" h="1882">
                  <a:moveTo>
                    <a:pt x="4156" y="0"/>
                  </a:moveTo>
                  <a:lnTo>
                    <a:pt x="2349" y="0"/>
                  </a:lnTo>
                  <a:lnTo>
                    <a:pt x="93" y="0"/>
                  </a:lnTo>
                  <a:lnTo>
                    <a:pt x="0" y="131"/>
                  </a:lnTo>
                  <a:lnTo>
                    <a:pt x="0" y="1881"/>
                  </a:lnTo>
                  <a:lnTo>
                    <a:pt x="4156" y="1881"/>
                  </a:lnTo>
                  <a:lnTo>
                    <a:pt x="4156" y="0"/>
                  </a:lnTo>
                </a:path>
              </a:pathLst>
            </a:custGeom>
            <a:solidFill>
              <a:schemeClr val="accent3"/>
            </a:solidFill>
            <a:ln>
              <a:noFill/>
            </a:ln>
            <a:effectLst/>
          </p:spPr>
          <p:txBody>
            <a:bodyPr wrap="none" anchor="ctr"/>
            <a:lstStyle/>
            <a:p>
              <a:endParaRPr lang="es-MX" sz="900"/>
            </a:p>
          </p:txBody>
        </p:sp>
        <p:sp>
          <p:nvSpPr>
            <p:cNvPr id="8" name="Freeform 183">
              <a:extLst>
                <a:ext uri="{FF2B5EF4-FFF2-40B4-BE49-F238E27FC236}">
                  <a16:creationId xmlns:a16="http://schemas.microsoft.com/office/drawing/2014/main" xmlns="" id="{51320DA5-E484-1C4F-A46B-62BE02E4AA35}"/>
                </a:ext>
              </a:extLst>
            </p:cNvPr>
            <p:cNvSpPr>
              <a:spLocks noChangeArrowheads="1"/>
            </p:cNvSpPr>
            <p:nvPr/>
          </p:nvSpPr>
          <p:spPr bwMode="auto">
            <a:xfrm>
              <a:off x="3312829" y="2361065"/>
              <a:ext cx="1005912" cy="1612617"/>
            </a:xfrm>
            <a:custGeom>
              <a:avLst/>
              <a:gdLst>
                <a:gd name="T0" fmla="*/ 0 w 1967"/>
                <a:gd name="T1" fmla="*/ 3153 h 3154"/>
                <a:gd name="T2" fmla="*/ 1966 w 1967"/>
                <a:gd name="T3" fmla="*/ 3153 h 3154"/>
                <a:gd name="T4" fmla="*/ 1966 w 1967"/>
                <a:gd name="T5" fmla="*/ 0 h 3154"/>
                <a:gd name="T6" fmla="*/ 0 w 1967"/>
                <a:gd name="T7" fmla="*/ 0 h 3154"/>
                <a:gd name="T8" fmla="*/ 0 w 1967"/>
                <a:gd name="T9" fmla="*/ 3153 h 3154"/>
              </a:gdLst>
              <a:ahLst/>
              <a:cxnLst>
                <a:cxn ang="0">
                  <a:pos x="T0" y="T1"/>
                </a:cxn>
                <a:cxn ang="0">
                  <a:pos x="T2" y="T3"/>
                </a:cxn>
                <a:cxn ang="0">
                  <a:pos x="T4" y="T5"/>
                </a:cxn>
                <a:cxn ang="0">
                  <a:pos x="T6" y="T7"/>
                </a:cxn>
                <a:cxn ang="0">
                  <a:pos x="T8" y="T9"/>
                </a:cxn>
              </a:cxnLst>
              <a:rect l="0" t="0" r="r" b="b"/>
              <a:pathLst>
                <a:path w="1967" h="3154">
                  <a:moveTo>
                    <a:pt x="0" y="3153"/>
                  </a:moveTo>
                  <a:lnTo>
                    <a:pt x="1966" y="3153"/>
                  </a:lnTo>
                  <a:lnTo>
                    <a:pt x="1966" y="0"/>
                  </a:lnTo>
                  <a:lnTo>
                    <a:pt x="0" y="0"/>
                  </a:lnTo>
                  <a:lnTo>
                    <a:pt x="0" y="3153"/>
                  </a:lnTo>
                </a:path>
              </a:pathLst>
            </a:custGeom>
            <a:solidFill>
              <a:schemeClr val="accent5"/>
            </a:solidFill>
            <a:ln>
              <a:noFill/>
            </a:ln>
            <a:effectLst/>
          </p:spPr>
          <p:txBody>
            <a:bodyPr wrap="none" anchor="ctr"/>
            <a:lstStyle/>
            <a:p>
              <a:endParaRPr lang="es-MX" sz="900"/>
            </a:p>
          </p:txBody>
        </p:sp>
        <p:sp>
          <p:nvSpPr>
            <p:cNvPr id="9" name="Freeform 184">
              <a:extLst>
                <a:ext uri="{FF2B5EF4-FFF2-40B4-BE49-F238E27FC236}">
                  <a16:creationId xmlns:a16="http://schemas.microsoft.com/office/drawing/2014/main" xmlns="" id="{6798037D-D647-AA44-AD82-72F18E6D09EC}"/>
                </a:ext>
              </a:extLst>
            </p:cNvPr>
            <p:cNvSpPr>
              <a:spLocks noChangeArrowheads="1"/>
            </p:cNvSpPr>
            <p:nvPr/>
          </p:nvSpPr>
          <p:spPr bwMode="auto">
            <a:xfrm>
              <a:off x="1156660" y="2361065"/>
              <a:ext cx="2153913" cy="1612617"/>
            </a:xfrm>
            <a:custGeom>
              <a:avLst/>
              <a:gdLst>
                <a:gd name="T0" fmla="*/ 2256 w 4213"/>
                <a:gd name="T1" fmla="*/ 3153 h 3154"/>
                <a:gd name="T2" fmla="*/ 4212 w 4213"/>
                <a:gd name="T3" fmla="*/ 0 h 3154"/>
                <a:gd name="T4" fmla="*/ 2144 w 4213"/>
                <a:gd name="T5" fmla="*/ 0 h 3154"/>
                <a:gd name="T6" fmla="*/ 0 w 4213"/>
                <a:gd name="T7" fmla="*/ 3153 h 3154"/>
                <a:gd name="T8" fmla="*/ 2256 w 4213"/>
                <a:gd name="T9" fmla="*/ 3153 h 3154"/>
              </a:gdLst>
              <a:ahLst/>
              <a:cxnLst>
                <a:cxn ang="0">
                  <a:pos x="T0" y="T1"/>
                </a:cxn>
                <a:cxn ang="0">
                  <a:pos x="T2" y="T3"/>
                </a:cxn>
                <a:cxn ang="0">
                  <a:pos x="T4" y="T5"/>
                </a:cxn>
                <a:cxn ang="0">
                  <a:pos x="T6" y="T7"/>
                </a:cxn>
                <a:cxn ang="0">
                  <a:pos x="T8" y="T9"/>
                </a:cxn>
              </a:cxnLst>
              <a:rect l="0" t="0" r="r" b="b"/>
              <a:pathLst>
                <a:path w="4213" h="3154">
                  <a:moveTo>
                    <a:pt x="2256" y="3153"/>
                  </a:moveTo>
                  <a:lnTo>
                    <a:pt x="4212" y="0"/>
                  </a:lnTo>
                  <a:lnTo>
                    <a:pt x="2144" y="0"/>
                  </a:lnTo>
                  <a:lnTo>
                    <a:pt x="0" y="3153"/>
                  </a:lnTo>
                  <a:lnTo>
                    <a:pt x="2256" y="3153"/>
                  </a:lnTo>
                </a:path>
              </a:pathLst>
            </a:custGeom>
            <a:solidFill>
              <a:schemeClr val="accent2"/>
            </a:solidFill>
            <a:ln>
              <a:noFill/>
            </a:ln>
            <a:effectLst/>
          </p:spPr>
          <p:txBody>
            <a:bodyPr wrap="none" anchor="ctr"/>
            <a:lstStyle/>
            <a:p>
              <a:endParaRPr lang="es-MX" sz="900"/>
            </a:p>
          </p:txBody>
        </p:sp>
        <p:sp>
          <p:nvSpPr>
            <p:cNvPr id="10" name="Freeform 185">
              <a:extLst>
                <a:ext uri="{FF2B5EF4-FFF2-40B4-BE49-F238E27FC236}">
                  <a16:creationId xmlns:a16="http://schemas.microsoft.com/office/drawing/2014/main" xmlns="" id="{F7CFA975-F1DA-6843-9B79-FBD0451FF455}"/>
                </a:ext>
              </a:extLst>
            </p:cNvPr>
            <p:cNvSpPr>
              <a:spLocks noChangeArrowheads="1"/>
            </p:cNvSpPr>
            <p:nvPr/>
          </p:nvSpPr>
          <p:spPr bwMode="auto">
            <a:xfrm>
              <a:off x="3312829" y="1102548"/>
              <a:ext cx="1005912" cy="1258517"/>
            </a:xfrm>
            <a:custGeom>
              <a:avLst/>
              <a:gdLst>
                <a:gd name="T0" fmla="*/ 1966 w 1967"/>
                <a:gd name="T1" fmla="*/ 2461 h 2462"/>
                <a:gd name="T2" fmla="*/ 1966 w 1967"/>
                <a:gd name="T3" fmla="*/ 0 h 2462"/>
                <a:gd name="T4" fmla="*/ 0 w 1967"/>
                <a:gd name="T5" fmla="*/ 0 h 2462"/>
                <a:gd name="T6" fmla="*/ 0 w 1967"/>
                <a:gd name="T7" fmla="*/ 2461 h 2462"/>
                <a:gd name="T8" fmla="*/ 1966 w 1967"/>
                <a:gd name="T9" fmla="*/ 2461 h 2462"/>
              </a:gdLst>
              <a:ahLst/>
              <a:cxnLst>
                <a:cxn ang="0">
                  <a:pos x="T0" y="T1"/>
                </a:cxn>
                <a:cxn ang="0">
                  <a:pos x="T2" y="T3"/>
                </a:cxn>
                <a:cxn ang="0">
                  <a:pos x="T4" y="T5"/>
                </a:cxn>
                <a:cxn ang="0">
                  <a:pos x="T6" y="T7"/>
                </a:cxn>
                <a:cxn ang="0">
                  <a:pos x="T8" y="T9"/>
                </a:cxn>
              </a:cxnLst>
              <a:rect l="0" t="0" r="r" b="b"/>
              <a:pathLst>
                <a:path w="1967" h="2462">
                  <a:moveTo>
                    <a:pt x="1966" y="2461"/>
                  </a:moveTo>
                  <a:lnTo>
                    <a:pt x="1966" y="0"/>
                  </a:lnTo>
                  <a:lnTo>
                    <a:pt x="0" y="0"/>
                  </a:lnTo>
                  <a:lnTo>
                    <a:pt x="0" y="2461"/>
                  </a:lnTo>
                  <a:lnTo>
                    <a:pt x="1966" y="2461"/>
                  </a:lnTo>
                </a:path>
              </a:pathLst>
            </a:custGeom>
            <a:solidFill>
              <a:schemeClr val="accent4"/>
            </a:solidFill>
            <a:ln>
              <a:noFill/>
            </a:ln>
            <a:effectLst/>
          </p:spPr>
          <p:txBody>
            <a:bodyPr wrap="none" anchor="ctr"/>
            <a:lstStyle/>
            <a:p>
              <a:endParaRPr lang="es-MX" sz="900"/>
            </a:p>
          </p:txBody>
        </p:sp>
      </p:grpSp>
      <p:sp>
        <p:nvSpPr>
          <p:cNvPr id="14" name="TextBox 13">
            <a:extLst>
              <a:ext uri="{FF2B5EF4-FFF2-40B4-BE49-F238E27FC236}">
                <a16:creationId xmlns:a16="http://schemas.microsoft.com/office/drawing/2014/main" xmlns="" id="{070E5513-8B5B-45C5-B0E9-9A9BA40980D7}"/>
              </a:ext>
            </a:extLst>
          </p:cNvPr>
          <p:cNvSpPr txBox="1"/>
          <p:nvPr/>
        </p:nvSpPr>
        <p:spPr>
          <a:xfrm>
            <a:off x="826770" y="1996666"/>
            <a:ext cx="10538460" cy="1323439"/>
          </a:xfrm>
          <a:prstGeom prst="rect">
            <a:avLst/>
          </a:prstGeom>
          <a:noFill/>
        </p:spPr>
        <p:txBody>
          <a:bodyPr wrap="square">
            <a:spAutoFit/>
          </a:bodyPr>
          <a:lstStyle/>
          <a:p>
            <a:pPr algn="just"/>
            <a:r>
              <a:rPr lang="en-US" sz="2000" dirty="0"/>
              <a:t>This course introduces Natural Language Processing through the use of python and the Natural Language Tool Kit.  It mainly focuses on text classification, language modelling, sequence tagging, word embeddings etc. Through a practical approach, students will get hands on experience working with and analyzing text. Students will be able to formulate solutions to text-based problems.</a:t>
            </a:r>
          </a:p>
        </p:txBody>
      </p:sp>
      <p:sp>
        <p:nvSpPr>
          <p:cNvPr id="15" name="TextBox 14">
            <a:extLst>
              <a:ext uri="{FF2B5EF4-FFF2-40B4-BE49-F238E27FC236}">
                <a16:creationId xmlns:a16="http://schemas.microsoft.com/office/drawing/2014/main" xmlns="" id="{7ACA8EDA-3904-47D7-801F-11233FE4170F}"/>
              </a:ext>
            </a:extLst>
          </p:cNvPr>
          <p:cNvSpPr txBox="1"/>
          <p:nvPr/>
        </p:nvSpPr>
        <p:spPr>
          <a:xfrm>
            <a:off x="741404" y="3537896"/>
            <a:ext cx="6096000" cy="400110"/>
          </a:xfrm>
          <a:prstGeom prst="rect">
            <a:avLst/>
          </a:prstGeom>
          <a:noFill/>
        </p:spPr>
        <p:txBody>
          <a:bodyPr wrap="square">
            <a:spAutoFit/>
          </a:bodyPr>
          <a:lstStyle/>
          <a:p>
            <a:r>
              <a:rPr lang="en-US" altLang="en-US" sz="2000" b="1" u="sng" dirty="0">
                <a:cs typeface="Calibri" panose="020F0502020204030204" pitchFamily="34" charset="0"/>
                <a:sym typeface="Cambria" panose="02040503050406030204" pitchFamily="18" charset="0"/>
              </a:rPr>
              <a:t>Course Outcome:</a:t>
            </a:r>
            <a:endParaRPr lang="en-US" altLang="en-US" sz="2000" dirty="0">
              <a:cs typeface="Calibri" panose="020F0502020204030204" pitchFamily="34" charset="0"/>
              <a:sym typeface="Calibri" panose="020F0502020204030204" pitchFamily="34" charset="0"/>
            </a:endParaRPr>
          </a:p>
        </p:txBody>
      </p:sp>
      <p:sp>
        <p:nvSpPr>
          <p:cNvPr id="13" name="TextBox 12">
            <a:extLst>
              <a:ext uri="{FF2B5EF4-FFF2-40B4-BE49-F238E27FC236}">
                <a16:creationId xmlns:a16="http://schemas.microsoft.com/office/drawing/2014/main" xmlns="" id="{84223C78-AE63-47D7-85C5-BF7143242BD9}"/>
              </a:ext>
            </a:extLst>
          </p:cNvPr>
          <p:cNvSpPr txBox="1"/>
          <p:nvPr/>
        </p:nvSpPr>
        <p:spPr>
          <a:xfrm>
            <a:off x="1158240" y="4124880"/>
            <a:ext cx="10195560" cy="1631216"/>
          </a:xfrm>
          <a:prstGeom prst="rect">
            <a:avLst/>
          </a:prstGeom>
          <a:noFill/>
        </p:spPr>
        <p:txBody>
          <a:bodyPr wrap="square">
            <a:spAutoFit/>
          </a:bodyPr>
          <a:lstStyle/>
          <a:p>
            <a:pPr marL="285750" indent="-285750" algn="just">
              <a:buFont typeface="Arial" panose="020B0604020202020204" pitchFamily="34" charset="0"/>
              <a:buChar char="•"/>
            </a:pPr>
            <a:r>
              <a:rPr lang="en-US" sz="2000" dirty="0"/>
              <a:t>explore and gain broad understanding  of text data </a:t>
            </a:r>
          </a:p>
          <a:p>
            <a:pPr marL="285750" indent="-285750" algn="just">
              <a:buFont typeface="Arial" panose="020B0604020202020204" pitchFamily="34" charset="0"/>
              <a:buChar char="•"/>
            </a:pPr>
            <a:r>
              <a:rPr lang="en-US" sz="2000" dirty="0"/>
              <a:t>analyze sentiments of text document</a:t>
            </a:r>
          </a:p>
          <a:p>
            <a:pPr marL="285750" indent="-285750" algn="just">
              <a:buFont typeface="Arial" panose="020B0604020202020204" pitchFamily="34" charset="0"/>
              <a:buChar char="•"/>
            </a:pPr>
            <a:r>
              <a:rPr lang="en-US" sz="2000" dirty="0"/>
              <a:t>use NLP methods to perform topic modeling</a:t>
            </a:r>
          </a:p>
          <a:p>
            <a:pPr marL="285750" indent="-285750" algn="just">
              <a:buFont typeface="Arial" panose="020B0604020202020204" pitchFamily="34" charset="0"/>
              <a:buChar char="•"/>
            </a:pPr>
            <a:r>
              <a:rPr lang="en-US" sz="2000" dirty="0"/>
              <a:t>implement projects based on natural language processing</a:t>
            </a:r>
          </a:p>
          <a:p>
            <a:pPr algn="just"/>
            <a:endParaRPr lang="en-US" sz="2000" dirty="0"/>
          </a:p>
        </p:txBody>
      </p:sp>
    </p:spTree>
    <p:extLst>
      <p:ext uri="{BB962C8B-B14F-4D97-AF65-F5344CB8AC3E}">
        <p14:creationId xmlns:p14="http://schemas.microsoft.com/office/powerpoint/2010/main" val="29899137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xmlns=""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68193" y="1283280"/>
            <a:ext cx="991071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INT423 : MACHINE LEARNING-II</a:t>
            </a:r>
          </a:p>
        </p:txBody>
      </p:sp>
      <p:grpSp>
        <p:nvGrpSpPr>
          <p:cNvPr id="4" name="Group 3"/>
          <p:cNvGrpSpPr/>
          <p:nvPr/>
        </p:nvGrpSpPr>
        <p:grpSpPr>
          <a:xfrm>
            <a:off x="246656" y="207596"/>
            <a:ext cx="494748" cy="722123"/>
            <a:chOff x="1109295" y="1102548"/>
            <a:chExt cx="3725933" cy="4682225"/>
          </a:xfrm>
        </p:grpSpPr>
        <p:sp>
          <p:nvSpPr>
            <p:cNvPr id="5" name="Freeform 180">
              <a:extLst>
                <a:ext uri="{FF2B5EF4-FFF2-40B4-BE49-F238E27FC236}">
                  <a16:creationId xmlns:a16="http://schemas.microsoft.com/office/drawing/2014/main" xmlns="" id="{68A66645-9A25-0C46-A132-E043EA07A523}"/>
                </a:ext>
              </a:extLst>
            </p:cNvPr>
            <p:cNvSpPr>
              <a:spLocks noChangeArrowheads="1"/>
            </p:cNvSpPr>
            <p:nvPr/>
          </p:nvSpPr>
          <p:spPr bwMode="auto">
            <a:xfrm>
              <a:off x="2255042" y="1102548"/>
              <a:ext cx="1057787" cy="1258517"/>
            </a:xfrm>
            <a:custGeom>
              <a:avLst/>
              <a:gdLst>
                <a:gd name="T0" fmla="*/ 2068 w 2069"/>
                <a:gd name="T1" fmla="*/ 0 h 2462"/>
                <a:gd name="T2" fmla="*/ 1675 w 2069"/>
                <a:gd name="T3" fmla="*/ 0 h 2462"/>
                <a:gd name="T4" fmla="*/ 0 w 2069"/>
                <a:gd name="T5" fmla="*/ 2461 h 2462"/>
                <a:gd name="T6" fmla="*/ 2068 w 2069"/>
                <a:gd name="T7" fmla="*/ 2461 h 2462"/>
                <a:gd name="T8" fmla="*/ 2068 w 2069"/>
                <a:gd name="T9" fmla="*/ 0 h 2462"/>
              </a:gdLst>
              <a:ahLst/>
              <a:cxnLst>
                <a:cxn ang="0">
                  <a:pos x="T0" y="T1"/>
                </a:cxn>
                <a:cxn ang="0">
                  <a:pos x="T2" y="T3"/>
                </a:cxn>
                <a:cxn ang="0">
                  <a:pos x="T4" y="T5"/>
                </a:cxn>
                <a:cxn ang="0">
                  <a:pos x="T6" y="T7"/>
                </a:cxn>
                <a:cxn ang="0">
                  <a:pos x="T8" y="T9"/>
                </a:cxn>
              </a:cxnLst>
              <a:rect l="0" t="0" r="r" b="b"/>
              <a:pathLst>
                <a:path w="2069" h="2462">
                  <a:moveTo>
                    <a:pt x="2068" y="0"/>
                  </a:moveTo>
                  <a:lnTo>
                    <a:pt x="1675" y="0"/>
                  </a:lnTo>
                  <a:lnTo>
                    <a:pt x="0" y="2461"/>
                  </a:lnTo>
                  <a:lnTo>
                    <a:pt x="2068" y="2461"/>
                  </a:lnTo>
                  <a:lnTo>
                    <a:pt x="2068" y="0"/>
                  </a:lnTo>
                </a:path>
              </a:pathLst>
            </a:custGeom>
            <a:solidFill>
              <a:schemeClr val="accent1"/>
            </a:solidFill>
            <a:ln>
              <a:noFill/>
            </a:ln>
            <a:effectLst/>
          </p:spPr>
          <p:txBody>
            <a:bodyPr wrap="none" anchor="ctr"/>
            <a:lstStyle/>
            <a:p>
              <a:endParaRPr lang="es-MX" sz="900"/>
            </a:p>
          </p:txBody>
        </p:sp>
        <p:sp>
          <p:nvSpPr>
            <p:cNvPr id="6" name="Freeform 181">
              <a:extLst>
                <a:ext uri="{FF2B5EF4-FFF2-40B4-BE49-F238E27FC236}">
                  <a16:creationId xmlns:a16="http://schemas.microsoft.com/office/drawing/2014/main" xmlns="" id="{FD8285C2-8D39-E949-9CA4-42AA3F6B077A}"/>
                </a:ext>
              </a:extLst>
            </p:cNvPr>
            <p:cNvSpPr>
              <a:spLocks noChangeArrowheads="1"/>
            </p:cNvSpPr>
            <p:nvPr/>
          </p:nvSpPr>
          <p:spPr bwMode="auto">
            <a:xfrm>
              <a:off x="3236145" y="3973682"/>
              <a:ext cx="1599083" cy="1811091"/>
            </a:xfrm>
            <a:custGeom>
              <a:avLst/>
              <a:gdLst>
                <a:gd name="T0" fmla="*/ 149 w 3127"/>
                <a:gd name="T1" fmla="*/ 0 h 3539"/>
                <a:gd name="T2" fmla="*/ 0 w 3127"/>
                <a:gd name="T3" fmla="*/ 0 h 3539"/>
                <a:gd name="T4" fmla="*/ 0 w 3127"/>
                <a:gd name="T5" fmla="*/ 1881 h 3539"/>
                <a:gd name="T6" fmla="*/ 0 w 3127"/>
                <a:gd name="T7" fmla="*/ 1881 h 3539"/>
                <a:gd name="T8" fmla="*/ 0 w 3127"/>
                <a:gd name="T9" fmla="*/ 3538 h 3539"/>
                <a:gd name="T10" fmla="*/ 2115 w 3127"/>
                <a:gd name="T11" fmla="*/ 3538 h 3539"/>
                <a:gd name="T12" fmla="*/ 2115 w 3127"/>
                <a:gd name="T13" fmla="*/ 1881 h 3539"/>
                <a:gd name="T14" fmla="*/ 3126 w 3127"/>
                <a:gd name="T15" fmla="*/ 1881 h 3539"/>
                <a:gd name="T16" fmla="*/ 3126 w 3127"/>
                <a:gd name="T17" fmla="*/ 0 h 3539"/>
                <a:gd name="T18" fmla="*/ 2115 w 3127"/>
                <a:gd name="T19" fmla="*/ 0 h 3539"/>
                <a:gd name="T20" fmla="*/ 149 w 3127"/>
                <a:gd name="T21" fmla="*/ 0 h 3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7" h="3539">
                  <a:moveTo>
                    <a:pt x="149" y="0"/>
                  </a:moveTo>
                  <a:lnTo>
                    <a:pt x="0" y="0"/>
                  </a:lnTo>
                  <a:lnTo>
                    <a:pt x="0" y="1881"/>
                  </a:lnTo>
                  <a:lnTo>
                    <a:pt x="0" y="1881"/>
                  </a:lnTo>
                  <a:lnTo>
                    <a:pt x="0" y="3538"/>
                  </a:lnTo>
                  <a:lnTo>
                    <a:pt x="2115" y="3538"/>
                  </a:lnTo>
                  <a:lnTo>
                    <a:pt x="2115" y="1881"/>
                  </a:lnTo>
                  <a:lnTo>
                    <a:pt x="3126" y="1881"/>
                  </a:lnTo>
                  <a:lnTo>
                    <a:pt x="3126" y="0"/>
                  </a:lnTo>
                  <a:lnTo>
                    <a:pt x="2115" y="0"/>
                  </a:lnTo>
                  <a:lnTo>
                    <a:pt x="149" y="0"/>
                  </a:lnTo>
                </a:path>
              </a:pathLst>
            </a:custGeom>
            <a:solidFill>
              <a:schemeClr val="accent1"/>
            </a:solidFill>
            <a:ln>
              <a:noFill/>
            </a:ln>
            <a:effectLst/>
          </p:spPr>
          <p:txBody>
            <a:bodyPr wrap="none" anchor="ctr"/>
            <a:lstStyle/>
            <a:p>
              <a:endParaRPr lang="es-MX" sz="900"/>
            </a:p>
          </p:txBody>
        </p:sp>
        <p:sp>
          <p:nvSpPr>
            <p:cNvPr id="7" name="Freeform 182">
              <a:extLst>
                <a:ext uri="{FF2B5EF4-FFF2-40B4-BE49-F238E27FC236}">
                  <a16:creationId xmlns:a16="http://schemas.microsoft.com/office/drawing/2014/main" xmlns="" id="{3BF52EB4-53DC-BD43-8E47-F87DBB324B95}"/>
                </a:ext>
              </a:extLst>
            </p:cNvPr>
            <p:cNvSpPr>
              <a:spLocks noChangeArrowheads="1"/>
            </p:cNvSpPr>
            <p:nvPr/>
          </p:nvSpPr>
          <p:spPr bwMode="auto">
            <a:xfrm>
              <a:off x="1109295" y="3973682"/>
              <a:ext cx="2126850" cy="963058"/>
            </a:xfrm>
            <a:custGeom>
              <a:avLst/>
              <a:gdLst>
                <a:gd name="T0" fmla="*/ 4156 w 4157"/>
                <a:gd name="T1" fmla="*/ 0 h 1882"/>
                <a:gd name="T2" fmla="*/ 2349 w 4157"/>
                <a:gd name="T3" fmla="*/ 0 h 1882"/>
                <a:gd name="T4" fmla="*/ 93 w 4157"/>
                <a:gd name="T5" fmla="*/ 0 h 1882"/>
                <a:gd name="T6" fmla="*/ 0 w 4157"/>
                <a:gd name="T7" fmla="*/ 131 h 1882"/>
                <a:gd name="T8" fmla="*/ 0 w 4157"/>
                <a:gd name="T9" fmla="*/ 1881 h 1882"/>
                <a:gd name="T10" fmla="*/ 4156 w 4157"/>
                <a:gd name="T11" fmla="*/ 1881 h 1882"/>
                <a:gd name="T12" fmla="*/ 4156 w 4157"/>
                <a:gd name="T13" fmla="*/ 0 h 1882"/>
              </a:gdLst>
              <a:ahLst/>
              <a:cxnLst>
                <a:cxn ang="0">
                  <a:pos x="T0" y="T1"/>
                </a:cxn>
                <a:cxn ang="0">
                  <a:pos x="T2" y="T3"/>
                </a:cxn>
                <a:cxn ang="0">
                  <a:pos x="T4" y="T5"/>
                </a:cxn>
                <a:cxn ang="0">
                  <a:pos x="T6" y="T7"/>
                </a:cxn>
                <a:cxn ang="0">
                  <a:pos x="T8" y="T9"/>
                </a:cxn>
                <a:cxn ang="0">
                  <a:pos x="T10" y="T11"/>
                </a:cxn>
                <a:cxn ang="0">
                  <a:pos x="T12" y="T13"/>
                </a:cxn>
              </a:cxnLst>
              <a:rect l="0" t="0" r="r" b="b"/>
              <a:pathLst>
                <a:path w="4157" h="1882">
                  <a:moveTo>
                    <a:pt x="4156" y="0"/>
                  </a:moveTo>
                  <a:lnTo>
                    <a:pt x="2349" y="0"/>
                  </a:lnTo>
                  <a:lnTo>
                    <a:pt x="93" y="0"/>
                  </a:lnTo>
                  <a:lnTo>
                    <a:pt x="0" y="131"/>
                  </a:lnTo>
                  <a:lnTo>
                    <a:pt x="0" y="1881"/>
                  </a:lnTo>
                  <a:lnTo>
                    <a:pt x="4156" y="1881"/>
                  </a:lnTo>
                  <a:lnTo>
                    <a:pt x="4156" y="0"/>
                  </a:lnTo>
                </a:path>
              </a:pathLst>
            </a:custGeom>
            <a:solidFill>
              <a:schemeClr val="accent3"/>
            </a:solidFill>
            <a:ln>
              <a:noFill/>
            </a:ln>
            <a:effectLst/>
          </p:spPr>
          <p:txBody>
            <a:bodyPr wrap="none" anchor="ctr"/>
            <a:lstStyle/>
            <a:p>
              <a:endParaRPr lang="es-MX" sz="900"/>
            </a:p>
          </p:txBody>
        </p:sp>
        <p:sp>
          <p:nvSpPr>
            <p:cNvPr id="8" name="Freeform 183">
              <a:extLst>
                <a:ext uri="{FF2B5EF4-FFF2-40B4-BE49-F238E27FC236}">
                  <a16:creationId xmlns:a16="http://schemas.microsoft.com/office/drawing/2014/main" xmlns="" id="{51320DA5-E484-1C4F-A46B-62BE02E4AA35}"/>
                </a:ext>
              </a:extLst>
            </p:cNvPr>
            <p:cNvSpPr>
              <a:spLocks noChangeArrowheads="1"/>
            </p:cNvSpPr>
            <p:nvPr/>
          </p:nvSpPr>
          <p:spPr bwMode="auto">
            <a:xfrm>
              <a:off x="3312829" y="2361065"/>
              <a:ext cx="1005912" cy="1612617"/>
            </a:xfrm>
            <a:custGeom>
              <a:avLst/>
              <a:gdLst>
                <a:gd name="T0" fmla="*/ 0 w 1967"/>
                <a:gd name="T1" fmla="*/ 3153 h 3154"/>
                <a:gd name="T2" fmla="*/ 1966 w 1967"/>
                <a:gd name="T3" fmla="*/ 3153 h 3154"/>
                <a:gd name="T4" fmla="*/ 1966 w 1967"/>
                <a:gd name="T5" fmla="*/ 0 h 3154"/>
                <a:gd name="T6" fmla="*/ 0 w 1967"/>
                <a:gd name="T7" fmla="*/ 0 h 3154"/>
                <a:gd name="T8" fmla="*/ 0 w 1967"/>
                <a:gd name="T9" fmla="*/ 3153 h 3154"/>
              </a:gdLst>
              <a:ahLst/>
              <a:cxnLst>
                <a:cxn ang="0">
                  <a:pos x="T0" y="T1"/>
                </a:cxn>
                <a:cxn ang="0">
                  <a:pos x="T2" y="T3"/>
                </a:cxn>
                <a:cxn ang="0">
                  <a:pos x="T4" y="T5"/>
                </a:cxn>
                <a:cxn ang="0">
                  <a:pos x="T6" y="T7"/>
                </a:cxn>
                <a:cxn ang="0">
                  <a:pos x="T8" y="T9"/>
                </a:cxn>
              </a:cxnLst>
              <a:rect l="0" t="0" r="r" b="b"/>
              <a:pathLst>
                <a:path w="1967" h="3154">
                  <a:moveTo>
                    <a:pt x="0" y="3153"/>
                  </a:moveTo>
                  <a:lnTo>
                    <a:pt x="1966" y="3153"/>
                  </a:lnTo>
                  <a:lnTo>
                    <a:pt x="1966" y="0"/>
                  </a:lnTo>
                  <a:lnTo>
                    <a:pt x="0" y="0"/>
                  </a:lnTo>
                  <a:lnTo>
                    <a:pt x="0" y="3153"/>
                  </a:lnTo>
                </a:path>
              </a:pathLst>
            </a:custGeom>
            <a:solidFill>
              <a:schemeClr val="accent5"/>
            </a:solidFill>
            <a:ln>
              <a:noFill/>
            </a:ln>
            <a:effectLst/>
          </p:spPr>
          <p:txBody>
            <a:bodyPr wrap="none" anchor="ctr"/>
            <a:lstStyle/>
            <a:p>
              <a:endParaRPr lang="es-MX" sz="900"/>
            </a:p>
          </p:txBody>
        </p:sp>
        <p:sp>
          <p:nvSpPr>
            <p:cNvPr id="9" name="Freeform 184">
              <a:extLst>
                <a:ext uri="{FF2B5EF4-FFF2-40B4-BE49-F238E27FC236}">
                  <a16:creationId xmlns:a16="http://schemas.microsoft.com/office/drawing/2014/main" xmlns="" id="{6798037D-D647-AA44-AD82-72F18E6D09EC}"/>
                </a:ext>
              </a:extLst>
            </p:cNvPr>
            <p:cNvSpPr>
              <a:spLocks noChangeArrowheads="1"/>
            </p:cNvSpPr>
            <p:nvPr/>
          </p:nvSpPr>
          <p:spPr bwMode="auto">
            <a:xfrm>
              <a:off x="1156660" y="2361065"/>
              <a:ext cx="2153913" cy="1612617"/>
            </a:xfrm>
            <a:custGeom>
              <a:avLst/>
              <a:gdLst>
                <a:gd name="T0" fmla="*/ 2256 w 4213"/>
                <a:gd name="T1" fmla="*/ 3153 h 3154"/>
                <a:gd name="T2" fmla="*/ 4212 w 4213"/>
                <a:gd name="T3" fmla="*/ 0 h 3154"/>
                <a:gd name="T4" fmla="*/ 2144 w 4213"/>
                <a:gd name="T5" fmla="*/ 0 h 3154"/>
                <a:gd name="T6" fmla="*/ 0 w 4213"/>
                <a:gd name="T7" fmla="*/ 3153 h 3154"/>
                <a:gd name="T8" fmla="*/ 2256 w 4213"/>
                <a:gd name="T9" fmla="*/ 3153 h 3154"/>
              </a:gdLst>
              <a:ahLst/>
              <a:cxnLst>
                <a:cxn ang="0">
                  <a:pos x="T0" y="T1"/>
                </a:cxn>
                <a:cxn ang="0">
                  <a:pos x="T2" y="T3"/>
                </a:cxn>
                <a:cxn ang="0">
                  <a:pos x="T4" y="T5"/>
                </a:cxn>
                <a:cxn ang="0">
                  <a:pos x="T6" y="T7"/>
                </a:cxn>
                <a:cxn ang="0">
                  <a:pos x="T8" y="T9"/>
                </a:cxn>
              </a:cxnLst>
              <a:rect l="0" t="0" r="r" b="b"/>
              <a:pathLst>
                <a:path w="4213" h="3154">
                  <a:moveTo>
                    <a:pt x="2256" y="3153"/>
                  </a:moveTo>
                  <a:lnTo>
                    <a:pt x="4212" y="0"/>
                  </a:lnTo>
                  <a:lnTo>
                    <a:pt x="2144" y="0"/>
                  </a:lnTo>
                  <a:lnTo>
                    <a:pt x="0" y="3153"/>
                  </a:lnTo>
                  <a:lnTo>
                    <a:pt x="2256" y="3153"/>
                  </a:lnTo>
                </a:path>
              </a:pathLst>
            </a:custGeom>
            <a:solidFill>
              <a:schemeClr val="accent2"/>
            </a:solidFill>
            <a:ln>
              <a:noFill/>
            </a:ln>
            <a:effectLst/>
          </p:spPr>
          <p:txBody>
            <a:bodyPr wrap="none" anchor="ctr"/>
            <a:lstStyle/>
            <a:p>
              <a:endParaRPr lang="es-MX" sz="900"/>
            </a:p>
          </p:txBody>
        </p:sp>
        <p:sp>
          <p:nvSpPr>
            <p:cNvPr id="10" name="Freeform 185">
              <a:extLst>
                <a:ext uri="{FF2B5EF4-FFF2-40B4-BE49-F238E27FC236}">
                  <a16:creationId xmlns:a16="http://schemas.microsoft.com/office/drawing/2014/main" xmlns="" id="{F7CFA975-F1DA-6843-9B79-FBD0451FF455}"/>
                </a:ext>
              </a:extLst>
            </p:cNvPr>
            <p:cNvSpPr>
              <a:spLocks noChangeArrowheads="1"/>
            </p:cNvSpPr>
            <p:nvPr/>
          </p:nvSpPr>
          <p:spPr bwMode="auto">
            <a:xfrm>
              <a:off x="3312829" y="1102548"/>
              <a:ext cx="1005912" cy="1258517"/>
            </a:xfrm>
            <a:custGeom>
              <a:avLst/>
              <a:gdLst>
                <a:gd name="T0" fmla="*/ 1966 w 1967"/>
                <a:gd name="T1" fmla="*/ 2461 h 2462"/>
                <a:gd name="T2" fmla="*/ 1966 w 1967"/>
                <a:gd name="T3" fmla="*/ 0 h 2462"/>
                <a:gd name="T4" fmla="*/ 0 w 1967"/>
                <a:gd name="T5" fmla="*/ 0 h 2462"/>
                <a:gd name="T6" fmla="*/ 0 w 1967"/>
                <a:gd name="T7" fmla="*/ 2461 h 2462"/>
                <a:gd name="T8" fmla="*/ 1966 w 1967"/>
                <a:gd name="T9" fmla="*/ 2461 h 2462"/>
              </a:gdLst>
              <a:ahLst/>
              <a:cxnLst>
                <a:cxn ang="0">
                  <a:pos x="T0" y="T1"/>
                </a:cxn>
                <a:cxn ang="0">
                  <a:pos x="T2" y="T3"/>
                </a:cxn>
                <a:cxn ang="0">
                  <a:pos x="T4" y="T5"/>
                </a:cxn>
                <a:cxn ang="0">
                  <a:pos x="T6" y="T7"/>
                </a:cxn>
                <a:cxn ang="0">
                  <a:pos x="T8" y="T9"/>
                </a:cxn>
              </a:cxnLst>
              <a:rect l="0" t="0" r="r" b="b"/>
              <a:pathLst>
                <a:path w="1967" h="2462">
                  <a:moveTo>
                    <a:pt x="1966" y="2461"/>
                  </a:moveTo>
                  <a:lnTo>
                    <a:pt x="1966" y="0"/>
                  </a:lnTo>
                  <a:lnTo>
                    <a:pt x="0" y="0"/>
                  </a:lnTo>
                  <a:lnTo>
                    <a:pt x="0" y="2461"/>
                  </a:lnTo>
                  <a:lnTo>
                    <a:pt x="1966" y="2461"/>
                  </a:lnTo>
                </a:path>
              </a:pathLst>
            </a:custGeom>
            <a:solidFill>
              <a:schemeClr val="accent4"/>
            </a:solidFill>
            <a:ln>
              <a:noFill/>
            </a:ln>
            <a:effectLst/>
          </p:spPr>
          <p:txBody>
            <a:bodyPr wrap="none" anchor="ctr"/>
            <a:lstStyle/>
            <a:p>
              <a:endParaRPr lang="es-MX" sz="900"/>
            </a:p>
          </p:txBody>
        </p:sp>
      </p:grpSp>
      <p:sp>
        <p:nvSpPr>
          <p:cNvPr id="12" name="TextBox 11">
            <a:extLst>
              <a:ext uri="{FF2B5EF4-FFF2-40B4-BE49-F238E27FC236}">
                <a16:creationId xmlns:a16="http://schemas.microsoft.com/office/drawing/2014/main" xmlns="" id="{13E3ABB9-B110-4808-B0C2-353B22817580}"/>
              </a:ext>
            </a:extLst>
          </p:cNvPr>
          <p:cNvSpPr txBox="1"/>
          <p:nvPr/>
        </p:nvSpPr>
        <p:spPr>
          <a:xfrm>
            <a:off x="741404" y="1970195"/>
            <a:ext cx="10520956" cy="1631216"/>
          </a:xfrm>
          <a:prstGeom prst="rect">
            <a:avLst/>
          </a:prstGeom>
          <a:noFill/>
        </p:spPr>
        <p:txBody>
          <a:bodyPr wrap="square">
            <a:spAutoFit/>
          </a:bodyPr>
          <a:lstStyle/>
          <a:p>
            <a:pPr algn="just"/>
            <a:r>
              <a:rPr lang="en-US" sz="2000" dirty="0"/>
              <a:t>This course focuses on various clustering techniques such as K-Means, hierarchal clustering and density-based clustering. Through a practical approach, students will get hands on experience using python on real world dataset. This course also introduces the concept of reinforcement learning and formalizes the problems as Markov decision processes. The students will learn and implement value functions concepts for optimizing decision making processes. </a:t>
            </a:r>
          </a:p>
        </p:txBody>
      </p:sp>
      <p:sp>
        <p:nvSpPr>
          <p:cNvPr id="13" name="TextBox 12">
            <a:extLst>
              <a:ext uri="{FF2B5EF4-FFF2-40B4-BE49-F238E27FC236}">
                <a16:creationId xmlns:a16="http://schemas.microsoft.com/office/drawing/2014/main" xmlns="" id="{4EBF3D93-F652-4CE7-9A4A-6CF5BD9E7737}"/>
              </a:ext>
            </a:extLst>
          </p:cNvPr>
          <p:cNvSpPr txBox="1"/>
          <p:nvPr/>
        </p:nvSpPr>
        <p:spPr>
          <a:xfrm>
            <a:off x="741404" y="3786077"/>
            <a:ext cx="6096000" cy="400110"/>
          </a:xfrm>
          <a:prstGeom prst="rect">
            <a:avLst/>
          </a:prstGeom>
          <a:noFill/>
        </p:spPr>
        <p:txBody>
          <a:bodyPr wrap="square">
            <a:spAutoFit/>
          </a:bodyPr>
          <a:lstStyle/>
          <a:p>
            <a:r>
              <a:rPr lang="en-US" altLang="en-US" sz="2000" b="1" u="sng" dirty="0">
                <a:cs typeface="Calibri" panose="020F0502020204030204" pitchFamily="34" charset="0"/>
                <a:sym typeface="Cambria" panose="02040503050406030204" pitchFamily="18" charset="0"/>
              </a:rPr>
              <a:t>Course Outcome:</a:t>
            </a:r>
            <a:endParaRPr lang="en-US" altLang="en-US" sz="2000" dirty="0">
              <a:cs typeface="Calibri" panose="020F0502020204030204" pitchFamily="34" charset="0"/>
              <a:sym typeface="Calibri" panose="020F0502020204030204" pitchFamily="34" charset="0"/>
            </a:endParaRPr>
          </a:p>
        </p:txBody>
      </p:sp>
      <p:sp>
        <p:nvSpPr>
          <p:cNvPr id="17" name="TextBox 16">
            <a:extLst>
              <a:ext uri="{FF2B5EF4-FFF2-40B4-BE49-F238E27FC236}">
                <a16:creationId xmlns:a16="http://schemas.microsoft.com/office/drawing/2014/main" xmlns="" id="{81FEFD0D-14F1-422E-88B6-9E7945E25945}"/>
              </a:ext>
            </a:extLst>
          </p:cNvPr>
          <p:cNvSpPr txBox="1"/>
          <p:nvPr/>
        </p:nvSpPr>
        <p:spPr>
          <a:xfrm>
            <a:off x="1112520" y="4216964"/>
            <a:ext cx="9098280" cy="1631216"/>
          </a:xfrm>
          <a:prstGeom prst="rect">
            <a:avLst/>
          </a:prstGeom>
          <a:noFill/>
        </p:spPr>
        <p:txBody>
          <a:bodyPr wrap="square">
            <a:spAutoFit/>
          </a:bodyPr>
          <a:lstStyle/>
          <a:p>
            <a:pPr marL="285750" indent="-285750">
              <a:buFont typeface="Arial" panose="020B0604020202020204" pitchFamily="34" charset="0"/>
              <a:buChar char="•"/>
            </a:pPr>
            <a:r>
              <a:rPr lang="en-US" sz="2000" dirty="0"/>
              <a:t>categorize the machine learning problems based on learning rules.</a:t>
            </a:r>
          </a:p>
          <a:p>
            <a:pPr marL="285750" indent="-285750">
              <a:buFont typeface="Arial" panose="020B0604020202020204" pitchFamily="34" charset="0"/>
              <a:buChar char="•"/>
            </a:pPr>
            <a:r>
              <a:rPr lang="en-US" sz="2000" dirty="0"/>
              <a:t>apply the key concepts that form the core of machine learning.</a:t>
            </a:r>
          </a:p>
          <a:p>
            <a:pPr marL="285750" indent="-285750">
              <a:buFont typeface="Arial" panose="020B0604020202020204" pitchFamily="34" charset="0"/>
              <a:buChar char="•"/>
            </a:pPr>
            <a:r>
              <a:rPr lang="en-US" sz="2000" dirty="0"/>
              <a:t>develop the key algorithms for the system that are intelligent enough to make the decisions.</a:t>
            </a:r>
          </a:p>
          <a:p>
            <a:pPr marL="285750" indent="-285750">
              <a:buFont typeface="Arial" panose="020B0604020202020204" pitchFamily="34" charset="0"/>
              <a:buChar char="•"/>
            </a:pPr>
            <a:r>
              <a:rPr lang="en-US" sz="2000" dirty="0"/>
              <a:t>contrast the statistical, computational and game-theoretic models for learning.</a:t>
            </a:r>
          </a:p>
        </p:txBody>
      </p:sp>
    </p:spTree>
    <p:extLst>
      <p:ext uri="{BB962C8B-B14F-4D97-AF65-F5344CB8AC3E}">
        <p14:creationId xmlns:p14="http://schemas.microsoft.com/office/powerpoint/2010/main" val="37696110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xmlns=""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68194" y="1283280"/>
            <a:ext cx="7153634"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INT345 :COMPUTER VISION </a:t>
            </a:r>
          </a:p>
        </p:txBody>
      </p:sp>
      <p:grpSp>
        <p:nvGrpSpPr>
          <p:cNvPr id="5" name="Group 4"/>
          <p:cNvGrpSpPr/>
          <p:nvPr/>
        </p:nvGrpSpPr>
        <p:grpSpPr>
          <a:xfrm>
            <a:off x="246656" y="207596"/>
            <a:ext cx="494748" cy="722123"/>
            <a:chOff x="1109295" y="1102548"/>
            <a:chExt cx="3725933" cy="4682225"/>
          </a:xfrm>
        </p:grpSpPr>
        <p:sp>
          <p:nvSpPr>
            <p:cNvPr id="6" name="Freeform 180">
              <a:extLst>
                <a:ext uri="{FF2B5EF4-FFF2-40B4-BE49-F238E27FC236}">
                  <a16:creationId xmlns:a16="http://schemas.microsoft.com/office/drawing/2014/main" xmlns="" id="{68A66645-9A25-0C46-A132-E043EA07A523}"/>
                </a:ext>
              </a:extLst>
            </p:cNvPr>
            <p:cNvSpPr>
              <a:spLocks noChangeArrowheads="1"/>
            </p:cNvSpPr>
            <p:nvPr/>
          </p:nvSpPr>
          <p:spPr bwMode="auto">
            <a:xfrm>
              <a:off x="2255042" y="1102548"/>
              <a:ext cx="1057787" cy="1258517"/>
            </a:xfrm>
            <a:custGeom>
              <a:avLst/>
              <a:gdLst>
                <a:gd name="T0" fmla="*/ 2068 w 2069"/>
                <a:gd name="T1" fmla="*/ 0 h 2462"/>
                <a:gd name="T2" fmla="*/ 1675 w 2069"/>
                <a:gd name="T3" fmla="*/ 0 h 2462"/>
                <a:gd name="T4" fmla="*/ 0 w 2069"/>
                <a:gd name="T5" fmla="*/ 2461 h 2462"/>
                <a:gd name="T6" fmla="*/ 2068 w 2069"/>
                <a:gd name="T7" fmla="*/ 2461 h 2462"/>
                <a:gd name="T8" fmla="*/ 2068 w 2069"/>
                <a:gd name="T9" fmla="*/ 0 h 2462"/>
              </a:gdLst>
              <a:ahLst/>
              <a:cxnLst>
                <a:cxn ang="0">
                  <a:pos x="T0" y="T1"/>
                </a:cxn>
                <a:cxn ang="0">
                  <a:pos x="T2" y="T3"/>
                </a:cxn>
                <a:cxn ang="0">
                  <a:pos x="T4" y="T5"/>
                </a:cxn>
                <a:cxn ang="0">
                  <a:pos x="T6" y="T7"/>
                </a:cxn>
                <a:cxn ang="0">
                  <a:pos x="T8" y="T9"/>
                </a:cxn>
              </a:cxnLst>
              <a:rect l="0" t="0" r="r" b="b"/>
              <a:pathLst>
                <a:path w="2069" h="2462">
                  <a:moveTo>
                    <a:pt x="2068" y="0"/>
                  </a:moveTo>
                  <a:lnTo>
                    <a:pt x="1675" y="0"/>
                  </a:lnTo>
                  <a:lnTo>
                    <a:pt x="0" y="2461"/>
                  </a:lnTo>
                  <a:lnTo>
                    <a:pt x="2068" y="2461"/>
                  </a:lnTo>
                  <a:lnTo>
                    <a:pt x="2068" y="0"/>
                  </a:lnTo>
                </a:path>
              </a:pathLst>
            </a:custGeom>
            <a:solidFill>
              <a:schemeClr val="accent1"/>
            </a:solidFill>
            <a:ln>
              <a:noFill/>
            </a:ln>
            <a:effectLst/>
          </p:spPr>
          <p:txBody>
            <a:bodyPr wrap="none" anchor="ctr"/>
            <a:lstStyle/>
            <a:p>
              <a:endParaRPr lang="es-MX" sz="900"/>
            </a:p>
          </p:txBody>
        </p:sp>
        <p:sp>
          <p:nvSpPr>
            <p:cNvPr id="7" name="Freeform 181">
              <a:extLst>
                <a:ext uri="{FF2B5EF4-FFF2-40B4-BE49-F238E27FC236}">
                  <a16:creationId xmlns:a16="http://schemas.microsoft.com/office/drawing/2014/main" xmlns="" id="{FD8285C2-8D39-E949-9CA4-42AA3F6B077A}"/>
                </a:ext>
              </a:extLst>
            </p:cNvPr>
            <p:cNvSpPr>
              <a:spLocks noChangeArrowheads="1"/>
            </p:cNvSpPr>
            <p:nvPr/>
          </p:nvSpPr>
          <p:spPr bwMode="auto">
            <a:xfrm>
              <a:off x="3236145" y="3973682"/>
              <a:ext cx="1599083" cy="1811091"/>
            </a:xfrm>
            <a:custGeom>
              <a:avLst/>
              <a:gdLst>
                <a:gd name="T0" fmla="*/ 149 w 3127"/>
                <a:gd name="T1" fmla="*/ 0 h 3539"/>
                <a:gd name="T2" fmla="*/ 0 w 3127"/>
                <a:gd name="T3" fmla="*/ 0 h 3539"/>
                <a:gd name="T4" fmla="*/ 0 w 3127"/>
                <a:gd name="T5" fmla="*/ 1881 h 3539"/>
                <a:gd name="T6" fmla="*/ 0 w 3127"/>
                <a:gd name="T7" fmla="*/ 1881 h 3539"/>
                <a:gd name="T8" fmla="*/ 0 w 3127"/>
                <a:gd name="T9" fmla="*/ 3538 h 3539"/>
                <a:gd name="T10" fmla="*/ 2115 w 3127"/>
                <a:gd name="T11" fmla="*/ 3538 h 3539"/>
                <a:gd name="T12" fmla="*/ 2115 w 3127"/>
                <a:gd name="T13" fmla="*/ 1881 h 3539"/>
                <a:gd name="T14" fmla="*/ 3126 w 3127"/>
                <a:gd name="T15" fmla="*/ 1881 h 3539"/>
                <a:gd name="T16" fmla="*/ 3126 w 3127"/>
                <a:gd name="T17" fmla="*/ 0 h 3539"/>
                <a:gd name="T18" fmla="*/ 2115 w 3127"/>
                <a:gd name="T19" fmla="*/ 0 h 3539"/>
                <a:gd name="T20" fmla="*/ 149 w 3127"/>
                <a:gd name="T21" fmla="*/ 0 h 3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7" h="3539">
                  <a:moveTo>
                    <a:pt x="149" y="0"/>
                  </a:moveTo>
                  <a:lnTo>
                    <a:pt x="0" y="0"/>
                  </a:lnTo>
                  <a:lnTo>
                    <a:pt x="0" y="1881"/>
                  </a:lnTo>
                  <a:lnTo>
                    <a:pt x="0" y="1881"/>
                  </a:lnTo>
                  <a:lnTo>
                    <a:pt x="0" y="3538"/>
                  </a:lnTo>
                  <a:lnTo>
                    <a:pt x="2115" y="3538"/>
                  </a:lnTo>
                  <a:lnTo>
                    <a:pt x="2115" y="1881"/>
                  </a:lnTo>
                  <a:lnTo>
                    <a:pt x="3126" y="1881"/>
                  </a:lnTo>
                  <a:lnTo>
                    <a:pt x="3126" y="0"/>
                  </a:lnTo>
                  <a:lnTo>
                    <a:pt x="2115" y="0"/>
                  </a:lnTo>
                  <a:lnTo>
                    <a:pt x="149" y="0"/>
                  </a:lnTo>
                </a:path>
              </a:pathLst>
            </a:custGeom>
            <a:solidFill>
              <a:schemeClr val="accent1"/>
            </a:solidFill>
            <a:ln>
              <a:noFill/>
            </a:ln>
            <a:effectLst/>
          </p:spPr>
          <p:txBody>
            <a:bodyPr wrap="none" anchor="ctr"/>
            <a:lstStyle/>
            <a:p>
              <a:endParaRPr lang="es-MX" sz="900"/>
            </a:p>
          </p:txBody>
        </p:sp>
        <p:sp>
          <p:nvSpPr>
            <p:cNvPr id="8" name="Freeform 182">
              <a:extLst>
                <a:ext uri="{FF2B5EF4-FFF2-40B4-BE49-F238E27FC236}">
                  <a16:creationId xmlns:a16="http://schemas.microsoft.com/office/drawing/2014/main" xmlns="" id="{3BF52EB4-53DC-BD43-8E47-F87DBB324B95}"/>
                </a:ext>
              </a:extLst>
            </p:cNvPr>
            <p:cNvSpPr>
              <a:spLocks noChangeArrowheads="1"/>
            </p:cNvSpPr>
            <p:nvPr/>
          </p:nvSpPr>
          <p:spPr bwMode="auto">
            <a:xfrm>
              <a:off x="1109295" y="3973682"/>
              <a:ext cx="2126850" cy="963058"/>
            </a:xfrm>
            <a:custGeom>
              <a:avLst/>
              <a:gdLst>
                <a:gd name="T0" fmla="*/ 4156 w 4157"/>
                <a:gd name="T1" fmla="*/ 0 h 1882"/>
                <a:gd name="T2" fmla="*/ 2349 w 4157"/>
                <a:gd name="T3" fmla="*/ 0 h 1882"/>
                <a:gd name="T4" fmla="*/ 93 w 4157"/>
                <a:gd name="T5" fmla="*/ 0 h 1882"/>
                <a:gd name="T6" fmla="*/ 0 w 4157"/>
                <a:gd name="T7" fmla="*/ 131 h 1882"/>
                <a:gd name="T8" fmla="*/ 0 w 4157"/>
                <a:gd name="T9" fmla="*/ 1881 h 1882"/>
                <a:gd name="T10" fmla="*/ 4156 w 4157"/>
                <a:gd name="T11" fmla="*/ 1881 h 1882"/>
                <a:gd name="T12" fmla="*/ 4156 w 4157"/>
                <a:gd name="T13" fmla="*/ 0 h 1882"/>
              </a:gdLst>
              <a:ahLst/>
              <a:cxnLst>
                <a:cxn ang="0">
                  <a:pos x="T0" y="T1"/>
                </a:cxn>
                <a:cxn ang="0">
                  <a:pos x="T2" y="T3"/>
                </a:cxn>
                <a:cxn ang="0">
                  <a:pos x="T4" y="T5"/>
                </a:cxn>
                <a:cxn ang="0">
                  <a:pos x="T6" y="T7"/>
                </a:cxn>
                <a:cxn ang="0">
                  <a:pos x="T8" y="T9"/>
                </a:cxn>
                <a:cxn ang="0">
                  <a:pos x="T10" y="T11"/>
                </a:cxn>
                <a:cxn ang="0">
                  <a:pos x="T12" y="T13"/>
                </a:cxn>
              </a:cxnLst>
              <a:rect l="0" t="0" r="r" b="b"/>
              <a:pathLst>
                <a:path w="4157" h="1882">
                  <a:moveTo>
                    <a:pt x="4156" y="0"/>
                  </a:moveTo>
                  <a:lnTo>
                    <a:pt x="2349" y="0"/>
                  </a:lnTo>
                  <a:lnTo>
                    <a:pt x="93" y="0"/>
                  </a:lnTo>
                  <a:lnTo>
                    <a:pt x="0" y="131"/>
                  </a:lnTo>
                  <a:lnTo>
                    <a:pt x="0" y="1881"/>
                  </a:lnTo>
                  <a:lnTo>
                    <a:pt x="4156" y="1881"/>
                  </a:lnTo>
                  <a:lnTo>
                    <a:pt x="4156" y="0"/>
                  </a:lnTo>
                </a:path>
              </a:pathLst>
            </a:custGeom>
            <a:solidFill>
              <a:schemeClr val="accent3"/>
            </a:solidFill>
            <a:ln>
              <a:noFill/>
            </a:ln>
            <a:effectLst/>
          </p:spPr>
          <p:txBody>
            <a:bodyPr wrap="none" anchor="ctr"/>
            <a:lstStyle/>
            <a:p>
              <a:endParaRPr lang="es-MX" sz="900"/>
            </a:p>
          </p:txBody>
        </p:sp>
        <p:sp>
          <p:nvSpPr>
            <p:cNvPr id="9" name="Freeform 183">
              <a:extLst>
                <a:ext uri="{FF2B5EF4-FFF2-40B4-BE49-F238E27FC236}">
                  <a16:creationId xmlns:a16="http://schemas.microsoft.com/office/drawing/2014/main" xmlns="" id="{51320DA5-E484-1C4F-A46B-62BE02E4AA35}"/>
                </a:ext>
              </a:extLst>
            </p:cNvPr>
            <p:cNvSpPr>
              <a:spLocks noChangeArrowheads="1"/>
            </p:cNvSpPr>
            <p:nvPr/>
          </p:nvSpPr>
          <p:spPr bwMode="auto">
            <a:xfrm>
              <a:off x="3312829" y="2361065"/>
              <a:ext cx="1005912" cy="1612617"/>
            </a:xfrm>
            <a:custGeom>
              <a:avLst/>
              <a:gdLst>
                <a:gd name="T0" fmla="*/ 0 w 1967"/>
                <a:gd name="T1" fmla="*/ 3153 h 3154"/>
                <a:gd name="T2" fmla="*/ 1966 w 1967"/>
                <a:gd name="T3" fmla="*/ 3153 h 3154"/>
                <a:gd name="T4" fmla="*/ 1966 w 1967"/>
                <a:gd name="T5" fmla="*/ 0 h 3154"/>
                <a:gd name="T6" fmla="*/ 0 w 1967"/>
                <a:gd name="T7" fmla="*/ 0 h 3154"/>
                <a:gd name="T8" fmla="*/ 0 w 1967"/>
                <a:gd name="T9" fmla="*/ 3153 h 3154"/>
              </a:gdLst>
              <a:ahLst/>
              <a:cxnLst>
                <a:cxn ang="0">
                  <a:pos x="T0" y="T1"/>
                </a:cxn>
                <a:cxn ang="0">
                  <a:pos x="T2" y="T3"/>
                </a:cxn>
                <a:cxn ang="0">
                  <a:pos x="T4" y="T5"/>
                </a:cxn>
                <a:cxn ang="0">
                  <a:pos x="T6" y="T7"/>
                </a:cxn>
                <a:cxn ang="0">
                  <a:pos x="T8" y="T9"/>
                </a:cxn>
              </a:cxnLst>
              <a:rect l="0" t="0" r="r" b="b"/>
              <a:pathLst>
                <a:path w="1967" h="3154">
                  <a:moveTo>
                    <a:pt x="0" y="3153"/>
                  </a:moveTo>
                  <a:lnTo>
                    <a:pt x="1966" y="3153"/>
                  </a:lnTo>
                  <a:lnTo>
                    <a:pt x="1966" y="0"/>
                  </a:lnTo>
                  <a:lnTo>
                    <a:pt x="0" y="0"/>
                  </a:lnTo>
                  <a:lnTo>
                    <a:pt x="0" y="3153"/>
                  </a:lnTo>
                </a:path>
              </a:pathLst>
            </a:custGeom>
            <a:solidFill>
              <a:schemeClr val="accent5"/>
            </a:solidFill>
            <a:ln>
              <a:noFill/>
            </a:ln>
            <a:effectLst/>
          </p:spPr>
          <p:txBody>
            <a:bodyPr wrap="none" anchor="ctr"/>
            <a:lstStyle/>
            <a:p>
              <a:endParaRPr lang="es-MX" sz="900"/>
            </a:p>
          </p:txBody>
        </p:sp>
        <p:sp>
          <p:nvSpPr>
            <p:cNvPr id="10" name="Freeform 184">
              <a:extLst>
                <a:ext uri="{FF2B5EF4-FFF2-40B4-BE49-F238E27FC236}">
                  <a16:creationId xmlns:a16="http://schemas.microsoft.com/office/drawing/2014/main" xmlns="" id="{6798037D-D647-AA44-AD82-72F18E6D09EC}"/>
                </a:ext>
              </a:extLst>
            </p:cNvPr>
            <p:cNvSpPr>
              <a:spLocks noChangeArrowheads="1"/>
            </p:cNvSpPr>
            <p:nvPr/>
          </p:nvSpPr>
          <p:spPr bwMode="auto">
            <a:xfrm>
              <a:off x="1156660" y="2361065"/>
              <a:ext cx="2153913" cy="1612617"/>
            </a:xfrm>
            <a:custGeom>
              <a:avLst/>
              <a:gdLst>
                <a:gd name="T0" fmla="*/ 2256 w 4213"/>
                <a:gd name="T1" fmla="*/ 3153 h 3154"/>
                <a:gd name="T2" fmla="*/ 4212 w 4213"/>
                <a:gd name="T3" fmla="*/ 0 h 3154"/>
                <a:gd name="T4" fmla="*/ 2144 w 4213"/>
                <a:gd name="T5" fmla="*/ 0 h 3154"/>
                <a:gd name="T6" fmla="*/ 0 w 4213"/>
                <a:gd name="T7" fmla="*/ 3153 h 3154"/>
                <a:gd name="T8" fmla="*/ 2256 w 4213"/>
                <a:gd name="T9" fmla="*/ 3153 h 3154"/>
              </a:gdLst>
              <a:ahLst/>
              <a:cxnLst>
                <a:cxn ang="0">
                  <a:pos x="T0" y="T1"/>
                </a:cxn>
                <a:cxn ang="0">
                  <a:pos x="T2" y="T3"/>
                </a:cxn>
                <a:cxn ang="0">
                  <a:pos x="T4" y="T5"/>
                </a:cxn>
                <a:cxn ang="0">
                  <a:pos x="T6" y="T7"/>
                </a:cxn>
                <a:cxn ang="0">
                  <a:pos x="T8" y="T9"/>
                </a:cxn>
              </a:cxnLst>
              <a:rect l="0" t="0" r="r" b="b"/>
              <a:pathLst>
                <a:path w="4213" h="3154">
                  <a:moveTo>
                    <a:pt x="2256" y="3153"/>
                  </a:moveTo>
                  <a:lnTo>
                    <a:pt x="4212" y="0"/>
                  </a:lnTo>
                  <a:lnTo>
                    <a:pt x="2144" y="0"/>
                  </a:lnTo>
                  <a:lnTo>
                    <a:pt x="0" y="3153"/>
                  </a:lnTo>
                  <a:lnTo>
                    <a:pt x="2256" y="3153"/>
                  </a:lnTo>
                </a:path>
              </a:pathLst>
            </a:custGeom>
            <a:solidFill>
              <a:schemeClr val="accent2"/>
            </a:solidFill>
            <a:ln>
              <a:noFill/>
            </a:ln>
            <a:effectLst/>
          </p:spPr>
          <p:txBody>
            <a:bodyPr wrap="none" anchor="ctr"/>
            <a:lstStyle/>
            <a:p>
              <a:endParaRPr lang="es-MX" sz="900"/>
            </a:p>
          </p:txBody>
        </p:sp>
        <p:sp>
          <p:nvSpPr>
            <p:cNvPr id="11" name="Freeform 185">
              <a:extLst>
                <a:ext uri="{FF2B5EF4-FFF2-40B4-BE49-F238E27FC236}">
                  <a16:creationId xmlns:a16="http://schemas.microsoft.com/office/drawing/2014/main" xmlns="" id="{F7CFA975-F1DA-6843-9B79-FBD0451FF455}"/>
                </a:ext>
              </a:extLst>
            </p:cNvPr>
            <p:cNvSpPr>
              <a:spLocks noChangeArrowheads="1"/>
            </p:cNvSpPr>
            <p:nvPr/>
          </p:nvSpPr>
          <p:spPr bwMode="auto">
            <a:xfrm>
              <a:off x="3312829" y="1102548"/>
              <a:ext cx="1005912" cy="1258517"/>
            </a:xfrm>
            <a:custGeom>
              <a:avLst/>
              <a:gdLst>
                <a:gd name="T0" fmla="*/ 1966 w 1967"/>
                <a:gd name="T1" fmla="*/ 2461 h 2462"/>
                <a:gd name="T2" fmla="*/ 1966 w 1967"/>
                <a:gd name="T3" fmla="*/ 0 h 2462"/>
                <a:gd name="T4" fmla="*/ 0 w 1967"/>
                <a:gd name="T5" fmla="*/ 0 h 2462"/>
                <a:gd name="T6" fmla="*/ 0 w 1967"/>
                <a:gd name="T7" fmla="*/ 2461 h 2462"/>
                <a:gd name="T8" fmla="*/ 1966 w 1967"/>
                <a:gd name="T9" fmla="*/ 2461 h 2462"/>
              </a:gdLst>
              <a:ahLst/>
              <a:cxnLst>
                <a:cxn ang="0">
                  <a:pos x="T0" y="T1"/>
                </a:cxn>
                <a:cxn ang="0">
                  <a:pos x="T2" y="T3"/>
                </a:cxn>
                <a:cxn ang="0">
                  <a:pos x="T4" y="T5"/>
                </a:cxn>
                <a:cxn ang="0">
                  <a:pos x="T6" y="T7"/>
                </a:cxn>
                <a:cxn ang="0">
                  <a:pos x="T8" y="T9"/>
                </a:cxn>
              </a:cxnLst>
              <a:rect l="0" t="0" r="r" b="b"/>
              <a:pathLst>
                <a:path w="1967" h="2462">
                  <a:moveTo>
                    <a:pt x="1966" y="2461"/>
                  </a:moveTo>
                  <a:lnTo>
                    <a:pt x="1966" y="0"/>
                  </a:lnTo>
                  <a:lnTo>
                    <a:pt x="0" y="0"/>
                  </a:lnTo>
                  <a:lnTo>
                    <a:pt x="0" y="2461"/>
                  </a:lnTo>
                  <a:lnTo>
                    <a:pt x="1966" y="2461"/>
                  </a:lnTo>
                </a:path>
              </a:pathLst>
            </a:custGeom>
            <a:solidFill>
              <a:schemeClr val="accent4"/>
            </a:solidFill>
            <a:ln>
              <a:noFill/>
            </a:ln>
            <a:effectLst/>
          </p:spPr>
          <p:txBody>
            <a:bodyPr wrap="none" anchor="ctr"/>
            <a:lstStyle/>
            <a:p>
              <a:endParaRPr lang="es-MX" sz="900"/>
            </a:p>
          </p:txBody>
        </p:sp>
      </p:grpSp>
      <p:sp>
        <p:nvSpPr>
          <p:cNvPr id="12" name="TextBox 11">
            <a:extLst>
              <a:ext uri="{FF2B5EF4-FFF2-40B4-BE49-F238E27FC236}">
                <a16:creationId xmlns:a16="http://schemas.microsoft.com/office/drawing/2014/main" xmlns="" id="{2CD5A19F-1066-4F40-8EA0-109B9BE913AB}"/>
              </a:ext>
            </a:extLst>
          </p:cNvPr>
          <p:cNvSpPr txBox="1"/>
          <p:nvPr/>
        </p:nvSpPr>
        <p:spPr>
          <a:xfrm>
            <a:off x="606036" y="1896734"/>
            <a:ext cx="11037323" cy="1015663"/>
          </a:xfrm>
          <a:prstGeom prst="rect">
            <a:avLst/>
          </a:prstGeom>
          <a:noFill/>
        </p:spPr>
        <p:txBody>
          <a:bodyPr wrap="square">
            <a:spAutoFit/>
          </a:bodyPr>
          <a:lstStyle/>
          <a:p>
            <a:pPr algn="just"/>
            <a:r>
              <a:rPr lang="en-US" sz="2000" dirty="0"/>
              <a:t>This course introduces computer vision, including fundamentals of image formation, camera imaging geometry, feature detection and matching, stereo, motion estimation and tracking, image classification, and scene understanding. Hands on experience will be done using python and </a:t>
            </a:r>
            <a:r>
              <a:rPr lang="en-US" sz="2000" dirty="0" err="1"/>
              <a:t>openCV</a:t>
            </a:r>
            <a:r>
              <a:rPr lang="en-US" sz="2000" dirty="0"/>
              <a:t>.</a:t>
            </a:r>
          </a:p>
        </p:txBody>
      </p:sp>
      <p:sp>
        <p:nvSpPr>
          <p:cNvPr id="13" name="TextBox 12">
            <a:extLst>
              <a:ext uri="{FF2B5EF4-FFF2-40B4-BE49-F238E27FC236}">
                <a16:creationId xmlns:a16="http://schemas.microsoft.com/office/drawing/2014/main" xmlns="" id="{3D9294F3-5172-4C2C-89B4-B4AB1B5ACE6F}"/>
              </a:ext>
            </a:extLst>
          </p:cNvPr>
          <p:cNvSpPr txBox="1"/>
          <p:nvPr/>
        </p:nvSpPr>
        <p:spPr>
          <a:xfrm>
            <a:off x="606036" y="3246699"/>
            <a:ext cx="6096000" cy="400110"/>
          </a:xfrm>
          <a:prstGeom prst="rect">
            <a:avLst/>
          </a:prstGeom>
          <a:noFill/>
        </p:spPr>
        <p:txBody>
          <a:bodyPr wrap="square">
            <a:spAutoFit/>
          </a:bodyPr>
          <a:lstStyle/>
          <a:p>
            <a:r>
              <a:rPr lang="en-US" altLang="en-US" sz="2000" b="1" u="sng" dirty="0">
                <a:cs typeface="Calibri" panose="020F0502020204030204" pitchFamily="34" charset="0"/>
                <a:sym typeface="Cambria" panose="02040503050406030204" pitchFamily="18" charset="0"/>
              </a:rPr>
              <a:t>Course Outcome:</a:t>
            </a:r>
            <a:endParaRPr lang="en-US" altLang="en-US" sz="2000" dirty="0">
              <a:cs typeface="Calibri" panose="020F0502020204030204" pitchFamily="34" charset="0"/>
              <a:sym typeface="Calibri" panose="020F0502020204030204" pitchFamily="34" charset="0"/>
            </a:endParaRPr>
          </a:p>
        </p:txBody>
      </p:sp>
      <p:sp>
        <p:nvSpPr>
          <p:cNvPr id="14" name="TextBox 13">
            <a:extLst>
              <a:ext uri="{FF2B5EF4-FFF2-40B4-BE49-F238E27FC236}">
                <a16:creationId xmlns:a16="http://schemas.microsoft.com/office/drawing/2014/main" xmlns="" id="{377D7E5B-35AD-42E8-9240-8BDC7AD816CB}"/>
              </a:ext>
            </a:extLst>
          </p:cNvPr>
          <p:cNvSpPr txBox="1"/>
          <p:nvPr/>
        </p:nvSpPr>
        <p:spPr>
          <a:xfrm>
            <a:off x="998220" y="3683024"/>
            <a:ext cx="10195560" cy="1631216"/>
          </a:xfrm>
          <a:prstGeom prst="rect">
            <a:avLst/>
          </a:prstGeom>
          <a:noFill/>
        </p:spPr>
        <p:txBody>
          <a:bodyPr wrap="square">
            <a:spAutoFit/>
          </a:bodyPr>
          <a:lstStyle/>
          <a:p>
            <a:pPr marL="285750" indent="-285750" algn="just">
              <a:buFont typeface="Arial" panose="020B0604020202020204" pitchFamily="34" charset="0"/>
              <a:buChar char="•"/>
            </a:pPr>
            <a:r>
              <a:rPr lang="en-US" sz="2000" dirty="0"/>
              <a:t>understand models and methods in the field of computer vision</a:t>
            </a:r>
          </a:p>
          <a:p>
            <a:pPr marL="285750" indent="-285750" algn="just">
              <a:buFont typeface="Arial" panose="020B0604020202020204" pitchFamily="34" charset="0"/>
              <a:buChar char="•"/>
            </a:pPr>
            <a:r>
              <a:rPr lang="en-US" sz="2000" dirty="0"/>
              <a:t>solve problems in image processing and computer vision </a:t>
            </a:r>
          </a:p>
          <a:p>
            <a:pPr marL="285750" indent="-285750" algn="just">
              <a:buFont typeface="Arial" panose="020B0604020202020204" pitchFamily="34" charset="0"/>
              <a:buChar char="•"/>
            </a:pPr>
            <a:r>
              <a:rPr lang="en-US" sz="2000" dirty="0"/>
              <a:t>analysis of existing computer vision system</a:t>
            </a:r>
          </a:p>
          <a:p>
            <a:pPr marL="285750" indent="-285750" algn="just">
              <a:buFont typeface="Arial" panose="020B0604020202020204" pitchFamily="34" charset="0"/>
              <a:buChar char="•"/>
            </a:pPr>
            <a:r>
              <a:rPr lang="en-US" sz="2000" dirty="0"/>
              <a:t>design and development of a working computer vision-based system</a:t>
            </a:r>
          </a:p>
          <a:p>
            <a:pPr algn="just"/>
            <a:endParaRPr lang="en-US" sz="2000" dirty="0"/>
          </a:p>
        </p:txBody>
      </p:sp>
    </p:spTree>
    <p:extLst>
      <p:ext uri="{BB962C8B-B14F-4D97-AF65-F5344CB8AC3E}">
        <p14:creationId xmlns:p14="http://schemas.microsoft.com/office/powerpoint/2010/main" val="23170016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xmlns=""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68194" y="1178427"/>
            <a:ext cx="7165990"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INT422 : DEEP LEARNING</a:t>
            </a:r>
          </a:p>
        </p:txBody>
      </p:sp>
      <p:grpSp>
        <p:nvGrpSpPr>
          <p:cNvPr id="5" name="Group 4"/>
          <p:cNvGrpSpPr/>
          <p:nvPr/>
        </p:nvGrpSpPr>
        <p:grpSpPr>
          <a:xfrm>
            <a:off x="246656" y="207596"/>
            <a:ext cx="494748" cy="722123"/>
            <a:chOff x="1109295" y="1102548"/>
            <a:chExt cx="3725933" cy="4682225"/>
          </a:xfrm>
        </p:grpSpPr>
        <p:sp>
          <p:nvSpPr>
            <p:cNvPr id="6" name="Freeform 180">
              <a:extLst>
                <a:ext uri="{FF2B5EF4-FFF2-40B4-BE49-F238E27FC236}">
                  <a16:creationId xmlns:a16="http://schemas.microsoft.com/office/drawing/2014/main" xmlns="" id="{68A66645-9A25-0C46-A132-E043EA07A523}"/>
                </a:ext>
              </a:extLst>
            </p:cNvPr>
            <p:cNvSpPr>
              <a:spLocks noChangeArrowheads="1"/>
            </p:cNvSpPr>
            <p:nvPr/>
          </p:nvSpPr>
          <p:spPr bwMode="auto">
            <a:xfrm>
              <a:off x="2255042" y="1102548"/>
              <a:ext cx="1057787" cy="1258517"/>
            </a:xfrm>
            <a:custGeom>
              <a:avLst/>
              <a:gdLst>
                <a:gd name="T0" fmla="*/ 2068 w 2069"/>
                <a:gd name="T1" fmla="*/ 0 h 2462"/>
                <a:gd name="T2" fmla="*/ 1675 w 2069"/>
                <a:gd name="T3" fmla="*/ 0 h 2462"/>
                <a:gd name="T4" fmla="*/ 0 w 2069"/>
                <a:gd name="T5" fmla="*/ 2461 h 2462"/>
                <a:gd name="T6" fmla="*/ 2068 w 2069"/>
                <a:gd name="T7" fmla="*/ 2461 h 2462"/>
                <a:gd name="T8" fmla="*/ 2068 w 2069"/>
                <a:gd name="T9" fmla="*/ 0 h 2462"/>
              </a:gdLst>
              <a:ahLst/>
              <a:cxnLst>
                <a:cxn ang="0">
                  <a:pos x="T0" y="T1"/>
                </a:cxn>
                <a:cxn ang="0">
                  <a:pos x="T2" y="T3"/>
                </a:cxn>
                <a:cxn ang="0">
                  <a:pos x="T4" y="T5"/>
                </a:cxn>
                <a:cxn ang="0">
                  <a:pos x="T6" y="T7"/>
                </a:cxn>
                <a:cxn ang="0">
                  <a:pos x="T8" y="T9"/>
                </a:cxn>
              </a:cxnLst>
              <a:rect l="0" t="0" r="r" b="b"/>
              <a:pathLst>
                <a:path w="2069" h="2462">
                  <a:moveTo>
                    <a:pt x="2068" y="0"/>
                  </a:moveTo>
                  <a:lnTo>
                    <a:pt x="1675" y="0"/>
                  </a:lnTo>
                  <a:lnTo>
                    <a:pt x="0" y="2461"/>
                  </a:lnTo>
                  <a:lnTo>
                    <a:pt x="2068" y="2461"/>
                  </a:lnTo>
                  <a:lnTo>
                    <a:pt x="2068" y="0"/>
                  </a:lnTo>
                </a:path>
              </a:pathLst>
            </a:custGeom>
            <a:solidFill>
              <a:schemeClr val="accent1"/>
            </a:solidFill>
            <a:ln>
              <a:noFill/>
            </a:ln>
            <a:effectLst/>
          </p:spPr>
          <p:txBody>
            <a:bodyPr wrap="none" anchor="ctr"/>
            <a:lstStyle/>
            <a:p>
              <a:endParaRPr lang="es-MX" sz="900"/>
            </a:p>
          </p:txBody>
        </p:sp>
        <p:sp>
          <p:nvSpPr>
            <p:cNvPr id="7" name="Freeform 181">
              <a:extLst>
                <a:ext uri="{FF2B5EF4-FFF2-40B4-BE49-F238E27FC236}">
                  <a16:creationId xmlns:a16="http://schemas.microsoft.com/office/drawing/2014/main" xmlns="" id="{FD8285C2-8D39-E949-9CA4-42AA3F6B077A}"/>
                </a:ext>
              </a:extLst>
            </p:cNvPr>
            <p:cNvSpPr>
              <a:spLocks noChangeArrowheads="1"/>
            </p:cNvSpPr>
            <p:nvPr/>
          </p:nvSpPr>
          <p:spPr bwMode="auto">
            <a:xfrm>
              <a:off x="3236145" y="3973682"/>
              <a:ext cx="1599083" cy="1811091"/>
            </a:xfrm>
            <a:custGeom>
              <a:avLst/>
              <a:gdLst>
                <a:gd name="T0" fmla="*/ 149 w 3127"/>
                <a:gd name="T1" fmla="*/ 0 h 3539"/>
                <a:gd name="T2" fmla="*/ 0 w 3127"/>
                <a:gd name="T3" fmla="*/ 0 h 3539"/>
                <a:gd name="T4" fmla="*/ 0 w 3127"/>
                <a:gd name="T5" fmla="*/ 1881 h 3539"/>
                <a:gd name="T6" fmla="*/ 0 w 3127"/>
                <a:gd name="T7" fmla="*/ 1881 h 3539"/>
                <a:gd name="T8" fmla="*/ 0 w 3127"/>
                <a:gd name="T9" fmla="*/ 3538 h 3539"/>
                <a:gd name="T10" fmla="*/ 2115 w 3127"/>
                <a:gd name="T11" fmla="*/ 3538 h 3539"/>
                <a:gd name="T12" fmla="*/ 2115 w 3127"/>
                <a:gd name="T13" fmla="*/ 1881 h 3539"/>
                <a:gd name="T14" fmla="*/ 3126 w 3127"/>
                <a:gd name="T15" fmla="*/ 1881 h 3539"/>
                <a:gd name="T16" fmla="*/ 3126 w 3127"/>
                <a:gd name="T17" fmla="*/ 0 h 3539"/>
                <a:gd name="T18" fmla="*/ 2115 w 3127"/>
                <a:gd name="T19" fmla="*/ 0 h 3539"/>
                <a:gd name="T20" fmla="*/ 149 w 3127"/>
                <a:gd name="T21" fmla="*/ 0 h 3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7" h="3539">
                  <a:moveTo>
                    <a:pt x="149" y="0"/>
                  </a:moveTo>
                  <a:lnTo>
                    <a:pt x="0" y="0"/>
                  </a:lnTo>
                  <a:lnTo>
                    <a:pt x="0" y="1881"/>
                  </a:lnTo>
                  <a:lnTo>
                    <a:pt x="0" y="1881"/>
                  </a:lnTo>
                  <a:lnTo>
                    <a:pt x="0" y="3538"/>
                  </a:lnTo>
                  <a:lnTo>
                    <a:pt x="2115" y="3538"/>
                  </a:lnTo>
                  <a:lnTo>
                    <a:pt x="2115" y="1881"/>
                  </a:lnTo>
                  <a:lnTo>
                    <a:pt x="3126" y="1881"/>
                  </a:lnTo>
                  <a:lnTo>
                    <a:pt x="3126" y="0"/>
                  </a:lnTo>
                  <a:lnTo>
                    <a:pt x="2115" y="0"/>
                  </a:lnTo>
                  <a:lnTo>
                    <a:pt x="149" y="0"/>
                  </a:lnTo>
                </a:path>
              </a:pathLst>
            </a:custGeom>
            <a:solidFill>
              <a:schemeClr val="accent1"/>
            </a:solidFill>
            <a:ln>
              <a:noFill/>
            </a:ln>
            <a:effectLst/>
          </p:spPr>
          <p:txBody>
            <a:bodyPr wrap="none" anchor="ctr"/>
            <a:lstStyle/>
            <a:p>
              <a:endParaRPr lang="es-MX" sz="900"/>
            </a:p>
          </p:txBody>
        </p:sp>
        <p:sp>
          <p:nvSpPr>
            <p:cNvPr id="8" name="Freeform 182">
              <a:extLst>
                <a:ext uri="{FF2B5EF4-FFF2-40B4-BE49-F238E27FC236}">
                  <a16:creationId xmlns:a16="http://schemas.microsoft.com/office/drawing/2014/main" xmlns="" id="{3BF52EB4-53DC-BD43-8E47-F87DBB324B95}"/>
                </a:ext>
              </a:extLst>
            </p:cNvPr>
            <p:cNvSpPr>
              <a:spLocks noChangeArrowheads="1"/>
            </p:cNvSpPr>
            <p:nvPr/>
          </p:nvSpPr>
          <p:spPr bwMode="auto">
            <a:xfrm>
              <a:off x="1109295" y="3973682"/>
              <a:ext cx="2126850" cy="963058"/>
            </a:xfrm>
            <a:custGeom>
              <a:avLst/>
              <a:gdLst>
                <a:gd name="T0" fmla="*/ 4156 w 4157"/>
                <a:gd name="T1" fmla="*/ 0 h 1882"/>
                <a:gd name="T2" fmla="*/ 2349 w 4157"/>
                <a:gd name="T3" fmla="*/ 0 h 1882"/>
                <a:gd name="T4" fmla="*/ 93 w 4157"/>
                <a:gd name="T5" fmla="*/ 0 h 1882"/>
                <a:gd name="T6" fmla="*/ 0 w 4157"/>
                <a:gd name="T7" fmla="*/ 131 h 1882"/>
                <a:gd name="T8" fmla="*/ 0 w 4157"/>
                <a:gd name="T9" fmla="*/ 1881 h 1882"/>
                <a:gd name="T10" fmla="*/ 4156 w 4157"/>
                <a:gd name="T11" fmla="*/ 1881 h 1882"/>
                <a:gd name="T12" fmla="*/ 4156 w 4157"/>
                <a:gd name="T13" fmla="*/ 0 h 1882"/>
              </a:gdLst>
              <a:ahLst/>
              <a:cxnLst>
                <a:cxn ang="0">
                  <a:pos x="T0" y="T1"/>
                </a:cxn>
                <a:cxn ang="0">
                  <a:pos x="T2" y="T3"/>
                </a:cxn>
                <a:cxn ang="0">
                  <a:pos x="T4" y="T5"/>
                </a:cxn>
                <a:cxn ang="0">
                  <a:pos x="T6" y="T7"/>
                </a:cxn>
                <a:cxn ang="0">
                  <a:pos x="T8" y="T9"/>
                </a:cxn>
                <a:cxn ang="0">
                  <a:pos x="T10" y="T11"/>
                </a:cxn>
                <a:cxn ang="0">
                  <a:pos x="T12" y="T13"/>
                </a:cxn>
              </a:cxnLst>
              <a:rect l="0" t="0" r="r" b="b"/>
              <a:pathLst>
                <a:path w="4157" h="1882">
                  <a:moveTo>
                    <a:pt x="4156" y="0"/>
                  </a:moveTo>
                  <a:lnTo>
                    <a:pt x="2349" y="0"/>
                  </a:lnTo>
                  <a:lnTo>
                    <a:pt x="93" y="0"/>
                  </a:lnTo>
                  <a:lnTo>
                    <a:pt x="0" y="131"/>
                  </a:lnTo>
                  <a:lnTo>
                    <a:pt x="0" y="1881"/>
                  </a:lnTo>
                  <a:lnTo>
                    <a:pt x="4156" y="1881"/>
                  </a:lnTo>
                  <a:lnTo>
                    <a:pt x="4156" y="0"/>
                  </a:lnTo>
                </a:path>
              </a:pathLst>
            </a:custGeom>
            <a:solidFill>
              <a:schemeClr val="accent3"/>
            </a:solidFill>
            <a:ln>
              <a:noFill/>
            </a:ln>
            <a:effectLst/>
          </p:spPr>
          <p:txBody>
            <a:bodyPr wrap="none" anchor="ctr"/>
            <a:lstStyle/>
            <a:p>
              <a:endParaRPr lang="es-MX" sz="900"/>
            </a:p>
          </p:txBody>
        </p:sp>
        <p:sp>
          <p:nvSpPr>
            <p:cNvPr id="9" name="Freeform 183">
              <a:extLst>
                <a:ext uri="{FF2B5EF4-FFF2-40B4-BE49-F238E27FC236}">
                  <a16:creationId xmlns:a16="http://schemas.microsoft.com/office/drawing/2014/main" xmlns="" id="{51320DA5-E484-1C4F-A46B-62BE02E4AA35}"/>
                </a:ext>
              </a:extLst>
            </p:cNvPr>
            <p:cNvSpPr>
              <a:spLocks noChangeArrowheads="1"/>
            </p:cNvSpPr>
            <p:nvPr/>
          </p:nvSpPr>
          <p:spPr bwMode="auto">
            <a:xfrm>
              <a:off x="3312829" y="2361065"/>
              <a:ext cx="1005912" cy="1612617"/>
            </a:xfrm>
            <a:custGeom>
              <a:avLst/>
              <a:gdLst>
                <a:gd name="T0" fmla="*/ 0 w 1967"/>
                <a:gd name="T1" fmla="*/ 3153 h 3154"/>
                <a:gd name="T2" fmla="*/ 1966 w 1967"/>
                <a:gd name="T3" fmla="*/ 3153 h 3154"/>
                <a:gd name="T4" fmla="*/ 1966 w 1967"/>
                <a:gd name="T5" fmla="*/ 0 h 3154"/>
                <a:gd name="T6" fmla="*/ 0 w 1967"/>
                <a:gd name="T7" fmla="*/ 0 h 3154"/>
                <a:gd name="T8" fmla="*/ 0 w 1967"/>
                <a:gd name="T9" fmla="*/ 3153 h 3154"/>
              </a:gdLst>
              <a:ahLst/>
              <a:cxnLst>
                <a:cxn ang="0">
                  <a:pos x="T0" y="T1"/>
                </a:cxn>
                <a:cxn ang="0">
                  <a:pos x="T2" y="T3"/>
                </a:cxn>
                <a:cxn ang="0">
                  <a:pos x="T4" y="T5"/>
                </a:cxn>
                <a:cxn ang="0">
                  <a:pos x="T6" y="T7"/>
                </a:cxn>
                <a:cxn ang="0">
                  <a:pos x="T8" y="T9"/>
                </a:cxn>
              </a:cxnLst>
              <a:rect l="0" t="0" r="r" b="b"/>
              <a:pathLst>
                <a:path w="1967" h="3154">
                  <a:moveTo>
                    <a:pt x="0" y="3153"/>
                  </a:moveTo>
                  <a:lnTo>
                    <a:pt x="1966" y="3153"/>
                  </a:lnTo>
                  <a:lnTo>
                    <a:pt x="1966" y="0"/>
                  </a:lnTo>
                  <a:lnTo>
                    <a:pt x="0" y="0"/>
                  </a:lnTo>
                  <a:lnTo>
                    <a:pt x="0" y="3153"/>
                  </a:lnTo>
                </a:path>
              </a:pathLst>
            </a:custGeom>
            <a:solidFill>
              <a:schemeClr val="accent5"/>
            </a:solidFill>
            <a:ln>
              <a:noFill/>
            </a:ln>
            <a:effectLst/>
          </p:spPr>
          <p:txBody>
            <a:bodyPr wrap="none" anchor="ctr"/>
            <a:lstStyle/>
            <a:p>
              <a:endParaRPr lang="es-MX" sz="900"/>
            </a:p>
          </p:txBody>
        </p:sp>
        <p:sp>
          <p:nvSpPr>
            <p:cNvPr id="10" name="Freeform 184">
              <a:extLst>
                <a:ext uri="{FF2B5EF4-FFF2-40B4-BE49-F238E27FC236}">
                  <a16:creationId xmlns:a16="http://schemas.microsoft.com/office/drawing/2014/main" xmlns="" id="{6798037D-D647-AA44-AD82-72F18E6D09EC}"/>
                </a:ext>
              </a:extLst>
            </p:cNvPr>
            <p:cNvSpPr>
              <a:spLocks noChangeArrowheads="1"/>
            </p:cNvSpPr>
            <p:nvPr/>
          </p:nvSpPr>
          <p:spPr bwMode="auto">
            <a:xfrm>
              <a:off x="1156660" y="2361065"/>
              <a:ext cx="2153913" cy="1612617"/>
            </a:xfrm>
            <a:custGeom>
              <a:avLst/>
              <a:gdLst>
                <a:gd name="T0" fmla="*/ 2256 w 4213"/>
                <a:gd name="T1" fmla="*/ 3153 h 3154"/>
                <a:gd name="T2" fmla="*/ 4212 w 4213"/>
                <a:gd name="T3" fmla="*/ 0 h 3154"/>
                <a:gd name="T4" fmla="*/ 2144 w 4213"/>
                <a:gd name="T5" fmla="*/ 0 h 3154"/>
                <a:gd name="T6" fmla="*/ 0 w 4213"/>
                <a:gd name="T7" fmla="*/ 3153 h 3154"/>
                <a:gd name="T8" fmla="*/ 2256 w 4213"/>
                <a:gd name="T9" fmla="*/ 3153 h 3154"/>
              </a:gdLst>
              <a:ahLst/>
              <a:cxnLst>
                <a:cxn ang="0">
                  <a:pos x="T0" y="T1"/>
                </a:cxn>
                <a:cxn ang="0">
                  <a:pos x="T2" y="T3"/>
                </a:cxn>
                <a:cxn ang="0">
                  <a:pos x="T4" y="T5"/>
                </a:cxn>
                <a:cxn ang="0">
                  <a:pos x="T6" y="T7"/>
                </a:cxn>
                <a:cxn ang="0">
                  <a:pos x="T8" y="T9"/>
                </a:cxn>
              </a:cxnLst>
              <a:rect l="0" t="0" r="r" b="b"/>
              <a:pathLst>
                <a:path w="4213" h="3154">
                  <a:moveTo>
                    <a:pt x="2256" y="3153"/>
                  </a:moveTo>
                  <a:lnTo>
                    <a:pt x="4212" y="0"/>
                  </a:lnTo>
                  <a:lnTo>
                    <a:pt x="2144" y="0"/>
                  </a:lnTo>
                  <a:lnTo>
                    <a:pt x="0" y="3153"/>
                  </a:lnTo>
                  <a:lnTo>
                    <a:pt x="2256" y="3153"/>
                  </a:lnTo>
                </a:path>
              </a:pathLst>
            </a:custGeom>
            <a:solidFill>
              <a:schemeClr val="accent2"/>
            </a:solidFill>
            <a:ln>
              <a:noFill/>
            </a:ln>
            <a:effectLst/>
          </p:spPr>
          <p:txBody>
            <a:bodyPr wrap="none" anchor="ctr"/>
            <a:lstStyle/>
            <a:p>
              <a:endParaRPr lang="es-MX" sz="900"/>
            </a:p>
          </p:txBody>
        </p:sp>
        <p:sp>
          <p:nvSpPr>
            <p:cNvPr id="11" name="Freeform 185">
              <a:extLst>
                <a:ext uri="{FF2B5EF4-FFF2-40B4-BE49-F238E27FC236}">
                  <a16:creationId xmlns:a16="http://schemas.microsoft.com/office/drawing/2014/main" xmlns="" id="{F7CFA975-F1DA-6843-9B79-FBD0451FF455}"/>
                </a:ext>
              </a:extLst>
            </p:cNvPr>
            <p:cNvSpPr>
              <a:spLocks noChangeArrowheads="1"/>
            </p:cNvSpPr>
            <p:nvPr/>
          </p:nvSpPr>
          <p:spPr bwMode="auto">
            <a:xfrm>
              <a:off x="3312829" y="1102548"/>
              <a:ext cx="1005912" cy="1258517"/>
            </a:xfrm>
            <a:custGeom>
              <a:avLst/>
              <a:gdLst>
                <a:gd name="T0" fmla="*/ 1966 w 1967"/>
                <a:gd name="T1" fmla="*/ 2461 h 2462"/>
                <a:gd name="T2" fmla="*/ 1966 w 1967"/>
                <a:gd name="T3" fmla="*/ 0 h 2462"/>
                <a:gd name="T4" fmla="*/ 0 w 1967"/>
                <a:gd name="T5" fmla="*/ 0 h 2462"/>
                <a:gd name="T6" fmla="*/ 0 w 1967"/>
                <a:gd name="T7" fmla="*/ 2461 h 2462"/>
                <a:gd name="T8" fmla="*/ 1966 w 1967"/>
                <a:gd name="T9" fmla="*/ 2461 h 2462"/>
              </a:gdLst>
              <a:ahLst/>
              <a:cxnLst>
                <a:cxn ang="0">
                  <a:pos x="T0" y="T1"/>
                </a:cxn>
                <a:cxn ang="0">
                  <a:pos x="T2" y="T3"/>
                </a:cxn>
                <a:cxn ang="0">
                  <a:pos x="T4" y="T5"/>
                </a:cxn>
                <a:cxn ang="0">
                  <a:pos x="T6" y="T7"/>
                </a:cxn>
                <a:cxn ang="0">
                  <a:pos x="T8" y="T9"/>
                </a:cxn>
              </a:cxnLst>
              <a:rect l="0" t="0" r="r" b="b"/>
              <a:pathLst>
                <a:path w="1967" h="2462">
                  <a:moveTo>
                    <a:pt x="1966" y="2461"/>
                  </a:moveTo>
                  <a:lnTo>
                    <a:pt x="1966" y="0"/>
                  </a:lnTo>
                  <a:lnTo>
                    <a:pt x="0" y="0"/>
                  </a:lnTo>
                  <a:lnTo>
                    <a:pt x="0" y="2461"/>
                  </a:lnTo>
                  <a:lnTo>
                    <a:pt x="1966" y="2461"/>
                  </a:lnTo>
                </a:path>
              </a:pathLst>
            </a:custGeom>
            <a:solidFill>
              <a:schemeClr val="accent4"/>
            </a:solidFill>
            <a:ln>
              <a:noFill/>
            </a:ln>
            <a:effectLst/>
          </p:spPr>
          <p:txBody>
            <a:bodyPr wrap="none" anchor="ctr"/>
            <a:lstStyle/>
            <a:p>
              <a:endParaRPr lang="es-MX" sz="900"/>
            </a:p>
          </p:txBody>
        </p:sp>
      </p:grpSp>
      <p:sp>
        <p:nvSpPr>
          <p:cNvPr id="12" name="TextBox 11">
            <a:extLst>
              <a:ext uri="{FF2B5EF4-FFF2-40B4-BE49-F238E27FC236}">
                <a16:creationId xmlns:a16="http://schemas.microsoft.com/office/drawing/2014/main" xmlns="" id="{4357782B-FC23-427F-A675-24C5D37D01CD}"/>
              </a:ext>
            </a:extLst>
          </p:cNvPr>
          <p:cNvSpPr txBox="1"/>
          <p:nvPr/>
        </p:nvSpPr>
        <p:spPr>
          <a:xfrm>
            <a:off x="741404" y="1866625"/>
            <a:ext cx="10893619" cy="1938992"/>
          </a:xfrm>
          <a:prstGeom prst="rect">
            <a:avLst/>
          </a:prstGeom>
          <a:noFill/>
        </p:spPr>
        <p:txBody>
          <a:bodyPr wrap="square">
            <a:spAutoFit/>
          </a:bodyPr>
          <a:lstStyle/>
          <a:p>
            <a:pPr algn="just"/>
            <a:r>
              <a:rPr lang="en-US" sz="2000" dirty="0"/>
              <a:t>The Deep Learning course provides a pathway for student's to take the definitive step in the world of AI by helping them gain the knowledge and skills to level up their  career. This course mainly focuses on fundamental of deep learning, convolutional neural network, recurrent neural network, autoencoders, generative </a:t>
            </a:r>
            <a:r>
              <a:rPr lang="en-US" sz="2000" dirty="0" err="1"/>
              <a:t>adversial</a:t>
            </a:r>
            <a:r>
              <a:rPr lang="en-US" sz="2000" dirty="0"/>
              <a:t> networks etc. Hands on experience will be done using </a:t>
            </a:r>
            <a:r>
              <a:rPr lang="en-US" sz="2000" dirty="0" err="1"/>
              <a:t>Tensorflow</a:t>
            </a:r>
            <a:r>
              <a:rPr lang="en-US" sz="2000" dirty="0"/>
              <a:t> and </a:t>
            </a:r>
            <a:r>
              <a:rPr lang="en-US" sz="2000" dirty="0" err="1"/>
              <a:t>Keras</a:t>
            </a:r>
            <a:r>
              <a:rPr lang="en-US" sz="2000" dirty="0"/>
              <a:t>. Students will be able to build and train deep neural networks, identify key architecture parameters, implement convolutional and recurrent neural networks and deep learning to applications</a:t>
            </a:r>
          </a:p>
        </p:txBody>
      </p:sp>
      <p:sp>
        <p:nvSpPr>
          <p:cNvPr id="14" name="TextBox 13">
            <a:extLst>
              <a:ext uri="{FF2B5EF4-FFF2-40B4-BE49-F238E27FC236}">
                <a16:creationId xmlns:a16="http://schemas.microsoft.com/office/drawing/2014/main" xmlns="" id="{B731855D-15C5-4FA1-AC6D-D01F01F87EE7}"/>
              </a:ext>
            </a:extLst>
          </p:cNvPr>
          <p:cNvSpPr txBox="1"/>
          <p:nvPr/>
        </p:nvSpPr>
        <p:spPr>
          <a:xfrm>
            <a:off x="937260" y="4322726"/>
            <a:ext cx="10317480" cy="2554545"/>
          </a:xfrm>
          <a:prstGeom prst="rect">
            <a:avLst/>
          </a:prstGeom>
          <a:noFill/>
        </p:spPr>
        <p:txBody>
          <a:bodyPr wrap="square">
            <a:spAutoFit/>
          </a:bodyPr>
          <a:lstStyle/>
          <a:p>
            <a:pPr marL="285750" indent="-285750">
              <a:buFont typeface="Arial" panose="020B0604020202020204" pitchFamily="34" charset="0"/>
              <a:buChar char="•"/>
            </a:pPr>
            <a:r>
              <a:rPr lang="en-US" sz="2000" dirty="0"/>
              <a:t>describe the deep learning algorithms which are more appropriate for various types of learning tasks in various domains.</a:t>
            </a:r>
          </a:p>
          <a:p>
            <a:pPr marL="285750" indent="-285750">
              <a:buFont typeface="Arial" panose="020B0604020202020204" pitchFamily="34" charset="0"/>
              <a:buChar char="•"/>
            </a:pPr>
            <a:r>
              <a:rPr lang="en-US" sz="2000" dirty="0"/>
              <a:t>compare detection and recognition tasks using convolution and adversarial neural networks.</a:t>
            </a:r>
          </a:p>
          <a:p>
            <a:pPr marL="285750" indent="-285750">
              <a:buFont typeface="Arial" panose="020B0604020202020204" pitchFamily="34" charset="0"/>
              <a:buChar char="•"/>
            </a:pPr>
            <a:r>
              <a:rPr lang="en-US" sz="2000" dirty="0"/>
              <a:t>use dropout regularization, gradient descent, Batch normalization, and optimization algorithms with convergence</a:t>
            </a:r>
          </a:p>
          <a:p>
            <a:pPr marL="285750" indent="-285750">
              <a:buFont typeface="Arial" panose="020B0604020202020204" pitchFamily="34" charset="0"/>
              <a:buChar char="•"/>
            </a:pPr>
            <a:r>
              <a:rPr lang="en-US" sz="2000" dirty="0"/>
              <a:t>examine recurrent neural networks for modelling sequential data.</a:t>
            </a:r>
          </a:p>
          <a:p>
            <a:pPr marL="285750" indent="-285750">
              <a:buFont typeface="Arial" panose="020B0604020202020204" pitchFamily="34" charset="0"/>
              <a:buChar char="•"/>
            </a:pPr>
            <a:r>
              <a:rPr lang="en-US" sz="2000" dirty="0"/>
              <a:t>assess the different learning models and prioritize their appropriate hyper parameters</a:t>
            </a:r>
          </a:p>
          <a:p>
            <a:pPr marL="285750" indent="-285750">
              <a:buFont typeface="Arial" panose="020B0604020202020204" pitchFamily="34" charset="0"/>
              <a:buChar char="•"/>
            </a:pPr>
            <a:r>
              <a:rPr lang="en-US" sz="2000" dirty="0"/>
              <a:t>construct artificial neural networks with </a:t>
            </a:r>
            <a:r>
              <a:rPr lang="en-US" sz="2000" dirty="0" err="1"/>
              <a:t>Tensorflow</a:t>
            </a:r>
            <a:r>
              <a:rPr lang="en-US" sz="2000" dirty="0"/>
              <a:t> and </a:t>
            </a:r>
            <a:r>
              <a:rPr lang="en-US" sz="2000" dirty="0" err="1"/>
              <a:t>Keras</a:t>
            </a:r>
            <a:endParaRPr lang="en-US" sz="2000" dirty="0"/>
          </a:p>
        </p:txBody>
      </p:sp>
      <p:sp>
        <p:nvSpPr>
          <p:cNvPr id="15" name="TextBox 14">
            <a:extLst>
              <a:ext uri="{FF2B5EF4-FFF2-40B4-BE49-F238E27FC236}">
                <a16:creationId xmlns:a16="http://schemas.microsoft.com/office/drawing/2014/main" xmlns="" id="{AD7991FE-82D5-4F31-8996-261C19CFE527}"/>
              </a:ext>
            </a:extLst>
          </p:cNvPr>
          <p:cNvSpPr txBox="1"/>
          <p:nvPr/>
        </p:nvSpPr>
        <p:spPr>
          <a:xfrm>
            <a:off x="741404" y="3922616"/>
            <a:ext cx="6096000" cy="400110"/>
          </a:xfrm>
          <a:prstGeom prst="rect">
            <a:avLst/>
          </a:prstGeom>
          <a:noFill/>
        </p:spPr>
        <p:txBody>
          <a:bodyPr wrap="square">
            <a:spAutoFit/>
          </a:bodyPr>
          <a:lstStyle/>
          <a:p>
            <a:r>
              <a:rPr lang="en-US" altLang="en-US" sz="2000" b="1" u="sng" dirty="0">
                <a:cs typeface="Calibri" panose="020F0502020204030204" pitchFamily="34" charset="0"/>
                <a:sym typeface="Cambria" panose="02040503050406030204" pitchFamily="18" charset="0"/>
              </a:rPr>
              <a:t>Course Outcome:</a:t>
            </a:r>
            <a:endParaRPr lang="en-US" altLang="en-US" sz="2000" dirty="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3490876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4"/>
          <p:cNvSpPr txBox="1">
            <a:spLocks noChangeArrowheads="1"/>
          </p:cNvSpPr>
          <p:nvPr/>
        </p:nvSpPr>
        <p:spPr bwMode="auto">
          <a:xfrm>
            <a:off x="1452563" y="1181100"/>
            <a:ext cx="96885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800" b="1">
                <a:solidFill>
                  <a:srgbClr val="724209"/>
                </a:solidFill>
              </a:rPr>
              <a:t>Important points to remember during polling process</a:t>
            </a:r>
            <a:endParaRPr lang="en-US" altLang="zh-CN" sz="2000"/>
          </a:p>
        </p:txBody>
      </p:sp>
      <p:cxnSp>
        <p:nvCxnSpPr>
          <p:cNvPr id="26" name="Straight Connector 25"/>
          <p:cNvCxnSpPr/>
          <p:nvPr/>
        </p:nvCxnSpPr>
        <p:spPr>
          <a:xfrm flipH="1">
            <a:off x="6281738" y="1744663"/>
            <a:ext cx="14287" cy="4484687"/>
          </a:xfrm>
          <a:prstGeom prst="line">
            <a:avLst/>
          </a:prstGeom>
        </p:spPr>
        <p:style>
          <a:lnRef idx="1">
            <a:schemeClr val="dk1"/>
          </a:lnRef>
          <a:fillRef idx="0">
            <a:schemeClr val="dk1"/>
          </a:fillRef>
          <a:effectRef idx="0">
            <a:schemeClr val="dk1"/>
          </a:effectRef>
          <a:fontRef idx="minor">
            <a:schemeClr val="tx1"/>
          </a:fontRef>
        </p:style>
      </p:cxnSp>
      <p:sp>
        <p:nvSpPr>
          <p:cNvPr id="23555" name="Text Box 5"/>
          <p:cNvSpPr txBox="1">
            <a:spLocks noChangeArrowheads="1"/>
          </p:cNvSpPr>
          <p:nvPr/>
        </p:nvSpPr>
        <p:spPr bwMode="auto">
          <a:xfrm>
            <a:off x="2282825" y="1744663"/>
            <a:ext cx="25431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en-US" b="1">
                <a:solidFill>
                  <a:srgbClr val="C00000"/>
                </a:solidFill>
              </a:rPr>
              <a:t>Interfaces to be followed</a:t>
            </a:r>
            <a:endParaRPr lang="en-US" altLang="zh-CN"/>
          </a:p>
        </p:txBody>
      </p:sp>
      <p:sp>
        <p:nvSpPr>
          <p:cNvPr id="23556" name="Text Box 6"/>
          <p:cNvSpPr txBox="1">
            <a:spLocks noChangeArrowheads="1"/>
          </p:cNvSpPr>
          <p:nvPr/>
        </p:nvSpPr>
        <p:spPr bwMode="auto">
          <a:xfrm>
            <a:off x="7345363" y="1739900"/>
            <a:ext cx="27733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en-US">
                <a:solidFill>
                  <a:srgbClr val="C00000"/>
                </a:solidFill>
              </a:rPr>
              <a:t>Interface </a:t>
            </a:r>
            <a:r>
              <a:rPr lang="en-US" altLang="en-US" b="1" u="sng">
                <a:solidFill>
                  <a:srgbClr val="FF0000"/>
                </a:solidFill>
              </a:rPr>
              <a:t>not</a:t>
            </a:r>
            <a:r>
              <a:rPr lang="en-US" altLang="en-US">
                <a:solidFill>
                  <a:srgbClr val="C00000"/>
                </a:solidFill>
              </a:rPr>
              <a:t> to be followed</a:t>
            </a:r>
            <a:endParaRPr lang="en-US" altLang="zh-CN"/>
          </a:p>
        </p:txBody>
      </p:sp>
      <p:pic>
        <p:nvPicPr>
          <p:cNvPr id="23557"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9588" y="3082925"/>
            <a:ext cx="5746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4100" y="5370513"/>
            <a:ext cx="5730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2550" y="3873500"/>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0" name="TextBox 13"/>
          <p:cNvSpPr txBox="1">
            <a:spLocks noChangeArrowheads="1"/>
          </p:cNvSpPr>
          <p:nvPr/>
        </p:nvSpPr>
        <p:spPr bwMode="auto">
          <a:xfrm>
            <a:off x="544513" y="4416425"/>
            <a:ext cx="23352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t>2.LPU Touch App</a:t>
            </a:r>
            <a:endParaRPr lang="en-IN" altLang="en-US"/>
          </a:p>
        </p:txBody>
      </p:sp>
      <p:pic>
        <p:nvPicPr>
          <p:cNvPr id="23561" name="Content Placeholder 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1175" y="2955925"/>
            <a:ext cx="3825875"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2" name="TextBox 11"/>
          <p:cNvSpPr txBox="1">
            <a:spLocks noChangeArrowheads="1"/>
          </p:cNvSpPr>
          <p:nvPr/>
        </p:nvSpPr>
        <p:spPr bwMode="auto">
          <a:xfrm>
            <a:off x="654050" y="2851150"/>
            <a:ext cx="1000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t>1. UMS</a:t>
            </a:r>
            <a:endParaRPr lang="en-IN" altLang="en-US"/>
          </a:p>
        </p:txBody>
      </p:sp>
      <p:sp>
        <p:nvSpPr>
          <p:cNvPr id="23563" name="TextBox 10"/>
          <p:cNvSpPr txBox="1">
            <a:spLocks noChangeArrowheads="1"/>
          </p:cNvSpPr>
          <p:nvPr/>
        </p:nvSpPr>
        <p:spPr bwMode="auto">
          <a:xfrm>
            <a:off x="793750" y="2112963"/>
            <a:ext cx="49530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itchFamily="34" charset="0"/>
              </a:defRPr>
            </a:lvl1pPr>
            <a:lvl2pPr>
              <a:defRPr>
                <a:solidFill>
                  <a:schemeClr val="tx1"/>
                </a:solidFill>
                <a:latin typeface="Calibri" pitchFamily="34" charset="0"/>
              </a:defRPr>
            </a:lvl2pPr>
            <a:lvl3pPr>
              <a:defRPr>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defTabSz="457200" fontAlgn="base">
              <a:spcBef>
                <a:spcPct val="0"/>
              </a:spcBef>
              <a:spcAft>
                <a:spcPct val="0"/>
              </a:spcAft>
              <a:defRPr>
                <a:solidFill>
                  <a:schemeClr val="tx1"/>
                </a:solidFill>
                <a:latin typeface="Calibri" pitchFamily="34" charset="0"/>
              </a:defRPr>
            </a:lvl6pPr>
            <a:lvl7pPr defTabSz="457200" fontAlgn="base">
              <a:spcBef>
                <a:spcPct val="0"/>
              </a:spcBef>
              <a:spcAft>
                <a:spcPct val="0"/>
              </a:spcAft>
              <a:defRPr>
                <a:solidFill>
                  <a:schemeClr val="tx1"/>
                </a:solidFill>
                <a:latin typeface="Calibri" pitchFamily="34" charset="0"/>
              </a:defRPr>
            </a:lvl7pPr>
            <a:lvl8pPr defTabSz="457200" fontAlgn="base">
              <a:spcBef>
                <a:spcPct val="0"/>
              </a:spcBef>
              <a:spcAft>
                <a:spcPct val="0"/>
              </a:spcAft>
              <a:defRPr>
                <a:solidFill>
                  <a:schemeClr val="tx1"/>
                </a:solidFill>
                <a:latin typeface="Calibri" pitchFamily="34" charset="0"/>
              </a:defRPr>
            </a:lvl8pPr>
            <a:lvl9pPr defTabSz="457200" fontAlgn="base">
              <a:spcBef>
                <a:spcPct val="0"/>
              </a:spcBef>
              <a:spcAft>
                <a:spcPct val="0"/>
              </a:spcAft>
              <a:defRPr>
                <a:solidFill>
                  <a:schemeClr val="tx1"/>
                </a:solidFill>
                <a:latin typeface="Calibri" pitchFamily="34" charset="0"/>
              </a:defRPr>
            </a:lvl9pPr>
          </a:lstStyle>
          <a:p>
            <a:pPr>
              <a:buFont typeface="Arial" pitchFamily="34" charset="0"/>
              <a:buChar char="•"/>
            </a:pPr>
            <a:r>
              <a:rPr lang="en-US" altLang="en-US"/>
              <a:t>Polling for Engineering Minor can be done through both UMS and LPU touch App</a:t>
            </a:r>
            <a:endParaRPr lang="en-IN" altLang="en-US"/>
          </a:p>
        </p:txBody>
      </p:sp>
      <p:pic>
        <p:nvPicPr>
          <p:cNvPr id="23564" name="Picture 18"/>
          <p:cNvPicPr>
            <a:picLocks noGrp="1" noChangeAspect="1" noChangeArrowheads="1"/>
          </p:cNvPicPr>
          <p:nvPr>
            <p:ph sz="half" idx="1"/>
          </p:nvPr>
        </p:nvPicPr>
        <p:blipFill>
          <a:blip r:embed="rId6">
            <a:extLst>
              <a:ext uri="{28A0092B-C50C-407E-A947-70E740481C1C}">
                <a14:useLocalDpi xmlns:a14="http://schemas.microsoft.com/office/drawing/2010/main" val="0"/>
              </a:ext>
            </a:extLst>
          </a:blip>
          <a:srcRect/>
          <a:stretch>
            <a:fillRect/>
          </a:stretch>
        </p:blipFill>
        <p:spPr>
          <a:xfrm>
            <a:off x="7621588" y="3497263"/>
            <a:ext cx="2686050" cy="1704975"/>
          </a:xfrm>
        </p:spPr>
      </p:pic>
      <p:pic>
        <p:nvPicPr>
          <p:cNvPr id="23565" name="Picture 22"/>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rcRect/>
          <a:stretch>
            <a:fillRect/>
          </a:stretch>
        </p:blipFill>
        <p:spPr>
          <a:xfrm>
            <a:off x="8432800" y="4951413"/>
            <a:ext cx="1065213" cy="1065212"/>
          </a:xfrm>
        </p:spPr>
      </p:pic>
      <p:sp>
        <p:nvSpPr>
          <p:cNvPr id="23566" name="TextBox 23"/>
          <p:cNvSpPr txBox="1">
            <a:spLocks noChangeArrowheads="1"/>
          </p:cNvSpPr>
          <p:nvPr/>
        </p:nvSpPr>
        <p:spPr bwMode="auto">
          <a:xfrm>
            <a:off x="6413500" y="2017713"/>
            <a:ext cx="5678488" cy="119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2400" b="1" u="sng">
                <a:solidFill>
                  <a:srgbClr val="FF0000"/>
                </a:solidFill>
              </a:rPr>
              <a:t>Never use UMS through mobile browser for polling process as it may result in change in preferences  </a:t>
            </a:r>
            <a:endParaRPr lang="en-IN" altLang="en-US" sz="2400" b="1" u="sng">
              <a:solidFill>
                <a:srgbClr val="FF0000"/>
              </a:solidFill>
            </a:endParaRPr>
          </a:p>
        </p:txBody>
      </p:sp>
      <p:sp>
        <p:nvSpPr>
          <p:cNvPr id="23567" name="TextBox 28"/>
          <p:cNvSpPr txBox="1">
            <a:spLocks noChangeArrowheads="1"/>
          </p:cNvSpPr>
          <p:nvPr/>
        </p:nvSpPr>
        <p:spPr bwMode="auto">
          <a:xfrm>
            <a:off x="282575" y="161925"/>
            <a:ext cx="116252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dirty="0"/>
              <a:t>Note</a:t>
            </a:r>
            <a:r>
              <a:rPr lang="en-US" altLang="zh-CN" sz="2400" dirty="0"/>
              <a:t>: </a:t>
            </a:r>
            <a:r>
              <a:rPr lang="en-US" altLang="zh-CN" sz="2400" dirty="0">
                <a:solidFill>
                  <a:srgbClr val="724209"/>
                </a:solidFill>
              </a:rPr>
              <a:t>Link for the UMS pathway and LPU Touch App will be shared with the announcement for Engineering Minor(s) polling in the near future</a:t>
            </a:r>
            <a:r>
              <a:rPr lang="en-US" altLang="zh-CN" sz="2400" dirty="0"/>
              <a:t>.</a:t>
            </a:r>
            <a:endParaRPr lang="en-IN" altLang="en-US" sz="2400" dirty="0"/>
          </a:p>
        </p:txBody>
      </p:sp>
    </p:spTree>
    <p:extLst>
      <p:ext uri="{BB962C8B-B14F-4D97-AF65-F5344CB8AC3E}">
        <p14:creationId xmlns:p14="http://schemas.microsoft.com/office/powerpoint/2010/main" val="35083347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xmlns="" id="{CE4B999E-AE68-A148-BC94-54DD0361C6F6}"/>
              </a:ext>
            </a:extLst>
          </p:cNvPr>
          <p:cNvSpPr txBox="1"/>
          <p:nvPr/>
        </p:nvSpPr>
        <p:spPr>
          <a:xfrm>
            <a:off x="3959277" y="295975"/>
            <a:ext cx="4912692" cy="707886"/>
          </a:xfrm>
          <a:prstGeom prst="rect">
            <a:avLst/>
          </a:prstGeom>
          <a:noFill/>
        </p:spPr>
        <p:txBody>
          <a:bodyPr wrap="none" rtlCol="0">
            <a:spAutoFit/>
          </a:bodyPr>
          <a:lstStyle/>
          <a:p>
            <a:pPr algn="ctr"/>
            <a:r>
              <a:rPr lang="en-US" sz="4000" b="1">
                <a:solidFill>
                  <a:schemeClr val="tx2"/>
                </a:solidFill>
                <a:latin typeface="Lato Heavy" charset="0"/>
                <a:ea typeface="Lato Heavy" charset="0"/>
                <a:cs typeface="Lato Heavy" charset="0"/>
              </a:rPr>
              <a:t>Career Opportunities</a:t>
            </a:r>
          </a:p>
        </p:txBody>
      </p:sp>
      <p:sp>
        <p:nvSpPr>
          <p:cNvPr id="3"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0" y="1283280"/>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Machine </a:t>
            </a:r>
            <a:r>
              <a:rPr lang="es-MX" sz="2800" b="1" dirty="0" err="1">
                <a:solidFill>
                  <a:schemeClr val="bg1"/>
                </a:solidFill>
              </a:rPr>
              <a:t>Learning</a:t>
            </a:r>
            <a:r>
              <a:rPr lang="es-MX" sz="2800" b="1" dirty="0">
                <a:solidFill>
                  <a:schemeClr val="bg1"/>
                </a:solidFill>
              </a:rPr>
              <a:t> Engineer</a:t>
            </a:r>
          </a:p>
        </p:txBody>
      </p:sp>
      <p:sp>
        <p:nvSpPr>
          <p:cNvPr id="8"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06037" y="2016566"/>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AI Data </a:t>
            </a:r>
            <a:r>
              <a:rPr lang="es-MX" sz="2800" b="1" dirty="0" err="1">
                <a:solidFill>
                  <a:schemeClr val="bg1"/>
                </a:solidFill>
              </a:rPr>
              <a:t>Analyst</a:t>
            </a:r>
            <a:endParaRPr lang="es-MX" sz="2800" b="1" dirty="0">
              <a:solidFill>
                <a:schemeClr val="bg1"/>
              </a:solidFill>
            </a:endParaRPr>
          </a:p>
        </p:txBody>
      </p:sp>
      <p:sp>
        <p:nvSpPr>
          <p:cNvPr id="9"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1067738" y="2749852"/>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Business Intelligence Developer</a:t>
            </a:r>
          </a:p>
        </p:txBody>
      </p:sp>
      <p:sp>
        <p:nvSpPr>
          <p:cNvPr id="10"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1739536" y="3466999"/>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Data Scientist</a:t>
            </a:r>
          </a:p>
        </p:txBody>
      </p:sp>
      <p:sp>
        <p:nvSpPr>
          <p:cNvPr id="11"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2514131" y="4202460"/>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Computational Linguist</a:t>
            </a:r>
          </a:p>
        </p:txBody>
      </p:sp>
      <p:sp>
        <p:nvSpPr>
          <p:cNvPr id="12"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3120168" y="4937921"/>
            <a:ext cx="6296881"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600" b="1" dirty="0">
                <a:solidFill>
                  <a:schemeClr val="bg1"/>
                </a:solidFill>
              </a:rPr>
              <a:t>Human Centered Machine Learning Designer</a:t>
            </a:r>
          </a:p>
        </p:txBody>
      </p:sp>
      <p:grpSp>
        <p:nvGrpSpPr>
          <p:cNvPr id="14" name="Group 13"/>
          <p:cNvGrpSpPr/>
          <p:nvPr/>
        </p:nvGrpSpPr>
        <p:grpSpPr>
          <a:xfrm>
            <a:off x="246656" y="207596"/>
            <a:ext cx="494748" cy="722123"/>
            <a:chOff x="1109295" y="1102548"/>
            <a:chExt cx="3725933" cy="4682225"/>
          </a:xfrm>
        </p:grpSpPr>
        <p:sp>
          <p:nvSpPr>
            <p:cNvPr id="15" name="Freeform 180">
              <a:extLst>
                <a:ext uri="{FF2B5EF4-FFF2-40B4-BE49-F238E27FC236}">
                  <a16:creationId xmlns:a16="http://schemas.microsoft.com/office/drawing/2014/main" xmlns="" id="{68A66645-9A25-0C46-A132-E043EA07A523}"/>
                </a:ext>
              </a:extLst>
            </p:cNvPr>
            <p:cNvSpPr>
              <a:spLocks noChangeArrowheads="1"/>
            </p:cNvSpPr>
            <p:nvPr/>
          </p:nvSpPr>
          <p:spPr bwMode="auto">
            <a:xfrm>
              <a:off x="2255042" y="1102548"/>
              <a:ext cx="1057787" cy="1258517"/>
            </a:xfrm>
            <a:custGeom>
              <a:avLst/>
              <a:gdLst>
                <a:gd name="T0" fmla="*/ 2068 w 2069"/>
                <a:gd name="T1" fmla="*/ 0 h 2462"/>
                <a:gd name="T2" fmla="*/ 1675 w 2069"/>
                <a:gd name="T3" fmla="*/ 0 h 2462"/>
                <a:gd name="T4" fmla="*/ 0 w 2069"/>
                <a:gd name="T5" fmla="*/ 2461 h 2462"/>
                <a:gd name="T6" fmla="*/ 2068 w 2069"/>
                <a:gd name="T7" fmla="*/ 2461 h 2462"/>
                <a:gd name="T8" fmla="*/ 2068 w 2069"/>
                <a:gd name="T9" fmla="*/ 0 h 2462"/>
              </a:gdLst>
              <a:ahLst/>
              <a:cxnLst>
                <a:cxn ang="0">
                  <a:pos x="T0" y="T1"/>
                </a:cxn>
                <a:cxn ang="0">
                  <a:pos x="T2" y="T3"/>
                </a:cxn>
                <a:cxn ang="0">
                  <a:pos x="T4" y="T5"/>
                </a:cxn>
                <a:cxn ang="0">
                  <a:pos x="T6" y="T7"/>
                </a:cxn>
                <a:cxn ang="0">
                  <a:pos x="T8" y="T9"/>
                </a:cxn>
              </a:cxnLst>
              <a:rect l="0" t="0" r="r" b="b"/>
              <a:pathLst>
                <a:path w="2069" h="2462">
                  <a:moveTo>
                    <a:pt x="2068" y="0"/>
                  </a:moveTo>
                  <a:lnTo>
                    <a:pt x="1675" y="0"/>
                  </a:lnTo>
                  <a:lnTo>
                    <a:pt x="0" y="2461"/>
                  </a:lnTo>
                  <a:lnTo>
                    <a:pt x="2068" y="2461"/>
                  </a:lnTo>
                  <a:lnTo>
                    <a:pt x="2068" y="0"/>
                  </a:lnTo>
                </a:path>
              </a:pathLst>
            </a:custGeom>
            <a:solidFill>
              <a:schemeClr val="accent1"/>
            </a:solidFill>
            <a:ln>
              <a:noFill/>
            </a:ln>
            <a:effectLst/>
          </p:spPr>
          <p:txBody>
            <a:bodyPr wrap="none" anchor="ctr"/>
            <a:lstStyle/>
            <a:p>
              <a:endParaRPr lang="es-MX" sz="900"/>
            </a:p>
          </p:txBody>
        </p:sp>
        <p:sp>
          <p:nvSpPr>
            <p:cNvPr id="16" name="Freeform 181">
              <a:extLst>
                <a:ext uri="{FF2B5EF4-FFF2-40B4-BE49-F238E27FC236}">
                  <a16:creationId xmlns:a16="http://schemas.microsoft.com/office/drawing/2014/main" xmlns="" id="{FD8285C2-8D39-E949-9CA4-42AA3F6B077A}"/>
                </a:ext>
              </a:extLst>
            </p:cNvPr>
            <p:cNvSpPr>
              <a:spLocks noChangeArrowheads="1"/>
            </p:cNvSpPr>
            <p:nvPr/>
          </p:nvSpPr>
          <p:spPr bwMode="auto">
            <a:xfrm>
              <a:off x="3236145" y="3973682"/>
              <a:ext cx="1599083" cy="1811091"/>
            </a:xfrm>
            <a:custGeom>
              <a:avLst/>
              <a:gdLst>
                <a:gd name="T0" fmla="*/ 149 w 3127"/>
                <a:gd name="T1" fmla="*/ 0 h 3539"/>
                <a:gd name="T2" fmla="*/ 0 w 3127"/>
                <a:gd name="T3" fmla="*/ 0 h 3539"/>
                <a:gd name="T4" fmla="*/ 0 w 3127"/>
                <a:gd name="T5" fmla="*/ 1881 h 3539"/>
                <a:gd name="T6" fmla="*/ 0 w 3127"/>
                <a:gd name="T7" fmla="*/ 1881 h 3539"/>
                <a:gd name="T8" fmla="*/ 0 w 3127"/>
                <a:gd name="T9" fmla="*/ 3538 h 3539"/>
                <a:gd name="T10" fmla="*/ 2115 w 3127"/>
                <a:gd name="T11" fmla="*/ 3538 h 3539"/>
                <a:gd name="T12" fmla="*/ 2115 w 3127"/>
                <a:gd name="T13" fmla="*/ 1881 h 3539"/>
                <a:gd name="T14" fmla="*/ 3126 w 3127"/>
                <a:gd name="T15" fmla="*/ 1881 h 3539"/>
                <a:gd name="T16" fmla="*/ 3126 w 3127"/>
                <a:gd name="T17" fmla="*/ 0 h 3539"/>
                <a:gd name="T18" fmla="*/ 2115 w 3127"/>
                <a:gd name="T19" fmla="*/ 0 h 3539"/>
                <a:gd name="T20" fmla="*/ 149 w 3127"/>
                <a:gd name="T21" fmla="*/ 0 h 3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7" h="3539">
                  <a:moveTo>
                    <a:pt x="149" y="0"/>
                  </a:moveTo>
                  <a:lnTo>
                    <a:pt x="0" y="0"/>
                  </a:lnTo>
                  <a:lnTo>
                    <a:pt x="0" y="1881"/>
                  </a:lnTo>
                  <a:lnTo>
                    <a:pt x="0" y="1881"/>
                  </a:lnTo>
                  <a:lnTo>
                    <a:pt x="0" y="3538"/>
                  </a:lnTo>
                  <a:lnTo>
                    <a:pt x="2115" y="3538"/>
                  </a:lnTo>
                  <a:lnTo>
                    <a:pt x="2115" y="1881"/>
                  </a:lnTo>
                  <a:lnTo>
                    <a:pt x="3126" y="1881"/>
                  </a:lnTo>
                  <a:lnTo>
                    <a:pt x="3126" y="0"/>
                  </a:lnTo>
                  <a:lnTo>
                    <a:pt x="2115" y="0"/>
                  </a:lnTo>
                  <a:lnTo>
                    <a:pt x="149" y="0"/>
                  </a:lnTo>
                </a:path>
              </a:pathLst>
            </a:custGeom>
            <a:solidFill>
              <a:schemeClr val="accent1"/>
            </a:solidFill>
            <a:ln>
              <a:noFill/>
            </a:ln>
            <a:effectLst/>
          </p:spPr>
          <p:txBody>
            <a:bodyPr wrap="none" anchor="ctr"/>
            <a:lstStyle/>
            <a:p>
              <a:endParaRPr lang="es-MX" sz="900"/>
            </a:p>
          </p:txBody>
        </p:sp>
        <p:sp>
          <p:nvSpPr>
            <p:cNvPr id="17" name="Freeform 182">
              <a:extLst>
                <a:ext uri="{FF2B5EF4-FFF2-40B4-BE49-F238E27FC236}">
                  <a16:creationId xmlns:a16="http://schemas.microsoft.com/office/drawing/2014/main" xmlns="" id="{3BF52EB4-53DC-BD43-8E47-F87DBB324B95}"/>
                </a:ext>
              </a:extLst>
            </p:cNvPr>
            <p:cNvSpPr>
              <a:spLocks noChangeArrowheads="1"/>
            </p:cNvSpPr>
            <p:nvPr/>
          </p:nvSpPr>
          <p:spPr bwMode="auto">
            <a:xfrm>
              <a:off x="1109295" y="3973682"/>
              <a:ext cx="2126850" cy="963058"/>
            </a:xfrm>
            <a:custGeom>
              <a:avLst/>
              <a:gdLst>
                <a:gd name="T0" fmla="*/ 4156 w 4157"/>
                <a:gd name="T1" fmla="*/ 0 h 1882"/>
                <a:gd name="T2" fmla="*/ 2349 w 4157"/>
                <a:gd name="T3" fmla="*/ 0 h 1882"/>
                <a:gd name="T4" fmla="*/ 93 w 4157"/>
                <a:gd name="T5" fmla="*/ 0 h 1882"/>
                <a:gd name="T6" fmla="*/ 0 w 4157"/>
                <a:gd name="T7" fmla="*/ 131 h 1882"/>
                <a:gd name="T8" fmla="*/ 0 w 4157"/>
                <a:gd name="T9" fmla="*/ 1881 h 1882"/>
                <a:gd name="T10" fmla="*/ 4156 w 4157"/>
                <a:gd name="T11" fmla="*/ 1881 h 1882"/>
                <a:gd name="T12" fmla="*/ 4156 w 4157"/>
                <a:gd name="T13" fmla="*/ 0 h 1882"/>
              </a:gdLst>
              <a:ahLst/>
              <a:cxnLst>
                <a:cxn ang="0">
                  <a:pos x="T0" y="T1"/>
                </a:cxn>
                <a:cxn ang="0">
                  <a:pos x="T2" y="T3"/>
                </a:cxn>
                <a:cxn ang="0">
                  <a:pos x="T4" y="T5"/>
                </a:cxn>
                <a:cxn ang="0">
                  <a:pos x="T6" y="T7"/>
                </a:cxn>
                <a:cxn ang="0">
                  <a:pos x="T8" y="T9"/>
                </a:cxn>
                <a:cxn ang="0">
                  <a:pos x="T10" y="T11"/>
                </a:cxn>
                <a:cxn ang="0">
                  <a:pos x="T12" y="T13"/>
                </a:cxn>
              </a:cxnLst>
              <a:rect l="0" t="0" r="r" b="b"/>
              <a:pathLst>
                <a:path w="4157" h="1882">
                  <a:moveTo>
                    <a:pt x="4156" y="0"/>
                  </a:moveTo>
                  <a:lnTo>
                    <a:pt x="2349" y="0"/>
                  </a:lnTo>
                  <a:lnTo>
                    <a:pt x="93" y="0"/>
                  </a:lnTo>
                  <a:lnTo>
                    <a:pt x="0" y="131"/>
                  </a:lnTo>
                  <a:lnTo>
                    <a:pt x="0" y="1881"/>
                  </a:lnTo>
                  <a:lnTo>
                    <a:pt x="4156" y="1881"/>
                  </a:lnTo>
                  <a:lnTo>
                    <a:pt x="4156" y="0"/>
                  </a:lnTo>
                </a:path>
              </a:pathLst>
            </a:custGeom>
            <a:solidFill>
              <a:schemeClr val="accent3"/>
            </a:solidFill>
            <a:ln>
              <a:noFill/>
            </a:ln>
            <a:effectLst/>
          </p:spPr>
          <p:txBody>
            <a:bodyPr wrap="none" anchor="ctr"/>
            <a:lstStyle/>
            <a:p>
              <a:endParaRPr lang="es-MX" sz="900"/>
            </a:p>
          </p:txBody>
        </p:sp>
        <p:sp>
          <p:nvSpPr>
            <p:cNvPr id="18" name="Freeform 183">
              <a:extLst>
                <a:ext uri="{FF2B5EF4-FFF2-40B4-BE49-F238E27FC236}">
                  <a16:creationId xmlns:a16="http://schemas.microsoft.com/office/drawing/2014/main" xmlns="" id="{51320DA5-E484-1C4F-A46B-62BE02E4AA35}"/>
                </a:ext>
              </a:extLst>
            </p:cNvPr>
            <p:cNvSpPr>
              <a:spLocks noChangeArrowheads="1"/>
            </p:cNvSpPr>
            <p:nvPr/>
          </p:nvSpPr>
          <p:spPr bwMode="auto">
            <a:xfrm>
              <a:off x="3312829" y="2361065"/>
              <a:ext cx="1005912" cy="1612617"/>
            </a:xfrm>
            <a:custGeom>
              <a:avLst/>
              <a:gdLst>
                <a:gd name="T0" fmla="*/ 0 w 1967"/>
                <a:gd name="T1" fmla="*/ 3153 h 3154"/>
                <a:gd name="T2" fmla="*/ 1966 w 1967"/>
                <a:gd name="T3" fmla="*/ 3153 h 3154"/>
                <a:gd name="T4" fmla="*/ 1966 w 1967"/>
                <a:gd name="T5" fmla="*/ 0 h 3154"/>
                <a:gd name="T6" fmla="*/ 0 w 1967"/>
                <a:gd name="T7" fmla="*/ 0 h 3154"/>
                <a:gd name="T8" fmla="*/ 0 w 1967"/>
                <a:gd name="T9" fmla="*/ 3153 h 3154"/>
              </a:gdLst>
              <a:ahLst/>
              <a:cxnLst>
                <a:cxn ang="0">
                  <a:pos x="T0" y="T1"/>
                </a:cxn>
                <a:cxn ang="0">
                  <a:pos x="T2" y="T3"/>
                </a:cxn>
                <a:cxn ang="0">
                  <a:pos x="T4" y="T5"/>
                </a:cxn>
                <a:cxn ang="0">
                  <a:pos x="T6" y="T7"/>
                </a:cxn>
                <a:cxn ang="0">
                  <a:pos x="T8" y="T9"/>
                </a:cxn>
              </a:cxnLst>
              <a:rect l="0" t="0" r="r" b="b"/>
              <a:pathLst>
                <a:path w="1967" h="3154">
                  <a:moveTo>
                    <a:pt x="0" y="3153"/>
                  </a:moveTo>
                  <a:lnTo>
                    <a:pt x="1966" y="3153"/>
                  </a:lnTo>
                  <a:lnTo>
                    <a:pt x="1966" y="0"/>
                  </a:lnTo>
                  <a:lnTo>
                    <a:pt x="0" y="0"/>
                  </a:lnTo>
                  <a:lnTo>
                    <a:pt x="0" y="3153"/>
                  </a:lnTo>
                </a:path>
              </a:pathLst>
            </a:custGeom>
            <a:solidFill>
              <a:schemeClr val="accent5"/>
            </a:solidFill>
            <a:ln>
              <a:noFill/>
            </a:ln>
            <a:effectLst/>
          </p:spPr>
          <p:txBody>
            <a:bodyPr wrap="none" anchor="ctr"/>
            <a:lstStyle/>
            <a:p>
              <a:endParaRPr lang="es-MX" sz="900"/>
            </a:p>
          </p:txBody>
        </p:sp>
        <p:sp>
          <p:nvSpPr>
            <p:cNvPr id="19" name="Freeform 184">
              <a:extLst>
                <a:ext uri="{FF2B5EF4-FFF2-40B4-BE49-F238E27FC236}">
                  <a16:creationId xmlns:a16="http://schemas.microsoft.com/office/drawing/2014/main" xmlns="" id="{6798037D-D647-AA44-AD82-72F18E6D09EC}"/>
                </a:ext>
              </a:extLst>
            </p:cNvPr>
            <p:cNvSpPr>
              <a:spLocks noChangeArrowheads="1"/>
            </p:cNvSpPr>
            <p:nvPr/>
          </p:nvSpPr>
          <p:spPr bwMode="auto">
            <a:xfrm>
              <a:off x="1156660" y="2361065"/>
              <a:ext cx="2153913" cy="1612617"/>
            </a:xfrm>
            <a:custGeom>
              <a:avLst/>
              <a:gdLst>
                <a:gd name="T0" fmla="*/ 2256 w 4213"/>
                <a:gd name="T1" fmla="*/ 3153 h 3154"/>
                <a:gd name="T2" fmla="*/ 4212 w 4213"/>
                <a:gd name="T3" fmla="*/ 0 h 3154"/>
                <a:gd name="T4" fmla="*/ 2144 w 4213"/>
                <a:gd name="T5" fmla="*/ 0 h 3154"/>
                <a:gd name="T6" fmla="*/ 0 w 4213"/>
                <a:gd name="T7" fmla="*/ 3153 h 3154"/>
                <a:gd name="T8" fmla="*/ 2256 w 4213"/>
                <a:gd name="T9" fmla="*/ 3153 h 3154"/>
              </a:gdLst>
              <a:ahLst/>
              <a:cxnLst>
                <a:cxn ang="0">
                  <a:pos x="T0" y="T1"/>
                </a:cxn>
                <a:cxn ang="0">
                  <a:pos x="T2" y="T3"/>
                </a:cxn>
                <a:cxn ang="0">
                  <a:pos x="T4" y="T5"/>
                </a:cxn>
                <a:cxn ang="0">
                  <a:pos x="T6" y="T7"/>
                </a:cxn>
                <a:cxn ang="0">
                  <a:pos x="T8" y="T9"/>
                </a:cxn>
              </a:cxnLst>
              <a:rect l="0" t="0" r="r" b="b"/>
              <a:pathLst>
                <a:path w="4213" h="3154">
                  <a:moveTo>
                    <a:pt x="2256" y="3153"/>
                  </a:moveTo>
                  <a:lnTo>
                    <a:pt x="4212" y="0"/>
                  </a:lnTo>
                  <a:lnTo>
                    <a:pt x="2144" y="0"/>
                  </a:lnTo>
                  <a:lnTo>
                    <a:pt x="0" y="3153"/>
                  </a:lnTo>
                  <a:lnTo>
                    <a:pt x="2256" y="3153"/>
                  </a:lnTo>
                </a:path>
              </a:pathLst>
            </a:custGeom>
            <a:solidFill>
              <a:schemeClr val="accent2"/>
            </a:solidFill>
            <a:ln>
              <a:noFill/>
            </a:ln>
            <a:effectLst/>
          </p:spPr>
          <p:txBody>
            <a:bodyPr wrap="none" anchor="ctr"/>
            <a:lstStyle/>
            <a:p>
              <a:endParaRPr lang="es-MX" sz="900"/>
            </a:p>
          </p:txBody>
        </p:sp>
        <p:sp>
          <p:nvSpPr>
            <p:cNvPr id="20" name="Freeform 185">
              <a:extLst>
                <a:ext uri="{FF2B5EF4-FFF2-40B4-BE49-F238E27FC236}">
                  <a16:creationId xmlns:a16="http://schemas.microsoft.com/office/drawing/2014/main" xmlns="" id="{F7CFA975-F1DA-6843-9B79-FBD0451FF455}"/>
                </a:ext>
              </a:extLst>
            </p:cNvPr>
            <p:cNvSpPr>
              <a:spLocks noChangeArrowheads="1"/>
            </p:cNvSpPr>
            <p:nvPr/>
          </p:nvSpPr>
          <p:spPr bwMode="auto">
            <a:xfrm>
              <a:off x="3312829" y="1102548"/>
              <a:ext cx="1005912" cy="1258517"/>
            </a:xfrm>
            <a:custGeom>
              <a:avLst/>
              <a:gdLst>
                <a:gd name="T0" fmla="*/ 1966 w 1967"/>
                <a:gd name="T1" fmla="*/ 2461 h 2462"/>
                <a:gd name="T2" fmla="*/ 1966 w 1967"/>
                <a:gd name="T3" fmla="*/ 0 h 2462"/>
                <a:gd name="T4" fmla="*/ 0 w 1967"/>
                <a:gd name="T5" fmla="*/ 0 h 2462"/>
                <a:gd name="T6" fmla="*/ 0 w 1967"/>
                <a:gd name="T7" fmla="*/ 2461 h 2462"/>
                <a:gd name="T8" fmla="*/ 1966 w 1967"/>
                <a:gd name="T9" fmla="*/ 2461 h 2462"/>
              </a:gdLst>
              <a:ahLst/>
              <a:cxnLst>
                <a:cxn ang="0">
                  <a:pos x="T0" y="T1"/>
                </a:cxn>
                <a:cxn ang="0">
                  <a:pos x="T2" y="T3"/>
                </a:cxn>
                <a:cxn ang="0">
                  <a:pos x="T4" y="T5"/>
                </a:cxn>
                <a:cxn ang="0">
                  <a:pos x="T6" y="T7"/>
                </a:cxn>
                <a:cxn ang="0">
                  <a:pos x="T8" y="T9"/>
                </a:cxn>
              </a:cxnLst>
              <a:rect l="0" t="0" r="r" b="b"/>
              <a:pathLst>
                <a:path w="1967" h="2462">
                  <a:moveTo>
                    <a:pt x="1966" y="2461"/>
                  </a:moveTo>
                  <a:lnTo>
                    <a:pt x="1966" y="0"/>
                  </a:lnTo>
                  <a:lnTo>
                    <a:pt x="0" y="0"/>
                  </a:lnTo>
                  <a:lnTo>
                    <a:pt x="0" y="2461"/>
                  </a:lnTo>
                  <a:lnTo>
                    <a:pt x="1966" y="2461"/>
                  </a:lnTo>
                </a:path>
              </a:pathLst>
            </a:custGeom>
            <a:solidFill>
              <a:schemeClr val="accent4"/>
            </a:solidFill>
            <a:ln>
              <a:noFill/>
            </a:ln>
            <a:effectLst/>
          </p:spPr>
          <p:txBody>
            <a:bodyPr wrap="none" anchor="ctr"/>
            <a:lstStyle/>
            <a:p>
              <a:endParaRPr lang="es-MX" sz="900"/>
            </a:p>
          </p:txBody>
        </p:sp>
      </p:grpSp>
      <p:sp>
        <p:nvSpPr>
          <p:cNvPr id="21" name="Freeform 296">
            <a:extLst>
              <a:ext uri="{FF2B5EF4-FFF2-40B4-BE49-F238E27FC236}">
                <a16:creationId xmlns:a16="http://schemas.microsoft.com/office/drawing/2014/main" xmlns="" id="{F14175BD-33B1-421F-A15B-57C2FD2C2809}"/>
              </a:ext>
            </a:extLst>
          </p:cNvPr>
          <p:cNvSpPr>
            <a:spLocks noChangeArrowheads="1"/>
          </p:cNvSpPr>
          <p:nvPr/>
        </p:nvSpPr>
        <p:spPr bwMode="auto">
          <a:xfrm>
            <a:off x="4084320" y="5699256"/>
            <a:ext cx="6296881"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600" b="1" dirty="0">
                <a:solidFill>
                  <a:schemeClr val="bg1"/>
                </a:solidFill>
              </a:rPr>
              <a:t>Robotics Scientist</a:t>
            </a:r>
          </a:p>
        </p:txBody>
      </p:sp>
    </p:spTree>
    <p:extLst>
      <p:ext uri="{BB962C8B-B14F-4D97-AF65-F5344CB8AC3E}">
        <p14:creationId xmlns:p14="http://schemas.microsoft.com/office/powerpoint/2010/main" val="34793778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xmlns="" id="{CE4B999E-AE68-A148-BC94-54DD0361C6F6}"/>
              </a:ext>
            </a:extLst>
          </p:cNvPr>
          <p:cNvSpPr txBox="1"/>
          <p:nvPr/>
        </p:nvSpPr>
        <p:spPr>
          <a:xfrm>
            <a:off x="3791031" y="295975"/>
            <a:ext cx="5249194" cy="707886"/>
          </a:xfrm>
          <a:prstGeom prst="rect">
            <a:avLst/>
          </a:prstGeom>
          <a:noFill/>
        </p:spPr>
        <p:txBody>
          <a:bodyPr wrap="none" rtlCol="0">
            <a:spAutoFit/>
          </a:bodyPr>
          <a:lstStyle/>
          <a:p>
            <a:pPr algn="ctr"/>
            <a:r>
              <a:rPr lang="en-US" sz="4000" b="1" dirty="0" smtClean="0">
                <a:solidFill>
                  <a:schemeClr val="tx2"/>
                </a:solidFill>
                <a:latin typeface="Lato Heavy" charset="0"/>
                <a:ea typeface="Lato Heavy" charset="0"/>
                <a:cs typeface="Lato Heavy" charset="0"/>
              </a:rPr>
              <a:t>Industrial Applications</a:t>
            </a:r>
            <a:endParaRPr lang="en-US" sz="4000" b="1" dirty="0">
              <a:solidFill>
                <a:schemeClr val="tx2"/>
              </a:solidFill>
              <a:latin typeface="Lato Heavy" charset="0"/>
              <a:ea typeface="Lato Heavy" charset="0"/>
              <a:cs typeface="Lato Heavy" charset="0"/>
            </a:endParaRPr>
          </a:p>
        </p:txBody>
      </p:sp>
      <p:sp>
        <p:nvSpPr>
          <p:cNvPr id="20" name="CuadroTexto 490">
            <a:extLst>
              <a:ext uri="{FF2B5EF4-FFF2-40B4-BE49-F238E27FC236}">
                <a16:creationId xmlns:a16="http://schemas.microsoft.com/office/drawing/2014/main" xmlns="" id="{CE4B999E-AE68-A148-BC94-54DD0361C6F6}"/>
              </a:ext>
            </a:extLst>
          </p:cNvPr>
          <p:cNvSpPr txBox="1"/>
          <p:nvPr/>
        </p:nvSpPr>
        <p:spPr>
          <a:xfrm>
            <a:off x="902043" y="1214488"/>
            <a:ext cx="10651524" cy="5563767"/>
          </a:xfrm>
          <a:prstGeom prst="rect">
            <a:avLst/>
          </a:prstGeom>
          <a:noFill/>
        </p:spPr>
        <p:txBody>
          <a:bodyPr wrap="square" rtlCol="0">
            <a:spAutoFit/>
          </a:bodyPr>
          <a:lstStyle/>
          <a:p>
            <a:pPr marL="342900" indent="-342900" algn="just">
              <a:lnSpc>
                <a:spcPct val="150000"/>
              </a:lnSpc>
              <a:buSzPct val="80000"/>
              <a:buFont typeface="AppleColorEmoji" charset="0"/>
              <a:buChar char="😊"/>
              <a:defRPr/>
            </a:pPr>
            <a:r>
              <a:rPr lang="en-US" sz="2400" dirty="0">
                <a:latin typeface="Cambria" charset="0"/>
                <a:ea typeface="Cambria" charset="0"/>
                <a:cs typeface="Cambria" charset="0"/>
              </a:rPr>
              <a:t>ML in Finance</a:t>
            </a:r>
          </a:p>
          <a:p>
            <a:pPr marL="342900" indent="-342900" algn="just">
              <a:lnSpc>
                <a:spcPct val="150000"/>
              </a:lnSpc>
              <a:buSzPct val="80000"/>
              <a:buFont typeface="AppleColorEmoji" charset="0"/>
              <a:buChar char="😊"/>
              <a:defRPr/>
            </a:pPr>
            <a:r>
              <a:rPr lang="en-US" sz="2400" dirty="0">
                <a:latin typeface="Cambria" charset="0"/>
                <a:ea typeface="Cambria" charset="0"/>
                <a:cs typeface="Cambria" charset="0"/>
              </a:rPr>
              <a:t>ML in Healthcare</a:t>
            </a:r>
          </a:p>
          <a:p>
            <a:pPr marL="342900" indent="-342900" algn="just">
              <a:lnSpc>
                <a:spcPct val="150000"/>
              </a:lnSpc>
              <a:buSzPct val="80000"/>
              <a:buFont typeface="AppleColorEmoji" charset="0"/>
              <a:buChar char="😊"/>
              <a:defRPr/>
            </a:pPr>
            <a:r>
              <a:rPr lang="en-US" sz="2400" dirty="0">
                <a:latin typeface="Cambria" charset="0"/>
                <a:ea typeface="Cambria" charset="0"/>
                <a:cs typeface="Cambria" charset="0"/>
              </a:rPr>
              <a:t>Dynamic Price Control in Travel Industries </a:t>
            </a:r>
          </a:p>
          <a:p>
            <a:pPr marL="342900" indent="-342900" algn="just">
              <a:lnSpc>
                <a:spcPct val="150000"/>
              </a:lnSpc>
              <a:buSzPct val="80000"/>
              <a:buFont typeface="AppleColorEmoji" charset="0"/>
              <a:buChar char="😊"/>
              <a:defRPr/>
            </a:pPr>
            <a:r>
              <a:rPr lang="en-US" sz="2400" dirty="0">
                <a:latin typeface="Cambria" charset="0"/>
                <a:ea typeface="Cambria" charset="0"/>
                <a:cs typeface="Cambria" charset="0"/>
              </a:rPr>
              <a:t>Machine Learning in social media </a:t>
            </a:r>
          </a:p>
          <a:p>
            <a:pPr marL="342900" indent="-342900" algn="just">
              <a:lnSpc>
                <a:spcPct val="150000"/>
              </a:lnSpc>
              <a:buSzPct val="80000"/>
              <a:buFont typeface="AppleColorEmoji" charset="0"/>
              <a:buChar char="😊"/>
              <a:defRPr/>
            </a:pPr>
            <a:r>
              <a:rPr lang="en-US" sz="2400" dirty="0">
                <a:latin typeface="Cambria" charset="0"/>
                <a:ea typeface="Cambria" charset="0"/>
                <a:cs typeface="Cambria" charset="0"/>
              </a:rPr>
              <a:t>ML for language translation and text generation</a:t>
            </a:r>
          </a:p>
          <a:p>
            <a:pPr marL="342900" indent="-342900" algn="just">
              <a:lnSpc>
                <a:spcPct val="150000"/>
              </a:lnSpc>
              <a:buSzPct val="80000"/>
              <a:buFont typeface="AppleColorEmoji" charset="0"/>
              <a:buChar char="😊"/>
              <a:defRPr/>
            </a:pPr>
            <a:r>
              <a:rPr lang="en-US" sz="2400" dirty="0">
                <a:latin typeface="Cambria" charset="0"/>
                <a:ea typeface="Cambria" charset="0"/>
                <a:cs typeface="Cambria" charset="0"/>
              </a:rPr>
              <a:t>ML in Retail/Logistics</a:t>
            </a:r>
          </a:p>
          <a:p>
            <a:pPr marL="342900" indent="-342900" algn="just">
              <a:lnSpc>
                <a:spcPct val="150000"/>
              </a:lnSpc>
              <a:buSzPct val="80000"/>
              <a:buFont typeface="AppleColorEmoji" charset="0"/>
              <a:buChar char="😊"/>
              <a:defRPr/>
            </a:pPr>
            <a:r>
              <a:rPr lang="en-US" sz="2400" dirty="0">
                <a:latin typeface="Cambria" charset="0"/>
                <a:ea typeface="Cambria" charset="0"/>
                <a:cs typeface="Cambria" charset="0"/>
              </a:rPr>
              <a:t>ML in Automation/Robotics Systems</a:t>
            </a:r>
          </a:p>
          <a:p>
            <a:pPr marL="342900" indent="-342900" algn="just">
              <a:lnSpc>
                <a:spcPct val="150000"/>
              </a:lnSpc>
              <a:buSzPct val="80000"/>
              <a:buFont typeface="AppleColorEmoji" charset="0"/>
              <a:buChar char="😊"/>
              <a:defRPr/>
            </a:pPr>
            <a:r>
              <a:rPr lang="en-US" sz="2400" dirty="0">
                <a:latin typeface="Cambria" charset="0"/>
                <a:ea typeface="Cambria" charset="0"/>
                <a:cs typeface="Cambria" charset="0"/>
              </a:rPr>
              <a:t>ML in Pipelining/Production</a:t>
            </a:r>
          </a:p>
          <a:p>
            <a:pPr marL="342900" indent="-342900" algn="just">
              <a:lnSpc>
                <a:spcPct val="150000"/>
              </a:lnSpc>
              <a:buSzPct val="80000"/>
              <a:buFont typeface="AppleColorEmoji" charset="0"/>
              <a:buChar char="😊"/>
              <a:defRPr/>
            </a:pPr>
            <a:r>
              <a:rPr lang="en-US" sz="2400" dirty="0">
                <a:latin typeface="Cambria" charset="0"/>
                <a:ea typeface="Cambria" charset="0"/>
                <a:cs typeface="Cambria" charset="0"/>
              </a:rPr>
              <a:t>ML in Smart Agriculture/Forecasting</a:t>
            </a:r>
          </a:p>
          <a:p>
            <a:pPr marL="342900" indent="-342900" algn="just">
              <a:lnSpc>
                <a:spcPct val="150000"/>
              </a:lnSpc>
              <a:buSzPct val="80000"/>
              <a:buFont typeface="AppleColorEmoji" charset="0"/>
              <a:buChar char="😊"/>
              <a:defRPr/>
            </a:pPr>
            <a:r>
              <a:rPr lang="en-US" sz="2400" dirty="0">
                <a:latin typeface="Cambria" charset="0"/>
                <a:ea typeface="Cambria" charset="0"/>
                <a:cs typeface="Cambria" charset="0"/>
              </a:rPr>
              <a:t>ML in Academics/Personalized Recommendation</a:t>
            </a:r>
          </a:p>
        </p:txBody>
      </p:sp>
      <p:grpSp>
        <p:nvGrpSpPr>
          <p:cNvPr id="4" name="Group 3"/>
          <p:cNvGrpSpPr/>
          <p:nvPr/>
        </p:nvGrpSpPr>
        <p:grpSpPr>
          <a:xfrm>
            <a:off x="246656" y="207596"/>
            <a:ext cx="494748" cy="722123"/>
            <a:chOff x="1109295" y="1102548"/>
            <a:chExt cx="3725933" cy="4682225"/>
          </a:xfrm>
        </p:grpSpPr>
        <p:sp>
          <p:nvSpPr>
            <p:cNvPr id="5" name="Freeform 180">
              <a:extLst>
                <a:ext uri="{FF2B5EF4-FFF2-40B4-BE49-F238E27FC236}">
                  <a16:creationId xmlns:a16="http://schemas.microsoft.com/office/drawing/2014/main" xmlns="" id="{68A66645-9A25-0C46-A132-E043EA07A523}"/>
                </a:ext>
              </a:extLst>
            </p:cNvPr>
            <p:cNvSpPr>
              <a:spLocks noChangeArrowheads="1"/>
            </p:cNvSpPr>
            <p:nvPr/>
          </p:nvSpPr>
          <p:spPr bwMode="auto">
            <a:xfrm>
              <a:off x="2255042" y="1102548"/>
              <a:ext cx="1057787" cy="1258517"/>
            </a:xfrm>
            <a:custGeom>
              <a:avLst/>
              <a:gdLst>
                <a:gd name="T0" fmla="*/ 2068 w 2069"/>
                <a:gd name="T1" fmla="*/ 0 h 2462"/>
                <a:gd name="T2" fmla="*/ 1675 w 2069"/>
                <a:gd name="T3" fmla="*/ 0 h 2462"/>
                <a:gd name="T4" fmla="*/ 0 w 2069"/>
                <a:gd name="T5" fmla="*/ 2461 h 2462"/>
                <a:gd name="T6" fmla="*/ 2068 w 2069"/>
                <a:gd name="T7" fmla="*/ 2461 h 2462"/>
                <a:gd name="T8" fmla="*/ 2068 w 2069"/>
                <a:gd name="T9" fmla="*/ 0 h 2462"/>
              </a:gdLst>
              <a:ahLst/>
              <a:cxnLst>
                <a:cxn ang="0">
                  <a:pos x="T0" y="T1"/>
                </a:cxn>
                <a:cxn ang="0">
                  <a:pos x="T2" y="T3"/>
                </a:cxn>
                <a:cxn ang="0">
                  <a:pos x="T4" y="T5"/>
                </a:cxn>
                <a:cxn ang="0">
                  <a:pos x="T6" y="T7"/>
                </a:cxn>
                <a:cxn ang="0">
                  <a:pos x="T8" y="T9"/>
                </a:cxn>
              </a:cxnLst>
              <a:rect l="0" t="0" r="r" b="b"/>
              <a:pathLst>
                <a:path w="2069" h="2462">
                  <a:moveTo>
                    <a:pt x="2068" y="0"/>
                  </a:moveTo>
                  <a:lnTo>
                    <a:pt x="1675" y="0"/>
                  </a:lnTo>
                  <a:lnTo>
                    <a:pt x="0" y="2461"/>
                  </a:lnTo>
                  <a:lnTo>
                    <a:pt x="2068" y="2461"/>
                  </a:lnTo>
                  <a:lnTo>
                    <a:pt x="2068" y="0"/>
                  </a:lnTo>
                </a:path>
              </a:pathLst>
            </a:custGeom>
            <a:solidFill>
              <a:schemeClr val="accent1"/>
            </a:solidFill>
            <a:ln>
              <a:noFill/>
            </a:ln>
            <a:effectLst/>
          </p:spPr>
          <p:txBody>
            <a:bodyPr wrap="none" anchor="ctr"/>
            <a:lstStyle/>
            <a:p>
              <a:endParaRPr lang="es-MX" sz="900"/>
            </a:p>
          </p:txBody>
        </p:sp>
        <p:sp>
          <p:nvSpPr>
            <p:cNvPr id="6" name="Freeform 181">
              <a:extLst>
                <a:ext uri="{FF2B5EF4-FFF2-40B4-BE49-F238E27FC236}">
                  <a16:creationId xmlns:a16="http://schemas.microsoft.com/office/drawing/2014/main" xmlns="" id="{FD8285C2-8D39-E949-9CA4-42AA3F6B077A}"/>
                </a:ext>
              </a:extLst>
            </p:cNvPr>
            <p:cNvSpPr>
              <a:spLocks noChangeArrowheads="1"/>
            </p:cNvSpPr>
            <p:nvPr/>
          </p:nvSpPr>
          <p:spPr bwMode="auto">
            <a:xfrm>
              <a:off x="3236145" y="3973682"/>
              <a:ext cx="1599083" cy="1811091"/>
            </a:xfrm>
            <a:custGeom>
              <a:avLst/>
              <a:gdLst>
                <a:gd name="T0" fmla="*/ 149 w 3127"/>
                <a:gd name="T1" fmla="*/ 0 h 3539"/>
                <a:gd name="T2" fmla="*/ 0 w 3127"/>
                <a:gd name="T3" fmla="*/ 0 h 3539"/>
                <a:gd name="T4" fmla="*/ 0 w 3127"/>
                <a:gd name="T5" fmla="*/ 1881 h 3539"/>
                <a:gd name="T6" fmla="*/ 0 w 3127"/>
                <a:gd name="T7" fmla="*/ 1881 h 3539"/>
                <a:gd name="T8" fmla="*/ 0 w 3127"/>
                <a:gd name="T9" fmla="*/ 3538 h 3539"/>
                <a:gd name="T10" fmla="*/ 2115 w 3127"/>
                <a:gd name="T11" fmla="*/ 3538 h 3539"/>
                <a:gd name="T12" fmla="*/ 2115 w 3127"/>
                <a:gd name="T13" fmla="*/ 1881 h 3539"/>
                <a:gd name="T14" fmla="*/ 3126 w 3127"/>
                <a:gd name="T15" fmla="*/ 1881 h 3539"/>
                <a:gd name="T16" fmla="*/ 3126 w 3127"/>
                <a:gd name="T17" fmla="*/ 0 h 3539"/>
                <a:gd name="T18" fmla="*/ 2115 w 3127"/>
                <a:gd name="T19" fmla="*/ 0 h 3539"/>
                <a:gd name="T20" fmla="*/ 149 w 3127"/>
                <a:gd name="T21" fmla="*/ 0 h 3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7" h="3539">
                  <a:moveTo>
                    <a:pt x="149" y="0"/>
                  </a:moveTo>
                  <a:lnTo>
                    <a:pt x="0" y="0"/>
                  </a:lnTo>
                  <a:lnTo>
                    <a:pt x="0" y="1881"/>
                  </a:lnTo>
                  <a:lnTo>
                    <a:pt x="0" y="1881"/>
                  </a:lnTo>
                  <a:lnTo>
                    <a:pt x="0" y="3538"/>
                  </a:lnTo>
                  <a:lnTo>
                    <a:pt x="2115" y="3538"/>
                  </a:lnTo>
                  <a:lnTo>
                    <a:pt x="2115" y="1881"/>
                  </a:lnTo>
                  <a:lnTo>
                    <a:pt x="3126" y="1881"/>
                  </a:lnTo>
                  <a:lnTo>
                    <a:pt x="3126" y="0"/>
                  </a:lnTo>
                  <a:lnTo>
                    <a:pt x="2115" y="0"/>
                  </a:lnTo>
                  <a:lnTo>
                    <a:pt x="149" y="0"/>
                  </a:lnTo>
                </a:path>
              </a:pathLst>
            </a:custGeom>
            <a:solidFill>
              <a:schemeClr val="accent1"/>
            </a:solidFill>
            <a:ln>
              <a:noFill/>
            </a:ln>
            <a:effectLst/>
          </p:spPr>
          <p:txBody>
            <a:bodyPr wrap="none" anchor="ctr"/>
            <a:lstStyle/>
            <a:p>
              <a:endParaRPr lang="es-MX" sz="900"/>
            </a:p>
          </p:txBody>
        </p:sp>
        <p:sp>
          <p:nvSpPr>
            <p:cNvPr id="7" name="Freeform 182">
              <a:extLst>
                <a:ext uri="{FF2B5EF4-FFF2-40B4-BE49-F238E27FC236}">
                  <a16:creationId xmlns:a16="http://schemas.microsoft.com/office/drawing/2014/main" xmlns="" id="{3BF52EB4-53DC-BD43-8E47-F87DBB324B95}"/>
                </a:ext>
              </a:extLst>
            </p:cNvPr>
            <p:cNvSpPr>
              <a:spLocks noChangeArrowheads="1"/>
            </p:cNvSpPr>
            <p:nvPr/>
          </p:nvSpPr>
          <p:spPr bwMode="auto">
            <a:xfrm>
              <a:off x="1109295" y="3973682"/>
              <a:ext cx="2126850" cy="963058"/>
            </a:xfrm>
            <a:custGeom>
              <a:avLst/>
              <a:gdLst>
                <a:gd name="T0" fmla="*/ 4156 w 4157"/>
                <a:gd name="T1" fmla="*/ 0 h 1882"/>
                <a:gd name="T2" fmla="*/ 2349 w 4157"/>
                <a:gd name="T3" fmla="*/ 0 h 1882"/>
                <a:gd name="T4" fmla="*/ 93 w 4157"/>
                <a:gd name="T5" fmla="*/ 0 h 1882"/>
                <a:gd name="T6" fmla="*/ 0 w 4157"/>
                <a:gd name="T7" fmla="*/ 131 h 1882"/>
                <a:gd name="T8" fmla="*/ 0 w 4157"/>
                <a:gd name="T9" fmla="*/ 1881 h 1882"/>
                <a:gd name="T10" fmla="*/ 4156 w 4157"/>
                <a:gd name="T11" fmla="*/ 1881 h 1882"/>
                <a:gd name="T12" fmla="*/ 4156 w 4157"/>
                <a:gd name="T13" fmla="*/ 0 h 1882"/>
              </a:gdLst>
              <a:ahLst/>
              <a:cxnLst>
                <a:cxn ang="0">
                  <a:pos x="T0" y="T1"/>
                </a:cxn>
                <a:cxn ang="0">
                  <a:pos x="T2" y="T3"/>
                </a:cxn>
                <a:cxn ang="0">
                  <a:pos x="T4" y="T5"/>
                </a:cxn>
                <a:cxn ang="0">
                  <a:pos x="T6" y="T7"/>
                </a:cxn>
                <a:cxn ang="0">
                  <a:pos x="T8" y="T9"/>
                </a:cxn>
                <a:cxn ang="0">
                  <a:pos x="T10" y="T11"/>
                </a:cxn>
                <a:cxn ang="0">
                  <a:pos x="T12" y="T13"/>
                </a:cxn>
              </a:cxnLst>
              <a:rect l="0" t="0" r="r" b="b"/>
              <a:pathLst>
                <a:path w="4157" h="1882">
                  <a:moveTo>
                    <a:pt x="4156" y="0"/>
                  </a:moveTo>
                  <a:lnTo>
                    <a:pt x="2349" y="0"/>
                  </a:lnTo>
                  <a:lnTo>
                    <a:pt x="93" y="0"/>
                  </a:lnTo>
                  <a:lnTo>
                    <a:pt x="0" y="131"/>
                  </a:lnTo>
                  <a:lnTo>
                    <a:pt x="0" y="1881"/>
                  </a:lnTo>
                  <a:lnTo>
                    <a:pt x="4156" y="1881"/>
                  </a:lnTo>
                  <a:lnTo>
                    <a:pt x="4156" y="0"/>
                  </a:lnTo>
                </a:path>
              </a:pathLst>
            </a:custGeom>
            <a:solidFill>
              <a:schemeClr val="accent3"/>
            </a:solidFill>
            <a:ln>
              <a:noFill/>
            </a:ln>
            <a:effectLst/>
          </p:spPr>
          <p:txBody>
            <a:bodyPr wrap="none" anchor="ctr"/>
            <a:lstStyle/>
            <a:p>
              <a:endParaRPr lang="es-MX" sz="900"/>
            </a:p>
          </p:txBody>
        </p:sp>
        <p:sp>
          <p:nvSpPr>
            <p:cNvPr id="8" name="Freeform 183">
              <a:extLst>
                <a:ext uri="{FF2B5EF4-FFF2-40B4-BE49-F238E27FC236}">
                  <a16:creationId xmlns:a16="http://schemas.microsoft.com/office/drawing/2014/main" xmlns="" id="{51320DA5-E484-1C4F-A46B-62BE02E4AA35}"/>
                </a:ext>
              </a:extLst>
            </p:cNvPr>
            <p:cNvSpPr>
              <a:spLocks noChangeArrowheads="1"/>
            </p:cNvSpPr>
            <p:nvPr/>
          </p:nvSpPr>
          <p:spPr bwMode="auto">
            <a:xfrm>
              <a:off x="3312829" y="2361065"/>
              <a:ext cx="1005912" cy="1612617"/>
            </a:xfrm>
            <a:custGeom>
              <a:avLst/>
              <a:gdLst>
                <a:gd name="T0" fmla="*/ 0 w 1967"/>
                <a:gd name="T1" fmla="*/ 3153 h 3154"/>
                <a:gd name="T2" fmla="*/ 1966 w 1967"/>
                <a:gd name="T3" fmla="*/ 3153 h 3154"/>
                <a:gd name="T4" fmla="*/ 1966 w 1967"/>
                <a:gd name="T5" fmla="*/ 0 h 3154"/>
                <a:gd name="T6" fmla="*/ 0 w 1967"/>
                <a:gd name="T7" fmla="*/ 0 h 3154"/>
                <a:gd name="T8" fmla="*/ 0 w 1967"/>
                <a:gd name="T9" fmla="*/ 3153 h 3154"/>
              </a:gdLst>
              <a:ahLst/>
              <a:cxnLst>
                <a:cxn ang="0">
                  <a:pos x="T0" y="T1"/>
                </a:cxn>
                <a:cxn ang="0">
                  <a:pos x="T2" y="T3"/>
                </a:cxn>
                <a:cxn ang="0">
                  <a:pos x="T4" y="T5"/>
                </a:cxn>
                <a:cxn ang="0">
                  <a:pos x="T6" y="T7"/>
                </a:cxn>
                <a:cxn ang="0">
                  <a:pos x="T8" y="T9"/>
                </a:cxn>
              </a:cxnLst>
              <a:rect l="0" t="0" r="r" b="b"/>
              <a:pathLst>
                <a:path w="1967" h="3154">
                  <a:moveTo>
                    <a:pt x="0" y="3153"/>
                  </a:moveTo>
                  <a:lnTo>
                    <a:pt x="1966" y="3153"/>
                  </a:lnTo>
                  <a:lnTo>
                    <a:pt x="1966" y="0"/>
                  </a:lnTo>
                  <a:lnTo>
                    <a:pt x="0" y="0"/>
                  </a:lnTo>
                  <a:lnTo>
                    <a:pt x="0" y="3153"/>
                  </a:lnTo>
                </a:path>
              </a:pathLst>
            </a:custGeom>
            <a:solidFill>
              <a:schemeClr val="accent5"/>
            </a:solidFill>
            <a:ln>
              <a:noFill/>
            </a:ln>
            <a:effectLst/>
          </p:spPr>
          <p:txBody>
            <a:bodyPr wrap="none" anchor="ctr"/>
            <a:lstStyle/>
            <a:p>
              <a:endParaRPr lang="es-MX" sz="900"/>
            </a:p>
          </p:txBody>
        </p:sp>
        <p:sp>
          <p:nvSpPr>
            <p:cNvPr id="9" name="Freeform 184">
              <a:extLst>
                <a:ext uri="{FF2B5EF4-FFF2-40B4-BE49-F238E27FC236}">
                  <a16:creationId xmlns:a16="http://schemas.microsoft.com/office/drawing/2014/main" xmlns="" id="{6798037D-D647-AA44-AD82-72F18E6D09EC}"/>
                </a:ext>
              </a:extLst>
            </p:cNvPr>
            <p:cNvSpPr>
              <a:spLocks noChangeArrowheads="1"/>
            </p:cNvSpPr>
            <p:nvPr/>
          </p:nvSpPr>
          <p:spPr bwMode="auto">
            <a:xfrm>
              <a:off x="1156660" y="2361065"/>
              <a:ext cx="2153913" cy="1612617"/>
            </a:xfrm>
            <a:custGeom>
              <a:avLst/>
              <a:gdLst>
                <a:gd name="T0" fmla="*/ 2256 w 4213"/>
                <a:gd name="T1" fmla="*/ 3153 h 3154"/>
                <a:gd name="T2" fmla="*/ 4212 w 4213"/>
                <a:gd name="T3" fmla="*/ 0 h 3154"/>
                <a:gd name="T4" fmla="*/ 2144 w 4213"/>
                <a:gd name="T5" fmla="*/ 0 h 3154"/>
                <a:gd name="T6" fmla="*/ 0 w 4213"/>
                <a:gd name="T7" fmla="*/ 3153 h 3154"/>
                <a:gd name="T8" fmla="*/ 2256 w 4213"/>
                <a:gd name="T9" fmla="*/ 3153 h 3154"/>
              </a:gdLst>
              <a:ahLst/>
              <a:cxnLst>
                <a:cxn ang="0">
                  <a:pos x="T0" y="T1"/>
                </a:cxn>
                <a:cxn ang="0">
                  <a:pos x="T2" y="T3"/>
                </a:cxn>
                <a:cxn ang="0">
                  <a:pos x="T4" y="T5"/>
                </a:cxn>
                <a:cxn ang="0">
                  <a:pos x="T6" y="T7"/>
                </a:cxn>
                <a:cxn ang="0">
                  <a:pos x="T8" y="T9"/>
                </a:cxn>
              </a:cxnLst>
              <a:rect l="0" t="0" r="r" b="b"/>
              <a:pathLst>
                <a:path w="4213" h="3154">
                  <a:moveTo>
                    <a:pt x="2256" y="3153"/>
                  </a:moveTo>
                  <a:lnTo>
                    <a:pt x="4212" y="0"/>
                  </a:lnTo>
                  <a:lnTo>
                    <a:pt x="2144" y="0"/>
                  </a:lnTo>
                  <a:lnTo>
                    <a:pt x="0" y="3153"/>
                  </a:lnTo>
                  <a:lnTo>
                    <a:pt x="2256" y="3153"/>
                  </a:lnTo>
                </a:path>
              </a:pathLst>
            </a:custGeom>
            <a:solidFill>
              <a:schemeClr val="accent2"/>
            </a:solidFill>
            <a:ln>
              <a:noFill/>
            </a:ln>
            <a:effectLst/>
          </p:spPr>
          <p:txBody>
            <a:bodyPr wrap="none" anchor="ctr"/>
            <a:lstStyle/>
            <a:p>
              <a:endParaRPr lang="es-MX" sz="900"/>
            </a:p>
          </p:txBody>
        </p:sp>
        <p:sp>
          <p:nvSpPr>
            <p:cNvPr id="10" name="Freeform 185">
              <a:extLst>
                <a:ext uri="{FF2B5EF4-FFF2-40B4-BE49-F238E27FC236}">
                  <a16:creationId xmlns:a16="http://schemas.microsoft.com/office/drawing/2014/main" xmlns="" id="{F7CFA975-F1DA-6843-9B79-FBD0451FF455}"/>
                </a:ext>
              </a:extLst>
            </p:cNvPr>
            <p:cNvSpPr>
              <a:spLocks noChangeArrowheads="1"/>
            </p:cNvSpPr>
            <p:nvPr/>
          </p:nvSpPr>
          <p:spPr bwMode="auto">
            <a:xfrm>
              <a:off x="3312829" y="1102548"/>
              <a:ext cx="1005912" cy="1258517"/>
            </a:xfrm>
            <a:custGeom>
              <a:avLst/>
              <a:gdLst>
                <a:gd name="T0" fmla="*/ 1966 w 1967"/>
                <a:gd name="T1" fmla="*/ 2461 h 2462"/>
                <a:gd name="T2" fmla="*/ 1966 w 1967"/>
                <a:gd name="T3" fmla="*/ 0 h 2462"/>
                <a:gd name="T4" fmla="*/ 0 w 1967"/>
                <a:gd name="T5" fmla="*/ 0 h 2462"/>
                <a:gd name="T6" fmla="*/ 0 w 1967"/>
                <a:gd name="T7" fmla="*/ 2461 h 2462"/>
                <a:gd name="T8" fmla="*/ 1966 w 1967"/>
                <a:gd name="T9" fmla="*/ 2461 h 2462"/>
              </a:gdLst>
              <a:ahLst/>
              <a:cxnLst>
                <a:cxn ang="0">
                  <a:pos x="T0" y="T1"/>
                </a:cxn>
                <a:cxn ang="0">
                  <a:pos x="T2" y="T3"/>
                </a:cxn>
                <a:cxn ang="0">
                  <a:pos x="T4" y="T5"/>
                </a:cxn>
                <a:cxn ang="0">
                  <a:pos x="T6" y="T7"/>
                </a:cxn>
                <a:cxn ang="0">
                  <a:pos x="T8" y="T9"/>
                </a:cxn>
              </a:cxnLst>
              <a:rect l="0" t="0" r="r" b="b"/>
              <a:pathLst>
                <a:path w="1967" h="2462">
                  <a:moveTo>
                    <a:pt x="1966" y="2461"/>
                  </a:moveTo>
                  <a:lnTo>
                    <a:pt x="1966" y="0"/>
                  </a:lnTo>
                  <a:lnTo>
                    <a:pt x="0" y="0"/>
                  </a:lnTo>
                  <a:lnTo>
                    <a:pt x="0" y="2461"/>
                  </a:lnTo>
                  <a:lnTo>
                    <a:pt x="1966" y="2461"/>
                  </a:lnTo>
                </a:path>
              </a:pathLst>
            </a:custGeom>
            <a:solidFill>
              <a:schemeClr val="accent4"/>
            </a:solidFill>
            <a:ln>
              <a:noFill/>
            </a:ln>
            <a:effectLst/>
          </p:spPr>
          <p:txBody>
            <a:bodyPr wrap="none" anchor="ctr"/>
            <a:lstStyle/>
            <a:p>
              <a:endParaRPr lang="es-MX" sz="900"/>
            </a:p>
          </p:txBody>
        </p:sp>
      </p:grpSp>
    </p:spTree>
    <p:extLst>
      <p:ext uri="{BB962C8B-B14F-4D97-AF65-F5344CB8AC3E}">
        <p14:creationId xmlns:p14="http://schemas.microsoft.com/office/powerpoint/2010/main" val="4341246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xmlns="" id="{CE4B999E-AE68-A148-BC94-54DD0361C6F6}"/>
              </a:ext>
            </a:extLst>
          </p:cNvPr>
          <p:cNvSpPr txBox="1"/>
          <p:nvPr/>
        </p:nvSpPr>
        <p:spPr>
          <a:xfrm>
            <a:off x="3940240" y="295975"/>
            <a:ext cx="4950779" cy="707886"/>
          </a:xfrm>
          <a:prstGeom prst="rect">
            <a:avLst/>
          </a:prstGeom>
          <a:noFill/>
        </p:spPr>
        <p:txBody>
          <a:bodyPr wrap="none" rtlCol="0">
            <a:spAutoFit/>
          </a:bodyPr>
          <a:lstStyle/>
          <a:p>
            <a:pPr algn="ctr"/>
            <a:r>
              <a:rPr lang="en-US" sz="4000" b="1" dirty="0" smtClean="0">
                <a:solidFill>
                  <a:schemeClr val="tx2"/>
                </a:solidFill>
                <a:latin typeface="Lato Heavy" charset="0"/>
                <a:ea typeface="Lato Heavy" charset="0"/>
                <a:cs typeface="Lato Heavy" charset="0"/>
              </a:rPr>
              <a:t>Special Requirements</a:t>
            </a:r>
            <a:endParaRPr lang="en-US" sz="4000" b="1" dirty="0">
              <a:solidFill>
                <a:schemeClr val="tx2"/>
              </a:solidFill>
              <a:latin typeface="Lato Heavy" charset="0"/>
              <a:ea typeface="Lato Heavy" charset="0"/>
              <a:cs typeface="Lato Heavy" charset="0"/>
            </a:endParaRPr>
          </a:p>
        </p:txBody>
      </p:sp>
      <p:sp>
        <p:nvSpPr>
          <p:cNvPr id="3"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68194" y="1629270"/>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Laptop</a:t>
            </a:r>
            <a:endParaRPr lang="es-MX" sz="2800" b="1" dirty="0">
              <a:solidFill>
                <a:schemeClr val="bg1"/>
              </a:solidFill>
            </a:endParaRPr>
          </a:p>
        </p:txBody>
      </p:sp>
      <p:sp>
        <p:nvSpPr>
          <p:cNvPr id="8"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1557887" y="2424221"/>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Basic knowledge of Python</a:t>
            </a:r>
            <a:endParaRPr lang="es-MX" sz="2800" b="1" dirty="0">
              <a:solidFill>
                <a:schemeClr val="bg1"/>
              </a:solidFill>
            </a:endParaRPr>
          </a:p>
        </p:txBody>
      </p:sp>
      <p:sp>
        <p:nvSpPr>
          <p:cNvPr id="9"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2756493" y="3219172"/>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2 hours class scheduling</a:t>
            </a:r>
            <a:endParaRPr lang="es-MX" sz="2800" b="1" dirty="0">
              <a:solidFill>
                <a:schemeClr val="bg1"/>
              </a:solidFill>
            </a:endParaRPr>
          </a:p>
        </p:txBody>
      </p:sp>
      <p:grpSp>
        <p:nvGrpSpPr>
          <p:cNvPr id="6" name="Group 5"/>
          <p:cNvGrpSpPr/>
          <p:nvPr/>
        </p:nvGrpSpPr>
        <p:grpSpPr>
          <a:xfrm>
            <a:off x="246656" y="207596"/>
            <a:ext cx="494748" cy="722123"/>
            <a:chOff x="1109295" y="1102548"/>
            <a:chExt cx="3725933" cy="4682225"/>
          </a:xfrm>
        </p:grpSpPr>
        <p:sp>
          <p:nvSpPr>
            <p:cNvPr id="7" name="Freeform 180">
              <a:extLst>
                <a:ext uri="{FF2B5EF4-FFF2-40B4-BE49-F238E27FC236}">
                  <a16:creationId xmlns:a16="http://schemas.microsoft.com/office/drawing/2014/main" xmlns="" id="{68A66645-9A25-0C46-A132-E043EA07A523}"/>
                </a:ext>
              </a:extLst>
            </p:cNvPr>
            <p:cNvSpPr>
              <a:spLocks noChangeArrowheads="1"/>
            </p:cNvSpPr>
            <p:nvPr/>
          </p:nvSpPr>
          <p:spPr bwMode="auto">
            <a:xfrm>
              <a:off x="2255042" y="1102548"/>
              <a:ext cx="1057787" cy="1258517"/>
            </a:xfrm>
            <a:custGeom>
              <a:avLst/>
              <a:gdLst>
                <a:gd name="T0" fmla="*/ 2068 w 2069"/>
                <a:gd name="T1" fmla="*/ 0 h 2462"/>
                <a:gd name="T2" fmla="*/ 1675 w 2069"/>
                <a:gd name="T3" fmla="*/ 0 h 2462"/>
                <a:gd name="T4" fmla="*/ 0 w 2069"/>
                <a:gd name="T5" fmla="*/ 2461 h 2462"/>
                <a:gd name="T6" fmla="*/ 2068 w 2069"/>
                <a:gd name="T7" fmla="*/ 2461 h 2462"/>
                <a:gd name="T8" fmla="*/ 2068 w 2069"/>
                <a:gd name="T9" fmla="*/ 0 h 2462"/>
              </a:gdLst>
              <a:ahLst/>
              <a:cxnLst>
                <a:cxn ang="0">
                  <a:pos x="T0" y="T1"/>
                </a:cxn>
                <a:cxn ang="0">
                  <a:pos x="T2" y="T3"/>
                </a:cxn>
                <a:cxn ang="0">
                  <a:pos x="T4" y="T5"/>
                </a:cxn>
                <a:cxn ang="0">
                  <a:pos x="T6" y="T7"/>
                </a:cxn>
                <a:cxn ang="0">
                  <a:pos x="T8" y="T9"/>
                </a:cxn>
              </a:cxnLst>
              <a:rect l="0" t="0" r="r" b="b"/>
              <a:pathLst>
                <a:path w="2069" h="2462">
                  <a:moveTo>
                    <a:pt x="2068" y="0"/>
                  </a:moveTo>
                  <a:lnTo>
                    <a:pt x="1675" y="0"/>
                  </a:lnTo>
                  <a:lnTo>
                    <a:pt x="0" y="2461"/>
                  </a:lnTo>
                  <a:lnTo>
                    <a:pt x="2068" y="2461"/>
                  </a:lnTo>
                  <a:lnTo>
                    <a:pt x="2068" y="0"/>
                  </a:lnTo>
                </a:path>
              </a:pathLst>
            </a:custGeom>
            <a:solidFill>
              <a:schemeClr val="accent1"/>
            </a:solidFill>
            <a:ln>
              <a:noFill/>
            </a:ln>
            <a:effectLst/>
          </p:spPr>
          <p:txBody>
            <a:bodyPr wrap="none" anchor="ctr"/>
            <a:lstStyle/>
            <a:p>
              <a:endParaRPr lang="es-MX" sz="900"/>
            </a:p>
          </p:txBody>
        </p:sp>
        <p:sp>
          <p:nvSpPr>
            <p:cNvPr id="10" name="Freeform 181">
              <a:extLst>
                <a:ext uri="{FF2B5EF4-FFF2-40B4-BE49-F238E27FC236}">
                  <a16:creationId xmlns:a16="http://schemas.microsoft.com/office/drawing/2014/main" xmlns="" id="{FD8285C2-8D39-E949-9CA4-42AA3F6B077A}"/>
                </a:ext>
              </a:extLst>
            </p:cNvPr>
            <p:cNvSpPr>
              <a:spLocks noChangeArrowheads="1"/>
            </p:cNvSpPr>
            <p:nvPr/>
          </p:nvSpPr>
          <p:spPr bwMode="auto">
            <a:xfrm>
              <a:off x="3236145" y="3973682"/>
              <a:ext cx="1599083" cy="1811091"/>
            </a:xfrm>
            <a:custGeom>
              <a:avLst/>
              <a:gdLst>
                <a:gd name="T0" fmla="*/ 149 w 3127"/>
                <a:gd name="T1" fmla="*/ 0 h 3539"/>
                <a:gd name="T2" fmla="*/ 0 w 3127"/>
                <a:gd name="T3" fmla="*/ 0 h 3539"/>
                <a:gd name="T4" fmla="*/ 0 w 3127"/>
                <a:gd name="T5" fmla="*/ 1881 h 3539"/>
                <a:gd name="T6" fmla="*/ 0 w 3127"/>
                <a:gd name="T7" fmla="*/ 1881 h 3539"/>
                <a:gd name="T8" fmla="*/ 0 w 3127"/>
                <a:gd name="T9" fmla="*/ 3538 h 3539"/>
                <a:gd name="T10" fmla="*/ 2115 w 3127"/>
                <a:gd name="T11" fmla="*/ 3538 h 3539"/>
                <a:gd name="T12" fmla="*/ 2115 w 3127"/>
                <a:gd name="T13" fmla="*/ 1881 h 3539"/>
                <a:gd name="T14" fmla="*/ 3126 w 3127"/>
                <a:gd name="T15" fmla="*/ 1881 h 3539"/>
                <a:gd name="T16" fmla="*/ 3126 w 3127"/>
                <a:gd name="T17" fmla="*/ 0 h 3539"/>
                <a:gd name="T18" fmla="*/ 2115 w 3127"/>
                <a:gd name="T19" fmla="*/ 0 h 3539"/>
                <a:gd name="T20" fmla="*/ 149 w 3127"/>
                <a:gd name="T21" fmla="*/ 0 h 3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7" h="3539">
                  <a:moveTo>
                    <a:pt x="149" y="0"/>
                  </a:moveTo>
                  <a:lnTo>
                    <a:pt x="0" y="0"/>
                  </a:lnTo>
                  <a:lnTo>
                    <a:pt x="0" y="1881"/>
                  </a:lnTo>
                  <a:lnTo>
                    <a:pt x="0" y="1881"/>
                  </a:lnTo>
                  <a:lnTo>
                    <a:pt x="0" y="3538"/>
                  </a:lnTo>
                  <a:lnTo>
                    <a:pt x="2115" y="3538"/>
                  </a:lnTo>
                  <a:lnTo>
                    <a:pt x="2115" y="1881"/>
                  </a:lnTo>
                  <a:lnTo>
                    <a:pt x="3126" y="1881"/>
                  </a:lnTo>
                  <a:lnTo>
                    <a:pt x="3126" y="0"/>
                  </a:lnTo>
                  <a:lnTo>
                    <a:pt x="2115" y="0"/>
                  </a:lnTo>
                  <a:lnTo>
                    <a:pt x="149" y="0"/>
                  </a:lnTo>
                </a:path>
              </a:pathLst>
            </a:custGeom>
            <a:solidFill>
              <a:schemeClr val="accent1"/>
            </a:solidFill>
            <a:ln>
              <a:noFill/>
            </a:ln>
            <a:effectLst/>
          </p:spPr>
          <p:txBody>
            <a:bodyPr wrap="none" anchor="ctr"/>
            <a:lstStyle/>
            <a:p>
              <a:endParaRPr lang="es-MX" sz="900"/>
            </a:p>
          </p:txBody>
        </p:sp>
        <p:sp>
          <p:nvSpPr>
            <p:cNvPr id="11" name="Freeform 182">
              <a:extLst>
                <a:ext uri="{FF2B5EF4-FFF2-40B4-BE49-F238E27FC236}">
                  <a16:creationId xmlns:a16="http://schemas.microsoft.com/office/drawing/2014/main" xmlns="" id="{3BF52EB4-53DC-BD43-8E47-F87DBB324B95}"/>
                </a:ext>
              </a:extLst>
            </p:cNvPr>
            <p:cNvSpPr>
              <a:spLocks noChangeArrowheads="1"/>
            </p:cNvSpPr>
            <p:nvPr/>
          </p:nvSpPr>
          <p:spPr bwMode="auto">
            <a:xfrm>
              <a:off x="1109295" y="3973682"/>
              <a:ext cx="2126850" cy="963058"/>
            </a:xfrm>
            <a:custGeom>
              <a:avLst/>
              <a:gdLst>
                <a:gd name="T0" fmla="*/ 4156 w 4157"/>
                <a:gd name="T1" fmla="*/ 0 h 1882"/>
                <a:gd name="T2" fmla="*/ 2349 w 4157"/>
                <a:gd name="T3" fmla="*/ 0 h 1882"/>
                <a:gd name="T4" fmla="*/ 93 w 4157"/>
                <a:gd name="T5" fmla="*/ 0 h 1882"/>
                <a:gd name="T6" fmla="*/ 0 w 4157"/>
                <a:gd name="T7" fmla="*/ 131 h 1882"/>
                <a:gd name="T8" fmla="*/ 0 w 4157"/>
                <a:gd name="T9" fmla="*/ 1881 h 1882"/>
                <a:gd name="T10" fmla="*/ 4156 w 4157"/>
                <a:gd name="T11" fmla="*/ 1881 h 1882"/>
                <a:gd name="T12" fmla="*/ 4156 w 4157"/>
                <a:gd name="T13" fmla="*/ 0 h 1882"/>
              </a:gdLst>
              <a:ahLst/>
              <a:cxnLst>
                <a:cxn ang="0">
                  <a:pos x="T0" y="T1"/>
                </a:cxn>
                <a:cxn ang="0">
                  <a:pos x="T2" y="T3"/>
                </a:cxn>
                <a:cxn ang="0">
                  <a:pos x="T4" y="T5"/>
                </a:cxn>
                <a:cxn ang="0">
                  <a:pos x="T6" y="T7"/>
                </a:cxn>
                <a:cxn ang="0">
                  <a:pos x="T8" y="T9"/>
                </a:cxn>
                <a:cxn ang="0">
                  <a:pos x="T10" y="T11"/>
                </a:cxn>
                <a:cxn ang="0">
                  <a:pos x="T12" y="T13"/>
                </a:cxn>
              </a:cxnLst>
              <a:rect l="0" t="0" r="r" b="b"/>
              <a:pathLst>
                <a:path w="4157" h="1882">
                  <a:moveTo>
                    <a:pt x="4156" y="0"/>
                  </a:moveTo>
                  <a:lnTo>
                    <a:pt x="2349" y="0"/>
                  </a:lnTo>
                  <a:lnTo>
                    <a:pt x="93" y="0"/>
                  </a:lnTo>
                  <a:lnTo>
                    <a:pt x="0" y="131"/>
                  </a:lnTo>
                  <a:lnTo>
                    <a:pt x="0" y="1881"/>
                  </a:lnTo>
                  <a:lnTo>
                    <a:pt x="4156" y="1881"/>
                  </a:lnTo>
                  <a:lnTo>
                    <a:pt x="4156" y="0"/>
                  </a:lnTo>
                </a:path>
              </a:pathLst>
            </a:custGeom>
            <a:solidFill>
              <a:schemeClr val="accent3"/>
            </a:solidFill>
            <a:ln>
              <a:noFill/>
            </a:ln>
            <a:effectLst/>
          </p:spPr>
          <p:txBody>
            <a:bodyPr wrap="none" anchor="ctr"/>
            <a:lstStyle/>
            <a:p>
              <a:endParaRPr lang="es-MX" sz="900"/>
            </a:p>
          </p:txBody>
        </p:sp>
        <p:sp>
          <p:nvSpPr>
            <p:cNvPr id="12" name="Freeform 183">
              <a:extLst>
                <a:ext uri="{FF2B5EF4-FFF2-40B4-BE49-F238E27FC236}">
                  <a16:creationId xmlns:a16="http://schemas.microsoft.com/office/drawing/2014/main" xmlns="" id="{51320DA5-E484-1C4F-A46B-62BE02E4AA35}"/>
                </a:ext>
              </a:extLst>
            </p:cNvPr>
            <p:cNvSpPr>
              <a:spLocks noChangeArrowheads="1"/>
            </p:cNvSpPr>
            <p:nvPr/>
          </p:nvSpPr>
          <p:spPr bwMode="auto">
            <a:xfrm>
              <a:off x="3312829" y="2361065"/>
              <a:ext cx="1005912" cy="1612617"/>
            </a:xfrm>
            <a:custGeom>
              <a:avLst/>
              <a:gdLst>
                <a:gd name="T0" fmla="*/ 0 w 1967"/>
                <a:gd name="T1" fmla="*/ 3153 h 3154"/>
                <a:gd name="T2" fmla="*/ 1966 w 1967"/>
                <a:gd name="T3" fmla="*/ 3153 h 3154"/>
                <a:gd name="T4" fmla="*/ 1966 w 1967"/>
                <a:gd name="T5" fmla="*/ 0 h 3154"/>
                <a:gd name="T6" fmla="*/ 0 w 1967"/>
                <a:gd name="T7" fmla="*/ 0 h 3154"/>
                <a:gd name="T8" fmla="*/ 0 w 1967"/>
                <a:gd name="T9" fmla="*/ 3153 h 3154"/>
              </a:gdLst>
              <a:ahLst/>
              <a:cxnLst>
                <a:cxn ang="0">
                  <a:pos x="T0" y="T1"/>
                </a:cxn>
                <a:cxn ang="0">
                  <a:pos x="T2" y="T3"/>
                </a:cxn>
                <a:cxn ang="0">
                  <a:pos x="T4" y="T5"/>
                </a:cxn>
                <a:cxn ang="0">
                  <a:pos x="T6" y="T7"/>
                </a:cxn>
                <a:cxn ang="0">
                  <a:pos x="T8" y="T9"/>
                </a:cxn>
              </a:cxnLst>
              <a:rect l="0" t="0" r="r" b="b"/>
              <a:pathLst>
                <a:path w="1967" h="3154">
                  <a:moveTo>
                    <a:pt x="0" y="3153"/>
                  </a:moveTo>
                  <a:lnTo>
                    <a:pt x="1966" y="3153"/>
                  </a:lnTo>
                  <a:lnTo>
                    <a:pt x="1966" y="0"/>
                  </a:lnTo>
                  <a:lnTo>
                    <a:pt x="0" y="0"/>
                  </a:lnTo>
                  <a:lnTo>
                    <a:pt x="0" y="3153"/>
                  </a:lnTo>
                </a:path>
              </a:pathLst>
            </a:custGeom>
            <a:solidFill>
              <a:schemeClr val="accent5"/>
            </a:solidFill>
            <a:ln>
              <a:noFill/>
            </a:ln>
            <a:effectLst/>
          </p:spPr>
          <p:txBody>
            <a:bodyPr wrap="none" anchor="ctr"/>
            <a:lstStyle/>
            <a:p>
              <a:endParaRPr lang="es-MX" sz="900"/>
            </a:p>
          </p:txBody>
        </p:sp>
        <p:sp>
          <p:nvSpPr>
            <p:cNvPr id="13" name="Freeform 184">
              <a:extLst>
                <a:ext uri="{FF2B5EF4-FFF2-40B4-BE49-F238E27FC236}">
                  <a16:creationId xmlns:a16="http://schemas.microsoft.com/office/drawing/2014/main" xmlns="" id="{6798037D-D647-AA44-AD82-72F18E6D09EC}"/>
                </a:ext>
              </a:extLst>
            </p:cNvPr>
            <p:cNvSpPr>
              <a:spLocks noChangeArrowheads="1"/>
            </p:cNvSpPr>
            <p:nvPr/>
          </p:nvSpPr>
          <p:spPr bwMode="auto">
            <a:xfrm>
              <a:off x="1156660" y="2361065"/>
              <a:ext cx="2153913" cy="1612617"/>
            </a:xfrm>
            <a:custGeom>
              <a:avLst/>
              <a:gdLst>
                <a:gd name="T0" fmla="*/ 2256 w 4213"/>
                <a:gd name="T1" fmla="*/ 3153 h 3154"/>
                <a:gd name="T2" fmla="*/ 4212 w 4213"/>
                <a:gd name="T3" fmla="*/ 0 h 3154"/>
                <a:gd name="T4" fmla="*/ 2144 w 4213"/>
                <a:gd name="T5" fmla="*/ 0 h 3154"/>
                <a:gd name="T6" fmla="*/ 0 w 4213"/>
                <a:gd name="T7" fmla="*/ 3153 h 3154"/>
                <a:gd name="T8" fmla="*/ 2256 w 4213"/>
                <a:gd name="T9" fmla="*/ 3153 h 3154"/>
              </a:gdLst>
              <a:ahLst/>
              <a:cxnLst>
                <a:cxn ang="0">
                  <a:pos x="T0" y="T1"/>
                </a:cxn>
                <a:cxn ang="0">
                  <a:pos x="T2" y="T3"/>
                </a:cxn>
                <a:cxn ang="0">
                  <a:pos x="T4" y="T5"/>
                </a:cxn>
                <a:cxn ang="0">
                  <a:pos x="T6" y="T7"/>
                </a:cxn>
                <a:cxn ang="0">
                  <a:pos x="T8" y="T9"/>
                </a:cxn>
              </a:cxnLst>
              <a:rect l="0" t="0" r="r" b="b"/>
              <a:pathLst>
                <a:path w="4213" h="3154">
                  <a:moveTo>
                    <a:pt x="2256" y="3153"/>
                  </a:moveTo>
                  <a:lnTo>
                    <a:pt x="4212" y="0"/>
                  </a:lnTo>
                  <a:lnTo>
                    <a:pt x="2144" y="0"/>
                  </a:lnTo>
                  <a:lnTo>
                    <a:pt x="0" y="3153"/>
                  </a:lnTo>
                  <a:lnTo>
                    <a:pt x="2256" y="3153"/>
                  </a:lnTo>
                </a:path>
              </a:pathLst>
            </a:custGeom>
            <a:solidFill>
              <a:schemeClr val="accent2"/>
            </a:solidFill>
            <a:ln>
              <a:noFill/>
            </a:ln>
            <a:effectLst/>
          </p:spPr>
          <p:txBody>
            <a:bodyPr wrap="none" anchor="ctr"/>
            <a:lstStyle/>
            <a:p>
              <a:endParaRPr lang="es-MX" sz="900"/>
            </a:p>
          </p:txBody>
        </p:sp>
        <p:sp>
          <p:nvSpPr>
            <p:cNvPr id="14" name="Freeform 185">
              <a:extLst>
                <a:ext uri="{FF2B5EF4-FFF2-40B4-BE49-F238E27FC236}">
                  <a16:creationId xmlns:a16="http://schemas.microsoft.com/office/drawing/2014/main" xmlns="" id="{F7CFA975-F1DA-6843-9B79-FBD0451FF455}"/>
                </a:ext>
              </a:extLst>
            </p:cNvPr>
            <p:cNvSpPr>
              <a:spLocks noChangeArrowheads="1"/>
            </p:cNvSpPr>
            <p:nvPr/>
          </p:nvSpPr>
          <p:spPr bwMode="auto">
            <a:xfrm>
              <a:off x="3312829" y="1102548"/>
              <a:ext cx="1005912" cy="1258517"/>
            </a:xfrm>
            <a:custGeom>
              <a:avLst/>
              <a:gdLst>
                <a:gd name="T0" fmla="*/ 1966 w 1967"/>
                <a:gd name="T1" fmla="*/ 2461 h 2462"/>
                <a:gd name="T2" fmla="*/ 1966 w 1967"/>
                <a:gd name="T3" fmla="*/ 0 h 2462"/>
                <a:gd name="T4" fmla="*/ 0 w 1967"/>
                <a:gd name="T5" fmla="*/ 0 h 2462"/>
                <a:gd name="T6" fmla="*/ 0 w 1967"/>
                <a:gd name="T7" fmla="*/ 2461 h 2462"/>
                <a:gd name="T8" fmla="*/ 1966 w 1967"/>
                <a:gd name="T9" fmla="*/ 2461 h 2462"/>
              </a:gdLst>
              <a:ahLst/>
              <a:cxnLst>
                <a:cxn ang="0">
                  <a:pos x="T0" y="T1"/>
                </a:cxn>
                <a:cxn ang="0">
                  <a:pos x="T2" y="T3"/>
                </a:cxn>
                <a:cxn ang="0">
                  <a:pos x="T4" y="T5"/>
                </a:cxn>
                <a:cxn ang="0">
                  <a:pos x="T6" y="T7"/>
                </a:cxn>
                <a:cxn ang="0">
                  <a:pos x="T8" y="T9"/>
                </a:cxn>
              </a:cxnLst>
              <a:rect l="0" t="0" r="r" b="b"/>
              <a:pathLst>
                <a:path w="1967" h="2462">
                  <a:moveTo>
                    <a:pt x="1966" y="2461"/>
                  </a:moveTo>
                  <a:lnTo>
                    <a:pt x="1966" y="0"/>
                  </a:lnTo>
                  <a:lnTo>
                    <a:pt x="0" y="0"/>
                  </a:lnTo>
                  <a:lnTo>
                    <a:pt x="0" y="2461"/>
                  </a:lnTo>
                  <a:lnTo>
                    <a:pt x="1966" y="2461"/>
                  </a:lnTo>
                </a:path>
              </a:pathLst>
            </a:custGeom>
            <a:solidFill>
              <a:schemeClr val="accent4"/>
            </a:solidFill>
            <a:ln>
              <a:noFill/>
            </a:ln>
            <a:effectLst/>
          </p:spPr>
          <p:txBody>
            <a:bodyPr wrap="none" anchor="ctr"/>
            <a:lstStyle/>
            <a:p>
              <a:endParaRPr lang="es-MX" sz="900"/>
            </a:p>
          </p:txBody>
        </p:sp>
      </p:grpSp>
    </p:spTree>
    <p:extLst>
      <p:ext uri="{BB962C8B-B14F-4D97-AF65-F5344CB8AC3E}">
        <p14:creationId xmlns:p14="http://schemas.microsoft.com/office/powerpoint/2010/main" val="13312285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xmlns="" id="{CE4B999E-AE68-A148-BC94-54DD0361C6F6}"/>
              </a:ext>
            </a:extLst>
          </p:cNvPr>
          <p:cNvSpPr txBox="1"/>
          <p:nvPr/>
        </p:nvSpPr>
        <p:spPr>
          <a:xfrm>
            <a:off x="5346268" y="295975"/>
            <a:ext cx="2138727" cy="707886"/>
          </a:xfrm>
          <a:prstGeom prst="rect">
            <a:avLst/>
          </a:prstGeom>
          <a:noFill/>
        </p:spPr>
        <p:txBody>
          <a:bodyPr wrap="none" rtlCol="0">
            <a:spAutoFit/>
          </a:bodyPr>
          <a:lstStyle/>
          <a:p>
            <a:pPr algn="ctr"/>
            <a:r>
              <a:rPr lang="en-US" sz="4000" b="1" dirty="0" smtClean="0">
                <a:solidFill>
                  <a:schemeClr val="tx2"/>
                </a:solidFill>
                <a:latin typeface="Lato Heavy" charset="0"/>
                <a:ea typeface="Lato Heavy" charset="0"/>
                <a:cs typeface="Lato Heavy" charset="0"/>
              </a:rPr>
              <a:t>Doubts ?</a:t>
            </a:r>
            <a:endParaRPr lang="en-US" sz="4000" b="1" dirty="0">
              <a:solidFill>
                <a:schemeClr val="tx2"/>
              </a:solidFill>
              <a:latin typeface="Lato Heavy" charset="0"/>
              <a:ea typeface="Lato Heavy" charset="0"/>
              <a:cs typeface="Lato Heavy" charset="0"/>
            </a:endParaRPr>
          </a:p>
        </p:txBody>
      </p:sp>
      <p:sp>
        <p:nvSpPr>
          <p:cNvPr id="11"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68194" y="2918491"/>
            <a:ext cx="10823590"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Ms. Usha Mittal </a:t>
            </a:r>
            <a:r>
              <a:rPr lang="es-MX" sz="2800" b="1" dirty="0" smtClean="0"/>
              <a:t>|</a:t>
            </a:r>
            <a:r>
              <a:rPr lang="es-MX" sz="2800" b="1" dirty="0" smtClean="0">
                <a:solidFill>
                  <a:schemeClr val="bg1"/>
                </a:solidFill>
              </a:rPr>
              <a:t> usha.20339@lpu.co.in </a:t>
            </a:r>
            <a:r>
              <a:rPr lang="es-MX" sz="2800" b="1" dirty="0" smtClean="0"/>
              <a:t>|</a:t>
            </a:r>
            <a:r>
              <a:rPr lang="es-MX" sz="2800" b="1" dirty="0" smtClean="0">
                <a:solidFill>
                  <a:schemeClr val="bg1"/>
                </a:solidFill>
              </a:rPr>
              <a:t> 33-203</a:t>
            </a:r>
            <a:endParaRPr lang="es-MX" sz="2800" b="1" dirty="0">
              <a:solidFill>
                <a:schemeClr val="bg1"/>
              </a:solidFill>
            </a:endParaRPr>
          </a:p>
        </p:txBody>
      </p:sp>
      <p:grpSp>
        <p:nvGrpSpPr>
          <p:cNvPr id="5" name="Group 4"/>
          <p:cNvGrpSpPr/>
          <p:nvPr/>
        </p:nvGrpSpPr>
        <p:grpSpPr>
          <a:xfrm>
            <a:off x="246656" y="207596"/>
            <a:ext cx="494748" cy="722123"/>
            <a:chOff x="1109295" y="1102548"/>
            <a:chExt cx="3725933" cy="4682225"/>
          </a:xfrm>
        </p:grpSpPr>
        <p:sp>
          <p:nvSpPr>
            <p:cNvPr id="6" name="Freeform 180">
              <a:extLst>
                <a:ext uri="{FF2B5EF4-FFF2-40B4-BE49-F238E27FC236}">
                  <a16:creationId xmlns:a16="http://schemas.microsoft.com/office/drawing/2014/main" xmlns="" id="{68A66645-9A25-0C46-A132-E043EA07A523}"/>
                </a:ext>
              </a:extLst>
            </p:cNvPr>
            <p:cNvSpPr>
              <a:spLocks noChangeArrowheads="1"/>
            </p:cNvSpPr>
            <p:nvPr/>
          </p:nvSpPr>
          <p:spPr bwMode="auto">
            <a:xfrm>
              <a:off x="2255042" y="1102548"/>
              <a:ext cx="1057787" cy="1258517"/>
            </a:xfrm>
            <a:custGeom>
              <a:avLst/>
              <a:gdLst>
                <a:gd name="T0" fmla="*/ 2068 w 2069"/>
                <a:gd name="T1" fmla="*/ 0 h 2462"/>
                <a:gd name="T2" fmla="*/ 1675 w 2069"/>
                <a:gd name="T3" fmla="*/ 0 h 2462"/>
                <a:gd name="T4" fmla="*/ 0 w 2069"/>
                <a:gd name="T5" fmla="*/ 2461 h 2462"/>
                <a:gd name="T6" fmla="*/ 2068 w 2069"/>
                <a:gd name="T7" fmla="*/ 2461 h 2462"/>
                <a:gd name="T8" fmla="*/ 2068 w 2069"/>
                <a:gd name="T9" fmla="*/ 0 h 2462"/>
              </a:gdLst>
              <a:ahLst/>
              <a:cxnLst>
                <a:cxn ang="0">
                  <a:pos x="T0" y="T1"/>
                </a:cxn>
                <a:cxn ang="0">
                  <a:pos x="T2" y="T3"/>
                </a:cxn>
                <a:cxn ang="0">
                  <a:pos x="T4" y="T5"/>
                </a:cxn>
                <a:cxn ang="0">
                  <a:pos x="T6" y="T7"/>
                </a:cxn>
                <a:cxn ang="0">
                  <a:pos x="T8" y="T9"/>
                </a:cxn>
              </a:cxnLst>
              <a:rect l="0" t="0" r="r" b="b"/>
              <a:pathLst>
                <a:path w="2069" h="2462">
                  <a:moveTo>
                    <a:pt x="2068" y="0"/>
                  </a:moveTo>
                  <a:lnTo>
                    <a:pt x="1675" y="0"/>
                  </a:lnTo>
                  <a:lnTo>
                    <a:pt x="0" y="2461"/>
                  </a:lnTo>
                  <a:lnTo>
                    <a:pt x="2068" y="2461"/>
                  </a:lnTo>
                  <a:lnTo>
                    <a:pt x="2068" y="0"/>
                  </a:lnTo>
                </a:path>
              </a:pathLst>
            </a:custGeom>
            <a:solidFill>
              <a:schemeClr val="accent1"/>
            </a:solidFill>
            <a:ln>
              <a:noFill/>
            </a:ln>
            <a:effectLst/>
          </p:spPr>
          <p:txBody>
            <a:bodyPr wrap="none" anchor="ctr"/>
            <a:lstStyle/>
            <a:p>
              <a:endParaRPr lang="es-MX" sz="900"/>
            </a:p>
          </p:txBody>
        </p:sp>
        <p:sp>
          <p:nvSpPr>
            <p:cNvPr id="7" name="Freeform 181">
              <a:extLst>
                <a:ext uri="{FF2B5EF4-FFF2-40B4-BE49-F238E27FC236}">
                  <a16:creationId xmlns:a16="http://schemas.microsoft.com/office/drawing/2014/main" xmlns="" id="{FD8285C2-8D39-E949-9CA4-42AA3F6B077A}"/>
                </a:ext>
              </a:extLst>
            </p:cNvPr>
            <p:cNvSpPr>
              <a:spLocks noChangeArrowheads="1"/>
            </p:cNvSpPr>
            <p:nvPr/>
          </p:nvSpPr>
          <p:spPr bwMode="auto">
            <a:xfrm>
              <a:off x="3236145" y="3973682"/>
              <a:ext cx="1599083" cy="1811091"/>
            </a:xfrm>
            <a:custGeom>
              <a:avLst/>
              <a:gdLst>
                <a:gd name="T0" fmla="*/ 149 w 3127"/>
                <a:gd name="T1" fmla="*/ 0 h 3539"/>
                <a:gd name="T2" fmla="*/ 0 w 3127"/>
                <a:gd name="T3" fmla="*/ 0 h 3539"/>
                <a:gd name="T4" fmla="*/ 0 w 3127"/>
                <a:gd name="T5" fmla="*/ 1881 h 3539"/>
                <a:gd name="T6" fmla="*/ 0 w 3127"/>
                <a:gd name="T7" fmla="*/ 1881 h 3539"/>
                <a:gd name="T8" fmla="*/ 0 w 3127"/>
                <a:gd name="T9" fmla="*/ 3538 h 3539"/>
                <a:gd name="T10" fmla="*/ 2115 w 3127"/>
                <a:gd name="T11" fmla="*/ 3538 h 3539"/>
                <a:gd name="T12" fmla="*/ 2115 w 3127"/>
                <a:gd name="T13" fmla="*/ 1881 h 3539"/>
                <a:gd name="T14" fmla="*/ 3126 w 3127"/>
                <a:gd name="T15" fmla="*/ 1881 h 3539"/>
                <a:gd name="T16" fmla="*/ 3126 w 3127"/>
                <a:gd name="T17" fmla="*/ 0 h 3539"/>
                <a:gd name="T18" fmla="*/ 2115 w 3127"/>
                <a:gd name="T19" fmla="*/ 0 h 3539"/>
                <a:gd name="T20" fmla="*/ 149 w 3127"/>
                <a:gd name="T21" fmla="*/ 0 h 3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7" h="3539">
                  <a:moveTo>
                    <a:pt x="149" y="0"/>
                  </a:moveTo>
                  <a:lnTo>
                    <a:pt x="0" y="0"/>
                  </a:lnTo>
                  <a:lnTo>
                    <a:pt x="0" y="1881"/>
                  </a:lnTo>
                  <a:lnTo>
                    <a:pt x="0" y="1881"/>
                  </a:lnTo>
                  <a:lnTo>
                    <a:pt x="0" y="3538"/>
                  </a:lnTo>
                  <a:lnTo>
                    <a:pt x="2115" y="3538"/>
                  </a:lnTo>
                  <a:lnTo>
                    <a:pt x="2115" y="1881"/>
                  </a:lnTo>
                  <a:lnTo>
                    <a:pt x="3126" y="1881"/>
                  </a:lnTo>
                  <a:lnTo>
                    <a:pt x="3126" y="0"/>
                  </a:lnTo>
                  <a:lnTo>
                    <a:pt x="2115" y="0"/>
                  </a:lnTo>
                  <a:lnTo>
                    <a:pt x="149" y="0"/>
                  </a:lnTo>
                </a:path>
              </a:pathLst>
            </a:custGeom>
            <a:solidFill>
              <a:schemeClr val="accent1"/>
            </a:solidFill>
            <a:ln>
              <a:noFill/>
            </a:ln>
            <a:effectLst/>
          </p:spPr>
          <p:txBody>
            <a:bodyPr wrap="none" anchor="ctr"/>
            <a:lstStyle/>
            <a:p>
              <a:endParaRPr lang="es-MX" sz="900"/>
            </a:p>
          </p:txBody>
        </p:sp>
        <p:sp>
          <p:nvSpPr>
            <p:cNvPr id="8" name="Freeform 182">
              <a:extLst>
                <a:ext uri="{FF2B5EF4-FFF2-40B4-BE49-F238E27FC236}">
                  <a16:creationId xmlns:a16="http://schemas.microsoft.com/office/drawing/2014/main" xmlns="" id="{3BF52EB4-53DC-BD43-8E47-F87DBB324B95}"/>
                </a:ext>
              </a:extLst>
            </p:cNvPr>
            <p:cNvSpPr>
              <a:spLocks noChangeArrowheads="1"/>
            </p:cNvSpPr>
            <p:nvPr/>
          </p:nvSpPr>
          <p:spPr bwMode="auto">
            <a:xfrm>
              <a:off x="1109295" y="3973682"/>
              <a:ext cx="2126850" cy="963058"/>
            </a:xfrm>
            <a:custGeom>
              <a:avLst/>
              <a:gdLst>
                <a:gd name="T0" fmla="*/ 4156 w 4157"/>
                <a:gd name="T1" fmla="*/ 0 h 1882"/>
                <a:gd name="T2" fmla="*/ 2349 w 4157"/>
                <a:gd name="T3" fmla="*/ 0 h 1882"/>
                <a:gd name="T4" fmla="*/ 93 w 4157"/>
                <a:gd name="T5" fmla="*/ 0 h 1882"/>
                <a:gd name="T6" fmla="*/ 0 w 4157"/>
                <a:gd name="T7" fmla="*/ 131 h 1882"/>
                <a:gd name="T8" fmla="*/ 0 w 4157"/>
                <a:gd name="T9" fmla="*/ 1881 h 1882"/>
                <a:gd name="T10" fmla="*/ 4156 w 4157"/>
                <a:gd name="T11" fmla="*/ 1881 h 1882"/>
                <a:gd name="T12" fmla="*/ 4156 w 4157"/>
                <a:gd name="T13" fmla="*/ 0 h 1882"/>
              </a:gdLst>
              <a:ahLst/>
              <a:cxnLst>
                <a:cxn ang="0">
                  <a:pos x="T0" y="T1"/>
                </a:cxn>
                <a:cxn ang="0">
                  <a:pos x="T2" y="T3"/>
                </a:cxn>
                <a:cxn ang="0">
                  <a:pos x="T4" y="T5"/>
                </a:cxn>
                <a:cxn ang="0">
                  <a:pos x="T6" y="T7"/>
                </a:cxn>
                <a:cxn ang="0">
                  <a:pos x="T8" y="T9"/>
                </a:cxn>
                <a:cxn ang="0">
                  <a:pos x="T10" y="T11"/>
                </a:cxn>
                <a:cxn ang="0">
                  <a:pos x="T12" y="T13"/>
                </a:cxn>
              </a:cxnLst>
              <a:rect l="0" t="0" r="r" b="b"/>
              <a:pathLst>
                <a:path w="4157" h="1882">
                  <a:moveTo>
                    <a:pt x="4156" y="0"/>
                  </a:moveTo>
                  <a:lnTo>
                    <a:pt x="2349" y="0"/>
                  </a:lnTo>
                  <a:lnTo>
                    <a:pt x="93" y="0"/>
                  </a:lnTo>
                  <a:lnTo>
                    <a:pt x="0" y="131"/>
                  </a:lnTo>
                  <a:lnTo>
                    <a:pt x="0" y="1881"/>
                  </a:lnTo>
                  <a:lnTo>
                    <a:pt x="4156" y="1881"/>
                  </a:lnTo>
                  <a:lnTo>
                    <a:pt x="4156" y="0"/>
                  </a:lnTo>
                </a:path>
              </a:pathLst>
            </a:custGeom>
            <a:solidFill>
              <a:schemeClr val="accent3"/>
            </a:solidFill>
            <a:ln>
              <a:noFill/>
            </a:ln>
            <a:effectLst/>
          </p:spPr>
          <p:txBody>
            <a:bodyPr wrap="none" anchor="ctr"/>
            <a:lstStyle/>
            <a:p>
              <a:endParaRPr lang="es-MX" sz="900"/>
            </a:p>
          </p:txBody>
        </p:sp>
        <p:sp>
          <p:nvSpPr>
            <p:cNvPr id="9" name="Freeform 183">
              <a:extLst>
                <a:ext uri="{FF2B5EF4-FFF2-40B4-BE49-F238E27FC236}">
                  <a16:creationId xmlns:a16="http://schemas.microsoft.com/office/drawing/2014/main" xmlns="" id="{51320DA5-E484-1C4F-A46B-62BE02E4AA35}"/>
                </a:ext>
              </a:extLst>
            </p:cNvPr>
            <p:cNvSpPr>
              <a:spLocks noChangeArrowheads="1"/>
            </p:cNvSpPr>
            <p:nvPr/>
          </p:nvSpPr>
          <p:spPr bwMode="auto">
            <a:xfrm>
              <a:off x="3312829" y="2361065"/>
              <a:ext cx="1005912" cy="1612617"/>
            </a:xfrm>
            <a:custGeom>
              <a:avLst/>
              <a:gdLst>
                <a:gd name="T0" fmla="*/ 0 w 1967"/>
                <a:gd name="T1" fmla="*/ 3153 h 3154"/>
                <a:gd name="T2" fmla="*/ 1966 w 1967"/>
                <a:gd name="T3" fmla="*/ 3153 h 3154"/>
                <a:gd name="T4" fmla="*/ 1966 w 1967"/>
                <a:gd name="T5" fmla="*/ 0 h 3154"/>
                <a:gd name="T6" fmla="*/ 0 w 1967"/>
                <a:gd name="T7" fmla="*/ 0 h 3154"/>
                <a:gd name="T8" fmla="*/ 0 w 1967"/>
                <a:gd name="T9" fmla="*/ 3153 h 3154"/>
              </a:gdLst>
              <a:ahLst/>
              <a:cxnLst>
                <a:cxn ang="0">
                  <a:pos x="T0" y="T1"/>
                </a:cxn>
                <a:cxn ang="0">
                  <a:pos x="T2" y="T3"/>
                </a:cxn>
                <a:cxn ang="0">
                  <a:pos x="T4" y="T5"/>
                </a:cxn>
                <a:cxn ang="0">
                  <a:pos x="T6" y="T7"/>
                </a:cxn>
                <a:cxn ang="0">
                  <a:pos x="T8" y="T9"/>
                </a:cxn>
              </a:cxnLst>
              <a:rect l="0" t="0" r="r" b="b"/>
              <a:pathLst>
                <a:path w="1967" h="3154">
                  <a:moveTo>
                    <a:pt x="0" y="3153"/>
                  </a:moveTo>
                  <a:lnTo>
                    <a:pt x="1966" y="3153"/>
                  </a:lnTo>
                  <a:lnTo>
                    <a:pt x="1966" y="0"/>
                  </a:lnTo>
                  <a:lnTo>
                    <a:pt x="0" y="0"/>
                  </a:lnTo>
                  <a:lnTo>
                    <a:pt x="0" y="3153"/>
                  </a:lnTo>
                </a:path>
              </a:pathLst>
            </a:custGeom>
            <a:solidFill>
              <a:schemeClr val="accent5"/>
            </a:solidFill>
            <a:ln>
              <a:noFill/>
            </a:ln>
            <a:effectLst/>
          </p:spPr>
          <p:txBody>
            <a:bodyPr wrap="none" anchor="ctr"/>
            <a:lstStyle/>
            <a:p>
              <a:endParaRPr lang="es-MX" sz="900"/>
            </a:p>
          </p:txBody>
        </p:sp>
        <p:sp>
          <p:nvSpPr>
            <p:cNvPr id="10" name="Freeform 184">
              <a:extLst>
                <a:ext uri="{FF2B5EF4-FFF2-40B4-BE49-F238E27FC236}">
                  <a16:creationId xmlns:a16="http://schemas.microsoft.com/office/drawing/2014/main" xmlns="" id="{6798037D-D647-AA44-AD82-72F18E6D09EC}"/>
                </a:ext>
              </a:extLst>
            </p:cNvPr>
            <p:cNvSpPr>
              <a:spLocks noChangeArrowheads="1"/>
            </p:cNvSpPr>
            <p:nvPr/>
          </p:nvSpPr>
          <p:spPr bwMode="auto">
            <a:xfrm>
              <a:off x="1156660" y="2361065"/>
              <a:ext cx="2153913" cy="1612617"/>
            </a:xfrm>
            <a:custGeom>
              <a:avLst/>
              <a:gdLst>
                <a:gd name="T0" fmla="*/ 2256 w 4213"/>
                <a:gd name="T1" fmla="*/ 3153 h 3154"/>
                <a:gd name="T2" fmla="*/ 4212 w 4213"/>
                <a:gd name="T3" fmla="*/ 0 h 3154"/>
                <a:gd name="T4" fmla="*/ 2144 w 4213"/>
                <a:gd name="T5" fmla="*/ 0 h 3154"/>
                <a:gd name="T6" fmla="*/ 0 w 4213"/>
                <a:gd name="T7" fmla="*/ 3153 h 3154"/>
                <a:gd name="T8" fmla="*/ 2256 w 4213"/>
                <a:gd name="T9" fmla="*/ 3153 h 3154"/>
              </a:gdLst>
              <a:ahLst/>
              <a:cxnLst>
                <a:cxn ang="0">
                  <a:pos x="T0" y="T1"/>
                </a:cxn>
                <a:cxn ang="0">
                  <a:pos x="T2" y="T3"/>
                </a:cxn>
                <a:cxn ang="0">
                  <a:pos x="T4" y="T5"/>
                </a:cxn>
                <a:cxn ang="0">
                  <a:pos x="T6" y="T7"/>
                </a:cxn>
                <a:cxn ang="0">
                  <a:pos x="T8" y="T9"/>
                </a:cxn>
              </a:cxnLst>
              <a:rect l="0" t="0" r="r" b="b"/>
              <a:pathLst>
                <a:path w="4213" h="3154">
                  <a:moveTo>
                    <a:pt x="2256" y="3153"/>
                  </a:moveTo>
                  <a:lnTo>
                    <a:pt x="4212" y="0"/>
                  </a:lnTo>
                  <a:lnTo>
                    <a:pt x="2144" y="0"/>
                  </a:lnTo>
                  <a:lnTo>
                    <a:pt x="0" y="3153"/>
                  </a:lnTo>
                  <a:lnTo>
                    <a:pt x="2256" y="3153"/>
                  </a:lnTo>
                </a:path>
              </a:pathLst>
            </a:custGeom>
            <a:solidFill>
              <a:schemeClr val="accent2"/>
            </a:solidFill>
            <a:ln>
              <a:noFill/>
            </a:ln>
            <a:effectLst/>
          </p:spPr>
          <p:txBody>
            <a:bodyPr wrap="none" anchor="ctr"/>
            <a:lstStyle/>
            <a:p>
              <a:endParaRPr lang="es-MX" sz="900"/>
            </a:p>
          </p:txBody>
        </p:sp>
        <p:sp>
          <p:nvSpPr>
            <p:cNvPr id="12" name="Freeform 185">
              <a:extLst>
                <a:ext uri="{FF2B5EF4-FFF2-40B4-BE49-F238E27FC236}">
                  <a16:creationId xmlns:a16="http://schemas.microsoft.com/office/drawing/2014/main" xmlns="" id="{F7CFA975-F1DA-6843-9B79-FBD0451FF455}"/>
                </a:ext>
              </a:extLst>
            </p:cNvPr>
            <p:cNvSpPr>
              <a:spLocks noChangeArrowheads="1"/>
            </p:cNvSpPr>
            <p:nvPr/>
          </p:nvSpPr>
          <p:spPr bwMode="auto">
            <a:xfrm>
              <a:off x="3312829" y="1102548"/>
              <a:ext cx="1005912" cy="1258517"/>
            </a:xfrm>
            <a:custGeom>
              <a:avLst/>
              <a:gdLst>
                <a:gd name="T0" fmla="*/ 1966 w 1967"/>
                <a:gd name="T1" fmla="*/ 2461 h 2462"/>
                <a:gd name="T2" fmla="*/ 1966 w 1967"/>
                <a:gd name="T3" fmla="*/ 0 h 2462"/>
                <a:gd name="T4" fmla="*/ 0 w 1967"/>
                <a:gd name="T5" fmla="*/ 0 h 2462"/>
                <a:gd name="T6" fmla="*/ 0 w 1967"/>
                <a:gd name="T7" fmla="*/ 2461 h 2462"/>
                <a:gd name="T8" fmla="*/ 1966 w 1967"/>
                <a:gd name="T9" fmla="*/ 2461 h 2462"/>
              </a:gdLst>
              <a:ahLst/>
              <a:cxnLst>
                <a:cxn ang="0">
                  <a:pos x="T0" y="T1"/>
                </a:cxn>
                <a:cxn ang="0">
                  <a:pos x="T2" y="T3"/>
                </a:cxn>
                <a:cxn ang="0">
                  <a:pos x="T4" y="T5"/>
                </a:cxn>
                <a:cxn ang="0">
                  <a:pos x="T6" y="T7"/>
                </a:cxn>
                <a:cxn ang="0">
                  <a:pos x="T8" y="T9"/>
                </a:cxn>
              </a:cxnLst>
              <a:rect l="0" t="0" r="r" b="b"/>
              <a:pathLst>
                <a:path w="1967" h="2462">
                  <a:moveTo>
                    <a:pt x="1966" y="2461"/>
                  </a:moveTo>
                  <a:lnTo>
                    <a:pt x="1966" y="0"/>
                  </a:lnTo>
                  <a:lnTo>
                    <a:pt x="0" y="0"/>
                  </a:lnTo>
                  <a:lnTo>
                    <a:pt x="0" y="2461"/>
                  </a:lnTo>
                  <a:lnTo>
                    <a:pt x="1966" y="2461"/>
                  </a:lnTo>
                </a:path>
              </a:pathLst>
            </a:custGeom>
            <a:solidFill>
              <a:schemeClr val="accent4"/>
            </a:solidFill>
            <a:ln>
              <a:noFill/>
            </a:ln>
            <a:effectLst/>
          </p:spPr>
          <p:txBody>
            <a:bodyPr wrap="none" anchor="ctr"/>
            <a:lstStyle/>
            <a:p>
              <a:endParaRPr lang="es-MX" sz="900"/>
            </a:p>
          </p:txBody>
        </p:sp>
      </p:grpSp>
      <p:sp>
        <p:nvSpPr>
          <p:cNvPr id="13"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68194" y="1752840"/>
            <a:ext cx="10823590"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err="1">
                <a:solidFill>
                  <a:schemeClr val="bg1"/>
                </a:solidFill>
              </a:rPr>
              <a:t>Dr</a:t>
            </a:r>
            <a:r>
              <a:rPr lang="es-MX" sz="2800" b="1" dirty="0">
                <a:solidFill>
                  <a:schemeClr val="bg1"/>
                </a:solidFill>
              </a:rPr>
              <a:t> </a:t>
            </a:r>
            <a:r>
              <a:rPr lang="es-MX" sz="2800" b="1" dirty="0" err="1">
                <a:solidFill>
                  <a:schemeClr val="bg1"/>
                </a:solidFill>
              </a:rPr>
              <a:t>Rahul</a:t>
            </a:r>
            <a:r>
              <a:rPr lang="es-MX" sz="2800" b="1" dirty="0">
                <a:solidFill>
                  <a:schemeClr val="bg1"/>
                </a:solidFill>
              </a:rPr>
              <a:t> </a:t>
            </a:r>
            <a:r>
              <a:rPr lang="es-MX" sz="2800" b="1" dirty="0"/>
              <a:t>|</a:t>
            </a:r>
            <a:r>
              <a:rPr lang="es-MX" sz="2800" b="1" dirty="0">
                <a:solidFill>
                  <a:schemeClr val="bg1"/>
                </a:solidFill>
              </a:rPr>
              <a:t> </a:t>
            </a:r>
            <a:r>
              <a:rPr lang="es-MX" sz="2800" b="1">
                <a:solidFill>
                  <a:schemeClr val="bg1"/>
                </a:solidFill>
              </a:rPr>
              <a:t>rahul.23360@</a:t>
            </a:r>
            <a:r>
              <a:rPr lang="es-MX" sz="2800" b="1" dirty="0">
                <a:solidFill>
                  <a:schemeClr val="bg1"/>
                </a:solidFill>
              </a:rPr>
              <a:t>lpu.co.in </a:t>
            </a:r>
            <a:r>
              <a:rPr lang="es-MX" sz="2800" b="1" dirty="0"/>
              <a:t>|</a:t>
            </a:r>
            <a:r>
              <a:rPr lang="es-MX" sz="2800" b="1" dirty="0">
                <a:solidFill>
                  <a:schemeClr val="bg1"/>
                </a:solidFill>
              </a:rPr>
              <a:t> 33-203</a:t>
            </a:r>
          </a:p>
        </p:txBody>
      </p:sp>
    </p:spTree>
    <p:extLst>
      <p:ext uri="{BB962C8B-B14F-4D97-AF65-F5344CB8AC3E}">
        <p14:creationId xmlns:p14="http://schemas.microsoft.com/office/powerpoint/2010/main" val="14739079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xmlns="" id="{6BA7E35A-6F8F-7144-9754-318478974951}"/>
              </a:ext>
            </a:extLst>
          </p:cNvPr>
          <p:cNvGrpSpPr/>
          <p:nvPr/>
        </p:nvGrpSpPr>
        <p:grpSpPr>
          <a:xfrm>
            <a:off x="450166" y="673614"/>
            <a:ext cx="5251878" cy="5371061"/>
            <a:chOff x="12905924" y="1399306"/>
            <a:chExt cx="9117540" cy="10742120"/>
          </a:xfrm>
        </p:grpSpPr>
        <p:sp>
          <p:nvSpPr>
            <p:cNvPr id="65" name="CuadroTexto 238">
              <a:extLst>
                <a:ext uri="{FF2B5EF4-FFF2-40B4-BE49-F238E27FC236}">
                  <a16:creationId xmlns:a16="http://schemas.microsoft.com/office/drawing/2014/main" xmlns="" id="{11EF55CC-CF19-8745-9EE2-11B771E2CA8B}"/>
                </a:ext>
              </a:extLst>
            </p:cNvPr>
            <p:cNvSpPr txBox="1"/>
            <p:nvPr/>
          </p:nvSpPr>
          <p:spPr>
            <a:xfrm>
              <a:off x="12905924" y="1399306"/>
              <a:ext cx="7649146" cy="1538882"/>
            </a:xfrm>
            <a:prstGeom prst="rect">
              <a:avLst/>
            </a:prstGeom>
            <a:noFill/>
          </p:spPr>
          <p:txBody>
            <a:bodyPr wrap="none" rtlCol="0">
              <a:spAutoFit/>
            </a:bodyPr>
            <a:lstStyle/>
            <a:p>
              <a:r>
                <a:rPr lang="en-US" sz="4400" b="1" smtClean="0">
                  <a:solidFill>
                    <a:schemeClr val="tx2"/>
                  </a:solidFill>
                  <a:latin typeface="Lato Heavy" charset="0"/>
                  <a:ea typeface="Lato Heavy" charset="0"/>
                  <a:cs typeface="Lato Heavy" charset="0"/>
                </a:rPr>
                <a:t>Cyber Security</a:t>
              </a:r>
              <a:endParaRPr lang="en-US" sz="4400" b="1">
                <a:solidFill>
                  <a:schemeClr val="tx2"/>
                </a:solidFill>
                <a:latin typeface="Lato Heavy" charset="0"/>
                <a:ea typeface="Lato Heavy" charset="0"/>
                <a:cs typeface="Lato Heavy" charset="0"/>
              </a:endParaRPr>
            </a:p>
          </p:txBody>
        </p:sp>
        <p:sp>
          <p:nvSpPr>
            <p:cNvPr id="66" name="CuadroTexto 239">
              <a:extLst>
                <a:ext uri="{FF2B5EF4-FFF2-40B4-BE49-F238E27FC236}">
                  <a16:creationId xmlns:a16="http://schemas.microsoft.com/office/drawing/2014/main" xmlns="" id="{C7F34ECC-FD78-4541-A150-F72B013D0094}"/>
                </a:ext>
              </a:extLst>
            </p:cNvPr>
            <p:cNvSpPr txBox="1"/>
            <p:nvPr/>
          </p:nvSpPr>
          <p:spPr>
            <a:xfrm>
              <a:off x="12939792" y="2890746"/>
              <a:ext cx="8303130" cy="3631763"/>
            </a:xfrm>
            <a:prstGeom prst="rect">
              <a:avLst/>
            </a:prstGeom>
            <a:noFill/>
          </p:spPr>
          <p:txBody>
            <a:bodyPr wrap="square" rtlCol="0">
              <a:spAutoFit/>
            </a:bodyPr>
            <a:lstStyle/>
            <a:p>
              <a:pPr algn="just">
                <a:spcBef>
                  <a:spcPct val="0"/>
                </a:spcBef>
              </a:pPr>
              <a:r>
                <a:rPr lang="en-US" altLang="en-US" sz="1400" dirty="0" smtClean="0">
                  <a:latin typeface="Cambria" panose="02040503050406030204" pitchFamily="18" charset="0"/>
                  <a:ea typeface="Cambria" panose="02040503050406030204" pitchFamily="18" charset="0"/>
                  <a:cs typeface="Cambria" panose="02040503050406030204" pitchFamily="18" charset="0"/>
                </a:rPr>
                <a:t>Cyber security transform into a frightening new reality, one where corporate and government organizations seem helpless to stop cyber incursions that leads to cyber risk. To mitigate the cyber risk we need knowledge of cryptographic techniques, traffic monitoring and ethical hacking knowledge for better understanding of security issues to protect our network.</a:t>
              </a:r>
              <a:endParaRPr lang="en-US" altLang="en-US" sz="1400" dirty="0" smtClean="0"/>
            </a:p>
          </p:txBody>
        </p:sp>
        <p:grpSp>
          <p:nvGrpSpPr>
            <p:cNvPr id="68" name="Group 67">
              <a:extLst>
                <a:ext uri="{FF2B5EF4-FFF2-40B4-BE49-F238E27FC236}">
                  <a16:creationId xmlns:a16="http://schemas.microsoft.com/office/drawing/2014/main" xmlns="" id="{8D92C22A-042F-6F45-96D2-CC0A05A909C7}"/>
                </a:ext>
              </a:extLst>
            </p:cNvPr>
            <p:cNvGrpSpPr/>
            <p:nvPr/>
          </p:nvGrpSpPr>
          <p:grpSpPr>
            <a:xfrm>
              <a:off x="13107821" y="8361855"/>
              <a:ext cx="5004521" cy="1309254"/>
              <a:chOff x="13481174" y="8678716"/>
              <a:chExt cx="5004521" cy="1111104"/>
            </a:xfrm>
          </p:grpSpPr>
          <p:sp>
            <p:nvSpPr>
              <p:cNvPr id="90" name="Freeform 162">
                <a:extLst>
                  <a:ext uri="{FF2B5EF4-FFF2-40B4-BE49-F238E27FC236}">
                    <a16:creationId xmlns:a16="http://schemas.microsoft.com/office/drawing/2014/main" xmlns="" id="{6414959E-8A56-A342-B376-A72DC9E86AEB}"/>
                  </a:ext>
                </a:extLst>
              </p:cNvPr>
              <p:cNvSpPr>
                <a:spLocks noChangeArrowheads="1"/>
              </p:cNvSpPr>
              <p:nvPr/>
            </p:nvSpPr>
            <p:spPr bwMode="auto">
              <a:xfrm>
                <a:off x="13481174" y="8678716"/>
                <a:ext cx="191256" cy="1111104"/>
              </a:xfrm>
              <a:custGeom>
                <a:avLst/>
                <a:gdLst>
                  <a:gd name="T0" fmla="*/ 183 w 184"/>
                  <a:gd name="T1" fmla="*/ 1075 h 1076"/>
                  <a:gd name="T2" fmla="*/ 0 w 184"/>
                  <a:gd name="T3" fmla="*/ 1075 h 1076"/>
                  <a:gd name="T4" fmla="*/ 0 w 184"/>
                  <a:gd name="T5" fmla="*/ 0 h 1076"/>
                  <a:gd name="T6" fmla="*/ 183 w 184"/>
                  <a:gd name="T7" fmla="*/ 0 h 1076"/>
                  <a:gd name="T8" fmla="*/ 183 w 184"/>
                  <a:gd name="T9" fmla="*/ 1075 h 1076"/>
                </a:gdLst>
                <a:ahLst/>
                <a:cxnLst>
                  <a:cxn ang="0">
                    <a:pos x="T0" y="T1"/>
                  </a:cxn>
                  <a:cxn ang="0">
                    <a:pos x="T2" y="T3"/>
                  </a:cxn>
                  <a:cxn ang="0">
                    <a:pos x="T4" y="T5"/>
                  </a:cxn>
                  <a:cxn ang="0">
                    <a:pos x="T6" y="T7"/>
                  </a:cxn>
                  <a:cxn ang="0">
                    <a:pos x="T8" y="T9"/>
                  </a:cxn>
                </a:cxnLst>
                <a:rect l="0" t="0" r="r" b="b"/>
                <a:pathLst>
                  <a:path w="184" h="1076">
                    <a:moveTo>
                      <a:pt x="183" y="1075"/>
                    </a:moveTo>
                    <a:lnTo>
                      <a:pt x="0" y="1075"/>
                    </a:lnTo>
                    <a:lnTo>
                      <a:pt x="0" y="0"/>
                    </a:lnTo>
                    <a:lnTo>
                      <a:pt x="183" y="0"/>
                    </a:lnTo>
                    <a:lnTo>
                      <a:pt x="183" y="1075"/>
                    </a:lnTo>
                  </a:path>
                </a:pathLst>
              </a:custGeom>
              <a:solidFill>
                <a:srgbClr val="0070C0"/>
              </a:solidFill>
              <a:ln>
                <a:noFill/>
              </a:ln>
              <a:effectLst/>
            </p:spPr>
            <p:txBody>
              <a:bodyPr wrap="none" anchor="ctr"/>
              <a:lstStyle/>
              <a:p>
                <a:endParaRPr lang="es-MX" sz="900"/>
              </a:p>
            </p:txBody>
          </p:sp>
          <p:sp>
            <p:nvSpPr>
              <p:cNvPr id="91" name="Freeform 164">
                <a:extLst>
                  <a:ext uri="{FF2B5EF4-FFF2-40B4-BE49-F238E27FC236}">
                    <a16:creationId xmlns:a16="http://schemas.microsoft.com/office/drawing/2014/main" xmlns="" id="{511FED03-A13A-4B4B-A10D-A1732E43CFE2}"/>
                  </a:ext>
                </a:extLst>
              </p:cNvPr>
              <p:cNvSpPr>
                <a:spLocks noChangeArrowheads="1"/>
              </p:cNvSpPr>
              <p:nvPr/>
            </p:nvSpPr>
            <p:spPr bwMode="auto">
              <a:xfrm>
                <a:off x="18298991" y="8678716"/>
                <a:ext cx="186704" cy="1111104"/>
              </a:xfrm>
              <a:custGeom>
                <a:avLst/>
                <a:gdLst>
                  <a:gd name="T0" fmla="*/ 182 w 183"/>
                  <a:gd name="T1" fmla="*/ 1075 h 1076"/>
                  <a:gd name="T2" fmla="*/ 0 w 183"/>
                  <a:gd name="T3" fmla="*/ 1075 h 1076"/>
                  <a:gd name="T4" fmla="*/ 0 w 183"/>
                  <a:gd name="T5" fmla="*/ 0 h 1076"/>
                  <a:gd name="T6" fmla="*/ 182 w 183"/>
                  <a:gd name="T7" fmla="*/ 0 h 1076"/>
                  <a:gd name="T8" fmla="*/ 182 w 183"/>
                  <a:gd name="T9" fmla="*/ 1075 h 1076"/>
                </a:gdLst>
                <a:ahLst/>
                <a:cxnLst>
                  <a:cxn ang="0">
                    <a:pos x="T0" y="T1"/>
                  </a:cxn>
                  <a:cxn ang="0">
                    <a:pos x="T2" y="T3"/>
                  </a:cxn>
                  <a:cxn ang="0">
                    <a:pos x="T4" y="T5"/>
                  </a:cxn>
                  <a:cxn ang="0">
                    <a:pos x="T6" y="T7"/>
                  </a:cxn>
                  <a:cxn ang="0">
                    <a:pos x="T8" y="T9"/>
                  </a:cxn>
                </a:cxnLst>
                <a:rect l="0" t="0" r="r" b="b"/>
                <a:pathLst>
                  <a:path w="183" h="1076">
                    <a:moveTo>
                      <a:pt x="182" y="1075"/>
                    </a:moveTo>
                    <a:lnTo>
                      <a:pt x="0" y="1075"/>
                    </a:lnTo>
                    <a:lnTo>
                      <a:pt x="0" y="0"/>
                    </a:lnTo>
                    <a:lnTo>
                      <a:pt x="182" y="0"/>
                    </a:lnTo>
                    <a:lnTo>
                      <a:pt x="182" y="1075"/>
                    </a:lnTo>
                  </a:path>
                </a:pathLst>
              </a:custGeom>
              <a:solidFill>
                <a:schemeClr val="accent2"/>
              </a:solidFill>
              <a:ln>
                <a:noFill/>
              </a:ln>
              <a:effectLst/>
            </p:spPr>
            <p:txBody>
              <a:bodyPr wrap="none" anchor="ctr"/>
              <a:lstStyle/>
              <a:p>
                <a:endParaRPr lang="es-MX" sz="900"/>
              </a:p>
            </p:txBody>
          </p:sp>
        </p:grpSp>
        <p:grpSp>
          <p:nvGrpSpPr>
            <p:cNvPr id="69" name="Group 68">
              <a:extLst>
                <a:ext uri="{FF2B5EF4-FFF2-40B4-BE49-F238E27FC236}">
                  <a16:creationId xmlns:a16="http://schemas.microsoft.com/office/drawing/2014/main" xmlns="" id="{D0940B2B-D7E8-9E40-A970-E114D4313D17}"/>
                </a:ext>
              </a:extLst>
            </p:cNvPr>
            <p:cNvGrpSpPr/>
            <p:nvPr/>
          </p:nvGrpSpPr>
          <p:grpSpPr>
            <a:xfrm>
              <a:off x="13107821" y="10552701"/>
              <a:ext cx="5004521" cy="1325350"/>
              <a:chOff x="13481174" y="10727882"/>
              <a:chExt cx="5004521" cy="1124764"/>
            </a:xfrm>
          </p:grpSpPr>
          <p:sp>
            <p:nvSpPr>
              <p:cNvPr id="88" name="Freeform 178">
                <a:extLst>
                  <a:ext uri="{FF2B5EF4-FFF2-40B4-BE49-F238E27FC236}">
                    <a16:creationId xmlns:a16="http://schemas.microsoft.com/office/drawing/2014/main" xmlns="" id="{1D5FDC78-2B46-B14F-A28F-0C02F5248DE3}"/>
                  </a:ext>
                </a:extLst>
              </p:cNvPr>
              <p:cNvSpPr>
                <a:spLocks noChangeArrowheads="1"/>
              </p:cNvSpPr>
              <p:nvPr/>
            </p:nvSpPr>
            <p:spPr bwMode="auto">
              <a:xfrm>
                <a:off x="18298991" y="10741542"/>
                <a:ext cx="186704" cy="1111104"/>
              </a:xfrm>
              <a:custGeom>
                <a:avLst/>
                <a:gdLst>
                  <a:gd name="T0" fmla="*/ 182 w 183"/>
                  <a:gd name="T1" fmla="*/ 1075 h 1076"/>
                  <a:gd name="T2" fmla="*/ 0 w 183"/>
                  <a:gd name="T3" fmla="*/ 1075 h 1076"/>
                  <a:gd name="T4" fmla="*/ 0 w 183"/>
                  <a:gd name="T5" fmla="*/ 0 h 1076"/>
                  <a:gd name="T6" fmla="*/ 182 w 183"/>
                  <a:gd name="T7" fmla="*/ 0 h 1076"/>
                  <a:gd name="T8" fmla="*/ 182 w 183"/>
                  <a:gd name="T9" fmla="*/ 1075 h 1076"/>
                </a:gdLst>
                <a:ahLst/>
                <a:cxnLst>
                  <a:cxn ang="0">
                    <a:pos x="T0" y="T1"/>
                  </a:cxn>
                  <a:cxn ang="0">
                    <a:pos x="T2" y="T3"/>
                  </a:cxn>
                  <a:cxn ang="0">
                    <a:pos x="T4" y="T5"/>
                  </a:cxn>
                  <a:cxn ang="0">
                    <a:pos x="T6" y="T7"/>
                  </a:cxn>
                  <a:cxn ang="0">
                    <a:pos x="T8" y="T9"/>
                  </a:cxn>
                </a:cxnLst>
                <a:rect l="0" t="0" r="r" b="b"/>
                <a:pathLst>
                  <a:path w="183" h="1076">
                    <a:moveTo>
                      <a:pt x="182" y="1075"/>
                    </a:moveTo>
                    <a:lnTo>
                      <a:pt x="0" y="1075"/>
                    </a:lnTo>
                    <a:lnTo>
                      <a:pt x="0" y="0"/>
                    </a:lnTo>
                    <a:lnTo>
                      <a:pt x="182" y="0"/>
                    </a:lnTo>
                    <a:lnTo>
                      <a:pt x="182" y="1075"/>
                    </a:lnTo>
                  </a:path>
                </a:pathLst>
              </a:custGeom>
              <a:solidFill>
                <a:schemeClr val="accent4"/>
              </a:solidFill>
              <a:ln>
                <a:noFill/>
              </a:ln>
              <a:effectLst/>
            </p:spPr>
            <p:txBody>
              <a:bodyPr wrap="none" anchor="ctr"/>
              <a:lstStyle/>
              <a:p>
                <a:endParaRPr lang="es-MX" sz="900">
                  <a:solidFill>
                    <a:schemeClr val="accent4"/>
                  </a:solidFill>
                </a:endParaRPr>
              </a:p>
            </p:txBody>
          </p:sp>
          <p:sp>
            <p:nvSpPr>
              <p:cNvPr id="89" name="Freeform 179">
                <a:extLst>
                  <a:ext uri="{FF2B5EF4-FFF2-40B4-BE49-F238E27FC236}">
                    <a16:creationId xmlns:a16="http://schemas.microsoft.com/office/drawing/2014/main" xmlns="" id="{93C2B0DC-CB0E-194D-BAE2-E00ED749AEEC}"/>
                  </a:ext>
                </a:extLst>
              </p:cNvPr>
              <p:cNvSpPr>
                <a:spLocks noChangeArrowheads="1"/>
              </p:cNvSpPr>
              <p:nvPr/>
            </p:nvSpPr>
            <p:spPr bwMode="auto">
              <a:xfrm>
                <a:off x="13481174" y="10727882"/>
                <a:ext cx="191256" cy="1111104"/>
              </a:xfrm>
              <a:custGeom>
                <a:avLst/>
                <a:gdLst>
                  <a:gd name="T0" fmla="*/ 183 w 184"/>
                  <a:gd name="T1" fmla="*/ 1076 h 1077"/>
                  <a:gd name="T2" fmla="*/ 0 w 184"/>
                  <a:gd name="T3" fmla="*/ 1076 h 1077"/>
                  <a:gd name="T4" fmla="*/ 0 w 184"/>
                  <a:gd name="T5" fmla="*/ 0 h 1077"/>
                  <a:gd name="T6" fmla="*/ 183 w 184"/>
                  <a:gd name="T7" fmla="*/ 0 h 1077"/>
                  <a:gd name="T8" fmla="*/ 183 w 184"/>
                  <a:gd name="T9" fmla="*/ 1076 h 1077"/>
                </a:gdLst>
                <a:ahLst/>
                <a:cxnLst>
                  <a:cxn ang="0">
                    <a:pos x="T0" y="T1"/>
                  </a:cxn>
                  <a:cxn ang="0">
                    <a:pos x="T2" y="T3"/>
                  </a:cxn>
                  <a:cxn ang="0">
                    <a:pos x="T4" y="T5"/>
                  </a:cxn>
                  <a:cxn ang="0">
                    <a:pos x="T6" y="T7"/>
                  </a:cxn>
                  <a:cxn ang="0">
                    <a:pos x="T8" y="T9"/>
                  </a:cxn>
                </a:cxnLst>
                <a:rect l="0" t="0" r="r" b="b"/>
                <a:pathLst>
                  <a:path w="184" h="1077">
                    <a:moveTo>
                      <a:pt x="183" y="1076"/>
                    </a:moveTo>
                    <a:lnTo>
                      <a:pt x="0" y="1076"/>
                    </a:lnTo>
                    <a:lnTo>
                      <a:pt x="0" y="0"/>
                    </a:lnTo>
                    <a:lnTo>
                      <a:pt x="183" y="0"/>
                    </a:lnTo>
                    <a:lnTo>
                      <a:pt x="183" y="1076"/>
                    </a:lnTo>
                  </a:path>
                </a:pathLst>
              </a:custGeom>
              <a:solidFill>
                <a:schemeClr val="accent3"/>
              </a:solidFill>
              <a:ln>
                <a:noFill/>
              </a:ln>
              <a:effectLst/>
            </p:spPr>
            <p:txBody>
              <a:bodyPr wrap="none" anchor="ctr"/>
              <a:lstStyle/>
              <a:p>
                <a:endParaRPr lang="es-MX" sz="900"/>
              </a:p>
            </p:txBody>
          </p:sp>
        </p:grpSp>
        <p:grpSp>
          <p:nvGrpSpPr>
            <p:cNvPr id="71" name="Group 70">
              <a:extLst>
                <a:ext uri="{FF2B5EF4-FFF2-40B4-BE49-F238E27FC236}">
                  <a16:creationId xmlns:a16="http://schemas.microsoft.com/office/drawing/2014/main" xmlns="" id="{DAA25BA4-220A-0B45-83AC-C6B8C0BA5413}"/>
                </a:ext>
              </a:extLst>
            </p:cNvPr>
            <p:cNvGrpSpPr/>
            <p:nvPr/>
          </p:nvGrpSpPr>
          <p:grpSpPr>
            <a:xfrm>
              <a:off x="13557617" y="8251426"/>
              <a:ext cx="3667173" cy="1685242"/>
              <a:chOff x="4052283" y="9593766"/>
              <a:chExt cx="3667173" cy="1685242"/>
            </a:xfrm>
          </p:grpSpPr>
          <p:sp>
            <p:nvSpPr>
              <p:cNvPr id="84" name="CuadroTexto 395">
                <a:extLst>
                  <a:ext uri="{FF2B5EF4-FFF2-40B4-BE49-F238E27FC236}">
                    <a16:creationId xmlns:a16="http://schemas.microsoft.com/office/drawing/2014/main" xmlns="" id="{B4887FC7-8D1A-8941-A317-F2658141A825}"/>
                  </a:ext>
                </a:extLst>
              </p:cNvPr>
              <p:cNvSpPr txBox="1"/>
              <p:nvPr/>
            </p:nvSpPr>
            <p:spPr>
              <a:xfrm>
                <a:off x="4075729" y="9593766"/>
                <a:ext cx="2382675" cy="738664"/>
              </a:xfrm>
              <a:prstGeom prst="rect">
                <a:avLst/>
              </a:prstGeom>
              <a:noFill/>
            </p:spPr>
            <p:txBody>
              <a:bodyPr wrap="square" rtlCol="0">
                <a:spAutoFit/>
              </a:bodyPr>
              <a:lstStyle/>
              <a:p>
                <a:r>
                  <a:rPr lang="en-US" b="1" smtClean="0">
                    <a:solidFill>
                      <a:schemeClr val="tx2"/>
                    </a:solidFill>
                    <a:latin typeface="Lato" charset="0"/>
                    <a:ea typeface="Lato" charset="0"/>
                    <a:cs typeface="Lato" charset="0"/>
                  </a:rPr>
                  <a:t>INT242</a:t>
                </a:r>
                <a:endParaRPr lang="en-US" b="1">
                  <a:solidFill>
                    <a:schemeClr val="tx2"/>
                  </a:solidFill>
                  <a:latin typeface="Lato" charset="0"/>
                  <a:ea typeface="Lato" charset="0"/>
                  <a:cs typeface="Lato" charset="0"/>
                </a:endParaRPr>
              </a:p>
            </p:txBody>
          </p:sp>
          <p:sp>
            <p:nvSpPr>
              <p:cNvPr id="85" name="Rectangle 56">
                <a:extLst>
                  <a:ext uri="{FF2B5EF4-FFF2-40B4-BE49-F238E27FC236}">
                    <a16:creationId xmlns:a16="http://schemas.microsoft.com/office/drawing/2014/main" xmlns="" id="{1464DA22-9F4E-2E4A-A5F8-3BBE804A117F}"/>
                  </a:ext>
                </a:extLst>
              </p:cNvPr>
              <p:cNvSpPr/>
              <p:nvPr/>
            </p:nvSpPr>
            <p:spPr>
              <a:xfrm>
                <a:off x="4052283" y="10232568"/>
                <a:ext cx="3667173" cy="1046440"/>
              </a:xfrm>
              <a:prstGeom prst="rect">
                <a:avLst/>
              </a:prstGeom>
            </p:spPr>
            <p:txBody>
              <a:bodyPr wrap="square">
                <a:spAutoFit/>
              </a:bodyPr>
              <a:lstStyle/>
              <a:p>
                <a:r>
                  <a:rPr lang="en-US" sz="1400" smtClean="0">
                    <a:latin typeface="Lato Light" panose="020F0502020204030203" pitchFamily="34" charset="0"/>
                    <a:ea typeface="Lato Light" panose="020F0502020204030203" pitchFamily="34" charset="0"/>
                    <a:cs typeface="Lato Light" panose="020F0502020204030203" pitchFamily="34" charset="0"/>
                  </a:rPr>
                  <a:t>Cyber Security Essentials</a:t>
                </a:r>
                <a:endParaRPr lang="en-US" sz="1400">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73" name="Group 72">
              <a:extLst>
                <a:ext uri="{FF2B5EF4-FFF2-40B4-BE49-F238E27FC236}">
                  <a16:creationId xmlns:a16="http://schemas.microsoft.com/office/drawing/2014/main" xmlns="" id="{2B8E9D05-11F8-EC4B-9986-9F0998C82C5F}"/>
                </a:ext>
              </a:extLst>
            </p:cNvPr>
            <p:cNvGrpSpPr/>
            <p:nvPr/>
          </p:nvGrpSpPr>
          <p:grpSpPr>
            <a:xfrm>
              <a:off x="18356291" y="8251426"/>
              <a:ext cx="3667173" cy="1685242"/>
              <a:chOff x="8725453" y="9593766"/>
              <a:chExt cx="3667173" cy="1685242"/>
            </a:xfrm>
          </p:grpSpPr>
          <p:sp>
            <p:nvSpPr>
              <p:cNvPr id="80" name="CuadroTexto 395">
                <a:extLst>
                  <a:ext uri="{FF2B5EF4-FFF2-40B4-BE49-F238E27FC236}">
                    <a16:creationId xmlns:a16="http://schemas.microsoft.com/office/drawing/2014/main" xmlns="" id="{9014A25E-4537-E346-9392-737EF80ACA3E}"/>
                  </a:ext>
                </a:extLst>
              </p:cNvPr>
              <p:cNvSpPr txBox="1"/>
              <p:nvPr/>
            </p:nvSpPr>
            <p:spPr>
              <a:xfrm>
                <a:off x="8748899" y="9593766"/>
                <a:ext cx="2382675" cy="738664"/>
              </a:xfrm>
              <a:prstGeom prst="rect">
                <a:avLst/>
              </a:prstGeom>
              <a:noFill/>
            </p:spPr>
            <p:txBody>
              <a:bodyPr wrap="square" rtlCol="0">
                <a:spAutoFit/>
              </a:bodyPr>
              <a:lstStyle/>
              <a:p>
                <a:r>
                  <a:rPr lang="en-US" b="1" dirty="0" smtClean="0">
                    <a:solidFill>
                      <a:schemeClr val="tx2"/>
                    </a:solidFill>
                    <a:latin typeface="Lato" charset="0"/>
                    <a:ea typeface="Lato" charset="0"/>
                    <a:cs typeface="Lato" charset="0"/>
                  </a:rPr>
                  <a:t>INT249</a:t>
                </a:r>
                <a:endParaRPr lang="en-US" b="1" dirty="0">
                  <a:solidFill>
                    <a:schemeClr val="tx2"/>
                  </a:solidFill>
                  <a:latin typeface="Lato" charset="0"/>
                  <a:ea typeface="Lato" charset="0"/>
                  <a:cs typeface="Lato" charset="0"/>
                </a:endParaRPr>
              </a:p>
            </p:txBody>
          </p:sp>
          <p:sp>
            <p:nvSpPr>
              <p:cNvPr id="81" name="Rectangle 56">
                <a:extLst>
                  <a:ext uri="{FF2B5EF4-FFF2-40B4-BE49-F238E27FC236}">
                    <a16:creationId xmlns:a16="http://schemas.microsoft.com/office/drawing/2014/main" xmlns="" id="{4B0243CF-FAF1-7746-A904-381015253475}"/>
                  </a:ext>
                </a:extLst>
              </p:cNvPr>
              <p:cNvSpPr/>
              <p:nvPr/>
            </p:nvSpPr>
            <p:spPr>
              <a:xfrm>
                <a:off x="8725453" y="10232568"/>
                <a:ext cx="3667173" cy="1046440"/>
              </a:xfrm>
              <a:prstGeom prst="rect">
                <a:avLst/>
              </a:prstGeom>
            </p:spPr>
            <p:txBody>
              <a:bodyPr wrap="square">
                <a:spAutoFit/>
              </a:bodyPr>
              <a:lstStyle/>
              <a:p>
                <a:r>
                  <a:rPr lang="en-US" sz="1400" dirty="0" smtClean="0">
                    <a:latin typeface="Lato Light" panose="020F0502020204030203" pitchFamily="34" charset="0"/>
                    <a:ea typeface="Lato Light" panose="020F0502020204030203" pitchFamily="34" charset="0"/>
                    <a:cs typeface="Lato Light" panose="020F0502020204030203" pitchFamily="34" charset="0"/>
                  </a:rPr>
                  <a:t>System </a:t>
                </a:r>
              </a:p>
              <a:p>
                <a:r>
                  <a:rPr lang="en-US" sz="1400" dirty="0" smtClean="0">
                    <a:latin typeface="Lato Light" panose="020F0502020204030203" pitchFamily="34" charset="0"/>
                    <a:ea typeface="Lato Light" panose="020F0502020204030203" pitchFamily="34" charset="0"/>
                    <a:cs typeface="Lato Light" panose="020F0502020204030203" pitchFamily="34" charset="0"/>
                  </a:rPr>
                  <a:t>Administration</a:t>
                </a:r>
                <a:endParaRPr lang="en-US" sz="1400" dirty="0">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74" name="Group 73">
              <a:extLst>
                <a:ext uri="{FF2B5EF4-FFF2-40B4-BE49-F238E27FC236}">
                  <a16:creationId xmlns:a16="http://schemas.microsoft.com/office/drawing/2014/main" xmlns="" id="{10FC9761-8C68-9B44-9195-83FD5A0126A8}"/>
                </a:ext>
              </a:extLst>
            </p:cNvPr>
            <p:cNvGrpSpPr/>
            <p:nvPr/>
          </p:nvGrpSpPr>
          <p:grpSpPr>
            <a:xfrm>
              <a:off x="13557617" y="10456184"/>
              <a:ext cx="3667173" cy="1685242"/>
              <a:chOff x="4052283" y="9593766"/>
              <a:chExt cx="3667173" cy="1685242"/>
            </a:xfrm>
          </p:grpSpPr>
          <p:sp>
            <p:nvSpPr>
              <p:cNvPr id="78" name="CuadroTexto 395">
                <a:extLst>
                  <a:ext uri="{FF2B5EF4-FFF2-40B4-BE49-F238E27FC236}">
                    <a16:creationId xmlns:a16="http://schemas.microsoft.com/office/drawing/2014/main" xmlns="" id="{2FACD533-7B9C-C74E-949A-DEB8A930CB59}"/>
                  </a:ext>
                </a:extLst>
              </p:cNvPr>
              <p:cNvSpPr txBox="1"/>
              <p:nvPr/>
            </p:nvSpPr>
            <p:spPr>
              <a:xfrm>
                <a:off x="4075729" y="9593766"/>
                <a:ext cx="2382675" cy="738664"/>
              </a:xfrm>
              <a:prstGeom prst="rect">
                <a:avLst/>
              </a:prstGeom>
              <a:noFill/>
            </p:spPr>
            <p:txBody>
              <a:bodyPr wrap="square" rtlCol="0">
                <a:spAutoFit/>
              </a:bodyPr>
              <a:lstStyle/>
              <a:p>
                <a:r>
                  <a:rPr lang="en-US" b="1" dirty="0" smtClean="0">
                    <a:solidFill>
                      <a:schemeClr val="tx2"/>
                    </a:solidFill>
                    <a:latin typeface="Lato" charset="0"/>
                    <a:ea typeface="Lato" charset="0"/>
                    <a:cs typeface="Lato" charset="0"/>
                  </a:rPr>
                  <a:t>INT250</a:t>
                </a:r>
                <a:endParaRPr lang="en-US" b="1" dirty="0">
                  <a:solidFill>
                    <a:schemeClr val="tx2"/>
                  </a:solidFill>
                  <a:latin typeface="Lato" charset="0"/>
                  <a:ea typeface="Lato" charset="0"/>
                  <a:cs typeface="Lato" charset="0"/>
                </a:endParaRPr>
              </a:p>
            </p:txBody>
          </p:sp>
          <p:sp>
            <p:nvSpPr>
              <p:cNvPr id="79" name="Rectangle 56">
                <a:extLst>
                  <a:ext uri="{FF2B5EF4-FFF2-40B4-BE49-F238E27FC236}">
                    <a16:creationId xmlns:a16="http://schemas.microsoft.com/office/drawing/2014/main" xmlns="" id="{125C978A-AC26-0640-9632-80C196542560}"/>
                  </a:ext>
                </a:extLst>
              </p:cNvPr>
              <p:cNvSpPr/>
              <p:nvPr/>
            </p:nvSpPr>
            <p:spPr>
              <a:xfrm>
                <a:off x="4052283" y="10232568"/>
                <a:ext cx="3667173" cy="1046440"/>
              </a:xfrm>
              <a:prstGeom prst="rect">
                <a:avLst/>
              </a:prstGeom>
            </p:spPr>
            <p:txBody>
              <a:bodyPr wrap="square">
                <a:spAutoFit/>
              </a:bodyPr>
              <a:lstStyle/>
              <a:p>
                <a:r>
                  <a:rPr lang="en-US" sz="1400" dirty="0" smtClean="0">
                    <a:latin typeface="Lato Light" panose="020F0502020204030203" pitchFamily="34" charset="0"/>
                    <a:ea typeface="Lato Light" panose="020F0502020204030203" pitchFamily="34" charset="0"/>
                    <a:cs typeface="Lato Light" panose="020F0502020204030203" pitchFamily="34" charset="0"/>
                  </a:rPr>
                  <a:t>Digital Evidence</a:t>
                </a:r>
              </a:p>
              <a:p>
                <a:r>
                  <a:rPr lang="en-US" sz="1400" dirty="0" smtClean="0">
                    <a:latin typeface="Lato Light" panose="020F0502020204030203" pitchFamily="34" charset="0"/>
                    <a:ea typeface="Lato Light" panose="020F0502020204030203" pitchFamily="34" charset="0"/>
                    <a:cs typeface="Lato Light" panose="020F0502020204030203" pitchFamily="34" charset="0"/>
                  </a:rPr>
                  <a:t>Analysis</a:t>
                </a:r>
                <a:endParaRPr lang="en-US" sz="1400" dirty="0">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75" name="Group 74">
              <a:extLst>
                <a:ext uri="{FF2B5EF4-FFF2-40B4-BE49-F238E27FC236}">
                  <a16:creationId xmlns:a16="http://schemas.microsoft.com/office/drawing/2014/main" xmlns="" id="{00AB2CAE-FA24-6041-9D86-C8EC2A2158D1}"/>
                </a:ext>
              </a:extLst>
            </p:cNvPr>
            <p:cNvGrpSpPr/>
            <p:nvPr/>
          </p:nvGrpSpPr>
          <p:grpSpPr>
            <a:xfrm>
              <a:off x="18356291" y="10456184"/>
              <a:ext cx="3667173" cy="1685242"/>
              <a:chOff x="8725453" y="9593766"/>
              <a:chExt cx="3667173" cy="1685242"/>
            </a:xfrm>
          </p:grpSpPr>
          <p:sp>
            <p:nvSpPr>
              <p:cNvPr id="76" name="CuadroTexto 395">
                <a:extLst>
                  <a:ext uri="{FF2B5EF4-FFF2-40B4-BE49-F238E27FC236}">
                    <a16:creationId xmlns:a16="http://schemas.microsoft.com/office/drawing/2014/main" xmlns="" id="{D2D3A7CE-7A66-8B40-899F-2FCB205B2F54}"/>
                  </a:ext>
                </a:extLst>
              </p:cNvPr>
              <p:cNvSpPr txBox="1"/>
              <p:nvPr/>
            </p:nvSpPr>
            <p:spPr>
              <a:xfrm>
                <a:off x="8748899" y="9593766"/>
                <a:ext cx="2382675" cy="738664"/>
              </a:xfrm>
              <a:prstGeom prst="rect">
                <a:avLst/>
              </a:prstGeom>
              <a:noFill/>
            </p:spPr>
            <p:txBody>
              <a:bodyPr wrap="square" rtlCol="0">
                <a:spAutoFit/>
              </a:bodyPr>
              <a:lstStyle/>
              <a:p>
                <a:r>
                  <a:rPr lang="en-US" b="1" dirty="0" smtClean="0">
                    <a:solidFill>
                      <a:schemeClr val="tx2"/>
                    </a:solidFill>
                    <a:latin typeface="Lato" charset="0"/>
                    <a:ea typeface="Lato" charset="0"/>
                    <a:cs typeface="Lato" charset="0"/>
                  </a:rPr>
                  <a:t>INT244</a:t>
                </a:r>
                <a:endParaRPr lang="en-US" b="1" dirty="0">
                  <a:solidFill>
                    <a:schemeClr val="tx2"/>
                  </a:solidFill>
                  <a:latin typeface="Lato" charset="0"/>
                  <a:ea typeface="Lato" charset="0"/>
                  <a:cs typeface="Lato" charset="0"/>
                </a:endParaRPr>
              </a:p>
            </p:txBody>
          </p:sp>
          <p:sp>
            <p:nvSpPr>
              <p:cNvPr id="77" name="Rectangle 56">
                <a:extLst>
                  <a:ext uri="{FF2B5EF4-FFF2-40B4-BE49-F238E27FC236}">
                    <a16:creationId xmlns:a16="http://schemas.microsoft.com/office/drawing/2014/main" xmlns="" id="{0BF8E43B-3DCE-F543-BB2A-B55321B34E22}"/>
                  </a:ext>
                </a:extLst>
              </p:cNvPr>
              <p:cNvSpPr/>
              <p:nvPr/>
            </p:nvSpPr>
            <p:spPr>
              <a:xfrm>
                <a:off x="8725453" y="10232568"/>
                <a:ext cx="3667173" cy="1046440"/>
              </a:xfrm>
              <a:prstGeom prst="rect">
                <a:avLst/>
              </a:prstGeom>
            </p:spPr>
            <p:txBody>
              <a:bodyPr wrap="square">
                <a:spAutoFit/>
              </a:bodyPr>
              <a:lstStyle/>
              <a:p>
                <a:r>
                  <a:rPr lang="en-US" sz="1400" dirty="0" smtClean="0">
                    <a:latin typeface="Lato Light" panose="020F0502020204030203" pitchFamily="34" charset="0"/>
                    <a:ea typeface="Lato Light" panose="020F0502020204030203" pitchFamily="34" charset="0"/>
                    <a:cs typeface="Lato Light" panose="020F0502020204030203" pitchFamily="34" charset="0"/>
                  </a:rPr>
                  <a:t>Secure Computing </a:t>
                </a:r>
              </a:p>
              <a:p>
                <a:r>
                  <a:rPr lang="en-US" sz="1400" dirty="0" smtClean="0">
                    <a:latin typeface="Lato Light" panose="020F0502020204030203" pitchFamily="34" charset="0"/>
                    <a:ea typeface="Lato Light" panose="020F0502020204030203" pitchFamily="34" charset="0"/>
                    <a:cs typeface="Lato Light" panose="020F0502020204030203" pitchFamily="34" charset="0"/>
                  </a:rPr>
                  <a:t>Systems</a:t>
                </a:r>
                <a:endParaRPr lang="en-US" sz="1400" dirty="0">
                  <a:latin typeface="Lato Light" panose="020F0502020204030203" pitchFamily="34" charset="0"/>
                  <a:ea typeface="Lato Light" panose="020F0502020204030203" pitchFamily="34" charset="0"/>
                  <a:cs typeface="Lato Light" panose="020F0502020204030203" pitchFamily="34" charset="0"/>
                </a:endParaRPr>
              </a:p>
            </p:txBody>
          </p:sp>
        </p:grpSp>
      </p:grpSp>
      <p:sp>
        <p:nvSpPr>
          <p:cNvPr id="234" name="Freeform 180">
            <a:extLst>
              <a:ext uri="{FF2B5EF4-FFF2-40B4-BE49-F238E27FC236}">
                <a16:creationId xmlns:a16="http://schemas.microsoft.com/office/drawing/2014/main" xmlns="" id="{46409BCA-2E11-7543-9F17-40BD102CC814}"/>
              </a:ext>
            </a:extLst>
          </p:cNvPr>
          <p:cNvSpPr>
            <a:spLocks noChangeArrowheads="1"/>
          </p:cNvSpPr>
          <p:nvPr/>
        </p:nvSpPr>
        <p:spPr bwMode="auto">
          <a:xfrm>
            <a:off x="7505790" y="840135"/>
            <a:ext cx="1756967" cy="1060392"/>
          </a:xfrm>
          <a:custGeom>
            <a:avLst/>
            <a:gdLst>
              <a:gd name="T0" fmla="*/ 3490 w 3491"/>
              <a:gd name="T1" fmla="*/ 2108 h 2109"/>
              <a:gd name="T2" fmla="*/ 3490 w 3491"/>
              <a:gd name="T3" fmla="*/ 0 h 2109"/>
              <a:gd name="T4" fmla="*/ 0 w 3491"/>
              <a:gd name="T5" fmla="*/ 0 h 2109"/>
              <a:gd name="T6" fmla="*/ 0 w 3491"/>
              <a:gd name="T7" fmla="*/ 2108 h 2109"/>
              <a:gd name="T8" fmla="*/ 3490 w 3491"/>
              <a:gd name="T9" fmla="*/ 2108 h 2109"/>
            </a:gdLst>
            <a:ahLst/>
            <a:cxnLst>
              <a:cxn ang="0">
                <a:pos x="T0" y="T1"/>
              </a:cxn>
              <a:cxn ang="0">
                <a:pos x="T2" y="T3"/>
              </a:cxn>
              <a:cxn ang="0">
                <a:pos x="T4" y="T5"/>
              </a:cxn>
              <a:cxn ang="0">
                <a:pos x="T6" y="T7"/>
              </a:cxn>
              <a:cxn ang="0">
                <a:pos x="T8" y="T9"/>
              </a:cxn>
            </a:cxnLst>
            <a:rect l="0" t="0" r="r" b="b"/>
            <a:pathLst>
              <a:path w="3491" h="2109">
                <a:moveTo>
                  <a:pt x="3490" y="2108"/>
                </a:moveTo>
                <a:lnTo>
                  <a:pt x="3490" y="0"/>
                </a:lnTo>
                <a:lnTo>
                  <a:pt x="0" y="0"/>
                </a:lnTo>
                <a:lnTo>
                  <a:pt x="0" y="2108"/>
                </a:lnTo>
                <a:lnTo>
                  <a:pt x="3490" y="2108"/>
                </a:lnTo>
              </a:path>
            </a:pathLst>
          </a:custGeom>
          <a:solidFill>
            <a:schemeClr val="accent2"/>
          </a:solidFill>
          <a:ln>
            <a:noFill/>
          </a:ln>
          <a:effectLst/>
        </p:spPr>
        <p:txBody>
          <a:bodyPr wrap="none" anchor="ctr"/>
          <a:lstStyle/>
          <a:p>
            <a:endParaRPr lang="es-MX" sz="900"/>
          </a:p>
        </p:txBody>
      </p:sp>
      <p:sp>
        <p:nvSpPr>
          <p:cNvPr id="235" name="Freeform 181">
            <a:extLst>
              <a:ext uri="{FF2B5EF4-FFF2-40B4-BE49-F238E27FC236}">
                <a16:creationId xmlns:a16="http://schemas.microsoft.com/office/drawing/2014/main" xmlns="" id="{8714ED9D-45C8-5B4B-9D2D-1FB72A89A212}"/>
              </a:ext>
            </a:extLst>
          </p:cNvPr>
          <p:cNvSpPr>
            <a:spLocks noChangeArrowheads="1"/>
          </p:cNvSpPr>
          <p:nvPr/>
        </p:nvSpPr>
        <p:spPr bwMode="auto">
          <a:xfrm>
            <a:off x="7390433" y="4564818"/>
            <a:ext cx="1870105" cy="1464140"/>
          </a:xfrm>
          <a:custGeom>
            <a:avLst/>
            <a:gdLst>
              <a:gd name="T0" fmla="*/ 3718 w 3719"/>
              <a:gd name="T1" fmla="*/ 935 h 2909"/>
              <a:gd name="T2" fmla="*/ 3718 w 3719"/>
              <a:gd name="T3" fmla="*/ 935 h 2909"/>
              <a:gd name="T4" fmla="*/ 3697 w 3719"/>
              <a:gd name="T5" fmla="*/ 935 h 2909"/>
              <a:gd name="T6" fmla="*/ 2742 w 3719"/>
              <a:gd name="T7" fmla="*/ 675 h 2909"/>
              <a:gd name="T8" fmla="*/ 2316 w 3719"/>
              <a:gd name="T9" fmla="*/ 0 h 2909"/>
              <a:gd name="T10" fmla="*/ 0 w 3719"/>
              <a:gd name="T11" fmla="*/ 0 h 2909"/>
              <a:gd name="T12" fmla="*/ 1070 w 3719"/>
              <a:gd name="T13" fmla="*/ 2098 h 2909"/>
              <a:gd name="T14" fmla="*/ 3677 w 3719"/>
              <a:gd name="T15" fmla="*/ 2908 h 2909"/>
              <a:gd name="T16" fmla="*/ 3718 w 3719"/>
              <a:gd name="T17" fmla="*/ 2908 h 2909"/>
              <a:gd name="T18" fmla="*/ 3718 w 3719"/>
              <a:gd name="T19" fmla="*/ 935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9" h="2909">
                <a:moveTo>
                  <a:pt x="3718" y="935"/>
                </a:moveTo>
                <a:lnTo>
                  <a:pt x="3718" y="935"/>
                </a:lnTo>
                <a:cubicBezTo>
                  <a:pt x="3708" y="935"/>
                  <a:pt x="3708" y="935"/>
                  <a:pt x="3697" y="935"/>
                </a:cubicBezTo>
                <a:cubicBezTo>
                  <a:pt x="3303" y="935"/>
                  <a:pt x="2981" y="842"/>
                  <a:pt x="2742" y="675"/>
                </a:cubicBezTo>
                <a:cubicBezTo>
                  <a:pt x="2503" y="499"/>
                  <a:pt x="2358" y="270"/>
                  <a:pt x="2316" y="0"/>
                </a:cubicBezTo>
                <a:cubicBezTo>
                  <a:pt x="0" y="0"/>
                  <a:pt x="0" y="0"/>
                  <a:pt x="0" y="0"/>
                </a:cubicBezTo>
                <a:cubicBezTo>
                  <a:pt x="83" y="852"/>
                  <a:pt x="436" y="1558"/>
                  <a:pt x="1070" y="2098"/>
                </a:cubicBezTo>
                <a:cubicBezTo>
                  <a:pt x="1714" y="2638"/>
                  <a:pt x="2576" y="2908"/>
                  <a:pt x="3677" y="2908"/>
                </a:cubicBezTo>
                <a:cubicBezTo>
                  <a:pt x="3687" y="2908"/>
                  <a:pt x="3697" y="2908"/>
                  <a:pt x="3718" y="2908"/>
                </a:cubicBezTo>
                <a:lnTo>
                  <a:pt x="3718" y="935"/>
                </a:lnTo>
              </a:path>
            </a:pathLst>
          </a:custGeom>
          <a:solidFill>
            <a:schemeClr val="accent1"/>
          </a:solidFill>
          <a:ln>
            <a:noFill/>
          </a:ln>
          <a:effectLst/>
        </p:spPr>
        <p:txBody>
          <a:bodyPr wrap="none" anchor="ctr"/>
          <a:lstStyle/>
          <a:p>
            <a:endParaRPr lang="es-MX" sz="900"/>
          </a:p>
        </p:txBody>
      </p:sp>
      <p:sp>
        <p:nvSpPr>
          <p:cNvPr id="236" name="Freeform 182">
            <a:extLst>
              <a:ext uri="{FF2B5EF4-FFF2-40B4-BE49-F238E27FC236}">
                <a16:creationId xmlns:a16="http://schemas.microsoft.com/office/drawing/2014/main" xmlns="" id="{379FAFBE-4156-AD4B-AA78-566A3C1DF253}"/>
              </a:ext>
            </a:extLst>
          </p:cNvPr>
          <p:cNvSpPr>
            <a:spLocks noChangeArrowheads="1"/>
          </p:cNvSpPr>
          <p:nvPr/>
        </p:nvSpPr>
        <p:spPr bwMode="auto">
          <a:xfrm>
            <a:off x="7505790" y="1900527"/>
            <a:ext cx="1756967" cy="2069762"/>
          </a:xfrm>
          <a:custGeom>
            <a:avLst/>
            <a:gdLst>
              <a:gd name="T0" fmla="*/ 2130 w 3491"/>
              <a:gd name="T1" fmla="*/ 1807 h 4113"/>
              <a:gd name="T2" fmla="*/ 2130 w 3491"/>
              <a:gd name="T3" fmla="*/ 1807 h 4113"/>
              <a:gd name="T4" fmla="*/ 2130 w 3491"/>
              <a:gd name="T5" fmla="*/ 10 h 4113"/>
              <a:gd name="T6" fmla="*/ 3490 w 3491"/>
              <a:gd name="T7" fmla="*/ 10 h 4113"/>
              <a:gd name="T8" fmla="*/ 3490 w 3491"/>
              <a:gd name="T9" fmla="*/ 0 h 4113"/>
              <a:gd name="T10" fmla="*/ 0 w 3491"/>
              <a:gd name="T11" fmla="*/ 0 h 4113"/>
              <a:gd name="T12" fmla="*/ 0 w 3491"/>
              <a:gd name="T13" fmla="*/ 4112 h 4113"/>
              <a:gd name="T14" fmla="*/ 2265 w 3491"/>
              <a:gd name="T15" fmla="*/ 4112 h 4113"/>
              <a:gd name="T16" fmla="*/ 2628 w 3491"/>
              <a:gd name="T17" fmla="*/ 3499 h 4113"/>
              <a:gd name="T18" fmla="*/ 3490 w 3491"/>
              <a:gd name="T19" fmla="*/ 3250 h 4113"/>
              <a:gd name="T20" fmla="*/ 3490 w 3491"/>
              <a:gd name="T21" fmla="*/ 1257 h 4113"/>
              <a:gd name="T22" fmla="*/ 2130 w 3491"/>
              <a:gd name="T23" fmla="*/ 1807 h 4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1" h="4113">
                <a:moveTo>
                  <a:pt x="2130" y="1807"/>
                </a:moveTo>
                <a:lnTo>
                  <a:pt x="2130" y="1807"/>
                </a:lnTo>
                <a:cubicBezTo>
                  <a:pt x="2130" y="10"/>
                  <a:pt x="2130" y="10"/>
                  <a:pt x="2130" y="10"/>
                </a:cubicBezTo>
                <a:cubicBezTo>
                  <a:pt x="3490" y="10"/>
                  <a:pt x="3490" y="10"/>
                  <a:pt x="3490" y="10"/>
                </a:cubicBezTo>
                <a:cubicBezTo>
                  <a:pt x="3490" y="0"/>
                  <a:pt x="3490" y="0"/>
                  <a:pt x="3490" y="0"/>
                </a:cubicBezTo>
                <a:cubicBezTo>
                  <a:pt x="0" y="0"/>
                  <a:pt x="0" y="0"/>
                  <a:pt x="0" y="0"/>
                </a:cubicBezTo>
                <a:cubicBezTo>
                  <a:pt x="0" y="4112"/>
                  <a:pt x="0" y="4112"/>
                  <a:pt x="0" y="4112"/>
                </a:cubicBezTo>
                <a:cubicBezTo>
                  <a:pt x="2265" y="4112"/>
                  <a:pt x="2265" y="4112"/>
                  <a:pt x="2265" y="4112"/>
                </a:cubicBezTo>
                <a:cubicBezTo>
                  <a:pt x="2317" y="3863"/>
                  <a:pt x="2431" y="3665"/>
                  <a:pt x="2628" y="3499"/>
                </a:cubicBezTo>
                <a:cubicBezTo>
                  <a:pt x="2826" y="3333"/>
                  <a:pt x="3116" y="3250"/>
                  <a:pt x="3490" y="3250"/>
                </a:cubicBezTo>
                <a:cubicBezTo>
                  <a:pt x="3490" y="1257"/>
                  <a:pt x="3490" y="1257"/>
                  <a:pt x="3490" y="1257"/>
                </a:cubicBezTo>
                <a:cubicBezTo>
                  <a:pt x="2950" y="1288"/>
                  <a:pt x="2493" y="1475"/>
                  <a:pt x="2130" y="1807"/>
                </a:cubicBezTo>
              </a:path>
            </a:pathLst>
          </a:custGeom>
          <a:solidFill>
            <a:schemeClr val="accent3"/>
          </a:solidFill>
          <a:ln>
            <a:noFill/>
          </a:ln>
          <a:effectLst/>
        </p:spPr>
        <p:txBody>
          <a:bodyPr wrap="none" anchor="ctr"/>
          <a:lstStyle/>
          <a:p>
            <a:endParaRPr lang="es-MX" sz="900"/>
          </a:p>
        </p:txBody>
      </p:sp>
      <p:sp>
        <p:nvSpPr>
          <p:cNvPr id="237" name="Freeform 183">
            <a:extLst>
              <a:ext uri="{FF2B5EF4-FFF2-40B4-BE49-F238E27FC236}">
                <a16:creationId xmlns:a16="http://schemas.microsoft.com/office/drawing/2014/main" xmlns="" id="{95404F48-0113-B643-BCF8-5B073C02652B}"/>
              </a:ext>
            </a:extLst>
          </p:cNvPr>
          <p:cNvSpPr>
            <a:spLocks noChangeArrowheads="1"/>
          </p:cNvSpPr>
          <p:nvPr/>
        </p:nvSpPr>
        <p:spPr bwMode="auto">
          <a:xfrm>
            <a:off x="9262757" y="4245369"/>
            <a:ext cx="1761404" cy="1781369"/>
          </a:xfrm>
          <a:custGeom>
            <a:avLst/>
            <a:gdLst>
              <a:gd name="T0" fmla="*/ 1236 w 3502"/>
              <a:gd name="T1" fmla="*/ 41 h 3542"/>
              <a:gd name="T2" fmla="*/ 1236 w 3502"/>
              <a:gd name="T3" fmla="*/ 41 h 3542"/>
              <a:gd name="T4" fmla="*/ 914 w 3502"/>
              <a:gd name="T5" fmla="*/ 1152 h 3542"/>
              <a:gd name="T6" fmla="*/ 0 w 3502"/>
              <a:gd name="T7" fmla="*/ 1568 h 3542"/>
              <a:gd name="T8" fmla="*/ 0 w 3502"/>
              <a:gd name="T9" fmla="*/ 3541 h 3542"/>
              <a:gd name="T10" fmla="*/ 2545 w 3502"/>
              <a:gd name="T11" fmla="*/ 2575 h 3542"/>
              <a:gd name="T12" fmla="*/ 3501 w 3502"/>
              <a:gd name="T13" fmla="*/ 0 h 3542"/>
              <a:gd name="T14" fmla="*/ 1236 w 3502"/>
              <a:gd name="T15" fmla="*/ 0 h 3542"/>
              <a:gd name="T16" fmla="*/ 1236 w 3502"/>
              <a:gd name="T17" fmla="*/ 41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2" h="3542">
                <a:moveTo>
                  <a:pt x="1236" y="41"/>
                </a:moveTo>
                <a:lnTo>
                  <a:pt x="1236" y="41"/>
                </a:lnTo>
                <a:cubicBezTo>
                  <a:pt x="1236" y="498"/>
                  <a:pt x="1122" y="872"/>
                  <a:pt x="914" y="1152"/>
                </a:cubicBezTo>
                <a:cubicBezTo>
                  <a:pt x="696" y="1422"/>
                  <a:pt x="395" y="1558"/>
                  <a:pt x="0" y="1568"/>
                </a:cubicBezTo>
                <a:cubicBezTo>
                  <a:pt x="0" y="3541"/>
                  <a:pt x="0" y="3541"/>
                  <a:pt x="0" y="3541"/>
                </a:cubicBezTo>
                <a:cubicBezTo>
                  <a:pt x="1081" y="3531"/>
                  <a:pt x="1922" y="3209"/>
                  <a:pt x="2545" y="2575"/>
                </a:cubicBezTo>
                <a:cubicBezTo>
                  <a:pt x="3168" y="1942"/>
                  <a:pt x="3490" y="1080"/>
                  <a:pt x="3501" y="0"/>
                </a:cubicBezTo>
                <a:cubicBezTo>
                  <a:pt x="1236" y="0"/>
                  <a:pt x="1236" y="0"/>
                  <a:pt x="1236" y="0"/>
                </a:cubicBezTo>
                <a:cubicBezTo>
                  <a:pt x="1236" y="20"/>
                  <a:pt x="1236" y="31"/>
                  <a:pt x="1236" y="41"/>
                </a:cubicBezTo>
              </a:path>
            </a:pathLst>
          </a:custGeom>
          <a:solidFill>
            <a:schemeClr val="accent5"/>
          </a:solidFill>
          <a:ln>
            <a:noFill/>
          </a:ln>
          <a:effectLst/>
        </p:spPr>
        <p:txBody>
          <a:bodyPr wrap="none" anchor="ctr"/>
          <a:lstStyle/>
          <a:p>
            <a:endParaRPr lang="es-MX" sz="900"/>
          </a:p>
        </p:txBody>
      </p:sp>
      <p:sp>
        <p:nvSpPr>
          <p:cNvPr id="238" name="Freeform 184">
            <a:extLst>
              <a:ext uri="{FF2B5EF4-FFF2-40B4-BE49-F238E27FC236}">
                <a16:creationId xmlns:a16="http://schemas.microsoft.com/office/drawing/2014/main" xmlns="" id="{0F3393FC-C772-C74B-AC41-737639E4244B}"/>
              </a:ext>
            </a:extLst>
          </p:cNvPr>
          <p:cNvSpPr>
            <a:spLocks noChangeArrowheads="1"/>
          </p:cNvSpPr>
          <p:nvPr/>
        </p:nvSpPr>
        <p:spPr bwMode="auto">
          <a:xfrm>
            <a:off x="9262757" y="840135"/>
            <a:ext cx="1395369" cy="1067048"/>
          </a:xfrm>
          <a:custGeom>
            <a:avLst/>
            <a:gdLst>
              <a:gd name="T0" fmla="*/ 0 w 2775"/>
              <a:gd name="T1" fmla="*/ 0 h 2119"/>
              <a:gd name="T2" fmla="*/ 0 w 2775"/>
              <a:gd name="T3" fmla="*/ 2108 h 2119"/>
              <a:gd name="T4" fmla="*/ 0 w 2775"/>
              <a:gd name="T5" fmla="*/ 2118 h 2119"/>
              <a:gd name="T6" fmla="*/ 2774 w 2775"/>
              <a:gd name="T7" fmla="*/ 2118 h 2119"/>
              <a:gd name="T8" fmla="*/ 2774 w 2775"/>
              <a:gd name="T9" fmla="*/ 2108 h 2119"/>
              <a:gd name="T10" fmla="*/ 2774 w 2775"/>
              <a:gd name="T11" fmla="*/ 0 h 2119"/>
              <a:gd name="T12" fmla="*/ 0 w 2775"/>
              <a:gd name="T13" fmla="*/ 0 h 2119"/>
            </a:gdLst>
            <a:ahLst/>
            <a:cxnLst>
              <a:cxn ang="0">
                <a:pos x="T0" y="T1"/>
              </a:cxn>
              <a:cxn ang="0">
                <a:pos x="T2" y="T3"/>
              </a:cxn>
              <a:cxn ang="0">
                <a:pos x="T4" y="T5"/>
              </a:cxn>
              <a:cxn ang="0">
                <a:pos x="T6" y="T7"/>
              </a:cxn>
              <a:cxn ang="0">
                <a:pos x="T8" y="T9"/>
              </a:cxn>
              <a:cxn ang="0">
                <a:pos x="T10" y="T11"/>
              </a:cxn>
              <a:cxn ang="0">
                <a:pos x="T12" y="T13"/>
              </a:cxn>
            </a:cxnLst>
            <a:rect l="0" t="0" r="r" b="b"/>
            <a:pathLst>
              <a:path w="2775" h="2119">
                <a:moveTo>
                  <a:pt x="0" y="0"/>
                </a:moveTo>
                <a:lnTo>
                  <a:pt x="0" y="2108"/>
                </a:lnTo>
                <a:lnTo>
                  <a:pt x="0" y="2118"/>
                </a:lnTo>
                <a:lnTo>
                  <a:pt x="2774" y="2118"/>
                </a:lnTo>
                <a:lnTo>
                  <a:pt x="2774" y="2108"/>
                </a:lnTo>
                <a:lnTo>
                  <a:pt x="2774" y="0"/>
                </a:lnTo>
                <a:lnTo>
                  <a:pt x="0" y="0"/>
                </a:lnTo>
              </a:path>
            </a:pathLst>
          </a:custGeom>
          <a:solidFill>
            <a:schemeClr val="accent1"/>
          </a:solidFill>
          <a:ln>
            <a:noFill/>
          </a:ln>
          <a:effectLst/>
        </p:spPr>
        <p:txBody>
          <a:bodyPr wrap="none" anchor="ctr"/>
          <a:lstStyle/>
          <a:p>
            <a:endParaRPr lang="es-MX" sz="900"/>
          </a:p>
        </p:txBody>
      </p:sp>
      <p:sp>
        <p:nvSpPr>
          <p:cNvPr id="239" name="Freeform 185">
            <a:extLst>
              <a:ext uri="{FF2B5EF4-FFF2-40B4-BE49-F238E27FC236}">
                <a16:creationId xmlns:a16="http://schemas.microsoft.com/office/drawing/2014/main" xmlns="" id="{46F926D0-F25B-FE41-B95D-1B4D3E1D7721}"/>
              </a:ext>
            </a:extLst>
          </p:cNvPr>
          <p:cNvSpPr>
            <a:spLocks noChangeArrowheads="1"/>
          </p:cNvSpPr>
          <p:nvPr/>
        </p:nvSpPr>
        <p:spPr bwMode="auto">
          <a:xfrm>
            <a:off x="9262757" y="2528333"/>
            <a:ext cx="1761404" cy="1719254"/>
          </a:xfrm>
          <a:custGeom>
            <a:avLst/>
            <a:gdLst>
              <a:gd name="T0" fmla="*/ 2826 w 3502"/>
              <a:gd name="T1" fmla="*/ 1153 h 3418"/>
              <a:gd name="T2" fmla="*/ 2826 w 3502"/>
              <a:gd name="T3" fmla="*/ 1153 h 3418"/>
              <a:gd name="T4" fmla="*/ 1818 w 3502"/>
              <a:gd name="T5" fmla="*/ 322 h 3418"/>
              <a:gd name="T6" fmla="*/ 208 w 3502"/>
              <a:gd name="T7" fmla="*/ 0 h 3418"/>
              <a:gd name="T8" fmla="*/ 0 w 3502"/>
              <a:gd name="T9" fmla="*/ 11 h 3418"/>
              <a:gd name="T10" fmla="*/ 0 w 3502"/>
              <a:gd name="T11" fmla="*/ 2004 h 3418"/>
              <a:gd name="T12" fmla="*/ 893 w 3502"/>
              <a:gd name="T13" fmla="*/ 2388 h 3418"/>
              <a:gd name="T14" fmla="*/ 1236 w 3502"/>
              <a:gd name="T15" fmla="*/ 3417 h 3418"/>
              <a:gd name="T16" fmla="*/ 3501 w 3502"/>
              <a:gd name="T17" fmla="*/ 3417 h 3418"/>
              <a:gd name="T18" fmla="*/ 3501 w 3502"/>
              <a:gd name="T19" fmla="*/ 3375 h 3418"/>
              <a:gd name="T20" fmla="*/ 2826 w 3502"/>
              <a:gd name="T21" fmla="*/ 1153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2" h="3418">
                <a:moveTo>
                  <a:pt x="2826" y="1153"/>
                </a:moveTo>
                <a:lnTo>
                  <a:pt x="2826" y="1153"/>
                </a:lnTo>
                <a:cubicBezTo>
                  <a:pt x="2597" y="810"/>
                  <a:pt x="2265" y="530"/>
                  <a:pt x="1818" y="322"/>
                </a:cubicBezTo>
                <a:cubicBezTo>
                  <a:pt x="1382" y="104"/>
                  <a:pt x="842" y="0"/>
                  <a:pt x="208" y="0"/>
                </a:cubicBezTo>
                <a:cubicBezTo>
                  <a:pt x="135" y="0"/>
                  <a:pt x="62" y="0"/>
                  <a:pt x="0" y="11"/>
                </a:cubicBezTo>
                <a:cubicBezTo>
                  <a:pt x="0" y="2004"/>
                  <a:pt x="0" y="2004"/>
                  <a:pt x="0" y="2004"/>
                </a:cubicBezTo>
                <a:cubicBezTo>
                  <a:pt x="374" y="2004"/>
                  <a:pt x="675" y="2129"/>
                  <a:pt x="893" y="2388"/>
                </a:cubicBezTo>
                <a:cubicBezTo>
                  <a:pt x="1112" y="2627"/>
                  <a:pt x="1226" y="2980"/>
                  <a:pt x="1236" y="3417"/>
                </a:cubicBezTo>
                <a:cubicBezTo>
                  <a:pt x="3501" y="3417"/>
                  <a:pt x="3501" y="3417"/>
                  <a:pt x="3501" y="3417"/>
                </a:cubicBezTo>
                <a:cubicBezTo>
                  <a:pt x="3501" y="3406"/>
                  <a:pt x="3501" y="3385"/>
                  <a:pt x="3501" y="3375"/>
                </a:cubicBezTo>
                <a:cubicBezTo>
                  <a:pt x="3501" y="2586"/>
                  <a:pt x="3272" y="1848"/>
                  <a:pt x="2826" y="1153"/>
                </a:cubicBezTo>
              </a:path>
            </a:pathLst>
          </a:custGeom>
          <a:solidFill>
            <a:schemeClr val="accent4"/>
          </a:solidFill>
          <a:ln>
            <a:noFill/>
          </a:ln>
          <a:effectLst/>
        </p:spPr>
        <p:txBody>
          <a:bodyPr wrap="none" anchor="ctr"/>
          <a:lstStyle/>
          <a:p>
            <a:endParaRPr lang="es-MX" sz="900"/>
          </a:p>
        </p:txBody>
      </p:sp>
      <p:sp>
        <p:nvSpPr>
          <p:cNvPr id="29" name="Freeform 164">
            <a:extLst>
              <a:ext uri="{FF2B5EF4-FFF2-40B4-BE49-F238E27FC236}">
                <a16:creationId xmlns:a16="http://schemas.microsoft.com/office/drawing/2014/main" xmlns="" id="{511FED03-A13A-4B4B-A10D-A1732E43CFE2}"/>
              </a:ext>
            </a:extLst>
          </p:cNvPr>
          <p:cNvSpPr>
            <a:spLocks noChangeArrowheads="1"/>
          </p:cNvSpPr>
          <p:nvPr/>
        </p:nvSpPr>
        <p:spPr bwMode="auto">
          <a:xfrm>
            <a:off x="5398111" y="4154889"/>
            <a:ext cx="107545" cy="654627"/>
          </a:xfrm>
          <a:custGeom>
            <a:avLst/>
            <a:gdLst>
              <a:gd name="T0" fmla="*/ 182 w 183"/>
              <a:gd name="T1" fmla="*/ 1075 h 1076"/>
              <a:gd name="T2" fmla="*/ 0 w 183"/>
              <a:gd name="T3" fmla="*/ 1075 h 1076"/>
              <a:gd name="T4" fmla="*/ 0 w 183"/>
              <a:gd name="T5" fmla="*/ 0 h 1076"/>
              <a:gd name="T6" fmla="*/ 182 w 183"/>
              <a:gd name="T7" fmla="*/ 0 h 1076"/>
              <a:gd name="T8" fmla="*/ 182 w 183"/>
              <a:gd name="T9" fmla="*/ 1075 h 1076"/>
            </a:gdLst>
            <a:ahLst/>
            <a:cxnLst>
              <a:cxn ang="0">
                <a:pos x="T0" y="T1"/>
              </a:cxn>
              <a:cxn ang="0">
                <a:pos x="T2" y="T3"/>
              </a:cxn>
              <a:cxn ang="0">
                <a:pos x="T4" y="T5"/>
              </a:cxn>
              <a:cxn ang="0">
                <a:pos x="T6" y="T7"/>
              </a:cxn>
              <a:cxn ang="0">
                <a:pos x="T8" y="T9"/>
              </a:cxn>
            </a:cxnLst>
            <a:rect l="0" t="0" r="r" b="b"/>
            <a:pathLst>
              <a:path w="183" h="1076">
                <a:moveTo>
                  <a:pt x="182" y="1075"/>
                </a:moveTo>
                <a:lnTo>
                  <a:pt x="0" y="1075"/>
                </a:lnTo>
                <a:lnTo>
                  <a:pt x="0" y="0"/>
                </a:lnTo>
                <a:lnTo>
                  <a:pt x="182" y="0"/>
                </a:lnTo>
                <a:lnTo>
                  <a:pt x="182" y="1075"/>
                </a:lnTo>
              </a:path>
            </a:pathLst>
          </a:custGeom>
          <a:solidFill>
            <a:srgbClr val="00B050"/>
          </a:solidFill>
          <a:ln>
            <a:noFill/>
          </a:ln>
          <a:effectLst/>
        </p:spPr>
        <p:txBody>
          <a:bodyPr wrap="none" anchor="ctr"/>
          <a:lstStyle/>
          <a:p>
            <a:endParaRPr lang="es-MX" sz="900"/>
          </a:p>
        </p:txBody>
      </p:sp>
      <p:sp>
        <p:nvSpPr>
          <p:cNvPr id="30" name="Freeform 178">
            <a:extLst>
              <a:ext uri="{FF2B5EF4-FFF2-40B4-BE49-F238E27FC236}">
                <a16:creationId xmlns:a16="http://schemas.microsoft.com/office/drawing/2014/main" xmlns="" id="{1D5FDC78-2B46-B14F-A28F-0C02F5248DE3}"/>
              </a:ext>
            </a:extLst>
          </p:cNvPr>
          <p:cNvSpPr>
            <a:spLocks noChangeArrowheads="1"/>
          </p:cNvSpPr>
          <p:nvPr/>
        </p:nvSpPr>
        <p:spPr bwMode="auto">
          <a:xfrm>
            <a:off x="5419863" y="5244072"/>
            <a:ext cx="107545" cy="654627"/>
          </a:xfrm>
          <a:custGeom>
            <a:avLst/>
            <a:gdLst>
              <a:gd name="T0" fmla="*/ 182 w 183"/>
              <a:gd name="T1" fmla="*/ 1075 h 1076"/>
              <a:gd name="T2" fmla="*/ 0 w 183"/>
              <a:gd name="T3" fmla="*/ 1075 h 1076"/>
              <a:gd name="T4" fmla="*/ 0 w 183"/>
              <a:gd name="T5" fmla="*/ 0 h 1076"/>
              <a:gd name="T6" fmla="*/ 182 w 183"/>
              <a:gd name="T7" fmla="*/ 0 h 1076"/>
              <a:gd name="T8" fmla="*/ 182 w 183"/>
              <a:gd name="T9" fmla="*/ 1075 h 1076"/>
            </a:gdLst>
            <a:ahLst/>
            <a:cxnLst>
              <a:cxn ang="0">
                <a:pos x="T0" y="T1"/>
              </a:cxn>
              <a:cxn ang="0">
                <a:pos x="T2" y="T3"/>
              </a:cxn>
              <a:cxn ang="0">
                <a:pos x="T4" y="T5"/>
              </a:cxn>
              <a:cxn ang="0">
                <a:pos x="T6" y="T7"/>
              </a:cxn>
              <a:cxn ang="0">
                <a:pos x="T8" y="T9"/>
              </a:cxn>
            </a:cxnLst>
            <a:rect l="0" t="0" r="r" b="b"/>
            <a:pathLst>
              <a:path w="183" h="1076">
                <a:moveTo>
                  <a:pt x="182" y="1075"/>
                </a:moveTo>
                <a:lnTo>
                  <a:pt x="0" y="1075"/>
                </a:lnTo>
                <a:lnTo>
                  <a:pt x="0" y="0"/>
                </a:lnTo>
                <a:lnTo>
                  <a:pt x="182" y="0"/>
                </a:lnTo>
                <a:lnTo>
                  <a:pt x="182" y="1075"/>
                </a:lnTo>
              </a:path>
            </a:pathLst>
          </a:custGeom>
          <a:solidFill>
            <a:srgbClr val="C00000"/>
          </a:solidFill>
          <a:ln>
            <a:noFill/>
          </a:ln>
          <a:effectLst/>
        </p:spPr>
        <p:txBody>
          <a:bodyPr wrap="none" anchor="ctr"/>
          <a:lstStyle/>
          <a:p>
            <a:endParaRPr lang="es-MX" sz="900">
              <a:solidFill>
                <a:schemeClr val="accent4"/>
              </a:solidFill>
            </a:endParaRPr>
          </a:p>
        </p:txBody>
      </p:sp>
      <p:sp>
        <p:nvSpPr>
          <p:cNvPr id="2" name="Rectangle 1"/>
          <p:cNvSpPr/>
          <p:nvPr/>
        </p:nvSpPr>
        <p:spPr>
          <a:xfrm>
            <a:off x="5702044" y="4049744"/>
            <a:ext cx="941283" cy="369332"/>
          </a:xfrm>
          <a:prstGeom prst="rect">
            <a:avLst/>
          </a:prstGeom>
        </p:spPr>
        <p:txBody>
          <a:bodyPr wrap="none">
            <a:spAutoFit/>
          </a:bodyPr>
          <a:lstStyle/>
          <a:p>
            <a:r>
              <a:rPr lang="en-US" b="1" dirty="0" smtClean="0">
                <a:solidFill>
                  <a:schemeClr val="tx2"/>
                </a:solidFill>
                <a:latin typeface="Lato" charset="0"/>
                <a:ea typeface="Lato" charset="0"/>
                <a:cs typeface="Lato" charset="0"/>
              </a:rPr>
              <a:t>INT245</a:t>
            </a:r>
            <a:endParaRPr lang="en-US" b="1" dirty="0">
              <a:solidFill>
                <a:schemeClr val="tx2"/>
              </a:solidFill>
              <a:latin typeface="Lato" charset="0"/>
              <a:ea typeface="Lato" charset="0"/>
              <a:cs typeface="Lato" charset="0"/>
            </a:endParaRPr>
          </a:p>
        </p:txBody>
      </p:sp>
      <p:sp>
        <p:nvSpPr>
          <p:cNvPr id="3" name="Rectangle 2"/>
          <p:cNvSpPr/>
          <p:nvPr/>
        </p:nvSpPr>
        <p:spPr>
          <a:xfrm>
            <a:off x="5702044" y="5152123"/>
            <a:ext cx="941283" cy="369332"/>
          </a:xfrm>
          <a:prstGeom prst="rect">
            <a:avLst/>
          </a:prstGeom>
        </p:spPr>
        <p:txBody>
          <a:bodyPr wrap="none">
            <a:spAutoFit/>
          </a:bodyPr>
          <a:lstStyle/>
          <a:p>
            <a:r>
              <a:rPr lang="en-US" b="1" dirty="0" smtClean="0">
                <a:solidFill>
                  <a:schemeClr val="tx2"/>
                </a:solidFill>
                <a:latin typeface="Lato" charset="0"/>
                <a:ea typeface="Lato" charset="0"/>
                <a:cs typeface="Lato" charset="0"/>
              </a:rPr>
              <a:t>INT251</a:t>
            </a:r>
            <a:endParaRPr lang="en-US" b="1" dirty="0">
              <a:solidFill>
                <a:schemeClr val="tx2"/>
              </a:solidFill>
              <a:latin typeface="Lato" charset="0"/>
              <a:ea typeface="Lato" charset="0"/>
              <a:cs typeface="Lato" charset="0"/>
            </a:endParaRPr>
          </a:p>
        </p:txBody>
      </p:sp>
      <p:sp>
        <p:nvSpPr>
          <p:cNvPr id="4" name="Rectangle 3"/>
          <p:cNvSpPr/>
          <p:nvPr/>
        </p:nvSpPr>
        <p:spPr>
          <a:xfrm>
            <a:off x="5702044" y="4419076"/>
            <a:ext cx="1514682" cy="523220"/>
          </a:xfrm>
          <a:prstGeom prst="rect">
            <a:avLst/>
          </a:prstGeom>
        </p:spPr>
        <p:txBody>
          <a:bodyPr wrap="square">
            <a:spAutoFit/>
          </a:bodyPr>
          <a:lstStyle/>
          <a:p>
            <a:r>
              <a:rPr lang="en-US" sz="1400" dirty="0" smtClean="0">
                <a:latin typeface="Lato Light" panose="020F0502020204030203" pitchFamily="34" charset="0"/>
                <a:ea typeface="Lato Light" panose="020F0502020204030203" pitchFamily="34" charset="0"/>
                <a:cs typeface="Lato Light" panose="020F0502020204030203" pitchFamily="34" charset="0"/>
              </a:rPr>
              <a:t>Penetration Testing</a:t>
            </a:r>
            <a:endParaRPr lang="en-US" sz="14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5" name="Rectangle 4"/>
          <p:cNvSpPr/>
          <p:nvPr/>
        </p:nvSpPr>
        <p:spPr>
          <a:xfrm>
            <a:off x="5702044" y="5521455"/>
            <a:ext cx="3718560" cy="523220"/>
          </a:xfrm>
          <a:prstGeom prst="rect">
            <a:avLst/>
          </a:prstGeom>
        </p:spPr>
        <p:txBody>
          <a:bodyPr wrap="square">
            <a:spAutoFit/>
          </a:bodyPr>
          <a:lstStyle/>
          <a:p>
            <a:r>
              <a:rPr lang="en-US" sz="1400" dirty="0" smtClean="0">
                <a:latin typeface="Lato Light" panose="020F0502020204030203" pitchFamily="34" charset="0"/>
                <a:ea typeface="Lato Light" panose="020F0502020204030203" pitchFamily="34" charset="0"/>
                <a:cs typeface="Lato Light" panose="020F0502020204030203" pitchFamily="34" charset="0"/>
              </a:rPr>
              <a:t>Malware Analysis and </a:t>
            </a:r>
          </a:p>
          <a:p>
            <a:r>
              <a:rPr lang="en-US" sz="1400" dirty="0" smtClean="0">
                <a:latin typeface="Lato Light" panose="020F0502020204030203" pitchFamily="34" charset="0"/>
                <a:ea typeface="Lato Light" panose="020F0502020204030203" pitchFamily="34" charset="0"/>
                <a:cs typeface="Lato Light" panose="020F0502020204030203" pitchFamily="34" charset="0"/>
              </a:rPr>
              <a:t>Cyber </a:t>
            </a:r>
            <a:r>
              <a:rPr lang="en-US" sz="1400" dirty="0" err="1" smtClean="0">
                <a:latin typeface="Lato Light" panose="020F0502020204030203" pitchFamily="34" charset="0"/>
                <a:ea typeface="Lato Light" panose="020F0502020204030203" pitchFamily="34" charset="0"/>
                <a:cs typeface="Lato Light" panose="020F0502020204030203" pitchFamily="34" charset="0"/>
              </a:rPr>
              <a:t>Defence</a:t>
            </a:r>
            <a:endParaRPr lang="en-US" sz="1400" dirty="0">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164430840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 xmlns:a16="http://schemas.microsoft.com/office/drawing/2014/main"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smtClean="0">
                <a:solidFill>
                  <a:schemeClr val="tx2"/>
                </a:solidFill>
                <a:latin typeface="Lato Heavy" charset="0"/>
                <a:ea typeface="Lato Heavy" charset="0"/>
                <a:cs typeface="Lato Heavy" charset="0"/>
              </a:rPr>
              <a:t>Description of Courses</a:t>
            </a:r>
            <a:endParaRPr lang="en-US" sz="4000" b="1">
              <a:solidFill>
                <a:schemeClr val="tx2"/>
              </a:solidFill>
              <a:latin typeface="Lato Heavy" charset="0"/>
              <a:ea typeface="Lato Heavy" charset="0"/>
              <a:cs typeface="Lato Heavy" charset="0"/>
            </a:endParaRPr>
          </a:p>
        </p:txBody>
      </p:sp>
      <p:sp>
        <p:nvSpPr>
          <p:cNvPr id="3" name="Freeform 296">
            <a:extLst>
              <a:ext uri="{FF2B5EF4-FFF2-40B4-BE49-F238E27FC236}">
                <a16:creationId xmlns="" xmlns:a16="http://schemas.microsoft.com/office/drawing/2014/main" id="{B04ECBE0-FFE1-5547-BA9D-E41B791A93C0}"/>
              </a:ext>
            </a:extLst>
          </p:cNvPr>
          <p:cNvSpPr>
            <a:spLocks noChangeArrowheads="1"/>
          </p:cNvSpPr>
          <p:nvPr/>
        </p:nvSpPr>
        <p:spPr bwMode="auto">
          <a:xfrm>
            <a:off x="668194" y="1283280"/>
            <a:ext cx="6474011"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INT242 : CYBER SECURITY ESSENTIALS</a:t>
            </a:r>
            <a:endParaRPr lang="es-MX" sz="2800" b="1" dirty="0">
              <a:solidFill>
                <a:schemeClr val="bg1"/>
              </a:solidFill>
            </a:endParaRPr>
          </a:p>
        </p:txBody>
      </p:sp>
      <p:grpSp>
        <p:nvGrpSpPr>
          <p:cNvPr id="4" name="Group 3"/>
          <p:cNvGrpSpPr/>
          <p:nvPr/>
        </p:nvGrpSpPr>
        <p:grpSpPr>
          <a:xfrm>
            <a:off x="242429" y="221833"/>
            <a:ext cx="406681" cy="525602"/>
            <a:chOff x="7390433" y="840135"/>
            <a:chExt cx="3633728" cy="5188823"/>
          </a:xfrm>
        </p:grpSpPr>
        <p:sp>
          <p:nvSpPr>
            <p:cNvPr id="5" name="Freeform 180">
              <a:extLst>
                <a:ext uri="{FF2B5EF4-FFF2-40B4-BE49-F238E27FC236}">
                  <a16:creationId xmlns="" xmlns:a16="http://schemas.microsoft.com/office/drawing/2014/main" id="{46409BCA-2E11-7543-9F17-40BD102CC814}"/>
                </a:ext>
              </a:extLst>
            </p:cNvPr>
            <p:cNvSpPr>
              <a:spLocks noChangeArrowheads="1"/>
            </p:cNvSpPr>
            <p:nvPr/>
          </p:nvSpPr>
          <p:spPr bwMode="auto">
            <a:xfrm>
              <a:off x="7505790" y="840135"/>
              <a:ext cx="1756967" cy="1060392"/>
            </a:xfrm>
            <a:custGeom>
              <a:avLst/>
              <a:gdLst>
                <a:gd name="T0" fmla="*/ 3490 w 3491"/>
                <a:gd name="T1" fmla="*/ 2108 h 2109"/>
                <a:gd name="T2" fmla="*/ 3490 w 3491"/>
                <a:gd name="T3" fmla="*/ 0 h 2109"/>
                <a:gd name="T4" fmla="*/ 0 w 3491"/>
                <a:gd name="T5" fmla="*/ 0 h 2109"/>
                <a:gd name="T6" fmla="*/ 0 w 3491"/>
                <a:gd name="T7" fmla="*/ 2108 h 2109"/>
                <a:gd name="T8" fmla="*/ 3490 w 3491"/>
                <a:gd name="T9" fmla="*/ 2108 h 2109"/>
              </a:gdLst>
              <a:ahLst/>
              <a:cxnLst>
                <a:cxn ang="0">
                  <a:pos x="T0" y="T1"/>
                </a:cxn>
                <a:cxn ang="0">
                  <a:pos x="T2" y="T3"/>
                </a:cxn>
                <a:cxn ang="0">
                  <a:pos x="T4" y="T5"/>
                </a:cxn>
                <a:cxn ang="0">
                  <a:pos x="T6" y="T7"/>
                </a:cxn>
                <a:cxn ang="0">
                  <a:pos x="T8" y="T9"/>
                </a:cxn>
              </a:cxnLst>
              <a:rect l="0" t="0" r="r" b="b"/>
              <a:pathLst>
                <a:path w="3491" h="2109">
                  <a:moveTo>
                    <a:pt x="3490" y="2108"/>
                  </a:moveTo>
                  <a:lnTo>
                    <a:pt x="3490" y="0"/>
                  </a:lnTo>
                  <a:lnTo>
                    <a:pt x="0" y="0"/>
                  </a:lnTo>
                  <a:lnTo>
                    <a:pt x="0" y="2108"/>
                  </a:lnTo>
                  <a:lnTo>
                    <a:pt x="3490" y="2108"/>
                  </a:lnTo>
                </a:path>
              </a:pathLst>
            </a:custGeom>
            <a:solidFill>
              <a:schemeClr val="accent2"/>
            </a:solidFill>
            <a:ln>
              <a:noFill/>
            </a:ln>
            <a:effectLst/>
          </p:spPr>
          <p:txBody>
            <a:bodyPr wrap="none" anchor="ctr"/>
            <a:lstStyle/>
            <a:p>
              <a:endParaRPr lang="es-MX" sz="900"/>
            </a:p>
          </p:txBody>
        </p:sp>
        <p:sp>
          <p:nvSpPr>
            <p:cNvPr id="6" name="Freeform 181">
              <a:extLst>
                <a:ext uri="{FF2B5EF4-FFF2-40B4-BE49-F238E27FC236}">
                  <a16:creationId xmlns="" xmlns:a16="http://schemas.microsoft.com/office/drawing/2014/main" id="{8714ED9D-45C8-5B4B-9D2D-1FB72A89A212}"/>
                </a:ext>
              </a:extLst>
            </p:cNvPr>
            <p:cNvSpPr>
              <a:spLocks noChangeArrowheads="1"/>
            </p:cNvSpPr>
            <p:nvPr/>
          </p:nvSpPr>
          <p:spPr bwMode="auto">
            <a:xfrm>
              <a:off x="7390433" y="4564818"/>
              <a:ext cx="1870105" cy="1464140"/>
            </a:xfrm>
            <a:custGeom>
              <a:avLst/>
              <a:gdLst>
                <a:gd name="T0" fmla="*/ 3718 w 3719"/>
                <a:gd name="T1" fmla="*/ 935 h 2909"/>
                <a:gd name="T2" fmla="*/ 3718 w 3719"/>
                <a:gd name="T3" fmla="*/ 935 h 2909"/>
                <a:gd name="T4" fmla="*/ 3697 w 3719"/>
                <a:gd name="T5" fmla="*/ 935 h 2909"/>
                <a:gd name="T6" fmla="*/ 2742 w 3719"/>
                <a:gd name="T7" fmla="*/ 675 h 2909"/>
                <a:gd name="T8" fmla="*/ 2316 w 3719"/>
                <a:gd name="T9" fmla="*/ 0 h 2909"/>
                <a:gd name="T10" fmla="*/ 0 w 3719"/>
                <a:gd name="T11" fmla="*/ 0 h 2909"/>
                <a:gd name="T12" fmla="*/ 1070 w 3719"/>
                <a:gd name="T13" fmla="*/ 2098 h 2909"/>
                <a:gd name="T14" fmla="*/ 3677 w 3719"/>
                <a:gd name="T15" fmla="*/ 2908 h 2909"/>
                <a:gd name="T16" fmla="*/ 3718 w 3719"/>
                <a:gd name="T17" fmla="*/ 2908 h 2909"/>
                <a:gd name="T18" fmla="*/ 3718 w 3719"/>
                <a:gd name="T19" fmla="*/ 935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9" h="2909">
                  <a:moveTo>
                    <a:pt x="3718" y="935"/>
                  </a:moveTo>
                  <a:lnTo>
                    <a:pt x="3718" y="935"/>
                  </a:lnTo>
                  <a:cubicBezTo>
                    <a:pt x="3708" y="935"/>
                    <a:pt x="3708" y="935"/>
                    <a:pt x="3697" y="935"/>
                  </a:cubicBezTo>
                  <a:cubicBezTo>
                    <a:pt x="3303" y="935"/>
                    <a:pt x="2981" y="842"/>
                    <a:pt x="2742" y="675"/>
                  </a:cubicBezTo>
                  <a:cubicBezTo>
                    <a:pt x="2503" y="499"/>
                    <a:pt x="2358" y="270"/>
                    <a:pt x="2316" y="0"/>
                  </a:cubicBezTo>
                  <a:cubicBezTo>
                    <a:pt x="0" y="0"/>
                    <a:pt x="0" y="0"/>
                    <a:pt x="0" y="0"/>
                  </a:cubicBezTo>
                  <a:cubicBezTo>
                    <a:pt x="83" y="852"/>
                    <a:pt x="436" y="1558"/>
                    <a:pt x="1070" y="2098"/>
                  </a:cubicBezTo>
                  <a:cubicBezTo>
                    <a:pt x="1714" y="2638"/>
                    <a:pt x="2576" y="2908"/>
                    <a:pt x="3677" y="2908"/>
                  </a:cubicBezTo>
                  <a:cubicBezTo>
                    <a:pt x="3687" y="2908"/>
                    <a:pt x="3697" y="2908"/>
                    <a:pt x="3718" y="2908"/>
                  </a:cubicBezTo>
                  <a:lnTo>
                    <a:pt x="3718" y="935"/>
                  </a:lnTo>
                </a:path>
              </a:pathLst>
            </a:custGeom>
            <a:solidFill>
              <a:schemeClr val="accent1"/>
            </a:solidFill>
            <a:ln>
              <a:noFill/>
            </a:ln>
            <a:effectLst/>
          </p:spPr>
          <p:txBody>
            <a:bodyPr wrap="none" anchor="ctr"/>
            <a:lstStyle/>
            <a:p>
              <a:endParaRPr lang="es-MX" sz="900"/>
            </a:p>
          </p:txBody>
        </p:sp>
        <p:sp>
          <p:nvSpPr>
            <p:cNvPr id="7" name="Freeform 182">
              <a:extLst>
                <a:ext uri="{FF2B5EF4-FFF2-40B4-BE49-F238E27FC236}">
                  <a16:creationId xmlns="" xmlns:a16="http://schemas.microsoft.com/office/drawing/2014/main" id="{379FAFBE-4156-AD4B-AA78-566A3C1DF253}"/>
                </a:ext>
              </a:extLst>
            </p:cNvPr>
            <p:cNvSpPr>
              <a:spLocks noChangeArrowheads="1"/>
            </p:cNvSpPr>
            <p:nvPr/>
          </p:nvSpPr>
          <p:spPr bwMode="auto">
            <a:xfrm>
              <a:off x="7505790" y="1900527"/>
              <a:ext cx="1756967" cy="2069762"/>
            </a:xfrm>
            <a:custGeom>
              <a:avLst/>
              <a:gdLst>
                <a:gd name="T0" fmla="*/ 2130 w 3491"/>
                <a:gd name="T1" fmla="*/ 1807 h 4113"/>
                <a:gd name="T2" fmla="*/ 2130 w 3491"/>
                <a:gd name="T3" fmla="*/ 1807 h 4113"/>
                <a:gd name="T4" fmla="*/ 2130 w 3491"/>
                <a:gd name="T5" fmla="*/ 10 h 4113"/>
                <a:gd name="T6" fmla="*/ 3490 w 3491"/>
                <a:gd name="T7" fmla="*/ 10 h 4113"/>
                <a:gd name="T8" fmla="*/ 3490 w 3491"/>
                <a:gd name="T9" fmla="*/ 0 h 4113"/>
                <a:gd name="T10" fmla="*/ 0 w 3491"/>
                <a:gd name="T11" fmla="*/ 0 h 4113"/>
                <a:gd name="T12" fmla="*/ 0 w 3491"/>
                <a:gd name="T13" fmla="*/ 4112 h 4113"/>
                <a:gd name="T14" fmla="*/ 2265 w 3491"/>
                <a:gd name="T15" fmla="*/ 4112 h 4113"/>
                <a:gd name="T16" fmla="*/ 2628 w 3491"/>
                <a:gd name="T17" fmla="*/ 3499 h 4113"/>
                <a:gd name="T18" fmla="*/ 3490 w 3491"/>
                <a:gd name="T19" fmla="*/ 3250 h 4113"/>
                <a:gd name="T20" fmla="*/ 3490 w 3491"/>
                <a:gd name="T21" fmla="*/ 1257 h 4113"/>
                <a:gd name="T22" fmla="*/ 2130 w 3491"/>
                <a:gd name="T23" fmla="*/ 1807 h 4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1" h="4113">
                  <a:moveTo>
                    <a:pt x="2130" y="1807"/>
                  </a:moveTo>
                  <a:lnTo>
                    <a:pt x="2130" y="1807"/>
                  </a:lnTo>
                  <a:cubicBezTo>
                    <a:pt x="2130" y="10"/>
                    <a:pt x="2130" y="10"/>
                    <a:pt x="2130" y="10"/>
                  </a:cubicBezTo>
                  <a:cubicBezTo>
                    <a:pt x="3490" y="10"/>
                    <a:pt x="3490" y="10"/>
                    <a:pt x="3490" y="10"/>
                  </a:cubicBezTo>
                  <a:cubicBezTo>
                    <a:pt x="3490" y="0"/>
                    <a:pt x="3490" y="0"/>
                    <a:pt x="3490" y="0"/>
                  </a:cubicBezTo>
                  <a:cubicBezTo>
                    <a:pt x="0" y="0"/>
                    <a:pt x="0" y="0"/>
                    <a:pt x="0" y="0"/>
                  </a:cubicBezTo>
                  <a:cubicBezTo>
                    <a:pt x="0" y="4112"/>
                    <a:pt x="0" y="4112"/>
                    <a:pt x="0" y="4112"/>
                  </a:cubicBezTo>
                  <a:cubicBezTo>
                    <a:pt x="2265" y="4112"/>
                    <a:pt x="2265" y="4112"/>
                    <a:pt x="2265" y="4112"/>
                  </a:cubicBezTo>
                  <a:cubicBezTo>
                    <a:pt x="2317" y="3863"/>
                    <a:pt x="2431" y="3665"/>
                    <a:pt x="2628" y="3499"/>
                  </a:cubicBezTo>
                  <a:cubicBezTo>
                    <a:pt x="2826" y="3333"/>
                    <a:pt x="3116" y="3250"/>
                    <a:pt x="3490" y="3250"/>
                  </a:cubicBezTo>
                  <a:cubicBezTo>
                    <a:pt x="3490" y="1257"/>
                    <a:pt x="3490" y="1257"/>
                    <a:pt x="3490" y="1257"/>
                  </a:cubicBezTo>
                  <a:cubicBezTo>
                    <a:pt x="2950" y="1288"/>
                    <a:pt x="2493" y="1475"/>
                    <a:pt x="2130" y="1807"/>
                  </a:cubicBezTo>
                </a:path>
              </a:pathLst>
            </a:custGeom>
            <a:solidFill>
              <a:schemeClr val="accent3"/>
            </a:solidFill>
            <a:ln>
              <a:noFill/>
            </a:ln>
            <a:effectLst/>
          </p:spPr>
          <p:txBody>
            <a:bodyPr wrap="none" anchor="ctr"/>
            <a:lstStyle/>
            <a:p>
              <a:endParaRPr lang="es-MX" sz="900"/>
            </a:p>
          </p:txBody>
        </p:sp>
        <p:sp>
          <p:nvSpPr>
            <p:cNvPr id="8" name="Freeform 183">
              <a:extLst>
                <a:ext uri="{FF2B5EF4-FFF2-40B4-BE49-F238E27FC236}">
                  <a16:creationId xmlns="" xmlns:a16="http://schemas.microsoft.com/office/drawing/2014/main" id="{95404F48-0113-B643-BCF8-5B073C02652B}"/>
                </a:ext>
              </a:extLst>
            </p:cNvPr>
            <p:cNvSpPr>
              <a:spLocks noChangeArrowheads="1"/>
            </p:cNvSpPr>
            <p:nvPr/>
          </p:nvSpPr>
          <p:spPr bwMode="auto">
            <a:xfrm>
              <a:off x="9262757" y="4245369"/>
              <a:ext cx="1761404" cy="1781369"/>
            </a:xfrm>
            <a:custGeom>
              <a:avLst/>
              <a:gdLst>
                <a:gd name="T0" fmla="*/ 1236 w 3502"/>
                <a:gd name="T1" fmla="*/ 41 h 3542"/>
                <a:gd name="T2" fmla="*/ 1236 w 3502"/>
                <a:gd name="T3" fmla="*/ 41 h 3542"/>
                <a:gd name="T4" fmla="*/ 914 w 3502"/>
                <a:gd name="T5" fmla="*/ 1152 h 3542"/>
                <a:gd name="T6" fmla="*/ 0 w 3502"/>
                <a:gd name="T7" fmla="*/ 1568 h 3542"/>
                <a:gd name="T8" fmla="*/ 0 w 3502"/>
                <a:gd name="T9" fmla="*/ 3541 h 3542"/>
                <a:gd name="T10" fmla="*/ 2545 w 3502"/>
                <a:gd name="T11" fmla="*/ 2575 h 3542"/>
                <a:gd name="T12" fmla="*/ 3501 w 3502"/>
                <a:gd name="T13" fmla="*/ 0 h 3542"/>
                <a:gd name="T14" fmla="*/ 1236 w 3502"/>
                <a:gd name="T15" fmla="*/ 0 h 3542"/>
                <a:gd name="T16" fmla="*/ 1236 w 3502"/>
                <a:gd name="T17" fmla="*/ 41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2" h="3542">
                  <a:moveTo>
                    <a:pt x="1236" y="41"/>
                  </a:moveTo>
                  <a:lnTo>
                    <a:pt x="1236" y="41"/>
                  </a:lnTo>
                  <a:cubicBezTo>
                    <a:pt x="1236" y="498"/>
                    <a:pt x="1122" y="872"/>
                    <a:pt x="914" y="1152"/>
                  </a:cubicBezTo>
                  <a:cubicBezTo>
                    <a:pt x="696" y="1422"/>
                    <a:pt x="395" y="1558"/>
                    <a:pt x="0" y="1568"/>
                  </a:cubicBezTo>
                  <a:cubicBezTo>
                    <a:pt x="0" y="3541"/>
                    <a:pt x="0" y="3541"/>
                    <a:pt x="0" y="3541"/>
                  </a:cubicBezTo>
                  <a:cubicBezTo>
                    <a:pt x="1081" y="3531"/>
                    <a:pt x="1922" y="3209"/>
                    <a:pt x="2545" y="2575"/>
                  </a:cubicBezTo>
                  <a:cubicBezTo>
                    <a:pt x="3168" y="1942"/>
                    <a:pt x="3490" y="1080"/>
                    <a:pt x="3501" y="0"/>
                  </a:cubicBezTo>
                  <a:cubicBezTo>
                    <a:pt x="1236" y="0"/>
                    <a:pt x="1236" y="0"/>
                    <a:pt x="1236" y="0"/>
                  </a:cubicBezTo>
                  <a:cubicBezTo>
                    <a:pt x="1236" y="20"/>
                    <a:pt x="1236" y="31"/>
                    <a:pt x="1236" y="41"/>
                  </a:cubicBezTo>
                </a:path>
              </a:pathLst>
            </a:custGeom>
            <a:solidFill>
              <a:schemeClr val="accent5"/>
            </a:solidFill>
            <a:ln>
              <a:noFill/>
            </a:ln>
            <a:effectLst/>
          </p:spPr>
          <p:txBody>
            <a:bodyPr wrap="none" anchor="ctr"/>
            <a:lstStyle/>
            <a:p>
              <a:endParaRPr lang="es-MX" sz="900"/>
            </a:p>
          </p:txBody>
        </p:sp>
        <p:sp>
          <p:nvSpPr>
            <p:cNvPr id="9" name="Freeform 184">
              <a:extLst>
                <a:ext uri="{FF2B5EF4-FFF2-40B4-BE49-F238E27FC236}">
                  <a16:creationId xmlns="" xmlns:a16="http://schemas.microsoft.com/office/drawing/2014/main" id="{0F3393FC-C772-C74B-AC41-737639E4244B}"/>
                </a:ext>
              </a:extLst>
            </p:cNvPr>
            <p:cNvSpPr>
              <a:spLocks noChangeArrowheads="1"/>
            </p:cNvSpPr>
            <p:nvPr/>
          </p:nvSpPr>
          <p:spPr bwMode="auto">
            <a:xfrm>
              <a:off x="9262757" y="840135"/>
              <a:ext cx="1395369" cy="1067048"/>
            </a:xfrm>
            <a:custGeom>
              <a:avLst/>
              <a:gdLst>
                <a:gd name="T0" fmla="*/ 0 w 2775"/>
                <a:gd name="T1" fmla="*/ 0 h 2119"/>
                <a:gd name="T2" fmla="*/ 0 w 2775"/>
                <a:gd name="T3" fmla="*/ 2108 h 2119"/>
                <a:gd name="T4" fmla="*/ 0 w 2775"/>
                <a:gd name="T5" fmla="*/ 2118 h 2119"/>
                <a:gd name="T6" fmla="*/ 2774 w 2775"/>
                <a:gd name="T7" fmla="*/ 2118 h 2119"/>
                <a:gd name="T8" fmla="*/ 2774 w 2775"/>
                <a:gd name="T9" fmla="*/ 2108 h 2119"/>
                <a:gd name="T10" fmla="*/ 2774 w 2775"/>
                <a:gd name="T11" fmla="*/ 0 h 2119"/>
                <a:gd name="T12" fmla="*/ 0 w 2775"/>
                <a:gd name="T13" fmla="*/ 0 h 2119"/>
              </a:gdLst>
              <a:ahLst/>
              <a:cxnLst>
                <a:cxn ang="0">
                  <a:pos x="T0" y="T1"/>
                </a:cxn>
                <a:cxn ang="0">
                  <a:pos x="T2" y="T3"/>
                </a:cxn>
                <a:cxn ang="0">
                  <a:pos x="T4" y="T5"/>
                </a:cxn>
                <a:cxn ang="0">
                  <a:pos x="T6" y="T7"/>
                </a:cxn>
                <a:cxn ang="0">
                  <a:pos x="T8" y="T9"/>
                </a:cxn>
                <a:cxn ang="0">
                  <a:pos x="T10" y="T11"/>
                </a:cxn>
                <a:cxn ang="0">
                  <a:pos x="T12" y="T13"/>
                </a:cxn>
              </a:cxnLst>
              <a:rect l="0" t="0" r="r" b="b"/>
              <a:pathLst>
                <a:path w="2775" h="2119">
                  <a:moveTo>
                    <a:pt x="0" y="0"/>
                  </a:moveTo>
                  <a:lnTo>
                    <a:pt x="0" y="2108"/>
                  </a:lnTo>
                  <a:lnTo>
                    <a:pt x="0" y="2118"/>
                  </a:lnTo>
                  <a:lnTo>
                    <a:pt x="2774" y="2118"/>
                  </a:lnTo>
                  <a:lnTo>
                    <a:pt x="2774" y="2108"/>
                  </a:lnTo>
                  <a:lnTo>
                    <a:pt x="2774" y="0"/>
                  </a:lnTo>
                  <a:lnTo>
                    <a:pt x="0" y="0"/>
                  </a:lnTo>
                </a:path>
              </a:pathLst>
            </a:custGeom>
            <a:solidFill>
              <a:schemeClr val="accent1"/>
            </a:solidFill>
            <a:ln>
              <a:noFill/>
            </a:ln>
            <a:effectLst/>
          </p:spPr>
          <p:txBody>
            <a:bodyPr wrap="none" anchor="ctr"/>
            <a:lstStyle/>
            <a:p>
              <a:endParaRPr lang="es-MX" sz="900"/>
            </a:p>
          </p:txBody>
        </p:sp>
        <p:sp>
          <p:nvSpPr>
            <p:cNvPr id="10" name="Freeform 185">
              <a:extLst>
                <a:ext uri="{FF2B5EF4-FFF2-40B4-BE49-F238E27FC236}">
                  <a16:creationId xmlns="" xmlns:a16="http://schemas.microsoft.com/office/drawing/2014/main" id="{46F926D0-F25B-FE41-B95D-1B4D3E1D7721}"/>
                </a:ext>
              </a:extLst>
            </p:cNvPr>
            <p:cNvSpPr>
              <a:spLocks noChangeArrowheads="1"/>
            </p:cNvSpPr>
            <p:nvPr/>
          </p:nvSpPr>
          <p:spPr bwMode="auto">
            <a:xfrm>
              <a:off x="9262757" y="2528333"/>
              <a:ext cx="1761404" cy="1719254"/>
            </a:xfrm>
            <a:custGeom>
              <a:avLst/>
              <a:gdLst>
                <a:gd name="T0" fmla="*/ 2826 w 3502"/>
                <a:gd name="T1" fmla="*/ 1153 h 3418"/>
                <a:gd name="T2" fmla="*/ 2826 w 3502"/>
                <a:gd name="T3" fmla="*/ 1153 h 3418"/>
                <a:gd name="T4" fmla="*/ 1818 w 3502"/>
                <a:gd name="T5" fmla="*/ 322 h 3418"/>
                <a:gd name="T6" fmla="*/ 208 w 3502"/>
                <a:gd name="T7" fmla="*/ 0 h 3418"/>
                <a:gd name="T8" fmla="*/ 0 w 3502"/>
                <a:gd name="T9" fmla="*/ 11 h 3418"/>
                <a:gd name="T10" fmla="*/ 0 w 3502"/>
                <a:gd name="T11" fmla="*/ 2004 h 3418"/>
                <a:gd name="T12" fmla="*/ 893 w 3502"/>
                <a:gd name="T13" fmla="*/ 2388 h 3418"/>
                <a:gd name="T14" fmla="*/ 1236 w 3502"/>
                <a:gd name="T15" fmla="*/ 3417 h 3418"/>
                <a:gd name="T16" fmla="*/ 3501 w 3502"/>
                <a:gd name="T17" fmla="*/ 3417 h 3418"/>
                <a:gd name="T18" fmla="*/ 3501 w 3502"/>
                <a:gd name="T19" fmla="*/ 3375 h 3418"/>
                <a:gd name="T20" fmla="*/ 2826 w 3502"/>
                <a:gd name="T21" fmla="*/ 1153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2" h="3418">
                  <a:moveTo>
                    <a:pt x="2826" y="1153"/>
                  </a:moveTo>
                  <a:lnTo>
                    <a:pt x="2826" y="1153"/>
                  </a:lnTo>
                  <a:cubicBezTo>
                    <a:pt x="2597" y="810"/>
                    <a:pt x="2265" y="530"/>
                    <a:pt x="1818" y="322"/>
                  </a:cubicBezTo>
                  <a:cubicBezTo>
                    <a:pt x="1382" y="104"/>
                    <a:pt x="842" y="0"/>
                    <a:pt x="208" y="0"/>
                  </a:cubicBezTo>
                  <a:cubicBezTo>
                    <a:pt x="135" y="0"/>
                    <a:pt x="62" y="0"/>
                    <a:pt x="0" y="11"/>
                  </a:cubicBezTo>
                  <a:cubicBezTo>
                    <a:pt x="0" y="2004"/>
                    <a:pt x="0" y="2004"/>
                    <a:pt x="0" y="2004"/>
                  </a:cubicBezTo>
                  <a:cubicBezTo>
                    <a:pt x="374" y="2004"/>
                    <a:pt x="675" y="2129"/>
                    <a:pt x="893" y="2388"/>
                  </a:cubicBezTo>
                  <a:cubicBezTo>
                    <a:pt x="1112" y="2627"/>
                    <a:pt x="1226" y="2980"/>
                    <a:pt x="1236" y="3417"/>
                  </a:cubicBezTo>
                  <a:cubicBezTo>
                    <a:pt x="3501" y="3417"/>
                    <a:pt x="3501" y="3417"/>
                    <a:pt x="3501" y="3417"/>
                  </a:cubicBezTo>
                  <a:cubicBezTo>
                    <a:pt x="3501" y="3406"/>
                    <a:pt x="3501" y="3385"/>
                    <a:pt x="3501" y="3375"/>
                  </a:cubicBezTo>
                  <a:cubicBezTo>
                    <a:pt x="3501" y="2586"/>
                    <a:pt x="3272" y="1848"/>
                    <a:pt x="2826" y="1153"/>
                  </a:cubicBezTo>
                </a:path>
              </a:pathLst>
            </a:custGeom>
            <a:solidFill>
              <a:schemeClr val="accent4"/>
            </a:solidFill>
            <a:ln>
              <a:noFill/>
            </a:ln>
            <a:effectLst/>
          </p:spPr>
          <p:txBody>
            <a:bodyPr wrap="none" anchor="ctr"/>
            <a:lstStyle/>
            <a:p>
              <a:endParaRPr lang="es-MX" sz="900"/>
            </a:p>
          </p:txBody>
        </p:sp>
      </p:grpSp>
      <p:sp>
        <p:nvSpPr>
          <p:cNvPr id="11" name="Rectangle 10"/>
          <p:cNvSpPr/>
          <p:nvPr/>
        </p:nvSpPr>
        <p:spPr>
          <a:xfrm>
            <a:off x="780221" y="2151315"/>
            <a:ext cx="11079270" cy="1323439"/>
          </a:xfrm>
          <a:prstGeom prst="rect">
            <a:avLst/>
          </a:prstGeom>
        </p:spPr>
        <p:txBody>
          <a:bodyPr wrap="square">
            <a:spAutoFit/>
          </a:bodyPr>
          <a:lstStyle/>
          <a:p>
            <a:pPr algn="just"/>
            <a:r>
              <a:rPr lang="en-US" sz="2000" dirty="0">
                <a:solidFill>
                  <a:srgbClr val="000000"/>
                </a:solidFill>
                <a:latin typeface="Calibri" panose="020F0502020204030204" pitchFamily="34" charset="0"/>
              </a:rPr>
              <a:t>It covers the concepts of cyber security with </a:t>
            </a:r>
            <a:r>
              <a:rPr lang="en-US" sz="2000" dirty="0" smtClean="0">
                <a:solidFill>
                  <a:srgbClr val="000000"/>
                </a:solidFill>
                <a:latin typeface="Calibri" panose="020F0502020204030204" pitchFamily="34" charset="0"/>
              </a:rPr>
              <a:t>its </a:t>
            </a:r>
            <a:r>
              <a:rPr lang="en-US" sz="2000" dirty="0">
                <a:solidFill>
                  <a:srgbClr val="000000"/>
                </a:solidFill>
                <a:latin typeface="Calibri" panose="020F0502020204030204" pitchFamily="34" charset="0"/>
              </a:rPr>
              <a:t>importance and identifies various vulnerabilities and security flaws in the operating systems and networks. </a:t>
            </a:r>
            <a:r>
              <a:rPr lang="en-US" sz="2000" dirty="0" smtClean="0">
                <a:solidFill>
                  <a:srgbClr val="000000"/>
                </a:solidFill>
                <a:latin typeface="Calibri" panose="020F0502020204030204" pitchFamily="34" charset="0"/>
              </a:rPr>
              <a:t>It helps to analyze risks, security threats, implementing host/software/network security,  understanding various types of network attacks and also focuses on network security programming (using python).</a:t>
            </a:r>
          </a:p>
        </p:txBody>
      </p:sp>
      <p:sp>
        <p:nvSpPr>
          <p:cNvPr id="12" name="Rectangle 11"/>
          <p:cNvSpPr/>
          <p:nvPr/>
        </p:nvSpPr>
        <p:spPr>
          <a:xfrm>
            <a:off x="827502" y="4318418"/>
            <a:ext cx="11176252" cy="2554545"/>
          </a:xfrm>
          <a:prstGeom prst="rect">
            <a:avLst/>
          </a:prstGeom>
        </p:spPr>
        <p:txBody>
          <a:bodyPr wrap="square">
            <a:spAutoFit/>
          </a:bodyPr>
          <a:lstStyle/>
          <a:p>
            <a:pPr algn="just"/>
            <a:r>
              <a:rPr lang="en-US" sz="2000" b="1" dirty="0">
                <a:solidFill>
                  <a:srgbClr val="000000"/>
                </a:solidFill>
              </a:rPr>
              <a:t>CO1 :: </a:t>
            </a:r>
            <a:r>
              <a:rPr lang="en-US" sz="2000" dirty="0">
                <a:solidFill>
                  <a:srgbClr val="000000"/>
                </a:solidFill>
              </a:rPr>
              <a:t>outline the fundamental components of information security and analyze risk</a:t>
            </a:r>
          </a:p>
          <a:p>
            <a:pPr algn="just"/>
            <a:r>
              <a:rPr lang="en-US" sz="2000" b="1" dirty="0">
                <a:solidFill>
                  <a:srgbClr val="000000"/>
                </a:solidFill>
              </a:rPr>
              <a:t>CO2 :: </a:t>
            </a:r>
            <a:r>
              <a:rPr lang="en-US" sz="2000" dirty="0">
                <a:solidFill>
                  <a:srgbClr val="000000"/>
                </a:solidFill>
              </a:rPr>
              <a:t>examine various threats to information security and conduct security assessments to detect vulnerabilities</a:t>
            </a:r>
          </a:p>
          <a:p>
            <a:pPr algn="just"/>
            <a:r>
              <a:rPr lang="en-US" sz="2000" b="1" dirty="0">
                <a:solidFill>
                  <a:srgbClr val="000000"/>
                </a:solidFill>
              </a:rPr>
              <a:t>CO3 :: </a:t>
            </a:r>
            <a:r>
              <a:rPr lang="en-US" sz="2000" dirty="0">
                <a:solidFill>
                  <a:srgbClr val="000000"/>
                </a:solidFill>
              </a:rPr>
              <a:t>develop security for hosts, software and networks</a:t>
            </a:r>
          </a:p>
          <a:p>
            <a:pPr algn="just"/>
            <a:r>
              <a:rPr lang="en-US" sz="2000" b="1" dirty="0">
                <a:solidFill>
                  <a:srgbClr val="000000"/>
                </a:solidFill>
              </a:rPr>
              <a:t>CO4 :: </a:t>
            </a:r>
            <a:r>
              <a:rPr lang="en-US" sz="2000" dirty="0">
                <a:solidFill>
                  <a:srgbClr val="000000"/>
                </a:solidFill>
              </a:rPr>
              <a:t>recommend identity and access for computer systems</a:t>
            </a:r>
          </a:p>
          <a:p>
            <a:pPr algn="just"/>
            <a:r>
              <a:rPr lang="en-US" sz="2000" b="1" dirty="0">
                <a:solidFill>
                  <a:srgbClr val="000000"/>
                </a:solidFill>
              </a:rPr>
              <a:t>CO5 :: </a:t>
            </a:r>
            <a:r>
              <a:rPr lang="en-US" sz="2000" dirty="0">
                <a:solidFill>
                  <a:srgbClr val="000000"/>
                </a:solidFill>
              </a:rPr>
              <a:t>enumerate cryptographic solutions in the organization and security at the operational level</a:t>
            </a:r>
          </a:p>
          <a:p>
            <a:pPr algn="just"/>
            <a:r>
              <a:rPr lang="en-US" sz="2000" b="1" dirty="0">
                <a:solidFill>
                  <a:srgbClr val="000000"/>
                </a:solidFill>
              </a:rPr>
              <a:t>CO6 :: </a:t>
            </a:r>
            <a:r>
              <a:rPr lang="en-US" sz="2000" dirty="0">
                <a:solidFill>
                  <a:srgbClr val="000000"/>
                </a:solidFill>
              </a:rPr>
              <a:t>identify security incidents and ensure the continuity of business operations in the event of an incident</a:t>
            </a:r>
            <a:endParaRPr lang="en-US" sz="2000" dirty="0"/>
          </a:p>
        </p:txBody>
      </p:sp>
      <p:sp>
        <p:nvSpPr>
          <p:cNvPr id="13" name="Rectangle 12"/>
          <p:cNvSpPr/>
          <p:nvPr/>
        </p:nvSpPr>
        <p:spPr>
          <a:xfrm>
            <a:off x="780221" y="3569470"/>
            <a:ext cx="1983235" cy="369332"/>
          </a:xfrm>
          <a:prstGeom prst="rect">
            <a:avLst/>
          </a:prstGeom>
        </p:spPr>
        <p:txBody>
          <a:bodyPr wrap="none">
            <a:spAutoFit/>
          </a:bodyPr>
          <a:lstStyle/>
          <a:p>
            <a:pPr>
              <a:buClr>
                <a:srgbClr val="000000"/>
              </a:buClr>
              <a:defRPr/>
            </a:pPr>
            <a:r>
              <a:rPr lang="en-US" b="1" u="sng" kern="0" dirty="0">
                <a:latin typeface="Cambria"/>
                <a:ea typeface="Cambria"/>
                <a:cs typeface="Cambria"/>
                <a:sym typeface="Cambria"/>
              </a:rPr>
              <a:t>Course Outcome</a:t>
            </a:r>
            <a:r>
              <a:rPr lang="en-US" u="sng" kern="0" dirty="0">
                <a:latin typeface="Cambria"/>
                <a:ea typeface="Cambria"/>
                <a:cs typeface="Cambria"/>
                <a:sym typeface="Cambria"/>
              </a:rPr>
              <a:t>:</a:t>
            </a:r>
            <a:endParaRPr lang="en-US" kern="0" dirty="0">
              <a:ea typeface="Calibri"/>
              <a:cs typeface="Calibri"/>
              <a:sym typeface="Calibri"/>
            </a:endParaRPr>
          </a:p>
        </p:txBody>
      </p:sp>
    </p:spTree>
    <p:extLst>
      <p:ext uri="{BB962C8B-B14F-4D97-AF65-F5344CB8AC3E}">
        <p14:creationId xmlns:p14="http://schemas.microsoft.com/office/powerpoint/2010/main" val="9961891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 xmlns:a16="http://schemas.microsoft.com/office/drawing/2014/main"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smtClean="0">
                <a:solidFill>
                  <a:schemeClr val="tx2"/>
                </a:solidFill>
                <a:latin typeface="Lato Heavy" charset="0"/>
                <a:ea typeface="Lato Heavy" charset="0"/>
                <a:cs typeface="Lato Heavy" charset="0"/>
              </a:rPr>
              <a:t>Description of Courses</a:t>
            </a:r>
            <a:endParaRPr lang="en-US" sz="4000" b="1">
              <a:solidFill>
                <a:schemeClr val="tx2"/>
              </a:solidFill>
              <a:latin typeface="Lato Heavy" charset="0"/>
              <a:ea typeface="Lato Heavy" charset="0"/>
              <a:cs typeface="Lato Heavy" charset="0"/>
            </a:endParaRPr>
          </a:p>
        </p:txBody>
      </p:sp>
      <p:sp>
        <p:nvSpPr>
          <p:cNvPr id="3" name="Freeform 296">
            <a:extLst>
              <a:ext uri="{FF2B5EF4-FFF2-40B4-BE49-F238E27FC236}">
                <a16:creationId xmlns="" xmlns:a16="http://schemas.microsoft.com/office/drawing/2014/main" id="{B04ECBE0-FFE1-5547-BA9D-E41B791A93C0}"/>
              </a:ext>
            </a:extLst>
          </p:cNvPr>
          <p:cNvSpPr>
            <a:spLocks noChangeArrowheads="1"/>
          </p:cNvSpPr>
          <p:nvPr/>
        </p:nvSpPr>
        <p:spPr bwMode="auto">
          <a:xfrm>
            <a:off x="668194" y="1283280"/>
            <a:ext cx="6474011"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INT249 : SYSTEM ADMINISTRATION</a:t>
            </a:r>
            <a:endParaRPr lang="es-MX" sz="2800" b="1" dirty="0">
              <a:solidFill>
                <a:schemeClr val="bg1"/>
              </a:solidFill>
            </a:endParaRPr>
          </a:p>
        </p:txBody>
      </p:sp>
      <p:grpSp>
        <p:nvGrpSpPr>
          <p:cNvPr id="4" name="Group 3"/>
          <p:cNvGrpSpPr/>
          <p:nvPr/>
        </p:nvGrpSpPr>
        <p:grpSpPr>
          <a:xfrm>
            <a:off x="242429" y="221833"/>
            <a:ext cx="406681" cy="525602"/>
            <a:chOff x="7390433" y="840135"/>
            <a:chExt cx="3633728" cy="5188823"/>
          </a:xfrm>
        </p:grpSpPr>
        <p:sp>
          <p:nvSpPr>
            <p:cNvPr id="5" name="Freeform 180">
              <a:extLst>
                <a:ext uri="{FF2B5EF4-FFF2-40B4-BE49-F238E27FC236}">
                  <a16:creationId xmlns="" xmlns:a16="http://schemas.microsoft.com/office/drawing/2014/main" id="{46409BCA-2E11-7543-9F17-40BD102CC814}"/>
                </a:ext>
              </a:extLst>
            </p:cNvPr>
            <p:cNvSpPr>
              <a:spLocks noChangeArrowheads="1"/>
            </p:cNvSpPr>
            <p:nvPr/>
          </p:nvSpPr>
          <p:spPr bwMode="auto">
            <a:xfrm>
              <a:off x="7505790" y="840135"/>
              <a:ext cx="1756967" cy="1060392"/>
            </a:xfrm>
            <a:custGeom>
              <a:avLst/>
              <a:gdLst>
                <a:gd name="T0" fmla="*/ 3490 w 3491"/>
                <a:gd name="T1" fmla="*/ 2108 h 2109"/>
                <a:gd name="T2" fmla="*/ 3490 w 3491"/>
                <a:gd name="T3" fmla="*/ 0 h 2109"/>
                <a:gd name="T4" fmla="*/ 0 w 3491"/>
                <a:gd name="T5" fmla="*/ 0 h 2109"/>
                <a:gd name="T6" fmla="*/ 0 w 3491"/>
                <a:gd name="T7" fmla="*/ 2108 h 2109"/>
                <a:gd name="T8" fmla="*/ 3490 w 3491"/>
                <a:gd name="T9" fmla="*/ 2108 h 2109"/>
              </a:gdLst>
              <a:ahLst/>
              <a:cxnLst>
                <a:cxn ang="0">
                  <a:pos x="T0" y="T1"/>
                </a:cxn>
                <a:cxn ang="0">
                  <a:pos x="T2" y="T3"/>
                </a:cxn>
                <a:cxn ang="0">
                  <a:pos x="T4" y="T5"/>
                </a:cxn>
                <a:cxn ang="0">
                  <a:pos x="T6" y="T7"/>
                </a:cxn>
                <a:cxn ang="0">
                  <a:pos x="T8" y="T9"/>
                </a:cxn>
              </a:cxnLst>
              <a:rect l="0" t="0" r="r" b="b"/>
              <a:pathLst>
                <a:path w="3491" h="2109">
                  <a:moveTo>
                    <a:pt x="3490" y="2108"/>
                  </a:moveTo>
                  <a:lnTo>
                    <a:pt x="3490" y="0"/>
                  </a:lnTo>
                  <a:lnTo>
                    <a:pt x="0" y="0"/>
                  </a:lnTo>
                  <a:lnTo>
                    <a:pt x="0" y="2108"/>
                  </a:lnTo>
                  <a:lnTo>
                    <a:pt x="3490" y="2108"/>
                  </a:lnTo>
                </a:path>
              </a:pathLst>
            </a:custGeom>
            <a:solidFill>
              <a:schemeClr val="accent2"/>
            </a:solidFill>
            <a:ln>
              <a:noFill/>
            </a:ln>
            <a:effectLst/>
          </p:spPr>
          <p:txBody>
            <a:bodyPr wrap="none" anchor="ctr"/>
            <a:lstStyle/>
            <a:p>
              <a:endParaRPr lang="es-MX" sz="900"/>
            </a:p>
          </p:txBody>
        </p:sp>
        <p:sp>
          <p:nvSpPr>
            <p:cNvPr id="6" name="Freeform 181">
              <a:extLst>
                <a:ext uri="{FF2B5EF4-FFF2-40B4-BE49-F238E27FC236}">
                  <a16:creationId xmlns="" xmlns:a16="http://schemas.microsoft.com/office/drawing/2014/main" id="{8714ED9D-45C8-5B4B-9D2D-1FB72A89A212}"/>
                </a:ext>
              </a:extLst>
            </p:cNvPr>
            <p:cNvSpPr>
              <a:spLocks noChangeArrowheads="1"/>
            </p:cNvSpPr>
            <p:nvPr/>
          </p:nvSpPr>
          <p:spPr bwMode="auto">
            <a:xfrm>
              <a:off x="7390433" y="4564818"/>
              <a:ext cx="1870105" cy="1464140"/>
            </a:xfrm>
            <a:custGeom>
              <a:avLst/>
              <a:gdLst>
                <a:gd name="T0" fmla="*/ 3718 w 3719"/>
                <a:gd name="T1" fmla="*/ 935 h 2909"/>
                <a:gd name="T2" fmla="*/ 3718 w 3719"/>
                <a:gd name="T3" fmla="*/ 935 h 2909"/>
                <a:gd name="T4" fmla="*/ 3697 w 3719"/>
                <a:gd name="T5" fmla="*/ 935 h 2909"/>
                <a:gd name="T6" fmla="*/ 2742 w 3719"/>
                <a:gd name="T7" fmla="*/ 675 h 2909"/>
                <a:gd name="T8" fmla="*/ 2316 w 3719"/>
                <a:gd name="T9" fmla="*/ 0 h 2909"/>
                <a:gd name="T10" fmla="*/ 0 w 3719"/>
                <a:gd name="T11" fmla="*/ 0 h 2909"/>
                <a:gd name="T12" fmla="*/ 1070 w 3719"/>
                <a:gd name="T13" fmla="*/ 2098 h 2909"/>
                <a:gd name="T14" fmla="*/ 3677 w 3719"/>
                <a:gd name="T15" fmla="*/ 2908 h 2909"/>
                <a:gd name="T16" fmla="*/ 3718 w 3719"/>
                <a:gd name="T17" fmla="*/ 2908 h 2909"/>
                <a:gd name="T18" fmla="*/ 3718 w 3719"/>
                <a:gd name="T19" fmla="*/ 935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9" h="2909">
                  <a:moveTo>
                    <a:pt x="3718" y="935"/>
                  </a:moveTo>
                  <a:lnTo>
                    <a:pt x="3718" y="935"/>
                  </a:lnTo>
                  <a:cubicBezTo>
                    <a:pt x="3708" y="935"/>
                    <a:pt x="3708" y="935"/>
                    <a:pt x="3697" y="935"/>
                  </a:cubicBezTo>
                  <a:cubicBezTo>
                    <a:pt x="3303" y="935"/>
                    <a:pt x="2981" y="842"/>
                    <a:pt x="2742" y="675"/>
                  </a:cubicBezTo>
                  <a:cubicBezTo>
                    <a:pt x="2503" y="499"/>
                    <a:pt x="2358" y="270"/>
                    <a:pt x="2316" y="0"/>
                  </a:cubicBezTo>
                  <a:cubicBezTo>
                    <a:pt x="0" y="0"/>
                    <a:pt x="0" y="0"/>
                    <a:pt x="0" y="0"/>
                  </a:cubicBezTo>
                  <a:cubicBezTo>
                    <a:pt x="83" y="852"/>
                    <a:pt x="436" y="1558"/>
                    <a:pt x="1070" y="2098"/>
                  </a:cubicBezTo>
                  <a:cubicBezTo>
                    <a:pt x="1714" y="2638"/>
                    <a:pt x="2576" y="2908"/>
                    <a:pt x="3677" y="2908"/>
                  </a:cubicBezTo>
                  <a:cubicBezTo>
                    <a:pt x="3687" y="2908"/>
                    <a:pt x="3697" y="2908"/>
                    <a:pt x="3718" y="2908"/>
                  </a:cubicBezTo>
                  <a:lnTo>
                    <a:pt x="3718" y="935"/>
                  </a:lnTo>
                </a:path>
              </a:pathLst>
            </a:custGeom>
            <a:solidFill>
              <a:schemeClr val="accent1"/>
            </a:solidFill>
            <a:ln>
              <a:noFill/>
            </a:ln>
            <a:effectLst/>
          </p:spPr>
          <p:txBody>
            <a:bodyPr wrap="none" anchor="ctr"/>
            <a:lstStyle/>
            <a:p>
              <a:endParaRPr lang="es-MX" sz="900"/>
            </a:p>
          </p:txBody>
        </p:sp>
        <p:sp>
          <p:nvSpPr>
            <p:cNvPr id="7" name="Freeform 182">
              <a:extLst>
                <a:ext uri="{FF2B5EF4-FFF2-40B4-BE49-F238E27FC236}">
                  <a16:creationId xmlns="" xmlns:a16="http://schemas.microsoft.com/office/drawing/2014/main" id="{379FAFBE-4156-AD4B-AA78-566A3C1DF253}"/>
                </a:ext>
              </a:extLst>
            </p:cNvPr>
            <p:cNvSpPr>
              <a:spLocks noChangeArrowheads="1"/>
            </p:cNvSpPr>
            <p:nvPr/>
          </p:nvSpPr>
          <p:spPr bwMode="auto">
            <a:xfrm>
              <a:off x="7505790" y="1900527"/>
              <a:ext cx="1756967" cy="2069762"/>
            </a:xfrm>
            <a:custGeom>
              <a:avLst/>
              <a:gdLst>
                <a:gd name="T0" fmla="*/ 2130 w 3491"/>
                <a:gd name="T1" fmla="*/ 1807 h 4113"/>
                <a:gd name="T2" fmla="*/ 2130 w 3491"/>
                <a:gd name="T3" fmla="*/ 1807 h 4113"/>
                <a:gd name="T4" fmla="*/ 2130 w 3491"/>
                <a:gd name="T5" fmla="*/ 10 h 4113"/>
                <a:gd name="T6" fmla="*/ 3490 w 3491"/>
                <a:gd name="T7" fmla="*/ 10 h 4113"/>
                <a:gd name="T8" fmla="*/ 3490 w 3491"/>
                <a:gd name="T9" fmla="*/ 0 h 4113"/>
                <a:gd name="T10" fmla="*/ 0 w 3491"/>
                <a:gd name="T11" fmla="*/ 0 h 4113"/>
                <a:gd name="T12" fmla="*/ 0 w 3491"/>
                <a:gd name="T13" fmla="*/ 4112 h 4113"/>
                <a:gd name="T14" fmla="*/ 2265 w 3491"/>
                <a:gd name="T15" fmla="*/ 4112 h 4113"/>
                <a:gd name="T16" fmla="*/ 2628 w 3491"/>
                <a:gd name="T17" fmla="*/ 3499 h 4113"/>
                <a:gd name="T18" fmla="*/ 3490 w 3491"/>
                <a:gd name="T19" fmla="*/ 3250 h 4113"/>
                <a:gd name="T20" fmla="*/ 3490 w 3491"/>
                <a:gd name="T21" fmla="*/ 1257 h 4113"/>
                <a:gd name="T22" fmla="*/ 2130 w 3491"/>
                <a:gd name="T23" fmla="*/ 1807 h 4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1" h="4113">
                  <a:moveTo>
                    <a:pt x="2130" y="1807"/>
                  </a:moveTo>
                  <a:lnTo>
                    <a:pt x="2130" y="1807"/>
                  </a:lnTo>
                  <a:cubicBezTo>
                    <a:pt x="2130" y="10"/>
                    <a:pt x="2130" y="10"/>
                    <a:pt x="2130" y="10"/>
                  </a:cubicBezTo>
                  <a:cubicBezTo>
                    <a:pt x="3490" y="10"/>
                    <a:pt x="3490" y="10"/>
                    <a:pt x="3490" y="10"/>
                  </a:cubicBezTo>
                  <a:cubicBezTo>
                    <a:pt x="3490" y="0"/>
                    <a:pt x="3490" y="0"/>
                    <a:pt x="3490" y="0"/>
                  </a:cubicBezTo>
                  <a:cubicBezTo>
                    <a:pt x="0" y="0"/>
                    <a:pt x="0" y="0"/>
                    <a:pt x="0" y="0"/>
                  </a:cubicBezTo>
                  <a:cubicBezTo>
                    <a:pt x="0" y="4112"/>
                    <a:pt x="0" y="4112"/>
                    <a:pt x="0" y="4112"/>
                  </a:cubicBezTo>
                  <a:cubicBezTo>
                    <a:pt x="2265" y="4112"/>
                    <a:pt x="2265" y="4112"/>
                    <a:pt x="2265" y="4112"/>
                  </a:cubicBezTo>
                  <a:cubicBezTo>
                    <a:pt x="2317" y="3863"/>
                    <a:pt x="2431" y="3665"/>
                    <a:pt x="2628" y="3499"/>
                  </a:cubicBezTo>
                  <a:cubicBezTo>
                    <a:pt x="2826" y="3333"/>
                    <a:pt x="3116" y="3250"/>
                    <a:pt x="3490" y="3250"/>
                  </a:cubicBezTo>
                  <a:cubicBezTo>
                    <a:pt x="3490" y="1257"/>
                    <a:pt x="3490" y="1257"/>
                    <a:pt x="3490" y="1257"/>
                  </a:cubicBezTo>
                  <a:cubicBezTo>
                    <a:pt x="2950" y="1288"/>
                    <a:pt x="2493" y="1475"/>
                    <a:pt x="2130" y="1807"/>
                  </a:cubicBezTo>
                </a:path>
              </a:pathLst>
            </a:custGeom>
            <a:solidFill>
              <a:schemeClr val="accent3"/>
            </a:solidFill>
            <a:ln>
              <a:noFill/>
            </a:ln>
            <a:effectLst/>
          </p:spPr>
          <p:txBody>
            <a:bodyPr wrap="none" anchor="ctr"/>
            <a:lstStyle/>
            <a:p>
              <a:endParaRPr lang="es-MX" sz="900"/>
            </a:p>
          </p:txBody>
        </p:sp>
        <p:sp>
          <p:nvSpPr>
            <p:cNvPr id="8" name="Freeform 183">
              <a:extLst>
                <a:ext uri="{FF2B5EF4-FFF2-40B4-BE49-F238E27FC236}">
                  <a16:creationId xmlns="" xmlns:a16="http://schemas.microsoft.com/office/drawing/2014/main" id="{95404F48-0113-B643-BCF8-5B073C02652B}"/>
                </a:ext>
              </a:extLst>
            </p:cNvPr>
            <p:cNvSpPr>
              <a:spLocks noChangeArrowheads="1"/>
            </p:cNvSpPr>
            <p:nvPr/>
          </p:nvSpPr>
          <p:spPr bwMode="auto">
            <a:xfrm>
              <a:off x="9262757" y="4245369"/>
              <a:ext cx="1761404" cy="1781369"/>
            </a:xfrm>
            <a:custGeom>
              <a:avLst/>
              <a:gdLst>
                <a:gd name="T0" fmla="*/ 1236 w 3502"/>
                <a:gd name="T1" fmla="*/ 41 h 3542"/>
                <a:gd name="T2" fmla="*/ 1236 w 3502"/>
                <a:gd name="T3" fmla="*/ 41 h 3542"/>
                <a:gd name="T4" fmla="*/ 914 w 3502"/>
                <a:gd name="T5" fmla="*/ 1152 h 3542"/>
                <a:gd name="T6" fmla="*/ 0 w 3502"/>
                <a:gd name="T7" fmla="*/ 1568 h 3542"/>
                <a:gd name="T8" fmla="*/ 0 w 3502"/>
                <a:gd name="T9" fmla="*/ 3541 h 3542"/>
                <a:gd name="T10" fmla="*/ 2545 w 3502"/>
                <a:gd name="T11" fmla="*/ 2575 h 3542"/>
                <a:gd name="T12" fmla="*/ 3501 w 3502"/>
                <a:gd name="T13" fmla="*/ 0 h 3542"/>
                <a:gd name="T14" fmla="*/ 1236 w 3502"/>
                <a:gd name="T15" fmla="*/ 0 h 3542"/>
                <a:gd name="T16" fmla="*/ 1236 w 3502"/>
                <a:gd name="T17" fmla="*/ 41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2" h="3542">
                  <a:moveTo>
                    <a:pt x="1236" y="41"/>
                  </a:moveTo>
                  <a:lnTo>
                    <a:pt x="1236" y="41"/>
                  </a:lnTo>
                  <a:cubicBezTo>
                    <a:pt x="1236" y="498"/>
                    <a:pt x="1122" y="872"/>
                    <a:pt x="914" y="1152"/>
                  </a:cubicBezTo>
                  <a:cubicBezTo>
                    <a:pt x="696" y="1422"/>
                    <a:pt x="395" y="1558"/>
                    <a:pt x="0" y="1568"/>
                  </a:cubicBezTo>
                  <a:cubicBezTo>
                    <a:pt x="0" y="3541"/>
                    <a:pt x="0" y="3541"/>
                    <a:pt x="0" y="3541"/>
                  </a:cubicBezTo>
                  <a:cubicBezTo>
                    <a:pt x="1081" y="3531"/>
                    <a:pt x="1922" y="3209"/>
                    <a:pt x="2545" y="2575"/>
                  </a:cubicBezTo>
                  <a:cubicBezTo>
                    <a:pt x="3168" y="1942"/>
                    <a:pt x="3490" y="1080"/>
                    <a:pt x="3501" y="0"/>
                  </a:cubicBezTo>
                  <a:cubicBezTo>
                    <a:pt x="1236" y="0"/>
                    <a:pt x="1236" y="0"/>
                    <a:pt x="1236" y="0"/>
                  </a:cubicBezTo>
                  <a:cubicBezTo>
                    <a:pt x="1236" y="20"/>
                    <a:pt x="1236" y="31"/>
                    <a:pt x="1236" y="41"/>
                  </a:cubicBezTo>
                </a:path>
              </a:pathLst>
            </a:custGeom>
            <a:solidFill>
              <a:schemeClr val="accent5"/>
            </a:solidFill>
            <a:ln>
              <a:noFill/>
            </a:ln>
            <a:effectLst/>
          </p:spPr>
          <p:txBody>
            <a:bodyPr wrap="none" anchor="ctr"/>
            <a:lstStyle/>
            <a:p>
              <a:endParaRPr lang="es-MX" sz="900"/>
            </a:p>
          </p:txBody>
        </p:sp>
        <p:sp>
          <p:nvSpPr>
            <p:cNvPr id="9" name="Freeform 184">
              <a:extLst>
                <a:ext uri="{FF2B5EF4-FFF2-40B4-BE49-F238E27FC236}">
                  <a16:creationId xmlns="" xmlns:a16="http://schemas.microsoft.com/office/drawing/2014/main" id="{0F3393FC-C772-C74B-AC41-737639E4244B}"/>
                </a:ext>
              </a:extLst>
            </p:cNvPr>
            <p:cNvSpPr>
              <a:spLocks noChangeArrowheads="1"/>
            </p:cNvSpPr>
            <p:nvPr/>
          </p:nvSpPr>
          <p:spPr bwMode="auto">
            <a:xfrm>
              <a:off x="9262757" y="840135"/>
              <a:ext cx="1395369" cy="1067048"/>
            </a:xfrm>
            <a:custGeom>
              <a:avLst/>
              <a:gdLst>
                <a:gd name="T0" fmla="*/ 0 w 2775"/>
                <a:gd name="T1" fmla="*/ 0 h 2119"/>
                <a:gd name="T2" fmla="*/ 0 w 2775"/>
                <a:gd name="T3" fmla="*/ 2108 h 2119"/>
                <a:gd name="T4" fmla="*/ 0 w 2775"/>
                <a:gd name="T5" fmla="*/ 2118 h 2119"/>
                <a:gd name="T6" fmla="*/ 2774 w 2775"/>
                <a:gd name="T7" fmla="*/ 2118 h 2119"/>
                <a:gd name="T8" fmla="*/ 2774 w 2775"/>
                <a:gd name="T9" fmla="*/ 2108 h 2119"/>
                <a:gd name="T10" fmla="*/ 2774 w 2775"/>
                <a:gd name="T11" fmla="*/ 0 h 2119"/>
                <a:gd name="T12" fmla="*/ 0 w 2775"/>
                <a:gd name="T13" fmla="*/ 0 h 2119"/>
              </a:gdLst>
              <a:ahLst/>
              <a:cxnLst>
                <a:cxn ang="0">
                  <a:pos x="T0" y="T1"/>
                </a:cxn>
                <a:cxn ang="0">
                  <a:pos x="T2" y="T3"/>
                </a:cxn>
                <a:cxn ang="0">
                  <a:pos x="T4" y="T5"/>
                </a:cxn>
                <a:cxn ang="0">
                  <a:pos x="T6" y="T7"/>
                </a:cxn>
                <a:cxn ang="0">
                  <a:pos x="T8" y="T9"/>
                </a:cxn>
                <a:cxn ang="0">
                  <a:pos x="T10" y="T11"/>
                </a:cxn>
                <a:cxn ang="0">
                  <a:pos x="T12" y="T13"/>
                </a:cxn>
              </a:cxnLst>
              <a:rect l="0" t="0" r="r" b="b"/>
              <a:pathLst>
                <a:path w="2775" h="2119">
                  <a:moveTo>
                    <a:pt x="0" y="0"/>
                  </a:moveTo>
                  <a:lnTo>
                    <a:pt x="0" y="2108"/>
                  </a:lnTo>
                  <a:lnTo>
                    <a:pt x="0" y="2118"/>
                  </a:lnTo>
                  <a:lnTo>
                    <a:pt x="2774" y="2118"/>
                  </a:lnTo>
                  <a:lnTo>
                    <a:pt x="2774" y="2108"/>
                  </a:lnTo>
                  <a:lnTo>
                    <a:pt x="2774" y="0"/>
                  </a:lnTo>
                  <a:lnTo>
                    <a:pt x="0" y="0"/>
                  </a:lnTo>
                </a:path>
              </a:pathLst>
            </a:custGeom>
            <a:solidFill>
              <a:schemeClr val="accent1"/>
            </a:solidFill>
            <a:ln>
              <a:noFill/>
            </a:ln>
            <a:effectLst/>
          </p:spPr>
          <p:txBody>
            <a:bodyPr wrap="none" anchor="ctr"/>
            <a:lstStyle/>
            <a:p>
              <a:endParaRPr lang="es-MX" sz="900"/>
            </a:p>
          </p:txBody>
        </p:sp>
        <p:sp>
          <p:nvSpPr>
            <p:cNvPr id="10" name="Freeform 185">
              <a:extLst>
                <a:ext uri="{FF2B5EF4-FFF2-40B4-BE49-F238E27FC236}">
                  <a16:creationId xmlns="" xmlns:a16="http://schemas.microsoft.com/office/drawing/2014/main" id="{46F926D0-F25B-FE41-B95D-1B4D3E1D7721}"/>
                </a:ext>
              </a:extLst>
            </p:cNvPr>
            <p:cNvSpPr>
              <a:spLocks noChangeArrowheads="1"/>
            </p:cNvSpPr>
            <p:nvPr/>
          </p:nvSpPr>
          <p:spPr bwMode="auto">
            <a:xfrm>
              <a:off x="9262757" y="2528333"/>
              <a:ext cx="1761404" cy="1719254"/>
            </a:xfrm>
            <a:custGeom>
              <a:avLst/>
              <a:gdLst>
                <a:gd name="T0" fmla="*/ 2826 w 3502"/>
                <a:gd name="T1" fmla="*/ 1153 h 3418"/>
                <a:gd name="T2" fmla="*/ 2826 w 3502"/>
                <a:gd name="T3" fmla="*/ 1153 h 3418"/>
                <a:gd name="T4" fmla="*/ 1818 w 3502"/>
                <a:gd name="T5" fmla="*/ 322 h 3418"/>
                <a:gd name="T6" fmla="*/ 208 w 3502"/>
                <a:gd name="T7" fmla="*/ 0 h 3418"/>
                <a:gd name="T8" fmla="*/ 0 w 3502"/>
                <a:gd name="T9" fmla="*/ 11 h 3418"/>
                <a:gd name="T10" fmla="*/ 0 w 3502"/>
                <a:gd name="T11" fmla="*/ 2004 h 3418"/>
                <a:gd name="T12" fmla="*/ 893 w 3502"/>
                <a:gd name="T13" fmla="*/ 2388 h 3418"/>
                <a:gd name="T14" fmla="*/ 1236 w 3502"/>
                <a:gd name="T15" fmla="*/ 3417 h 3418"/>
                <a:gd name="T16" fmla="*/ 3501 w 3502"/>
                <a:gd name="T17" fmla="*/ 3417 h 3418"/>
                <a:gd name="T18" fmla="*/ 3501 w 3502"/>
                <a:gd name="T19" fmla="*/ 3375 h 3418"/>
                <a:gd name="T20" fmla="*/ 2826 w 3502"/>
                <a:gd name="T21" fmla="*/ 1153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2" h="3418">
                  <a:moveTo>
                    <a:pt x="2826" y="1153"/>
                  </a:moveTo>
                  <a:lnTo>
                    <a:pt x="2826" y="1153"/>
                  </a:lnTo>
                  <a:cubicBezTo>
                    <a:pt x="2597" y="810"/>
                    <a:pt x="2265" y="530"/>
                    <a:pt x="1818" y="322"/>
                  </a:cubicBezTo>
                  <a:cubicBezTo>
                    <a:pt x="1382" y="104"/>
                    <a:pt x="842" y="0"/>
                    <a:pt x="208" y="0"/>
                  </a:cubicBezTo>
                  <a:cubicBezTo>
                    <a:pt x="135" y="0"/>
                    <a:pt x="62" y="0"/>
                    <a:pt x="0" y="11"/>
                  </a:cubicBezTo>
                  <a:cubicBezTo>
                    <a:pt x="0" y="2004"/>
                    <a:pt x="0" y="2004"/>
                    <a:pt x="0" y="2004"/>
                  </a:cubicBezTo>
                  <a:cubicBezTo>
                    <a:pt x="374" y="2004"/>
                    <a:pt x="675" y="2129"/>
                    <a:pt x="893" y="2388"/>
                  </a:cubicBezTo>
                  <a:cubicBezTo>
                    <a:pt x="1112" y="2627"/>
                    <a:pt x="1226" y="2980"/>
                    <a:pt x="1236" y="3417"/>
                  </a:cubicBezTo>
                  <a:cubicBezTo>
                    <a:pt x="3501" y="3417"/>
                    <a:pt x="3501" y="3417"/>
                    <a:pt x="3501" y="3417"/>
                  </a:cubicBezTo>
                  <a:cubicBezTo>
                    <a:pt x="3501" y="3406"/>
                    <a:pt x="3501" y="3385"/>
                    <a:pt x="3501" y="3375"/>
                  </a:cubicBezTo>
                  <a:cubicBezTo>
                    <a:pt x="3501" y="2586"/>
                    <a:pt x="3272" y="1848"/>
                    <a:pt x="2826" y="1153"/>
                  </a:cubicBezTo>
                </a:path>
              </a:pathLst>
            </a:custGeom>
            <a:solidFill>
              <a:schemeClr val="accent4"/>
            </a:solidFill>
            <a:ln>
              <a:noFill/>
            </a:ln>
            <a:effectLst/>
          </p:spPr>
          <p:txBody>
            <a:bodyPr wrap="none" anchor="ctr"/>
            <a:lstStyle/>
            <a:p>
              <a:endParaRPr lang="es-MX" sz="900"/>
            </a:p>
          </p:txBody>
        </p:sp>
      </p:grpSp>
      <p:sp>
        <p:nvSpPr>
          <p:cNvPr id="11" name="Rectangle 10"/>
          <p:cNvSpPr/>
          <p:nvPr/>
        </p:nvSpPr>
        <p:spPr>
          <a:xfrm>
            <a:off x="668194" y="2164448"/>
            <a:ext cx="11177442" cy="1323439"/>
          </a:xfrm>
          <a:prstGeom prst="rect">
            <a:avLst/>
          </a:prstGeom>
        </p:spPr>
        <p:txBody>
          <a:bodyPr wrap="square">
            <a:spAutoFit/>
          </a:bodyPr>
          <a:lstStyle/>
          <a:p>
            <a:pPr algn="just"/>
            <a:r>
              <a:rPr lang="en-US" sz="2000" dirty="0">
                <a:solidFill>
                  <a:srgbClr val="000000"/>
                </a:solidFill>
                <a:latin typeface="Calibri" panose="020F0502020204030204" pitchFamily="34" charset="0"/>
              </a:rPr>
              <a:t>This course covers the in-depth practical administration of Windows and Linux server operating systems in which the focus shall be on file and folders management, Disk management, resource management, network management, user management, authentication management and software package management. The tools used are Port scanners, Sniffers, Partitioning tools, Disk property tools etc.</a:t>
            </a:r>
            <a:r>
              <a:rPr lang="en-US" sz="2000" dirty="0"/>
              <a:t> </a:t>
            </a:r>
          </a:p>
        </p:txBody>
      </p:sp>
      <p:sp>
        <p:nvSpPr>
          <p:cNvPr id="12" name="Rectangle 11"/>
          <p:cNvSpPr/>
          <p:nvPr/>
        </p:nvSpPr>
        <p:spPr>
          <a:xfrm>
            <a:off x="668194" y="4420643"/>
            <a:ext cx="11274424" cy="1323439"/>
          </a:xfrm>
          <a:prstGeom prst="rect">
            <a:avLst/>
          </a:prstGeom>
        </p:spPr>
        <p:txBody>
          <a:bodyPr wrap="square">
            <a:spAutoFit/>
          </a:bodyPr>
          <a:lstStyle/>
          <a:p>
            <a:r>
              <a:rPr lang="en-US" sz="2000" b="1" dirty="0" smtClean="0"/>
              <a:t>CO1 </a:t>
            </a:r>
            <a:r>
              <a:rPr lang="en-US" sz="2000" b="1" dirty="0"/>
              <a:t>:: </a:t>
            </a:r>
            <a:r>
              <a:rPr lang="en-US" sz="2000" dirty="0"/>
              <a:t>install and configure the server operating systems </a:t>
            </a:r>
            <a:endParaRPr lang="en-US" sz="2000" dirty="0" smtClean="0"/>
          </a:p>
          <a:p>
            <a:r>
              <a:rPr lang="en-US" sz="2000" b="1" dirty="0" smtClean="0"/>
              <a:t>CO2 </a:t>
            </a:r>
            <a:r>
              <a:rPr lang="en-US" sz="2000" b="1" dirty="0"/>
              <a:t>:: </a:t>
            </a:r>
            <a:r>
              <a:rPr lang="en-US" sz="2000" dirty="0"/>
              <a:t>manage users, groups permissions and ownerships </a:t>
            </a:r>
          </a:p>
          <a:p>
            <a:r>
              <a:rPr lang="en-US" sz="2000" b="1" dirty="0"/>
              <a:t>CO3 :: </a:t>
            </a:r>
            <a:r>
              <a:rPr lang="en-US" sz="2000" dirty="0"/>
              <a:t>manage and implement storage solutions and networking </a:t>
            </a:r>
          </a:p>
          <a:p>
            <a:r>
              <a:rPr lang="en-US" sz="2000" b="1" dirty="0"/>
              <a:t>CO4 :: </a:t>
            </a:r>
            <a:r>
              <a:rPr lang="en-US" sz="2000" dirty="0"/>
              <a:t>manage server operating systems’ boot process and system components </a:t>
            </a:r>
          </a:p>
        </p:txBody>
      </p:sp>
      <p:sp>
        <p:nvSpPr>
          <p:cNvPr id="13" name="Rectangle 12"/>
          <p:cNvSpPr/>
          <p:nvPr/>
        </p:nvSpPr>
        <p:spPr>
          <a:xfrm>
            <a:off x="649110" y="3911697"/>
            <a:ext cx="2182008" cy="400110"/>
          </a:xfrm>
          <a:prstGeom prst="rect">
            <a:avLst/>
          </a:prstGeom>
        </p:spPr>
        <p:txBody>
          <a:bodyPr wrap="none">
            <a:spAutoFit/>
          </a:bodyPr>
          <a:lstStyle/>
          <a:p>
            <a:pPr>
              <a:buClr>
                <a:srgbClr val="000000"/>
              </a:buClr>
              <a:defRPr/>
            </a:pPr>
            <a:r>
              <a:rPr lang="en-US" sz="2000" b="1" u="sng" kern="0" dirty="0">
                <a:latin typeface="Cambria"/>
                <a:ea typeface="Cambria"/>
                <a:cs typeface="Cambria"/>
                <a:sym typeface="Cambria"/>
              </a:rPr>
              <a:t>Course Outcome</a:t>
            </a:r>
            <a:r>
              <a:rPr lang="en-US" sz="2000" u="sng" kern="0" dirty="0">
                <a:latin typeface="Cambria"/>
                <a:ea typeface="Cambria"/>
                <a:cs typeface="Cambria"/>
                <a:sym typeface="Cambria"/>
              </a:rPr>
              <a:t>:</a:t>
            </a:r>
            <a:endParaRPr lang="en-US" sz="2000" kern="0" dirty="0">
              <a:ea typeface="Calibri"/>
              <a:cs typeface="Calibri"/>
              <a:sym typeface="Calibri"/>
            </a:endParaRPr>
          </a:p>
        </p:txBody>
      </p:sp>
    </p:spTree>
    <p:extLst>
      <p:ext uri="{BB962C8B-B14F-4D97-AF65-F5344CB8AC3E}">
        <p14:creationId xmlns:p14="http://schemas.microsoft.com/office/powerpoint/2010/main" val="3205086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 xmlns:a16="http://schemas.microsoft.com/office/drawing/2014/main"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smtClean="0">
                <a:solidFill>
                  <a:schemeClr val="tx2"/>
                </a:solidFill>
                <a:latin typeface="Lato Heavy" charset="0"/>
                <a:ea typeface="Lato Heavy" charset="0"/>
                <a:cs typeface="Lato Heavy" charset="0"/>
              </a:rPr>
              <a:t>Description of Courses</a:t>
            </a:r>
            <a:endParaRPr lang="en-US" sz="4000" b="1">
              <a:solidFill>
                <a:schemeClr val="tx2"/>
              </a:solidFill>
              <a:latin typeface="Lato Heavy" charset="0"/>
              <a:ea typeface="Lato Heavy" charset="0"/>
              <a:cs typeface="Lato Heavy" charset="0"/>
            </a:endParaRPr>
          </a:p>
        </p:txBody>
      </p:sp>
      <p:sp>
        <p:nvSpPr>
          <p:cNvPr id="3" name="Freeform 296">
            <a:extLst>
              <a:ext uri="{FF2B5EF4-FFF2-40B4-BE49-F238E27FC236}">
                <a16:creationId xmlns="" xmlns:a16="http://schemas.microsoft.com/office/drawing/2014/main" id="{B04ECBE0-FFE1-5547-BA9D-E41B791A93C0}"/>
              </a:ext>
            </a:extLst>
          </p:cNvPr>
          <p:cNvSpPr>
            <a:spLocks noChangeArrowheads="1"/>
          </p:cNvSpPr>
          <p:nvPr/>
        </p:nvSpPr>
        <p:spPr bwMode="auto">
          <a:xfrm>
            <a:off x="668194" y="1283280"/>
            <a:ext cx="693121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INT250 : DIGITAL EVIDENCE ANALYSIS</a:t>
            </a:r>
            <a:endParaRPr lang="es-MX" sz="2800" b="1" dirty="0">
              <a:solidFill>
                <a:schemeClr val="bg1"/>
              </a:solidFill>
            </a:endParaRPr>
          </a:p>
        </p:txBody>
      </p:sp>
      <p:grpSp>
        <p:nvGrpSpPr>
          <p:cNvPr id="5" name="Group 4"/>
          <p:cNvGrpSpPr/>
          <p:nvPr/>
        </p:nvGrpSpPr>
        <p:grpSpPr>
          <a:xfrm>
            <a:off x="242429" y="221833"/>
            <a:ext cx="406681" cy="525602"/>
            <a:chOff x="7390433" y="840135"/>
            <a:chExt cx="3633728" cy="5188823"/>
          </a:xfrm>
        </p:grpSpPr>
        <p:sp>
          <p:nvSpPr>
            <p:cNvPr id="6" name="Freeform 180">
              <a:extLst>
                <a:ext uri="{FF2B5EF4-FFF2-40B4-BE49-F238E27FC236}">
                  <a16:creationId xmlns="" xmlns:a16="http://schemas.microsoft.com/office/drawing/2014/main" id="{46409BCA-2E11-7543-9F17-40BD102CC814}"/>
                </a:ext>
              </a:extLst>
            </p:cNvPr>
            <p:cNvSpPr>
              <a:spLocks noChangeArrowheads="1"/>
            </p:cNvSpPr>
            <p:nvPr/>
          </p:nvSpPr>
          <p:spPr bwMode="auto">
            <a:xfrm>
              <a:off x="7505790" y="840135"/>
              <a:ext cx="1756967" cy="1060392"/>
            </a:xfrm>
            <a:custGeom>
              <a:avLst/>
              <a:gdLst>
                <a:gd name="T0" fmla="*/ 3490 w 3491"/>
                <a:gd name="T1" fmla="*/ 2108 h 2109"/>
                <a:gd name="T2" fmla="*/ 3490 w 3491"/>
                <a:gd name="T3" fmla="*/ 0 h 2109"/>
                <a:gd name="T4" fmla="*/ 0 w 3491"/>
                <a:gd name="T5" fmla="*/ 0 h 2109"/>
                <a:gd name="T6" fmla="*/ 0 w 3491"/>
                <a:gd name="T7" fmla="*/ 2108 h 2109"/>
                <a:gd name="T8" fmla="*/ 3490 w 3491"/>
                <a:gd name="T9" fmla="*/ 2108 h 2109"/>
              </a:gdLst>
              <a:ahLst/>
              <a:cxnLst>
                <a:cxn ang="0">
                  <a:pos x="T0" y="T1"/>
                </a:cxn>
                <a:cxn ang="0">
                  <a:pos x="T2" y="T3"/>
                </a:cxn>
                <a:cxn ang="0">
                  <a:pos x="T4" y="T5"/>
                </a:cxn>
                <a:cxn ang="0">
                  <a:pos x="T6" y="T7"/>
                </a:cxn>
                <a:cxn ang="0">
                  <a:pos x="T8" y="T9"/>
                </a:cxn>
              </a:cxnLst>
              <a:rect l="0" t="0" r="r" b="b"/>
              <a:pathLst>
                <a:path w="3491" h="2109">
                  <a:moveTo>
                    <a:pt x="3490" y="2108"/>
                  </a:moveTo>
                  <a:lnTo>
                    <a:pt x="3490" y="0"/>
                  </a:lnTo>
                  <a:lnTo>
                    <a:pt x="0" y="0"/>
                  </a:lnTo>
                  <a:lnTo>
                    <a:pt x="0" y="2108"/>
                  </a:lnTo>
                  <a:lnTo>
                    <a:pt x="3490" y="2108"/>
                  </a:lnTo>
                </a:path>
              </a:pathLst>
            </a:custGeom>
            <a:solidFill>
              <a:schemeClr val="accent2"/>
            </a:solidFill>
            <a:ln>
              <a:noFill/>
            </a:ln>
            <a:effectLst/>
          </p:spPr>
          <p:txBody>
            <a:bodyPr wrap="none" anchor="ctr"/>
            <a:lstStyle/>
            <a:p>
              <a:endParaRPr lang="es-MX" sz="900"/>
            </a:p>
          </p:txBody>
        </p:sp>
        <p:sp>
          <p:nvSpPr>
            <p:cNvPr id="7" name="Freeform 181">
              <a:extLst>
                <a:ext uri="{FF2B5EF4-FFF2-40B4-BE49-F238E27FC236}">
                  <a16:creationId xmlns="" xmlns:a16="http://schemas.microsoft.com/office/drawing/2014/main" id="{8714ED9D-45C8-5B4B-9D2D-1FB72A89A212}"/>
                </a:ext>
              </a:extLst>
            </p:cNvPr>
            <p:cNvSpPr>
              <a:spLocks noChangeArrowheads="1"/>
            </p:cNvSpPr>
            <p:nvPr/>
          </p:nvSpPr>
          <p:spPr bwMode="auto">
            <a:xfrm>
              <a:off x="7390433" y="4564818"/>
              <a:ext cx="1870105" cy="1464140"/>
            </a:xfrm>
            <a:custGeom>
              <a:avLst/>
              <a:gdLst>
                <a:gd name="T0" fmla="*/ 3718 w 3719"/>
                <a:gd name="T1" fmla="*/ 935 h 2909"/>
                <a:gd name="T2" fmla="*/ 3718 w 3719"/>
                <a:gd name="T3" fmla="*/ 935 h 2909"/>
                <a:gd name="T4" fmla="*/ 3697 w 3719"/>
                <a:gd name="T5" fmla="*/ 935 h 2909"/>
                <a:gd name="T6" fmla="*/ 2742 w 3719"/>
                <a:gd name="T7" fmla="*/ 675 h 2909"/>
                <a:gd name="T8" fmla="*/ 2316 w 3719"/>
                <a:gd name="T9" fmla="*/ 0 h 2909"/>
                <a:gd name="T10" fmla="*/ 0 w 3719"/>
                <a:gd name="T11" fmla="*/ 0 h 2909"/>
                <a:gd name="T12" fmla="*/ 1070 w 3719"/>
                <a:gd name="T13" fmla="*/ 2098 h 2909"/>
                <a:gd name="T14" fmla="*/ 3677 w 3719"/>
                <a:gd name="T15" fmla="*/ 2908 h 2909"/>
                <a:gd name="T16" fmla="*/ 3718 w 3719"/>
                <a:gd name="T17" fmla="*/ 2908 h 2909"/>
                <a:gd name="T18" fmla="*/ 3718 w 3719"/>
                <a:gd name="T19" fmla="*/ 935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9" h="2909">
                  <a:moveTo>
                    <a:pt x="3718" y="935"/>
                  </a:moveTo>
                  <a:lnTo>
                    <a:pt x="3718" y="935"/>
                  </a:lnTo>
                  <a:cubicBezTo>
                    <a:pt x="3708" y="935"/>
                    <a:pt x="3708" y="935"/>
                    <a:pt x="3697" y="935"/>
                  </a:cubicBezTo>
                  <a:cubicBezTo>
                    <a:pt x="3303" y="935"/>
                    <a:pt x="2981" y="842"/>
                    <a:pt x="2742" y="675"/>
                  </a:cubicBezTo>
                  <a:cubicBezTo>
                    <a:pt x="2503" y="499"/>
                    <a:pt x="2358" y="270"/>
                    <a:pt x="2316" y="0"/>
                  </a:cubicBezTo>
                  <a:cubicBezTo>
                    <a:pt x="0" y="0"/>
                    <a:pt x="0" y="0"/>
                    <a:pt x="0" y="0"/>
                  </a:cubicBezTo>
                  <a:cubicBezTo>
                    <a:pt x="83" y="852"/>
                    <a:pt x="436" y="1558"/>
                    <a:pt x="1070" y="2098"/>
                  </a:cubicBezTo>
                  <a:cubicBezTo>
                    <a:pt x="1714" y="2638"/>
                    <a:pt x="2576" y="2908"/>
                    <a:pt x="3677" y="2908"/>
                  </a:cubicBezTo>
                  <a:cubicBezTo>
                    <a:pt x="3687" y="2908"/>
                    <a:pt x="3697" y="2908"/>
                    <a:pt x="3718" y="2908"/>
                  </a:cubicBezTo>
                  <a:lnTo>
                    <a:pt x="3718" y="935"/>
                  </a:lnTo>
                </a:path>
              </a:pathLst>
            </a:custGeom>
            <a:solidFill>
              <a:schemeClr val="accent1"/>
            </a:solidFill>
            <a:ln>
              <a:noFill/>
            </a:ln>
            <a:effectLst/>
          </p:spPr>
          <p:txBody>
            <a:bodyPr wrap="none" anchor="ctr"/>
            <a:lstStyle/>
            <a:p>
              <a:endParaRPr lang="es-MX" sz="900"/>
            </a:p>
          </p:txBody>
        </p:sp>
        <p:sp>
          <p:nvSpPr>
            <p:cNvPr id="8" name="Freeform 182">
              <a:extLst>
                <a:ext uri="{FF2B5EF4-FFF2-40B4-BE49-F238E27FC236}">
                  <a16:creationId xmlns="" xmlns:a16="http://schemas.microsoft.com/office/drawing/2014/main" id="{379FAFBE-4156-AD4B-AA78-566A3C1DF253}"/>
                </a:ext>
              </a:extLst>
            </p:cNvPr>
            <p:cNvSpPr>
              <a:spLocks noChangeArrowheads="1"/>
            </p:cNvSpPr>
            <p:nvPr/>
          </p:nvSpPr>
          <p:spPr bwMode="auto">
            <a:xfrm>
              <a:off x="7505790" y="1900527"/>
              <a:ext cx="1756967" cy="2069762"/>
            </a:xfrm>
            <a:custGeom>
              <a:avLst/>
              <a:gdLst>
                <a:gd name="T0" fmla="*/ 2130 w 3491"/>
                <a:gd name="T1" fmla="*/ 1807 h 4113"/>
                <a:gd name="T2" fmla="*/ 2130 w 3491"/>
                <a:gd name="T3" fmla="*/ 1807 h 4113"/>
                <a:gd name="T4" fmla="*/ 2130 w 3491"/>
                <a:gd name="T5" fmla="*/ 10 h 4113"/>
                <a:gd name="T6" fmla="*/ 3490 w 3491"/>
                <a:gd name="T7" fmla="*/ 10 h 4113"/>
                <a:gd name="T8" fmla="*/ 3490 w 3491"/>
                <a:gd name="T9" fmla="*/ 0 h 4113"/>
                <a:gd name="T10" fmla="*/ 0 w 3491"/>
                <a:gd name="T11" fmla="*/ 0 h 4113"/>
                <a:gd name="T12" fmla="*/ 0 w 3491"/>
                <a:gd name="T13" fmla="*/ 4112 h 4113"/>
                <a:gd name="T14" fmla="*/ 2265 w 3491"/>
                <a:gd name="T15" fmla="*/ 4112 h 4113"/>
                <a:gd name="T16" fmla="*/ 2628 w 3491"/>
                <a:gd name="T17" fmla="*/ 3499 h 4113"/>
                <a:gd name="T18" fmla="*/ 3490 w 3491"/>
                <a:gd name="T19" fmla="*/ 3250 h 4113"/>
                <a:gd name="T20" fmla="*/ 3490 w 3491"/>
                <a:gd name="T21" fmla="*/ 1257 h 4113"/>
                <a:gd name="T22" fmla="*/ 2130 w 3491"/>
                <a:gd name="T23" fmla="*/ 1807 h 4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1" h="4113">
                  <a:moveTo>
                    <a:pt x="2130" y="1807"/>
                  </a:moveTo>
                  <a:lnTo>
                    <a:pt x="2130" y="1807"/>
                  </a:lnTo>
                  <a:cubicBezTo>
                    <a:pt x="2130" y="10"/>
                    <a:pt x="2130" y="10"/>
                    <a:pt x="2130" y="10"/>
                  </a:cubicBezTo>
                  <a:cubicBezTo>
                    <a:pt x="3490" y="10"/>
                    <a:pt x="3490" y="10"/>
                    <a:pt x="3490" y="10"/>
                  </a:cubicBezTo>
                  <a:cubicBezTo>
                    <a:pt x="3490" y="0"/>
                    <a:pt x="3490" y="0"/>
                    <a:pt x="3490" y="0"/>
                  </a:cubicBezTo>
                  <a:cubicBezTo>
                    <a:pt x="0" y="0"/>
                    <a:pt x="0" y="0"/>
                    <a:pt x="0" y="0"/>
                  </a:cubicBezTo>
                  <a:cubicBezTo>
                    <a:pt x="0" y="4112"/>
                    <a:pt x="0" y="4112"/>
                    <a:pt x="0" y="4112"/>
                  </a:cubicBezTo>
                  <a:cubicBezTo>
                    <a:pt x="2265" y="4112"/>
                    <a:pt x="2265" y="4112"/>
                    <a:pt x="2265" y="4112"/>
                  </a:cubicBezTo>
                  <a:cubicBezTo>
                    <a:pt x="2317" y="3863"/>
                    <a:pt x="2431" y="3665"/>
                    <a:pt x="2628" y="3499"/>
                  </a:cubicBezTo>
                  <a:cubicBezTo>
                    <a:pt x="2826" y="3333"/>
                    <a:pt x="3116" y="3250"/>
                    <a:pt x="3490" y="3250"/>
                  </a:cubicBezTo>
                  <a:cubicBezTo>
                    <a:pt x="3490" y="1257"/>
                    <a:pt x="3490" y="1257"/>
                    <a:pt x="3490" y="1257"/>
                  </a:cubicBezTo>
                  <a:cubicBezTo>
                    <a:pt x="2950" y="1288"/>
                    <a:pt x="2493" y="1475"/>
                    <a:pt x="2130" y="1807"/>
                  </a:cubicBezTo>
                </a:path>
              </a:pathLst>
            </a:custGeom>
            <a:solidFill>
              <a:schemeClr val="accent3"/>
            </a:solidFill>
            <a:ln>
              <a:noFill/>
            </a:ln>
            <a:effectLst/>
          </p:spPr>
          <p:txBody>
            <a:bodyPr wrap="none" anchor="ctr"/>
            <a:lstStyle/>
            <a:p>
              <a:endParaRPr lang="es-MX" sz="900"/>
            </a:p>
          </p:txBody>
        </p:sp>
        <p:sp>
          <p:nvSpPr>
            <p:cNvPr id="9" name="Freeform 183">
              <a:extLst>
                <a:ext uri="{FF2B5EF4-FFF2-40B4-BE49-F238E27FC236}">
                  <a16:creationId xmlns="" xmlns:a16="http://schemas.microsoft.com/office/drawing/2014/main" id="{95404F48-0113-B643-BCF8-5B073C02652B}"/>
                </a:ext>
              </a:extLst>
            </p:cNvPr>
            <p:cNvSpPr>
              <a:spLocks noChangeArrowheads="1"/>
            </p:cNvSpPr>
            <p:nvPr/>
          </p:nvSpPr>
          <p:spPr bwMode="auto">
            <a:xfrm>
              <a:off x="9262757" y="4245369"/>
              <a:ext cx="1761404" cy="1781369"/>
            </a:xfrm>
            <a:custGeom>
              <a:avLst/>
              <a:gdLst>
                <a:gd name="T0" fmla="*/ 1236 w 3502"/>
                <a:gd name="T1" fmla="*/ 41 h 3542"/>
                <a:gd name="T2" fmla="*/ 1236 w 3502"/>
                <a:gd name="T3" fmla="*/ 41 h 3542"/>
                <a:gd name="T4" fmla="*/ 914 w 3502"/>
                <a:gd name="T5" fmla="*/ 1152 h 3542"/>
                <a:gd name="T6" fmla="*/ 0 w 3502"/>
                <a:gd name="T7" fmla="*/ 1568 h 3542"/>
                <a:gd name="T8" fmla="*/ 0 w 3502"/>
                <a:gd name="T9" fmla="*/ 3541 h 3542"/>
                <a:gd name="T10" fmla="*/ 2545 w 3502"/>
                <a:gd name="T11" fmla="*/ 2575 h 3542"/>
                <a:gd name="T12" fmla="*/ 3501 w 3502"/>
                <a:gd name="T13" fmla="*/ 0 h 3542"/>
                <a:gd name="T14" fmla="*/ 1236 w 3502"/>
                <a:gd name="T15" fmla="*/ 0 h 3542"/>
                <a:gd name="T16" fmla="*/ 1236 w 3502"/>
                <a:gd name="T17" fmla="*/ 41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2" h="3542">
                  <a:moveTo>
                    <a:pt x="1236" y="41"/>
                  </a:moveTo>
                  <a:lnTo>
                    <a:pt x="1236" y="41"/>
                  </a:lnTo>
                  <a:cubicBezTo>
                    <a:pt x="1236" y="498"/>
                    <a:pt x="1122" y="872"/>
                    <a:pt x="914" y="1152"/>
                  </a:cubicBezTo>
                  <a:cubicBezTo>
                    <a:pt x="696" y="1422"/>
                    <a:pt x="395" y="1558"/>
                    <a:pt x="0" y="1568"/>
                  </a:cubicBezTo>
                  <a:cubicBezTo>
                    <a:pt x="0" y="3541"/>
                    <a:pt x="0" y="3541"/>
                    <a:pt x="0" y="3541"/>
                  </a:cubicBezTo>
                  <a:cubicBezTo>
                    <a:pt x="1081" y="3531"/>
                    <a:pt x="1922" y="3209"/>
                    <a:pt x="2545" y="2575"/>
                  </a:cubicBezTo>
                  <a:cubicBezTo>
                    <a:pt x="3168" y="1942"/>
                    <a:pt x="3490" y="1080"/>
                    <a:pt x="3501" y="0"/>
                  </a:cubicBezTo>
                  <a:cubicBezTo>
                    <a:pt x="1236" y="0"/>
                    <a:pt x="1236" y="0"/>
                    <a:pt x="1236" y="0"/>
                  </a:cubicBezTo>
                  <a:cubicBezTo>
                    <a:pt x="1236" y="20"/>
                    <a:pt x="1236" y="31"/>
                    <a:pt x="1236" y="41"/>
                  </a:cubicBezTo>
                </a:path>
              </a:pathLst>
            </a:custGeom>
            <a:solidFill>
              <a:schemeClr val="accent5"/>
            </a:solidFill>
            <a:ln>
              <a:noFill/>
            </a:ln>
            <a:effectLst/>
          </p:spPr>
          <p:txBody>
            <a:bodyPr wrap="none" anchor="ctr"/>
            <a:lstStyle/>
            <a:p>
              <a:endParaRPr lang="es-MX" sz="900"/>
            </a:p>
          </p:txBody>
        </p:sp>
        <p:sp>
          <p:nvSpPr>
            <p:cNvPr id="10" name="Freeform 184">
              <a:extLst>
                <a:ext uri="{FF2B5EF4-FFF2-40B4-BE49-F238E27FC236}">
                  <a16:creationId xmlns="" xmlns:a16="http://schemas.microsoft.com/office/drawing/2014/main" id="{0F3393FC-C772-C74B-AC41-737639E4244B}"/>
                </a:ext>
              </a:extLst>
            </p:cNvPr>
            <p:cNvSpPr>
              <a:spLocks noChangeArrowheads="1"/>
            </p:cNvSpPr>
            <p:nvPr/>
          </p:nvSpPr>
          <p:spPr bwMode="auto">
            <a:xfrm>
              <a:off x="9262757" y="840135"/>
              <a:ext cx="1395369" cy="1067048"/>
            </a:xfrm>
            <a:custGeom>
              <a:avLst/>
              <a:gdLst>
                <a:gd name="T0" fmla="*/ 0 w 2775"/>
                <a:gd name="T1" fmla="*/ 0 h 2119"/>
                <a:gd name="T2" fmla="*/ 0 w 2775"/>
                <a:gd name="T3" fmla="*/ 2108 h 2119"/>
                <a:gd name="T4" fmla="*/ 0 w 2775"/>
                <a:gd name="T5" fmla="*/ 2118 h 2119"/>
                <a:gd name="T6" fmla="*/ 2774 w 2775"/>
                <a:gd name="T7" fmla="*/ 2118 h 2119"/>
                <a:gd name="T8" fmla="*/ 2774 w 2775"/>
                <a:gd name="T9" fmla="*/ 2108 h 2119"/>
                <a:gd name="T10" fmla="*/ 2774 w 2775"/>
                <a:gd name="T11" fmla="*/ 0 h 2119"/>
                <a:gd name="T12" fmla="*/ 0 w 2775"/>
                <a:gd name="T13" fmla="*/ 0 h 2119"/>
              </a:gdLst>
              <a:ahLst/>
              <a:cxnLst>
                <a:cxn ang="0">
                  <a:pos x="T0" y="T1"/>
                </a:cxn>
                <a:cxn ang="0">
                  <a:pos x="T2" y="T3"/>
                </a:cxn>
                <a:cxn ang="0">
                  <a:pos x="T4" y="T5"/>
                </a:cxn>
                <a:cxn ang="0">
                  <a:pos x="T6" y="T7"/>
                </a:cxn>
                <a:cxn ang="0">
                  <a:pos x="T8" y="T9"/>
                </a:cxn>
                <a:cxn ang="0">
                  <a:pos x="T10" y="T11"/>
                </a:cxn>
                <a:cxn ang="0">
                  <a:pos x="T12" y="T13"/>
                </a:cxn>
              </a:cxnLst>
              <a:rect l="0" t="0" r="r" b="b"/>
              <a:pathLst>
                <a:path w="2775" h="2119">
                  <a:moveTo>
                    <a:pt x="0" y="0"/>
                  </a:moveTo>
                  <a:lnTo>
                    <a:pt x="0" y="2108"/>
                  </a:lnTo>
                  <a:lnTo>
                    <a:pt x="0" y="2118"/>
                  </a:lnTo>
                  <a:lnTo>
                    <a:pt x="2774" y="2118"/>
                  </a:lnTo>
                  <a:lnTo>
                    <a:pt x="2774" y="2108"/>
                  </a:lnTo>
                  <a:lnTo>
                    <a:pt x="2774" y="0"/>
                  </a:lnTo>
                  <a:lnTo>
                    <a:pt x="0" y="0"/>
                  </a:lnTo>
                </a:path>
              </a:pathLst>
            </a:custGeom>
            <a:solidFill>
              <a:schemeClr val="accent1"/>
            </a:solidFill>
            <a:ln>
              <a:noFill/>
            </a:ln>
            <a:effectLst/>
          </p:spPr>
          <p:txBody>
            <a:bodyPr wrap="none" anchor="ctr"/>
            <a:lstStyle/>
            <a:p>
              <a:endParaRPr lang="es-MX" sz="900"/>
            </a:p>
          </p:txBody>
        </p:sp>
        <p:sp>
          <p:nvSpPr>
            <p:cNvPr id="11" name="Freeform 185">
              <a:extLst>
                <a:ext uri="{FF2B5EF4-FFF2-40B4-BE49-F238E27FC236}">
                  <a16:creationId xmlns="" xmlns:a16="http://schemas.microsoft.com/office/drawing/2014/main" id="{46F926D0-F25B-FE41-B95D-1B4D3E1D7721}"/>
                </a:ext>
              </a:extLst>
            </p:cNvPr>
            <p:cNvSpPr>
              <a:spLocks noChangeArrowheads="1"/>
            </p:cNvSpPr>
            <p:nvPr/>
          </p:nvSpPr>
          <p:spPr bwMode="auto">
            <a:xfrm>
              <a:off x="9262757" y="2528333"/>
              <a:ext cx="1761404" cy="1719254"/>
            </a:xfrm>
            <a:custGeom>
              <a:avLst/>
              <a:gdLst>
                <a:gd name="T0" fmla="*/ 2826 w 3502"/>
                <a:gd name="T1" fmla="*/ 1153 h 3418"/>
                <a:gd name="T2" fmla="*/ 2826 w 3502"/>
                <a:gd name="T3" fmla="*/ 1153 h 3418"/>
                <a:gd name="T4" fmla="*/ 1818 w 3502"/>
                <a:gd name="T5" fmla="*/ 322 h 3418"/>
                <a:gd name="T6" fmla="*/ 208 w 3502"/>
                <a:gd name="T7" fmla="*/ 0 h 3418"/>
                <a:gd name="T8" fmla="*/ 0 w 3502"/>
                <a:gd name="T9" fmla="*/ 11 h 3418"/>
                <a:gd name="T10" fmla="*/ 0 w 3502"/>
                <a:gd name="T11" fmla="*/ 2004 h 3418"/>
                <a:gd name="T12" fmla="*/ 893 w 3502"/>
                <a:gd name="T13" fmla="*/ 2388 h 3418"/>
                <a:gd name="T14" fmla="*/ 1236 w 3502"/>
                <a:gd name="T15" fmla="*/ 3417 h 3418"/>
                <a:gd name="T16" fmla="*/ 3501 w 3502"/>
                <a:gd name="T17" fmla="*/ 3417 h 3418"/>
                <a:gd name="T18" fmla="*/ 3501 w 3502"/>
                <a:gd name="T19" fmla="*/ 3375 h 3418"/>
                <a:gd name="T20" fmla="*/ 2826 w 3502"/>
                <a:gd name="T21" fmla="*/ 1153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2" h="3418">
                  <a:moveTo>
                    <a:pt x="2826" y="1153"/>
                  </a:moveTo>
                  <a:lnTo>
                    <a:pt x="2826" y="1153"/>
                  </a:lnTo>
                  <a:cubicBezTo>
                    <a:pt x="2597" y="810"/>
                    <a:pt x="2265" y="530"/>
                    <a:pt x="1818" y="322"/>
                  </a:cubicBezTo>
                  <a:cubicBezTo>
                    <a:pt x="1382" y="104"/>
                    <a:pt x="842" y="0"/>
                    <a:pt x="208" y="0"/>
                  </a:cubicBezTo>
                  <a:cubicBezTo>
                    <a:pt x="135" y="0"/>
                    <a:pt x="62" y="0"/>
                    <a:pt x="0" y="11"/>
                  </a:cubicBezTo>
                  <a:cubicBezTo>
                    <a:pt x="0" y="2004"/>
                    <a:pt x="0" y="2004"/>
                    <a:pt x="0" y="2004"/>
                  </a:cubicBezTo>
                  <a:cubicBezTo>
                    <a:pt x="374" y="2004"/>
                    <a:pt x="675" y="2129"/>
                    <a:pt x="893" y="2388"/>
                  </a:cubicBezTo>
                  <a:cubicBezTo>
                    <a:pt x="1112" y="2627"/>
                    <a:pt x="1226" y="2980"/>
                    <a:pt x="1236" y="3417"/>
                  </a:cubicBezTo>
                  <a:cubicBezTo>
                    <a:pt x="3501" y="3417"/>
                    <a:pt x="3501" y="3417"/>
                    <a:pt x="3501" y="3417"/>
                  </a:cubicBezTo>
                  <a:cubicBezTo>
                    <a:pt x="3501" y="3406"/>
                    <a:pt x="3501" y="3385"/>
                    <a:pt x="3501" y="3375"/>
                  </a:cubicBezTo>
                  <a:cubicBezTo>
                    <a:pt x="3501" y="2586"/>
                    <a:pt x="3272" y="1848"/>
                    <a:pt x="2826" y="1153"/>
                  </a:cubicBezTo>
                </a:path>
              </a:pathLst>
            </a:custGeom>
            <a:solidFill>
              <a:schemeClr val="accent4"/>
            </a:solidFill>
            <a:ln>
              <a:noFill/>
            </a:ln>
            <a:effectLst/>
          </p:spPr>
          <p:txBody>
            <a:bodyPr wrap="none" anchor="ctr"/>
            <a:lstStyle/>
            <a:p>
              <a:endParaRPr lang="es-MX" sz="900"/>
            </a:p>
          </p:txBody>
        </p:sp>
      </p:grpSp>
      <p:sp>
        <p:nvSpPr>
          <p:cNvPr id="4" name="Rectangle 3"/>
          <p:cNvSpPr/>
          <p:nvPr/>
        </p:nvSpPr>
        <p:spPr>
          <a:xfrm>
            <a:off x="649110" y="2151027"/>
            <a:ext cx="11196526" cy="1631216"/>
          </a:xfrm>
          <a:prstGeom prst="rect">
            <a:avLst/>
          </a:prstGeom>
        </p:spPr>
        <p:txBody>
          <a:bodyPr wrap="square">
            <a:spAutoFit/>
          </a:bodyPr>
          <a:lstStyle/>
          <a:p>
            <a:pPr algn="just"/>
            <a:r>
              <a:rPr lang="en-US" sz="2000" dirty="0">
                <a:solidFill>
                  <a:srgbClr val="000000"/>
                </a:solidFill>
                <a:latin typeface="Calibri" panose="020F0502020204030204" pitchFamily="34" charset="0"/>
              </a:rPr>
              <a:t>This course covers the in-depth understanding and practical demonstrations of digital forensic and incident response methods. The course includes incident response handling, forensic duplication, live data collection, network evidence collection and evidence handling. The course also focuses on data analysis from system memory and network-based evidence. The tools used are the FBI toolkit, </a:t>
            </a:r>
            <a:r>
              <a:rPr lang="en-US" sz="2000" dirty="0" err="1">
                <a:solidFill>
                  <a:srgbClr val="000000"/>
                </a:solidFill>
                <a:latin typeface="Calibri" panose="020F0502020204030204" pitchFamily="34" charset="0"/>
              </a:rPr>
              <a:t>Netcat</a:t>
            </a:r>
            <a:r>
              <a:rPr lang="en-US" sz="2000" dirty="0">
                <a:solidFill>
                  <a:srgbClr val="000000"/>
                </a:solidFill>
                <a:latin typeface="Calibri" panose="020F0502020204030204" pitchFamily="34" charset="0"/>
              </a:rPr>
              <a:t>, </a:t>
            </a:r>
            <a:r>
              <a:rPr lang="en-US" sz="2000" dirty="0" err="1">
                <a:solidFill>
                  <a:srgbClr val="000000"/>
                </a:solidFill>
                <a:latin typeface="Calibri" panose="020F0502020204030204" pitchFamily="34" charset="0"/>
              </a:rPr>
              <a:t>Cryptcat</a:t>
            </a:r>
            <a:r>
              <a:rPr lang="en-US" sz="2000" dirty="0">
                <a:solidFill>
                  <a:srgbClr val="000000"/>
                </a:solidFill>
                <a:latin typeface="Calibri" panose="020F0502020204030204" pitchFamily="34" charset="0"/>
              </a:rPr>
              <a:t>, RAM dump, Encase, </a:t>
            </a:r>
            <a:r>
              <a:rPr lang="en-US" sz="2000" dirty="0" err="1">
                <a:solidFill>
                  <a:srgbClr val="000000"/>
                </a:solidFill>
                <a:latin typeface="Calibri" panose="020F0502020204030204" pitchFamily="34" charset="0"/>
              </a:rPr>
              <a:t>TCPdump</a:t>
            </a:r>
            <a:r>
              <a:rPr lang="en-US" sz="2000" dirty="0">
                <a:solidFill>
                  <a:srgbClr val="000000"/>
                </a:solidFill>
                <a:latin typeface="Calibri" panose="020F0502020204030204" pitchFamily="34" charset="0"/>
              </a:rPr>
              <a:t>, FTK imager, FTK, Autopsy etc.</a:t>
            </a:r>
            <a:r>
              <a:rPr lang="en-US" sz="2000" dirty="0"/>
              <a:t> </a:t>
            </a:r>
          </a:p>
        </p:txBody>
      </p:sp>
      <p:sp>
        <p:nvSpPr>
          <p:cNvPr id="12" name="Rectangle 11"/>
          <p:cNvSpPr/>
          <p:nvPr/>
        </p:nvSpPr>
        <p:spPr>
          <a:xfrm>
            <a:off x="668194" y="3938226"/>
            <a:ext cx="2029723" cy="400110"/>
          </a:xfrm>
          <a:prstGeom prst="rect">
            <a:avLst/>
          </a:prstGeom>
        </p:spPr>
        <p:txBody>
          <a:bodyPr wrap="none">
            <a:spAutoFit/>
          </a:bodyPr>
          <a:lstStyle/>
          <a:p>
            <a:pPr>
              <a:buClr>
                <a:srgbClr val="000000"/>
              </a:buClr>
              <a:defRPr/>
            </a:pPr>
            <a:r>
              <a:rPr lang="en-US" sz="2000" b="1" u="sng" kern="0" dirty="0">
                <a:ea typeface="Cambria"/>
                <a:cs typeface="Cambria"/>
                <a:sym typeface="Cambria"/>
              </a:rPr>
              <a:t>Course Outcome</a:t>
            </a:r>
            <a:r>
              <a:rPr lang="en-US" sz="2000" u="sng" kern="0" dirty="0">
                <a:ea typeface="Cambria"/>
                <a:cs typeface="Cambria"/>
                <a:sym typeface="Cambria"/>
              </a:rPr>
              <a:t>:</a:t>
            </a:r>
            <a:endParaRPr lang="en-US" sz="2000" kern="0" dirty="0">
              <a:ea typeface="Calibri"/>
              <a:cs typeface="Calibri"/>
              <a:sym typeface="Calibri"/>
            </a:endParaRPr>
          </a:p>
        </p:txBody>
      </p:sp>
      <p:sp>
        <p:nvSpPr>
          <p:cNvPr id="13" name="Rectangle 12"/>
          <p:cNvSpPr/>
          <p:nvPr/>
        </p:nvSpPr>
        <p:spPr>
          <a:xfrm>
            <a:off x="668194" y="4335228"/>
            <a:ext cx="11196526" cy="1938992"/>
          </a:xfrm>
          <a:prstGeom prst="rect">
            <a:avLst/>
          </a:prstGeom>
        </p:spPr>
        <p:txBody>
          <a:bodyPr wrap="square">
            <a:spAutoFit/>
          </a:bodyPr>
          <a:lstStyle/>
          <a:p>
            <a:pPr algn="just"/>
            <a:r>
              <a:rPr lang="en-US" sz="2000" b="1" dirty="0"/>
              <a:t>CO1 :: </a:t>
            </a:r>
            <a:r>
              <a:rPr lang="en-US" sz="2000" dirty="0"/>
              <a:t>describe the fundamentals of incident response handling process.</a:t>
            </a:r>
          </a:p>
          <a:p>
            <a:pPr algn="just"/>
            <a:r>
              <a:rPr lang="en-US" sz="2000" b="1" dirty="0"/>
              <a:t>CO2 :: </a:t>
            </a:r>
            <a:r>
              <a:rPr lang="en-US" sz="2000" dirty="0"/>
              <a:t>discuss the methodology of detecting an incident and responding to it in case of a security breach.</a:t>
            </a:r>
          </a:p>
          <a:p>
            <a:pPr algn="just"/>
            <a:r>
              <a:rPr lang="en-US" sz="2000" b="1" dirty="0"/>
              <a:t>CO3 :: </a:t>
            </a:r>
            <a:r>
              <a:rPr lang="en-US" sz="2000" dirty="0"/>
              <a:t>examine the process of live data collection and forensic duplication during forensic investigations.</a:t>
            </a:r>
          </a:p>
          <a:p>
            <a:pPr algn="just"/>
            <a:r>
              <a:rPr lang="en-US" sz="2000" b="1" dirty="0"/>
              <a:t>CO4 :: </a:t>
            </a:r>
            <a:r>
              <a:rPr lang="en-US" sz="2000" dirty="0"/>
              <a:t>outline the network and host-based evidence collection during the evidence handling process.</a:t>
            </a:r>
          </a:p>
          <a:p>
            <a:pPr algn="just"/>
            <a:r>
              <a:rPr lang="en-US" sz="2000" b="1" dirty="0"/>
              <a:t>CO5 :: </a:t>
            </a:r>
            <a:r>
              <a:rPr lang="en-US" sz="2000" dirty="0"/>
              <a:t>classify various data analysis techniques for network and system evidence data.</a:t>
            </a:r>
          </a:p>
          <a:p>
            <a:pPr algn="just"/>
            <a:r>
              <a:rPr lang="en-US" sz="2000" b="1" dirty="0"/>
              <a:t>CO6 :: </a:t>
            </a:r>
            <a:r>
              <a:rPr lang="en-US" sz="2000" dirty="0"/>
              <a:t>evaluate the process of extracting critical data from windows systems and routers</a:t>
            </a:r>
          </a:p>
        </p:txBody>
      </p:sp>
    </p:spTree>
    <p:extLst>
      <p:ext uri="{BB962C8B-B14F-4D97-AF65-F5344CB8AC3E}">
        <p14:creationId xmlns:p14="http://schemas.microsoft.com/office/powerpoint/2010/main" val="176050312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 xmlns:a16="http://schemas.microsoft.com/office/drawing/2014/main"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smtClean="0">
                <a:solidFill>
                  <a:schemeClr val="tx2"/>
                </a:solidFill>
                <a:latin typeface="Lato Heavy" charset="0"/>
                <a:ea typeface="Lato Heavy" charset="0"/>
                <a:cs typeface="Lato Heavy" charset="0"/>
              </a:rPr>
              <a:t>Description of Courses</a:t>
            </a:r>
            <a:endParaRPr lang="en-US" sz="4000" b="1">
              <a:solidFill>
                <a:schemeClr val="tx2"/>
              </a:solidFill>
              <a:latin typeface="Lato Heavy" charset="0"/>
              <a:ea typeface="Lato Heavy" charset="0"/>
              <a:cs typeface="Lato Heavy" charset="0"/>
            </a:endParaRPr>
          </a:p>
        </p:txBody>
      </p:sp>
      <p:sp>
        <p:nvSpPr>
          <p:cNvPr id="3" name="Freeform 296">
            <a:extLst>
              <a:ext uri="{FF2B5EF4-FFF2-40B4-BE49-F238E27FC236}">
                <a16:creationId xmlns="" xmlns:a16="http://schemas.microsoft.com/office/drawing/2014/main" id="{B04ECBE0-FFE1-5547-BA9D-E41B791A93C0}"/>
              </a:ext>
            </a:extLst>
          </p:cNvPr>
          <p:cNvSpPr>
            <a:spLocks noChangeArrowheads="1"/>
          </p:cNvSpPr>
          <p:nvPr/>
        </p:nvSpPr>
        <p:spPr bwMode="auto">
          <a:xfrm>
            <a:off x="668194" y="1283280"/>
            <a:ext cx="6782930"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INT244 : SECURING COMPUTING SYSTEMS</a:t>
            </a:r>
            <a:endParaRPr lang="es-MX" sz="2800" b="1" dirty="0">
              <a:solidFill>
                <a:schemeClr val="bg1"/>
              </a:solidFill>
            </a:endParaRPr>
          </a:p>
        </p:txBody>
      </p:sp>
      <p:grpSp>
        <p:nvGrpSpPr>
          <p:cNvPr id="5" name="Group 4"/>
          <p:cNvGrpSpPr/>
          <p:nvPr/>
        </p:nvGrpSpPr>
        <p:grpSpPr>
          <a:xfrm>
            <a:off x="242429" y="221833"/>
            <a:ext cx="406681" cy="525602"/>
            <a:chOff x="7390433" y="840135"/>
            <a:chExt cx="3633728" cy="5188823"/>
          </a:xfrm>
        </p:grpSpPr>
        <p:sp>
          <p:nvSpPr>
            <p:cNvPr id="6" name="Freeform 180">
              <a:extLst>
                <a:ext uri="{FF2B5EF4-FFF2-40B4-BE49-F238E27FC236}">
                  <a16:creationId xmlns="" xmlns:a16="http://schemas.microsoft.com/office/drawing/2014/main" id="{46409BCA-2E11-7543-9F17-40BD102CC814}"/>
                </a:ext>
              </a:extLst>
            </p:cNvPr>
            <p:cNvSpPr>
              <a:spLocks noChangeArrowheads="1"/>
            </p:cNvSpPr>
            <p:nvPr/>
          </p:nvSpPr>
          <p:spPr bwMode="auto">
            <a:xfrm>
              <a:off x="7505790" y="840135"/>
              <a:ext cx="1756967" cy="1060392"/>
            </a:xfrm>
            <a:custGeom>
              <a:avLst/>
              <a:gdLst>
                <a:gd name="T0" fmla="*/ 3490 w 3491"/>
                <a:gd name="T1" fmla="*/ 2108 h 2109"/>
                <a:gd name="T2" fmla="*/ 3490 w 3491"/>
                <a:gd name="T3" fmla="*/ 0 h 2109"/>
                <a:gd name="T4" fmla="*/ 0 w 3491"/>
                <a:gd name="T5" fmla="*/ 0 h 2109"/>
                <a:gd name="T6" fmla="*/ 0 w 3491"/>
                <a:gd name="T7" fmla="*/ 2108 h 2109"/>
                <a:gd name="T8" fmla="*/ 3490 w 3491"/>
                <a:gd name="T9" fmla="*/ 2108 h 2109"/>
              </a:gdLst>
              <a:ahLst/>
              <a:cxnLst>
                <a:cxn ang="0">
                  <a:pos x="T0" y="T1"/>
                </a:cxn>
                <a:cxn ang="0">
                  <a:pos x="T2" y="T3"/>
                </a:cxn>
                <a:cxn ang="0">
                  <a:pos x="T4" y="T5"/>
                </a:cxn>
                <a:cxn ang="0">
                  <a:pos x="T6" y="T7"/>
                </a:cxn>
                <a:cxn ang="0">
                  <a:pos x="T8" y="T9"/>
                </a:cxn>
              </a:cxnLst>
              <a:rect l="0" t="0" r="r" b="b"/>
              <a:pathLst>
                <a:path w="3491" h="2109">
                  <a:moveTo>
                    <a:pt x="3490" y="2108"/>
                  </a:moveTo>
                  <a:lnTo>
                    <a:pt x="3490" y="0"/>
                  </a:lnTo>
                  <a:lnTo>
                    <a:pt x="0" y="0"/>
                  </a:lnTo>
                  <a:lnTo>
                    <a:pt x="0" y="2108"/>
                  </a:lnTo>
                  <a:lnTo>
                    <a:pt x="3490" y="2108"/>
                  </a:lnTo>
                </a:path>
              </a:pathLst>
            </a:custGeom>
            <a:solidFill>
              <a:schemeClr val="accent2"/>
            </a:solidFill>
            <a:ln>
              <a:noFill/>
            </a:ln>
            <a:effectLst/>
          </p:spPr>
          <p:txBody>
            <a:bodyPr wrap="none" anchor="ctr"/>
            <a:lstStyle/>
            <a:p>
              <a:endParaRPr lang="es-MX" sz="900"/>
            </a:p>
          </p:txBody>
        </p:sp>
        <p:sp>
          <p:nvSpPr>
            <p:cNvPr id="7" name="Freeform 181">
              <a:extLst>
                <a:ext uri="{FF2B5EF4-FFF2-40B4-BE49-F238E27FC236}">
                  <a16:creationId xmlns="" xmlns:a16="http://schemas.microsoft.com/office/drawing/2014/main" id="{8714ED9D-45C8-5B4B-9D2D-1FB72A89A212}"/>
                </a:ext>
              </a:extLst>
            </p:cNvPr>
            <p:cNvSpPr>
              <a:spLocks noChangeArrowheads="1"/>
            </p:cNvSpPr>
            <p:nvPr/>
          </p:nvSpPr>
          <p:spPr bwMode="auto">
            <a:xfrm>
              <a:off x="7390433" y="4564818"/>
              <a:ext cx="1870105" cy="1464140"/>
            </a:xfrm>
            <a:custGeom>
              <a:avLst/>
              <a:gdLst>
                <a:gd name="T0" fmla="*/ 3718 w 3719"/>
                <a:gd name="T1" fmla="*/ 935 h 2909"/>
                <a:gd name="T2" fmla="*/ 3718 w 3719"/>
                <a:gd name="T3" fmla="*/ 935 h 2909"/>
                <a:gd name="T4" fmla="*/ 3697 w 3719"/>
                <a:gd name="T5" fmla="*/ 935 h 2909"/>
                <a:gd name="T6" fmla="*/ 2742 w 3719"/>
                <a:gd name="T7" fmla="*/ 675 h 2909"/>
                <a:gd name="T8" fmla="*/ 2316 w 3719"/>
                <a:gd name="T9" fmla="*/ 0 h 2909"/>
                <a:gd name="T10" fmla="*/ 0 w 3719"/>
                <a:gd name="T11" fmla="*/ 0 h 2909"/>
                <a:gd name="T12" fmla="*/ 1070 w 3719"/>
                <a:gd name="T13" fmla="*/ 2098 h 2909"/>
                <a:gd name="T14" fmla="*/ 3677 w 3719"/>
                <a:gd name="T15" fmla="*/ 2908 h 2909"/>
                <a:gd name="T16" fmla="*/ 3718 w 3719"/>
                <a:gd name="T17" fmla="*/ 2908 h 2909"/>
                <a:gd name="T18" fmla="*/ 3718 w 3719"/>
                <a:gd name="T19" fmla="*/ 935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9" h="2909">
                  <a:moveTo>
                    <a:pt x="3718" y="935"/>
                  </a:moveTo>
                  <a:lnTo>
                    <a:pt x="3718" y="935"/>
                  </a:lnTo>
                  <a:cubicBezTo>
                    <a:pt x="3708" y="935"/>
                    <a:pt x="3708" y="935"/>
                    <a:pt x="3697" y="935"/>
                  </a:cubicBezTo>
                  <a:cubicBezTo>
                    <a:pt x="3303" y="935"/>
                    <a:pt x="2981" y="842"/>
                    <a:pt x="2742" y="675"/>
                  </a:cubicBezTo>
                  <a:cubicBezTo>
                    <a:pt x="2503" y="499"/>
                    <a:pt x="2358" y="270"/>
                    <a:pt x="2316" y="0"/>
                  </a:cubicBezTo>
                  <a:cubicBezTo>
                    <a:pt x="0" y="0"/>
                    <a:pt x="0" y="0"/>
                    <a:pt x="0" y="0"/>
                  </a:cubicBezTo>
                  <a:cubicBezTo>
                    <a:pt x="83" y="852"/>
                    <a:pt x="436" y="1558"/>
                    <a:pt x="1070" y="2098"/>
                  </a:cubicBezTo>
                  <a:cubicBezTo>
                    <a:pt x="1714" y="2638"/>
                    <a:pt x="2576" y="2908"/>
                    <a:pt x="3677" y="2908"/>
                  </a:cubicBezTo>
                  <a:cubicBezTo>
                    <a:pt x="3687" y="2908"/>
                    <a:pt x="3697" y="2908"/>
                    <a:pt x="3718" y="2908"/>
                  </a:cubicBezTo>
                  <a:lnTo>
                    <a:pt x="3718" y="935"/>
                  </a:lnTo>
                </a:path>
              </a:pathLst>
            </a:custGeom>
            <a:solidFill>
              <a:schemeClr val="accent1"/>
            </a:solidFill>
            <a:ln>
              <a:noFill/>
            </a:ln>
            <a:effectLst/>
          </p:spPr>
          <p:txBody>
            <a:bodyPr wrap="none" anchor="ctr"/>
            <a:lstStyle/>
            <a:p>
              <a:endParaRPr lang="es-MX" sz="900"/>
            </a:p>
          </p:txBody>
        </p:sp>
        <p:sp>
          <p:nvSpPr>
            <p:cNvPr id="8" name="Freeform 182">
              <a:extLst>
                <a:ext uri="{FF2B5EF4-FFF2-40B4-BE49-F238E27FC236}">
                  <a16:creationId xmlns="" xmlns:a16="http://schemas.microsoft.com/office/drawing/2014/main" id="{379FAFBE-4156-AD4B-AA78-566A3C1DF253}"/>
                </a:ext>
              </a:extLst>
            </p:cNvPr>
            <p:cNvSpPr>
              <a:spLocks noChangeArrowheads="1"/>
            </p:cNvSpPr>
            <p:nvPr/>
          </p:nvSpPr>
          <p:spPr bwMode="auto">
            <a:xfrm>
              <a:off x="7505790" y="1900527"/>
              <a:ext cx="1756967" cy="2069762"/>
            </a:xfrm>
            <a:custGeom>
              <a:avLst/>
              <a:gdLst>
                <a:gd name="T0" fmla="*/ 2130 w 3491"/>
                <a:gd name="T1" fmla="*/ 1807 h 4113"/>
                <a:gd name="T2" fmla="*/ 2130 w 3491"/>
                <a:gd name="T3" fmla="*/ 1807 h 4113"/>
                <a:gd name="T4" fmla="*/ 2130 w 3491"/>
                <a:gd name="T5" fmla="*/ 10 h 4113"/>
                <a:gd name="T6" fmla="*/ 3490 w 3491"/>
                <a:gd name="T7" fmla="*/ 10 h 4113"/>
                <a:gd name="T8" fmla="*/ 3490 w 3491"/>
                <a:gd name="T9" fmla="*/ 0 h 4113"/>
                <a:gd name="T10" fmla="*/ 0 w 3491"/>
                <a:gd name="T11" fmla="*/ 0 h 4113"/>
                <a:gd name="T12" fmla="*/ 0 w 3491"/>
                <a:gd name="T13" fmla="*/ 4112 h 4113"/>
                <a:gd name="T14" fmla="*/ 2265 w 3491"/>
                <a:gd name="T15" fmla="*/ 4112 h 4113"/>
                <a:gd name="T16" fmla="*/ 2628 w 3491"/>
                <a:gd name="T17" fmla="*/ 3499 h 4113"/>
                <a:gd name="T18" fmla="*/ 3490 w 3491"/>
                <a:gd name="T19" fmla="*/ 3250 h 4113"/>
                <a:gd name="T20" fmla="*/ 3490 w 3491"/>
                <a:gd name="T21" fmla="*/ 1257 h 4113"/>
                <a:gd name="T22" fmla="*/ 2130 w 3491"/>
                <a:gd name="T23" fmla="*/ 1807 h 4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1" h="4113">
                  <a:moveTo>
                    <a:pt x="2130" y="1807"/>
                  </a:moveTo>
                  <a:lnTo>
                    <a:pt x="2130" y="1807"/>
                  </a:lnTo>
                  <a:cubicBezTo>
                    <a:pt x="2130" y="10"/>
                    <a:pt x="2130" y="10"/>
                    <a:pt x="2130" y="10"/>
                  </a:cubicBezTo>
                  <a:cubicBezTo>
                    <a:pt x="3490" y="10"/>
                    <a:pt x="3490" y="10"/>
                    <a:pt x="3490" y="10"/>
                  </a:cubicBezTo>
                  <a:cubicBezTo>
                    <a:pt x="3490" y="0"/>
                    <a:pt x="3490" y="0"/>
                    <a:pt x="3490" y="0"/>
                  </a:cubicBezTo>
                  <a:cubicBezTo>
                    <a:pt x="0" y="0"/>
                    <a:pt x="0" y="0"/>
                    <a:pt x="0" y="0"/>
                  </a:cubicBezTo>
                  <a:cubicBezTo>
                    <a:pt x="0" y="4112"/>
                    <a:pt x="0" y="4112"/>
                    <a:pt x="0" y="4112"/>
                  </a:cubicBezTo>
                  <a:cubicBezTo>
                    <a:pt x="2265" y="4112"/>
                    <a:pt x="2265" y="4112"/>
                    <a:pt x="2265" y="4112"/>
                  </a:cubicBezTo>
                  <a:cubicBezTo>
                    <a:pt x="2317" y="3863"/>
                    <a:pt x="2431" y="3665"/>
                    <a:pt x="2628" y="3499"/>
                  </a:cubicBezTo>
                  <a:cubicBezTo>
                    <a:pt x="2826" y="3333"/>
                    <a:pt x="3116" y="3250"/>
                    <a:pt x="3490" y="3250"/>
                  </a:cubicBezTo>
                  <a:cubicBezTo>
                    <a:pt x="3490" y="1257"/>
                    <a:pt x="3490" y="1257"/>
                    <a:pt x="3490" y="1257"/>
                  </a:cubicBezTo>
                  <a:cubicBezTo>
                    <a:pt x="2950" y="1288"/>
                    <a:pt x="2493" y="1475"/>
                    <a:pt x="2130" y="1807"/>
                  </a:cubicBezTo>
                </a:path>
              </a:pathLst>
            </a:custGeom>
            <a:solidFill>
              <a:schemeClr val="accent3"/>
            </a:solidFill>
            <a:ln>
              <a:noFill/>
            </a:ln>
            <a:effectLst/>
          </p:spPr>
          <p:txBody>
            <a:bodyPr wrap="none" anchor="ctr"/>
            <a:lstStyle/>
            <a:p>
              <a:endParaRPr lang="es-MX" sz="900"/>
            </a:p>
          </p:txBody>
        </p:sp>
        <p:sp>
          <p:nvSpPr>
            <p:cNvPr id="9" name="Freeform 183">
              <a:extLst>
                <a:ext uri="{FF2B5EF4-FFF2-40B4-BE49-F238E27FC236}">
                  <a16:creationId xmlns="" xmlns:a16="http://schemas.microsoft.com/office/drawing/2014/main" id="{95404F48-0113-B643-BCF8-5B073C02652B}"/>
                </a:ext>
              </a:extLst>
            </p:cNvPr>
            <p:cNvSpPr>
              <a:spLocks noChangeArrowheads="1"/>
            </p:cNvSpPr>
            <p:nvPr/>
          </p:nvSpPr>
          <p:spPr bwMode="auto">
            <a:xfrm>
              <a:off x="9262757" y="4245369"/>
              <a:ext cx="1761404" cy="1781369"/>
            </a:xfrm>
            <a:custGeom>
              <a:avLst/>
              <a:gdLst>
                <a:gd name="T0" fmla="*/ 1236 w 3502"/>
                <a:gd name="T1" fmla="*/ 41 h 3542"/>
                <a:gd name="T2" fmla="*/ 1236 w 3502"/>
                <a:gd name="T3" fmla="*/ 41 h 3542"/>
                <a:gd name="T4" fmla="*/ 914 w 3502"/>
                <a:gd name="T5" fmla="*/ 1152 h 3542"/>
                <a:gd name="T6" fmla="*/ 0 w 3502"/>
                <a:gd name="T7" fmla="*/ 1568 h 3542"/>
                <a:gd name="T8" fmla="*/ 0 w 3502"/>
                <a:gd name="T9" fmla="*/ 3541 h 3542"/>
                <a:gd name="T10" fmla="*/ 2545 w 3502"/>
                <a:gd name="T11" fmla="*/ 2575 h 3542"/>
                <a:gd name="T12" fmla="*/ 3501 w 3502"/>
                <a:gd name="T13" fmla="*/ 0 h 3542"/>
                <a:gd name="T14" fmla="*/ 1236 w 3502"/>
                <a:gd name="T15" fmla="*/ 0 h 3542"/>
                <a:gd name="T16" fmla="*/ 1236 w 3502"/>
                <a:gd name="T17" fmla="*/ 41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2" h="3542">
                  <a:moveTo>
                    <a:pt x="1236" y="41"/>
                  </a:moveTo>
                  <a:lnTo>
                    <a:pt x="1236" y="41"/>
                  </a:lnTo>
                  <a:cubicBezTo>
                    <a:pt x="1236" y="498"/>
                    <a:pt x="1122" y="872"/>
                    <a:pt x="914" y="1152"/>
                  </a:cubicBezTo>
                  <a:cubicBezTo>
                    <a:pt x="696" y="1422"/>
                    <a:pt x="395" y="1558"/>
                    <a:pt x="0" y="1568"/>
                  </a:cubicBezTo>
                  <a:cubicBezTo>
                    <a:pt x="0" y="3541"/>
                    <a:pt x="0" y="3541"/>
                    <a:pt x="0" y="3541"/>
                  </a:cubicBezTo>
                  <a:cubicBezTo>
                    <a:pt x="1081" y="3531"/>
                    <a:pt x="1922" y="3209"/>
                    <a:pt x="2545" y="2575"/>
                  </a:cubicBezTo>
                  <a:cubicBezTo>
                    <a:pt x="3168" y="1942"/>
                    <a:pt x="3490" y="1080"/>
                    <a:pt x="3501" y="0"/>
                  </a:cubicBezTo>
                  <a:cubicBezTo>
                    <a:pt x="1236" y="0"/>
                    <a:pt x="1236" y="0"/>
                    <a:pt x="1236" y="0"/>
                  </a:cubicBezTo>
                  <a:cubicBezTo>
                    <a:pt x="1236" y="20"/>
                    <a:pt x="1236" y="31"/>
                    <a:pt x="1236" y="41"/>
                  </a:cubicBezTo>
                </a:path>
              </a:pathLst>
            </a:custGeom>
            <a:solidFill>
              <a:schemeClr val="accent5"/>
            </a:solidFill>
            <a:ln>
              <a:noFill/>
            </a:ln>
            <a:effectLst/>
          </p:spPr>
          <p:txBody>
            <a:bodyPr wrap="none" anchor="ctr"/>
            <a:lstStyle/>
            <a:p>
              <a:endParaRPr lang="es-MX" sz="900"/>
            </a:p>
          </p:txBody>
        </p:sp>
        <p:sp>
          <p:nvSpPr>
            <p:cNvPr id="10" name="Freeform 184">
              <a:extLst>
                <a:ext uri="{FF2B5EF4-FFF2-40B4-BE49-F238E27FC236}">
                  <a16:creationId xmlns="" xmlns:a16="http://schemas.microsoft.com/office/drawing/2014/main" id="{0F3393FC-C772-C74B-AC41-737639E4244B}"/>
                </a:ext>
              </a:extLst>
            </p:cNvPr>
            <p:cNvSpPr>
              <a:spLocks noChangeArrowheads="1"/>
            </p:cNvSpPr>
            <p:nvPr/>
          </p:nvSpPr>
          <p:spPr bwMode="auto">
            <a:xfrm>
              <a:off x="9262757" y="840135"/>
              <a:ext cx="1395369" cy="1067048"/>
            </a:xfrm>
            <a:custGeom>
              <a:avLst/>
              <a:gdLst>
                <a:gd name="T0" fmla="*/ 0 w 2775"/>
                <a:gd name="T1" fmla="*/ 0 h 2119"/>
                <a:gd name="T2" fmla="*/ 0 w 2775"/>
                <a:gd name="T3" fmla="*/ 2108 h 2119"/>
                <a:gd name="T4" fmla="*/ 0 w 2775"/>
                <a:gd name="T5" fmla="*/ 2118 h 2119"/>
                <a:gd name="T6" fmla="*/ 2774 w 2775"/>
                <a:gd name="T7" fmla="*/ 2118 h 2119"/>
                <a:gd name="T8" fmla="*/ 2774 w 2775"/>
                <a:gd name="T9" fmla="*/ 2108 h 2119"/>
                <a:gd name="T10" fmla="*/ 2774 w 2775"/>
                <a:gd name="T11" fmla="*/ 0 h 2119"/>
                <a:gd name="T12" fmla="*/ 0 w 2775"/>
                <a:gd name="T13" fmla="*/ 0 h 2119"/>
              </a:gdLst>
              <a:ahLst/>
              <a:cxnLst>
                <a:cxn ang="0">
                  <a:pos x="T0" y="T1"/>
                </a:cxn>
                <a:cxn ang="0">
                  <a:pos x="T2" y="T3"/>
                </a:cxn>
                <a:cxn ang="0">
                  <a:pos x="T4" y="T5"/>
                </a:cxn>
                <a:cxn ang="0">
                  <a:pos x="T6" y="T7"/>
                </a:cxn>
                <a:cxn ang="0">
                  <a:pos x="T8" y="T9"/>
                </a:cxn>
                <a:cxn ang="0">
                  <a:pos x="T10" y="T11"/>
                </a:cxn>
                <a:cxn ang="0">
                  <a:pos x="T12" y="T13"/>
                </a:cxn>
              </a:cxnLst>
              <a:rect l="0" t="0" r="r" b="b"/>
              <a:pathLst>
                <a:path w="2775" h="2119">
                  <a:moveTo>
                    <a:pt x="0" y="0"/>
                  </a:moveTo>
                  <a:lnTo>
                    <a:pt x="0" y="2108"/>
                  </a:lnTo>
                  <a:lnTo>
                    <a:pt x="0" y="2118"/>
                  </a:lnTo>
                  <a:lnTo>
                    <a:pt x="2774" y="2118"/>
                  </a:lnTo>
                  <a:lnTo>
                    <a:pt x="2774" y="2108"/>
                  </a:lnTo>
                  <a:lnTo>
                    <a:pt x="2774" y="0"/>
                  </a:lnTo>
                  <a:lnTo>
                    <a:pt x="0" y="0"/>
                  </a:lnTo>
                </a:path>
              </a:pathLst>
            </a:custGeom>
            <a:solidFill>
              <a:schemeClr val="accent1"/>
            </a:solidFill>
            <a:ln>
              <a:noFill/>
            </a:ln>
            <a:effectLst/>
          </p:spPr>
          <p:txBody>
            <a:bodyPr wrap="none" anchor="ctr"/>
            <a:lstStyle/>
            <a:p>
              <a:endParaRPr lang="es-MX" sz="900"/>
            </a:p>
          </p:txBody>
        </p:sp>
        <p:sp>
          <p:nvSpPr>
            <p:cNvPr id="11" name="Freeform 185">
              <a:extLst>
                <a:ext uri="{FF2B5EF4-FFF2-40B4-BE49-F238E27FC236}">
                  <a16:creationId xmlns="" xmlns:a16="http://schemas.microsoft.com/office/drawing/2014/main" id="{46F926D0-F25B-FE41-B95D-1B4D3E1D7721}"/>
                </a:ext>
              </a:extLst>
            </p:cNvPr>
            <p:cNvSpPr>
              <a:spLocks noChangeArrowheads="1"/>
            </p:cNvSpPr>
            <p:nvPr/>
          </p:nvSpPr>
          <p:spPr bwMode="auto">
            <a:xfrm>
              <a:off x="9262757" y="2528333"/>
              <a:ext cx="1761404" cy="1719254"/>
            </a:xfrm>
            <a:custGeom>
              <a:avLst/>
              <a:gdLst>
                <a:gd name="T0" fmla="*/ 2826 w 3502"/>
                <a:gd name="T1" fmla="*/ 1153 h 3418"/>
                <a:gd name="T2" fmla="*/ 2826 w 3502"/>
                <a:gd name="T3" fmla="*/ 1153 h 3418"/>
                <a:gd name="T4" fmla="*/ 1818 w 3502"/>
                <a:gd name="T5" fmla="*/ 322 h 3418"/>
                <a:gd name="T6" fmla="*/ 208 w 3502"/>
                <a:gd name="T7" fmla="*/ 0 h 3418"/>
                <a:gd name="T8" fmla="*/ 0 w 3502"/>
                <a:gd name="T9" fmla="*/ 11 h 3418"/>
                <a:gd name="T10" fmla="*/ 0 w 3502"/>
                <a:gd name="T11" fmla="*/ 2004 h 3418"/>
                <a:gd name="T12" fmla="*/ 893 w 3502"/>
                <a:gd name="T13" fmla="*/ 2388 h 3418"/>
                <a:gd name="T14" fmla="*/ 1236 w 3502"/>
                <a:gd name="T15" fmla="*/ 3417 h 3418"/>
                <a:gd name="T16" fmla="*/ 3501 w 3502"/>
                <a:gd name="T17" fmla="*/ 3417 h 3418"/>
                <a:gd name="T18" fmla="*/ 3501 w 3502"/>
                <a:gd name="T19" fmla="*/ 3375 h 3418"/>
                <a:gd name="T20" fmla="*/ 2826 w 3502"/>
                <a:gd name="T21" fmla="*/ 1153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2" h="3418">
                  <a:moveTo>
                    <a:pt x="2826" y="1153"/>
                  </a:moveTo>
                  <a:lnTo>
                    <a:pt x="2826" y="1153"/>
                  </a:lnTo>
                  <a:cubicBezTo>
                    <a:pt x="2597" y="810"/>
                    <a:pt x="2265" y="530"/>
                    <a:pt x="1818" y="322"/>
                  </a:cubicBezTo>
                  <a:cubicBezTo>
                    <a:pt x="1382" y="104"/>
                    <a:pt x="842" y="0"/>
                    <a:pt x="208" y="0"/>
                  </a:cubicBezTo>
                  <a:cubicBezTo>
                    <a:pt x="135" y="0"/>
                    <a:pt x="62" y="0"/>
                    <a:pt x="0" y="11"/>
                  </a:cubicBezTo>
                  <a:cubicBezTo>
                    <a:pt x="0" y="2004"/>
                    <a:pt x="0" y="2004"/>
                    <a:pt x="0" y="2004"/>
                  </a:cubicBezTo>
                  <a:cubicBezTo>
                    <a:pt x="374" y="2004"/>
                    <a:pt x="675" y="2129"/>
                    <a:pt x="893" y="2388"/>
                  </a:cubicBezTo>
                  <a:cubicBezTo>
                    <a:pt x="1112" y="2627"/>
                    <a:pt x="1226" y="2980"/>
                    <a:pt x="1236" y="3417"/>
                  </a:cubicBezTo>
                  <a:cubicBezTo>
                    <a:pt x="3501" y="3417"/>
                    <a:pt x="3501" y="3417"/>
                    <a:pt x="3501" y="3417"/>
                  </a:cubicBezTo>
                  <a:cubicBezTo>
                    <a:pt x="3501" y="3406"/>
                    <a:pt x="3501" y="3385"/>
                    <a:pt x="3501" y="3375"/>
                  </a:cubicBezTo>
                  <a:cubicBezTo>
                    <a:pt x="3501" y="2586"/>
                    <a:pt x="3272" y="1848"/>
                    <a:pt x="2826" y="1153"/>
                  </a:cubicBezTo>
                </a:path>
              </a:pathLst>
            </a:custGeom>
            <a:solidFill>
              <a:schemeClr val="accent4"/>
            </a:solidFill>
            <a:ln>
              <a:noFill/>
            </a:ln>
            <a:effectLst/>
          </p:spPr>
          <p:txBody>
            <a:bodyPr wrap="none" anchor="ctr"/>
            <a:lstStyle/>
            <a:p>
              <a:endParaRPr lang="es-MX" sz="900"/>
            </a:p>
          </p:txBody>
        </p:sp>
      </p:grpSp>
      <p:sp>
        <p:nvSpPr>
          <p:cNvPr id="4" name="Rectangle 3"/>
          <p:cNvSpPr/>
          <p:nvPr/>
        </p:nvSpPr>
        <p:spPr>
          <a:xfrm>
            <a:off x="668193" y="2120575"/>
            <a:ext cx="11385262" cy="1938992"/>
          </a:xfrm>
          <a:prstGeom prst="rect">
            <a:avLst/>
          </a:prstGeom>
        </p:spPr>
        <p:txBody>
          <a:bodyPr wrap="square">
            <a:spAutoFit/>
          </a:bodyPr>
          <a:lstStyle/>
          <a:p>
            <a:pPr algn="just"/>
            <a:r>
              <a:rPr lang="en-US" sz="2000" dirty="0" smtClean="0">
                <a:solidFill>
                  <a:srgbClr val="000000"/>
                </a:solidFill>
                <a:latin typeface="Calibri" panose="020F0502020204030204" pitchFamily="34" charset="0"/>
              </a:rPr>
              <a:t>The course covers the </a:t>
            </a:r>
            <a:r>
              <a:rPr lang="en-US" sz="2000" dirty="0">
                <a:solidFill>
                  <a:srgbClr val="000000"/>
                </a:solidFill>
                <a:latin typeface="Calibri" panose="020F0502020204030204" pitchFamily="34" charset="0"/>
              </a:rPr>
              <a:t>basic concepts of penetration testing along with the analysis of various vulnerabilities and security flaws exist in the operating systems, web servers, and network equipment through the techniques used by hackers. The course </a:t>
            </a:r>
            <a:r>
              <a:rPr lang="en-US" sz="2000" dirty="0" smtClean="0">
                <a:solidFill>
                  <a:srgbClr val="000000"/>
                </a:solidFill>
                <a:latin typeface="Calibri" panose="020F0502020204030204" pitchFamily="34" charset="0"/>
              </a:rPr>
              <a:t>provides the understanding </a:t>
            </a:r>
            <a:r>
              <a:rPr lang="en-US" sz="2000" dirty="0">
                <a:solidFill>
                  <a:srgbClr val="000000"/>
                </a:solidFill>
                <a:latin typeface="Calibri" panose="020F0502020204030204" pitchFamily="34" charset="0"/>
              </a:rPr>
              <a:t>about cryptography, </a:t>
            </a:r>
            <a:r>
              <a:rPr lang="en-US" sz="2000" dirty="0" err="1">
                <a:solidFill>
                  <a:srgbClr val="000000"/>
                </a:solidFill>
                <a:latin typeface="Calibri" panose="020F0502020204030204" pitchFamily="34" charset="0"/>
              </a:rPr>
              <a:t>footprinting</a:t>
            </a:r>
            <a:r>
              <a:rPr lang="en-US" sz="2000" dirty="0">
                <a:solidFill>
                  <a:srgbClr val="000000"/>
                </a:solidFill>
                <a:latin typeface="Calibri" panose="020F0502020204030204" pitchFamily="34" charset="0"/>
              </a:rPr>
              <a:t>, scanning, enumeration, system hacking, malware, sniffers, social engineering, </a:t>
            </a:r>
            <a:r>
              <a:rPr lang="en-US" sz="2000" dirty="0" err="1">
                <a:solidFill>
                  <a:srgbClr val="000000"/>
                </a:solidFill>
                <a:latin typeface="Calibri" panose="020F0502020204030204" pitchFamily="34" charset="0"/>
              </a:rPr>
              <a:t>DoS</a:t>
            </a:r>
            <a:r>
              <a:rPr lang="en-US" sz="2000" dirty="0">
                <a:solidFill>
                  <a:srgbClr val="000000"/>
                </a:solidFill>
                <a:latin typeface="Calibri" panose="020F0502020204030204" pitchFamily="34" charset="0"/>
              </a:rPr>
              <a:t>, session hijacking, </a:t>
            </a:r>
            <a:r>
              <a:rPr lang="en-US" sz="2000" dirty="0" smtClean="0">
                <a:solidFill>
                  <a:srgbClr val="000000"/>
                </a:solidFill>
                <a:latin typeface="Calibri" panose="020F0502020204030204" pitchFamily="34" charset="0"/>
              </a:rPr>
              <a:t>SQL </a:t>
            </a:r>
            <a:r>
              <a:rPr lang="en-US" sz="2000" dirty="0">
                <a:solidFill>
                  <a:srgbClr val="000000"/>
                </a:solidFill>
                <a:latin typeface="Calibri" panose="020F0502020204030204" pitchFamily="34" charset="0"/>
              </a:rPr>
              <a:t>injection, mobile &amp; cloud device security</a:t>
            </a:r>
            <a:r>
              <a:rPr lang="en-US" sz="2000" dirty="0" smtClean="0">
                <a:solidFill>
                  <a:srgbClr val="000000"/>
                </a:solidFill>
                <a:latin typeface="Calibri" panose="020F0502020204030204" pitchFamily="34" charset="0"/>
              </a:rPr>
              <a:t>. It also helps to clarify &amp; </a:t>
            </a:r>
            <a:r>
              <a:rPr lang="en-US" sz="2000" dirty="0">
                <a:solidFill>
                  <a:srgbClr val="000000"/>
                </a:solidFill>
                <a:latin typeface="Calibri" panose="020F0502020204030204" pitchFamily="34" charset="0"/>
              </a:rPr>
              <a:t>learn log management for information assurance and manage information </a:t>
            </a:r>
            <a:r>
              <a:rPr lang="en-US" sz="2000" dirty="0" smtClean="0">
                <a:solidFill>
                  <a:srgbClr val="000000"/>
                </a:solidFill>
                <a:latin typeface="Calibri" panose="020F0502020204030204" pitchFamily="34" charset="0"/>
              </a:rPr>
              <a:t>security.</a:t>
            </a:r>
            <a:endParaRPr lang="en-US" sz="2000" dirty="0"/>
          </a:p>
        </p:txBody>
      </p:sp>
      <p:sp>
        <p:nvSpPr>
          <p:cNvPr id="13" name="Rectangle 12"/>
          <p:cNvSpPr/>
          <p:nvPr/>
        </p:nvSpPr>
        <p:spPr>
          <a:xfrm>
            <a:off x="649110" y="4180741"/>
            <a:ext cx="2029723" cy="400110"/>
          </a:xfrm>
          <a:prstGeom prst="rect">
            <a:avLst/>
          </a:prstGeom>
        </p:spPr>
        <p:txBody>
          <a:bodyPr wrap="none">
            <a:spAutoFit/>
          </a:bodyPr>
          <a:lstStyle/>
          <a:p>
            <a:pPr>
              <a:buClr>
                <a:srgbClr val="000000"/>
              </a:buClr>
              <a:defRPr/>
            </a:pPr>
            <a:r>
              <a:rPr lang="en-US" sz="2000" b="1" u="sng" kern="0" dirty="0">
                <a:ea typeface="Cambria"/>
                <a:cs typeface="Cambria"/>
                <a:sym typeface="Cambria"/>
              </a:rPr>
              <a:t>Course Outcome</a:t>
            </a:r>
            <a:r>
              <a:rPr lang="en-US" sz="2000" u="sng" kern="0" dirty="0">
                <a:ea typeface="Cambria"/>
                <a:cs typeface="Cambria"/>
                <a:sym typeface="Cambria"/>
              </a:rPr>
              <a:t>:</a:t>
            </a:r>
            <a:endParaRPr lang="en-US" sz="2000" kern="0" dirty="0">
              <a:ea typeface="Calibri"/>
              <a:cs typeface="Calibri"/>
              <a:sym typeface="Calibri"/>
            </a:endParaRPr>
          </a:p>
        </p:txBody>
      </p:sp>
      <p:sp>
        <p:nvSpPr>
          <p:cNvPr id="12" name="Rectangle 11"/>
          <p:cNvSpPr/>
          <p:nvPr/>
        </p:nvSpPr>
        <p:spPr>
          <a:xfrm>
            <a:off x="668194" y="4611231"/>
            <a:ext cx="11385261" cy="2246769"/>
          </a:xfrm>
          <a:prstGeom prst="rect">
            <a:avLst/>
          </a:prstGeom>
        </p:spPr>
        <p:txBody>
          <a:bodyPr wrap="square">
            <a:spAutoFit/>
          </a:bodyPr>
          <a:lstStyle/>
          <a:p>
            <a:r>
              <a:rPr lang="en-US" sz="2000" b="1" dirty="0" smtClean="0"/>
              <a:t>CO1 ::</a:t>
            </a:r>
            <a:r>
              <a:rPr lang="en-US" sz="2000" dirty="0" smtClean="0"/>
              <a:t> </a:t>
            </a:r>
            <a:r>
              <a:rPr lang="en-US" sz="2000" dirty="0"/>
              <a:t>describe the fundamental concepts of operating systems, cryptography and penetration testing</a:t>
            </a:r>
          </a:p>
          <a:p>
            <a:r>
              <a:rPr lang="en-US" sz="2000" b="1" dirty="0" smtClean="0"/>
              <a:t>CO2 ::</a:t>
            </a:r>
            <a:r>
              <a:rPr lang="en-US" sz="2000" dirty="0" smtClean="0"/>
              <a:t> </a:t>
            </a:r>
            <a:r>
              <a:rPr lang="en-US" sz="2000" dirty="0"/>
              <a:t>discuss the methodology of performing </a:t>
            </a:r>
            <a:r>
              <a:rPr lang="en-US" sz="2000" dirty="0" err="1"/>
              <a:t>footprinting</a:t>
            </a:r>
            <a:r>
              <a:rPr lang="en-US" sz="2000" dirty="0"/>
              <a:t> and scanning the target systems</a:t>
            </a:r>
          </a:p>
          <a:p>
            <a:r>
              <a:rPr lang="en-US" sz="2000" b="1" dirty="0" smtClean="0"/>
              <a:t>CO3 ::</a:t>
            </a:r>
            <a:r>
              <a:rPr lang="en-US" sz="2000" dirty="0" smtClean="0"/>
              <a:t> </a:t>
            </a:r>
            <a:r>
              <a:rPr lang="en-US" sz="2000" dirty="0"/>
              <a:t>illustrate the process of enumerating and compromising a target</a:t>
            </a:r>
          </a:p>
          <a:p>
            <a:r>
              <a:rPr lang="en-US" sz="2000" b="1" dirty="0" smtClean="0"/>
              <a:t>CO4 ::</a:t>
            </a:r>
            <a:r>
              <a:rPr lang="en-US" sz="2000" dirty="0" smtClean="0"/>
              <a:t> </a:t>
            </a:r>
            <a:r>
              <a:rPr lang="en-US" sz="2000" dirty="0"/>
              <a:t>examine the usage of sniffers, social engineering and denial of service for compromising the targets</a:t>
            </a:r>
          </a:p>
          <a:p>
            <a:r>
              <a:rPr lang="en-US" sz="2000" b="1" dirty="0" smtClean="0"/>
              <a:t>CO5 ::</a:t>
            </a:r>
            <a:r>
              <a:rPr lang="en-US" sz="2000" dirty="0" smtClean="0"/>
              <a:t> </a:t>
            </a:r>
            <a:r>
              <a:rPr lang="en-US" sz="2000" dirty="0"/>
              <a:t>analyze the functionality of session hijacking, web applications and SQL injection in testing the security of targets</a:t>
            </a:r>
          </a:p>
          <a:p>
            <a:r>
              <a:rPr lang="en-US" sz="2000" b="1" dirty="0" smtClean="0"/>
              <a:t>CO6 ::</a:t>
            </a:r>
            <a:r>
              <a:rPr lang="en-US" sz="2000" dirty="0" smtClean="0"/>
              <a:t> </a:t>
            </a:r>
            <a:r>
              <a:rPr lang="en-US" sz="2000" dirty="0"/>
              <a:t>outline the process of identifying the threats to </a:t>
            </a:r>
            <a:r>
              <a:rPr lang="en-US" sz="2000" dirty="0" err="1"/>
              <a:t>WiFi</a:t>
            </a:r>
            <a:r>
              <a:rPr lang="en-US" sz="2000" dirty="0"/>
              <a:t>, Bluetooth, mobile devices and cloud</a:t>
            </a:r>
          </a:p>
        </p:txBody>
      </p:sp>
    </p:spTree>
    <p:extLst>
      <p:ext uri="{BB962C8B-B14F-4D97-AF65-F5344CB8AC3E}">
        <p14:creationId xmlns:p14="http://schemas.microsoft.com/office/powerpoint/2010/main" val="41880015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 xmlns:a16="http://schemas.microsoft.com/office/drawing/2014/main"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smtClean="0">
                <a:solidFill>
                  <a:schemeClr val="tx2"/>
                </a:solidFill>
                <a:latin typeface="Lato Heavy" charset="0"/>
                <a:ea typeface="Lato Heavy" charset="0"/>
                <a:cs typeface="Lato Heavy" charset="0"/>
              </a:rPr>
              <a:t>Description of Courses</a:t>
            </a:r>
            <a:endParaRPr lang="en-US" sz="4000" b="1">
              <a:solidFill>
                <a:schemeClr val="tx2"/>
              </a:solidFill>
              <a:latin typeface="Lato Heavy" charset="0"/>
              <a:ea typeface="Lato Heavy" charset="0"/>
              <a:cs typeface="Lato Heavy" charset="0"/>
            </a:endParaRPr>
          </a:p>
        </p:txBody>
      </p:sp>
      <p:sp>
        <p:nvSpPr>
          <p:cNvPr id="3" name="Freeform 296">
            <a:extLst>
              <a:ext uri="{FF2B5EF4-FFF2-40B4-BE49-F238E27FC236}">
                <a16:creationId xmlns="" xmlns:a16="http://schemas.microsoft.com/office/drawing/2014/main" id="{B04ECBE0-FFE1-5547-BA9D-E41B791A93C0}"/>
              </a:ext>
            </a:extLst>
          </p:cNvPr>
          <p:cNvSpPr>
            <a:spLocks noChangeArrowheads="1"/>
          </p:cNvSpPr>
          <p:nvPr/>
        </p:nvSpPr>
        <p:spPr bwMode="auto">
          <a:xfrm>
            <a:off x="668194" y="1283280"/>
            <a:ext cx="5349547"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INT245 : PENETRATION TESTING</a:t>
            </a:r>
            <a:endParaRPr lang="es-MX" sz="2800" b="1" dirty="0">
              <a:solidFill>
                <a:schemeClr val="bg1"/>
              </a:solidFill>
            </a:endParaRPr>
          </a:p>
        </p:txBody>
      </p:sp>
      <p:grpSp>
        <p:nvGrpSpPr>
          <p:cNvPr id="5" name="Group 4"/>
          <p:cNvGrpSpPr/>
          <p:nvPr/>
        </p:nvGrpSpPr>
        <p:grpSpPr>
          <a:xfrm>
            <a:off x="242429" y="221833"/>
            <a:ext cx="406681" cy="525602"/>
            <a:chOff x="7390433" y="840135"/>
            <a:chExt cx="3633728" cy="5188823"/>
          </a:xfrm>
        </p:grpSpPr>
        <p:sp>
          <p:nvSpPr>
            <p:cNvPr id="6" name="Freeform 180">
              <a:extLst>
                <a:ext uri="{FF2B5EF4-FFF2-40B4-BE49-F238E27FC236}">
                  <a16:creationId xmlns="" xmlns:a16="http://schemas.microsoft.com/office/drawing/2014/main" id="{46409BCA-2E11-7543-9F17-40BD102CC814}"/>
                </a:ext>
              </a:extLst>
            </p:cNvPr>
            <p:cNvSpPr>
              <a:spLocks noChangeArrowheads="1"/>
            </p:cNvSpPr>
            <p:nvPr/>
          </p:nvSpPr>
          <p:spPr bwMode="auto">
            <a:xfrm>
              <a:off x="7505790" y="840135"/>
              <a:ext cx="1756967" cy="1060392"/>
            </a:xfrm>
            <a:custGeom>
              <a:avLst/>
              <a:gdLst>
                <a:gd name="T0" fmla="*/ 3490 w 3491"/>
                <a:gd name="T1" fmla="*/ 2108 h 2109"/>
                <a:gd name="T2" fmla="*/ 3490 w 3491"/>
                <a:gd name="T3" fmla="*/ 0 h 2109"/>
                <a:gd name="T4" fmla="*/ 0 w 3491"/>
                <a:gd name="T5" fmla="*/ 0 h 2109"/>
                <a:gd name="T6" fmla="*/ 0 w 3491"/>
                <a:gd name="T7" fmla="*/ 2108 h 2109"/>
                <a:gd name="T8" fmla="*/ 3490 w 3491"/>
                <a:gd name="T9" fmla="*/ 2108 h 2109"/>
              </a:gdLst>
              <a:ahLst/>
              <a:cxnLst>
                <a:cxn ang="0">
                  <a:pos x="T0" y="T1"/>
                </a:cxn>
                <a:cxn ang="0">
                  <a:pos x="T2" y="T3"/>
                </a:cxn>
                <a:cxn ang="0">
                  <a:pos x="T4" y="T5"/>
                </a:cxn>
                <a:cxn ang="0">
                  <a:pos x="T6" y="T7"/>
                </a:cxn>
                <a:cxn ang="0">
                  <a:pos x="T8" y="T9"/>
                </a:cxn>
              </a:cxnLst>
              <a:rect l="0" t="0" r="r" b="b"/>
              <a:pathLst>
                <a:path w="3491" h="2109">
                  <a:moveTo>
                    <a:pt x="3490" y="2108"/>
                  </a:moveTo>
                  <a:lnTo>
                    <a:pt x="3490" y="0"/>
                  </a:lnTo>
                  <a:lnTo>
                    <a:pt x="0" y="0"/>
                  </a:lnTo>
                  <a:lnTo>
                    <a:pt x="0" y="2108"/>
                  </a:lnTo>
                  <a:lnTo>
                    <a:pt x="3490" y="2108"/>
                  </a:lnTo>
                </a:path>
              </a:pathLst>
            </a:custGeom>
            <a:solidFill>
              <a:schemeClr val="accent2"/>
            </a:solidFill>
            <a:ln>
              <a:noFill/>
            </a:ln>
            <a:effectLst/>
          </p:spPr>
          <p:txBody>
            <a:bodyPr wrap="none" anchor="ctr"/>
            <a:lstStyle/>
            <a:p>
              <a:endParaRPr lang="es-MX" sz="900"/>
            </a:p>
          </p:txBody>
        </p:sp>
        <p:sp>
          <p:nvSpPr>
            <p:cNvPr id="7" name="Freeform 181">
              <a:extLst>
                <a:ext uri="{FF2B5EF4-FFF2-40B4-BE49-F238E27FC236}">
                  <a16:creationId xmlns="" xmlns:a16="http://schemas.microsoft.com/office/drawing/2014/main" id="{8714ED9D-45C8-5B4B-9D2D-1FB72A89A212}"/>
                </a:ext>
              </a:extLst>
            </p:cNvPr>
            <p:cNvSpPr>
              <a:spLocks noChangeArrowheads="1"/>
            </p:cNvSpPr>
            <p:nvPr/>
          </p:nvSpPr>
          <p:spPr bwMode="auto">
            <a:xfrm>
              <a:off x="7390433" y="4564818"/>
              <a:ext cx="1870105" cy="1464140"/>
            </a:xfrm>
            <a:custGeom>
              <a:avLst/>
              <a:gdLst>
                <a:gd name="T0" fmla="*/ 3718 w 3719"/>
                <a:gd name="T1" fmla="*/ 935 h 2909"/>
                <a:gd name="T2" fmla="*/ 3718 w 3719"/>
                <a:gd name="T3" fmla="*/ 935 h 2909"/>
                <a:gd name="T4" fmla="*/ 3697 w 3719"/>
                <a:gd name="T5" fmla="*/ 935 h 2909"/>
                <a:gd name="T6" fmla="*/ 2742 w 3719"/>
                <a:gd name="T7" fmla="*/ 675 h 2909"/>
                <a:gd name="T8" fmla="*/ 2316 w 3719"/>
                <a:gd name="T9" fmla="*/ 0 h 2909"/>
                <a:gd name="T10" fmla="*/ 0 w 3719"/>
                <a:gd name="T11" fmla="*/ 0 h 2909"/>
                <a:gd name="T12" fmla="*/ 1070 w 3719"/>
                <a:gd name="T13" fmla="*/ 2098 h 2909"/>
                <a:gd name="T14" fmla="*/ 3677 w 3719"/>
                <a:gd name="T15" fmla="*/ 2908 h 2909"/>
                <a:gd name="T16" fmla="*/ 3718 w 3719"/>
                <a:gd name="T17" fmla="*/ 2908 h 2909"/>
                <a:gd name="T18" fmla="*/ 3718 w 3719"/>
                <a:gd name="T19" fmla="*/ 935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9" h="2909">
                  <a:moveTo>
                    <a:pt x="3718" y="935"/>
                  </a:moveTo>
                  <a:lnTo>
                    <a:pt x="3718" y="935"/>
                  </a:lnTo>
                  <a:cubicBezTo>
                    <a:pt x="3708" y="935"/>
                    <a:pt x="3708" y="935"/>
                    <a:pt x="3697" y="935"/>
                  </a:cubicBezTo>
                  <a:cubicBezTo>
                    <a:pt x="3303" y="935"/>
                    <a:pt x="2981" y="842"/>
                    <a:pt x="2742" y="675"/>
                  </a:cubicBezTo>
                  <a:cubicBezTo>
                    <a:pt x="2503" y="499"/>
                    <a:pt x="2358" y="270"/>
                    <a:pt x="2316" y="0"/>
                  </a:cubicBezTo>
                  <a:cubicBezTo>
                    <a:pt x="0" y="0"/>
                    <a:pt x="0" y="0"/>
                    <a:pt x="0" y="0"/>
                  </a:cubicBezTo>
                  <a:cubicBezTo>
                    <a:pt x="83" y="852"/>
                    <a:pt x="436" y="1558"/>
                    <a:pt x="1070" y="2098"/>
                  </a:cubicBezTo>
                  <a:cubicBezTo>
                    <a:pt x="1714" y="2638"/>
                    <a:pt x="2576" y="2908"/>
                    <a:pt x="3677" y="2908"/>
                  </a:cubicBezTo>
                  <a:cubicBezTo>
                    <a:pt x="3687" y="2908"/>
                    <a:pt x="3697" y="2908"/>
                    <a:pt x="3718" y="2908"/>
                  </a:cubicBezTo>
                  <a:lnTo>
                    <a:pt x="3718" y="935"/>
                  </a:lnTo>
                </a:path>
              </a:pathLst>
            </a:custGeom>
            <a:solidFill>
              <a:schemeClr val="accent1"/>
            </a:solidFill>
            <a:ln>
              <a:noFill/>
            </a:ln>
            <a:effectLst/>
          </p:spPr>
          <p:txBody>
            <a:bodyPr wrap="none" anchor="ctr"/>
            <a:lstStyle/>
            <a:p>
              <a:endParaRPr lang="es-MX" sz="900"/>
            </a:p>
          </p:txBody>
        </p:sp>
        <p:sp>
          <p:nvSpPr>
            <p:cNvPr id="8" name="Freeform 182">
              <a:extLst>
                <a:ext uri="{FF2B5EF4-FFF2-40B4-BE49-F238E27FC236}">
                  <a16:creationId xmlns="" xmlns:a16="http://schemas.microsoft.com/office/drawing/2014/main" id="{379FAFBE-4156-AD4B-AA78-566A3C1DF253}"/>
                </a:ext>
              </a:extLst>
            </p:cNvPr>
            <p:cNvSpPr>
              <a:spLocks noChangeArrowheads="1"/>
            </p:cNvSpPr>
            <p:nvPr/>
          </p:nvSpPr>
          <p:spPr bwMode="auto">
            <a:xfrm>
              <a:off x="7505790" y="1900527"/>
              <a:ext cx="1756967" cy="2069762"/>
            </a:xfrm>
            <a:custGeom>
              <a:avLst/>
              <a:gdLst>
                <a:gd name="T0" fmla="*/ 2130 w 3491"/>
                <a:gd name="T1" fmla="*/ 1807 h 4113"/>
                <a:gd name="T2" fmla="*/ 2130 w 3491"/>
                <a:gd name="T3" fmla="*/ 1807 h 4113"/>
                <a:gd name="T4" fmla="*/ 2130 w 3491"/>
                <a:gd name="T5" fmla="*/ 10 h 4113"/>
                <a:gd name="T6" fmla="*/ 3490 w 3491"/>
                <a:gd name="T7" fmla="*/ 10 h 4113"/>
                <a:gd name="T8" fmla="*/ 3490 w 3491"/>
                <a:gd name="T9" fmla="*/ 0 h 4113"/>
                <a:gd name="T10" fmla="*/ 0 w 3491"/>
                <a:gd name="T11" fmla="*/ 0 h 4113"/>
                <a:gd name="T12" fmla="*/ 0 w 3491"/>
                <a:gd name="T13" fmla="*/ 4112 h 4113"/>
                <a:gd name="T14" fmla="*/ 2265 w 3491"/>
                <a:gd name="T15" fmla="*/ 4112 h 4113"/>
                <a:gd name="T16" fmla="*/ 2628 w 3491"/>
                <a:gd name="T17" fmla="*/ 3499 h 4113"/>
                <a:gd name="T18" fmla="*/ 3490 w 3491"/>
                <a:gd name="T19" fmla="*/ 3250 h 4113"/>
                <a:gd name="T20" fmla="*/ 3490 w 3491"/>
                <a:gd name="T21" fmla="*/ 1257 h 4113"/>
                <a:gd name="T22" fmla="*/ 2130 w 3491"/>
                <a:gd name="T23" fmla="*/ 1807 h 4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1" h="4113">
                  <a:moveTo>
                    <a:pt x="2130" y="1807"/>
                  </a:moveTo>
                  <a:lnTo>
                    <a:pt x="2130" y="1807"/>
                  </a:lnTo>
                  <a:cubicBezTo>
                    <a:pt x="2130" y="10"/>
                    <a:pt x="2130" y="10"/>
                    <a:pt x="2130" y="10"/>
                  </a:cubicBezTo>
                  <a:cubicBezTo>
                    <a:pt x="3490" y="10"/>
                    <a:pt x="3490" y="10"/>
                    <a:pt x="3490" y="10"/>
                  </a:cubicBezTo>
                  <a:cubicBezTo>
                    <a:pt x="3490" y="0"/>
                    <a:pt x="3490" y="0"/>
                    <a:pt x="3490" y="0"/>
                  </a:cubicBezTo>
                  <a:cubicBezTo>
                    <a:pt x="0" y="0"/>
                    <a:pt x="0" y="0"/>
                    <a:pt x="0" y="0"/>
                  </a:cubicBezTo>
                  <a:cubicBezTo>
                    <a:pt x="0" y="4112"/>
                    <a:pt x="0" y="4112"/>
                    <a:pt x="0" y="4112"/>
                  </a:cubicBezTo>
                  <a:cubicBezTo>
                    <a:pt x="2265" y="4112"/>
                    <a:pt x="2265" y="4112"/>
                    <a:pt x="2265" y="4112"/>
                  </a:cubicBezTo>
                  <a:cubicBezTo>
                    <a:pt x="2317" y="3863"/>
                    <a:pt x="2431" y="3665"/>
                    <a:pt x="2628" y="3499"/>
                  </a:cubicBezTo>
                  <a:cubicBezTo>
                    <a:pt x="2826" y="3333"/>
                    <a:pt x="3116" y="3250"/>
                    <a:pt x="3490" y="3250"/>
                  </a:cubicBezTo>
                  <a:cubicBezTo>
                    <a:pt x="3490" y="1257"/>
                    <a:pt x="3490" y="1257"/>
                    <a:pt x="3490" y="1257"/>
                  </a:cubicBezTo>
                  <a:cubicBezTo>
                    <a:pt x="2950" y="1288"/>
                    <a:pt x="2493" y="1475"/>
                    <a:pt x="2130" y="1807"/>
                  </a:cubicBezTo>
                </a:path>
              </a:pathLst>
            </a:custGeom>
            <a:solidFill>
              <a:schemeClr val="accent3"/>
            </a:solidFill>
            <a:ln>
              <a:noFill/>
            </a:ln>
            <a:effectLst/>
          </p:spPr>
          <p:txBody>
            <a:bodyPr wrap="none" anchor="ctr"/>
            <a:lstStyle/>
            <a:p>
              <a:endParaRPr lang="es-MX" sz="900"/>
            </a:p>
          </p:txBody>
        </p:sp>
        <p:sp>
          <p:nvSpPr>
            <p:cNvPr id="9" name="Freeform 183">
              <a:extLst>
                <a:ext uri="{FF2B5EF4-FFF2-40B4-BE49-F238E27FC236}">
                  <a16:creationId xmlns="" xmlns:a16="http://schemas.microsoft.com/office/drawing/2014/main" id="{95404F48-0113-B643-BCF8-5B073C02652B}"/>
                </a:ext>
              </a:extLst>
            </p:cNvPr>
            <p:cNvSpPr>
              <a:spLocks noChangeArrowheads="1"/>
            </p:cNvSpPr>
            <p:nvPr/>
          </p:nvSpPr>
          <p:spPr bwMode="auto">
            <a:xfrm>
              <a:off x="9262757" y="4245369"/>
              <a:ext cx="1761404" cy="1781369"/>
            </a:xfrm>
            <a:custGeom>
              <a:avLst/>
              <a:gdLst>
                <a:gd name="T0" fmla="*/ 1236 w 3502"/>
                <a:gd name="T1" fmla="*/ 41 h 3542"/>
                <a:gd name="T2" fmla="*/ 1236 w 3502"/>
                <a:gd name="T3" fmla="*/ 41 h 3542"/>
                <a:gd name="T4" fmla="*/ 914 w 3502"/>
                <a:gd name="T5" fmla="*/ 1152 h 3542"/>
                <a:gd name="T6" fmla="*/ 0 w 3502"/>
                <a:gd name="T7" fmla="*/ 1568 h 3542"/>
                <a:gd name="T8" fmla="*/ 0 w 3502"/>
                <a:gd name="T9" fmla="*/ 3541 h 3542"/>
                <a:gd name="T10" fmla="*/ 2545 w 3502"/>
                <a:gd name="T11" fmla="*/ 2575 h 3542"/>
                <a:gd name="T12" fmla="*/ 3501 w 3502"/>
                <a:gd name="T13" fmla="*/ 0 h 3542"/>
                <a:gd name="T14" fmla="*/ 1236 w 3502"/>
                <a:gd name="T15" fmla="*/ 0 h 3542"/>
                <a:gd name="T16" fmla="*/ 1236 w 3502"/>
                <a:gd name="T17" fmla="*/ 41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2" h="3542">
                  <a:moveTo>
                    <a:pt x="1236" y="41"/>
                  </a:moveTo>
                  <a:lnTo>
                    <a:pt x="1236" y="41"/>
                  </a:lnTo>
                  <a:cubicBezTo>
                    <a:pt x="1236" y="498"/>
                    <a:pt x="1122" y="872"/>
                    <a:pt x="914" y="1152"/>
                  </a:cubicBezTo>
                  <a:cubicBezTo>
                    <a:pt x="696" y="1422"/>
                    <a:pt x="395" y="1558"/>
                    <a:pt x="0" y="1568"/>
                  </a:cubicBezTo>
                  <a:cubicBezTo>
                    <a:pt x="0" y="3541"/>
                    <a:pt x="0" y="3541"/>
                    <a:pt x="0" y="3541"/>
                  </a:cubicBezTo>
                  <a:cubicBezTo>
                    <a:pt x="1081" y="3531"/>
                    <a:pt x="1922" y="3209"/>
                    <a:pt x="2545" y="2575"/>
                  </a:cubicBezTo>
                  <a:cubicBezTo>
                    <a:pt x="3168" y="1942"/>
                    <a:pt x="3490" y="1080"/>
                    <a:pt x="3501" y="0"/>
                  </a:cubicBezTo>
                  <a:cubicBezTo>
                    <a:pt x="1236" y="0"/>
                    <a:pt x="1236" y="0"/>
                    <a:pt x="1236" y="0"/>
                  </a:cubicBezTo>
                  <a:cubicBezTo>
                    <a:pt x="1236" y="20"/>
                    <a:pt x="1236" y="31"/>
                    <a:pt x="1236" y="41"/>
                  </a:cubicBezTo>
                </a:path>
              </a:pathLst>
            </a:custGeom>
            <a:solidFill>
              <a:schemeClr val="accent5"/>
            </a:solidFill>
            <a:ln>
              <a:noFill/>
            </a:ln>
            <a:effectLst/>
          </p:spPr>
          <p:txBody>
            <a:bodyPr wrap="none" anchor="ctr"/>
            <a:lstStyle/>
            <a:p>
              <a:endParaRPr lang="es-MX" sz="900"/>
            </a:p>
          </p:txBody>
        </p:sp>
        <p:sp>
          <p:nvSpPr>
            <p:cNvPr id="10" name="Freeform 184">
              <a:extLst>
                <a:ext uri="{FF2B5EF4-FFF2-40B4-BE49-F238E27FC236}">
                  <a16:creationId xmlns="" xmlns:a16="http://schemas.microsoft.com/office/drawing/2014/main" id="{0F3393FC-C772-C74B-AC41-737639E4244B}"/>
                </a:ext>
              </a:extLst>
            </p:cNvPr>
            <p:cNvSpPr>
              <a:spLocks noChangeArrowheads="1"/>
            </p:cNvSpPr>
            <p:nvPr/>
          </p:nvSpPr>
          <p:spPr bwMode="auto">
            <a:xfrm>
              <a:off x="9262757" y="840135"/>
              <a:ext cx="1395369" cy="1067048"/>
            </a:xfrm>
            <a:custGeom>
              <a:avLst/>
              <a:gdLst>
                <a:gd name="T0" fmla="*/ 0 w 2775"/>
                <a:gd name="T1" fmla="*/ 0 h 2119"/>
                <a:gd name="T2" fmla="*/ 0 w 2775"/>
                <a:gd name="T3" fmla="*/ 2108 h 2119"/>
                <a:gd name="T4" fmla="*/ 0 w 2775"/>
                <a:gd name="T5" fmla="*/ 2118 h 2119"/>
                <a:gd name="T6" fmla="*/ 2774 w 2775"/>
                <a:gd name="T7" fmla="*/ 2118 h 2119"/>
                <a:gd name="T8" fmla="*/ 2774 w 2775"/>
                <a:gd name="T9" fmla="*/ 2108 h 2119"/>
                <a:gd name="T10" fmla="*/ 2774 w 2775"/>
                <a:gd name="T11" fmla="*/ 0 h 2119"/>
                <a:gd name="T12" fmla="*/ 0 w 2775"/>
                <a:gd name="T13" fmla="*/ 0 h 2119"/>
              </a:gdLst>
              <a:ahLst/>
              <a:cxnLst>
                <a:cxn ang="0">
                  <a:pos x="T0" y="T1"/>
                </a:cxn>
                <a:cxn ang="0">
                  <a:pos x="T2" y="T3"/>
                </a:cxn>
                <a:cxn ang="0">
                  <a:pos x="T4" y="T5"/>
                </a:cxn>
                <a:cxn ang="0">
                  <a:pos x="T6" y="T7"/>
                </a:cxn>
                <a:cxn ang="0">
                  <a:pos x="T8" y="T9"/>
                </a:cxn>
                <a:cxn ang="0">
                  <a:pos x="T10" y="T11"/>
                </a:cxn>
                <a:cxn ang="0">
                  <a:pos x="T12" y="T13"/>
                </a:cxn>
              </a:cxnLst>
              <a:rect l="0" t="0" r="r" b="b"/>
              <a:pathLst>
                <a:path w="2775" h="2119">
                  <a:moveTo>
                    <a:pt x="0" y="0"/>
                  </a:moveTo>
                  <a:lnTo>
                    <a:pt x="0" y="2108"/>
                  </a:lnTo>
                  <a:lnTo>
                    <a:pt x="0" y="2118"/>
                  </a:lnTo>
                  <a:lnTo>
                    <a:pt x="2774" y="2118"/>
                  </a:lnTo>
                  <a:lnTo>
                    <a:pt x="2774" y="2108"/>
                  </a:lnTo>
                  <a:lnTo>
                    <a:pt x="2774" y="0"/>
                  </a:lnTo>
                  <a:lnTo>
                    <a:pt x="0" y="0"/>
                  </a:lnTo>
                </a:path>
              </a:pathLst>
            </a:custGeom>
            <a:solidFill>
              <a:schemeClr val="accent1"/>
            </a:solidFill>
            <a:ln>
              <a:noFill/>
            </a:ln>
            <a:effectLst/>
          </p:spPr>
          <p:txBody>
            <a:bodyPr wrap="none" anchor="ctr"/>
            <a:lstStyle/>
            <a:p>
              <a:endParaRPr lang="es-MX" sz="900"/>
            </a:p>
          </p:txBody>
        </p:sp>
        <p:sp>
          <p:nvSpPr>
            <p:cNvPr id="11" name="Freeform 185">
              <a:extLst>
                <a:ext uri="{FF2B5EF4-FFF2-40B4-BE49-F238E27FC236}">
                  <a16:creationId xmlns="" xmlns:a16="http://schemas.microsoft.com/office/drawing/2014/main" id="{46F926D0-F25B-FE41-B95D-1B4D3E1D7721}"/>
                </a:ext>
              </a:extLst>
            </p:cNvPr>
            <p:cNvSpPr>
              <a:spLocks noChangeArrowheads="1"/>
            </p:cNvSpPr>
            <p:nvPr/>
          </p:nvSpPr>
          <p:spPr bwMode="auto">
            <a:xfrm>
              <a:off x="9262757" y="2528333"/>
              <a:ext cx="1761404" cy="1719254"/>
            </a:xfrm>
            <a:custGeom>
              <a:avLst/>
              <a:gdLst>
                <a:gd name="T0" fmla="*/ 2826 w 3502"/>
                <a:gd name="T1" fmla="*/ 1153 h 3418"/>
                <a:gd name="T2" fmla="*/ 2826 w 3502"/>
                <a:gd name="T3" fmla="*/ 1153 h 3418"/>
                <a:gd name="T4" fmla="*/ 1818 w 3502"/>
                <a:gd name="T5" fmla="*/ 322 h 3418"/>
                <a:gd name="T6" fmla="*/ 208 w 3502"/>
                <a:gd name="T7" fmla="*/ 0 h 3418"/>
                <a:gd name="T8" fmla="*/ 0 w 3502"/>
                <a:gd name="T9" fmla="*/ 11 h 3418"/>
                <a:gd name="T10" fmla="*/ 0 w 3502"/>
                <a:gd name="T11" fmla="*/ 2004 h 3418"/>
                <a:gd name="T12" fmla="*/ 893 w 3502"/>
                <a:gd name="T13" fmla="*/ 2388 h 3418"/>
                <a:gd name="T14" fmla="*/ 1236 w 3502"/>
                <a:gd name="T15" fmla="*/ 3417 h 3418"/>
                <a:gd name="T16" fmla="*/ 3501 w 3502"/>
                <a:gd name="T17" fmla="*/ 3417 h 3418"/>
                <a:gd name="T18" fmla="*/ 3501 w 3502"/>
                <a:gd name="T19" fmla="*/ 3375 h 3418"/>
                <a:gd name="T20" fmla="*/ 2826 w 3502"/>
                <a:gd name="T21" fmla="*/ 1153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2" h="3418">
                  <a:moveTo>
                    <a:pt x="2826" y="1153"/>
                  </a:moveTo>
                  <a:lnTo>
                    <a:pt x="2826" y="1153"/>
                  </a:lnTo>
                  <a:cubicBezTo>
                    <a:pt x="2597" y="810"/>
                    <a:pt x="2265" y="530"/>
                    <a:pt x="1818" y="322"/>
                  </a:cubicBezTo>
                  <a:cubicBezTo>
                    <a:pt x="1382" y="104"/>
                    <a:pt x="842" y="0"/>
                    <a:pt x="208" y="0"/>
                  </a:cubicBezTo>
                  <a:cubicBezTo>
                    <a:pt x="135" y="0"/>
                    <a:pt x="62" y="0"/>
                    <a:pt x="0" y="11"/>
                  </a:cubicBezTo>
                  <a:cubicBezTo>
                    <a:pt x="0" y="2004"/>
                    <a:pt x="0" y="2004"/>
                    <a:pt x="0" y="2004"/>
                  </a:cubicBezTo>
                  <a:cubicBezTo>
                    <a:pt x="374" y="2004"/>
                    <a:pt x="675" y="2129"/>
                    <a:pt x="893" y="2388"/>
                  </a:cubicBezTo>
                  <a:cubicBezTo>
                    <a:pt x="1112" y="2627"/>
                    <a:pt x="1226" y="2980"/>
                    <a:pt x="1236" y="3417"/>
                  </a:cubicBezTo>
                  <a:cubicBezTo>
                    <a:pt x="3501" y="3417"/>
                    <a:pt x="3501" y="3417"/>
                    <a:pt x="3501" y="3417"/>
                  </a:cubicBezTo>
                  <a:cubicBezTo>
                    <a:pt x="3501" y="3406"/>
                    <a:pt x="3501" y="3385"/>
                    <a:pt x="3501" y="3375"/>
                  </a:cubicBezTo>
                  <a:cubicBezTo>
                    <a:pt x="3501" y="2586"/>
                    <a:pt x="3272" y="1848"/>
                    <a:pt x="2826" y="1153"/>
                  </a:cubicBezTo>
                </a:path>
              </a:pathLst>
            </a:custGeom>
            <a:solidFill>
              <a:schemeClr val="accent4"/>
            </a:solidFill>
            <a:ln>
              <a:noFill/>
            </a:ln>
            <a:effectLst/>
          </p:spPr>
          <p:txBody>
            <a:bodyPr wrap="none" anchor="ctr"/>
            <a:lstStyle/>
            <a:p>
              <a:endParaRPr lang="es-MX" sz="900"/>
            </a:p>
          </p:txBody>
        </p:sp>
      </p:grpSp>
      <p:sp>
        <p:nvSpPr>
          <p:cNvPr id="4" name="Rectangle 3"/>
          <p:cNvSpPr/>
          <p:nvPr/>
        </p:nvSpPr>
        <p:spPr>
          <a:xfrm>
            <a:off x="780221" y="2077379"/>
            <a:ext cx="10982288" cy="1015663"/>
          </a:xfrm>
          <a:prstGeom prst="rect">
            <a:avLst/>
          </a:prstGeom>
        </p:spPr>
        <p:txBody>
          <a:bodyPr wrap="square">
            <a:spAutoFit/>
          </a:bodyPr>
          <a:lstStyle/>
          <a:p>
            <a:pPr algn="just"/>
            <a:r>
              <a:rPr lang="en-US" sz="2000" dirty="0">
                <a:solidFill>
                  <a:srgbClr val="000000"/>
                </a:solidFill>
                <a:latin typeface="Calibri" panose="020F0502020204030204" pitchFamily="34" charset="0"/>
              </a:rPr>
              <a:t>It covers the tools and technologies used by ethical hackers in order to identify weaknesses in information system and recommend mitigation measures to increase the resistance of the information technology (IT) infrastructure to unauthorized access. </a:t>
            </a:r>
            <a:endParaRPr lang="en-US" sz="2000" dirty="0"/>
          </a:p>
        </p:txBody>
      </p:sp>
      <p:sp>
        <p:nvSpPr>
          <p:cNvPr id="13" name="Rectangle 12"/>
          <p:cNvSpPr/>
          <p:nvPr/>
        </p:nvSpPr>
        <p:spPr>
          <a:xfrm>
            <a:off x="780221" y="3395819"/>
            <a:ext cx="2182008" cy="400110"/>
          </a:xfrm>
          <a:prstGeom prst="rect">
            <a:avLst/>
          </a:prstGeom>
        </p:spPr>
        <p:txBody>
          <a:bodyPr wrap="none">
            <a:spAutoFit/>
          </a:bodyPr>
          <a:lstStyle/>
          <a:p>
            <a:pPr>
              <a:buClr>
                <a:srgbClr val="000000"/>
              </a:buClr>
              <a:defRPr/>
            </a:pPr>
            <a:r>
              <a:rPr lang="en-US" sz="2000" b="1" u="sng" kern="0" dirty="0">
                <a:latin typeface="Cambria"/>
                <a:ea typeface="Cambria"/>
                <a:cs typeface="Cambria"/>
                <a:sym typeface="Cambria"/>
              </a:rPr>
              <a:t>Course Outcome</a:t>
            </a:r>
            <a:r>
              <a:rPr lang="en-US" sz="2000" u="sng" kern="0" dirty="0">
                <a:latin typeface="Cambria"/>
                <a:ea typeface="Cambria"/>
                <a:cs typeface="Cambria"/>
                <a:sym typeface="Cambria"/>
              </a:rPr>
              <a:t>:</a:t>
            </a:r>
            <a:endParaRPr lang="en-US" sz="2000" kern="0" dirty="0">
              <a:ea typeface="Calibri"/>
              <a:cs typeface="Calibri"/>
              <a:sym typeface="Calibri"/>
            </a:endParaRPr>
          </a:p>
        </p:txBody>
      </p:sp>
      <p:sp>
        <p:nvSpPr>
          <p:cNvPr id="12" name="Rectangle 11"/>
          <p:cNvSpPr/>
          <p:nvPr/>
        </p:nvSpPr>
        <p:spPr>
          <a:xfrm>
            <a:off x="780221" y="3832728"/>
            <a:ext cx="11162397" cy="2862322"/>
          </a:xfrm>
          <a:prstGeom prst="rect">
            <a:avLst/>
          </a:prstGeom>
        </p:spPr>
        <p:txBody>
          <a:bodyPr wrap="square">
            <a:spAutoFit/>
          </a:bodyPr>
          <a:lstStyle/>
          <a:p>
            <a:r>
              <a:rPr lang="en-US" sz="2000" b="1" dirty="0">
                <a:solidFill>
                  <a:srgbClr val="000000"/>
                </a:solidFill>
              </a:rPr>
              <a:t>CO1 :: </a:t>
            </a:r>
            <a:r>
              <a:rPr lang="en-US" sz="2000" dirty="0">
                <a:solidFill>
                  <a:srgbClr val="000000"/>
                </a:solidFill>
              </a:rPr>
              <a:t>recognize how to analyze the outcome from the tools and technologies used by security analyst</a:t>
            </a:r>
          </a:p>
          <a:p>
            <a:r>
              <a:rPr lang="en-US" sz="2000" b="1" dirty="0">
                <a:solidFill>
                  <a:srgbClr val="000000"/>
                </a:solidFill>
              </a:rPr>
              <a:t>CO2 :: </a:t>
            </a:r>
            <a:r>
              <a:rPr lang="en-US" sz="2000" dirty="0">
                <a:solidFill>
                  <a:srgbClr val="000000"/>
                </a:solidFill>
              </a:rPr>
              <a:t>examine intensive assessments required to effectively identify and mitigate risks to the information security of the infrastructure</a:t>
            </a:r>
          </a:p>
          <a:p>
            <a:r>
              <a:rPr lang="en-US" sz="2000" b="1" dirty="0">
                <a:solidFill>
                  <a:srgbClr val="000000"/>
                </a:solidFill>
              </a:rPr>
              <a:t>CO3 :: </a:t>
            </a:r>
            <a:r>
              <a:rPr lang="en-US" sz="2000" dirty="0">
                <a:solidFill>
                  <a:srgbClr val="000000"/>
                </a:solidFill>
              </a:rPr>
              <a:t>summarize weaknesses in information system and recommend mitigation measures to increase the resistance of the information technology (IT) infrastructure to unauthorized access</a:t>
            </a:r>
          </a:p>
          <a:p>
            <a:r>
              <a:rPr lang="en-US" sz="2000" b="1" dirty="0">
                <a:solidFill>
                  <a:srgbClr val="000000"/>
                </a:solidFill>
              </a:rPr>
              <a:t>CO4 :: </a:t>
            </a:r>
            <a:r>
              <a:rPr lang="en-US" sz="2000" dirty="0">
                <a:solidFill>
                  <a:srgbClr val="000000"/>
                </a:solidFill>
              </a:rPr>
              <a:t>analyze the outcomes of vulnerability assessments in the form of penetration testing reports</a:t>
            </a:r>
          </a:p>
          <a:p>
            <a:r>
              <a:rPr lang="en-US" sz="2000" b="1" dirty="0">
                <a:solidFill>
                  <a:srgbClr val="000000"/>
                </a:solidFill>
              </a:rPr>
              <a:t>CO5 :: </a:t>
            </a:r>
            <a:r>
              <a:rPr lang="en-US" sz="2000" dirty="0">
                <a:solidFill>
                  <a:srgbClr val="000000"/>
                </a:solidFill>
              </a:rPr>
              <a:t>recommend various regulatory compliances related to penetration testing responsibilities</a:t>
            </a:r>
          </a:p>
          <a:p>
            <a:r>
              <a:rPr lang="en-US" sz="2000" b="1" dirty="0">
                <a:solidFill>
                  <a:srgbClr val="000000"/>
                </a:solidFill>
              </a:rPr>
              <a:t>CO6 :: </a:t>
            </a:r>
            <a:r>
              <a:rPr lang="en-US" sz="2000" dirty="0">
                <a:solidFill>
                  <a:srgbClr val="000000"/>
                </a:solidFill>
              </a:rPr>
              <a:t>summarize testing deliverables out of penetration testing reports and identify post corrective actions</a:t>
            </a:r>
            <a:endParaRPr lang="en-US" sz="2000" dirty="0"/>
          </a:p>
        </p:txBody>
      </p:sp>
    </p:spTree>
    <p:extLst>
      <p:ext uri="{BB962C8B-B14F-4D97-AF65-F5344CB8AC3E}">
        <p14:creationId xmlns:p14="http://schemas.microsoft.com/office/powerpoint/2010/main" val="2481894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upo 349">
            <a:extLst>
              <a:ext uri="{FF2B5EF4-FFF2-40B4-BE49-F238E27FC236}">
                <a16:creationId xmlns:a16="http://schemas.microsoft.com/office/drawing/2014/main" xmlns="" id="{B84B7057-5D3C-7841-82B6-96640FD0C97C}"/>
              </a:ext>
            </a:extLst>
          </p:cNvPr>
          <p:cNvGrpSpPr/>
          <p:nvPr/>
        </p:nvGrpSpPr>
        <p:grpSpPr>
          <a:xfrm>
            <a:off x="1335742" y="511095"/>
            <a:ext cx="9520518" cy="988338"/>
            <a:chOff x="2668308" y="861425"/>
            <a:chExt cx="19041035" cy="1976676"/>
          </a:xfrm>
        </p:grpSpPr>
        <p:sp>
          <p:nvSpPr>
            <p:cNvPr id="19" name="CuadroTexto 350">
              <a:extLst>
                <a:ext uri="{FF2B5EF4-FFF2-40B4-BE49-F238E27FC236}">
                  <a16:creationId xmlns:a16="http://schemas.microsoft.com/office/drawing/2014/main" xmlns="" id="{29C570E8-4C51-9C48-9A49-63302EA658C4}"/>
                </a:ext>
              </a:extLst>
            </p:cNvPr>
            <p:cNvSpPr txBox="1"/>
            <p:nvPr/>
          </p:nvSpPr>
          <p:spPr>
            <a:xfrm>
              <a:off x="8363378" y="861425"/>
              <a:ext cx="7650942" cy="1415772"/>
            </a:xfrm>
            <a:prstGeom prst="rect">
              <a:avLst/>
            </a:prstGeom>
            <a:noFill/>
          </p:spPr>
          <p:txBody>
            <a:bodyPr wrap="none" rtlCol="0">
              <a:spAutoFit/>
            </a:bodyPr>
            <a:lstStyle/>
            <a:p>
              <a:pPr algn="ctr"/>
              <a:r>
                <a:rPr lang="en-US" sz="4000" b="1" smtClean="0">
                  <a:solidFill>
                    <a:schemeClr val="tx2"/>
                  </a:solidFill>
                  <a:latin typeface="Lato Heavy" charset="0"/>
                  <a:ea typeface="Lato Heavy" charset="0"/>
                  <a:cs typeface="Lato Heavy" charset="0"/>
                </a:rPr>
                <a:t>Number of Seats</a:t>
              </a:r>
              <a:endParaRPr lang="en-US" sz="4000" b="1">
                <a:solidFill>
                  <a:schemeClr val="tx2"/>
                </a:solidFill>
                <a:latin typeface="Lato Heavy" charset="0"/>
                <a:ea typeface="Lato Heavy" charset="0"/>
                <a:cs typeface="Lato Heavy" charset="0"/>
              </a:endParaRPr>
            </a:p>
          </p:txBody>
        </p:sp>
        <p:sp>
          <p:nvSpPr>
            <p:cNvPr id="20" name="CuadroTexto 351">
              <a:extLst>
                <a:ext uri="{FF2B5EF4-FFF2-40B4-BE49-F238E27FC236}">
                  <a16:creationId xmlns:a16="http://schemas.microsoft.com/office/drawing/2014/main" xmlns="" id="{8EF39D56-533B-4E47-B232-AC09DB3546BB}"/>
                </a:ext>
              </a:extLst>
            </p:cNvPr>
            <p:cNvSpPr txBox="1"/>
            <p:nvPr/>
          </p:nvSpPr>
          <p:spPr>
            <a:xfrm>
              <a:off x="2668308" y="2222547"/>
              <a:ext cx="19041035" cy="615554"/>
            </a:xfrm>
            <a:prstGeom prst="rect">
              <a:avLst/>
            </a:prstGeom>
            <a:noFill/>
          </p:spPr>
          <p:txBody>
            <a:bodyPr wrap="square" rtlCol="0">
              <a:spAutoFit/>
            </a:bodyPr>
            <a:lstStyle/>
            <a:p>
              <a:pPr algn="ctr"/>
              <a:r>
                <a:rPr lang="en-US" sz="1400" smtClean="0">
                  <a:latin typeface="Lato Light" panose="020F0502020204030203" pitchFamily="34" charset="0"/>
                  <a:ea typeface="Lato Light" panose="020F0502020204030203" pitchFamily="34" charset="0"/>
                  <a:cs typeface="Lato Light" panose="020F0502020204030203" pitchFamily="34" charset="0"/>
                </a:rPr>
                <a:t>To be allotted on the basis of preference number and CGPA</a:t>
              </a:r>
              <a:endParaRPr lang="en-US" sz="1400">
                <a:latin typeface="Lato Light" panose="020F0502020204030203" pitchFamily="34" charset="0"/>
                <a:ea typeface="Lato Light" panose="020F0502020204030203" pitchFamily="34" charset="0"/>
                <a:cs typeface="Lato Light" panose="020F0502020204030203" pitchFamily="34" charset="0"/>
              </a:endParaRPr>
            </a:p>
          </p:txBody>
        </p:sp>
      </p:grpSp>
      <p:graphicFrame>
        <p:nvGraphicFramePr>
          <p:cNvPr id="21" name="Chart 20">
            <a:extLst>
              <a:ext uri="{FF2B5EF4-FFF2-40B4-BE49-F238E27FC236}">
                <a16:creationId xmlns:a16="http://schemas.microsoft.com/office/drawing/2014/main" xmlns="" id="{82D2B23A-0626-054A-AEE9-7D61E78A1875}"/>
              </a:ext>
            </a:extLst>
          </p:cNvPr>
          <p:cNvGraphicFramePr/>
          <p:nvPr>
            <p:extLst>
              <p:ext uri="{D42A27DB-BD31-4B8C-83A1-F6EECF244321}">
                <p14:modId xmlns:p14="http://schemas.microsoft.com/office/powerpoint/2010/main" val="318491663"/>
              </p:ext>
            </p:extLst>
          </p:nvPr>
        </p:nvGraphicFramePr>
        <p:xfrm>
          <a:off x="430306" y="2207259"/>
          <a:ext cx="10874282" cy="42796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44747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 xmlns:a16="http://schemas.microsoft.com/office/drawing/2014/main"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smtClean="0">
                <a:solidFill>
                  <a:schemeClr val="tx2"/>
                </a:solidFill>
                <a:latin typeface="Lato Heavy" charset="0"/>
                <a:ea typeface="Lato Heavy" charset="0"/>
                <a:cs typeface="Lato Heavy" charset="0"/>
              </a:rPr>
              <a:t>Description of Courses</a:t>
            </a:r>
            <a:endParaRPr lang="en-US" sz="4000" b="1">
              <a:solidFill>
                <a:schemeClr val="tx2"/>
              </a:solidFill>
              <a:latin typeface="Lato Heavy" charset="0"/>
              <a:ea typeface="Lato Heavy" charset="0"/>
              <a:cs typeface="Lato Heavy" charset="0"/>
            </a:endParaRPr>
          </a:p>
        </p:txBody>
      </p:sp>
      <p:sp>
        <p:nvSpPr>
          <p:cNvPr id="3" name="Freeform 296">
            <a:extLst>
              <a:ext uri="{FF2B5EF4-FFF2-40B4-BE49-F238E27FC236}">
                <a16:creationId xmlns="" xmlns:a16="http://schemas.microsoft.com/office/drawing/2014/main" id="{B04ECBE0-FFE1-5547-BA9D-E41B791A93C0}"/>
              </a:ext>
            </a:extLst>
          </p:cNvPr>
          <p:cNvSpPr>
            <a:spLocks noChangeArrowheads="1"/>
          </p:cNvSpPr>
          <p:nvPr/>
        </p:nvSpPr>
        <p:spPr bwMode="auto">
          <a:xfrm>
            <a:off x="668193" y="1283280"/>
            <a:ext cx="7899031"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INT251 : MALWARE ANALYSIS AND CYBER DEFENCE</a:t>
            </a:r>
            <a:endParaRPr lang="es-MX" sz="2800" b="1" dirty="0">
              <a:solidFill>
                <a:schemeClr val="bg1"/>
              </a:solidFill>
            </a:endParaRPr>
          </a:p>
        </p:txBody>
      </p:sp>
      <p:grpSp>
        <p:nvGrpSpPr>
          <p:cNvPr id="5" name="Group 4"/>
          <p:cNvGrpSpPr/>
          <p:nvPr/>
        </p:nvGrpSpPr>
        <p:grpSpPr>
          <a:xfrm>
            <a:off x="242429" y="221833"/>
            <a:ext cx="406681" cy="525602"/>
            <a:chOff x="7390433" y="840135"/>
            <a:chExt cx="3633728" cy="5188823"/>
          </a:xfrm>
        </p:grpSpPr>
        <p:sp>
          <p:nvSpPr>
            <p:cNvPr id="6" name="Freeform 180">
              <a:extLst>
                <a:ext uri="{FF2B5EF4-FFF2-40B4-BE49-F238E27FC236}">
                  <a16:creationId xmlns="" xmlns:a16="http://schemas.microsoft.com/office/drawing/2014/main" id="{46409BCA-2E11-7543-9F17-40BD102CC814}"/>
                </a:ext>
              </a:extLst>
            </p:cNvPr>
            <p:cNvSpPr>
              <a:spLocks noChangeArrowheads="1"/>
            </p:cNvSpPr>
            <p:nvPr/>
          </p:nvSpPr>
          <p:spPr bwMode="auto">
            <a:xfrm>
              <a:off x="7505790" y="840135"/>
              <a:ext cx="1756967" cy="1060392"/>
            </a:xfrm>
            <a:custGeom>
              <a:avLst/>
              <a:gdLst>
                <a:gd name="T0" fmla="*/ 3490 w 3491"/>
                <a:gd name="T1" fmla="*/ 2108 h 2109"/>
                <a:gd name="T2" fmla="*/ 3490 w 3491"/>
                <a:gd name="T3" fmla="*/ 0 h 2109"/>
                <a:gd name="T4" fmla="*/ 0 w 3491"/>
                <a:gd name="T5" fmla="*/ 0 h 2109"/>
                <a:gd name="T6" fmla="*/ 0 w 3491"/>
                <a:gd name="T7" fmla="*/ 2108 h 2109"/>
                <a:gd name="T8" fmla="*/ 3490 w 3491"/>
                <a:gd name="T9" fmla="*/ 2108 h 2109"/>
              </a:gdLst>
              <a:ahLst/>
              <a:cxnLst>
                <a:cxn ang="0">
                  <a:pos x="T0" y="T1"/>
                </a:cxn>
                <a:cxn ang="0">
                  <a:pos x="T2" y="T3"/>
                </a:cxn>
                <a:cxn ang="0">
                  <a:pos x="T4" y="T5"/>
                </a:cxn>
                <a:cxn ang="0">
                  <a:pos x="T6" y="T7"/>
                </a:cxn>
                <a:cxn ang="0">
                  <a:pos x="T8" y="T9"/>
                </a:cxn>
              </a:cxnLst>
              <a:rect l="0" t="0" r="r" b="b"/>
              <a:pathLst>
                <a:path w="3491" h="2109">
                  <a:moveTo>
                    <a:pt x="3490" y="2108"/>
                  </a:moveTo>
                  <a:lnTo>
                    <a:pt x="3490" y="0"/>
                  </a:lnTo>
                  <a:lnTo>
                    <a:pt x="0" y="0"/>
                  </a:lnTo>
                  <a:lnTo>
                    <a:pt x="0" y="2108"/>
                  </a:lnTo>
                  <a:lnTo>
                    <a:pt x="3490" y="2108"/>
                  </a:lnTo>
                </a:path>
              </a:pathLst>
            </a:custGeom>
            <a:solidFill>
              <a:schemeClr val="accent2"/>
            </a:solidFill>
            <a:ln>
              <a:noFill/>
            </a:ln>
            <a:effectLst/>
          </p:spPr>
          <p:txBody>
            <a:bodyPr wrap="none" anchor="ctr"/>
            <a:lstStyle/>
            <a:p>
              <a:endParaRPr lang="es-MX" sz="900"/>
            </a:p>
          </p:txBody>
        </p:sp>
        <p:sp>
          <p:nvSpPr>
            <p:cNvPr id="7" name="Freeform 181">
              <a:extLst>
                <a:ext uri="{FF2B5EF4-FFF2-40B4-BE49-F238E27FC236}">
                  <a16:creationId xmlns="" xmlns:a16="http://schemas.microsoft.com/office/drawing/2014/main" id="{8714ED9D-45C8-5B4B-9D2D-1FB72A89A212}"/>
                </a:ext>
              </a:extLst>
            </p:cNvPr>
            <p:cNvSpPr>
              <a:spLocks noChangeArrowheads="1"/>
            </p:cNvSpPr>
            <p:nvPr/>
          </p:nvSpPr>
          <p:spPr bwMode="auto">
            <a:xfrm>
              <a:off x="7390433" y="4564818"/>
              <a:ext cx="1870105" cy="1464140"/>
            </a:xfrm>
            <a:custGeom>
              <a:avLst/>
              <a:gdLst>
                <a:gd name="T0" fmla="*/ 3718 w 3719"/>
                <a:gd name="T1" fmla="*/ 935 h 2909"/>
                <a:gd name="T2" fmla="*/ 3718 w 3719"/>
                <a:gd name="T3" fmla="*/ 935 h 2909"/>
                <a:gd name="T4" fmla="*/ 3697 w 3719"/>
                <a:gd name="T5" fmla="*/ 935 h 2909"/>
                <a:gd name="T6" fmla="*/ 2742 w 3719"/>
                <a:gd name="T7" fmla="*/ 675 h 2909"/>
                <a:gd name="T8" fmla="*/ 2316 w 3719"/>
                <a:gd name="T9" fmla="*/ 0 h 2909"/>
                <a:gd name="T10" fmla="*/ 0 w 3719"/>
                <a:gd name="T11" fmla="*/ 0 h 2909"/>
                <a:gd name="T12" fmla="*/ 1070 w 3719"/>
                <a:gd name="T13" fmla="*/ 2098 h 2909"/>
                <a:gd name="T14" fmla="*/ 3677 w 3719"/>
                <a:gd name="T15" fmla="*/ 2908 h 2909"/>
                <a:gd name="T16" fmla="*/ 3718 w 3719"/>
                <a:gd name="T17" fmla="*/ 2908 h 2909"/>
                <a:gd name="T18" fmla="*/ 3718 w 3719"/>
                <a:gd name="T19" fmla="*/ 935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9" h="2909">
                  <a:moveTo>
                    <a:pt x="3718" y="935"/>
                  </a:moveTo>
                  <a:lnTo>
                    <a:pt x="3718" y="935"/>
                  </a:lnTo>
                  <a:cubicBezTo>
                    <a:pt x="3708" y="935"/>
                    <a:pt x="3708" y="935"/>
                    <a:pt x="3697" y="935"/>
                  </a:cubicBezTo>
                  <a:cubicBezTo>
                    <a:pt x="3303" y="935"/>
                    <a:pt x="2981" y="842"/>
                    <a:pt x="2742" y="675"/>
                  </a:cubicBezTo>
                  <a:cubicBezTo>
                    <a:pt x="2503" y="499"/>
                    <a:pt x="2358" y="270"/>
                    <a:pt x="2316" y="0"/>
                  </a:cubicBezTo>
                  <a:cubicBezTo>
                    <a:pt x="0" y="0"/>
                    <a:pt x="0" y="0"/>
                    <a:pt x="0" y="0"/>
                  </a:cubicBezTo>
                  <a:cubicBezTo>
                    <a:pt x="83" y="852"/>
                    <a:pt x="436" y="1558"/>
                    <a:pt x="1070" y="2098"/>
                  </a:cubicBezTo>
                  <a:cubicBezTo>
                    <a:pt x="1714" y="2638"/>
                    <a:pt x="2576" y="2908"/>
                    <a:pt x="3677" y="2908"/>
                  </a:cubicBezTo>
                  <a:cubicBezTo>
                    <a:pt x="3687" y="2908"/>
                    <a:pt x="3697" y="2908"/>
                    <a:pt x="3718" y="2908"/>
                  </a:cubicBezTo>
                  <a:lnTo>
                    <a:pt x="3718" y="935"/>
                  </a:lnTo>
                </a:path>
              </a:pathLst>
            </a:custGeom>
            <a:solidFill>
              <a:schemeClr val="accent1"/>
            </a:solidFill>
            <a:ln>
              <a:noFill/>
            </a:ln>
            <a:effectLst/>
          </p:spPr>
          <p:txBody>
            <a:bodyPr wrap="none" anchor="ctr"/>
            <a:lstStyle/>
            <a:p>
              <a:endParaRPr lang="es-MX" sz="900"/>
            </a:p>
          </p:txBody>
        </p:sp>
        <p:sp>
          <p:nvSpPr>
            <p:cNvPr id="8" name="Freeform 182">
              <a:extLst>
                <a:ext uri="{FF2B5EF4-FFF2-40B4-BE49-F238E27FC236}">
                  <a16:creationId xmlns="" xmlns:a16="http://schemas.microsoft.com/office/drawing/2014/main" id="{379FAFBE-4156-AD4B-AA78-566A3C1DF253}"/>
                </a:ext>
              </a:extLst>
            </p:cNvPr>
            <p:cNvSpPr>
              <a:spLocks noChangeArrowheads="1"/>
            </p:cNvSpPr>
            <p:nvPr/>
          </p:nvSpPr>
          <p:spPr bwMode="auto">
            <a:xfrm>
              <a:off x="7505790" y="1900527"/>
              <a:ext cx="1756967" cy="2069762"/>
            </a:xfrm>
            <a:custGeom>
              <a:avLst/>
              <a:gdLst>
                <a:gd name="T0" fmla="*/ 2130 w 3491"/>
                <a:gd name="T1" fmla="*/ 1807 h 4113"/>
                <a:gd name="T2" fmla="*/ 2130 w 3491"/>
                <a:gd name="T3" fmla="*/ 1807 h 4113"/>
                <a:gd name="T4" fmla="*/ 2130 w 3491"/>
                <a:gd name="T5" fmla="*/ 10 h 4113"/>
                <a:gd name="T6" fmla="*/ 3490 w 3491"/>
                <a:gd name="T7" fmla="*/ 10 h 4113"/>
                <a:gd name="T8" fmla="*/ 3490 w 3491"/>
                <a:gd name="T9" fmla="*/ 0 h 4113"/>
                <a:gd name="T10" fmla="*/ 0 w 3491"/>
                <a:gd name="T11" fmla="*/ 0 h 4113"/>
                <a:gd name="T12" fmla="*/ 0 w 3491"/>
                <a:gd name="T13" fmla="*/ 4112 h 4113"/>
                <a:gd name="T14" fmla="*/ 2265 w 3491"/>
                <a:gd name="T15" fmla="*/ 4112 h 4113"/>
                <a:gd name="T16" fmla="*/ 2628 w 3491"/>
                <a:gd name="T17" fmla="*/ 3499 h 4113"/>
                <a:gd name="T18" fmla="*/ 3490 w 3491"/>
                <a:gd name="T19" fmla="*/ 3250 h 4113"/>
                <a:gd name="T20" fmla="*/ 3490 w 3491"/>
                <a:gd name="T21" fmla="*/ 1257 h 4113"/>
                <a:gd name="T22" fmla="*/ 2130 w 3491"/>
                <a:gd name="T23" fmla="*/ 1807 h 4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1" h="4113">
                  <a:moveTo>
                    <a:pt x="2130" y="1807"/>
                  </a:moveTo>
                  <a:lnTo>
                    <a:pt x="2130" y="1807"/>
                  </a:lnTo>
                  <a:cubicBezTo>
                    <a:pt x="2130" y="10"/>
                    <a:pt x="2130" y="10"/>
                    <a:pt x="2130" y="10"/>
                  </a:cubicBezTo>
                  <a:cubicBezTo>
                    <a:pt x="3490" y="10"/>
                    <a:pt x="3490" y="10"/>
                    <a:pt x="3490" y="10"/>
                  </a:cubicBezTo>
                  <a:cubicBezTo>
                    <a:pt x="3490" y="0"/>
                    <a:pt x="3490" y="0"/>
                    <a:pt x="3490" y="0"/>
                  </a:cubicBezTo>
                  <a:cubicBezTo>
                    <a:pt x="0" y="0"/>
                    <a:pt x="0" y="0"/>
                    <a:pt x="0" y="0"/>
                  </a:cubicBezTo>
                  <a:cubicBezTo>
                    <a:pt x="0" y="4112"/>
                    <a:pt x="0" y="4112"/>
                    <a:pt x="0" y="4112"/>
                  </a:cubicBezTo>
                  <a:cubicBezTo>
                    <a:pt x="2265" y="4112"/>
                    <a:pt x="2265" y="4112"/>
                    <a:pt x="2265" y="4112"/>
                  </a:cubicBezTo>
                  <a:cubicBezTo>
                    <a:pt x="2317" y="3863"/>
                    <a:pt x="2431" y="3665"/>
                    <a:pt x="2628" y="3499"/>
                  </a:cubicBezTo>
                  <a:cubicBezTo>
                    <a:pt x="2826" y="3333"/>
                    <a:pt x="3116" y="3250"/>
                    <a:pt x="3490" y="3250"/>
                  </a:cubicBezTo>
                  <a:cubicBezTo>
                    <a:pt x="3490" y="1257"/>
                    <a:pt x="3490" y="1257"/>
                    <a:pt x="3490" y="1257"/>
                  </a:cubicBezTo>
                  <a:cubicBezTo>
                    <a:pt x="2950" y="1288"/>
                    <a:pt x="2493" y="1475"/>
                    <a:pt x="2130" y="1807"/>
                  </a:cubicBezTo>
                </a:path>
              </a:pathLst>
            </a:custGeom>
            <a:solidFill>
              <a:schemeClr val="accent3"/>
            </a:solidFill>
            <a:ln>
              <a:noFill/>
            </a:ln>
            <a:effectLst/>
          </p:spPr>
          <p:txBody>
            <a:bodyPr wrap="none" anchor="ctr"/>
            <a:lstStyle/>
            <a:p>
              <a:endParaRPr lang="es-MX" sz="900"/>
            </a:p>
          </p:txBody>
        </p:sp>
        <p:sp>
          <p:nvSpPr>
            <p:cNvPr id="9" name="Freeform 183">
              <a:extLst>
                <a:ext uri="{FF2B5EF4-FFF2-40B4-BE49-F238E27FC236}">
                  <a16:creationId xmlns="" xmlns:a16="http://schemas.microsoft.com/office/drawing/2014/main" id="{95404F48-0113-B643-BCF8-5B073C02652B}"/>
                </a:ext>
              </a:extLst>
            </p:cNvPr>
            <p:cNvSpPr>
              <a:spLocks noChangeArrowheads="1"/>
            </p:cNvSpPr>
            <p:nvPr/>
          </p:nvSpPr>
          <p:spPr bwMode="auto">
            <a:xfrm>
              <a:off x="9262757" y="4245369"/>
              <a:ext cx="1761404" cy="1781369"/>
            </a:xfrm>
            <a:custGeom>
              <a:avLst/>
              <a:gdLst>
                <a:gd name="T0" fmla="*/ 1236 w 3502"/>
                <a:gd name="T1" fmla="*/ 41 h 3542"/>
                <a:gd name="T2" fmla="*/ 1236 w 3502"/>
                <a:gd name="T3" fmla="*/ 41 h 3542"/>
                <a:gd name="T4" fmla="*/ 914 w 3502"/>
                <a:gd name="T5" fmla="*/ 1152 h 3542"/>
                <a:gd name="T6" fmla="*/ 0 w 3502"/>
                <a:gd name="T7" fmla="*/ 1568 h 3542"/>
                <a:gd name="T8" fmla="*/ 0 w 3502"/>
                <a:gd name="T9" fmla="*/ 3541 h 3542"/>
                <a:gd name="T10" fmla="*/ 2545 w 3502"/>
                <a:gd name="T11" fmla="*/ 2575 h 3542"/>
                <a:gd name="T12" fmla="*/ 3501 w 3502"/>
                <a:gd name="T13" fmla="*/ 0 h 3542"/>
                <a:gd name="T14" fmla="*/ 1236 w 3502"/>
                <a:gd name="T15" fmla="*/ 0 h 3542"/>
                <a:gd name="T16" fmla="*/ 1236 w 3502"/>
                <a:gd name="T17" fmla="*/ 41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2" h="3542">
                  <a:moveTo>
                    <a:pt x="1236" y="41"/>
                  </a:moveTo>
                  <a:lnTo>
                    <a:pt x="1236" y="41"/>
                  </a:lnTo>
                  <a:cubicBezTo>
                    <a:pt x="1236" y="498"/>
                    <a:pt x="1122" y="872"/>
                    <a:pt x="914" y="1152"/>
                  </a:cubicBezTo>
                  <a:cubicBezTo>
                    <a:pt x="696" y="1422"/>
                    <a:pt x="395" y="1558"/>
                    <a:pt x="0" y="1568"/>
                  </a:cubicBezTo>
                  <a:cubicBezTo>
                    <a:pt x="0" y="3541"/>
                    <a:pt x="0" y="3541"/>
                    <a:pt x="0" y="3541"/>
                  </a:cubicBezTo>
                  <a:cubicBezTo>
                    <a:pt x="1081" y="3531"/>
                    <a:pt x="1922" y="3209"/>
                    <a:pt x="2545" y="2575"/>
                  </a:cubicBezTo>
                  <a:cubicBezTo>
                    <a:pt x="3168" y="1942"/>
                    <a:pt x="3490" y="1080"/>
                    <a:pt x="3501" y="0"/>
                  </a:cubicBezTo>
                  <a:cubicBezTo>
                    <a:pt x="1236" y="0"/>
                    <a:pt x="1236" y="0"/>
                    <a:pt x="1236" y="0"/>
                  </a:cubicBezTo>
                  <a:cubicBezTo>
                    <a:pt x="1236" y="20"/>
                    <a:pt x="1236" y="31"/>
                    <a:pt x="1236" y="41"/>
                  </a:cubicBezTo>
                </a:path>
              </a:pathLst>
            </a:custGeom>
            <a:solidFill>
              <a:schemeClr val="accent5"/>
            </a:solidFill>
            <a:ln>
              <a:noFill/>
            </a:ln>
            <a:effectLst/>
          </p:spPr>
          <p:txBody>
            <a:bodyPr wrap="none" anchor="ctr"/>
            <a:lstStyle/>
            <a:p>
              <a:endParaRPr lang="es-MX" sz="900"/>
            </a:p>
          </p:txBody>
        </p:sp>
        <p:sp>
          <p:nvSpPr>
            <p:cNvPr id="10" name="Freeform 184">
              <a:extLst>
                <a:ext uri="{FF2B5EF4-FFF2-40B4-BE49-F238E27FC236}">
                  <a16:creationId xmlns="" xmlns:a16="http://schemas.microsoft.com/office/drawing/2014/main" id="{0F3393FC-C772-C74B-AC41-737639E4244B}"/>
                </a:ext>
              </a:extLst>
            </p:cNvPr>
            <p:cNvSpPr>
              <a:spLocks noChangeArrowheads="1"/>
            </p:cNvSpPr>
            <p:nvPr/>
          </p:nvSpPr>
          <p:spPr bwMode="auto">
            <a:xfrm>
              <a:off x="9262757" y="840135"/>
              <a:ext cx="1395369" cy="1067048"/>
            </a:xfrm>
            <a:custGeom>
              <a:avLst/>
              <a:gdLst>
                <a:gd name="T0" fmla="*/ 0 w 2775"/>
                <a:gd name="T1" fmla="*/ 0 h 2119"/>
                <a:gd name="T2" fmla="*/ 0 w 2775"/>
                <a:gd name="T3" fmla="*/ 2108 h 2119"/>
                <a:gd name="T4" fmla="*/ 0 w 2775"/>
                <a:gd name="T5" fmla="*/ 2118 h 2119"/>
                <a:gd name="T6" fmla="*/ 2774 w 2775"/>
                <a:gd name="T7" fmla="*/ 2118 h 2119"/>
                <a:gd name="T8" fmla="*/ 2774 w 2775"/>
                <a:gd name="T9" fmla="*/ 2108 h 2119"/>
                <a:gd name="T10" fmla="*/ 2774 w 2775"/>
                <a:gd name="T11" fmla="*/ 0 h 2119"/>
                <a:gd name="T12" fmla="*/ 0 w 2775"/>
                <a:gd name="T13" fmla="*/ 0 h 2119"/>
              </a:gdLst>
              <a:ahLst/>
              <a:cxnLst>
                <a:cxn ang="0">
                  <a:pos x="T0" y="T1"/>
                </a:cxn>
                <a:cxn ang="0">
                  <a:pos x="T2" y="T3"/>
                </a:cxn>
                <a:cxn ang="0">
                  <a:pos x="T4" y="T5"/>
                </a:cxn>
                <a:cxn ang="0">
                  <a:pos x="T6" y="T7"/>
                </a:cxn>
                <a:cxn ang="0">
                  <a:pos x="T8" y="T9"/>
                </a:cxn>
                <a:cxn ang="0">
                  <a:pos x="T10" y="T11"/>
                </a:cxn>
                <a:cxn ang="0">
                  <a:pos x="T12" y="T13"/>
                </a:cxn>
              </a:cxnLst>
              <a:rect l="0" t="0" r="r" b="b"/>
              <a:pathLst>
                <a:path w="2775" h="2119">
                  <a:moveTo>
                    <a:pt x="0" y="0"/>
                  </a:moveTo>
                  <a:lnTo>
                    <a:pt x="0" y="2108"/>
                  </a:lnTo>
                  <a:lnTo>
                    <a:pt x="0" y="2118"/>
                  </a:lnTo>
                  <a:lnTo>
                    <a:pt x="2774" y="2118"/>
                  </a:lnTo>
                  <a:lnTo>
                    <a:pt x="2774" y="2108"/>
                  </a:lnTo>
                  <a:lnTo>
                    <a:pt x="2774" y="0"/>
                  </a:lnTo>
                  <a:lnTo>
                    <a:pt x="0" y="0"/>
                  </a:lnTo>
                </a:path>
              </a:pathLst>
            </a:custGeom>
            <a:solidFill>
              <a:schemeClr val="accent1"/>
            </a:solidFill>
            <a:ln>
              <a:noFill/>
            </a:ln>
            <a:effectLst/>
          </p:spPr>
          <p:txBody>
            <a:bodyPr wrap="none" anchor="ctr"/>
            <a:lstStyle/>
            <a:p>
              <a:endParaRPr lang="es-MX" sz="900"/>
            </a:p>
          </p:txBody>
        </p:sp>
        <p:sp>
          <p:nvSpPr>
            <p:cNvPr id="11" name="Freeform 185">
              <a:extLst>
                <a:ext uri="{FF2B5EF4-FFF2-40B4-BE49-F238E27FC236}">
                  <a16:creationId xmlns="" xmlns:a16="http://schemas.microsoft.com/office/drawing/2014/main" id="{46F926D0-F25B-FE41-B95D-1B4D3E1D7721}"/>
                </a:ext>
              </a:extLst>
            </p:cNvPr>
            <p:cNvSpPr>
              <a:spLocks noChangeArrowheads="1"/>
            </p:cNvSpPr>
            <p:nvPr/>
          </p:nvSpPr>
          <p:spPr bwMode="auto">
            <a:xfrm>
              <a:off x="9262757" y="2528333"/>
              <a:ext cx="1761404" cy="1719254"/>
            </a:xfrm>
            <a:custGeom>
              <a:avLst/>
              <a:gdLst>
                <a:gd name="T0" fmla="*/ 2826 w 3502"/>
                <a:gd name="T1" fmla="*/ 1153 h 3418"/>
                <a:gd name="T2" fmla="*/ 2826 w 3502"/>
                <a:gd name="T3" fmla="*/ 1153 h 3418"/>
                <a:gd name="T4" fmla="*/ 1818 w 3502"/>
                <a:gd name="T5" fmla="*/ 322 h 3418"/>
                <a:gd name="T6" fmla="*/ 208 w 3502"/>
                <a:gd name="T7" fmla="*/ 0 h 3418"/>
                <a:gd name="T8" fmla="*/ 0 w 3502"/>
                <a:gd name="T9" fmla="*/ 11 h 3418"/>
                <a:gd name="T10" fmla="*/ 0 w 3502"/>
                <a:gd name="T11" fmla="*/ 2004 h 3418"/>
                <a:gd name="T12" fmla="*/ 893 w 3502"/>
                <a:gd name="T13" fmla="*/ 2388 h 3418"/>
                <a:gd name="T14" fmla="*/ 1236 w 3502"/>
                <a:gd name="T15" fmla="*/ 3417 h 3418"/>
                <a:gd name="T16" fmla="*/ 3501 w 3502"/>
                <a:gd name="T17" fmla="*/ 3417 h 3418"/>
                <a:gd name="T18" fmla="*/ 3501 w 3502"/>
                <a:gd name="T19" fmla="*/ 3375 h 3418"/>
                <a:gd name="T20" fmla="*/ 2826 w 3502"/>
                <a:gd name="T21" fmla="*/ 1153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2" h="3418">
                  <a:moveTo>
                    <a:pt x="2826" y="1153"/>
                  </a:moveTo>
                  <a:lnTo>
                    <a:pt x="2826" y="1153"/>
                  </a:lnTo>
                  <a:cubicBezTo>
                    <a:pt x="2597" y="810"/>
                    <a:pt x="2265" y="530"/>
                    <a:pt x="1818" y="322"/>
                  </a:cubicBezTo>
                  <a:cubicBezTo>
                    <a:pt x="1382" y="104"/>
                    <a:pt x="842" y="0"/>
                    <a:pt x="208" y="0"/>
                  </a:cubicBezTo>
                  <a:cubicBezTo>
                    <a:pt x="135" y="0"/>
                    <a:pt x="62" y="0"/>
                    <a:pt x="0" y="11"/>
                  </a:cubicBezTo>
                  <a:cubicBezTo>
                    <a:pt x="0" y="2004"/>
                    <a:pt x="0" y="2004"/>
                    <a:pt x="0" y="2004"/>
                  </a:cubicBezTo>
                  <a:cubicBezTo>
                    <a:pt x="374" y="2004"/>
                    <a:pt x="675" y="2129"/>
                    <a:pt x="893" y="2388"/>
                  </a:cubicBezTo>
                  <a:cubicBezTo>
                    <a:pt x="1112" y="2627"/>
                    <a:pt x="1226" y="2980"/>
                    <a:pt x="1236" y="3417"/>
                  </a:cubicBezTo>
                  <a:cubicBezTo>
                    <a:pt x="3501" y="3417"/>
                    <a:pt x="3501" y="3417"/>
                    <a:pt x="3501" y="3417"/>
                  </a:cubicBezTo>
                  <a:cubicBezTo>
                    <a:pt x="3501" y="3406"/>
                    <a:pt x="3501" y="3385"/>
                    <a:pt x="3501" y="3375"/>
                  </a:cubicBezTo>
                  <a:cubicBezTo>
                    <a:pt x="3501" y="2586"/>
                    <a:pt x="3272" y="1848"/>
                    <a:pt x="2826" y="1153"/>
                  </a:cubicBezTo>
                </a:path>
              </a:pathLst>
            </a:custGeom>
            <a:solidFill>
              <a:schemeClr val="accent4"/>
            </a:solidFill>
            <a:ln>
              <a:noFill/>
            </a:ln>
            <a:effectLst/>
          </p:spPr>
          <p:txBody>
            <a:bodyPr wrap="none" anchor="ctr"/>
            <a:lstStyle/>
            <a:p>
              <a:endParaRPr lang="es-MX" sz="900"/>
            </a:p>
          </p:txBody>
        </p:sp>
      </p:grpSp>
      <p:sp>
        <p:nvSpPr>
          <p:cNvPr id="4" name="Rectangle 3"/>
          <p:cNvSpPr/>
          <p:nvPr/>
        </p:nvSpPr>
        <p:spPr>
          <a:xfrm>
            <a:off x="780221" y="2137605"/>
            <a:ext cx="11079270" cy="1938992"/>
          </a:xfrm>
          <a:prstGeom prst="rect">
            <a:avLst/>
          </a:prstGeom>
        </p:spPr>
        <p:txBody>
          <a:bodyPr wrap="square">
            <a:spAutoFit/>
          </a:bodyPr>
          <a:lstStyle/>
          <a:p>
            <a:pPr algn="just"/>
            <a:r>
              <a:rPr lang="en-US" sz="2000" dirty="0">
                <a:solidFill>
                  <a:srgbClr val="000000"/>
                </a:solidFill>
              </a:rPr>
              <a:t>This course will provide a depth understanding of different types of malwares, like viruses, worms, and Trojans. Students will gain hands-on experience in </a:t>
            </a:r>
            <a:r>
              <a:rPr lang="en-US" sz="2000" dirty="0" smtClean="0">
                <a:solidFill>
                  <a:srgbClr val="000000"/>
                </a:solidFill>
              </a:rPr>
              <a:t>analyzing </a:t>
            </a:r>
            <a:r>
              <a:rPr lang="en-US" sz="2000" dirty="0">
                <a:solidFill>
                  <a:srgbClr val="000000"/>
                </a:solidFill>
              </a:rPr>
              <a:t>malicious files, identifying malicious processes, and more. It also covers new techniques and tools of malware analysis which help speed up analysis and transition students from malware analyst to reverse engineer and how to perform dynamic and static analysis. The tools used are </a:t>
            </a:r>
            <a:r>
              <a:rPr lang="en-US" sz="2000" dirty="0" err="1">
                <a:solidFill>
                  <a:srgbClr val="000000"/>
                </a:solidFill>
              </a:rPr>
              <a:t>Pestudio</a:t>
            </a:r>
            <a:r>
              <a:rPr lang="en-US" sz="2000" dirty="0">
                <a:solidFill>
                  <a:srgbClr val="000000"/>
                </a:solidFill>
              </a:rPr>
              <a:t>, Process Monitor, </a:t>
            </a:r>
            <a:r>
              <a:rPr lang="en-US" sz="2000" dirty="0" err="1">
                <a:solidFill>
                  <a:srgbClr val="000000"/>
                </a:solidFill>
              </a:rPr>
              <a:t>Wireshark</a:t>
            </a:r>
            <a:r>
              <a:rPr lang="en-US" sz="2000" dirty="0">
                <a:solidFill>
                  <a:srgbClr val="000000"/>
                </a:solidFill>
              </a:rPr>
              <a:t>, </a:t>
            </a:r>
            <a:r>
              <a:rPr lang="en-US" sz="2000" dirty="0" err="1">
                <a:solidFill>
                  <a:srgbClr val="000000"/>
                </a:solidFill>
              </a:rPr>
              <a:t>Autoruns</a:t>
            </a:r>
            <a:r>
              <a:rPr lang="en-US" sz="2000" dirty="0">
                <a:solidFill>
                  <a:srgbClr val="000000"/>
                </a:solidFill>
              </a:rPr>
              <a:t>, Cuckoo Sandbox etc.</a:t>
            </a:r>
            <a:r>
              <a:rPr lang="en-US" sz="2000" dirty="0"/>
              <a:t> </a:t>
            </a:r>
          </a:p>
        </p:txBody>
      </p:sp>
      <p:sp>
        <p:nvSpPr>
          <p:cNvPr id="13" name="Rectangle 12"/>
          <p:cNvSpPr/>
          <p:nvPr/>
        </p:nvSpPr>
        <p:spPr>
          <a:xfrm>
            <a:off x="780221" y="4577163"/>
            <a:ext cx="10816034" cy="1631216"/>
          </a:xfrm>
          <a:prstGeom prst="rect">
            <a:avLst/>
          </a:prstGeom>
        </p:spPr>
        <p:txBody>
          <a:bodyPr wrap="square">
            <a:spAutoFit/>
          </a:bodyPr>
          <a:lstStyle/>
          <a:p>
            <a:pPr algn="just"/>
            <a:r>
              <a:rPr lang="en-US" sz="2000" b="1" dirty="0"/>
              <a:t>CO1 :: </a:t>
            </a:r>
            <a:r>
              <a:rPr lang="en-US" sz="2000" dirty="0"/>
              <a:t>understand the tools and techniques to extract metadata information from the malicious binary</a:t>
            </a:r>
          </a:p>
          <a:p>
            <a:pPr algn="just"/>
            <a:r>
              <a:rPr lang="en-US" sz="2000" b="1" dirty="0"/>
              <a:t>CO2 :: </a:t>
            </a:r>
            <a:r>
              <a:rPr lang="en-US" sz="2000" dirty="0"/>
              <a:t>analyze the behavior of the malware and its interaction with the system</a:t>
            </a:r>
          </a:p>
          <a:p>
            <a:pPr algn="just"/>
            <a:r>
              <a:rPr lang="en-US" sz="2000" b="1" dirty="0"/>
              <a:t>CO3 :: </a:t>
            </a:r>
            <a:r>
              <a:rPr lang="en-US" sz="2000" dirty="0"/>
              <a:t>understand basics of assembly Language and the necessary skills required to perform code analysis</a:t>
            </a:r>
          </a:p>
          <a:p>
            <a:pPr algn="just"/>
            <a:r>
              <a:rPr lang="en-US" sz="2000" b="1" dirty="0"/>
              <a:t>CO4 :: </a:t>
            </a:r>
            <a:r>
              <a:rPr lang="en-US" sz="2000" dirty="0"/>
              <a:t>analyze the stealth techniques used by advanced malware to hide from Forensic tools</a:t>
            </a:r>
          </a:p>
        </p:txBody>
      </p:sp>
      <p:sp>
        <p:nvSpPr>
          <p:cNvPr id="14" name="Rectangle 13"/>
          <p:cNvSpPr/>
          <p:nvPr/>
        </p:nvSpPr>
        <p:spPr>
          <a:xfrm>
            <a:off x="780221" y="4133431"/>
            <a:ext cx="2029723" cy="400110"/>
          </a:xfrm>
          <a:prstGeom prst="rect">
            <a:avLst/>
          </a:prstGeom>
        </p:spPr>
        <p:txBody>
          <a:bodyPr wrap="none">
            <a:spAutoFit/>
          </a:bodyPr>
          <a:lstStyle/>
          <a:p>
            <a:pPr>
              <a:buClr>
                <a:srgbClr val="000000"/>
              </a:buClr>
              <a:defRPr/>
            </a:pPr>
            <a:r>
              <a:rPr lang="en-US" sz="2000" b="1" u="sng" kern="0" dirty="0">
                <a:ea typeface="Cambria"/>
                <a:cs typeface="Cambria"/>
                <a:sym typeface="Cambria"/>
              </a:rPr>
              <a:t>Course Outcome</a:t>
            </a:r>
            <a:r>
              <a:rPr lang="en-US" sz="2000" u="sng" kern="0" dirty="0">
                <a:ea typeface="Cambria"/>
                <a:cs typeface="Cambria"/>
                <a:sym typeface="Cambria"/>
              </a:rPr>
              <a:t>:</a:t>
            </a:r>
            <a:endParaRPr lang="en-US" sz="2000" kern="0" dirty="0">
              <a:ea typeface="Calibri"/>
              <a:cs typeface="Calibri"/>
              <a:sym typeface="Calibri"/>
            </a:endParaRPr>
          </a:p>
        </p:txBody>
      </p:sp>
    </p:spTree>
    <p:extLst>
      <p:ext uri="{BB962C8B-B14F-4D97-AF65-F5344CB8AC3E}">
        <p14:creationId xmlns:p14="http://schemas.microsoft.com/office/powerpoint/2010/main" val="350372242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xmlns="" id="{CE4B999E-AE68-A148-BC94-54DD0361C6F6}"/>
              </a:ext>
            </a:extLst>
          </p:cNvPr>
          <p:cNvSpPr txBox="1"/>
          <p:nvPr/>
        </p:nvSpPr>
        <p:spPr>
          <a:xfrm>
            <a:off x="3959277" y="295975"/>
            <a:ext cx="4912692" cy="707886"/>
          </a:xfrm>
          <a:prstGeom prst="rect">
            <a:avLst/>
          </a:prstGeom>
          <a:noFill/>
        </p:spPr>
        <p:txBody>
          <a:bodyPr wrap="none" rtlCol="0">
            <a:spAutoFit/>
          </a:bodyPr>
          <a:lstStyle/>
          <a:p>
            <a:pPr algn="ctr"/>
            <a:r>
              <a:rPr lang="en-US" sz="4000" b="1" smtClean="0">
                <a:solidFill>
                  <a:schemeClr val="tx2"/>
                </a:solidFill>
                <a:latin typeface="Lato Heavy" charset="0"/>
                <a:ea typeface="Lato Heavy" charset="0"/>
                <a:cs typeface="Lato Heavy" charset="0"/>
              </a:rPr>
              <a:t>Career Opportunities</a:t>
            </a:r>
            <a:endParaRPr lang="en-US" sz="4000" b="1">
              <a:solidFill>
                <a:schemeClr val="tx2"/>
              </a:solidFill>
              <a:latin typeface="Lato Heavy" charset="0"/>
              <a:ea typeface="Lato Heavy" charset="0"/>
              <a:cs typeface="Lato Heavy" charset="0"/>
            </a:endParaRPr>
          </a:p>
        </p:txBody>
      </p:sp>
      <p:sp>
        <p:nvSpPr>
          <p:cNvPr id="3"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68194" y="1283280"/>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Cyber Security Consultant</a:t>
            </a:r>
            <a:endParaRPr lang="es-MX" sz="2800" b="1" dirty="0">
              <a:solidFill>
                <a:schemeClr val="bg1"/>
              </a:solidFill>
            </a:endParaRPr>
          </a:p>
        </p:txBody>
      </p:sp>
      <p:sp>
        <p:nvSpPr>
          <p:cNvPr id="8"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1557887" y="2078231"/>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Penetration Tester</a:t>
            </a:r>
            <a:endParaRPr lang="es-MX" sz="2800" b="1" dirty="0">
              <a:solidFill>
                <a:schemeClr val="bg1"/>
              </a:solidFill>
            </a:endParaRPr>
          </a:p>
        </p:txBody>
      </p:sp>
      <p:sp>
        <p:nvSpPr>
          <p:cNvPr id="9"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2756493" y="2873182"/>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Malware Analyst</a:t>
            </a:r>
            <a:endParaRPr lang="es-MX" sz="2800" b="1" dirty="0">
              <a:solidFill>
                <a:schemeClr val="bg1"/>
              </a:solidFill>
            </a:endParaRPr>
          </a:p>
        </p:txBody>
      </p:sp>
      <p:sp>
        <p:nvSpPr>
          <p:cNvPr id="10"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3979816" y="3668133"/>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Cyber Threat Management</a:t>
            </a:r>
            <a:endParaRPr lang="es-MX" sz="2800" b="1" dirty="0">
              <a:solidFill>
                <a:schemeClr val="bg1"/>
              </a:solidFill>
            </a:endParaRPr>
          </a:p>
        </p:txBody>
      </p:sp>
      <p:sp>
        <p:nvSpPr>
          <p:cNvPr id="11"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4980717" y="4463084"/>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Cyber Intelligent Analyst</a:t>
            </a:r>
            <a:endParaRPr lang="es-MX" sz="2800" b="1" dirty="0">
              <a:solidFill>
                <a:schemeClr val="bg1"/>
              </a:solidFill>
            </a:endParaRPr>
          </a:p>
        </p:txBody>
      </p:sp>
      <p:sp>
        <p:nvSpPr>
          <p:cNvPr id="12"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5895119" y="5258035"/>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Information Security Analyst</a:t>
            </a:r>
            <a:endParaRPr lang="es-MX" sz="2800" b="1" dirty="0">
              <a:solidFill>
                <a:schemeClr val="bg1"/>
              </a:solidFill>
            </a:endParaRPr>
          </a:p>
        </p:txBody>
      </p:sp>
      <p:sp>
        <p:nvSpPr>
          <p:cNvPr id="13"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797166" y="6052986"/>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Freelancer</a:t>
            </a:r>
            <a:endParaRPr lang="es-MX" sz="2800" b="1" dirty="0">
              <a:solidFill>
                <a:schemeClr val="bg1"/>
              </a:solidFill>
            </a:endParaRPr>
          </a:p>
        </p:txBody>
      </p:sp>
      <p:grpSp>
        <p:nvGrpSpPr>
          <p:cNvPr id="14" name="Group 13"/>
          <p:cNvGrpSpPr/>
          <p:nvPr/>
        </p:nvGrpSpPr>
        <p:grpSpPr>
          <a:xfrm>
            <a:off x="242429" y="221833"/>
            <a:ext cx="406681" cy="525602"/>
            <a:chOff x="7390433" y="840135"/>
            <a:chExt cx="3633728" cy="5188823"/>
          </a:xfrm>
        </p:grpSpPr>
        <p:sp>
          <p:nvSpPr>
            <p:cNvPr id="15" name="Freeform 180">
              <a:extLst>
                <a:ext uri="{FF2B5EF4-FFF2-40B4-BE49-F238E27FC236}">
                  <a16:creationId xmlns:a16="http://schemas.microsoft.com/office/drawing/2014/main" xmlns="" id="{46409BCA-2E11-7543-9F17-40BD102CC814}"/>
                </a:ext>
              </a:extLst>
            </p:cNvPr>
            <p:cNvSpPr>
              <a:spLocks noChangeArrowheads="1"/>
            </p:cNvSpPr>
            <p:nvPr/>
          </p:nvSpPr>
          <p:spPr bwMode="auto">
            <a:xfrm>
              <a:off x="7505790" y="840135"/>
              <a:ext cx="1756967" cy="1060392"/>
            </a:xfrm>
            <a:custGeom>
              <a:avLst/>
              <a:gdLst>
                <a:gd name="T0" fmla="*/ 3490 w 3491"/>
                <a:gd name="T1" fmla="*/ 2108 h 2109"/>
                <a:gd name="T2" fmla="*/ 3490 w 3491"/>
                <a:gd name="T3" fmla="*/ 0 h 2109"/>
                <a:gd name="T4" fmla="*/ 0 w 3491"/>
                <a:gd name="T5" fmla="*/ 0 h 2109"/>
                <a:gd name="T6" fmla="*/ 0 w 3491"/>
                <a:gd name="T7" fmla="*/ 2108 h 2109"/>
                <a:gd name="T8" fmla="*/ 3490 w 3491"/>
                <a:gd name="T9" fmla="*/ 2108 h 2109"/>
              </a:gdLst>
              <a:ahLst/>
              <a:cxnLst>
                <a:cxn ang="0">
                  <a:pos x="T0" y="T1"/>
                </a:cxn>
                <a:cxn ang="0">
                  <a:pos x="T2" y="T3"/>
                </a:cxn>
                <a:cxn ang="0">
                  <a:pos x="T4" y="T5"/>
                </a:cxn>
                <a:cxn ang="0">
                  <a:pos x="T6" y="T7"/>
                </a:cxn>
                <a:cxn ang="0">
                  <a:pos x="T8" y="T9"/>
                </a:cxn>
              </a:cxnLst>
              <a:rect l="0" t="0" r="r" b="b"/>
              <a:pathLst>
                <a:path w="3491" h="2109">
                  <a:moveTo>
                    <a:pt x="3490" y="2108"/>
                  </a:moveTo>
                  <a:lnTo>
                    <a:pt x="3490" y="0"/>
                  </a:lnTo>
                  <a:lnTo>
                    <a:pt x="0" y="0"/>
                  </a:lnTo>
                  <a:lnTo>
                    <a:pt x="0" y="2108"/>
                  </a:lnTo>
                  <a:lnTo>
                    <a:pt x="3490" y="2108"/>
                  </a:lnTo>
                </a:path>
              </a:pathLst>
            </a:custGeom>
            <a:solidFill>
              <a:schemeClr val="accent2"/>
            </a:solidFill>
            <a:ln>
              <a:noFill/>
            </a:ln>
            <a:effectLst/>
          </p:spPr>
          <p:txBody>
            <a:bodyPr wrap="none" anchor="ctr"/>
            <a:lstStyle/>
            <a:p>
              <a:endParaRPr lang="es-MX" sz="900"/>
            </a:p>
          </p:txBody>
        </p:sp>
        <p:sp>
          <p:nvSpPr>
            <p:cNvPr id="16" name="Freeform 181">
              <a:extLst>
                <a:ext uri="{FF2B5EF4-FFF2-40B4-BE49-F238E27FC236}">
                  <a16:creationId xmlns:a16="http://schemas.microsoft.com/office/drawing/2014/main" xmlns="" id="{8714ED9D-45C8-5B4B-9D2D-1FB72A89A212}"/>
                </a:ext>
              </a:extLst>
            </p:cNvPr>
            <p:cNvSpPr>
              <a:spLocks noChangeArrowheads="1"/>
            </p:cNvSpPr>
            <p:nvPr/>
          </p:nvSpPr>
          <p:spPr bwMode="auto">
            <a:xfrm>
              <a:off x="7390433" y="4564818"/>
              <a:ext cx="1870105" cy="1464140"/>
            </a:xfrm>
            <a:custGeom>
              <a:avLst/>
              <a:gdLst>
                <a:gd name="T0" fmla="*/ 3718 w 3719"/>
                <a:gd name="T1" fmla="*/ 935 h 2909"/>
                <a:gd name="T2" fmla="*/ 3718 w 3719"/>
                <a:gd name="T3" fmla="*/ 935 h 2909"/>
                <a:gd name="T4" fmla="*/ 3697 w 3719"/>
                <a:gd name="T5" fmla="*/ 935 h 2909"/>
                <a:gd name="T6" fmla="*/ 2742 w 3719"/>
                <a:gd name="T7" fmla="*/ 675 h 2909"/>
                <a:gd name="T8" fmla="*/ 2316 w 3719"/>
                <a:gd name="T9" fmla="*/ 0 h 2909"/>
                <a:gd name="T10" fmla="*/ 0 w 3719"/>
                <a:gd name="T11" fmla="*/ 0 h 2909"/>
                <a:gd name="T12" fmla="*/ 1070 w 3719"/>
                <a:gd name="T13" fmla="*/ 2098 h 2909"/>
                <a:gd name="T14" fmla="*/ 3677 w 3719"/>
                <a:gd name="T15" fmla="*/ 2908 h 2909"/>
                <a:gd name="T16" fmla="*/ 3718 w 3719"/>
                <a:gd name="T17" fmla="*/ 2908 h 2909"/>
                <a:gd name="T18" fmla="*/ 3718 w 3719"/>
                <a:gd name="T19" fmla="*/ 935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9" h="2909">
                  <a:moveTo>
                    <a:pt x="3718" y="935"/>
                  </a:moveTo>
                  <a:lnTo>
                    <a:pt x="3718" y="935"/>
                  </a:lnTo>
                  <a:cubicBezTo>
                    <a:pt x="3708" y="935"/>
                    <a:pt x="3708" y="935"/>
                    <a:pt x="3697" y="935"/>
                  </a:cubicBezTo>
                  <a:cubicBezTo>
                    <a:pt x="3303" y="935"/>
                    <a:pt x="2981" y="842"/>
                    <a:pt x="2742" y="675"/>
                  </a:cubicBezTo>
                  <a:cubicBezTo>
                    <a:pt x="2503" y="499"/>
                    <a:pt x="2358" y="270"/>
                    <a:pt x="2316" y="0"/>
                  </a:cubicBezTo>
                  <a:cubicBezTo>
                    <a:pt x="0" y="0"/>
                    <a:pt x="0" y="0"/>
                    <a:pt x="0" y="0"/>
                  </a:cubicBezTo>
                  <a:cubicBezTo>
                    <a:pt x="83" y="852"/>
                    <a:pt x="436" y="1558"/>
                    <a:pt x="1070" y="2098"/>
                  </a:cubicBezTo>
                  <a:cubicBezTo>
                    <a:pt x="1714" y="2638"/>
                    <a:pt x="2576" y="2908"/>
                    <a:pt x="3677" y="2908"/>
                  </a:cubicBezTo>
                  <a:cubicBezTo>
                    <a:pt x="3687" y="2908"/>
                    <a:pt x="3697" y="2908"/>
                    <a:pt x="3718" y="2908"/>
                  </a:cubicBezTo>
                  <a:lnTo>
                    <a:pt x="3718" y="935"/>
                  </a:lnTo>
                </a:path>
              </a:pathLst>
            </a:custGeom>
            <a:solidFill>
              <a:schemeClr val="accent1"/>
            </a:solidFill>
            <a:ln>
              <a:noFill/>
            </a:ln>
            <a:effectLst/>
          </p:spPr>
          <p:txBody>
            <a:bodyPr wrap="none" anchor="ctr"/>
            <a:lstStyle/>
            <a:p>
              <a:endParaRPr lang="es-MX" sz="900"/>
            </a:p>
          </p:txBody>
        </p:sp>
        <p:sp>
          <p:nvSpPr>
            <p:cNvPr id="17" name="Freeform 182">
              <a:extLst>
                <a:ext uri="{FF2B5EF4-FFF2-40B4-BE49-F238E27FC236}">
                  <a16:creationId xmlns:a16="http://schemas.microsoft.com/office/drawing/2014/main" xmlns="" id="{379FAFBE-4156-AD4B-AA78-566A3C1DF253}"/>
                </a:ext>
              </a:extLst>
            </p:cNvPr>
            <p:cNvSpPr>
              <a:spLocks noChangeArrowheads="1"/>
            </p:cNvSpPr>
            <p:nvPr/>
          </p:nvSpPr>
          <p:spPr bwMode="auto">
            <a:xfrm>
              <a:off x="7505790" y="1900527"/>
              <a:ext cx="1756967" cy="2069762"/>
            </a:xfrm>
            <a:custGeom>
              <a:avLst/>
              <a:gdLst>
                <a:gd name="T0" fmla="*/ 2130 w 3491"/>
                <a:gd name="T1" fmla="*/ 1807 h 4113"/>
                <a:gd name="T2" fmla="*/ 2130 w 3491"/>
                <a:gd name="T3" fmla="*/ 1807 h 4113"/>
                <a:gd name="T4" fmla="*/ 2130 w 3491"/>
                <a:gd name="T5" fmla="*/ 10 h 4113"/>
                <a:gd name="T6" fmla="*/ 3490 w 3491"/>
                <a:gd name="T7" fmla="*/ 10 h 4113"/>
                <a:gd name="T8" fmla="*/ 3490 w 3491"/>
                <a:gd name="T9" fmla="*/ 0 h 4113"/>
                <a:gd name="T10" fmla="*/ 0 w 3491"/>
                <a:gd name="T11" fmla="*/ 0 h 4113"/>
                <a:gd name="T12" fmla="*/ 0 w 3491"/>
                <a:gd name="T13" fmla="*/ 4112 h 4113"/>
                <a:gd name="T14" fmla="*/ 2265 w 3491"/>
                <a:gd name="T15" fmla="*/ 4112 h 4113"/>
                <a:gd name="T16" fmla="*/ 2628 w 3491"/>
                <a:gd name="T17" fmla="*/ 3499 h 4113"/>
                <a:gd name="T18" fmla="*/ 3490 w 3491"/>
                <a:gd name="T19" fmla="*/ 3250 h 4113"/>
                <a:gd name="T20" fmla="*/ 3490 w 3491"/>
                <a:gd name="T21" fmla="*/ 1257 h 4113"/>
                <a:gd name="T22" fmla="*/ 2130 w 3491"/>
                <a:gd name="T23" fmla="*/ 1807 h 4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1" h="4113">
                  <a:moveTo>
                    <a:pt x="2130" y="1807"/>
                  </a:moveTo>
                  <a:lnTo>
                    <a:pt x="2130" y="1807"/>
                  </a:lnTo>
                  <a:cubicBezTo>
                    <a:pt x="2130" y="10"/>
                    <a:pt x="2130" y="10"/>
                    <a:pt x="2130" y="10"/>
                  </a:cubicBezTo>
                  <a:cubicBezTo>
                    <a:pt x="3490" y="10"/>
                    <a:pt x="3490" y="10"/>
                    <a:pt x="3490" y="10"/>
                  </a:cubicBezTo>
                  <a:cubicBezTo>
                    <a:pt x="3490" y="0"/>
                    <a:pt x="3490" y="0"/>
                    <a:pt x="3490" y="0"/>
                  </a:cubicBezTo>
                  <a:cubicBezTo>
                    <a:pt x="0" y="0"/>
                    <a:pt x="0" y="0"/>
                    <a:pt x="0" y="0"/>
                  </a:cubicBezTo>
                  <a:cubicBezTo>
                    <a:pt x="0" y="4112"/>
                    <a:pt x="0" y="4112"/>
                    <a:pt x="0" y="4112"/>
                  </a:cubicBezTo>
                  <a:cubicBezTo>
                    <a:pt x="2265" y="4112"/>
                    <a:pt x="2265" y="4112"/>
                    <a:pt x="2265" y="4112"/>
                  </a:cubicBezTo>
                  <a:cubicBezTo>
                    <a:pt x="2317" y="3863"/>
                    <a:pt x="2431" y="3665"/>
                    <a:pt x="2628" y="3499"/>
                  </a:cubicBezTo>
                  <a:cubicBezTo>
                    <a:pt x="2826" y="3333"/>
                    <a:pt x="3116" y="3250"/>
                    <a:pt x="3490" y="3250"/>
                  </a:cubicBezTo>
                  <a:cubicBezTo>
                    <a:pt x="3490" y="1257"/>
                    <a:pt x="3490" y="1257"/>
                    <a:pt x="3490" y="1257"/>
                  </a:cubicBezTo>
                  <a:cubicBezTo>
                    <a:pt x="2950" y="1288"/>
                    <a:pt x="2493" y="1475"/>
                    <a:pt x="2130" y="1807"/>
                  </a:cubicBezTo>
                </a:path>
              </a:pathLst>
            </a:custGeom>
            <a:solidFill>
              <a:schemeClr val="accent3"/>
            </a:solidFill>
            <a:ln>
              <a:noFill/>
            </a:ln>
            <a:effectLst/>
          </p:spPr>
          <p:txBody>
            <a:bodyPr wrap="none" anchor="ctr"/>
            <a:lstStyle/>
            <a:p>
              <a:endParaRPr lang="es-MX" sz="900"/>
            </a:p>
          </p:txBody>
        </p:sp>
        <p:sp>
          <p:nvSpPr>
            <p:cNvPr id="18" name="Freeform 183">
              <a:extLst>
                <a:ext uri="{FF2B5EF4-FFF2-40B4-BE49-F238E27FC236}">
                  <a16:creationId xmlns:a16="http://schemas.microsoft.com/office/drawing/2014/main" xmlns="" id="{95404F48-0113-B643-BCF8-5B073C02652B}"/>
                </a:ext>
              </a:extLst>
            </p:cNvPr>
            <p:cNvSpPr>
              <a:spLocks noChangeArrowheads="1"/>
            </p:cNvSpPr>
            <p:nvPr/>
          </p:nvSpPr>
          <p:spPr bwMode="auto">
            <a:xfrm>
              <a:off x="9262757" y="4245369"/>
              <a:ext cx="1761404" cy="1781369"/>
            </a:xfrm>
            <a:custGeom>
              <a:avLst/>
              <a:gdLst>
                <a:gd name="T0" fmla="*/ 1236 w 3502"/>
                <a:gd name="T1" fmla="*/ 41 h 3542"/>
                <a:gd name="T2" fmla="*/ 1236 w 3502"/>
                <a:gd name="T3" fmla="*/ 41 h 3542"/>
                <a:gd name="T4" fmla="*/ 914 w 3502"/>
                <a:gd name="T5" fmla="*/ 1152 h 3542"/>
                <a:gd name="T6" fmla="*/ 0 w 3502"/>
                <a:gd name="T7" fmla="*/ 1568 h 3542"/>
                <a:gd name="T8" fmla="*/ 0 w 3502"/>
                <a:gd name="T9" fmla="*/ 3541 h 3542"/>
                <a:gd name="T10" fmla="*/ 2545 w 3502"/>
                <a:gd name="T11" fmla="*/ 2575 h 3542"/>
                <a:gd name="T12" fmla="*/ 3501 w 3502"/>
                <a:gd name="T13" fmla="*/ 0 h 3542"/>
                <a:gd name="T14" fmla="*/ 1236 w 3502"/>
                <a:gd name="T15" fmla="*/ 0 h 3542"/>
                <a:gd name="T16" fmla="*/ 1236 w 3502"/>
                <a:gd name="T17" fmla="*/ 41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2" h="3542">
                  <a:moveTo>
                    <a:pt x="1236" y="41"/>
                  </a:moveTo>
                  <a:lnTo>
                    <a:pt x="1236" y="41"/>
                  </a:lnTo>
                  <a:cubicBezTo>
                    <a:pt x="1236" y="498"/>
                    <a:pt x="1122" y="872"/>
                    <a:pt x="914" y="1152"/>
                  </a:cubicBezTo>
                  <a:cubicBezTo>
                    <a:pt x="696" y="1422"/>
                    <a:pt x="395" y="1558"/>
                    <a:pt x="0" y="1568"/>
                  </a:cubicBezTo>
                  <a:cubicBezTo>
                    <a:pt x="0" y="3541"/>
                    <a:pt x="0" y="3541"/>
                    <a:pt x="0" y="3541"/>
                  </a:cubicBezTo>
                  <a:cubicBezTo>
                    <a:pt x="1081" y="3531"/>
                    <a:pt x="1922" y="3209"/>
                    <a:pt x="2545" y="2575"/>
                  </a:cubicBezTo>
                  <a:cubicBezTo>
                    <a:pt x="3168" y="1942"/>
                    <a:pt x="3490" y="1080"/>
                    <a:pt x="3501" y="0"/>
                  </a:cubicBezTo>
                  <a:cubicBezTo>
                    <a:pt x="1236" y="0"/>
                    <a:pt x="1236" y="0"/>
                    <a:pt x="1236" y="0"/>
                  </a:cubicBezTo>
                  <a:cubicBezTo>
                    <a:pt x="1236" y="20"/>
                    <a:pt x="1236" y="31"/>
                    <a:pt x="1236" y="41"/>
                  </a:cubicBezTo>
                </a:path>
              </a:pathLst>
            </a:custGeom>
            <a:solidFill>
              <a:schemeClr val="accent5"/>
            </a:solidFill>
            <a:ln>
              <a:noFill/>
            </a:ln>
            <a:effectLst/>
          </p:spPr>
          <p:txBody>
            <a:bodyPr wrap="none" anchor="ctr"/>
            <a:lstStyle/>
            <a:p>
              <a:endParaRPr lang="es-MX" sz="900"/>
            </a:p>
          </p:txBody>
        </p:sp>
        <p:sp>
          <p:nvSpPr>
            <p:cNvPr id="19" name="Freeform 184">
              <a:extLst>
                <a:ext uri="{FF2B5EF4-FFF2-40B4-BE49-F238E27FC236}">
                  <a16:creationId xmlns:a16="http://schemas.microsoft.com/office/drawing/2014/main" xmlns="" id="{0F3393FC-C772-C74B-AC41-737639E4244B}"/>
                </a:ext>
              </a:extLst>
            </p:cNvPr>
            <p:cNvSpPr>
              <a:spLocks noChangeArrowheads="1"/>
            </p:cNvSpPr>
            <p:nvPr/>
          </p:nvSpPr>
          <p:spPr bwMode="auto">
            <a:xfrm>
              <a:off x="9262757" y="840135"/>
              <a:ext cx="1395369" cy="1067048"/>
            </a:xfrm>
            <a:custGeom>
              <a:avLst/>
              <a:gdLst>
                <a:gd name="T0" fmla="*/ 0 w 2775"/>
                <a:gd name="T1" fmla="*/ 0 h 2119"/>
                <a:gd name="T2" fmla="*/ 0 w 2775"/>
                <a:gd name="T3" fmla="*/ 2108 h 2119"/>
                <a:gd name="T4" fmla="*/ 0 w 2775"/>
                <a:gd name="T5" fmla="*/ 2118 h 2119"/>
                <a:gd name="T6" fmla="*/ 2774 w 2775"/>
                <a:gd name="T7" fmla="*/ 2118 h 2119"/>
                <a:gd name="T8" fmla="*/ 2774 w 2775"/>
                <a:gd name="T9" fmla="*/ 2108 h 2119"/>
                <a:gd name="T10" fmla="*/ 2774 w 2775"/>
                <a:gd name="T11" fmla="*/ 0 h 2119"/>
                <a:gd name="T12" fmla="*/ 0 w 2775"/>
                <a:gd name="T13" fmla="*/ 0 h 2119"/>
              </a:gdLst>
              <a:ahLst/>
              <a:cxnLst>
                <a:cxn ang="0">
                  <a:pos x="T0" y="T1"/>
                </a:cxn>
                <a:cxn ang="0">
                  <a:pos x="T2" y="T3"/>
                </a:cxn>
                <a:cxn ang="0">
                  <a:pos x="T4" y="T5"/>
                </a:cxn>
                <a:cxn ang="0">
                  <a:pos x="T6" y="T7"/>
                </a:cxn>
                <a:cxn ang="0">
                  <a:pos x="T8" y="T9"/>
                </a:cxn>
                <a:cxn ang="0">
                  <a:pos x="T10" y="T11"/>
                </a:cxn>
                <a:cxn ang="0">
                  <a:pos x="T12" y="T13"/>
                </a:cxn>
              </a:cxnLst>
              <a:rect l="0" t="0" r="r" b="b"/>
              <a:pathLst>
                <a:path w="2775" h="2119">
                  <a:moveTo>
                    <a:pt x="0" y="0"/>
                  </a:moveTo>
                  <a:lnTo>
                    <a:pt x="0" y="2108"/>
                  </a:lnTo>
                  <a:lnTo>
                    <a:pt x="0" y="2118"/>
                  </a:lnTo>
                  <a:lnTo>
                    <a:pt x="2774" y="2118"/>
                  </a:lnTo>
                  <a:lnTo>
                    <a:pt x="2774" y="2108"/>
                  </a:lnTo>
                  <a:lnTo>
                    <a:pt x="2774" y="0"/>
                  </a:lnTo>
                  <a:lnTo>
                    <a:pt x="0" y="0"/>
                  </a:lnTo>
                </a:path>
              </a:pathLst>
            </a:custGeom>
            <a:solidFill>
              <a:schemeClr val="accent1"/>
            </a:solidFill>
            <a:ln>
              <a:noFill/>
            </a:ln>
            <a:effectLst/>
          </p:spPr>
          <p:txBody>
            <a:bodyPr wrap="none" anchor="ctr"/>
            <a:lstStyle/>
            <a:p>
              <a:endParaRPr lang="es-MX" sz="900"/>
            </a:p>
          </p:txBody>
        </p:sp>
        <p:sp>
          <p:nvSpPr>
            <p:cNvPr id="20" name="Freeform 185">
              <a:extLst>
                <a:ext uri="{FF2B5EF4-FFF2-40B4-BE49-F238E27FC236}">
                  <a16:creationId xmlns:a16="http://schemas.microsoft.com/office/drawing/2014/main" xmlns="" id="{46F926D0-F25B-FE41-B95D-1B4D3E1D7721}"/>
                </a:ext>
              </a:extLst>
            </p:cNvPr>
            <p:cNvSpPr>
              <a:spLocks noChangeArrowheads="1"/>
            </p:cNvSpPr>
            <p:nvPr/>
          </p:nvSpPr>
          <p:spPr bwMode="auto">
            <a:xfrm>
              <a:off x="9262757" y="2528333"/>
              <a:ext cx="1761404" cy="1719254"/>
            </a:xfrm>
            <a:custGeom>
              <a:avLst/>
              <a:gdLst>
                <a:gd name="T0" fmla="*/ 2826 w 3502"/>
                <a:gd name="T1" fmla="*/ 1153 h 3418"/>
                <a:gd name="T2" fmla="*/ 2826 w 3502"/>
                <a:gd name="T3" fmla="*/ 1153 h 3418"/>
                <a:gd name="T4" fmla="*/ 1818 w 3502"/>
                <a:gd name="T5" fmla="*/ 322 h 3418"/>
                <a:gd name="T6" fmla="*/ 208 w 3502"/>
                <a:gd name="T7" fmla="*/ 0 h 3418"/>
                <a:gd name="T8" fmla="*/ 0 w 3502"/>
                <a:gd name="T9" fmla="*/ 11 h 3418"/>
                <a:gd name="T10" fmla="*/ 0 w 3502"/>
                <a:gd name="T11" fmla="*/ 2004 h 3418"/>
                <a:gd name="T12" fmla="*/ 893 w 3502"/>
                <a:gd name="T13" fmla="*/ 2388 h 3418"/>
                <a:gd name="T14" fmla="*/ 1236 w 3502"/>
                <a:gd name="T15" fmla="*/ 3417 h 3418"/>
                <a:gd name="T16" fmla="*/ 3501 w 3502"/>
                <a:gd name="T17" fmla="*/ 3417 h 3418"/>
                <a:gd name="T18" fmla="*/ 3501 w 3502"/>
                <a:gd name="T19" fmla="*/ 3375 h 3418"/>
                <a:gd name="T20" fmla="*/ 2826 w 3502"/>
                <a:gd name="T21" fmla="*/ 1153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2" h="3418">
                  <a:moveTo>
                    <a:pt x="2826" y="1153"/>
                  </a:moveTo>
                  <a:lnTo>
                    <a:pt x="2826" y="1153"/>
                  </a:lnTo>
                  <a:cubicBezTo>
                    <a:pt x="2597" y="810"/>
                    <a:pt x="2265" y="530"/>
                    <a:pt x="1818" y="322"/>
                  </a:cubicBezTo>
                  <a:cubicBezTo>
                    <a:pt x="1382" y="104"/>
                    <a:pt x="842" y="0"/>
                    <a:pt x="208" y="0"/>
                  </a:cubicBezTo>
                  <a:cubicBezTo>
                    <a:pt x="135" y="0"/>
                    <a:pt x="62" y="0"/>
                    <a:pt x="0" y="11"/>
                  </a:cubicBezTo>
                  <a:cubicBezTo>
                    <a:pt x="0" y="2004"/>
                    <a:pt x="0" y="2004"/>
                    <a:pt x="0" y="2004"/>
                  </a:cubicBezTo>
                  <a:cubicBezTo>
                    <a:pt x="374" y="2004"/>
                    <a:pt x="675" y="2129"/>
                    <a:pt x="893" y="2388"/>
                  </a:cubicBezTo>
                  <a:cubicBezTo>
                    <a:pt x="1112" y="2627"/>
                    <a:pt x="1226" y="2980"/>
                    <a:pt x="1236" y="3417"/>
                  </a:cubicBezTo>
                  <a:cubicBezTo>
                    <a:pt x="3501" y="3417"/>
                    <a:pt x="3501" y="3417"/>
                    <a:pt x="3501" y="3417"/>
                  </a:cubicBezTo>
                  <a:cubicBezTo>
                    <a:pt x="3501" y="3406"/>
                    <a:pt x="3501" y="3385"/>
                    <a:pt x="3501" y="3375"/>
                  </a:cubicBezTo>
                  <a:cubicBezTo>
                    <a:pt x="3501" y="2586"/>
                    <a:pt x="3272" y="1848"/>
                    <a:pt x="2826" y="1153"/>
                  </a:cubicBezTo>
                </a:path>
              </a:pathLst>
            </a:custGeom>
            <a:solidFill>
              <a:schemeClr val="accent4"/>
            </a:solidFill>
            <a:ln>
              <a:noFill/>
            </a:ln>
            <a:effectLst/>
          </p:spPr>
          <p:txBody>
            <a:bodyPr wrap="none" anchor="ctr"/>
            <a:lstStyle/>
            <a:p>
              <a:endParaRPr lang="es-MX" sz="900"/>
            </a:p>
          </p:txBody>
        </p:sp>
      </p:grpSp>
    </p:spTree>
    <p:extLst>
      <p:ext uri="{BB962C8B-B14F-4D97-AF65-F5344CB8AC3E}">
        <p14:creationId xmlns:p14="http://schemas.microsoft.com/office/powerpoint/2010/main" val="1417100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xmlns="" id="{CE4B999E-AE68-A148-BC94-54DD0361C6F6}"/>
              </a:ext>
            </a:extLst>
          </p:cNvPr>
          <p:cNvSpPr txBox="1"/>
          <p:nvPr/>
        </p:nvSpPr>
        <p:spPr>
          <a:xfrm>
            <a:off x="3791031" y="295975"/>
            <a:ext cx="5249194" cy="707886"/>
          </a:xfrm>
          <a:prstGeom prst="rect">
            <a:avLst/>
          </a:prstGeom>
          <a:noFill/>
        </p:spPr>
        <p:txBody>
          <a:bodyPr wrap="none" rtlCol="0">
            <a:spAutoFit/>
          </a:bodyPr>
          <a:lstStyle/>
          <a:p>
            <a:pPr algn="ctr"/>
            <a:r>
              <a:rPr lang="en-US" sz="4000" b="1" dirty="0" smtClean="0">
                <a:solidFill>
                  <a:schemeClr val="tx2"/>
                </a:solidFill>
                <a:latin typeface="Lato Heavy" charset="0"/>
                <a:ea typeface="Lato Heavy" charset="0"/>
                <a:cs typeface="Lato Heavy" charset="0"/>
              </a:rPr>
              <a:t>Industrial Applications</a:t>
            </a:r>
            <a:endParaRPr lang="en-US" sz="4000" b="1" dirty="0">
              <a:solidFill>
                <a:schemeClr val="tx2"/>
              </a:solidFill>
              <a:latin typeface="Lato Heavy" charset="0"/>
              <a:ea typeface="Lato Heavy" charset="0"/>
              <a:cs typeface="Lato Heavy" charset="0"/>
            </a:endParaRPr>
          </a:p>
        </p:txBody>
      </p:sp>
      <p:sp>
        <p:nvSpPr>
          <p:cNvPr id="20" name="CuadroTexto 490">
            <a:extLst>
              <a:ext uri="{FF2B5EF4-FFF2-40B4-BE49-F238E27FC236}">
                <a16:creationId xmlns:a16="http://schemas.microsoft.com/office/drawing/2014/main" xmlns="" id="{CE4B999E-AE68-A148-BC94-54DD0361C6F6}"/>
              </a:ext>
            </a:extLst>
          </p:cNvPr>
          <p:cNvSpPr txBox="1"/>
          <p:nvPr/>
        </p:nvSpPr>
        <p:spPr>
          <a:xfrm>
            <a:off x="902043" y="1770543"/>
            <a:ext cx="10651524" cy="4455772"/>
          </a:xfrm>
          <a:prstGeom prst="rect">
            <a:avLst/>
          </a:prstGeom>
          <a:noFill/>
        </p:spPr>
        <p:txBody>
          <a:bodyPr wrap="square" rtlCol="0">
            <a:spAutoFit/>
          </a:bodyPr>
          <a:lstStyle/>
          <a:p>
            <a:pPr marL="342900" indent="-342900" algn="just">
              <a:lnSpc>
                <a:spcPct val="150000"/>
              </a:lnSpc>
              <a:buSzPct val="80000"/>
              <a:buFont typeface="AppleColorEmoji" charset="0"/>
              <a:buChar char="😊"/>
              <a:defRPr/>
            </a:pPr>
            <a:r>
              <a:rPr lang="en-US" sz="2400" dirty="0">
                <a:latin typeface="Cambria" charset="0"/>
                <a:ea typeface="Cambria" charset="0"/>
                <a:cs typeface="Cambria" charset="0"/>
              </a:rPr>
              <a:t>Intelligence agencies</a:t>
            </a:r>
          </a:p>
          <a:p>
            <a:pPr marL="342900" indent="-342900" algn="just">
              <a:lnSpc>
                <a:spcPct val="150000"/>
              </a:lnSpc>
              <a:buSzPct val="80000"/>
              <a:buFont typeface="AppleColorEmoji" charset="0"/>
              <a:buChar char="😊"/>
              <a:defRPr/>
            </a:pPr>
            <a:r>
              <a:rPr lang="en-US" sz="2400" dirty="0">
                <a:latin typeface="Cambria" charset="0"/>
                <a:ea typeface="Cambria" charset="0"/>
                <a:cs typeface="Cambria" charset="0"/>
              </a:rPr>
              <a:t>Defense</a:t>
            </a:r>
          </a:p>
          <a:p>
            <a:pPr marL="342900" indent="-342900" algn="just">
              <a:lnSpc>
                <a:spcPct val="150000"/>
              </a:lnSpc>
              <a:buSzPct val="80000"/>
              <a:buFont typeface="AppleColorEmoji" charset="0"/>
              <a:buChar char="😊"/>
              <a:defRPr/>
            </a:pPr>
            <a:r>
              <a:rPr lang="en-US" sz="2400" dirty="0">
                <a:latin typeface="Cambria" charset="0"/>
                <a:ea typeface="Cambria" charset="0"/>
                <a:cs typeface="Cambria" charset="0"/>
              </a:rPr>
              <a:t>Automation systems</a:t>
            </a:r>
          </a:p>
          <a:p>
            <a:pPr marL="342900" indent="-342900" algn="just">
              <a:lnSpc>
                <a:spcPct val="150000"/>
              </a:lnSpc>
              <a:buSzPct val="80000"/>
              <a:buFont typeface="AppleColorEmoji" charset="0"/>
              <a:buChar char="😊"/>
              <a:defRPr/>
            </a:pPr>
            <a:r>
              <a:rPr lang="en-US" sz="2400" dirty="0">
                <a:latin typeface="Cambria" charset="0"/>
                <a:ea typeface="Cambria" charset="0"/>
                <a:cs typeface="Cambria" charset="0"/>
              </a:rPr>
              <a:t>Retail</a:t>
            </a:r>
          </a:p>
          <a:p>
            <a:pPr marL="342900" indent="-342900" algn="just">
              <a:lnSpc>
                <a:spcPct val="150000"/>
              </a:lnSpc>
              <a:buSzPct val="80000"/>
              <a:buFont typeface="AppleColorEmoji" charset="0"/>
              <a:buChar char="😊"/>
              <a:defRPr/>
            </a:pPr>
            <a:r>
              <a:rPr lang="en-US" sz="2400" dirty="0">
                <a:latin typeface="Cambria" charset="0"/>
                <a:ea typeface="Cambria" charset="0"/>
                <a:cs typeface="Cambria" charset="0"/>
              </a:rPr>
              <a:t>Banking</a:t>
            </a:r>
          </a:p>
          <a:p>
            <a:pPr marL="342900" indent="-342900" algn="just">
              <a:lnSpc>
                <a:spcPct val="150000"/>
              </a:lnSpc>
              <a:buSzPct val="80000"/>
              <a:buFont typeface="AppleColorEmoji" charset="0"/>
              <a:buChar char="😊"/>
              <a:defRPr/>
            </a:pPr>
            <a:r>
              <a:rPr lang="en-US" sz="2400" dirty="0">
                <a:latin typeface="Cambria" charset="0"/>
                <a:ea typeface="Cambria" charset="0"/>
                <a:cs typeface="Cambria" charset="0"/>
              </a:rPr>
              <a:t>Internet of Things</a:t>
            </a:r>
          </a:p>
          <a:p>
            <a:pPr marL="342900" indent="-342900" algn="just">
              <a:lnSpc>
                <a:spcPct val="150000"/>
              </a:lnSpc>
              <a:buSzPct val="80000"/>
              <a:buFont typeface="AppleColorEmoji" charset="0"/>
              <a:buChar char="😊"/>
              <a:defRPr/>
            </a:pPr>
            <a:r>
              <a:rPr lang="en-US" sz="2400" dirty="0">
                <a:latin typeface="Cambria" charset="0"/>
                <a:ea typeface="Cambria" charset="0"/>
                <a:cs typeface="Cambria" charset="0"/>
              </a:rPr>
              <a:t>Automotive sector</a:t>
            </a:r>
          </a:p>
          <a:p>
            <a:pPr marL="342900" indent="-342900" algn="just">
              <a:lnSpc>
                <a:spcPct val="150000"/>
              </a:lnSpc>
              <a:buSzPct val="80000"/>
              <a:buFont typeface="AppleColorEmoji" charset="0"/>
              <a:buChar char="😊"/>
              <a:defRPr/>
            </a:pPr>
            <a:r>
              <a:rPr lang="en-US" sz="2400" dirty="0">
                <a:latin typeface="Cambria" charset="0"/>
                <a:ea typeface="Cambria" charset="0"/>
                <a:cs typeface="Cambria" charset="0"/>
              </a:rPr>
              <a:t>E-commerce</a:t>
            </a:r>
          </a:p>
        </p:txBody>
      </p:sp>
      <p:grpSp>
        <p:nvGrpSpPr>
          <p:cNvPr id="4" name="Group 3"/>
          <p:cNvGrpSpPr/>
          <p:nvPr/>
        </p:nvGrpSpPr>
        <p:grpSpPr>
          <a:xfrm>
            <a:off x="242429" y="221833"/>
            <a:ext cx="406681" cy="525602"/>
            <a:chOff x="7390433" y="840135"/>
            <a:chExt cx="3633728" cy="5188823"/>
          </a:xfrm>
        </p:grpSpPr>
        <p:sp>
          <p:nvSpPr>
            <p:cNvPr id="5" name="Freeform 180">
              <a:extLst>
                <a:ext uri="{FF2B5EF4-FFF2-40B4-BE49-F238E27FC236}">
                  <a16:creationId xmlns:a16="http://schemas.microsoft.com/office/drawing/2014/main" xmlns="" id="{46409BCA-2E11-7543-9F17-40BD102CC814}"/>
                </a:ext>
              </a:extLst>
            </p:cNvPr>
            <p:cNvSpPr>
              <a:spLocks noChangeArrowheads="1"/>
            </p:cNvSpPr>
            <p:nvPr/>
          </p:nvSpPr>
          <p:spPr bwMode="auto">
            <a:xfrm>
              <a:off x="7505790" y="840135"/>
              <a:ext cx="1756967" cy="1060392"/>
            </a:xfrm>
            <a:custGeom>
              <a:avLst/>
              <a:gdLst>
                <a:gd name="T0" fmla="*/ 3490 w 3491"/>
                <a:gd name="T1" fmla="*/ 2108 h 2109"/>
                <a:gd name="T2" fmla="*/ 3490 w 3491"/>
                <a:gd name="T3" fmla="*/ 0 h 2109"/>
                <a:gd name="T4" fmla="*/ 0 w 3491"/>
                <a:gd name="T5" fmla="*/ 0 h 2109"/>
                <a:gd name="T6" fmla="*/ 0 w 3491"/>
                <a:gd name="T7" fmla="*/ 2108 h 2109"/>
                <a:gd name="T8" fmla="*/ 3490 w 3491"/>
                <a:gd name="T9" fmla="*/ 2108 h 2109"/>
              </a:gdLst>
              <a:ahLst/>
              <a:cxnLst>
                <a:cxn ang="0">
                  <a:pos x="T0" y="T1"/>
                </a:cxn>
                <a:cxn ang="0">
                  <a:pos x="T2" y="T3"/>
                </a:cxn>
                <a:cxn ang="0">
                  <a:pos x="T4" y="T5"/>
                </a:cxn>
                <a:cxn ang="0">
                  <a:pos x="T6" y="T7"/>
                </a:cxn>
                <a:cxn ang="0">
                  <a:pos x="T8" y="T9"/>
                </a:cxn>
              </a:cxnLst>
              <a:rect l="0" t="0" r="r" b="b"/>
              <a:pathLst>
                <a:path w="3491" h="2109">
                  <a:moveTo>
                    <a:pt x="3490" y="2108"/>
                  </a:moveTo>
                  <a:lnTo>
                    <a:pt x="3490" y="0"/>
                  </a:lnTo>
                  <a:lnTo>
                    <a:pt x="0" y="0"/>
                  </a:lnTo>
                  <a:lnTo>
                    <a:pt x="0" y="2108"/>
                  </a:lnTo>
                  <a:lnTo>
                    <a:pt x="3490" y="2108"/>
                  </a:lnTo>
                </a:path>
              </a:pathLst>
            </a:custGeom>
            <a:solidFill>
              <a:schemeClr val="accent2"/>
            </a:solidFill>
            <a:ln>
              <a:noFill/>
            </a:ln>
            <a:effectLst/>
          </p:spPr>
          <p:txBody>
            <a:bodyPr wrap="none" anchor="ctr"/>
            <a:lstStyle/>
            <a:p>
              <a:endParaRPr lang="es-MX" sz="900"/>
            </a:p>
          </p:txBody>
        </p:sp>
        <p:sp>
          <p:nvSpPr>
            <p:cNvPr id="6" name="Freeform 181">
              <a:extLst>
                <a:ext uri="{FF2B5EF4-FFF2-40B4-BE49-F238E27FC236}">
                  <a16:creationId xmlns:a16="http://schemas.microsoft.com/office/drawing/2014/main" xmlns="" id="{8714ED9D-45C8-5B4B-9D2D-1FB72A89A212}"/>
                </a:ext>
              </a:extLst>
            </p:cNvPr>
            <p:cNvSpPr>
              <a:spLocks noChangeArrowheads="1"/>
            </p:cNvSpPr>
            <p:nvPr/>
          </p:nvSpPr>
          <p:spPr bwMode="auto">
            <a:xfrm>
              <a:off x="7390433" y="4564818"/>
              <a:ext cx="1870105" cy="1464140"/>
            </a:xfrm>
            <a:custGeom>
              <a:avLst/>
              <a:gdLst>
                <a:gd name="T0" fmla="*/ 3718 w 3719"/>
                <a:gd name="T1" fmla="*/ 935 h 2909"/>
                <a:gd name="T2" fmla="*/ 3718 w 3719"/>
                <a:gd name="T3" fmla="*/ 935 h 2909"/>
                <a:gd name="T4" fmla="*/ 3697 w 3719"/>
                <a:gd name="T5" fmla="*/ 935 h 2909"/>
                <a:gd name="T6" fmla="*/ 2742 w 3719"/>
                <a:gd name="T7" fmla="*/ 675 h 2909"/>
                <a:gd name="T8" fmla="*/ 2316 w 3719"/>
                <a:gd name="T9" fmla="*/ 0 h 2909"/>
                <a:gd name="T10" fmla="*/ 0 w 3719"/>
                <a:gd name="T11" fmla="*/ 0 h 2909"/>
                <a:gd name="T12" fmla="*/ 1070 w 3719"/>
                <a:gd name="T13" fmla="*/ 2098 h 2909"/>
                <a:gd name="T14" fmla="*/ 3677 w 3719"/>
                <a:gd name="T15" fmla="*/ 2908 h 2909"/>
                <a:gd name="T16" fmla="*/ 3718 w 3719"/>
                <a:gd name="T17" fmla="*/ 2908 h 2909"/>
                <a:gd name="T18" fmla="*/ 3718 w 3719"/>
                <a:gd name="T19" fmla="*/ 935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9" h="2909">
                  <a:moveTo>
                    <a:pt x="3718" y="935"/>
                  </a:moveTo>
                  <a:lnTo>
                    <a:pt x="3718" y="935"/>
                  </a:lnTo>
                  <a:cubicBezTo>
                    <a:pt x="3708" y="935"/>
                    <a:pt x="3708" y="935"/>
                    <a:pt x="3697" y="935"/>
                  </a:cubicBezTo>
                  <a:cubicBezTo>
                    <a:pt x="3303" y="935"/>
                    <a:pt x="2981" y="842"/>
                    <a:pt x="2742" y="675"/>
                  </a:cubicBezTo>
                  <a:cubicBezTo>
                    <a:pt x="2503" y="499"/>
                    <a:pt x="2358" y="270"/>
                    <a:pt x="2316" y="0"/>
                  </a:cubicBezTo>
                  <a:cubicBezTo>
                    <a:pt x="0" y="0"/>
                    <a:pt x="0" y="0"/>
                    <a:pt x="0" y="0"/>
                  </a:cubicBezTo>
                  <a:cubicBezTo>
                    <a:pt x="83" y="852"/>
                    <a:pt x="436" y="1558"/>
                    <a:pt x="1070" y="2098"/>
                  </a:cubicBezTo>
                  <a:cubicBezTo>
                    <a:pt x="1714" y="2638"/>
                    <a:pt x="2576" y="2908"/>
                    <a:pt x="3677" y="2908"/>
                  </a:cubicBezTo>
                  <a:cubicBezTo>
                    <a:pt x="3687" y="2908"/>
                    <a:pt x="3697" y="2908"/>
                    <a:pt x="3718" y="2908"/>
                  </a:cubicBezTo>
                  <a:lnTo>
                    <a:pt x="3718" y="935"/>
                  </a:lnTo>
                </a:path>
              </a:pathLst>
            </a:custGeom>
            <a:solidFill>
              <a:schemeClr val="accent1"/>
            </a:solidFill>
            <a:ln>
              <a:noFill/>
            </a:ln>
            <a:effectLst/>
          </p:spPr>
          <p:txBody>
            <a:bodyPr wrap="none" anchor="ctr"/>
            <a:lstStyle/>
            <a:p>
              <a:endParaRPr lang="es-MX" sz="900"/>
            </a:p>
          </p:txBody>
        </p:sp>
        <p:sp>
          <p:nvSpPr>
            <p:cNvPr id="7" name="Freeform 182">
              <a:extLst>
                <a:ext uri="{FF2B5EF4-FFF2-40B4-BE49-F238E27FC236}">
                  <a16:creationId xmlns:a16="http://schemas.microsoft.com/office/drawing/2014/main" xmlns="" id="{379FAFBE-4156-AD4B-AA78-566A3C1DF253}"/>
                </a:ext>
              </a:extLst>
            </p:cNvPr>
            <p:cNvSpPr>
              <a:spLocks noChangeArrowheads="1"/>
            </p:cNvSpPr>
            <p:nvPr/>
          </p:nvSpPr>
          <p:spPr bwMode="auto">
            <a:xfrm>
              <a:off x="7505790" y="1900527"/>
              <a:ext cx="1756967" cy="2069762"/>
            </a:xfrm>
            <a:custGeom>
              <a:avLst/>
              <a:gdLst>
                <a:gd name="T0" fmla="*/ 2130 w 3491"/>
                <a:gd name="T1" fmla="*/ 1807 h 4113"/>
                <a:gd name="T2" fmla="*/ 2130 w 3491"/>
                <a:gd name="T3" fmla="*/ 1807 h 4113"/>
                <a:gd name="T4" fmla="*/ 2130 w 3491"/>
                <a:gd name="T5" fmla="*/ 10 h 4113"/>
                <a:gd name="T6" fmla="*/ 3490 w 3491"/>
                <a:gd name="T7" fmla="*/ 10 h 4113"/>
                <a:gd name="T8" fmla="*/ 3490 w 3491"/>
                <a:gd name="T9" fmla="*/ 0 h 4113"/>
                <a:gd name="T10" fmla="*/ 0 w 3491"/>
                <a:gd name="T11" fmla="*/ 0 h 4113"/>
                <a:gd name="T12" fmla="*/ 0 w 3491"/>
                <a:gd name="T13" fmla="*/ 4112 h 4113"/>
                <a:gd name="T14" fmla="*/ 2265 w 3491"/>
                <a:gd name="T15" fmla="*/ 4112 h 4113"/>
                <a:gd name="T16" fmla="*/ 2628 w 3491"/>
                <a:gd name="T17" fmla="*/ 3499 h 4113"/>
                <a:gd name="T18" fmla="*/ 3490 w 3491"/>
                <a:gd name="T19" fmla="*/ 3250 h 4113"/>
                <a:gd name="T20" fmla="*/ 3490 w 3491"/>
                <a:gd name="T21" fmla="*/ 1257 h 4113"/>
                <a:gd name="T22" fmla="*/ 2130 w 3491"/>
                <a:gd name="T23" fmla="*/ 1807 h 4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1" h="4113">
                  <a:moveTo>
                    <a:pt x="2130" y="1807"/>
                  </a:moveTo>
                  <a:lnTo>
                    <a:pt x="2130" y="1807"/>
                  </a:lnTo>
                  <a:cubicBezTo>
                    <a:pt x="2130" y="10"/>
                    <a:pt x="2130" y="10"/>
                    <a:pt x="2130" y="10"/>
                  </a:cubicBezTo>
                  <a:cubicBezTo>
                    <a:pt x="3490" y="10"/>
                    <a:pt x="3490" y="10"/>
                    <a:pt x="3490" y="10"/>
                  </a:cubicBezTo>
                  <a:cubicBezTo>
                    <a:pt x="3490" y="0"/>
                    <a:pt x="3490" y="0"/>
                    <a:pt x="3490" y="0"/>
                  </a:cubicBezTo>
                  <a:cubicBezTo>
                    <a:pt x="0" y="0"/>
                    <a:pt x="0" y="0"/>
                    <a:pt x="0" y="0"/>
                  </a:cubicBezTo>
                  <a:cubicBezTo>
                    <a:pt x="0" y="4112"/>
                    <a:pt x="0" y="4112"/>
                    <a:pt x="0" y="4112"/>
                  </a:cubicBezTo>
                  <a:cubicBezTo>
                    <a:pt x="2265" y="4112"/>
                    <a:pt x="2265" y="4112"/>
                    <a:pt x="2265" y="4112"/>
                  </a:cubicBezTo>
                  <a:cubicBezTo>
                    <a:pt x="2317" y="3863"/>
                    <a:pt x="2431" y="3665"/>
                    <a:pt x="2628" y="3499"/>
                  </a:cubicBezTo>
                  <a:cubicBezTo>
                    <a:pt x="2826" y="3333"/>
                    <a:pt x="3116" y="3250"/>
                    <a:pt x="3490" y="3250"/>
                  </a:cubicBezTo>
                  <a:cubicBezTo>
                    <a:pt x="3490" y="1257"/>
                    <a:pt x="3490" y="1257"/>
                    <a:pt x="3490" y="1257"/>
                  </a:cubicBezTo>
                  <a:cubicBezTo>
                    <a:pt x="2950" y="1288"/>
                    <a:pt x="2493" y="1475"/>
                    <a:pt x="2130" y="1807"/>
                  </a:cubicBezTo>
                </a:path>
              </a:pathLst>
            </a:custGeom>
            <a:solidFill>
              <a:schemeClr val="accent3"/>
            </a:solidFill>
            <a:ln>
              <a:noFill/>
            </a:ln>
            <a:effectLst/>
          </p:spPr>
          <p:txBody>
            <a:bodyPr wrap="none" anchor="ctr"/>
            <a:lstStyle/>
            <a:p>
              <a:endParaRPr lang="es-MX" sz="900"/>
            </a:p>
          </p:txBody>
        </p:sp>
        <p:sp>
          <p:nvSpPr>
            <p:cNvPr id="8" name="Freeform 183">
              <a:extLst>
                <a:ext uri="{FF2B5EF4-FFF2-40B4-BE49-F238E27FC236}">
                  <a16:creationId xmlns:a16="http://schemas.microsoft.com/office/drawing/2014/main" xmlns="" id="{95404F48-0113-B643-BCF8-5B073C02652B}"/>
                </a:ext>
              </a:extLst>
            </p:cNvPr>
            <p:cNvSpPr>
              <a:spLocks noChangeArrowheads="1"/>
            </p:cNvSpPr>
            <p:nvPr/>
          </p:nvSpPr>
          <p:spPr bwMode="auto">
            <a:xfrm>
              <a:off x="9262757" y="4245369"/>
              <a:ext cx="1761404" cy="1781369"/>
            </a:xfrm>
            <a:custGeom>
              <a:avLst/>
              <a:gdLst>
                <a:gd name="T0" fmla="*/ 1236 w 3502"/>
                <a:gd name="T1" fmla="*/ 41 h 3542"/>
                <a:gd name="T2" fmla="*/ 1236 w 3502"/>
                <a:gd name="T3" fmla="*/ 41 h 3542"/>
                <a:gd name="T4" fmla="*/ 914 w 3502"/>
                <a:gd name="T5" fmla="*/ 1152 h 3542"/>
                <a:gd name="T6" fmla="*/ 0 w 3502"/>
                <a:gd name="T7" fmla="*/ 1568 h 3542"/>
                <a:gd name="T8" fmla="*/ 0 w 3502"/>
                <a:gd name="T9" fmla="*/ 3541 h 3542"/>
                <a:gd name="T10" fmla="*/ 2545 w 3502"/>
                <a:gd name="T11" fmla="*/ 2575 h 3542"/>
                <a:gd name="T12" fmla="*/ 3501 w 3502"/>
                <a:gd name="T13" fmla="*/ 0 h 3542"/>
                <a:gd name="T14" fmla="*/ 1236 w 3502"/>
                <a:gd name="T15" fmla="*/ 0 h 3542"/>
                <a:gd name="T16" fmla="*/ 1236 w 3502"/>
                <a:gd name="T17" fmla="*/ 41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2" h="3542">
                  <a:moveTo>
                    <a:pt x="1236" y="41"/>
                  </a:moveTo>
                  <a:lnTo>
                    <a:pt x="1236" y="41"/>
                  </a:lnTo>
                  <a:cubicBezTo>
                    <a:pt x="1236" y="498"/>
                    <a:pt x="1122" y="872"/>
                    <a:pt x="914" y="1152"/>
                  </a:cubicBezTo>
                  <a:cubicBezTo>
                    <a:pt x="696" y="1422"/>
                    <a:pt x="395" y="1558"/>
                    <a:pt x="0" y="1568"/>
                  </a:cubicBezTo>
                  <a:cubicBezTo>
                    <a:pt x="0" y="3541"/>
                    <a:pt x="0" y="3541"/>
                    <a:pt x="0" y="3541"/>
                  </a:cubicBezTo>
                  <a:cubicBezTo>
                    <a:pt x="1081" y="3531"/>
                    <a:pt x="1922" y="3209"/>
                    <a:pt x="2545" y="2575"/>
                  </a:cubicBezTo>
                  <a:cubicBezTo>
                    <a:pt x="3168" y="1942"/>
                    <a:pt x="3490" y="1080"/>
                    <a:pt x="3501" y="0"/>
                  </a:cubicBezTo>
                  <a:cubicBezTo>
                    <a:pt x="1236" y="0"/>
                    <a:pt x="1236" y="0"/>
                    <a:pt x="1236" y="0"/>
                  </a:cubicBezTo>
                  <a:cubicBezTo>
                    <a:pt x="1236" y="20"/>
                    <a:pt x="1236" y="31"/>
                    <a:pt x="1236" y="41"/>
                  </a:cubicBezTo>
                </a:path>
              </a:pathLst>
            </a:custGeom>
            <a:solidFill>
              <a:schemeClr val="accent5"/>
            </a:solidFill>
            <a:ln>
              <a:noFill/>
            </a:ln>
            <a:effectLst/>
          </p:spPr>
          <p:txBody>
            <a:bodyPr wrap="none" anchor="ctr"/>
            <a:lstStyle/>
            <a:p>
              <a:endParaRPr lang="es-MX" sz="900"/>
            </a:p>
          </p:txBody>
        </p:sp>
        <p:sp>
          <p:nvSpPr>
            <p:cNvPr id="9" name="Freeform 184">
              <a:extLst>
                <a:ext uri="{FF2B5EF4-FFF2-40B4-BE49-F238E27FC236}">
                  <a16:creationId xmlns:a16="http://schemas.microsoft.com/office/drawing/2014/main" xmlns="" id="{0F3393FC-C772-C74B-AC41-737639E4244B}"/>
                </a:ext>
              </a:extLst>
            </p:cNvPr>
            <p:cNvSpPr>
              <a:spLocks noChangeArrowheads="1"/>
            </p:cNvSpPr>
            <p:nvPr/>
          </p:nvSpPr>
          <p:spPr bwMode="auto">
            <a:xfrm>
              <a:off x="9262757" y="840135"/>
              <a:ext cx="1395369" cy="1067048"/>
            </a:xfrm>
            <a:custGeom>
              <a:avLst/>
              <a:gdLst>
                <a:gd name="T0" fmla="*/ 0 w 2775"/>
                <a:gd name="T1" fmla="*/ 0 h 2119"/>
                <a:gd name="T2" fmla="*/ 0 w 2775"/>
                <a:gd name="T3" fmla="*/ 2108 h 2119"/>
                <a:gd name="T4" fmla="*/ 0 w 2775"/>
                <a:gd name="T5" fmla="*/ 2118 h 2119"/>
                <a:gd name="T6" fmla="*/ 2774 w 2775"/>
                <a:gd name="T7" fmla="*/ 2118 h 2119"/>
                <a:gd name="T8" fmla="*/ 2774 w 2775"/>
                <a:gd name="T9" fmla="*/ 2108 h 2119"/>
                <a:gd name="T10" fmla="*/ 2774 w 2775"/>
                <a:gd name="T11" fmla="*/ 0 h 2119"/>
                <a:gd name="T12" fmla="*/ 0 w 2775"/>
                <a:gd name="T13" fmla="*/ 0 h 2119"/>
              </a:gdLst>
              <a:ahLst/>
              <a:cxnLst>
                <a:cxn ang="0">
                  <a:pos x="T0" y="T1"/>
                </a:cxn>
                <a:cxn ang="0">
                  <a:pos x="T2" y="T3"/>
                </a:cxn>
                <a:cxn ang="0">
                  <a:pos x="T4" y="T5"/>
                </a:cxn>
                <a:cxn ang="0">
                  <a:pos x="T6" y="T7"/>
                </a:cxn>
                <a:cxn ang="0">
                  <a:pos x="T8" y="T9"/>
                </a:cxn>
                <a:cxn ang="0">
                  <a:pos x="T10" y="T11"/>
                </a:cxn>
                <a:cxn ang="0">
                  <a:pos x="T12" y="T13"/>
                </a:cxn>
              </a:cxnLst>
              <a:rect l="0" t="0" r="r" b="b"/>
              <a:pathLst>
                <a:path w="2775" h="2119">
                  <a:moveTo>
                    <a:pt x="0" y="0"/>
                  </a:moveTo>
                  <a:lnTo>
                    <a:pt x="0" y="2108"/>
                  </a:lnTo>
                  <a:lnTo>
                    <a:pt x="0" y="2118"/>
                  </a:lnTo>
                  <a:lnTo>
                    <a:pt x="2774" y="2118"/>
                  </a:lnTo>
                  <a:lnTo>
                    <a:pt x="2774" y="2108"/>
                  </a:lnTo>
                  <a:lnTo>
                    <a:pt x="2774" y="0"/>
                  </a:lnTo>
                  <a:lnTo>
                    <a:pt x="0" y="0"/>
                  </a:lnTo>
                </a:path>
              </a:pathLst>
            </a:custGeom>
            <a:solidFill>
              <a:schemeClr val="accent1"/>
            </a:solidFill>
            <a:ln>
              <a:noFill/>
            </a:ln>
            <a:effectLst/>
          </p:spPr>
          <p:txBody>
            <a:bodyPr wrap="none" anchor="ctr"/>
            <a:lstStyle/>
            <a:p>
              <a:endParaRPr lang="es-MX" sz="900"/>
            </a:p>
          </p:txBody>
        </p:sp>
        <p:sp>
          <p:nvSpPr>
            <p:cNvPr id="10" name="Freeform 185">
              <a:extLst>
                <a:ext uri="{FF2B5EF4-FFF2-40B4-BE49-F238E27FC236}">
                  <a16:creationId xmlns:a16="http://schemas.microsoft.com/office/drawing/2014/main" xmlns="" id="{46F926D0-F25B-FE41-B95D-1B4D3E1D7721}"/>
                </a:ext>
              </a:extLst>
            </p:cNvPr>
            <p:cNvSpPr>
              <a:spLocks noChangeArrowheads="1"/>
            </p:cNvSpPr>
            <p:nvPr/>
          </p:nvSpPr>
          <p:spPr bwMode="auto">
            <a:xfrm>
              <a:off x="9262757" y="2528333"/>
              <a:ext cx="1761404" cy="1719254"/>
            </a:xfrm>
            <a:custGeom>
              <a:avLst/>
              <a:gdLst>
                <a:gd name="T0" fmla="*/ 2826 w 3502"/>
                <a:gd name="T1" fmla="*/ 1153 h 3418"/>
                <a:gd name="T2" fmla="*/ 2826 w 3502"/>
                <a:gd name="T3" fmla="*/ 1153 h 3418"/>
                <a:gd name="T4" fmla="*/ 1818 w 3502"/>
                <a:gd name="T5" fmla="*/ 322 h 3418"/>
                <a:gd name="T6" fmla="*/ 208 w 3502"/>
                <a:gd name="T7" fmla="*/ 0 h 3418"/>
                <a:gd name="T8" fmla="*/ 0 w 3502"/>
                <a:gd name="T9" fmla="*/ 11 h 3418"/>
                <a:gd name="T10" fmla="*/ 0 w 3502"/>
                <a:gd name="T11" fmla="*/ 2004 h 3418"/>
                <a:gd name="T12" fmla="*/ 893 w 3502"/>
                <a:gd name="T13" fmla="*/ 2388 h 3418"/>
                <a:gd name="T14" fmla="*/ 1236 w 3502"/>
                <a:gd name="T15" fmla="*/ 3417 h 3418"/>
                <a:gd name="T16" fmla="*/ 3501 w 3502"/>
                <a:gd name="T17" fmla="*/ 3417 h 3418"/>
                <a:gd name="T18" fmla="*/ 3501 w 3502"/>
                <a:gd name="T19" fmla="*/ 3375 h 3418"/>
                <a:gd name="T20" fmla="*/ 2826 w 3502"/>
                <a:gd name="T21" fmla="*/ 1153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2" h="3418">
                  <a:moveTo>
                    <a:pt x="2826" y="1153"/>
                  </a:moveTo>
                  <a:lnTo>
                    <a:pt x="2826" y="1153"/>
                  </a:lnTo>
                  <a:cubicBezTo>
                    <a:pt x="2597" y="810"/>
                    <a:pt x="2265" y="530"/>
                    <a:pt x="1818" y="322"/>
                  </a:cubicBezTo>
                  <a:cubicBezTo>
                    <a:pt x="1382" y="104"/>
                    <a:pt x="842" y="0"/>
                    <a:pt x="208" y="0"/>
                  </a:cubicBezTo>
                  <a:cubicBezTo>
                    <a:pt x="135" y="0"/>
                    <a:pt x="62" y="0"/>
                    <a:pt x="0" y="11"/>
                  </a:cubicBezTo>
                  <a:cubicBezTo>
                    <a:pt x="0" y="2004"/>
                    <a:pt x="0" y="2004"/>
                    <a:pt x="0" y="2004"/>
                  </a:cubicBezTo>
                  <a:cubicBezTo>
                    <a:pt x="374" y="2004"/>
                    <a:pt x="675" y="2129"/>
                    <a:pt x="893" y="2388"/>
                  </a:cubicBezTo>
                  <a:cubicBezTo>
                    <a:pt x="1112" y="2627"/>
                    <a:pt x="1226" y="2980"/>
                    <a:pt x="1236" y="3417"/>
                  </a:cubicBezTo>
                  <a:cubicBezTo>
                    <a:pt x="3501" y="3417"/>
                    <a:pt x="3501" y="3417"/>
                    <a:pt x="3501" y="3417"/>
                  </a:cubicBezTo>
                  <a:cubicBezTo>
                    <a:pt x="3501" y="3406"/>
                    <a:pt x="3501" y="3385"/>
                    <a:pt x="3501" y="3375"/>
                  </a:cubicBezTo>
                  <a:cubicBezTo>
                    <a:pt x="3501" y="2586"/>
                    <a:pt x="3272" y="1848"/>
                    <a:pt x="2826" y="1153"/>
                  </a:cubicBezTo>
                </a:path>
              </a:pathLst>
            </a:custGeom>
            <a:solidFill>
              <a:schemeClr val="accent4"/>
            </a:solidFill>
            <a:ln>
              <a:noFill/>
            </a:ln>
            <a:effectLst/>
          </p:spPr>
          <p:txBody>
            <a:bodyPr wrap="none" anchor="ctr"/>
            <a:lstStyle/>
            <a:p>
              <a:endParaRPr lang="es-MX" sz="900"/>
            </a:p>
          </p:txBody>
        </p:sp>
      </p:grpSp>
    </p:spTree>
    <p:extLst>
      <p:ext uri="{BB962C8B-B14F-4D97-AF65-F5344CB8AC3E}">
        <p14:creationId xmlns:p14="http://schemas.microsoft.com/office/powerpoint/2010/main" val="1617483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xmlns="" id="{CE4B999E-AE68-A148-BC94-54DD0361C6F6}"/>
              </a:ext>
            </a:extLst>
          </p:cNvPr>
          <p:cNvSpPr txBox="1"/>
          <p:nvPr/>
        </p:nvSpPr>
        <p:spPr>
          <a:xfrm>
            <a:off x="3940240" y="295975"/>
            <a:ext cx="4950779" cy="707886"/>
          </a:xfrm>
          <a:prstGeom prst="rect">
            <a:avLst/>
          </a:prstGeom>
          <a:noFill/>
        </p:spPr>
        <p:txBody>
          <a:bodyPr wrap="none" rtlCol="0">
            <a:spAutoFit/>
          </a:bodyPr>
          <a:lstStyle/>
          <a:p>
            <a:pPr algn="ctr"/>
            <a:r>
              <a:rPr lang="en-US" sz="4000" b="1" dirty="0" smtClean="0">
                <a:solidFill>
                  <a:schemeClr val="tx2"/>
                </a:solidFill>
                <a:latin typeface="Lato Heavy" charset="0"/>
                <a:ea typeface="Lato Heavy" charset="0"/>
                <a:cs typeface="Lato Heavy" charset="0"/>
              </a:rPr>
              <a:t>Special Requirements</a:t>
            </a:r>
            <a:endParaRPr lang="en-US" sz="4000" b="1" dirty="0">
              <a:solidFill>
                <a:schemeClr val="tx2"/>
              </a:solidFill>
              <a:latin typeface="Lato Heavy" charset="0"/>
              <a:ea typeface="Lato Heavy" charset="0"/>
              <a:cs typeface="Lato Heavy" charset="0"/>
            </a:endParaRPr>
          </a:p>
        </p:txBody>
      </p:sp>
      <p:sp>
        <p:nvSpPr>
          <p:cNvPr id="3"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68194" y="1629270"/>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Laptop</a:t>
            </a:r>
            <a:endParaRPr lang="es-MX" sz="2800" b="1" dirty="0">
              <a:solidFill>
                <a:schemeClr val="bg1"/>
              </a:solidFill>
            </a:endParaRPr>
          </a:p>
        </p:txBody>
      </p:sp>
      <p:sp>
        <p:nvSpPr>
          <p:cNvPr id="8"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1557887" y="2424221"/>
            <a:ext cx="5139476"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a:solidFill>
                  <a:schemeClr val="bg1"/>
                </a:solidFill>
              </a:rPr>
              <a:t>2 hours class scheduling</a:t>
            </a:r>
            <a:endParaRPr lang="es-MX" sz="2800" b="1" dirty="0">
              <a:solidFill>
                <a:schemeClr val="bg1"/>
              </a:solidFill>
            </a:endParaRPr>
          </a:p>
        </p:txBody>
      </p:sp>
      <p:sp>
        <p:nvSpPr>
          <p:cNvPr id="9"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2756492" y="3219172"/>
            <a:ext cx="6881777"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a:solidFill>
                  <a:schemeClr val="bg1"/>
                </a:solidFill>
              </a:rPr>
              <a:t>Basic knowledge of Linux and Networking</a:t>
            </a:r>
            <a:endParaRPr lang="es-MX" sz="2800" b="1" dirty="0">
              <a:solidFill>
                <a:schemeClr val="bg1"/>
              </a:solidFill>
            </a:endParaRPr>
          </a:p>
        </p:txBody>
      </p:sp>
      <p:grpSp>
        <p:nvGrpSpPr>
          <p:cNvPr id="7" name="Group 6"/>
          <p:cNvGrpSpPr/>
          <p:nvPr/>
        </p:nvGrpSpPr>
        <p:grpSpPr>
          <a:xfrm>
            <a:off x="242429" y="221833"/>
            <a:ext cx="406681" cy="525602"/>
            <a:chOff x="7390433" y="840135"/>
            <a:chExt cx="3633728" cy="5188823"/>
          </a:xfrm>
        </p:grpSpPr>
        <p:sp>
          <p:nvSpPr>
            <p:cNvPr id="10" name="Freeform 180">
              <a:extLst>
                <a:ext uri="{FF2B5EF4-FFF2-40B4-BE49-F238E27FC236}">
                  <a16:creationId xmlns:a16="http://schemas.microsoft.com/office/drawing/2014/main" xmlns="" id="{46409BCA-2E11-7543-9F17-40BD102CC814}"/>
                </a:ext>
              </a:extLst>
            </p:cNvPr>
            <p:cNvSpPr>
              <a:spLocks noChangeArrowheads="1"/>
            </p:cNvSpPr>
            <p:nvPr/>
          </p:nvSpPr>
          <p:spPr bwMode="auto">
            <a:xfrm>
              <a:off x="7505790" y="840135"/>
              <a:ext cx="1756967" cy="1060392"/>
            </a:xfrm>
            <a:custGeom>
              <a:avLst/>
              <a:gdLst>
                <a:gd name="T0" fmla="*/ 3490 w 3491"/>
                <a:gd name="T1" fmla="*/ 2108 h 2109"/>
                <a:gd name="T2" fmla="*/ 3490 w 3491"/>
                <a:gd name="T3" fmla="*/ 0 h 2109"/>
                <a:gd name="T4" fmla="*/ 0 w 3491"/>
                <a:gd name="T5" fmla="*/ 0 h 2109"/>
                <a:gd name="T6" fmla="*/ 0 w 3491"/>
                <a:gd name="T7" fmla="*/ 2108 h 2109"/>
                <a:gd name="T8" fmla="*/ 3490 w 3491"/>
                <a:gd name="T9" fmla="*/ 2108 h 2109"/>
              </a:gdLst>
              <a:ahLst/>
              <a:cxnLst>
                <a:cxn ang="0">
                  <a:pos x="T0" y="T1"/>
                </a:cxn>
                <a:cxn ang="0">
                  <a:pos x="T2" y="T3"/>
                </a:cxn>
                <a:cxn ang="0">
                  <a:pos x="T4" y="T5"/>
                </a:cxn>
                <a:cxn ang="0">
                  <a:pos x="T6" y="T7"/>
                </a:cxn>
                <a:cxn ang="0">
                  <a:pos x="T8" y="T9"/>
                </a:cxn>
              </a:cxnLst>
              <a:rect l="0" t="0" r="r" b="b"/>
              <a:pathLst>
                <a:path w="3491" h="2109">
                  <a:moveTo>
                    <a:pt x="3490" y="2108"/>
                  </a:moveTo>
                  <a:lnTo>
                    <a:pt x="3490" y="0"/>
                  </a:lnTo>
                  <a:lnTo>
                    <a:pt x="0" y="0"/>
                  </a:lnTo>
                  <a:lnTo>
                    <a:pt x="0" y="2108"/>
                  </a:lnTo>
                  <a:lnTo>
                    <a:pt x="3490" y="2108"/>
                  </a:lnTo>
                </a:path>
              </a:pathLst>
            </a:custGeom>
            <a:solidFill>
              <a:schemeClr val="accent2"/>
            </a:solidFill>
            <a:ln>
              <a:noFill/>
            </a:ln>
            <a:effectLst/>
          </p:spPr>
          <p:txBody>
            <a:bodyPr wrap="none" anchor="ctr"/>
            <a:lstStyle/>
            <a:p>
              <a:endParaRPr lang="es-MX" sz="900"/>
            </a:p>
          </p:txBody>
        </p:sp>
        <p:sp>
          <p:nvSpPr>
            <p:cNvPr id="11" name="Freeform 181">
              <a:extLst>
                <a:ext uri="{FF2B5EF4-FFF2-40B4-BE49-F238E27FC236}">
                  <a16:creationId xmlns:a16="http://schemas.microsoft.com/office/drawing/2014/main" xmlns="" id="{8714ED9D-45C8-5B4B-9D2D-1FB72A89A212}"/>
                </a:ext>
              </a:extLst>
            </p:cNvPr>
            <p:cNvSpPr>
              <a:spLocks noChangeArrowheads="1"/>
            </p:cNvSpPr>
            <p:nvPr/>
          </p:nvSpPr>
          <p:spPr bwMode="auto">
            <a:xfrm>
              <a:off x="7390433" y="4564818"/>
              <a:ext cx="1870105" cy="1464140"/>
            </a:xfrm>
            <a:custGeom>
              <a:avLst/>
              <a:gdLst>
                <a:gd name="T0" fmla="*/ 3718 w 3719"/>
                <a:gd name="T1" fmla="*/ 935 h 2909"/>
                <a:gd name="T2" fmla="*/ 3718 w 3719"/>
                <a:gd name="T3" fmla="*/ 935 h 2909"/>
                <a:gd name="T4" fmla="*/ 3697 w 3719"/>
                <a:gd name="T5" fmla="*/ 935 h 2909"/>
                <a:gd name="T6" fmla="*/ 2742 w 3719"/>
                <a:gd name="T7" fmla="*/ 675 h 2909"/>
                <a:gd name="T8" fmla="*/ 2316 w 3719"/>
                <a:gd name="T9" fmla="*/ 0 h 2909"/>
                <a:gd name="T10" fmla="*/ 0 w 3719"/>
                <a:gd name="T11" fmla="*/ 0 h 2909"/>
                <a:gd name="T12" fmla="*/ 1070 w 3719"/>
                <a:gd name="T13" fmla="*/ 2098 h 2909"/>
                <a:gd name="T14" fmla="*/ 3677 w 3719"/>
                <a:gd name="T15" fmla="*/ 2908 h 2909"/>
                <a:gd name="T16" fmla="*/ 3718 w 3719"/>
                <a:gd name="T17" fmla="*/ 2908 h 2909"/>
                <a:gd name="T18" fmla="*/ 3718 w 3719"/>
                <a:gd name="T19" fmla="*/ 935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9" h="2909">
                  <a:moveTo>
                    <a:pt x="3718" y="935"/>
                  </a:moveTo>
                  <a:lnTo>
                    <a:pt x="3718" y="935"/>
                  </a:lnTo>
                  <a:cubicBezTo>
                    <a:pt x="3708" y="935"/>
                    <a:pt x="3708" y="935"/>
                    <a:pt x="3697" y="935"/>
                  </a:cubicBezTo>
                  <a:cubicBezTo>
                    <a:pt x="3303" y="935"/>
                    <a:pt x="2981" y="842"/>
                    <a:pt x="2742" y="675"/>
                  </a:cubicBezTo>
                  <a:cubicBezTo>
                    <a:pt x="2503" y="499"/>
                    <a:pt x="2358" y="270"/>
                    <a:pt x="2316" y="0"/>
                  </a:cubicBezTo>
                  <a:cubicBezTo>
                    <a:pt x="0" y="0"/>
                    <a:pt x="0" y="0"/>
                    <a:pt x="0" y="0"/>
                  </a:cubicBezTo>
                  <a:cubicBezTo>
                    <a:pt x="83" y="852"/>
                    <a:pt x="436" y="1558"/>
                    <a:pt x="1070" y="2098"/>
                  </a:cubicBezTo>
                  <a:cubicBezTo>
                    <a:pt x="1714" y="2638"/>
                    <a:pt x="2576" y="2908"/>
                    <a:pt x="3677" y="2908"/>
                  </a:cubicBezTo>
                  <a:cubicBezTo>
                    <a:pt x="3687" y="2908"/>
                    <a:pt x="3697" y="2908"/>
                    <a:pt x="3718" y="2908"/>
                  </a:cubicBezTo>
                  <a:lnTo>
                    <a:pt x="3718" y="935"/>
                  </a:lnTo>
                </a:path>
              </a:pathLst>
            </a:custGeom>
            <a:solidFill>
              <a:schemeClr val="accent1"/>
            </a:solidFill>
            <a:ln>
              <a:noFill/>
            </a:ln>
            <a:effectLst/>
          </p:spPr>
          <p:txBody>
            <a:bodyPr wrap="none" anchor="ctr"/>
            <a:lstStyle/>
            <a:p>
              <a:endParaRPr lang="es-MX" sz="900"/>
            </a:p>
          </p:txBody>
        </p:sp>
        <p:sp>
          <p:nvSpPr>
            <p:cNvPr id="12" name="Freeform 182">
              <a:extLst>
                <a:ext uri="{FF2B5EF4-FFF2-40B4-BE49-F238E27FC236}">
                  <a16:creationId xmlns:a16="http://schemas.microsoft.com/office/drawing/2014/main" xmlns="" id="{379FAFBE-4156-AD4B-AA78-566A3C1DF253}"/>
                </a:ext>
              </a:extLst>
            </p:cNvPr>
            <p:cNvSpPr>
              <a:spLocks noChangeArrowheads="1"/>
            </p:cNvSpPr>
            <p:nvPr/>
          </p:nvSpPr>
          <p:spPr bwMode="auto">
            <a:xfrm>
              <a:off x="7505790" y="1900527"/>
              <a:ext cx="1756967" cy="2069762"/>
            </a:xfrm>
            <a:custGeom>
              <a:avLst/>
              <a:gdLst>
                <a:gd name="T0" fmla="*/ 2130 w 3491"/>
                <a:gd name="T1" fmla="*/ 1807 h 4113"/>
                <a:gd name="T2" fmla="*/ 2130 w 3491"/>
                <a:gd name="T3" fmla="*/ 1807 h 4113"/>
                <a:gd name="T4" fmla="*/ 2130 w 3491"/>
                <a:gd name="T5" fmla="*/ 10 h 4113"/>
                <a:gd name="T6" fmla="*/ 3490 w 3491"/>
                <a:gd name="T7" fmla="*/ 10 h 4113"/>
                <a:gd name="T8" fmla="*/ 3490 w 3491"/>
                <a:gd name="T9" fmla="*/ 0 h 4113"/>
                <a:gd name="T10" fmla="*/ 0 w 3491"/>
                <a:gd name="T11" fmla="*/ 0 h 4113"/>
                <a:gd name="T12" fmla="*/ 0 w 3491"/>
                <a:gd name="T13" fmla="*/ 4112 h 4113"/>
                <a:gd name="T14" fmla="*/ 2265 w 3491"/>
                <a:gd name="T15" fmla="*/ 4112 h 4113"/>
                <a:gd name="T16" fmla="*/ 2628 w 3491"/>
                <a:gd name="T17" fmla="*/ 3499 h 4113"/>
                <a:gd name="T18" fmla="*/ 3490 w 3491"/>
                <a:gd name="T19" fmla="*/ 3250 h 4113"/>
                <a:gd name="T20" fmla="*/ 3490 w 3491"/>
                <a:gd name="T21" fmla="*/ 1257 h 4113"/>
                <a:gd name="T22" fmla="*/ 2130 w 3491"/>
                <a:gd name="T23" fmla="*/ 1807 h 4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1" h="4113">
                  <a:moveTo>
                    <a:pt x="2130" y="1807"/>
                  </a:moveTo>
                  <a:lnTo>
                    <a:pt x="2130" y="1807"/>
                  </a:lnTo>
                  <a:cubicBezTo>
                    <a:pt x="2130" y="10"/>
                    <a:pt x="2130" y="10"/>
                    <a:pt x="2130" y="10"/>
                  </a:cubicBezTo>
                  <a:cubicBezTo>
                    <a:pt x="3490" y="10"/>
                    <a:pt x="3490" y="10"/>
                    <a:pt x="3490" y="10"/>
                  </a:cubicBezTo>
                  <a:cubicBezTo>
                    <a:pt x="3490" y="0"/>
                    <a:pt x="3490" y="0"/>
                    <a:pt x="3490" y="0"/>
                  </a:cubicBezTo>
                  <a:cubicBezTo>
                    <a:pt x="0" y="0"/>
                    <a:pt x="0" y="0"/>
                    <a:pt x="0" y="0"/>
                  </a:cubicBezTo>
                  <a:cubicBezTo>
                    <a:pt x="0" y="4112"/>
                    <a:pt x="0" y="4112"/>
                    <a:pt x="0" y="4112"/>
                  </a:cubicBezTo>
                  <a:cubicBezTo>
                    <a:pt x="2265" y="4112"/>
                    <a:pt x="2265" y="4112"/>
                    <a:pt x="2265" y="4112"/>
                  </a:cubicBezTo>
                  <a:cubicBezTo>
                    <a:pt x="2317" y="3863"/>
                    <a:pt x="2431" y="3665"/>
                    <a:pt x="2628" y="3499"/>
                  </a:cubicBezTo>
                  <a:cubicBezTo>
                    <a:pt x="2826" y="3333"/>
                    <a:pt x="3116" y="3250"/>
                    <a:pt x="3490" y="3250"/>
                  </a:cubicBezTo>
                  <a:cubicBezTo>
                    <a:pt x="3490" y="1257"/>
                    <a:pt x="3490" y="1257"/>
                    <a:pt x="3490" y="1257"/>
                  </a:cubicBezTo>
                  <a:cubicBezTo>
                    <a:pt x="2950" y="1288"/>
                    <a:pt x="2493" y="1475"/>
                    <a:pt x="2130" y="1807"/>
                  </a:cubicBezTo>
                </a:path>
              </a:pathLst>
            </a:custGeom>
            <a:solidFill>
              <a:schemeClr val="accent3"/>
            </a:solidFill>
            <a:ln>
              <a:noFill/>
            </a:ln>
            <a:effectLst/>
          </p:spPr>
          <p:txBody>
            <a:bodyPr wrap="none" anchor="ctr"/>
            <a:lstStyle/>
            <a:p>
              <a:endParaRPr lang="es-MX" sz="900"/>
            </a:p>
          </p:txBody>
        </p:sp>
        <p:sp>
          <p:nvSpPr>
            <p:cNvPr id="13" name="Freeform 183">
              <a:extLst>
                <a:ext uri="{FF2B5EF4-FFF2-40B4-BE49-F238E27FC236}">
                  <a16:creationId xmlns:a16="http://schemas.microsoft.com/office/drawing/2014/main" xmlns="" id="{95404F48-0113-B643-BCF8-5B073C02652B}"/>
                </a:ext>
              </a:extLst>
            </p:cNvPr>
            <p:cNvSpPr>
              <a:spLocks noChangeArrowheads="1"/>
            </p:cNvSpPr>
            <p:nvPr/>
          </p:nvSpPr>
          <p:spPr bwMode="auto">
            <a:xfrm>
              <a:off x="9262757" y="4245369"/>
              <a:ext cx="1761404" cy="1781369"/>
            </a:xfrm>
            <a:custGeom>
              <a:avLst/>
              <a:gdLst>
                <a:gd name="T0" fmla="*/ 1236 w 3502"/>
                <a:gd name="T1" fmla="*/ 41 h 3542"/>
                <a:gd name="T2" fmla="*/ 1236 w 3502"/>
                <a:gd name="T3" fmla="*/ 41 h 3542"/>
                <a:gd name="T4" fmla="*/ 914 w 3502"/>
                <a:gd name="T5" fmla="*/ 1152 h 3542"/>
                <a:gd name="T6" fmla="*/ 0 w 3502"/>
                <a:gd name="T7" fmla="*/ 1568 h 3542"/>
                <a:gd name="T8" fmla="*/ 0 w 3502"/>
                <a:gd name="T9" fmla="*/ 3541 h 3542"/>
                <a:gd name="T10" fmla="*/ 2545 w 3502"/>
                <a:gd name="T11" fmla="*/ 2575 h 3542"/>
                <a:gd name="T12" fmla="*/ 3501 w 3502"/>
                <a:gd name="T13" fmla="*/ 0 h 3542"/>
                <a:gd name="T14" fmla="*/ 1236 w 3502"/>
                <a:gd name="T15" fmla="*/ 0 h 3542"/>
                <a:gd name="T16" fmla="*/ 1236 w 3502"/>
                <a:gd name="T17" fmla="*/ 41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2" h="3542">
                  <a:moveTo>
                    <a:pt x="1236" y="41"/>
                  </a:moveTo>
                  <a:lnTo>
                    <a:pt x="1236" y="41"/>
                  </a:lnTo>
                  <a:cubicBezTo>
                    <a:pt x="1236" y="498"/>
                    <a:pt x="1122" y="872"/>
                    <a:pt x="914" y="1152"/>
                  </a:cubicBezTo>
                  <a:cubicBezTo>
                    <a:pt x="696" y="1422"/>
                    <a:pt x="395" y="1558"/>
                    <a:pt x="0" y="1568"/>
                  </a:cubicBezTo>
                  <a:cubicBezTo>
                    <a:pt x="0" y="3541"/>
                    <a:pt x="0" y="3541"/>
                    <a:pt x="0" y="3541"/>
                  </a:cubicBezTo>
                  <a:cubicBezTo>
                    <a:pt x="1081" y="3531"/>
                    <a:pt x="1922" y="3209"/>
                    <a:pt x="2545" y="2575"/>
                  </a:cubicBezTo>
                  <a:cubicBezTo>
                    <a:pt x="3168" y="1942"/>
                    <a:pt x="3490" y="1080"/>
                    <a:pt x="3501" y="0"/>
                  </a:cubicBezTo>
                  <a:cubicBezTo>
                    <a:pt x="1236" y="0"/>
                    <a:pt x="1236" y="0"/>
                    <a:pt x="1236" y="0"/>
                  </a:cubicBezTo>
                  <a:cubicBezTo>
                    <a:pt x="1236" y="20"/>
                    <a:pt x="1236" y="31"/>
                    <a:pt x="1236" y="41"/>
                  </a:cubicBezTo>
                </a:path>
              </a:pathLst>
            </a:custGeom>
            <a:solidFill>
              <a:schemeClr val="accent5"/>
            </a:solidFill>
            <a:ln>
              <a:noFill/>
            </a:ln>
            <a:effectLst/>
          </p:spPr>
          <p:txBody>
            <a:bodyPr wrap="none" anchor="ctr"/>
            <a:lstStyle/>
            <a:p>
              <a:endParaRPr lang="es-MX" sz="900"/>
            </a:p>
          </p:txBody>
        </p:sp>
        <p:sp>
          <p:nvSpPr>
            <p:cNvPr id="14" name="Freeform 184">
              <a:extLst>
                <a:ext uri="{FF2B5EF4-FFF2-40B4-BE49-F238E27FC236}">
                  <a16:creationId xmlns:a16="http://schemas.microsoft.com/office/drawing/2014/main" xmlns="" id="{0F3393FC-C772-C74B-AC41-737639E4244B}"/>
                </a:ext>
              </a:extLst>
            </p:cNvPr>
            <p:cNvSpPr>
              <a:spLocks noChangeArrowheads="1"/>
            </p:cNvSpPr>
            <p:nvPr/>
          </p:nvSpPr>
          <p:spPr bwMode="auto">
            <a:xfrm>
              <a:off x="9262757" y="840135"/>
              <a:ext cx="1395369" cy="1067048"/>
            </a:xfrm>
            <a:custGeom>
              <a:avLst/>
              <a:gdLst>
                <a:gd name="T0" fmla="*/ 0 w 2775"/>
                <a:gd name="T1" fmla="*/ 0 h 2119"/>
                <a:gd name="T2" fmla="*/ 0 w 2775"/>
                <a:gd name="T3" fmla="*/ 2108 h 2119"/>
                <a:gd name="T4" fmla="*/ 0 w 2775"/>
                <a:gd name="T5" fmla="*/ 2118 h 2119"/>
                <a:gd name="T6" fmla="*/ 2774 w 2775"/>
                <a:gd name="T7" fmla="*/ 2118 h 2119"/>
                <a:gd name="T8" fmla="*/ 2774 w 2775"/>
                <a:gd name="T9" fmla="*/ 2108 h 2119"/>
                <a:gd name="T10" fmla="*/ 2774 w 2775"/>
                <a:gd name="T11" fmla="*/ 0 h 2119"/>
                <a:gd name="T12" fmla="*/ 0 w 2775"/>
                <a:gd name="T13" fmla="*/ 0 h 2119"/>
              </a:gdLst>
              <a:ahLst/>
              <a:cxnLst>
                <a:cxn ang="0">
                  <a:pos x="T0" y="T1"/>
                </a:cxn>
                <a:cxn ang="0">
                  <a:pos x="T2" y="T3"/>
                </a:cxn>
                <a:cxn ang="0">
                  <a:pos x="T4" y="T5"/>
                </a:cxn>
                <a:cxn ang="0">
                  <a:pos x="T6" y="T7"/>
                </a:cxn>
                <a:cxn ang="0">
                  <a:pos x="T8" y="T9"/>
                </a:cxn>
                <a:cxn ang="0">
                  <a:pos x="T10" y="T11"/>
                </a:cxn>
                <a:cxn ang="0">
                  <a:pos x="T12" y="T13"/>
                </a:cxn>
              </a:cxnLst>
              <a:rect l="0" t="0" r="r" b="b"/>
              <a:pathLst>
                <a:path w="2775" h="2119">
                  <a:moveTo>
                    <a:pt x="0" y="0"/>
                  </a:moveTo>
                  <a:lnTo>
                    <a:pt x="0" y="2108"/>
                  </a:lnTo>
                  <a:lnTo>
                    <a:pt x="0" y="2118"/>
                  </a:lnTo>
                  <a:lnTo>
                    <a:pt x="2774" y="2118"/>
                  </a:lnTo>
                  <a:lnTo>
                    <a:pt x="2774" y="2108"/>
                  </a:lnTo>
                  <a:lnTo>
                    <a:pt x="2774" y="0"/>
                  </a:lnTo>
                  <a:lnTo>
                    <a:pt x="0" y="0"/>
                  </a:lnTo>
                </a:path>
              </a:pathLst>
            </a:custGeom>
            <a:solidFill>
              <a:schemeClr val="accent1"/>
            </a:solidFill>
            <a:ln>
              <a:noFill/>
            </a:ln>
            <a:effectLst/>
          </p:spPr>
          <p:txBody>
            <a:bodyPr wrap="none" anchor="ctr"/>
            <a:lstStyle/>
            <a:p>
              <a:endParaRPr lang="es-MX" sz="900"/>
            </a:p>
          </p:txBody>
        </p:sp>
        <p:sp>
          <p:nvSpPr>
            <p:cNvPr id="15" name="Freeform 185">
              <a:extLst>
                <a:ext uri="{FF2B5EF4-FFF2-40B4-BE49-F238E27FC236}">
                  <a16:creationId xmlns:a16="http://schemas.microsoft.com/office/drawing/2014/main" xmlns="" id="{46F926D0-F25B-FE41-B95D-1B4D3E1D7721}"/>
                </a:ext>
              </a:extLst>
            </p:cNvPr>
            <p:cNvSpPr>
              <a:spLocks noChangeArrowheads="1"/>
            </p:cNvSpPr>
            <p:nvPr/>
          </p:nvSpPr>
          <p:spPr bwMode="auto">
            <a:xfrm>
              <a:off x="9262757" y="2528333"/>
              <a:ext cx="1761404" cy="1719254"/>
            </a:xfrm>
            <a:custGeom>
              <a:avLst/>
              <a:gdLst>
                <a:gd name="T0" fmla="*/ 2826 w 3502"/>
                <a:gd name="T1" fmla="*/ 1153 h 3418"/>
                <a:gd name="T2" fmla="*/ 2826 w 3502"/>
                <a:gd name="T3" fmla="*/ 1153 h 3418"/>
                <a:gd name="T4" fmla="*/ 1818 w 3502"/>
                <a:gd name="T5" fmla="*/ 322 h 3418"/>
                <a:gd name="T6" fmla="*/ 208 w 3502"/>
                <a:gd name="T7" fmla="*/ 0 h 3418"/>
                <a:gd name="T8" fmla="*/ 0 w 3502"/>
                <a:gd name="T9" fmla="*/ 11 h 3418"/>
                <a:gd name="T10" fmla="*/ 0 w 3502"/>
                <a:gd name="T11" fmla="*/ 2004 h 3418"/>
                <a:gd name="T12" fmla="*/ 893 w 3502"/>
                <a:gd name="T13" fmla="*/ 2388 h 3418"/>
                <a:gd name="T14" fmla="*/ 1236 w 3502"/>
                <a:gd name="T15" fmla="*/ 3417 h 3418"/>
                <a:gd name="T16" fmla="*/ 3501 w 3502"/>
                <a:gd name="T17" fmla="*/ 3417 h 3418"/>
                <a:gd name="T18" fmla="*/ 3501 w 3502"/>
                <a:gd name="T19" fmla="*/ 3375 h 3418"/>
                <a:gd name="T20" fmla="*/ 2826 w 3502"/>
                <a:gd name="T21" fmla="*/ 1153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2" h="3418">
                  <a:moveTo>
                    <a:pt x="2826" y="1153"/>
                  </a:moveTo>
                  <a:lnTo>
                    <a:pt x="2826" y="1153"/>
                  </a:lnTo>
                  <a:cubicBezTo>
                    <a:pt x="2597" y="810"/>
                    <a:pt x="2265" y="530"/>
                    <a:pt x="1818" y="322"/>
                  </a:cubicBezTo>
                  <a:cubicBezTo>
                    <a:pt x="1382" y="104"/>
                    <a:pt x="842" y="0"/>
                    <a:pt x="208" y="0"/>
                  </a:cubicBezTo>
                  <a:cubicBezTo>
                    <a:pt x="135" y="0"/>
                    <a:pt x="62" y="0"/>
                    <a:pt x="0" y="11"/>
                  </a:cubicBezTo>
                  <a:cubicBezTo>
                    <a:pt x="0" y="2004"/>
                    <a:pt x="0" y="2004"/>
                    <a:pt x="0" y="2004"/>
                  </a:cubicBezTo>
                  <a:cubicBezTo>
                    <a:pt x="374" y="2004"/>
                    <a:pt x="675" y="2129"/>
                    <a:pt x="893" y="2388"/>
                  </a:cubicBezTo>
                  <a:cubicBezTo>
                    <a:pt x="1112" y="2627"/>
                    <a:pt x="1226" y="2980"/>
                    <a:pt x="1236" y="3417"/>
                  </a:cubicBezTo>
                  <a:cubicBezTo>
                    <a:pt x="3501" y="3417"/>
                    <a:pt x="3501" y="3417"/>
                    <a:pt x="3501" y="3417"/>
                  </a:cubicBezTo>
                  <a:cubicBezTo>
                    <a:pt x="3501" y="3406"/>
                    <a:pt x="3501" y="3385"/>
                    <a:pt x="3501" y="3375"/>
                  </a:cubicBezTo>
                  <a:cubicBezTo>
                    <a:pt x="3501" y="2586"/>
                    <a:pt x="3272" y="1848"/>
                    <a:pt x="2826" y="1153"/>
                  </a:cubicBezTo>
                </a:path>
              </a:pathLst>
            </a:custGeom>
            <a:solidFill>
              <a:schemeClr val="accent4"/>
            </a:solidFill>
            <a:ln>
              <a:noFill/>
            </a:ln>
            <a:effectLst/>
          </p:spPr>
          <p:txBody>
            <a:bodyPr wrap="none" anchor="ctr"/>
            <a:lstStyle/>
            <a:p>
              <a:endParaRPr lang="es-MX" sz="900"/>
            </a:p>
          </p:txBody>
        </p:sp>
      </p:grpSp>
    </p:spTree>
    <p:extLst>
      <p:ext uri="{BB962C8B-B14F-4D97-AF65-F5344CB8AC3E}">
        <p14:creationId xmlns:p14="http://schemas.microsoft.com/office/powerpoint/2010/main" val="19377554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xmlns="" id="{CE4B999E-AE68-A148-BC94-54DD0361C6F6}"/>
              </a:ext>
            </a:extLst>
          </p:cNvPr>
          <p:cNvSpPr txBox="1"/>
          <p:nvPr/>
        </p:nvSpPr>
        <p:spPr>
          <a:xfrm>
            <a:off x="5346268" y="295975"/>
            <a:ext cx="2138727" cy="707886"/>
          </a:xfrm>
          <a:prstGeom prst="rect">
            <a:avLst/>
          </a:prstGeom>
          <a:noFill/>
        </p:spPr>
        <p:txBody>
          <a:bodyPr wrap="none" rtlCol="0">
            <a:spAutoFit/>
          </a:bodyPr>
          <a:lstStyle/>
          <a:p>
            <a:pPr algn="ctr"/>
            <a:r>
              <a:rPr lang="en-US" sz="4000" b="1" dirty="0" smtClean="0">
                <a:solidFill>
                  <a:schemeClr val="tx2"/>
                </a:solidFill>
                <a:latin typeface="Lato Heavy" charset="0"/>
                <a:ea typeface="Lato Heavy" charset="0"/>
                <a:cs typeface="Lato Heavy" charset="0"/>
              </a:rPr>
              <a:t>Doubts ?</a:t>
            </a:r>
            <a:endParaRPr lang="en-US" sz="4000" b="1" dirty="0">
              <a:solidFill>
                <a:schemeClr val="tx2"/>
              </a:solidFill>
              <a:latin typeface="Lato Heavy" charset="0"/>
              <a:ea typeface="Lato Heavy" charset="0"/>
              <a:cs typeface="Lato Heavy" charset="0"/>
            </a:endParaRPr>
          </a:p>
        </p:txBody>
      </p:sp>
      <p:sp>
        <p:nvSpPr>
          <p:cNvPr id="3"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68194" y="1752840"/>
            <a:ext cx="10823590"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Mr. Atul Malhotra </a:t>
            </a:r>
            <a:r>
              <a:rPr lang="es-MX" sz="2800" b="1" dirty="0" smtClean="0"/>
              <a:t>|</a:t>
            </a:r>
            <a:r>
              <a:rPr lang="es-MX" sz="2800" b="1" dirty="0" smtClean="0">
                <a:solidFill>
                  <a:schemeClr val="bg1"/>
                </a:solidFill>
              </a:rPr>
              <a:t> atul.18011@lpu.co.in </a:t>
            </a:r>
            <a:r>
              <a:rPr lang="es-MX" sz="2800" b="1" dirty="0" smtClean="0"/>
              <a:t>|</a:t>
            </a:r>
            <a:r>
              <a:rPr lang="es-MX" sz="2800" b="1" dirty="0" smtClean="0">
                <a:solidFill>
                  <a:schemeClr val="bg1"/>
                </a:solidFill>
              </a:rPr>
              <a:t> 33-203</a:t>
            </a:r>
            <a:endParaRPr lang="es-MX" sz="2800" b="1" dirty="0">
              <a:solidFill>
                <a:schemeClr val="bg1"/>
              </a:solidFill>
            </a:endParaRPr>
          </a:p>
        </p:txBody>
      </p:sp>
      <p:grpSp>
        <p:nvGrpSpPr>
          <p:cNvPr id="5" name="Group 4"/>
          <p:cNvGrpSpPr/>
          <p:nvPr/>
        </p:nvGrpSpPr>
        <p:grpSpPr>
          <a:xfrm>
            <a:off x="242429" y="221833"/>
            <a:ext cx="406681" cy="525602"/>
            <a:chOff x="7390433" y="840135"/>
            <a:chExt cx="3633728" cy="5188823"/>
          </a:xfrm>
        </p:grpSpPr>
        <p:sp>
          <p:nvSpPr>
            <p:cNvPr id="6" name="Freeform 180">
              <a:extLst>
                <a:ext uri="{FF2B5EF4-FFF2-40B4-BE49-F238E27FC236}">
                  <a16:creationId xmlns:a16="http://schemas.microsoft.com/office/drawing/2014/main" xmlns="" id="{46409BCA-2E11-7543-9F17-40BD102CC814}"/>
                </a:ext>
              </a:extLst>
            </p:cNvPr>
            <p:cNvSpPr>
              <a:spLocks noChangeArrowheads="1"/>
            </p:cNvSpPr>
            <p:nvPr/>
          </p:nvSpPr>
          <p:spPr bwMode="auto">
            <a:xfrm>
              <a:off x="7505790" y="840135"/>
              <a:ext cx="1756967" cy="1060392"/>
            </a:xfrm>
            <a:custGeom>
              <a:avLst/>
              <a:gdLst>
                <a:gd name="T0" fmla="*/ 3490 w 3491"/>
                <a:gd name="T1" fmla="*/ 2108 h 2109"/>
                <a:gd name="T2" fmla="*/ 3490 w 3491"/>
                <a:gd name="T3" fmla="*/ 0 h 2109"/>
                <a:gd name="T4" fmla="*/ 0 w 3491"/>
                <a:gd name="T5" fmla="*/ 0 h 2109"/>
                <a:gd name="T6" fmla="*/ 0 w 3491"/>
                <a:gd name="T7" fmla="*/ 2108 h 2109"/>
                <a:gd name="T8" fmla="*/ 3490 w 3491"/>
                <a:gd name="T9" fmla="*/ 2108 h 2109"/>
              </a:gdLst>
              <a:ahLst/>
              <a:cxnLst>
                <a:cxn ang="0">
                  <a:pos x="T0" y="T1"/>
                </a:cxn>
                <a:cxn ang="0">
                  <a:pos x="T2" y="T3"/>
                </a:cxn>
                <a:cxn ang="0">
                  <a:pos x="T4" y="T5"/>
                </a:cxn>
                <a:cxn ang="0">
                  <a:pos x="T6" y="T7"/>
                </a:cxn>
                <a:cxn ang="0">
                  <a:pos x="T8" y="T9"/>
                </a:cxn>
              </a:cxnLst>
              <a:rect l="0" t="0" r="r" b="b"/>
              <a:pathLst>
                <a:path w="3491" h="2109">
                  <a:moveTo>
                    <a:pt x="3490" y="2108"/>
                  </a:moveTo>
                  <a:lnTo>
                    <a:pt x="3490" y="0"/>
                  </a:lnTo>
                  <a:lnTo>
                    <a:pt x="0" y="0"/>
                  </a:lnTo>
                  <a:lnTo>
                    <a:pt x="0" y="2108"/>
                  </a:lnTo>
                  <a:lnTo>
                    <a:pt x="3490" y="2108"/>
                  </a:lnTo>
                </a:path>
              </a:pathLst>
            </a:custGeom>
            <a:solidFill>
              <a:schemeClr val="accent2"/>
            </a:solidFill>
            <a:ln>
              <a:noFill/>
            </a:ln>
            <a:effectLst/>
          </p:spPr>
          <p:txBody>
            <a:bodyPr wrap="none" anchor="ctr"/>
            <a:lstStyle/>
            <a:p>
              <a:endParaRPr lang="es-MX" sz="900"/>
            </a:p>
          </p:txBody>
        </p:sp>
        <p:sp>
          <p:nvSpPr>
            <p:cNvPr id="7" name="Freeform 181">
              <a:extLst>
                <a:ext uri="{FF2B5EF4-FFF2-40B4-BE49-F238E27FC236}">
                  <a16:creationId xmlns:a16="http://schemas.microsoft.com/office/drawing/2014/main" xmlns="" id="{8714ED9D-45C8-5B4B-9D2D-1FB72A89A212}"/>
                </a:ext>
              </a:extLst>
            </p:cNvPr>
            <p:cNvSpPr>
              <a:spLocks noChangeArrowheads="1"/>
            </p:cNvSpPr>
            <p:nvPr/>
          </p:nvSpPr>
          <p:spPr bwMode="auto">
            <a:xfrm>
              <a:off x="7390433" y="4564818"/>
              <a:ext cx="1870105" cy="1464140"/>
            </a:xfrm>
            <a:custGeom>
              <a:avLst/>
              <a:gdLst>
                <a:gd name="T0" fmla="*/ 3718 w 3719"/>
                <a:gd name="T1" fmla="*/ 935 h 2909"/>
                <a:gd name="T2" fmla="*/ 3718 w 3719"/>
                <a:gd name="T3" fmla="*/ 935 h 2909"/>
                <a:gd name="T4" fmla="*/ 3697 w 3719"/>
                <a:gd name="T5" fmla="*/ 935 h 2909"/>
                <a:gd name="T6" fmla="*/ 2742 w 3719"/>
                <a:gd name="T7" fmla="*/ 675 h 2909"/>
                <a:gd name="T8" fmla="*/ 2316 w 3719"/>
                <a:gd name="T9" fmla="*/ 0 h 2909"/>
                <a:gd name="T10" fmla="*/ 0 w 3719"/>
                <a:gd name="T11" fmla="*/ 0 h 2909"/>
                <a:gd name="T12" fmla="*/ 1070 w 3719"/>
                <a:gd name="T13" fmla="*/ 2098 h 2909"/>
                <a:gd name="T14" fmla="*/ 3677 w 3719"/>
                <a:gd name="T15" fmla="*/ 2908 h 2909"/>
                <a:gd name="T16" fmla="*/ 3718 w 3719"/>
                <a:gd name="T17" fmla="*/ 2908 h 2909"/>
                <a:gd name="T18" fmla="*/ 3718 w 3719"/>
                <a:gd name="T19" fmla="*/ 935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9" h="2909">
                  <a:moveTo>
                    <a:pt x="3718" y="935"/>
                  </a:moveTo>
                  <a:lnTo>
                    <a:pt x="3718" y="935"/>
                  </a:lnTo>
                  <a:cubicBezTo>
                    <a:pt x="3708" y="935"/>
                    <a:pt x="3708" y="935"/>
                    <a:pt x="3697" y="935"/>
                  </a:cubicBezTo>
                  <a:cubicBezTo>
                    <a:pt x="3303" y="935"/>
                    <a:pt x="2981" y="842"/>
                    <a:pt x="2742" y="675"/>
                  </a:cubicBezTo>
                  <a:cubicBezTo>
                    <a:pt x="2503" y="499"/>
                    <a:pt x="2358" y="270"/>
                    <a:pt x="2316" y="0"/>
                  </a:cubicBezTo>
                  <a:cubicBezTo>
                    <a:pt x="0" y="0"/>
                    <a:pt x="0" y="0"/>
                    <a:pt x="0" y="0"/>
                  </a:cubicBezTo>
                  <a:cubicBezTo>
                    <a:pt x="83" y="852"/>
                    <a:pt x="436" y="1558"/>
                    <a:pt x="1070" y="2098"/>
                  </a:cubicBezTo>
                  <a:cubicBezTo>
                    <a:pt x="1714" y="2638"/>
                    <a:pt x="2576" y="2908"/>
                    <a:pt x="3677" y="2908"/>
                  </a:cubicBezTo>
                  <a:cubicBezTo>
                    <a:pt x="3687" y="2908"/>
                    <a:pt x="3697" y="2908"/>
                    <a:pt x="3718" y="2908"/>
                  </a:cubicBezTo>
                  <a:lnTo>
                    <a:pt x="3718" y="935"/>
                  </a:lnTo>
                </a:path>
              </a:pathLst>
            </a:custGeom>
            <a:solidFill>
              <a:schemeClr val="accent1"/>
            </a:solidFill>
            <a:ln>
              <a:noFill/>
            </a:ln>
            <a:effectLst/>
          </p:spPr>
          <p:txBody>
            <a:bodyPr wrap="none" anchor="ctr"/>
            <a:lstStyle/>
            <a:p>
              <a:endParaRPr lang="es-MX" sz="900"/>
            </a:p>
          </p:txBody>
        </p:sp>
        <p:sp>
          <p:nvSpPr>
            <p:cNvPr id="8" name="Freeform 182">
              <a:extLst>
                <a:ext uri="{FF2B5EF4-FFF2-40B4-BE49-F238E27FC236}">
                  <a16:creationId xmlns:a16="http://schemas.microsoft.com/office/drawing/2014/main" xmlns="" id="{379FAFBE-4156-AD4B-AA78-566A3C1DF253}"/>
                </a:ext>
              </a:extLst>
            </p:cNvPr>
            <p:cNvSpPr>
              <a:spLocks noChangeArrowheads="1"/>
            </p:cNvSpPr>
            <p:nvPr/>
          </p:nvSpPr>
          <p:spPr bwMode="auto">
            <a:xfrm>
              <a:off x="7505790" y="1900527"/>
              <a:ext cx="1756967" cy="2069762"/>
            </a:xfrm>
            <a:custGeom>
              <a:avLst/>
              <a:gdLst>
                <a:gd name="T0" fmla="*/ 2130 w 3491"/>
                <a:gd name="T1" fmla="*/ 1807 h 4113"/>
                <a:gd name="T2" fmla="*/ 2130 w 3491"/>
                <a:gd name="T3" fmla="*/ 1807 h 4113"/>
                <a:gd name="T4" fmla="*/ 2130 w 3491"/>
                <a:gd name="T5" fmla="*/ 10 h 4113"/>
                <a:gd name="T6" fmla="*/ 3490 w 3491"/>
                <a:gd name="T7" fmla="*/ 10 h 4113"/>
                <a:gd name="T8" fmla="*/ 3490 w 3491"/>
                <a:gd name="T9" fmla="*/ 0 h 4113"/>
                <a:gd name="T10" fmla="*/ 0 w 3491"/>
                <a:gd name="T11" fmla="*/ 0 h 4113"/>
                <a:gd name="T12" fmla="*/ 0 w 3491"/>
                <a:gd name="T13" fmla="*/ 4112 h 4113"/>
                <a:gd name="T14" fmla="*/ 2265 w 3491"/>
                <a:gd name="T15" fmla="*/ 4112 h 4113"/>
                <a:gd name="T16" fmla="*/ 2628 w 3491"/>
                <a:gd name="T17" fmla="*/ 3499 h 4113"/>
                <a:gd name="T18" fmla="*/ 3490 w 3491"/>
                <a:gd name="T19" fmla="*/ 3250 h 4113"/>
                <a:gd name="T20" fmla="*/ 3490 w 3491"/>
                <a:gd name="T21" fmla="*/ 1257 h 4113"/>
                <a:gd name="T22" fmla="*/ 2130 w 3491"/>
                <a:gd name="T23" fmla="*/ 1807 h 4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1" h="4113">
                  <a:moveTo>
                    <a:pt x="2130" y="1807"/>
                  </a:moveTo>
                  <a:lnTo>
                    <a:pt x="2130" y="1807"/>
                  </a:lnTo>
                  <a:cubicBezTo>
                    <a:pt x="2130" y="10"/>
                    <a:pt x="2130" y="10"/>
                    <a:pt x="2130" y="10"/>
                  </a:cubicBezTo>
                  <a:cubicBezTo>
                    <a:pt x="3490" y="10"/>
                    <a:pt x="3490" y="10"/>
                    <a:pt x="3490" y="10"/>
                  </a:cubicBezTo>
                  <a:cubicBezTo>
                    <a:pt x="3490" y="0"/>
                    <a:pt x="3490" y="0"/>
                    <a:pt x="3490" y="0"/>
                  </a:cubicBezTo>
                  <a:cubicBezTo>
                    <a:pt x="0" y="0"/>
                    <a:pt x="0" y="0"/>
                    <a:pt x="0" y="0"/>
                  </a:cubicBezTo>
                  <a:cubicBezTo>
                    <a:pt x="0" y="4112"/>
                    <a:pt x="0" y="4112"/>
                    <a:pt x="0" y="4112"/>
                  </a:cubicBezTo>
                  <a:cubicBezTo>
                    <a:pt x="2265" y="4112"/>
                    <a:pt x="2265" y="4112"/>
                    <a:pt x="2265" y="4112"/>
                  </a:cubicBezTo>
                  <a:cubicBezTo>
                    <a:pt x="2317" y="3863"/>
                    <a:pt x="2431" y="3665"/>
                    <a:pt x="2628" y="3499"/>
                  </a:cubicBezTo>
                  <a:cubicBezTo>
                    <a:pt x="2826" y="3333"/>
                    <a:pt x="3116" y="3250"/>
                    <a:pt x="3490" y="3250"/>
                  </a:cubicBezTo>
                  <a:cubicBezTo>
                    <a:pt x="3490" y="1257"/>
                    <a:pt x="3490" y="1257"/>
                    <a:pt x="3490" y="1257"/>
                  </a:cubicBezTo>
                  <a:cubicBezTo>
                    <a:pt x="2950" y="1288"/>
                    <a:pt x="2493" y="1475"/>
                    <a:pt x="2130" y="1807"/>
                  </a:cubicBezTo>
                </a:path>
              </a:pathLst>
            </a:custGeom>
            <a:solidFill>
              <a:schemeClr val="accent3"/>
            </a:solidFill>
            <a:ln>
              <a:noFill/>
            </a:ln>
            <a:effectLst/>
          </p:spPr>
          <p:txBody>
            <a:bodyPr wrap="none" anchor="ctr"/>
            <a:lstStyle/>
            <a:p>
              <a:endParaRPr lang="es-MX" sz="900"/>
            </a:p>
          </p:txBody>
        </p:sp>
        <p:sp>
          <p:nvSpPr>
            <p:cNvPr id="9" name="Freeform 183">
              <a:extLst>
                <a:ext uri="{FF2B5EF4-FFF2-40B4-BE49-F238E27FC236}">
                  <a16:creationId xmlns:a16="http://schemas.microsoft.com/office/drawing/2014/main" xmlns="" id="{95404F48-0113-B643-BCF8-5B073C02652B}"/>
                </a:ext>
              </a:extLst>
            </p:cNvPr>
            <p:cNvSpPr>
              <a:spLocks noChangeArrowheads="1"/>
            </p:cNvSpPr>
            <p:nvPr/>
          </p:nvSpPr>
          <p:spPr bwMode="auto">
            <a:xfrm>
              <a:off x="9262757" y="4245369"/>
              <a:ext cx="1761404" cy="1781369"/>
            </a:xfrm>
            <a:custGeom>
              <a:avLst/>
              <a:gdLst>
                <a:gd name="T0" fmla="*/ 1236 w 3502"/>
                <a:gd name="T1" fmla="*/ 41 h 3542"/>
                <a:gd name="T2" fmla="*/ 1236 w 3502"/>
                <a:gd name="T3" fmla="*/ 41 h 3542"/>
                <a:gd name="T4" fmla="*/ 914 w 3502"/>
                <a:gd name="T5" fmla="*/ 1152 h 3542"/>
                <a:gd name="T6" fmla="*/ 0 w 3502"/>
                <a:gd name="T7" fmla="*/ 1568 h 3542"/>
                <a:gd name="T8" fmla="*/ 0 w 3502"/>
                <a:gd name="T9" fmla="*/ 3541 h 3542"/>
                <a:gd name="T10" fmla="*/ 2545 w 3502"/>
                <a:gd name="T11" fmla="*/ 2575 h 3542"/>
                <a:gd name="T12" fmla="*/ 3501 w 3502"/>
                <a:gd name="T13" fmla="*/ 0 h 3542"/>
                <a:gd name="T14" fmla="*/ 1236 w 3502"/>
                <a:gd name="T15" fmla="*/ 0 h 3542"/>
                <a:gd name="T16" fmla="*/ 1236 w 3502"/>
                <a:gd name="T17" fmla="*/ 41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2" h="3542">
                  <a:moveTo>
                    <a:pt x="1236" y="41"/>
                  </a:moveTo>
                  <a:lnTo>
                    <a:pt x="1236" y="41"/>
                  </a:lnTo>
                  <a:cubicBezTo>
                    <a:pt x="1236" y="498"/>
                    <a:pt x="1122" y="872"/>
                    <a:pt x="914" y="1152"/>
                  </a:cubicBezTo>
                  <a:cubicBezTo>
                    <a:pt x="696" y="1422"/>
                    <a:pt x="395" y="1558"/>
                    <a:pt x="0" y="1568"/>
                  </a:cubicBezTo>
                  <a:cubicBezTo>
                    <a:pt x="0" y="3541"/>
                    <a:pt x="0" y="3541"/>
                    <a:pt x="0" y="3541"/>
                  </a:cubicBezTo>
                  <a:cubicBezTo>
                    <a:pt x="1081" y="3531"/>
                    <a:pt x="1922" y="3209"/>
                    <a:pt x="2545" y="2575"/>
                  </a:cubicBezTo>
                  <a:cubicBezTo>
                    <a:pt x="3168" y="1942"/>
                    <a:pt x="3490" y="1080"/>
                    <a:pt x="3501" y="0"/>
                  </a:cubicBezTo>
                  <a:cubicBezTo>
                    <a:pt x="1236" y="0"/>
                    <a:pt x="1236" y="0"/>
                    <a:pt x="1236" y="0"/>
                  </a:cubicBezTo>
                  <a:cubicBezTo>
                    <a:pt x="1236" y="20"/>
                    <a:pt x="1236" y="31"/>
                    <a:pt x="1236" y="41"/>
                  </a:cubicBezTo>
                </a:path>
              </a:pathLst>
            </a:custGeom>
            <a:solidFill>
              <a:schemeClr val="accent5"/>
            </a:solidFill>
            <a:ln>
              <a:noFill/>
            </a:ln>
            <a:effectLst/>
          </p:spPr>
          <p:txBody>
            <a:bodyPr wrap="none" anchor="ctr"/>
            <a:lstStyle/>
            <a:p>
              <a:endParaRPr lang="es-MX" sz="900"/>
            </a:p>
          </p:txBody>
        </p:sp>
        <p:sp>
          <p:nvSpPr>
            <p:cNvPr id="10" name="Freeform 184">
              <a:extLst>
                <a:ext uri="{FF2B5EF4-FFF2-40B4-BE49-F238E27FC236}">
                  <a16:creationId xmlns:a16="http://schemas.microsoft.com/office/drawing/2014/main" xmlns="" id="{0F3393FC-C772-C74B-AC41-737639E4244B}"/>
                </a:ext>
              </a:extLst>
            </p:cNvPr>
            <p:cNvSpPr>
              <a:spLocks noChangeArrowheads="1"/>
            </p:cNvSpPr>
            <p:nvPr/>
          </p:nvSpPr>
          <p:spPr bwMode="auto">
            <a:xfrm>
              <a:off x="9262757" y="840135"/>
              <a:ext cx="1395369" cy="1067048"/>
            </a:xfrm>
            <a:custGeom>
              <a:avLst/>
              <a:gdLst>
                <a:gd name="T0" fmla="*/ 0 w 2775"/>
                <a:gd name="T1" fmla="*/ 0 h 2119"/>
                <a:gd name="T2" fmla="*/ 0 w 2775"/>
                <a:gd name="T3" fmla="*/ 2108 h 2119"/>
                <a:gd name="T4" fmla="*/ 0 w 2775"/>
                <a:gd name="T5" fmla="*/ 2118 h 2119"/>
                <a:gd name="T6" fmla="*/ 2774 w 2775"/>
                <a:gd name="T7" fmla="*/ 2118 h 2119"/>
                <a:gd name="T8" fmla="*/ 2774 w 2775"/>
                <a:gd name="T9" fmla="*/ 2108 h 2119"/>
                <a:gd name="T10" fmla="*/ 2774 w 2775"/>
                <a:gd name="T11" fmla="*/ 0 h 2119"/>
                <a:gd name="T12" fmla="*/ 0 w 2775"/>
                <a:gd name="T13" fmla="*/ 0 h 2119"/>
              </a:gdLst>
              <a:ahLst/>
              <a:cxnLst>
                <a:cxn ang="0">
                  <a:pos x="T0" y="T1"/>
                </a:cxn>
                <a:cxn ang="0">
                  <a:pos x="T2" y="T3"/>
                </a:cxn>
                <a:cxn ang="0">
                  <a:pos x="T4" y="T5"/>
                </a:cxn>
                <a:cxn ang="0">
                  <a:pos x="T6" y="T7"/>
                </a:cxn>
                <a:cxn ang="0">
                  <a:pos x="T8" y="T9"/>
                </a:cxn>
                <a:cxn ang="0">
                  <a:pos x="T10" y="T11"/>
                </a:cxn>
                <a:cxn ang="0">
                  <a:pos x="T12" y="T13"/>
                </a:cxn>
              </a:cxnLst>
              <a:rect l="0" t="0" r="r" b="b"/>
              <a:pathLst>
                <a:path w="2775" h="2119">
                  <a:moveTo>
                    <a:pt x="0" y="0"/>
                  </a:moveTo>
                  <a:lnTo>
                    <a:pt x="0" y="2108"/>
                  </a:lnTo>
                  <a:lnTo>
                    <a:pt x="0" y="2118"/>
                  </a:lnTo>
                  <a:lnTo>
                    <a:pt x="2774" y="2118"/>
                  </a:lnTo>
                  <a:lnTo>
                    <a:pt x="2774" y="2108"/>
                  </a:lnTo>
                  <a:lnTo>
                    <a:pt x="2774" y="0"/>
                  </a:lnTo>
                  <a:lnTo>
                    <a:pt x="0" y="0"/>
                  </a:lnTo>
                </a:path>
              </a:pathLst>
            </a:custGeom>
            <a:solidFill>
              <a:schemeClr val="accent1"/>
            </a:solidFill>
            <a:ln>
              <a:noFill/>
            </a:ln>
            <a:effectLst/>
          </p:spPr>
          <p:txBody>
            <a:bodyPr wrap="none" anchor="ctr"/>
            <a:lstStyle/>
            <a:p>
              <a:endParaRPr lang="es-MX" sz="900"/>
            </a:p>
          </p:txBody>
        </p:sp>
        <p:sp>
          <p:nvSpPr>
            <p:cNvPr id="12" name="Freeform 185">
              <a:extLst>
                <a:ext uri="{FF2B5EF4-FFF2-40B4-BE49-F238E27FC236}">
                  <a16:creationId xmlns:a16="http://schemas.microsoft.com/office/drawing/2014/main" xmlns="" id="{46F926D0-F25B-FE41-B95D-1B4D3E1D7721}"/>
                </a:ext>
              </a:extLst>
            </p:cNvPr>
            <p:cNvSpPr>
              <a:spLocks noChangeArrowheads="1"/>
            </p:cNvSpPr>
            <p:nvPr/>
          </p:nvSpPr>
          <p:spPr bwMode="auto">
            <a:xfrm>
              <a:off x="9262757" y="2528333"/>
              <a:ext cx="1761404" cy="1719254"/>
            </a:xfrm>
            <a:custGeom>
              <a:avLst/>
              <a:gdLst>
                <a:gd name="T0" fmla="*/ 2826 w 3502"/>
                <a:gd name="T1" fmla="*/ 1153 h 3418"/>
                <a:gd name="T2" fmla="*/ 2826 w 3502"/>
                <a:gd name="T3" fmla="*/ 1153 h 3418"/>
                <a:gd name="T4" fmla="*/ 1818 w 3502"/>
                <a:gd name="T5" fmla="*/ 322 h 3418"/>
                <a:gd name="T6" fmla="*/ 208 w 3502"/>
                <a:gd name="T7" fmla="*/ 0 h 3418"/>
                <a:gd name="T8" fmla="*/ 0 w 3502"/>
                <a:gd name="T9" fmla="*/ 11 h 3418"/>
                <a:gd name="T10" fmla="*/ 0 w 3502"/>
                <a:gd name="T11" fmla="*/ 2004 h 3418"/>
                <a:gd name="T12" fmla="*/ 893 w 3502"/>
                <a:gd name="T13" fmla="*/ 2388 h 3418"/>
                <a:gd name="T14" fmla="*/ 1236 w 3502"/>
                <a:gd name="T15" fmla="*/ 3417 h 3418"/>
                <a:gd name="T16" fmla="*/ 3501 w 3502"/>
                <a:gd name="T17" fmla="*/ 3417 h 3418"/>
                <a:gd name="T18" fmla="*/ 3501 w 3502"/>
                <a:gd name="T19" fmla="*/ 3375 h 3418"/>
                <a:gd name="T20" fmla="*/ 2826 w 3502"/>
                <a:gd name="T21" fmla="*/ 1153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2" h="3418">
                  <a:moveTo>
                    <a:pt x="2826" y="1153"/>
                  </a:moveTo>
                  <a:lnTo>
                    <a:pt x="2826" y="1153"/>
                  </a:lnTo>
                  <a:cubicBezTo>
                    <a:pt x="2597" y="810"/>
                    <a:pt x="2265" y="530"/>
                    <a:pt x="1818" y="322"/>
                  </a:cubicBezTo>
                  <a:cubicBezTo>
                    <a:pt x="1382" y="104"/>
                    <a:pt x="842" y="0"/>
                    <a:pt x="208" y="0"/>
                  </a:cubicBezTo>
                  <a:cubicBezTo>
                    <a:pt x="135" y="0"/>
                    <a:pt x="62" y="0"/>
                    <a:pt x="0" y="11"/>
                  </a:cubicBezTo>
                  <a:cubicBezTo>
                    <a:pt x="0" y="2004"/>
                    <a:pt x="0" y="2004"/>
                    <a:pt x="0" y="2004"/>
                  </a:cubicBezTo>
                  <a:cubicBezTo>
                    <a:pt x="374" y="2004"/>
                    <a:pt x="675" y="2129"/>
                    <a:pt x="893" y="2388"/>
                  </a:cubicBezTo>
                  <a:cubicBezTo>
                    <a:pt x="1112" y="2627"/>
                    <a:pt x="1226" y="2980"/>
                    <a:pt x="1236" y="3417"/>
                  </a:cubicBezTo>
                  <a:cubicBezTo>
                    <a:pt x="3501" y="3417"/>
                    <a:pt x="3501" y="3417"/>
                    <a:pt x="3501" y="3417"/>
                  </a:cubicBezTo>
                  <a:cubicBezTo>
                    <a:pt x="3501" y="3406"/>
                    <a:pt x="3501" y="3385"/>
                    <a:pt x="3501" y="3375"/>
                  </a:cubicBezTo>
                  <a:cubicBezTo>
                    <a:pt x="3501" y="2586"/>
                    <a:pt x="3272" y="1848"/>
                    <a:pt x="2826" y="1153"/>
                  </a:cubicBezTo>
                </a:path>
              </a:pathLst>
            </a:custGeom>
            <a:solidFill>
              <a:schemeClr val="accent4"/>
            </a:solidFill>
            <a:ln>
              <a:noFill/>
            </a:ln>
            <a:effectLst/>
          </p:spPr>
          <p:txBody>
            <a:bodyPr wrap="none" anchor="ctr"/>
            <a:lstStyle/>
            <a:p>
              <a:endParaRPr lang="es-MX" sz="900"/>
            </a:p>
          </p:txBody>
        </p:sp>
      </p:grpSp>
      <p:sp>
        <p:nvSpPr>
          <p:cNvPr id="13" name="Freeform 296">
            <a:extLst>
              <a:ext uri="{FF2B5EF4-FFF2-40B4-BE49-F238E27FC236}">
                <a16:creationId xmlns="" xmlns:a16="http://schemas.microsoft.com/office/drawing/2014/main" id="{B04ECBE0-FFE1-5547-BA9D-E41B791A93C0}"/>
              </a:ext>
            </a:extLst>
          </p:cNvPr>
          <p:cNvSpPr>
            <a:spLocks noChangeArrowheads="1"/>
          </p:cNvSpPr>
          <p:nvPr/>
        </p:nvSpPr>
        <p:spPr bwMode="auto">
          <a:xfrm>
            <a:off x="820594" y="3070891"/>
            <a:ext cx="10823590"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Ms. </a:t>
            </a:r>
            <a:r>
              <a:rPr lang="es-MX" sz="2800" b="1" dirty="0" err="1" smtClean="0">
                <a:solidFill>
                  <a:schemeClr val="bg1"/>
                </a:solidFill>
              </a:rPr>
              <a:t>Harpreet</a:t>
            </a:r>
            <a:r>
              <a:rPr lang="es-MX" sz="2800" b="1" dirty="0" smtClean="0">
                <a:solidFill>
                  <a:schemeClr val="bg1"/>
                </a:solidFill>
              </a:rPr>
              <a:t> </a:t>
            </a:r>
            <a:r>
              <a:rPr lang="es-MX" sz="2800" b="1" dirty="0" err="1" smtClean="0">
                <a:solidFill>
                  <a:schemeClr val="bg1"/>
                </a:solidFill>
              </a:rPr>
              <a:t>Kaur</a:t>
            </a:r>
            <a:r>
              <a:rPr lang="es-MX" sz="2800" b="1" dirty="0" smtClean="0"/>
              <a:t>|</a:t>
            </a:r>
            <a:r>
              <a:rPr lang="es-MX" sz="2800" b="1" dirty="0" smtClean="0">
                <a:solidFill>
                  <a:schemeClr val="bg1"/>
                </a:solidFill>
              </a:rPr>
              <a:t> harpreet.23521@lpu.co.in </a:t>
            </a:r>
            <a:r>
              <a:rPr lang="es-MX" sz="2800" b="1" dirty="0" smtClean="0"/>
              <a:t>|</a:t>
            </a:r>
            <a:r>
              <a:rPr lang="es-MX" sz="2800" b="1" dirty="0" smtClean="0">
                <a:solidFill>
                  <a:schemeClr val="bg1"/>
                </a:solidFill>
              </a:rPr>
              <a:t> 33-203</a:t>
            </a:r>
            <a:endParaRPr lang="es-MX" sz="2800" b="1" dirty="0">
              <a:solidFill>
                <a:schemeClr val="bg1"/>
              </a:solidFill>
            </a:endParaRPr>
          </a:p>
        </p:txBody>
      </p:sp>
    </p:spTree>
    <p:extLst>
      <p:ext uri="{BB962C8B-B14F-4D97-AF65-F5344CB8AC3E}">
        <p14:creationId xmlns:p14="http://schemas.microsoft.com/office/powerpoint/2010/main" val="12657699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adroTexto 238">
            <a:extLst>
              <a:ext uri="{FF2B5EF4-FFF2-40B4-BE49-F238E27FC236}">
                <a16:creationId xmlns:a16="http://schemas.microsoft.com/office/drawing/2014/main" xmlns="" id="{405F86F5-31AD-784B-9A03-29A33B84422D}"/>
              </a:ext>
            </a:extLst>
          </p:cNvPr>
          <p:cNvSpPr txBox="1"/>
          <p:nvPr/>
        </p:nvSpPr>
        <p:spPr>
          <a:xfrm>
            <a:off x="4220106" y="2358024"/>
            <a:ext cx="5974200" cy="769441"/>
          </a:xfrm>
          <a:prstGeom prst="rect">
            <a:avLst/>
          </a:prstGeom>
          <a:noFill/>
        </p:spPr>
        <p:txBody>
          <a:bodyPr wrap="none" rtlCol="0">
            <a:spAutoFit/>
          </a:bodyPr>
          <a:lstStyle/>
          <a:p>
            <a:r>
              <a:rPr lang="en-US" sz="4400" b="1" dirty="0" smtClean="0">
                <a:solidFill>
                  <a:schemeClr val="tx2"/>
                </a:solidFill>
                <a:latin typeface="Lato Heavy" charset="0"/>
                <a:ea typeface="Lato Heavy" charset="0"/>
                <a:cs typeface="Lato Heavy" charset="0"/>
              </a:rPr>
              <a:t>Internet of Things </a:t>
            </a:r>
            <a:r>
              <a:rPr lang="mr-IN" sz="4400" b="1" dirty="0" smtClean="0">
                <a:solidFill>
                  <a:schemeClr val="tx2"/>
                </a:solidFill>
                <a:latin typeface="Lato Heavy" charset="0"/>
                <a:ea typeface="Lato Heavy" charset="0"/>
                <a:cs typeface="Lato Heavy" charset="0"/>
              </a:rPr>
              <a:t>–</a:t>
            </a:r>
            <a:r>
              <a:rPr lang="en-US" sz="4400" b="1" dirty="0" smtClean="0">
                <a:solidFill>
                  <a:schemeClr val="tx2"/>
                </a:solidFill>
                <a:latin typeface="Lato Heavy" charset="0"/>
                <a:ea typeface="Lato Heavy" charset="0"/>
                <a:cs typeface="Lato Heavy" charset="0"/>
              </a:rPr>
              <a:t> 288</a:t>
            </a:r>
            <a:endParaRPr lang="en-US" sz="4400" b="1" dirty="0">
              <a:solidFill>
                <a:schemeClr val="tx2"/>
              </a:solidFill>
              <a:latin typeface="Lato Heavy" charset="0"/>
              <a:ea typeface="Lato Heavy" charset="0"/>
              <a:cs typeface="Lato Heavy" charset="0"/>
            </a:endParaRPr>
          </a:p>
        </p:txBody>
      </p:sp>
      <p:sp>
        <p:nvSpPr>
          <p:cNvPr id="47" name="CuadroTexto 238">
            <a:extLst>
              <a:ext uri="{FF2B5EF4-FFF2-40B4-BE49-F238E27FC236}">
                <a16:creationId xmlns:a16="http://schemas.microsoft.com/office/drawing/2014/main" xmlns="" id="{405F86F5-31AD-784B-9A03-29A33B84422D}"/>
              </a:ext>
            </a:extLst>
          </p:cNvPr>
          <p:cNvSpPr txBox="1"/>
          <p:nvPr/>
        </p:nvSpPr>
        <p:spPr>
          <a:xfrm>
            <a:off x="542188" y="247102"/>
            <a:ext cx="11155618" cy="707886"/>
          </a:xfrm>
          <a:prstGeom prst="rect">
            <a:avLst/>
          </a:prstGeom>
          <a:noFill/>
        </p:spPr>
        <p:txBody>
          <a:bodyPr wrap="none" rtlCol="0">
            <a:spAutoFit/>
          </a:bodyPr>
          <a:lstStyle/>
          <a:p>
            <a:r>
              <a:rPr lang="en-US" sz="4000" b="1" dirty="0" smtClean="0">
                <a:solidFill>
                  <a:schemeClr val="tx2"/>
                </a:solidFill>
                <a:latin typeface="Lato Heavy" charset="0"/>
                <a:ea typeface="Lato Heavy" charset="0"/>
                <a:cs typeface="Lato Heavy" charset="0"/>
              </a:rPr>
              <a:t>Other Engineering Minors </a:t>
            </a:r>
            <a:r>
              <a:rPr lang="mr-IN" sz="4000" b="1" dirty="0" smtClean="0">
                <a:solidFill>
                  <a:schemeClr val="tx2"/>
                </a:solidFill>
                <a:latin typeface="Lato Heavy" charset="0"/>
                <a:ea typeface="Lato Heavy" charset="0"/>
                <a:cs typeface="Lato Heavy" charset="0"/>
              </a:rPr>
              <a:t>–</a:t>
            </a:r>
            <a:r>
              <a:rPr lang="en-US" sz="4000" b="1" dirty="0" smtClean="0">
                <a:solidFill>
                  <a:schemeClr val="tx2"/>
                </a:solidFill>
                <a:latin typeface="Lato Heavy" charset="0"/>
                <a:ea typeface="Lato Heavy" charset="0"/>
                <a:cs typeface="Lato Heavy" charset="0"/>
              </a:rPr>
              <a:t> Offered by SECE</a:t>
            </a:r>
            <a:endParaRPr lang="en-US" sz="4000" b="1" dirty="0">
              <a:solidFill>
                <a:schemeClr val="tx2"/>
              </a:solidFill>
              <a:latin typeface="Lato Heavy" charset="0"/>
              <a:ea typeface="Lato Heavy" charset="0"/>
              <a:cs typeface="Lato Heavy" charset="0"/>
            </a:endParaRPr>
          </a:p>
        </p:txBody>
      </p:sp>
      <p:sp>
        <p:nvSpPr>
          <p:cNvPr id="6" name="Rectangle 5"/>
          <p:cNvSpPr/>
          <p:nvPr/>
        </p:nvSpPr>
        <p:spPr>
          <a:xfrm>
            <a:off x="2208628" y="4430375"/>
            <a:ext cx="1603717" cy="15696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p>
            <a:pPr algn="ctr"/>
            <a:r>
              <a:rPr lang="en-US" sz="96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7</a:t>
            </a:r>
            <a:endParaRPr lang="en-US" sz="9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Rectangle 6"/>
          <p:cNvSpPr/>
          <p:nvPr/>
        </p:nvSpPr>
        <p:spPr>
          <a:xfrm>
            <a:off x="4220106" y="4830484"/>
            <a:ext cx="6399509" cy="769441"/>
          </a:xfrm>
          <a:prstGeom prst="rect">
            <a:avLst/>
          </a:prstGeom>
        </p:spPr>
        <p:txBody>
          <a:bodyPr wrap="none">
            <a:spAutoFit/>
          </a:bodyPr>
          <a:lstStyle/>
          <a:p>
            <a:r>
              <a:rPr lang="en-US" sz="4400" b="1" dirty="0" smtClean="0">
                <a:solidFill>
                  <a:schemeClr val="tx2"/>
                </a:solidFill>
                <a:latin typeface="Lato Heavy" charset="0"/>
                <a:ea typeface="Lato Heavy" charset="0"/>
                <a:cs typeface="Lato Heavy" charset="0"/>
              </a:rPr>
              <a:t>Hardware Security </a:t>
            </a:r>
            <a:r>
              <a:rPr lang="mr-IN" sz="4400" b="1" dirty="0">
                <a:solidFill>
                  <a:schemeClr val="tx2"/>
                </a:solidFill>
                <a:latin typeface="Lato Heavy" charset="0"/>
                <a:ea typeface="Lato Heavy" charset="0"/>
                <a:cs typeface="Lato Heavy" charset="0"/>
              </a:rPr>
              <a:t>–</a:t>
            </a:r>
            <a:r>
              <a:rPr lang="en-US" sz="4400" b="1" dirty="0">
                <a:solidFill>
                  <a:schemeClr val="tx2"/>
                </a:solidFill>
                <a:latin typeface="Lato Heavy" charset="0"/>
                <a:ea typeface="Lato Heavy" charset="0"/>
                <a:cs typeface="Lato Heavy" charset="0"/>
              </a:rPr>
              <a:t> </a:t>
            </a:r>
            <a:r>
              <a:rPr lang="en-US" sz="4400" b="1" dirty="0" smtClean="0">
                <a:solidFill>
                  <a:schemeClr val="tx2"/>
                </a:solidFill>
                <a:latin typeface="Lato Heavy" charset="0"/>
                <a:ea typeface="Lato Heavy" charset="0"/>
                <a:cs typeface="Lato Heavy" charset="0"/>
              </a:rPr>
              <a:t>72</a:t>
            </a:r>
            <a:endParaRPr lang="en-US" sz="4400" b="1" dirty="0">
              <a:solidFill>
                <a:schemeClr val="tx2"/>
              </a:solidFill>
              <a:latin typeface="Lato Heavy" charset="0"/>
              <a:ea typeface="Lato Heavy" charset="0"/>
              <a:cs typeface="Lato Heavy" charset="0"/>
            </a:endParaRPr>
          </a:p>
        </p:txBody>
      </p:sp>
      <p:sp>
        <p:nvSpPr>
          <p:cNvPr id="24" name="Rectangle 23"/>
          <p:cNvSpPr/>
          <p:nvPr/>
        </p:nvSpPr>
        <p:spPr>
          <a:xfrm>
            <a:off x="2192216" y="1957914"/>
            <a:ext cx="1603717" cy="15696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p>
            <a:pPr algn="ctr"/>
            <a:r>
              <a:rPr lang="en-US" sz="9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6</a:t>
            </a:r>
            <a:endParaRPr lang="en-US" sz="9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0642228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1173162" y="3314750"/>
            <a:ext cx="98456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endParaRPr lang="en-US" altLang="zh-CN" sz="2400" dirty="0">
              <a:latin typeface="Times New Roman" pitchFamily="18" charset="0"/>
            </a:endParaRPr>
          </a:p>
          <a:p>
            <a:pPr algn="ctr"/>
            <a:r>
              <a:rPr lang="en-US" altLang="zh-CN" sz="2400" dirty="0">
                <a:latin typeface="Times New Roman" pitchFamily="18" charset="0"/>
              </a:rPr>
              <a:t>UMS Navigation--------&gt;Feedback &amp; Surveys--------&gt;Online Survey</a:t>
            </a:r>
          </a:p>
          <a:p>
            <a:pPr algn="ctr"/>
            <a:r>
              <a:rPr lang="en-US" altLang="zh-CN" sz="2400" b="1" dirty="0">
                <a:latin typeface="Times New Roman" pitchFamily="18" charset="0"/>
              </a:rPr>
              <a:t>Survey on Engineering Minor Presentation</a:t>
            </a:r>
            <a:endParaRPr lang="en-US" altLang="zh-CN" sz="2400" dirty="0">
              <a:latin typeface="Times New Roman" pitchFamily="18" charset="0"/>
            </a:endParaRPr>
          </a:p>
          <a:p>
            <a:pPr algn="ctr"/>
            <a:r>
              <a:rPr lang="en-US" altLang="zh-CN" sz="2400" dirty="0">
                <a:latin typeface="Times New Roman" pitchFamily="18" charset="0"/>
              </a:rPr>
              <a:t> </a:t>
            </a:r>
          </a:p>
        </p:txBody>
      </p:sp>
      <p:sp>
        <p:nvSpPr>
          <p:cNvPr id="3" name="Rectangle: Rounded Corners 2"/>
          <p:cNvSpPr/>
          <p:nvPr/>
        </p:nvSpPr>
        <p:spPr>
          <a:xfrm>
            <a:off x="2419350" y="387350"/>
            <a:ext cx="6816725" cy="1247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4400" dirty="0"/>
              <a:t>Mandatory Feedback</a:t>
            </a:r>
          </a:p>
        </p:txBody>
      </p:sp>
      <p:sp>
        <p:nvSpPr>
          <p:cNvPr id="5" name="TextBox 3"/>
          <p:cNvSpPr txBox="1">
            <a:spLocks noChangeArrowheads="1"/>
          </p:cNvSpPr>
          <p:nvPr/>
        </p:nvSpPr>
        <p:spPr bwMode="auto">
          <a:xfrm>
            <a:off x="1930400" y="2160588"/>
            <a:ext cx="92186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sz="2400" dirty="0"/>
              <a:t>Dear Students,</a:t>
            </a:r>
          </a:p>
          <a:p>
            <a:r>
              <a:rPr lang="en-US" altLang="en-IN" sz="2400" dirty="0"/>
              <a:t>Provide the </a:t>
            </a:r>
            <a:r>
              <a:rPr lang="en-US" altLang="zh-CN" sz="2400" dirty="0">
                <a:latin typeface="Times New Roman" pitchFamily="18" charset="0"/>
              </a:rPr>
              <a:t>feedback for this session on </a:t>
            </a:r>
            <a:r>
              <a:rPr lang="en-US" altLang="zh-CN" sz="2400" dirty="0" err="1">
                <a:latin typeface="Times New Roman" pitchFamily="18" charset="0"/>
              </a:rPr>
              <a:t>Myclass</a:t>
            </a:r>
            <a:r>
              <a:rPr lang="en-US" altLang="zh-CN" sz="2400" dirty="0">
                <a:latin typeface="Times New Roman" pitchFamily="18" charset="0"/>
              </a:rPr>
              <a:t> as well as on UMS at below given link:</a:t>
            </a:r>
            <a:endParaRPr lang="en-IN" sz="2400" dirty="0"/>
          </a:p>
          <a:p>
            <a:r>
              <a:rPr lang="en-IN" sz="2400" dirty="0"/>
              <a:t> </a:t>
            </a:r>
          </a:p>
          <a:p>
            <a:endParaRPr lang="en-IN" sz="2400" dirty="0"/>
          </a:p>
        </p:txBody>
      </p:sp>
    </p:spTree>
    <p:extLst>
      <p:ext uri="{BB962C8B-B14F-4D97-AF65-F5344CB8AC3E}">
        <p14:creationId xmlns:p14="http://schemas.microsoft.com/office/powerpoint/2010/main" val="21606268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noChangeArrowheads="1"/>
          </p:cNvSpPr>
          <p:nvPr>
            <p:ph type="title"/>
          </p:nvPr>
        </p:nvSpPr>
        <p:spPr>
          <a:xfrm>
            <a:off x="2016125" y="2681288"/>
            <a:ext cx="8739188" cy="1003300"/>
          </a:xfrm>
        </p:spPr>
        <p:txBody>
          <a:bodyPr>
            <a:normAutofit fontScale="90000"/>
          </a:bodyPr>
          <a:lstStyle/>
          <a:p>
            <a:pPr algn="ctr"/>
            <a:r>
              <a:rPr lang="en-US" altLang="en-IN" sz="8000" b="1" dirty="0" smtClean="0">
                <a:solidFill>
                  <a:srgbClr val="BD582C"/>
                </a:solidFill>
              </a:rPr>
              <a:t>Thank you</a:t>
            </a:r>
          </a:p>
        </p:txBody>
      </p:sp>
    </p:spTree>
    <p:extLst>
      <p:ext uri="{BB962C8B-B14F-4D97-AF65-F5344CB8AC3E}">
        <p14:creationId xmlns:p14="http://schemas.microsoft.com/office/powerpoint/2010/main" val="1279627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Freeform 74">
            <a:extLst>
              <a:ext uri="{FF2B5EF4-FFF2-40B4-BE49-F238E27FC236}">
                <a16:creationId xmlns:a16="http://schemas.microsoft.com/office/drawing/2014/main" xmlns="" id="{75033EDF-5CA8-C448-9EFA-FF5B9E09DFEE}"/>
              </a:ext>
            </a:extLst>
          </p:cNvPr>
          <p:cNvSpPr>
            <a:spLocks noChangeArrowheads="1"/>
          </p:cNvSpPr>
          <p:nvPr/>
        </p:nvSpPr>
        <p:spPr bwMode="auto">
          <a:xfrm>
            <a:off x="577328" y="5658546"/>
            <a:ext cx="2320149" cy="886267"/>
          </a:xfrm>
          <a:custGeom>
            <a:avLst/>
            <a:gdLst>
              <a:gd name="T0" fmla="*/ 0 w 4652"/>
              <a:gd name="T1" fmla="*/ 1946 h 1947"/>
              <a:gd name="T2" fmla="*/ 4651 w 4652"/>
              <a:gd name="T3" fmla="*/ 1946 h 1947"/>
              <a:gd name="T4" fmla="*/ 4651 w 4652"/>
              <a:gd name="T5" fmla="*/ 0 h 1947"/>
              <a:gd name="T6" fmla="*/ 0 w 4652"/>
              <a:gd name="T7" fmla="*/ 0 h 1947"/>
              <a:gd name="T8" fmla="*/ 0 w 4652"/>
              <a:gd name="T9" fmla="*/ 1946 h 1947"/>
            </a:gdLst>
            <a:ahLst/>
            <a:cxnLst>
              <a:cxn ang="0">
                <a:pos x="T0" y="T1"/>
              </a:cxn>
              <a:cxn ang="0">
                <a:pos x="T2" y="T3"/>
              </a:cxn>
              <a:cxn ang="0">
                <a:pos x="T4" y="T5"/>
              </a:cxn>
              <a:cxn ang="0">
                <a:pos x="T6" y="T7"/>
              </a:cxn>
              <a:cxn ang="0">
                <a:pos x="T8" y="T9"/>
              </a:cxn>
            </a:cxnLst>
            <a:rect l="0" t="0" r="r" b="b"/>
            <a:pathLst>
              <a:path w="4652" h="1947">
                <a:moveTo>
                  <a:pt x="0" y="1946"/>
                </a:moveTo>
                <a:lnTo>
                  <a:pt x="4651" y="1946"/>
                </a:lnTo>
                <a:lnTo>
                  <a:pt x="4651" y="0"/>
                </a:lnTo>
                <a:lnTo>
                  <a:pt x="0" y="0"/>
                </a:lnTo>
                <a:lnTo>
                  <a:pt x="0" y="1946"/>
                </a:lnTo>
              </a:path>
            </a:pathLst>
          </a:custGeom>
          <a:solidFill>
            <a:schemeClr val="tx1">
              <a:lumMod val="75000"/>
              <a:alpha val="10000"/>
            </a:schemeClr>
          </a:solidFill>
          <a:ln>
            <a:noFill/>
          </a:ln>
          <a:effectLst/>
        </p:spPr>
        <p:txBody>
          <a:bodyPr wrap="none" anchor="ctr"/>
          <a:lstStyle/>
          <a:p>
            <a:endParaRPr lang="es-MX" sz="900"/>
          </a:p>
        </p:txBody>
      </p:sp>
      <p:sp>
        <p:nvSpPr>
          <p:cNvPr id="179" name="Freeform 74">
            <a:extLst>
              <a:ext uri="{FF2B5EF4-FFF2-40B4-BE49-F238E27FC236}">
                <a16:creationId xmlns:a16="http://schemas.microsoft.com/office/drawing/2014/main" xmlns="" id="{E4C30F78-4334-C040-A93D-AE349DFBB6EE}"/>
              </a:ext>
            </a:extLst>
          </p:cNvPr>
          <p:cNvSpPr>
            <a:spLocks noChangeArrowheads="1"/>
          </p:cNvSpPr>
          <p:nvPr/>
        </p:nvSpPr>
        <p:spPr bwMode="auto">
          <a:xfrm>
            <a:off x="577328" y="4752639"/>
            <a:ext cx="2320149" cy="886267"/>
          </a:xfrm>
          <a:custGeom>
            <a:avLst/>
            <a:gdLst>
              <a:gd name="T0" fmla="*/ 0 w 4652"/>
              <a:gd name="T1" fmla="*/ 1946 h 1947"/>
              <a:gd name="T2" fmla="*/ 4651 w 4652"/>
              <a:gd name="T3" fmla="*/ 1946 h 1947"/>
              <a:gd name="T4" fmla="*/ 4651 w 4652"/>
              <a:gd name="T5" fmla="*/ 0 h 1947"/>
              <a:gd name="T6" fmla="*/ 0 w 4652"/>
              <a:gd name="T7" fmla="*/ 0 h 1947"/>
              <a:gd name="T8" fmla="*/ 0 w 4652"/>
              <a:gd name="T9" fmla="*/ 1946 h 1947"/>
            </a:gdLst>
            <a:ahLst/>
            <a:cxnLst>
              <a:cxn ang="0">
                <a:pos x="T0" y="T1"/>
              </a:cxn>
              <a:cxn ang="0">
                <a:pos x="T2" y="T3"/>
              </a:cxn>
              <a:cxn ang="0">
                <a:pos x="T4" y="T5"/>
              </a:cxn>
              <a:cxn ang="0">
                <a:pos x="T6" y="T7"/>
              </a:cxn>
              <a:cxn ang="0">
                <a:pos x="T8" y="T9"/>
              </a:cxn>
            </a:cxnLst>
            <a:rect l="0" t="0" r="r" b="b"/>
            <a:pathLst>
              <a:path w="4652" h="1947">
                <a:moveTo>
                  <a:pt x="0" y="1946"/>
                </a:moveTo>
                <a:lnTo>
                  <a:pt x="4651" y="1946"/>
                </a:lnTo>
                <a:lnTo>
                  <a:pt x="4651" y="0"/>
                </a:lnTo>
                <a:lnTo>
                  <a:pt x="0" y="0"/>
                </a:lnTo>
                <a:lnTo>
                  <a:pt x="0" y="1946"/>
                </a:lnTo>
              </a:path>
            </a:pathLst>
          </a:custGeom>
          <a:solidFill>
            <a:schemeClr val="tx1">
              <a:lumMod val="75000"/>
              <a:alpha val="10000"/>
            </a:schemeClr>
          </a:solidFill>
          <a:ln>
            <a:noFill/>
          </a:ln>
          <a:effectLst/>
        </p:spPr>
        <p:txBody>
          <a:bodyPr wrap="none" anchor="ctr"/>
          <a:lstStyle/>
          <a:p>
            <a:endParaRPr lang="es-MX" sz="900"/>
          </a:p>
        </p:txBody>
      </p:sp>
      <p:sp>
        <p:nvSpPr>
          <p:cNvPr id="178" name="Freeform 74">
            <a:extLst>
              <a:ext uri="{FF2B5EF4-FFF2-40B4-BE49-F238E27FC236}">
                <a16:creationId xmlns:a16="http://schemas.microsoft.com/office/drawing/2014/main" xmlns="" id="{5D8AE54C-AACA-9342-8C58-7E28397615C4}"/>
              </a:ext>
            </a:extLst>
          </p:cNvPr>
          <p:cNvSpPr>
            <a:spLocks noChangeArrowheads="1"/>
          </p:cNvSpPr>
          <p:nvPr/>
        </p:nvSpPr>
        <p:spPr bwMode="auto">
          <a:xfrm>
            <a:off x="577328" y="3846732"/>
            <a:ext cx="2320149" cy="886267"/>
          </a:xfrm>
          <a:custGeom>
            <a:avLst/>
            <a:gdLst>
              <a:gd name="T0" fmla="*/ 0 w 4652"/>
              <a:gd name="T1" fmla="*/ 1946 h 1947"/>
              <a:gd name="T2" fmla="*/ 4651 w 4652"/>
              <a:gd name="T3" fmla="*/ 1946 h 1947"/>
              <a:gd name="T4" fmla="*/ 4651 w 4652"/>
              <a:gd name="T5" fmla="*/ 0 h 1947"/>
              <a:gd name="T6" fmla="*/ 0 w 4652"/>
              <a:gd name="T7" fmla="*/ 0 h 1947"/>
              <a:gd name="T8" fmla="*/ 0 w 4652"/>
              <a:gd name="T9" fmla="*/ 1946 h 1947"/>
            </a:gdLst>
            <a:ahLst/>
            <a:cxnLst>
              <a:cxn ang="0">
                <a:pos x="T0" y="T1"/>
              </a:cxn>
              <a:cxn ang="0">
                <a:pos x="T2" y="T3"/>
              </a:cxn>
              <a:cxn ang="0">
                <a:pos x="T4" y="T5"/>
              </a:cxn>
              <a:cxn ang="0">
                <a:pos x="T6" y="T7"/>
              </a:cxn>
              <a:cxn ang="0">
                <a:pos x="T8" y="T9"/>
              </a:cxn>
            </a:cxnLst>
            <a:rect l="0" t="0" r="r" b="b"/>
            <a:pathLst>
              <a:path w="4652" h="1947">
                <a:moveTo>
                  <a:pt x="0" y="1946"/>
                </a:moveTo>
                <a:lnTo>
                  <a:pt x="4651" y="1946"/>
                </a:lnTo>
                <a:lnTo>
                  <a:pt x="4651" y="0"/>
                </a:lnTo>
                <a:lnTo>
                  <a:pt x="0" y="0"/>
                </a:lnTo>
                <a:lnTo>
                  <a:pt x="0" y="1946"/>
                </a:lnTo>
              </a:path>
            </a:pathLst>
          </a:custGeom>
          <a:solidFill>
            <a:schemeClr val="tx1">
              <a:lumMod val="75000"/>
              <a:alpha val="10000"/>
            </a:schemeClr>
          </a:solidFill>
          <a:ln>
            <a:noFill/>
          </a:ln>
          <a:effectLst/>
        </p:spPr>
        <p:txBody>
          <a:bodyPr wrap="none" anchor="ctr"/>
          <a:lstStyle/>
          <a:p>
            <a:pPr algn="ctr"/>
            <a:endParaRPr lang="es-MX" sz="900"/>
          </a:p>
        </p:txBody>
      </p:sp>
      <p:sp>
        <p:nvSpPr>
          <p:cNvPr id="491" name="CuadroTexto 490">
            <a:extLst>
              <a:ext uri="{FF2B5EF4-FFF2-40B4-BE49-F238E27FC236}">
                <a16:creationId xmlns:a16="http://schemas.microsoft.com/office/drawing/2014/main" xmlns="" id="{CE4B999E-AE68-A148-BC94-54DD0361C6F6}"/>
              </a:ext>
            </a:extLst>
          </p:cNvPr>
          <p:cNvSpPr txBox="1"/>
          <p:nvPr/>
        </p:nvSpPr>
        <p:spPr>
          <a:xfrm>
            <a:off x="1504653" y="295975"/>
            <a:ext cx="9821920"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6</a:t>
            </a:r>
            <a:r>
              <a:rPr lang="en-US" sz="4000" b="1" dirty="0" smtClean="0">
                <a:solidFill>
                  <a:schemeClr val="tx2"/>
                </a:solidFill>
                <a:latin typeface="Lato Heavy" charset="0"/>
                <a:ea typeface="Lato Heavy" charset="0"/>
                <a:cs typeface="Lato Heavy" charset="0"/>
              </a:rPr>
              <a:t> Courses Spanned across 4 semesters</a:t>
            </a:r>
            <a:endParaRPr lang="en-US" sz="4000" b="1" dirty="0">
              <a:solidFill>
                <a:schemeClr val="tx2"/>
              </a:solidFill>
              <a:latin typeface="Lato Heavy" charset="0"/>
              <a:ea typeface="Lato Heavy" charset="0"/>
              <a:cs typeface="Lato Heavy" charset="0"/>
            </a:endParaRPr>
          </a:p>
        </p:txBody>
      </p:sp>
      <p:graphicFrame>
        <p:nvGraphicFramePr>
          <p:cNvPr id="118" name="Tabla 117">
            <a:extLst>
              <a:ext uri="{FF2B5EF4-FFF2-40B4-BE49-F238E27FC236}">
                <a16:creationId xmlns:a16="http://schemas.microsoft.com/office/drawing/2014/main" xmlns="" id="{ACB7D3C1-A31A-1348-AF25-4F082795324E}"/>
              </a:ext>
            </a:extLst>
          </p:cNvPr>
          <p:cNvGraphicFramePr>
            <a:graphicFrameLocks noGrp="1"/>
          </p:cNvGraphicFramePr>
          <p:nvPr>
            <p:extLst>
              <p:ext uri="{D42A27DB-BD31-4B8C-83A1-F6EECF244321}">
                <p14:modId xmlns:p14="http://schemas.microsoft.com/office/powerpoint/2010/main" val="825422168"/>
              </p:ext>
            </p:extLst>
          </p:nvPr>
        </p:nvGraphicFramePr>
        <p:xfrm>
          <a:off x="1176362" y="1838349"/>
          <a:ext cx="10299694" cy="4517550"/>
        </p:xfrm>
        <a:graphic>
          <a:graphicData uri="http://schemas.openxmlformats.org/drawingml/2006/table">
            <a:tbl>
              <a:tblPr firstRow="1" bandRow="1">
                <a:tableStyleId>{5940675A-B579-460E-94D1-54222C63F5DA}</a:tableStyleId>
              </a:tblPr>
              <a:tblGrid>
                <a:gridCol w="1274206">
                  <a:extLst>
                    <a:ext uri="{9D8B030D-6E8A-4147-A177-3AD203B41FA5}">
                      <a16:colId xmlns:a16="http://schemas.microsoft.com/office/drawing/2014/main" xmlns="" val="3216846633"/>
                    </a:ext>
                  </a:extLst>
                </a:gridCol>
                <a:gridCol w="564093">
                  <a:extLst>
                    <a:ext uri="{9D8B030D-6E8A-4147-A177-3AD203B41FA5}">
                      <a16:colId xmlns:a16="http://schemas.microsoft.com/office/drawing/2014/main" xmlns="" val="3275237384"/>
                    </a:ext>
                  </a:extLst>
                </a:gridCol>
                <a:gridCol w="564093">
                  <a:extLst>
                    <a:ext uri="{9D8B030D-6E8A-4147-A177-3AD203B41FA5}">
                      <a16:colId xmlns:a16="http://schemas.microsoft.com/office/drawing/2014/main" xmlns="" val="302470087"/>
                    </a:ext>
                  </a:extLst>
                </a:gridCol>
                <a:gridCol w="564093">
                  <a:extLst>
                    <a:ext uri="{9D8B030D-6E8A-4147-A177-3AD203B41FA5}">
                      <a16:colId xmlns:a16="http://schemas.microsoft.com/office/drawing/2014/main" xmlns="" val="1773726400"/>
                    </a:ext>
                  </a:extLst>
                </a:gridCol>
                <a:gridCol w="564093">
                  <a:extLst>
                    <a:ext uri="{9D8B030D-6E8A-4147-A177-3AD203B41FA5}">
                      <a16:colId xmlns:a16="http://schemas.microsoft.com/office/drawing/2014/main" xmlns="" val="936219189"/>
                    </a:ext>
                  </a:extLst>
                </a:gridCol>
                <a:gridCol w="564093">
                  <a:extLst>
                    <a:ext uri="{9D8B030D-6E8A-4147-A177-3AD203B41FA5}">
                      <a16:colId xmlns:a16="http://schemas.microsoft.com/office/drawing/2014/main" xmlns="" val="2113243483"/>
                    </a:ext>
                  </a:extLst>
                </a:gridCol>
                <a:gridCol w="564093">
                  <a:extLst>
                    <a:ext uri="{9D8B030D-6E8A-4147-A177-3AD203B41FA5}">
                      <a16:colId xmlns:a16="http://schemas.microsoft.com/office/drawing/2014/main" xmlns="" val="2773156071"/>
                    </a:ext>
                  </a:extLst>
                </a:gridCol>
                <a:gridCol w="564093">
                  <a:extLst>
                    <a:ext uri="{9D8B030D-6E8A-4147-A177-3AD203B41FA5}">
                      <a16:colId xmlns:a16="http://schemas.microsoft.com/office/drawing/2014/main" xmlns="" val="962665099"/>
                    </a:ext>
                  </a:extLst>
                </a:gridCol>
                <a:gridCol w="564093">
                  <a:extLst>
                    <a:ext uri="{9D8B030D-6E8A-4147-A177-3AD203B41FA5}">
                      <a16:colId xmlns:a16="http://schemas.microsoft.com/office/drawing/2014/main" xmlns="" val="809716193"/>
                    </a:ext>
                  </a:extLst>
                </a:gridCol>
                <a:gridCol w="564093">
                  <a:extLst>
                    <a:ext uri="{9D8B030D-6E8A-4147-A177-3AD203B41FA5}">
                      <a16:colId xmlns:a16="http://schemas.microsoft.com/office/drawing/2014/main" xmlns="" val="1342463330"/>
                    </a:ext>
                  </a:extLst>
                </a:gridCol>
                <a:gridCol w="564093">
                  <a:extLst>
                    <a:ext uri="{9D8B030D-6E8A-4147-A177-3AD203B41FA5}">
                      <a16:colId xmlns:a16="http://schemas.microsoft.com/office/drawing/2014/main" xmlns="" val="4035341458"/>
                    </a:ext>
                  </a:extLst>
                </a:gridCol>
                <a:gridCol w="564093">
                  <a:extLst>
                    <a:ext uri="{9D8B030D-6E8A-4147-A177-3AD203B41FA5}">
                      <a16:colId xmlns:a16="http://schemas.microsoft.com/office/drawing/2014/main" xmlns="" val="1003678798"/>
                    </a:ext>
                  </a:extLst>
                </a:gridCol>
                <a:gridCol w="564093">
                  <a:extLst>
                    <a:ext uri="{9D8B030D-6E8A-4147-A177-3AD203B41FA5}">
                      <a16:colId xmlns:a16="http://schemas.microsoft.com/office/drawing/2014/main" xmlns="" val="1491064584"/>
                    </a:ext>
                  </a:extLst>
                </a:gridCol>
                <a:gridCol w="564093"/>
                <a:gridCol w="564093"/>
                <a:gridCol w="564093"/>
                <a:gridCol w="564093"/>
              </a:tblGrid>
              <a:tr h="903510">
                <a:tc rowSpan="5">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s-MX" sz="1600" b="1" dirty="0" smtClean="0">
                          <a:solidFill>
                            <a:schemeClr val="tx2"/>
                          </a:solidFill>
                          <a:latin typeface="Lato" panose="020F0502020204030203" pitchFamily="34" charset="0"/>
                          <a:ea typeface="Lato" panose="020F0502020204030203" pitchFamily="34" charset="0"/>
                          <a:cs typeface="Lato" panose="020F0502020204030203" pitchFamily="34" charset="0"/>
                        </a:rPr>
                        <a:t>AUG</a:t>
                      </a: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s-MX" sz="1600" b="1" dirty="0" smtClean="0">
                          <a:solidFill>
                            <a:schemeClr val="tx2"/>
                          </a:solidFill>
                          <a:latin typeface="Lato" panose="020F0502020204030203" pitchFamily="34" charset="0"/>
                          <a:ea typeface="Lato" panose="020F0502020204030203" pitchFamily="34" charset="0"/>
                          <a:cs typeface="Lato" panose="020F0502020204030203" pitchFamily="34" charset="0"/>
                        </a:rPr>
                        <a:t>SEP</a:t>
                      </a: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ap="flat" cmpd="sng" algn="ctr">
                      <a:noFill/>
                      <a:prstDash val="solid"/>
                      <a:round/>
                      <a:headEnd type="none" w="med" len="med"/>
                      <a:tailEnd type="none" w="med" len="med"/>
                    </a:lnT>
                    <a:lnB w="12700" cmpd="sng">
                      <a:noFill/>
                    </a:lnB>
                  </a:tcPr>
                </a:tc>
                <a:tc>
                  <a:txBody>
                    <a:bodyPr/>
                    <a:lstStyle/>
                    <a:p>
                      <a:pPr algn="ctr"/>
                      <a:r>
                        <a:rPr lang="es-MX" sz="1600" b="1" dirty="0" smtClean="0">
                          <a:solidFill>
                            <a:schemeClr val="tx2"/>
                          </a:solidFill>
                          <a:latin typeface="Lato" panose="020F0502020204030203" pitchFamily="34" charset="0"/>
                          <a:ea typeface="Lato" panose="020F0502020204030203" pitchFamily="34" charset="0"/>
                          <a:cs typeface="Lato" panose="020F0502020204030203" pitchFamily="34" charset="0"/>
                        </a:rPr>
                        <a:t>OCT</a:t>
                      </a: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s-MX" sz="1600" b="1" smtClean="0">
                          <a:solidFill>
                            <a:schemeClr val="tx2"/>
                          </a:solidFill>
                          <a:latin typeface="Lato" panose="020F0502020204030203" pitchFamily="34" charset="0"/>
                          <a:ea typeface="Lato" panose="020F0502020204030203" pitchFamily="34" charset="0"/>
                          <a:cs typeface="Lato" panose="020F0502020204030203" pitchFamily="34" charset="0"/>
                        </a:rPr>
                        <a:t>NOV</a:t>
                      </a: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ap="flat" cmpd="sng" algn="ctr">
                      <a:noFill/>
                      <a:prstDash val="solid"/>
                      <a:round/>
                      <a:headEnd type="none" w="med" len="med"/>
                      <a:tailEnd type="none" w="med" len="med"/>
                    </a:lnT>
                    <a:lnB w="12700" cmpd="sng">
                      <a:noFill/>
                    </a:lnB>
                  </a:tcPr>
                </a:tc>
                <a:tc>
                  <a:txBody>
                    <a:bodyPr/>
                    <a:lstStyle/>
                    <a:p>
                      <a:pPr algn="ctr"/>
                      <a:r>
                        <a:rPr lang="es-MX" sz="1600" b="1" smtClean="0">
                          <a:solidFill>
                            <a:schemeClr val="tx2"/>
                          </a:solidFill>
                          <a:latin typeface="Lato" panose="020F0502020204030203" pitchFamily="34" charset="0"/>
                          <a:ea typeface="Lato" panose="020F0502020204030203" pitchFamily="34" charset="0"/>
                          <a:cs typeface="Lato" panose="020F0502020204030203" pitchFamily="34" charset="0"/>
                        </a:rPr>
                        <a:t>JAN</a:t>
                      </a: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s-MX" sz="1600" b="1" smtClean="0">
                          <a:solidFill>
                            <a:schemeClr val="tx2"/>
                          </a:solidFill>
                          <a:latin typeface="Lato" panose="020F0502020204030203" pitchFamily="34" charset="0"/>
                          <a:ea typeface="Lato" panose="020F0502020204030203" pitchFamily="34" charset="0"/>
                          <a:cs typeface="Lato" panose="020F0502020204030203" pitchFamily="34" charset="0"/>
                        </a:rPr>
                        <a:t>FEB</a:t>
                      </a: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ap="flat" cmpd="sng" algn="ctr">
                      <a:noFill/>
                      <a:prstDash val="solid"/>
                      <a:round/>
                      <a:headEnd type="none" w="med" len="med"/>
                      <a:tailEnd type="none" w="med" len="med"/>
                    </a:lnT>
                    <a:lnB w="12700" cmpd="sng">
                      <a:noFill/>
                    </a:lnB>
                  </a:tcPr>
                </a:tc>
                <a:tc>
                  <a:txBody>
                    <a:bodyPr/>
                    <a:lstStyle/>
                    <a:p>
                      <a:pPr algn="ctr"/>
                      <a:r>
                        <a:rPr lang="es-MX" sz="1600" b="1" smtClean="0">
                          <a:solidFill>
                            <a:schemeClr val="tx2"/>
                          </a:solidFill>
                          <a:latin typeface="Lato" panose="020F0502020204030203" pitchFamily="34" charset="0"/>
                          <a:ea typeface="Lato" panose="020F0502020204030203" pitchFamily="34" charset="0"/>
                          <a:cs typeface="Lato" panose="020F0502020204030203" pitchFamily="34" charset="0"/>
                        </a:rPr>
                        <a:t>MAR</a:t>
                      </a: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s-MX" sz="1600" b="1" smtClean="0">
                          <a:solidFill>
                            <a:schemeClr val="tx2"/>
                          </a:solidFill>
                          <a:latin typeface="Lato" panose="020F0502020204030203" pitchFamily="34" charset="0"/>
                          <a:ea typeface="Lato" panose="020F0502020204030203" pitchFamily="34" charset="0"/>
                          <a:cs typeface="Lato" panose="020F0502020204030203" pitchFamily="34" charset="0"/>
                        </a:rPr>
                        <a:t>APR</a:t>
                      </a: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ap="flat" cmpd="sng" algn="ctr">
                      <a:noFill/>
                      <a:prstDash val="solid"/>
                      <a:round/>
                      <a:headEnd type="none" w="med" len="med"/>
                      <a:tailEnd type="none" w="med" len="med"/>
                    </a:lnT>
                    <a:lnB w="12700" cmpd="sng">
                      <a:noFill/>
                    </a:lnB>
                  </a:tcPr>
                </a:tc>
                <a:tc>
                  <a:txBody>
                    <a:bodyPr/>
                    <a:lstStyle/>
                    <a:p>
                      <a:pPr algn="ctr"/>
                      <a:r>
                        <a:rPr lang="es-MX" sz="1600" b="1" smtClean="0">
                          <a:solidFill>
                            <a:schemeClr val="tx2"/>
                          </a:solidFill>
                          <a:latin typeface="Lato" panose="020F0502020204030203" pitchFamily="34" charset="0"/>
                          <a:ea typeface="Lato" panose="020F0502020204030203" pitchFamily="34" charset="0"/>
                          <a:cs typeface="Lato" panose="020F0502020204030203" pitchFamily="34" charset="0"/>
                        </a:rPr>
                        <a:t>AUG</a:t>
                      </a: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s-MX" sz="1600" b="1" smtClean="0">
                          <a:solidFill>
                            <a:schemeClr val="tx2"/>
                          </a:solidFill>
                          <a:latin typeface="Lato" panose="020F0502020204030203" pitchFamily="34" charset="0"/>
                          <a:ea typeface="Lato" panose="020F0502020204030203" pitchFamily="34" charset="0"/>
                          <a:cs typeface="Lato" panose="020F0502020204030203" pitchFamily="34" charset="0"/>
                        </a:rPr>
                        <a:t>SEP</a:t>
                      </a: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ap="flat" cmpd="sng" algn="ctr">
                      <a:noFill/>
                      <a:prstDash val="solid"/>
                      <a:round/>
                      <a:headEnd type="none" w="med" len="med"/>
                      <a:tailEnd type="none" w="med" len="med"/>
                    </a:lnT>
                    <a:lnB w="12700" cmpd="sng">
                      <a:noFill/>
                    </a:lnB>
                  </a:tcPr>
                </a:tc>
                <a:tc>
                  <a:txBody>
                    <a:bodyPr/>
                    <a:lstStyle/>
                    <a:p>
                      <a:pPr algn="ctr"/>
                      <a:r>
                        <a:rPr lang="es-MX" sz="1600" b="1" smtClean="0">
                          <a:solidFill>
                            <a:schemeClr val="tx2"/>
                          </a:solidFill>
                          <a:latin typeface="Lato" panose="020F0502020204030203" pitchFamily="34" charset="0"/>
                          <a:ea typeface="Lato" panose="020F0502020204030203" pitchFamily="34" charset="0"/>
                          <a:cs typeface="Lato" panose="020F0502020204030203" pitchFamily="34" charset="0"/>
                        </a:rPr>
                        <a:t>OCT</a:t>
                      </a: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s-MX" sz="1600" b="1" dirty="0" smtClean="0">
                          <a:solidFill>
                            <a:schemeClr val="tx2"/>
                          </a:solidFill>
                          <a:latin typeface="Lato" panose="020F0502020204030203" pitchFamily="34" charset="0"/>
                          <a:ea typeface="Lato" panose="020F0502020204030203" pitchFamily="34" charset="0"/>
                          <a:cs typeface="Lato" panose="020F0502020204030203" pitchFamily="34" charset="0"/>
                        </a:rPr>
                        <a:t>NOV</a:t>
                      </a: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tcPr>
                </a:tc>
                <a:tc>
                  <a:txBody>
                    <a:bodyPr/>
                    <a:lstStyle/>
                    <a:p>
                      <a:pPr algn="ctr"/>
                      <a:r>
                        <a:rPr lang="es-MX" sz="1600" b="1" dirty="0" smtClean="0">
                          <a:solidFill>
                            <a:schemeClr val="tx2"/>
                          </a:solidFill>
                          <a:latin typeface="Lato" panose="020F0502020204030203" pitchFamily="34" charset="0"/>
                          <a:ea typeface="Lato" panose="020F0502020204030203" pitchFamily="34" charset="0"/>
                          <a:cs typeface="Lato" panose="020F0502020204030203" pitchFamily="34" charset="0"/>
                        </a:rPr>
                        <a:t>JAN</a:t>
                      </a: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solidFill>
                      <a:schemeClr val="bg1">
                        <a:lumMod val="85000"/>
                      </a:schemeClr>
                    </a:solidFill>
                  </a:tcPr>
                </a:tc>
                <a:tc>
                  <a:txBody>
                    <a:bodyPr/>
                    <a:lstStyle/>
                    <a:p>
                      <a:pPr algn="ctr"/>
                      <a:r>
                        <a:rPr lang="es-MX" sz="1600" b="1" dirty="0" smtClean="0">
                          <a:solidFill>
                            <a:schemeClr val="tx2"/>
                          </a:solidFill>
                          <a:latin typeface="Lato" panose="020F0502020204030203" pitchFamily="34" charset="0"/>
                          <a:ea typeface="Lato" panose="020F0502020204030203" pitchFamily="34" charset="0"/>
                          <a:cs typeface="Lato" panose="020F0502020204030203" pitchFamily="34" charset="0"/>
                        </a:rPr>
                        <a:t>FEB</a:t>
                      </a: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tcPr>
                </a:tc>
                <a:tc>
                  <a:txBody>
                    <a:bodyPr/>
                    <a:lstStyle/>
                    <a:p>
                      <a:pPr algn="ctr"/>
                      <a:r>
                        <a:rPr lang="es-MX" sz="1600" b="1" dirty="0" smtClean="0">
                          <a:solidFill>
                            <a:schemeClr val="tx2"/>
                          </a:solidFill>
                          <a:latin typeface="Lato" panose="020F0502020204030203" pitchFamily="34" charset="0"/>
                          <a:ea typeface="Lato" panose="020F0502020204030203" pitchFamily="34" charset="0"/>
                          <a:cs typeface="Lato" panose="020F0502020204030203" pitchFamily="34" charset="0"/>
                        </a:rPr>
                        <a:t>MAR</a:t>
                      </a: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solidFill>
                      <a:schemeClr val="bg1">
                        <a:lumMod val="85000"/>
                      </a:schemeClr>
                    </a:solidFill>
                  </a:tcPr>
                </a:tc>
                <a:tc>
                  <a:txBody>
                    <a:bodyPr/>
                    <a:lstStyle/>
                    <a:p>
                      <a:pPr algn="ctr"/>
                      <a:r>
                        <a:rPr lang="es-MX" sz="1600" b="1" dirty="0" smtClean="0">
                          <a:solidFill>
                            <a:schemeClr val="tx2"/>
                          </a:solidFill>
                          <a:latin typeface="Lato" panose="020F0502020204030203" pitchFamily="34" charset="0"/>
                          <a:ea typeface="Lato" panose="020F0502020204030203" pitchFamily="34" charset="0"/>
                          <a:cs typeface="Lato" panose="020F0502020204030203" pitchFamily="34" charset="0"/>
                        </a:rPr>
                        <a:t>APR</a:t>
                      </a: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tcPr>
                </a:tc>
                <a:extLst>
                  <a:ext uri="{0D108BD9-81ED-4DB2-BD59-A6C34878D82A}">
                    <a16:rowId xmlns:a16="http://schemas.microsoft.com/office/drawing/2014/main" xmlns="" val="916108069"/>
                  </a:ext>
                </a:extLst>
              </a:tr>
              <a:tr h="903510">
                <a:tc vMerge="1">
                  <a:txBody>
                    <a:bodyPr/>
                    <a:lstStyle/>
                    <a:p>
                      <a:endParaRPr lang="es-MX" dirty="0"/>
                    </a:p>
                  </a:txBody>
                  <a:tcPr>
                    <a:lnT w="12700" cap="flat" cmpd="sng" algn="ctr">
                      <a:solidFill>
                        <a:schemeClr val="tx1"/>
                      </a:solidFill>
                      <a:prstDash val="solid"/>
                      <a:round/>
                      <a:headEnd type="none" w="med" len="med"/>
                      <a:tailEnd type="none" w="med" len="med"/>
                    </a:lnT>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R w="12700" cmpd="sng">
                      <a:noFill/>
                    </a:lnR>
                    <a:lnT w="12700" cmpd="sng">
                      <a:noFill/>
                    </a:lnT>
                    <a:no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no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no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no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no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no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xmlns="" val="1397745473"/>
                  </a:ext>
                </a:extLst>
              </a:tr>
              <a:tr h="903510">
                <a:tc vMerge="1">
                  <a:txBody>
                    <a:bodyPr/>
                    <a:lstStyle/>
                    <a:p>
                      <a:endParaRPr lang="es-MX"/>
                    </a:p>
                  </a:txBody>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ap="flat" cmpd="sng" algn="ctr">
                      <a:solidFill>
                        <a:schemeClr val="tx1"/>
                      </a:solidFill>
                      <a:prstDash val="solid"/>
                      <a:round/>
                      <a:headEnd type="none" w="med" len="med"/>
                      <a:tailEnd type="none" w="med" len="med"/>
                    </a:lnL>
                    <a:lnR w="12700" cmpd="sng">
                      <a:noFill/>
                    </a:lnR>
                    <a:no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no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no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no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no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no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xmlns="" val="3191981680"/>
                  </a:ext>
                </a:extLst>
              </a:tr>
              <a:tr h="903510">
                <a:tc vMerge="1">
                  <a:txBody>
                    <a:bodyPr/>
                    <a:lstStyle/>
                    <a:p>
                      <a:endParaRPr lang="es-MX" dirty="0"/>
                    </a:p>
                  </a:txBody>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ap="flat" cmpd="sng" algn="ctr">
                      <a:solidFill>
                        <a:schemeClr val="tx1"/>
                      </a:solidFill>
                      <a:prstDash val="solid"/>
                      <a:round/>
                      <a:headEnd type="none" w="med" len="med"/>
                      <a:tailEnd type="none" w="med" len="med"/>
                    </a:lnL>
                    <a:lnR w="12700" cmpd="sng">
                      <a:noFill/>
                    </a:lnR>
                    <a:no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no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no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no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no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no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xmlns="" val="2420429557"/>
                  </a:ext>
                </a:extLst>
              </a:tr>
              <a:tr h="903510">
                <a:tc vMerge="1">
                  <a:txBody>
                    <a:bodyPr/>
                    <a:lstStyle/>
                    <a:p>
                      <a:endParaRPr lang="es-MX" dirty="0"/>
                    </a:p>
                  </a:txBody>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ap="flat" cmpd="sng" algn="ctr">
                      <a:solidFill>
                        <a:schemeClr val="tx1"/>
                      </a:solidFill>
                      <a:prstDash val="solid"/>
                      <a:round/>
                      <a:headEnd type="none" w="med" len="med"/>
                      <a:tailEnd type="none" w="med" len="med"/>
                    </a:lnL>
                    <a:lnR w="12700" cmpd="sng">
                      <a:noFill/>
                    </a:lnR>
                    <a:no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no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no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no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no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no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xmlns="" val="2957676906"/>
                  </a:ext>
                </a:extLst>
              </a:tr>
            </a:tbl>
          </a:graphicData>
        </a:graphic>
      </p:graphicFrame>
      <p:sp>
        <p:nvSpPr>
          <p:cNvPr id="119" name="Rectángulo 118">
            <a:extLst>
              <a:ext uri="{FF2B5EF4-FFF2-40B4-BE49-F238E27FC236}">
                <a16:creationId xmlns:a16="http://schemas.microsoft.com/office/drawing/2014/main" xmlns="" id="{3A0F3508-CAA6-F04A-A36D-9B07B1D225C7}"/>
              </a:ext>
            </a:extLst>
          </p:cNvPr>
          <p:cNvSpPr/>
          <p:nvPr/>
        </p:nvSpPr>
        <p:spPr>
          <a:xfrm>
            <a:off x="2418710" y="1003861"/>
            <a:ext cx="2288025" cy="55246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120" name="Rectángulo 119">
            <a:extLst>
              <a:ext uri="{FF2B5EF4-FFF2-40B4-BE49-F238E27FC236}">
                <a16:creationId xmlns:a16="http://schemas.microsoft.com/office/drawing/2014/main" xmlns="" id="{903B3BA2-DA95-1549-8B1F-F24564BFD334}"/>
              </a:ext>
            </a:extLst>
          </p:cNvPr>
          <p:cNvSpPr/>
          <p:nvPr/>
        </p:nvSpPr>
        <p:spPr>
          <a:xfrm>
            <a:off x="4782313" y="1003861"/>
            <a:ext cx="2130552" cy="55246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121" name="Freeform 74">
            <a:extLst>
              <a:ext uri="{FF2B5EF4-FFF2-40B4-BE49-F238E27FC236}">
                <a16:creationId xmlns:a16="http://schemas.microsoft.com/office/drawing/2014/main" xmlns="" id="{16028F2B-992C-914D-85A5-BB2F4736A0D9}"/>
              </a:ext>
            </a:extLst>
          </p:cNvPr>
          <p:cNvSpPr>
            <a:spLocks noChangeArrowheads="1"/>
          </p:cNvSpPr>
          <p:nvPr/>
        </p:nvSpPr>
        <p:spPr bwMode="auto">
          <a:xfrm>
            <a:off x="577329" y="2936999"/>
            <a:ext cx="2320149" cy="720602"/>
          </a:xfrm>
          <a:custGeom>
            <a:avLst/>
            <a:gdLst>
              <a:gd name="T0" fmla="*/ 0 w 4652"/>
              <a:gd name="T1" fmla="*/ 1946 h 1947"/>
              <a:gd name="T2" fmla="*/ 4651 w 4652"/>
              <a:gd name="T3" fmla="*/ 1946 h 1947"/>
              <a:gd name="T4" fmla="*/ 4651 w 4652"/>
              <a:gd name="T5" fmla="*/ 0 h 1947"/>
              <a:gd name="T6" fmla="*/ 0 w 4652"/>
              <a:gd name="T7" fmla="*/ 0 h 1947"/>
              <a:gd name="T8" fmla="*/ 0 w 4652"/>
              <a:gd name="T9" fmla="*/ 1946 h 1947"/>
            </a:gdLst>
            <a:ahLst/>
            <a:cxnLst>
              <a:cxn ang="0">
                <a:pos x="T0" y="T1"/>
              </a:cxn>
              <a:cxn ang="0">
                <a:pos x="T2" y="T3"/>
              </a:cxn>
              <a:cxn ang="0">
                <a:pos x="T4" y="T5"/>
              </a:cxn>
              <a:cxn ang="0">
                <a:pos x="T6" y="T7"/>
              </a:cxn>
              <a:cxn ang="0">
                <a:pos x="T8" y="T9"/>
              </a:cxn>
            </a:cxnLst>
            <a:rect l="0" t="0" r="r" b="b"/>
            <a:pathLst>
              <a:path w="4652" h="1947">
                <a:moveTo>
                  <a:pt x="0" y="1946"/>
                </a:moveTo>
                <a:lnTo>
                  <a:pt x="4651" y="1946"/>
                </a:lnTo>
                <a:lnTo>
                  <a:pt x="4651" y="0"/>
                </a:lnTo>
                <a:lnTo>
                  <a:pt x="0" y="0"/>
                </a:lnTo>
                <a:lnTo>
                  <a:pt x="0" y="1946"/>
                </a:lnTo>
              </a:path>
            </a:pathLst>
          </a:custGeom>
          <a:solidFill>
            <a:schemeClr val="tx1">
              <a:lumMod val="75000"/>
              <a:alpha val="10000"/>
            </a:schemeClr>
          </a:solidFill>
          <a:ln>
            <a:noFill/>
          </a:ln>
          <a:effectLst/>
        </p:spPr>
        <p:txBody>
          <a:bodyPr wrap="none" anchor="ctr"/>
          <a:lstStyle/>
          <a:p>
            <a:endParaRPr lang="es-MX" sz="900"/>
          </a:p>
        </p:txBody>
      </p:sp>
      <p:sp>
        <p:nvSpPr>
          <p:cNvPr id="167" name="CuadroTexto 395">
            <a:extLst>
              <a:ext uri="{FF2B5EF4-FFF2-40B4-BE49-F238E27FC236}">
                <a16:creationId xmlns:a16="http://schemas.microsoft.com/office/drawing/2014/main" xmlns="" id="{1A8FC107-7C55-3B41-8F6F-D1D2E3E3AF86}"/>
              </a:ext>
            </a:extLst>
          </p:cNvPr>
          <p:cNvSpPr txBox="1"/>
          <p:nvPr/>
        </p:nvSpPr>
        <p:spPr>
          <a:xfrm>
            <a:off x="1046651" y="2750252"/>
            <a:ext cx="1298418" cy="369332"/>
          </a:xfrm>
          <a:prstGeom prst="rect">
            <a:avLst/>
          </a:prstGeom>
          <a:noFill/>
        </p:spPr>
        <p:txBody>
          <a:bodyPr wrap="square" rtlCol="0">
            <a:spAutoFit/>
          </a:bodyPr>
          <a:lstStyle/>
          <a:p>
            <a:pPr algn="ctr"/>
            <a:r>
              <a:rPr lang="en-US" b="1" dirty="0" smtClean="0">
                <a:solidFill>
                  <a:schemeClr val="tx2"/>
                </a:solidFill>
                <a:latin typeface="Lato" charset="0"/>
                <a:ea typeface="Lato" charset="0"/>
                <a:cs typeface="Lato" charset="0"/>
              </a:rPr>
              <a:t>1</a:t>
            </a:r>
            <a:r>
              <a:rPr lang="en-US" b="1" baseline="30000" dirty="0" smtClean="0">
                <a:solidFill>
                  <a:schemeClr val="tx2"/>
                </a:solidFill>
                <a:latin typeface="Lato" charset="0"/>
                <a:ea typeface="Lato" charset="0"/>
                <a:cs typeface="Lato" charset="0"/>
              </a:rPr>
              <a:t>st</a:t>
            </a:r>
            <a:r>
              <a:rPr lang="en-US" b="1" dirty="0" smtClean="0">
                <a:solidFill>
                  <a:schemeClr val="tx2"/>
                </a:solidFill>
                <a:latin typeface="Lato" charset="0"/>
                <a:ea typeface="Lato" charset="0"/>
                <a:cs typeface="Lato" charset="0"/>
              </a:rPr>
              <a:t> course</a:t>
            </a:r>
            <a:endParaRPr lang="en-US" b="1" dirty="0">
              <a:solidFill>
                <a:schemeClr val="tx2"/>
              </a:solidFill>
              <a:latin typeface="Lato" charset="0"/>
              <a:ea typeface="Lato" charset="0"/>
              <a:cs typeface="Lato" charset="0"/>
            </a:endParaRPr>
          </a:p>
        </p:txBody>
      </p:sp>
      <p:sp>
        <p:nvSpPr>
          <p:cNvPr id="247" name="CuadroTexto 395">
            <a:extLst>
              <a:ext uri="{FF2B5EF4-FFF2-40B4-BE49-F238E27FC236}">
                <a16:creationId xmlns:a16="http://schemas.microsoft.com/office/drawing/2014/main" xmlns="" id="{235EFBB8-93AD-8343-ADFC-DC484DEA554D}"/>
              </a:ext>
            </a:extLst>
          </p:cNvPr>
          <p:cNvSpPr txBox="1"/>
          <p:nvPr/>
        </p:nvSpPr>
        <p:spPr>
          <a:xfrm>
            <a:off x="2964732" y="1499424"/>
            <a:ext cx="1191338" cy="369332"/>
          </a:xfrm>
          <a:prstGeom prst="rect">
            <a:avLst/>
          </a:prstGeom>
          <a:noFill/>
        </p:spPr>
        <p:txBody>
          <a:bodyPr wrap="square" rtlCol="0">
            <a:spAutoFit/>
          </a:bodyPr>
          <a:lstStyle/>
          <a:p>
            <a:pPr algn="ctr"/>
            <a:r>
              <a:rPr lang="en-US" b="1" dirty="0" smtClean="0">
                <a:solidFill>
                  <a:schemeClr val="tx2"/>
                </a:solidFill>
                <a:latin typeface="Lato" charset="0"/>
                <a:ea typeface="Lato" charset="0"/>
                <a:cs typeface="Lato" charset="0"/>
              </a:rPr>
              <a:t>5</a:t>
            </a:r>
            <a:r>
              <a:rPr lang="en-US" b="1" baseline="30000" dirty="0" smtClean="0">
                <a:solidFill>
                  <a:schemeClr val="tx2"/>
                </a:solidFill>
                <a:latin typeface="Lato" charset="0"/>
                <a:ea typeface="Lato" charset="0"/>
                <a:cs typeface="Lato" charset="0"/>
              </a:rPr>
              <a:t>th</a:t>
            </a:r>
            <a:r>
              <a:rPr lang="en-US" b="1" dirty="0" smtClean="0">
                <a:solidFill>
                  <a:schemeClr val="tx2"/>
                </a:solidFill>
                <a:latin typeface="Lato" charset="0"/>
                <a:ea typeface="Lato" charset="0"/>
                <a:cs typeface="Lato" charset="0"/>
              </a:rPr>
              <a:t> Term</a:t>
            </a:r>
            <a:endParaRPr lang="en-US" b="1" dirty="0">
              <a:solidFill>
                <a:schemeClr val="tx2"/>
              </a:solidFill>
              <a:latin typeface="Lato" charset="0"/>
              <a:ea typeface="Lato" charset="0"/>
              <a:cs typeface="Lato" charset="0"/>
            </a:endParaRPr>
          </a:p>
        </p:txBody>
      </p:sp>
      <p:sp>
        <p:nvSpPr>
          <p:cNvPr id="248" name="CuadroTexto 395">
            <a:extLst>
              <a:ext uri="{FF2B5EF4-FFF2-40B4-BE49-F238E27FC236}">
                <a16:creationId xmlns:a16="http://schemas.microsoft.com/office/drawing/2014/main" xmlns="" id="{E11AF800-DBAD-AA4D-85EA-F6865023F38F}"/>
              </a:ext>
            </a:extLst>
          </p:cNvPr>
          <p:cNvSpPr txBox="1"/>
          <p:nvPr/>
        </p:nvSpPr>
        <p:spPr>
          <a:xfrm>
            <a:off x="5224275" y="1516134"/>
            <a:ext cx="1191338" cy="369332"/>
          </a:xfrm>
          <a:prstGeom prst="rect">
            <a:avLst/>
          </a:prstGeom>
          <a:noFill/>
        </p:spPr>
        <p:txBody>
          <a:bodyPr wrap="square" rtlCol="0">
            <a:spAutoFit/>
          </a:bodyPr>
          <a:lstStyle/>
          <a:p>
            <a:pPr algn="ctr"/>
            <a:r>
              <a:rPr lang="en-US" b="1" dirty="0" smtClean="0">
                <a:solidFill>
                  <a:schemeClr val="tx2"/>
                </a:solidFill>
                <a:latin typeface="Lato" charset="0"/>
                <a:ea typeface="Lato" charset="0"/>
                <a:cs typeface="Lato" charset="0"/>
              </a:rPr>
              <a:t>6</a:t>
            </a:r>
            <a:r>
              <a:rPr lang="en-US" b="1" baseline="30000" dirty="0" smtClean="0">
                <a:solidFill>
                  <a:schemeClr val="tx2"/>
                </a:solidFill>
                <a:latin typeface="Lato" charset="0"/>
                <a:ea typeface="Lato" charset="0"/>
                <a:cs typeface="Lato" charset="0"/>
              </a:rPr>
              <a:t>th</a:t>
            </a:r>
            <a:r>
              <a:rPr lang="en-US" b="1" dirty="0" smtClean="0">
                <a:solidFill>
                  <a:schemeClr val="tx2"/>
                </a:solidFill>
                <a:latin typeface="Lato" charset="0"/>
                <a:ea typeface="Lato" charset="0"/>
                <a:cs typeface="Lato" charset="0"/>
              </a:rPr>
              <a:t> Term</a:t>
            </a:r>
            <a:endParaRPr lang="en-US" b="1" dirty="0">
              <a:solidFill>
                <a:schemeClr val="tx2"/>
              </a:solidFill>
              <a:latin typeface="Lato" charset="0"/>
              <a:ea typeface="Lato" charset="0"/>
              <a:cs typeface="Lato" charset="0"/>
            </a:endParaRPr>
          </a:p>
        </p:txBody>
      </p:sp>
      <p:sp>
        <p:nvSpPr>
          <p:cNvPr id="249" name="Rectángulo 248">
            <a:extLst>
              <a:ext uri="{FF2B5EF4-FFF2-40B4-BE49-F238E27FC236}">
                <a16:creationId xmlns:a16="http://schemas.microsoft.com/office/drawing/2014/main" xmlns="" id="{9DC0175B-167D-F64D-B557-B4EEBC2DC1E0}"/>
              </a:ext>
            </a:extLst>
          </p:cNvPr>
          <p:cNvSpPr/>
          <p:nvPr/>
        </p:nvSpPr>
        <p:spPr>
          <a:xfrm>
            <a:off x="6988448" y="1003861"/>
            <a:ext cx="2246991" cy="55246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250" name="CuadroTexto 395">
            <a:extLst>
              <a:ext uri="{FF2B5EF4-FFF2-40B4-BE49-F238E27FC236}">
                <a16:creationId xmlns:a16="http://schemas.microsoft.com/office/drawing/2014/main" xmlns="" id="{A0BB89E8-2C2D-E445-B6AB-95AAECF421C3}"/>
              </a:ext>
            </a:extLst>
          </p:cNvPr>
          <p:cNvSpPr txBox="1"/>
          <p:nvPr/>
        </p:nvSpPr>
        <p:spPr>
          <a:xfrm>
            <a:off x="7404213" y="1516134"/>
            <a:ext cx="1191338" cy="369332"/>
          </a:xfrm>
          <a:prstGeom prst="rect">
            <a:avLst/>
          </a:prstGeom>
          <a:noFill/>
        </p:spPr>
        <p:txBody>
          <a:bodyPr wrap="square" rtlCol="0">
            <a:spAutoFit/>
          </a:bodyPr>
          <a:lstStyle/>
          <a:p>
            <a:pPr algn="ctr"/>
            <a:r>
              <a:rPr lang="en-US" b="1" dirty="0" smtClean="0">
                <a:solidFill>
                  <a:schemeClr val="tx2"/>
                </a:solidFill>
                <a:latin typeface="Lato" charset="0"/>
                <a:ea typeface="Lato" charset="0"/>
                <a:cs typeface="Lato" charset="0"/>
              </a:rPr>
              <a:t>7</a:t>
            </a:r>
            <a:r>
              <a:rPr lang="en-US" b="1" baseline="30000" dirty="0" smtClean="0">
                <a:solidFill>
                  <a:schemeClr val="tx2"/>
                </a:solidFill>
                <a:latin typeface="Lato" charset="0"/>
                <a:ea typeface="Lato" charset="0"/>
                <a:cs typeface="Lato" charset="0"/>
              </a:rPr>
              <a:t>th</a:t>
            </a:r>
            <a:r>
              <a:rPr lang="en-US" b="1" dirty="0" smtClean="0">
                <a:solidFill>
                  <a:schemeClr val="tx2"/>
                </a:solidFill>
                <a:latin typeface="Lato" charset="0"/>
                <a:ea typeface="Lato" charset="0"/>
                <a:cs typeface="Lato" charset="0"/>
              </a:rPr>
              <a:t> Term</a:t>
            </a:r>
            <a:endParaRPr lang="en-US" b="1" dirty="0">
              <a:solidFill>
                <a:schemeClr val="tx2"/>
              </a:solidFill>
              <a:latin typeface="Lato" charset="0"/>
              <a:ea typeface="Lato" charset="0"/>
              <a:cs typeface="Lato" charset="0"/>
            </a:endParaRPr>
          </a:p>
        </p:txBody>
      </p:sp>
      <p:sp>
        <p:nvSpPr>
          <p:cNvPr id="251"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2444486" y="2750252"/>
            <a:ext cx="2226442" cy="366982"/>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endParaRPr lang="es-MX" sz="900"/>
          </a:p>
        </p:txBody>
      </p:sp>
      <p:sp>
        <p:nvSpPr>
          <p:cNvPr id="252" name="Freeform 297">
            <a:extLst>
              <a:ext uri="{FF2B5EF4-FFF2-40B4-BE49-F238E27FC236}">
                <a16:creationId xmlns:a16="http://schemas.microsoft.com/office/drawing/2014/main" xmlns="" id="{C8DEA713-08FC-7441-BD45-644ED79DFC5C}"/>
              </a:ext>
            </a:extLst>
          </p:cNvPr>
          <p:cNvSpPr>
            <a:spLocks noChangeArrowheads="1"/>
          </p:cNvSpPr>
          <p:nvPr/>
        </p:nvSpPr>
        <p:spPr bwMode="auto">
          <a:xfrm>
            <a:off x="4716879" y="3290619"/>
            <a:ext cx="2206130" cy="366982"/>
          </a:xfrm>
          <a:custGeom>
            <a:avLst/>
            <a:gdLst>
              <a:gd name="T0" fmla="*/ 9550 w 9763"/>
              <a:gd name="T1" fmla="*/ 0 h 733"/>
              <a:gd name="T2" fmla="*/ 213 w 9763"/>
              <a:gd name="T3" fmla="*/ 0 h 733"/>
              <a:gd name="T4" fmla="*/ 0 w 9763"/>
              <a:gd name="T5" fmla="*/ 372 h 733"/>
              <a:gd name="T6" fmla="*/ 213 w 9763"/>
              <a:gd name="T7" fmla="*/ 732 h 733"/>
              <a:gd name="T8" fmla="*/ 9550 w 9763"/>
              <a:gd name="T9" fmla="*/ 732 h 733"/>
              <a:gd name="T10" fmla="*/ 9762 w 9763"/>
              <a:gd name="T11" fmla="*/ 372 h 733"/>
              <a:gd name="T12" fmla="*/ 9550 w 9763"/>
              <a:gd name="T13" fmla="*/ 0 h 733"/>
            </a:gdLst>
            <a:ahLst/>
            <a:cxnLst>
              <a:cxn ang="0">
                <a:pos x="T0" y="T1"/>
              </a:cxn>
              <a:cxn ang="0">
                <a:pos x="T2" y="T3"/>
              </a:cxn>
              <a:cxn ang="0">
                <a:pos x="T4" y="T5"/>
              </a:cxn>
              <a:cxn ang="0">
                <a:pos x="T6" y="T7"/>
              </a:cxn>
              <a:cxn ang="0">
                <a:pos x="T8" y="T9"/>
              </a:cxn>
              <a:cxn ang="0">
                <a:pos x="T10" y="T11"/>
              </a:cxn>
              <a:cxn ang="0">
                <a:pos x="T12" y="T13"/>
              </a:cxn>
            </a:cxnLst>
            <a:rect l="0" t="0" r="r" b="b"/>
            <a:pathLst>
              <a:path w="9763" h="733">
                <a:moveTo>
                  <a:pt x="9550" y="0"/>
                </a:moveTo>
                <a:lnTo>
                  <a:pt x="213" y="0"/>
                </a:lnTo>
                <a:lnTo>
                  <a:pt x="0" y="372"/>
                </a:lnTo>
                <a:lnTo>
                  <a:pt x="213" y="732"/>
                </a:lnTo>
                <a:lnTo>
                  <a:pt x="9550" y="732"/>
                </a:lnTo>
                <a:lnTo>
                  <a:pt x="9762" y="372"/>
                </a:lnTo>
                <a:lnTo>
                  <a:pt x="9550" y="0"/>
                </a:lnTo>
              </a:path>
            </a:pathLst>
          </a:custGeom>
          <a:solidFill>
            <a:schemeClr val="accent2"/>
          </a:solidFill>
          <a:ln>
            <a:noFill/>
          </a:ln>
          <a:effectLst/>
        </p:spPr>
        <p:txBody>
          <a:bodyPr wrap="none" anchor="ctr"/>
          <a:lstStyle/>
          <a:p>
            <a:endParaRPr lang="es-MX" sz="900"/>
          </a:p>
        </p:txBody>
      </p:sp>
      <p:sp>
        <p:nvSpPr>
          <p:cNvPr id="253" name="Freeform 298">
            <a:extLst>
              <a:ext uri="{FF2B5EF4-FFF2-40B4-BE49-F238E27FC236}">
                <a16:creationId xmlns:a16="http://schemas.microsoft.com/office/drawing/2014/main" xmlns="" id="{C13D5528-A4E2-A242-927A-1529F07518B3}"/>
              </a:ext>
            </a:extLst>
          </p:cNvPr>
          <p:cNvSpPr>
            <a:spLocks noChangeArrowheads="1"/>
          </p:cNvSpPr>
          <p:nvPr/>
        </p:nvSpPr>
        <p:spPr bwMode="auto">
          <a:xfrm>
            <a:off x="4716879" y="3888060"/>
            <a:ext cx="2206130" cy="366982"/>
          </a:xfrm>
          <a:custGeom>
            <a:avLst/>
            <a:gdLst>
              <a:gd name="T0" fmla="*/ 5581 w 5794"/>
              <a:gd name="T1" fmla="*/ 0 h 733"/>
              <a:gd name="T2" fmla="*/ 202 w 5794"/>
              <a:gd name="T3" fmla="*/ 0 h 733"/>
              <a:gd name="T4" fmla="*/ 0 w 5794"/>
              <a:gd name="T5" fmla="*/ 360 h 733"/>
              <a:gd name="T6" fmla="*/ 202 w 5794"/>
              <a:gd name="T7" fmla="*/ 732 h 733"/>
              <a:gd name="T8" fmla="*/ 5581 w 5794"/>
              <a:gd name="T9" fmla="*/ 732 h 733"/>
              <a:gd name="T10" fmla="*/ 5793 w 5794"/>
              <a:gd name="T11" fmla="*/ 360 h 733"/>
              <a:gd name="T12" fmla="*/ 5581 w 5794"/>
              <a:gd name="T13" fmla="*/ 0 h 733"/>
            </a:gdLst>
            <a:ahLst/>
            <a:cxnLst>
              <a:cxn ang="0">
                <a:pos x="T0" y="T1"/>
              </a:cxn>
              <a:cxn ang="0">
                <a:pos x="T2" y="T3"/>
              </a:cxn>
              <a:cxn ang="0">
                <a:pos x="T4" y="T5"/>
              </a:cxn>
              <a:cxn ang="0">
                <a:pos x="T6" y="T7"/>
              </a:cxn>
              <a:cxn ang="0">
                <a:pos x="T8" y="T9"/>
              </a:cxn>
              <a:cxn ang="0">
                <a:pos x="T10" y="T11"/>
              </a:cxn>
              <a:cxn ang="0">
                <a:pos x="T12" y="T13"/>
              </a:cxn>
            </a:cxnLst>
            <a:rect l="0" t="0" r="r" b="b"/>
            <a:pathLst>
              <a:path w="5794" h="733">
                <a:moveTo>
                  <a:pt x="5581" y="0"/>
                </a:moveTo>
                <a:lnTo>
                  <a:pt x="202" y="0"/>
                </a:lnTo>
                <a:lnTo>
                  <a:pt x="0" y="360"/>
                </a:lnTo>
                <a:lnTo>
                  <a:pt x="202" y="732"/>
                </a:lnTo>
                <a:lnTo>
                  <a:pt x="5581" y="732"/>
                </a:lnTo>
                <a:lnTo>
                  <a:pt x="5793" y="360"/>
                </a:lnTo>
                <a:lnTo>
                  <a:pt x="5581" y="0"/>
                </a:lnTo>
              </a:path>
            </a:pathLst>
          </a:custGeom>
          <a:solidFill>
            <a:schemeClr val="accent6">
              <a:lumMod val="75000"/>
            </a:schemeClr>
          </a:solidFill>
          <a:ln>
            <a:noFill/>
          </a:ln>
          <a:effectLst/>
        </p:spPr>
        <p:txBody>
          <a:bodyPr wrap="none" anchor="ctr"/>
          <a:lstStyle/>
          <a:p>
            <a:endParaRPr lang="es-MX" sz="900"/>
          </a:p>
        </p:txBody>
      </p:sp>
      <p:sp>
        <p:nvSpPr>
          <p:cNvPr id="254" name="Freeform 299">
            <a:extLst>
              <a:ext uri="{FF2B5EF4-FFF2-40B4-BE49-F238E27FC236}">
                <a16:creationId xmlns:a16="http://schemas.microsoft.com/office/drawing/2014/main" xmlns="" id="{F74F3E19-51B1-AF45-8767-85D8029FB62A}"/>
              </a:ext>
            </a:extLst>
          </p:cNvPr>
          <p:cNvSpPr>
            <a:spLocks noChangeArrowheads="1"/>
          </p:cNvSpPr>
          <p:nvPr/>
        </p:nvSpPr>
        <p:spPr bwMode="auto">
          <a:xfrm>
            <a:off x="6988448" y="4468119"/>
            <a:ext cx="2173840" cy="366982"/>
          </a:xfrm>
          <a:custGeom>
            <a:avLst/>
            <a:gdLst>
              <a:gd name="T0" fmla="*/ 11948 w 12161"/>
              <a:gd name="T1" fmla="*/ 0 h 733"/>
              <a:gd name="T2" fmla="*/ 212 w 12161"/>
              <a:gd name="T3" fmla="*/ 0 h 733"/>
              <a:gd name="T4" fmla="*/ 0 w 12161"/>
              <a:gd name="T5" fmla="*/ 371 h 733"/>
              <a:gd name="T6" fmla="*/ 212 w 12161"/>
              <a:gd name="T7" fmla="*/ 732 h 733"/>
              <a:gd name="T8" fmla="*/ 11948 w 12161"/>
              <a:gd name="T9" fmla="*/ 732 h 733"/>
              <a:gd name="T10" fmla="*/ 12160 w 12161"/>
              <a:gd name="T11" fmla="*/ 371 h 733"/>
              <a:gd name="T12" fmla="*/ 11948 w 12161"/>
              <a:gd name="T13" fmla="*/ 0 h 733"/>
            </a:gdLst>
            <a:ahLst/>
            <a:cxnLst>
              <a:cxn ang="0">
                <a:pos x="T0" y="T1"/>
              </a:cxn>
              <a:cxn ang="0">
                <a:pos x="T2" y="T3"/>
              </a:cxn>
              <a:cxn ang="0">
                <a:pos x="T4" y="T5"/>
              </a:cxn>
              <a:cxn ang="0">
                <a:pos x="T6" y="T7"/>
              </a:cxn>
              <a:cxn ang="0">
                <a:pos x="T8" y="T9"/>
              </a:cxn>
              <a:cxn ang="0">
                <a:pos x="T10" y="T11"/>
              </a:cxn>
              <a:cxn ang="0">
                <a:pos x="T12" y="T13"/>
              </a:cxn>
            </a:cxnLst>
            <a:rect l="0" t="0" r="r" b="b"/>
            <a:pathLst>
              <a:path w="12161" h="733">
                <a:moveTo>
                  <a:pt x="11948" y="0"/>
                </a:moveTo>
                <a:lnTo>
                  <a:pt x="212" y="0"/>
                </a:lnTo>
                <a:lnTo>
                  <a:pt x="0" y="371"/>
                </a:lnTo>
                <a:lnTo>
                  <a:pt x="212" y="732"/>
                </a:lnTo>
                <a:lnTo>
                  <a:pt x="11948" y="732"/>
                </a:lnTo>
                <a:lnTo>
                  <a:pt x="12160" y="371"/>
                </a:lnTo>
                <a:lnTo>
                  <a:pt x="11948" y="0"/>
                </a:lnTo>
              </a:path>
            </a:pathLst>
          </a:custGeom>
          <a:solidFill>
            <a:schemeClr val="accent4"/>
          </a:solidFill>
          <a:ln>
            <a:noFill/>
          </a:ln>
          <a:effectLst/>
        </p:spPr>
        <p:txBody>
          <a:bodyPr wrap="none" anchor="ctr"/>
          <a:lstStyle/>
          <a:p>
            <a:endParaRPr lang="es-MX" sz="900"/>
          </a:p>
        </p:txBody>
      </p:sp>
      <p:sp>
        <p:nvSpPr>
          <p:cNvPr id="30" name="CuadroTexto 395">
            <a:extLst>
              <a:ext uri="{FF2B5EF4-FFF2-40B4-BE49-F238E27FC236}">
                <a16:creationId xmlns:a16="http://schemas.microsoft.com/office/drawing/2014/main" xmlns="" id="{1A8FC107-7C55-3B41-8F6F-D1D2E3E3AF86}"/>
              </a:ext>
            </a:extLst>
          </p:cNvPr>
          <p:cNvSpPr txBox="1"/>
          <p:nvPr/>
        </p:nvSpPr>
        <p:spPr>
          <a:xfrm>
            <a:off x="1014031" y="3311012"/>
            <a:ext cx="1430455" cy="369332"/>
          </a:xfrm>
          <a:prstGeom prst="rect">
            <a:avLst/>
          </a:prstGeom>
          <a:noFill/>
        </p:spPr>
        <p:txBody>
          <a:bodyPr wrap="square" rtlCol="0">
            <a:spAutoFit/>
          </a:bodyPr>
          <a:lstStyle/>
          <a:p>
            <a:pPr algn="ctr"/>
            <a:r>
              <a:rPr lang="en-US" b="1" dirty="0" smtClean="0">
                <a:solidFill>
                  <a:schemeClr val="tx2"/>
                </a:solidFill>
                <a:latin typeface="Lato" charset="0"/>
                <a:ea typeface="Lato" charset="0"/>
                <a:cs typeface="Lato" charset="0"/>
              </a:rPr>
              <a:t>2</a:t>
            </a:r>
            <a:r>
              <a:rPr lang="en-US" b="1" baseline="30000" dirty="0" smtClean="0">
                <a:solidFill>
                  <a:schemeClr val="tx2"/>
                </a:solidFill>
                <a:latin typeface="Lato" charset="0"/>
                <a:ea typeface="Lato" charset="0"/>
                <a:cs typeface="Lato" charset="0"/>
              </a:rPr>
              <a:t>nd</a:t>
            </a:r>
            <a:r>
              <a:rPr lang="en-US" b="1" dirty="0" smtClean="0">
                <a:solidFill>
                  <a:schemeClr val="tx2"/>
                </a:solidFill>
                <a:latin typeface="Lato" charset="0"/>
                <a:ea typeface="Lato" charset="0"/>
                <a:cs typeface="Lato" charset="0"/>
              </a:rPr>
              <a:t> course</a:t>
            </a:r>
            <a:endParaRPr lang="en-US" b="1" dirty="0">
              <a:solidFill>
                <a:schemeClr val="tx2"/>
              </a:solidFill>
              <a:latin typeface="Lato" charset="0"/>
              <a:ea typeface="Lato" charset="0"/>
              <a:cs typeface="Lato" charset="0"/>
            </a:endParaRPr>
          </a:p>
        </p:txBody>
      </p:sp>
      <p:sp>
        <p:nvSpPr>
          <p:cNvPr id="31" name="CuadroTexto 395">
            <a:extLst>
              <a:ext uri="{FF2B5EF4-FFF2-40B4-BE49-F238E27FC236}">
                <a16:creationId xmlns:a16="http://schemas.microsoft.com/office/drawing/2014/main" xmlns="" id="{1A8FC107-7C55-3B41-8F6F-D1D2E3E3AF86}"/>
              </a:ext>
            </a:extLst>
          </p:cNvPr>
          <p:cNvSpPr txBox="1"/>
          <p:nvPr/>
        </p:nvSpPr>
        <p:spPr>
          <a:xfrm>
            <a:off x="1080050" y="3920533"/>
            <a:ext cx="1298418" cy="369332"/>
          </a:xfrm>
          <a:prstGeom prst="rect">
            <a:avLst/>
          </a:prstGeom>
          <a:noFill/>
        </p:spPr>
        <p:txBody>
          <a:bodyPr wrap="square" rtlCol="0">
            <a:spAutoFit/>
          </a:bodyPr>
          <a:lstStyle/>
          <a:p>
            <a:pPr algn="ctr"/>
            <a:r>
              <a:rPr lang="en-US" b="1" dirty="0" smtClean="0">
                <a:solidFill>
                  <a:schemeClr val="tx2"/>
                </a:solidFill>
                <a:latin typeface="Lato" charset="0"/>
                <a:ea typeface="Lato" charset="0"/>
                <a:cs typeface="Lato" charset="0"/>
              </a:rPr>
              <a:t>3</a:t>
            </a:r>
            <a:r>
              <a:rPr lang="en-US" b="1" baseline="30000" dirty="0" smtClean="0">
                <a:solidFill>
                  <a:schemeClr val="tx2"/>
                </a:solidFill>
                <a:latin typeface="Lato" charset="0"/>
                <a:ea typeface="Lato" charset="0"/>
                <a:cs typeface="Lato" charset="0"/>
              </a:rPr>
              <a:t>rd</a:t>
            </a:r>
            <a:r>
              <a:rPr lang="en-US" b="1" dirty="0" smtClean="0">
                <a:solidFill>
                  <a:schemeClr val="tx2"/>
                </a:solidFill>
                <a:latin typeface="Lato" charset="0"/>
                <a:ea typeface="Lato" charset="0"/>
                <a:cs typeface="Lato" charset="0"/>
              </a:rPr>
              <a:t> course</a:t>
            </a:r>
            <a:endParaRPr lang="en-US" b="1" dirty="0">
              <a:solidFill>
                <a:schemeClr val="tx2"/>
              </a:solidFill>
              <a:latin typeface="Lato" charset="0"/>
              <a:ea typeface="Lato" charset="0"/>
              <a:cs typeface="Lato" charset="0"/>
            </a:endParaRPr>
          </a:p>
        </p:txBody>
      </p:sp>
      <p:sp>
        <p:nvSpPr>
          <p:cNvPr id="32" name="CuadroTexto 395">
            <a:extLst>
              <a:ext uri="{FF2B5EF4-FFF2-40B4-BE49-F238E27FC236}">
                <a16:creationId xmlns:a16="http://schemas.microsoft.com/office/drawing/2014/main" xmlns="" id="{1A8FC107-7C55-3B41-8F6F-D1D2E3E3AF86}"/>
              </a:ext>
            </a:extLst>
          </p:cNvPr>
          <p:cNvSpPr txBox="1"/>
          <p:nvPr/>
        </p:nvSpPr>
        <p:spPr>
          <a:xfrm>
            <a:off x="1030881" y="4543872"/>
            <a:ext cx="1298418" cy="369332"/>
          </a:xfrm>
          <a:prstGeom prst="rect">
            <a:avLst/>
          </a:prstGeom>
          <a:noFill/>
        </p:spPr>
        <p:txBody>
          <a:bodyPr wrap="square" rtlCol="0">
            <a:spAutoFit/>
          </a:bodyPr>
          <a:lstStyle/>
          <a:p>
            <a:pPr algn="ctr"/>
            <a:r>
              <a:rPr lang="en-US" b="1" dirty="0" smtClean="0">
                <a:solidFill>
                  <a:schemeClr val="tx2"/>
                </a:solidFill>
                <a:latin typeface="Lato" charset="0"/>
                <a:ea typeface="Lato" charset="0"/>
                <a:cs typeface="Lato" charset="0"/>
              </a:rPr>
              <a:t>4</a:t>
            </a:r>
            <a:r>
              <a:rPr lang="en-US" b="1" baseline="30000" dirty="0" smtClean="0">
                <a:solidFill>
                  <a:schemeClr val="tx2"/>
                </a:solidFill>
                <a:latin typeface="Lato" charset="0"/>
                <a:ea typeface="Lato" charset="0"/>
                <a:cs typeface="Lato" charset="0"/>
              </a:rPr>
              <a:t>th</a:t>
            </a:r>
            <a:r>
              <a:rPr lang="en-US" b="1" dirty="0" smtClean="0">
                <a:solidFill>
                  <a:schemeClr val="tx2"/>
                </a:solidFill>
                <a:latin typeface="Lato" charset="0"/>
                <a:ea typeface="Lato" charset="0"/>
                <a:cs typeface="Lato" charset="0"/>
              </a:rPr>
              <a:t> course</a:t>
            </a:r>
            <a:endParaRPr lang="en-US" b="1" dirty="0">
              <a:solidFill>
                <a:schemeClr val="tx2"/>
              </a:solidFill>
              <a:latin typeface="Lato" charset="0"/>
              <a:ea typeface="Lato" charset="0"/>
              <a:cs typeface="Lato" charset="0"/>
            </a:endParaRPr>
          </a:p>
        </p:txBody>
      </p:sp>
      <p:sp>
        <p:nvSpPr>
          <p:cNvPr id="2" name="TextBox 1"/>
          <p:cNvSpPr txBox="1"/>
          <p:nvPr/>
        </p:nvSpPr>
        <p:spPr>
          <a:xfrm>
            <a:off x="1015112" y="5265908"/>
            <a:ext cx="1329957" cy="369332"/>
          </a:xfrm>
          <a:prstGeom prst="rect">
            <a:avLst/>
          </a:prstGeom>
          <a:noFill/>
        </p:spPr>
        <p:txBody>
          <a:bodyPr wrap="square" rtlCol="0">
            <a:spAutoFit/>
          </a:bodyPr>
          <a:lstStyle/>
          <a:p>
            <a:pPr lvl="0" algn="ctr"/>
            <a:r>
              <a:rPr lang="en-US" b="1" dirty="0" smtClean="0">
                <a:solidFill>
                  <a:srgbClr val="44546A"/>
                </a:solidFill>
                <a:latin typeface="Lato" charset="0"/>
                <a:ea typeface="Lato" charset="0"/>
                <a:cs typeface="Lato" charset="0"/>
              </a:rPr>
              <a:t>5</a:t>
            </a:r>
            <a:r>
              <a:rPr lang="en-US" b="1" baseline="30000" dirty="0" smtClean="0">
                <a:solidFill>
                  <a:srgbClr val="44546A"/>
                </a:solidFill>
                <a:latin typeface="Lato" charset="0"/>
                <a:ea typeface="Lato" charset="0"/>
                <a:cs typeface="Lato" charset="0"/>
              </a:rPr>
              <a:t>th</a:t>
            </a:r>
            <a:r>
              <a:rPr lang="en-US" b="1" dirty="0" smtClean="0">
                <a:solidFill>
                  <a:srgbClr val="44546A"/>
                </a:solidFill>
                <a:latin typeface="Lato" charset="0"/>
                <a:ea typeface="Lato" charset="0"/>
                <a:cs typeface="Lato" charset="0"/>
              </a:rPr>
              <a:t> </a:t>
            </a:r>
            <a:r>
              <a:rPr lang="en-US" b="1" dirty="0">
                <a:solidFill>
                  <a:srgbClr val="44546A"/>
                </a:solidFill>
                <a:latin typeface="Lato" charset="0"/>
                <a:ea typeface="Lato" charset="0"/>
                <a:cs typeface="Lato" charset="0"/>
              </a:rPr>
              <a:t>course</a:t>
            </a:r>
          </a:p>
        </p:txBody>
      </p:sp>
      <p:sp>
        <p:nvSpPr>
          <p:cNvPr id="3" name="TextBox 2"/>
          <p:cNvSpPr txBox="1"/>
          <p:nvPr/>
        </p:nvSpPr>
        <p:spPr>
          <a:xfrm>
            <a:off x="1080050" y="5922015"/>
            <a:ext cx="1298418" cy="369332"/>
          </a:xfrm>
          <a:prstGeom prst="rect">
            <a:avLst/>
          </a:prstGeom>
          <a:noFill/>
        </p:spPr>
        <p:txBody>
          <a:bodyPr wrap="square" rtlCol="0">
            <a:spAutoFit/>
          </a:bodyPr>
          <a:lstStyle/>
          <a:p>
            <a:pPr lvl="0" algn="ctr"/>
            <a:r>
              <a:rPr lang="en-US" b="1" dirty="0" smtClean="0">
                <a:solidFill>
                  <a:srgbClr val="44546A"/>
                </a:solidFill>
                <a:latin typeface="Lato" charset="0"/>
                <a:ea typeface="Lato" charset="0"/>
                <a:cs typeface="Lato" charset="0"/>
              </a:rPr>
              <a:t>6</a:t>
            </a:r>
            <a:r>
              <a:rPr lang="en-US" b="1" baseline="30000" dirty="0" smtClean="0">
                <a:solidFill>
                  <a:srgbClr val="44546A"/>
                </a:solidFill>
                <a:latin typeface="Lato" charset="0"/>
                <a:ea typeface="Lato" charset="0"/>
                <a:cs typeface="Lato" charset="0"/>
              </a:rPr>
              <a:t>th</a:t>
            </a:r>
            <a:r>
              <a:rPr lang="en-US" b="1" dirty="0" smtClean="0">
                <a:solidFill>
                  <a:srgbClr val="44546A"/>
                </a:solidFill>
                <a:latin typeface="Lato" charset="0"/>
                <a:ea typeface="Lato" charset="0"/>
                <a:cs typeface="Lato" charset="0"/>
              </a:rPr>
              <a:t> </a:t>
            </a:r>
            <a:r>
              <a:rPr lang="en-US" b="1" dirty="0">
                <a:solidFill>
                  <a:srgbClr val="44546A"/>
                </a:solidFill>
                <a:latin typeface="Lato" charset="0"/>
                <a:ea typeface="Lato" charset="0"/>
                <a:cs typeface="Lato" charset="0"/>
              </a:rPr>
              <a:t>course</a:t>
            </a:r>
          </a:p>
        </p:txBody>
      </p:sp>
      <p:sp>
        <p:nvSpPr>
          <p:cNvPr id="25" name="Freeform 299">
            <a:extLst>
              <a:ext uri="{FF2B5EF4-FFF2-40B4-BE49-F238E27FC236}">
                <a16:creationId xmlns:a16="http://schemas.microsoft.com/office/drawing/2014/main" xmlns="" id="{F74F3E19-51B1-AF45-8767-85D8029FB62A}"/>
              </a:ext>
            </a:extLst>
          </p:cNvPr>
          <p:cNvSpPr>
            <a:spLocks noChangeArrowheads="1"/>
          </p:cNvSpPr>
          <p:nvPr/>
        </p:nvSpPr>
        <p:spPr bwMode="auto">
          <a:xfrm>
            <a:off x="6980521" y="5227889"/>
            <a:ext cx="2173839" cy="366982"/>
          </a:xfrm>
          <a:custGeom>
            <a:avLst/>
            <a:gdLst>
              <a:gd name="T0" fmla="*/ 11948 w 12161"/>
              <a:gd name="T1" fmla="*/ 0 h 733"/>
              <a:gd name="T2" fmla="*/ 212 w 12161"/>
              <a:gd name="T3" fmla="*/ 0 h 733"/>
              <a:gd name="T4" fmla="*/ 0 w 12161"/>
              <a:gd name="T5" fmla="*/ 371 h 733"/>
              <a:gd name="T6" fmla="*/ 212 w 12161"/>
              <a:gd name="T7" fmla="*/ 732 h 733"/>
              <a:gd name="T8" fmla="*/ 11948 w 12161"/>
              <a:gd name="T9" fmla="*/ 732 h 733"/>
              <a:gd name="T10" fmla="*/ 12160 w 12161"/>
              <a:gd name="T11" fmla="*/ 371 h 733"/>
              <a:gd name="T12" fmla="*/ 11948 w 12161"/>
              <a:gd name="T13" fmla="*/ 0 h 733"/>
            </a:gdLst>
            <a:ahLst/>
            <a:cxnLst>
              <a:cxn ang="0">
                <a:pos x="T0" y="T1"/>
              </a:cxn>
              <a:cxn ang="0">
                <a:pos x="T2" y="T3"/>
              </a:cxn>
              <a:cxn ang="0">
                <a:pos x="T4" y="T5"/>
              </a:cxn>
              <a:cxn ang="0">
                <a:pos x="T6" y="T7"/>
              </a:cxn>
              <a:cxn ang="0">
                <a:pos x="T8" y="T9"/>
              </a:cxn>
              <a:cxn ang="0">
                <a:pos x="T10" y="T11"/>
              </a:cxn>
              <a:cxn ang="0">
                <a:pos x="T12" y="T13"/>
              </a:cxn>
            </a:cxnLst>
            <a:rect l="0" t="0" r="r" b="b"/>
            <a:pathLst>
              <a:path w="12161" h="733">
                <a:moveTo>
                  <a:pt x="11948" y="0"/>
                </a:moveTo>
                <a:lnTo>
                  <a:pt x="212" y="0"/>
                </a:lnTo>
                <a:lnTo>
                  <a:pt x="0" y="371"/>
                </a:lnTo>
                <a:lnTo>
                  <a:pt x="212" y="732"/>
                </a:lnTo>
                <a:lnTo>
                  <a:pt x="11948" y="732"/>
                </a:lnTo>
                <a:lnTo>
                  <a:pt x="12160" y="371"/>
                </a:lnTo>
                <a:lnTo>
                  <a:pt x="11948" y="0"/>
                </a:lnTo>
              </a:path>
            </a:pathLst>
          </a:custGeom>
          <a:solidFill>
            <a:schemeClr val="accent4"/>
          </a:solidFill>
          <a:ln>
            <a:noFill/>
          </a:ln>
          <a:effectLst/>
        </p:spPr>
        <p:txBody>
          <a:bodyPr wrap="none" anchor="ctr"/>
          <a:lstStyle/>
          <a:p>
            <a:endParaRPr lang="es-MX" sz="900"/>
          </a:p>
        </p:txBody>
      </p:sp>
      <p:sp>
        <p:nvSpPr>
          <p:cNvPr id="26" name="Freeform 298">
            <a:extLst>
              <a:ext uri="{FF2B5EF4-FFF2-40B4-BE49-F238E27FC236}">
                <a16:creationId xmlns:a16="http://schemas.microsoft.com/office/drawing/2014/main" xmlns="" id="{C13D5528-A4E2-A242-927A-1529F07518B3}"/>
              </a:ext>
            </a:extLst>
          </p:cNvPr>
          <p:cNvSpPr>
            <a:spLocks noChangeArrowheads="1"/>
          </p:cNvSpPr>
          <p:nvPr/>
        </p:nvSpPr>
        <p:spPr bwMode="auto">
          <a:xfrm>
            <a:off x="9149817" y="5918188"/>
            <a:ext cx="2326239" cy="366982"/>
          </a:xfrm>
          <a:custGeom>
            <a:avLst/>
            <a:gdLst>
              <a:gd name="T0" fmla="*/ 5581 w 5794"/>
              <a:gd name="T1" fmla="*/ 0 h 733"/>
              <a:gd name="T2" fmla="*/ 202 w 5794"/>
              <a:gd name="T3" fmla="*/ 0 h 733"/>
              <a:gd name="T4" fmla="*/ 0 w 5794"/>
              <a:gd name="T5" fmla="*/ 360 h 733"/>
              <a:gd name="T6" fmla="*/ 202 w 5794"/>
              <a:gd name="T7" fmla="*/ 732 h 733"/>
              <a:gd name="T8" fmla="*/ 5581 w 5794"/>
              <a:gd name="T9" fmla="*/ 732 h 733"/>
              <a:gd name="T10" fmla="*/ 5793 w 5794"/>
              <a:gd name="T11" fmla="*/ 360 h 733"/>
              <a:gd name="T12" fmla="*/ 5581 w 5794"/>
              <a:gd name="T13" fmla="*/ 0 h 733"/>
            </a:gdLst>
            <a:ahLst/>
            <a:cxnLst>
              <a:cxn ang="0">
                <a:pos x="T0" y="T1"/>
              </a:cxn>
              <a:cxn ang="0">
                <a:pos x="T2" y="T3"/>
              </a:cxn>
              <a:cxn ang="0">
                <a:pos x="T4" y="T5"/>
              </a:cxn>
              <a:cxn ang="0">
                <a:pos x="T6" y="T7"/>
              </a:cxn>
              <a:cxn ang="0">
                <a:pos x="T8" y="T9"/>
              </a:cxn>
              <a:cxn ang="0">
                <a:pos x="T10" y="T11"/>
              </a:cxn>
              <a:cxn ang="0">
                <a:pos x="T12" y="T13"/>
              </a:cxn>
            </a:cxnLst>
            <a:rect l="0" t="0" r="r" b="b"/>
            <a:pathLst>
              <a:path w="5794" h="733">
                <a:moveTo>
                  <a:pt x="5581" y="0"/>
                </a:moveTo>
                <a:lnTo>
                  <a:pt x="202" y="0"/>
                </a:lnTo>
                <a:lnTo>
                  <a:pt x="0" y="360"/>
                </a:lnTo>
                <a:lnTo>
                  <a:pt x="202" y="732"/>
                </a:lnTo>
                <a:lnTo>
                  <a:pt x="5581" y="732"/>
                </a:lnTo>
                <a:lnTo>
                  <a:pt x="5793" y="360"/>
                </a:lnTo>
                <a:lnTo>
                  <a:pt x="5581" y="0"/>
                </a:lnTo>
              </a:path>
            </a:pathLst>
          </a:custGeom>
          <a:solidFill>
            <a:schemeClr val="accent6">
              <a:lumMod val="75000"/>
            </a:schemeClr>
          </a:solidFill>
          <a:ln>
            <a:noFill/>
          </a:ln>
          <a:effectLst/>
        </p:spPr>
        <p:txBody>
          <a:bodyPr wrap="none" anchor="ctr"/>
          <a:lstStyle/>
          <a:p>
            <a:endParaRPr lang="es-MX" sz="900"/>
          </a:p>
        </p:txBody>
      </p:sp>
      <p:sp>
        <p:nvSpPr>
          <p:cNvPr id="27" name="Rectángulo 248">
            <a:extLst>
              <a:ext uri="{FF2B5EF4-FFF2-40B4-BE49-F238E27FC236}">
                <a16:creationId xmlns:a16="http://schemas.microsoft.com/office/drawing/2014/main" xmlns="" id="{9DC0175B-167D-F64D-B557-B4EEBC2DC1E0}"/>
              </a:ext>
            </a:extLst>
          </p:cNvPr>
          <p:cNvSpPr/>
          <p:nvPr/>
        </p:nvSpPr>
        <p:spPr>
          <a:xfrm>
            <a:off x="9314689" y="1003860"/>
            <a:ext cx="2173840" cy="55246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4" name="TextBox 3"/>
          <p:cNvSpPr txBox="1"/>
          <p:nvPr/>
        </p:nvSpPr>
        <p:spPr>
          <a:xfrm>
            <a:off x="9720071" y="1556330"/>
            <a:ext cx="1225297" cy="369332"/>
          </a:xfrm>
          <a:prstGeom prst="rect">
            <a:avLst/>
          </a:prstGeom>
          <a:noFill/>
        </p:spPr>
        <p:txBody>
          <a:bodyPr wrap="square" rtlCol="0">
            <a:spAutoFit/>
          </a:bodyPr>
          <a:lstStyle/>
          <a:p>
            <a:pPr algn="ctr"/>
            <a:r>
              <a:rPr lang="en-US" b="1" dirty="0" smtClean="0">
                <a:solidFill>
                  <a:schemeClr val="tx2"/>
                </a:solidFill>
                <a:latin typeface="Lato" charset="0"/>
                <a:ea typeface="Lato" charset="0"/>
                <a:cs typeface="Lato" charset="0"/>
              </a:rPr>
              <a:t>8</a:t>
            </a:r>
            <a:r>
              <a:rPr lang="en-US" b="1" baseline="30000" dirty="0" smtClean="0">
                <a:solidFill>
                  <a:schemeClr val="tx2"/>
                </a:solidFill>
                <a:latin typeface="Lato" charset="0"/>
                <a:ea typeface="Lato" charset="0"/>
                <a:cs typeface="Lato" charset="0"/>
              </a:rPr>
              <a:t>th</a:t>
            </a:r>
            <a:r>
              <a:rPr lang="en-US" b="1" dirty="0" smtClean="0">
                <a:solidFill>
                  <a:schemeClr val="tx2"/>
                </a:solidFill>
                <a:latin typeface="Lato" charset="0"/>
                <a:ea typeface="Lato" charset="0"/>
                <a:cs typeface="Lato" charset="0"/>
              </a:rPr>
              <a:t> </a:t>
            </a:r>
            <a:r>
              <a:rPr lang="en-US" b="1" dirty="0">
                <a:solidFill>
                  <a:schemeClr val="tx2"/>
                </a:solidFill>
                <a:latin typeface="Lato" charset="0"/>
                <a:ea typeface="Lato" charset="0"/>
                <a:cs typeface="Lato" charset="0"/>
              </a:rPr>
              <a:t>Term</a:t>
            </a:r>
          </a:p>
        </p:txBody>
      </p:sp>
    </p:spTree>
    <p:extLst>
      <p:ext uri="{BB962C8B-B14F-4D97-AF65-F5344CB8AC3E}">
        <p14:creationId xmlns:p14="http://schemas.microsoft.com/office/powerpoint/2010/main" val="73343268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Freeform 152">
            <a:extLst>
              <a:ext uri="{FF2B5EF4-FFF2-40B4-BE49-F238E27FC236}">
                <a16:creationId xmlns:a16="http://schemas.microsoft.com/office/drawing/2014/main" xmlns="" id="{A5B701D8-5916-174D-9CA8-A2C5035DD857}"/>
              </a:ext>
            </a:extLst>
          </p:cNvPr>
          <p:cNvSpPr>
            <a:spLocks noChangeArrowheads="1"/>
          </p:cNvSpPr>
          <p:nvPr/>
        </p:nvSpPr>
        <p:spPr bwMode="auto">
          <a:xfrm>
            <a:off x="9247994" y="405193"/>
            <a:ext cx="1216549" cy="1126821"/>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chemeClr val="accent1"/>
          </a:solidFill>
          <a:ln>
            <a:noFill/>
          </a:ln>
          <a:effectLst/>
        </p:spPr>
        <p:txBody>
          <a:bodyPr wrap="none" anchor="ctr"/>
          <a:lstStyle/>
          <a:p>
            <a:endParaRPr lang="es-MX" sz="900"/>
          </a:p>
        </p:txBody>
      </p:sp>
      <p:sp>
        <p:nvSpPr>
          <p:cNvPr id="188" name="Freeform 153">
            <a:extLst>
              <a:ext uri="{FF2B5EF4-FFF2-40B4-BE49-F238E27FC236}">
                <a16:creationId xmlns:a16="http://schemas.microsoft.com/office/drawing/2014/main" xmlns="" id="{137BCB4A-B7CF-0046-8A15-8310A2536C7C}"/>
              </a:ext>
            </a:extLst>
          </p:cNvPr>
          <p:cNvSpPr>
            <a:spLocks noChangeArrowheads="1"/>
          </p:cNvSpPr>
          <p:nvPr/>
        </p:nvSpPr>
        <p:spPr bwMode="auto">
          <a:xfrm>
            <a:off x="8413312" y="1541158"/>
            <a:ext cx="2051231" cy="1027919"/>
          </a:xfrm>
          <a:custGeom>
            <a:avLst/>
            <a:gdLst>
              <a:gd name="T0" fmla="*/ 0 w 4334"/>
              <a:gd name="T1" fmla="*/ 0 h 2756"/>
              <a:gd name="T2" fmla="*/ 1764 w 4334"/>
              <a:gd name="T3" fmla="*/ 0 h 2756"/>
              <a:gd name="T4" fmla="*/ 1764 w 4334"/>
              <a:gd name="T5" fmla="*/ 2755 h 2756"/>
              <a:gd name="T6" fmla="*/ 4333 w 4334"/>
              <a:gd name="T7" fmla="*/ 2755 h 2756"/>
              <a:gd name="T8" fmla="*/ 4333 w 4334"/>
              <a:gd name="T9" fmla="*/ 0 h 2756"/>
              <a:gd name="T10" fmla="*/ 0 w 4334"/>
              <a:gd name="T11" fmla="*/ 0 h 2756"/>
            </a:gdLst>
            <a:ahLst/>
            <a:cxnLst>
              <a:cxn ang="0">
                <a:pos x="T0" y="T1"/>
              </a:cxn>
              <a:cxn ang="0">
                <a:pos x="T2" y="T3"/>
              </a:cxn>
              <a:cxn ang="0">
                <a:pos x="T4" y="T5"/>
              </a:cxn>
              <a:cxn ang="0">
                <a:pos x="T6" y="T7"/>
              </a:cxn>
              <a:cxn ang="0">
                <a:pos x="T8" y="T9"/>
              </a:cxn>
              <a:cxn ang="0">
                <a:pos x="T10" y="T11"/>
              </a:cxn>
            </a:cxnLst>
            <a:rect l="0" t="0" r="r" b="b"/>
            <a:pathLst>
              <a:path w="4334" h="2756">
                <a:moveTo>
                  <a:pt x="0" y="0"/>
                </a:moveTo>
                <a:lnTo>
                  <a:pt x="1764" y="0"/>
                </a:lnTo>
                <a:lnTo>
                  <a:pt x="1764" y="2755"/>
                </a:lnTo>
                <a:lnTo>
                  <a:pt x="4333" y="2755"/>
                </a:lnTo>
                <a:lnTo>
                  <a:pt x="4333" y="0"/>
                </a:lnTo>
                <a:lnTo>
                  <a:pt x="0" y="0"/>
                </a:lnTo>
              </a:path>
            </a:pathLst>
          </a:custGeom>
          <a:solidFill>
            <a:schemeClr val="accent2"/>
          </a:solidFill>
          <a:ln>
            <a:noFill/>
          </a:ln>
          <a:effectLst/>
        </p:spPr>
        <p:txBody>
          <a:bodyPr wrap="none" anchor="ctr"/>
          <a:lstStyle/>
          <a:p>
            <a:endParaRPr lang="es-MX" sz="900"/>
          </a:p>
        </p:txBody>
      </p:sp>
      <p:sp>
        <p:nvSpPr>
          <p:cNvPr id="189" name="Freeform 154">
            <a:extLst>
              <a:ext uri="{FF2B5EF4-FFF2-40B4-BE49-F238E27FC236}">
                <a16:creationId xmlns:a16="http://schemas.microsoft.com/office/drawing/2014/main" xmlns="" id="{EE0DC274-181E-5244-9E61-89F4CDAE15A7}"/>
              </a:ext>
            </a:extLst>
          </p:cNvPr>
          <p:cNvSpPr>
            <a:spLocks noChangeArrowheads="1"/>
          </p:cNvSpPr>
          <p:nvPr/>
        </p:nvSpPr>
        <p:spPr bwMode="auto">
          <a:xfrm>
            <a:off x="9247994" y="2569078"/>
            <a:ext cx="1216549" cy="787963"/>
          </a:xfrm>
          <a:custGeom>
            <a:avLst/>
            <a:gdLst>
              <a:gd name="T0" fmla="*/ 0 w 2570"/>
              <a:gd name="T1" fmla="*/ 2745 h 2746"/>
              <a:gd name="T2" fmla="*/ 2569 w 2570"/>
              <a:gd name="T3" fmla="*/ 2745 h 2746"/>
              <a:gd name="T4" fmla="*/ 2569 w 2570"/>
              <a:gd name="T5" fmla="*/ 0 h 2746"/>
              <a:gd name="T6" fmla="*/ 0 w 2570"/>
              <a:gd name="T7" fmla="*/ 0 h 2746"/>
              <a:gd name="T8" fmla="*/ 0 w 2570"/>
              <a:gd name="T9" fmla="*/ 2745 h 2746"/>
            </a:gdLst>
            <a:ahLst/>
            <a:cxnLst>
              <a:cxn ang="0">
                <a:pos x="T0" y="T1"/>
              </a:cxn>
              <a:cxn ang="0">
                <a:pos x="T2" y="T3"/>
              </a:cxn>
              <a:cxn ang="0">
                <a:pos x="T4" y="T5"/>
              </a:cxn>
              <a:cxn ang="0">
                <a:pos x="T6" y="T7"/>
              </a:cxn>
              <a:cxn ang="0">
                <a:pos x="T8" y="T9"/>
              </a:cxn>
            </a:cxnLst>
            <a:rect l="0" t="0" r="r" b="b"/>
            <a:pathLst>
              <a:path w="2570" h="2746">
                <a:moveTo>
                  <a:pt x="0" y="2745"/>
                </a:moveTo>
                <a:lnTo>
                  <a:pt x="2569" y="2745"/>
                </a:lnTo>
                <a:lnTo>
                  <a:pt x="2569" y="0"/>
                </a:lnTo>
                <a:lnTo>
                  <a:pt x="0" y="0"/>
                </a:lnTo>
                <a:lnTo>
                  <a:pt x="0" y="2745"/>
                </a:lnTo>
              </a:path>
            </a:pathLst>
          </a:custGeom>
          <a:solidFill>
            <a:schemeClr val="accent3"/>
          </a:solidFill>
          <a:ln>
            <a:noFill/>
          </a:ln>
          <a:effectLst/>
        </p:spPr>
        <p:txBody>
          <a:bodyPr wrap="none" anchor="ctr"/>
          <a:lstStyle/>
          <a:p>
            <a:endParaRPr lang="es-MX" sz="900"/>
          </a:p>
        </p:txBody>
      </p:sp>
      <p:sp>
        <p:nvSpPr>
          <p:cNvPr id="190" name="Freeform 155">
            <a:extLst>
              <a:ext uri="{FF2B5EF4-FFF2-40B4-BE49-F238E27FC236}">
                <a16:creationId xmlns:a16="http://schemas.microsoft.com/office/drawing/2014/main" xmlns="" id="{BEB66965-7939-1C47-82B9-2F1AFF1C3F44}"/>
              </a:ext>
            </a:extLst>
          </p:cNvPr>
          <p:cNvSpPr>
            <a:spLocks noChangeArrowheads="1"/>
          </p:cNvSpPr>
          <p:nvPr/>
        </p:nvSpPr>
        <p:spPr bwMode="auto">
          <a:xfrm>
            <a:off x="9247993" y="3347897"/>
            <a:ext cx="1216549" cy="867497"/>
          </a:xfrm>
          <a:custGeom>
            <a:avLst/>
            <a:gdLst>
              <a:gd name="T0" fmla="*/ 0 w 2570"/>
              <a:gd name="T1" fmla="*/ 2756 h 2757"/>
              <a:gd name="T2" fmla="*/ 2569 w 2570"/>
              <a:gd name="T3" fmla="*/ 2756 h 2757"/>
              <a:gd name="T4" fmla="*/ 2569 w 2570"/>
              <a:gd name="T5" fmla="*/ 0 h 2757"/>
              <a:gd name="T6" fmla="*/ 0 w 2570"/>
              <a:gd name="T7" fmla="*/ 0 h 2757"/>
              <a:gd name="T8" fmla="*/ 0 w 2570"/>
              <a:gd name="T9" fmla="*/ 2756 h 2757"/>
            </a:gdLst>
            <a:ahLst/>
            <a:cxnLst>
              <a:cxn ang="0">
                <a:pos x="T0" y="T1"/>
              </a:cxn>
              <a:cxn ang="0">
                <a:pos x="T2" y="T3"/>
              </a:cxn>
              <a:cxn ang="0">
                <a:pos x="T4" y="T5"/>
              </a:cxn>
              <a:cxn ang="0">
                <a:pos x="T6" y="T7"/>
              </a:cxn>
              <a:cxn ang="0">
                <a:pos x="T8" y="T9"/>
              </a:cxn>
            </a:cxnLst>
            <a:rect l="0" t="0" r="r" b="b"/>
            <a:pathLst>
              <a:path w="2570" h="2757">
                <a:moveTo>
                  <a:pt x="0" y="2756"/>
                </a:moveTo>
                <a:lnTo>
                  <a:pt x="2569" y="2756"/>
                </a:lnTo>
                <a:lnTo>
                  <a:pt x="2569" y="0"/>
                </a:lnTo>
                <a:lnTo>
                  <a:pt x="0" y="0"/>
                </a:lnTo>
                <a:lnTo>
                  <a:pt x="0" y="2756"/>
                </a:lnTo>
              </a:path>
            </a:pathLst>
          </a:custGeom>
          <a:solidFill>
            <a:schemeClr val="accent4"/>
          </a:solidFill>
          <a:ln>
            <a:noFill/>
          </a:ln>
          <a:effectLst/>
        </p:spPr>
        <p:txBody>
          <a:bodyPr wrap="none" anchor="ctr"/>
          <a:lstStyle/>
          <a:p>
            <a:endParaRPr lang="es-MX" sz="900"/>
          </a:p>
        </p:txBody>
      </p:sp>
      <p:grpSp>
        <p:nvGrpSpPr>
          <p:cNvPr id="45" name="Group 44">
            <a:extLst>
              <a:ext uri="{FF2B5EF4-FFF2-40B4-BE49-F238E27FC236}">
                <a16:creationId xmlns:a16="http://schemas.microsoft.com/office/drawing/2014/main" xmlns="" id="{78927A35-84C0-A34B-8585-898F992F98F4}"/>
              </a:ext>
            </a:extLst>
          </p:cNvPr>
          <p:cNvGrpSpPr/>
          <p:nvPr/>
        </p:nvGrpSpPr>
        <p:grpSpPr>
          <a:xfrm>
            <a:off x="1104329" y="692332"/>
            <a:ext cx="4916413" cy="5102541"/>
            <a:chOff x="3466670" y="2126255"/>
            <a:chExt cx="9832826" cy="9463489"/>
          </a:xfrm>
        </p:grpSpPr>
        <p:sp>
          <p:nvSpPr>
            <p:cNvPr id="46" name="Freeform 161">
              <a:extLst>
                <a:ext uri="{FF2B5EF4-FFF2-40B4-BE49-F238E27FC236}">
                  <a16:creationId xmlns:a16="http://schemas.microsoft.com/office/drawing/2014/main" xmlns="" id="{C05EF6AE-F72E-0D45-BA8D-EDA56DF516C1}"/>
                </a:ext>
              </a:extLst>
            </p:cNvPr>
            <p:cNvSpPr>
              <a:spLocks noChangeArrowheads="1"/>
            </p:cNvSpPr>
            <p:nvPr/>
          </p:nvSpPr>
          <p:spPr bwMode="auto">
            <a:xfrm>
              <a:off x="3573765" y="7522638"/>
              <a:ext cx="191256" cy="1409312"/>
            </a:xfrm>
            <a:custGeom>
              <a:avLst/>
              <a:gdLst>
                <a:gd name="T0" fmla="*/ 183 w 184"/>
                <a:gd name="T1" fmla="*/ 1074 h 1075"/>
                <a:gd name="T2" fmla="*/ 0 w 184"/>
                <a:gd name="T3" fmla="*/ 1074 h 1075"/>
                <a:gd name="T4" fmla="*/ 0 w 184"/>
                <a:gd name="T5" fmla="*/ 0 h 1075"/>
                <a:gd name="T6" fmla="*/ 183 w 184"/>
                <a:gd name="T7" fmla="*/ 0 h 1075"/>
                <a:gd name="T8" fmla="*/ 183 w 184"/>
                <a:gd name="T9" fmla="*/ 1074 h 1075"/>
              </a:gdLst>
              <a:ahLst/>
              <a:cxnLst>
                <a:cxn ang="0">
                  <a:pos x="T0" y="T1"/>
                </a:cxn>
                <a:cxn ang="0">
                  <a:pos x="T2" y="T3"/>
                </a:cxn>
                <a:cxn ang="0">
                  <a:pos x="T4" y="T5"/>
                </a:cxn>
                <a:cxn ang="0">
                  <a:pos x="T6" y="T7"/>
                </a:cxn>
                <a:cxn ang="0">
                  <a:pos x="T8" y="T9"/>
                </a:cxn>
              </a:cxnLst>
              <a:rect l="0" t="0" r="r" b="b"/>
              <a:pathLst>
                <a:path w="184" h="1075">
                  <a:moveTo>
                    <a:pt x="183" y="1074"/>
                  </a:moveTo>
                  <a:lnTo>
                    <a:pt x="0" y="1074"/>
                  </a:lnTo>
                  <a:lnTo>
                    <a:pt x="0" y="0"/>
                  </a:lnTo>
                  <a:lnTo>
                    <a:pt x="183" y="0"/>
                  </a:lnTo>
                  <a:lnTo>
                    <a:pt x="183" y="1074"/>
                  </a:lnTo>
                </a:path>
              </a:pathLst>
            </a:custGeom>
            <a:solidFill>
              <a:schemeClr val="accent1"/>
            </a:solidFill>
            <a:ln>
              <a:noFill/>
            </a:ln>
            <a:effectLst/>
          </p:spPr>
          <p:txBody>
            <a:bodyPr wrap="none" anchor="ctr"/>
            <a:lstStyle/>
            <a:p>
              <a:endParaRPr lang="es-MX" sz="900"/>
            </a:p>
          </p:txBody>
        </p:sp>
        <p:sp>
          <p:nvSpPr>
            <p:cNvPr id="47" name="Freeform 163">
              <a:extLst>
                <a:ext uri="{FF2B5EF4-FFF2-40B4-BE49-F238E27FC236}">
                  <a16:creationId xmlns:a16="http://schemas.microsoft.com/office/drawing/2014/main" xmlns="" id="{4C6B94B0-9F42-6844-9D16-F88EE42D0ACE}"/>
                </a:ext>
              </a:extLst>
            </p:cNvPr>
            <p:cNvSpPr>
              <a:spLocks noChangeArrowheads="1"/>
            </p:cNvSpPr>
            <p:nvPr/>
          </p:nvSpPr>
          <p:spPr bwMode="auto">
            <a:xfrm>
              <a:off x="8233643" y="7522638"/>
              <a:ext cx="186703" cy="1409312"/>
            </a:xfrm>
            <a:custGeom>
              <a:avLst/>
              <a:gdLst>
                <a:gd name="T0" fmla="*/ 182 w 183"/>
                <a:gd name="T1" fmla="*/ 1074 h 1075"/>
                <a:gd name="T2" fmla="*/ 0 w 183"/>
                <a:gd name="T3" fmla="*/ 1074 h 1075"/>
                <a:gd name="T4" fmla="*/ 0 w 183"/>
                <a:gd name="T5" fmla="*/ 0 h 1075"/>
                <a:gd name="T6" fmla="*/ 182 w 183"/>
                <a:gd name="T7" fmla="*/ 0 h 1075"/>
                <a:gd name="T8" fmla="*/ 182 w 183"/>
                <a:gd name="T9" fmla="*/ 1074 h 1075"/>
              </a:gdLst>
              <a:ahLst/>
              <a:cxnLst>
                <a:cxn ang="0">
                  <a:pos x="T0" y="T1"/>
                </a:cxn>
                <a:cxn ang="0">
                  <a:pos x="T2" y="T3"/>
                </a:cxn>
                <a:cxn ang="0">
                  <a:pos x="T4" y="T5"/>
                </a:cxn>
                <a:cxn ang="0">
                  <a:pos x="T6" y="T7"/>
                </a:cxn>
                <a:cxn ang="0">
                  <a:pos x="T8" y="T9"/>
                </a:cxn>
              </a:cxnLst>
              <a:rect l="0" t="0" r="r" b="b"/>
              <a:pathLst>
                <a:path w="183" h="1075">
                  <a:moveTo>
                    <a:pt x="182" y="1074"/>
                  </a:moveTo>
                  <a:lnTo>
                    <a:pt x="0" y="1074"/>
                  </a:lnTo>
                  <a:lnTo>
                    <a:pt x="0" y="0"/>
                  </a:lnTo>
                  <a:lnTo>
                    <a:pt x="182" y="0"/>
                  </a:lnTo>
                  <a:lnTo>
                    <a:pt x="182" y="1074"/>
                  </a:lnTo>
                </a:path>
              </a:pathLst>
            </a:custGeom>
            <a:solidFill>
              <a:schemeClr val="accent2"/>
            </a:solidFill>
            <a:ln>
              <a:noFill/>
            </a:ln>
            <a:effectLst/>
          </p:spPr>
          <p:txBody>
            <a:bodyPr wrap="none" anchor="ctr"/>
            <a:lstStyle/>
            <a:p>
              <a:endParaRPr lang="es-MX" sz="900"/>
            </a:p>
          </p:txBody>
        </p:sp>
        <p:sp>
          <p:nvSpPr>
            <p:cNvPr id="48" name="Freeform 162">
              <a:extLst>
                <a:ext uri="{FF2B5EF4-FFF2-40B4-BE49-F238E27FC236}">
                  <a16:creationId xmlns:a16="http://schemas.microsoft.com/office/drawing/2014/main" xmlns="" id="{6FB4FB4A-0E3B-114E-B803-4AF0DA890326}"/>
                </a:ext>
              </a:extLst>
            </p:cNvPr>
            <p:cNvSpPr>
              <a:spLocks noChangeArrowheads="1"/>
            </p:cNvSpPr>
            <p:nvPr/>
          </p:nvSpPr>
          <p:spPr bwMode="auto">
            <a:xfrm>
              <a:off x="3573765" y="10180432"/>
              <a:ext cx="191256" cy="1409312"/>
            </a:xfrm>
            <a:custGeom>
              <a:avLst/>
              <a:gdLst>
                <a:gd name="T0" fmla="*/ 183 w 184"/>
                <a:gd name="T1" fmla="*/ 1075 h 1076"/>
                <a:gd name="T2" fmla="*/ 0 w 184"/>
                <a:gd name="T3" fmla="*/ 1075 h 1076"/>
                <a:gd name="T4" fmla="*/ 0 w 184"/>
                <a:gd name="T5" fmla="*/ 0 h 1076"/>
                <a:gd name="T6" fmla="*/ 183 w 184"/>
                <a:gd name="T7" fmla="*/ 0 h 1076"/>
                <a:gd name="T8" fmla="*/ 183 w 184"/>
                <a:gd name="T9" fmla="*/ 1075 h 1076"/>
              </a:gdLst>
              <a:ahLst/>
              <a:cxnLst>
                <a:cxn ang="0">
                  <a:pos x="T0" y="T1"/>
                </a:cxn>
                <a:cxn ang="0">
                  <a:pos x="T2" y="T3"/>
                </a:cxn>
                <a:cxn ang="0">
                  <a:pos x="T4" y="T5"/>
                </a:cxn>
                <a:cxn ang="0">
                  <a:pos x="T6" y="T7"/>
                </a:cxn>
                <a:cxn ang="0">
                  <a:pos x="T8" y="T9"/>
                </a:cxn>
              </a:cxnLst>
              <a:rect l="0" t="0" r="r" b="b"/>
              <a:pathLst>
                <a:path w="184" h="1076">
                  <a:moveTo>
                    <a:pt x="183" y="1075"/>
                  </a:moveTo>
                  <a:lnTo>
                    <a:pt x="0" y="1075"/>
                  </a:lnTo>
                  <a:lnTo>
                    <a:pt x="0" y="0"/>
                  </a:lnTo>
                  <a:lnTo>
                    <a:pt x="183" y="0"/>
                  </a:lnTo>
                  <a:lnTo>
                    <a:pt x="183" y="1075"/>
                  </a:lnTo>
                </a:path>
              </a:pathLst>
            </a:custGeom>
            <a:solidFill>
              <a:schemeClr val="accent3"/>
            </a:solidFill>
            <a:ln>
              <a:noFill/>
            </a:ln>
            <a:effectLst/>
          </p:spPr>
          <p:txBody>
            <a:bodyPr wrap="none" anchor="ctr"/>
            <a:lstStyle/>
            <a:p>
              <a:endParaRPr lang="es-MX" sz="900"/>
            </a:p>
          </p:txBody>
        </p:sp>
        <p:sp>
          <p:nvSpPr>
            <p:cNvPr id="49" name="Freeform 164">
              <a:extLst>
                <a:ext uri="{FF2B5EF4-FFF2-40B4-BE49-F238E27FC236}">
                  <a16:creationId xmlns:a16="http://schemas.microsoft.com/office/drawing/2014/main" xmlns="" id="{D987EFD9-4E97-884E-AD56-41C1D00E6E12}"/>
                </a:ext>
              </a:extLst>
            </p:cNvPr>
            <p:cNvSpPr>
              <a:spLocks noChangeArrowheads="1"/>
            </p:cNvSpPr>
            <p:nvPr/>
          </p:nvSpPr>
          <p:spPr bwMode="auto">
            <a:xfrm>
              <a:off x="8233643" y="10180432"/>
              <a:ext cx="186703" cy="1409312"/>
            </a:xfrm>
            <a:custGeom>
              <a:avLst/>
              <a:gdLst>
                <a:gd name="T0" fmla="*/ 182 w 183"/>
                <a:gd name="T1" fmla="*/ 1075 h 1076"/>
                <a:gd name="T2" fmla="*/ 0 w 183"/>
                <a:gd name="T3" fmla="*/ 1075 h 1076"/>
                <a:gd name="T4" fmla="*/ 0 w 183"/>
                <a:gd name="T5" fmla="*/ 0 h 1076"/>
                <a:gd name="T6" fmla="*/ 182 w 183"/>
                <a:gd name="T7" fmla="*/ 0 h 1076"/>
                <a:gd name="T8" fmla="*/ 182 w 183"/>
                <a:gd name="T9" fmla="*/ 1075 h 1076"/>
              </a:gdLst>
              <a:ahLst/>
              <a:cxnLst>
                <a:cxn ang="0">
                  <a:pos x="T0" y="T1"/>
                </a:cxn>
                <a:cxn ang="0">
                  <a:pos x="T2" y="T3"/>
                </a:cxn>
                <a:cxn ang="0">
                  <a:pos x="T4" y="T5"/>
                </a:cxn>
                <a:cxn ang="0">
                  <a:pos x="T6" y="T7"/>
                </a:cxn>
                <a:cxn ang="0">
                  <a:pos x="T8" y="T9"/>
                </a:cxn>
              </a:cxnLst>
              <a:rect l="0" t="0" r="r" b="b"/>
              <a:pathLst>
                <a:path w="183" h="1076">
                  <a:moveTo>
                    <a:pt x="182" y="1075"/>
                  </a:moveTo>
                  <a:lnTo>
                    <a:pt x="0" y="1075"/>
                  </a:lnTo>
                  <a:lnTo>
                    <a:pt x="0" y="0"/>
                  </a:lnTo>
                  <a:lnTo>
                    <a:pt x="182" y="0"/>
                  </a:lnTo>
                  <a:lnTo>
                    <a:pt x="182" y="1075"/>
                  </a:lnTo>
                </a:path>
              </a:pathLst>
            </a:custGeom>
            <a:solidFill>
              <a:srgbClr val="FFC000"/>
            </a:solidFill>
            <a:ln>
              <a:noFill/>
            </a:ln>
            <a:effectLst/>
          </p:spPr>
          <p:txBody>
            <a:bodyPr wrap="none" anchor="ctr"/>
            <a:lstStyle/>
            <a:p>
              <a:endParaRPr lang="es-MX" sz="900"/>
            </a:p>
          </p:txBody>
        </p:sp>
        <p:sp>
          <p:nvSpPr>
            <p:cNvPr id="50" name="CuadroTexto 195">
              <a:extLst>
                <a:ext uri="{FF2B5EF4-FFF2-40B4-BE49-F238E27FC236}">
                  <a16:creationId xmlns:a16="http://schemas.microsoft.com/office/drawing/2014/main" xmlns="" id="{9CF41775-2513-0546-B28F-DE73C93D29AF}"/>
                </a:ext>
              </a:extLst>
            </p:cNvPr>
            <p:cNvSpPr txBox="1"/>
            <p:nvPr/>
          </p:nvSpPr>
          <p:spPr>
            <a:xfrm>
              <a:off x="3483470" y="2126255"/>
              <a:ext cx="9816026" cy="1427053"/>
            </a:xfrm>
            <a:prstGeom prst="rect">
              <a:avLst/>
            </a:prstGeom>
            <a:noFill/>
          </p:spPr>
          <p:txBody>
            <a:bodyPr wrap="square" rtlCol="0">
              <a:spAutoFit/>
            </a:bodyPr>
            <a:lstStyle/>
            <a:p>
              <a:r>
                <a:rPr lang="en-US" sz="4400" b="1" smtClean="0">
                  <a:solidFill>
                    <a:schemeClr val="tx2"/>
                  </a:solidFill>
                  <a:latin typeface="Lato Heavy" charset="0"/>
                  <a:ea typeface="Lato Heavy" charset="0"/>
                  <a:cs typeface="Lato Heavy" charset="0"/>
                </a:rPr>
                <a:t>Data Science</a:t>
              </a:r>
              <a:endParaRPr lang="en-US" sz="4400" b="1">
                <a:solidFill>
                  <a:schemeClr val="tx2"/>
                </a:solidFill>
                <a:latin typeface="Lato Heavy" charset="0"/>
                <a:ea typeface="Lato Heavy" charset="0"/>
                <a:cs typeface="Lato Heavy" charset="0"/>
              </a:endParaRPr>
            </a:p>
          </p:txBody>
        </p:sp>
        <p:sp>
          <p:nvSpPr>
            <p:cNvPr id="51" name="CuadroTexto 196">
              <a:extLst>
                <a:ext uri="{FF2B5EF4-FFF2-40B4-BE49-F238E27FC236}">
                  <a16:creationId xmlns:a16="http://schemas.microsoft.com/office/drawing/2014/main" xmlns="" id="{31C58F63-4ECD-E142-8C32-35C678780272}"/>
                </a:ext>
              </a:extLst>
            </p:cNvPr>
            <p:cNvSpPr txBox="1"/>
            <p:nvPr/>
          </p:nvSpPr>
          <p:spPr>
            <a:xfrm>
              <a:off x="3466670" y="3683583"/>
              <a:ext cx="8303130" cy="3367847"/>
            </a:xfrm>
            <a:prstGeom prst="rect">
              <a:avLst/>
            </a:prstGeom>
            <a:noFill/>
          </p:spPr>
          <p:txBody>
            <a:bodyPr wrap="square" rtlCol="0">
              <a:spAutoFit/>
            </a:bodyPr>
            <a:lstStyle/>
            <a:p>
              <a:pPr algn="just">
                <a:spcBef>
                  <a:spcPct val="0"/>
                </a:spcBef>
              </a:pPr>
              <a:r>
                <a:rPr lang="en-US" altLang="en-US" sz="1400" smtClean="0">
                  <a:latin typeface="Cambria" panose="02040503050406030204" pitchFamily="18" charset="0"/>
                  <a:ea typeface="Cambria" panose="02040503050406030204" pitchFamily="18" charset="0"/>
                  <a:cs typeface="Cambria" panose="02040503050406030204" pitchFamily="18" charset="0"/>
                </a:rPr>
                <a:t>Data Analytics (DA) refers to the set of quantitative and qualitative approach in order to derive valuable insights from data. It involves many processes that include extracting data, categorizing it in order to analyze the various patterns, relations, connections and other such valuable insights from it. DA is the key technology behind the success of Google, Amazon and Flipkart.</a:t>
              </a:r>
              <a:endParaRPr lang="en-US" altLang="en-US" sz="1400" smtClean="0"/>
            </a:p>
          </p:txBody>
        </p:sp>
        <p:grpSp>
          <p:nvGrpSpPr>
            <p:cNvPr id="52" name="Group 51">
              <a:extLst>
                <a:ext uri="{FF2B5EF4-FFF2-40B4-BE49-F238E27FC236}">
                  <a16:creationId xmlns:a16="http://schemas.microsoft.com/office/drawing/2014/main" xmlns="" id="{F7FEE451-F1FF-4B4D-B63A-1F77D525F2A1}"/>
                </a:ext>
              </a:extLst>
            </p:cNvPr>
            <p:cNvGrpSpPr/>
            <p:nvPr/>
          </p:nvGrpSpPr>
          <p:grpSpPr>
            <a:xfrm>
              <a:off x="4052283" y="7430840"/>
              <a:ext cx="3667173" cy="1609199"/>
              <a:chOff x="4052283" y="7430840"/>
              <a:chExt cx="3667173" cy="1609199"/>
            </a:xfrm>
          </p:grpSpPr>
          <p:sp>
            <p:nvSpPr>
              <p:cNvPr id="62" name="CuadroTexto 395">
                <a:extLst>
                  <a:ext uri="{FF2B5EF4-FFF2-40B4-BE49-F238E27FC236}">
                    <a16:creationId xmlns:a16="http://schemas.microsoft.com/office/drawing/2014/main" xmlns="" id="{84169202-5054-3243-B616-F88E071E7218}"/>
                  </a:ext>
                </a:extLst>
              </p:cNvPr>
              <p:cNvSpPr txBox="1"/>
              <p:nvPr/>
            </p:nvSpPr>
            <p:spPr>
              <a:xfrm>
                <a:off x="4075729" y="7430840"/>
                <a:ext cx="2382675" cy="684986"/>
              </a:xfrm>
              <a:prstGeom prst="rect">
                <a:avLst/>
              </a:prstGeom>
              <a:noFill/>
            </p:spPr>
            <p:txBody>
              <a:bodyPr wrap="square" rtlCol="0">
                <a:spAutoFit/>
              </a:bodyPr>
              <a:lstStyle/>
              <a:p>
                <a:r>
                  <a:rPr lang="en-US" b="1" smtClean="0">
                    <a:solidFill>
                      <a:schemeClr val="tx2"/>
                    </a:solidFill>
                    <a:latin typeface="Lato" charset="0"/>
                    <a:ea typeface="Lato" charset="0"/>
                    <a:cs typeface="Lato" charset="0"/>
                  </a:rPr>
                  <a:t>INT217</a:t>
                </a:r>
                <a:endParaRPr lang="en-US" b="1">
                  <a:solidFill>
                    <a:schemeClr val="tx2"/>
                  </a:solidFill>
                  <a:latin typeface="Lato" charset="0"/>
                  <a:ea typeface="Lato" charset="0"/>
                  <a:cs typeface="Lato" charset="0"/>
                </a:endParaRPr>
              </a:p>
            </p:txBody>
          </p:sp>
          <p:sp>
            <p:nvSpPr>
              <p:cNvPr id="63" name="Rectangle 56">
                <a:extLst>
                  <a:ext uri="{FF2B5EF4-FFF2-40B4-BE49-F238E27FC236}">
                    <a16:creationId xmlns:a16="http://schemas.microsoft.com/office/drawing/2014/main" xmlns="" id="{0C25AD89-C971-6D41-896C-802F2E47A897}"/>
                  </a:ext>
                </a:extLst>
              </p:cNvPr>
              <p:cNvSpPr/>
              <p:nvPr/>
            </p:nvSpPr>
            <p:spPr>
              <a:xfrm>
                <a:off x="4052283" y="8069643"/>
                <a:ext cx="3667173" cy="970396"/>
              </a:xfrm>
              <a:prstGeom prst="rect">
                <a:avLst/>
              </a:prstGeom>
            </p:spPr>
            <p:txBody>
              <a:bodyPr wrap="square">
                <a:spAutoFit/>
              </a:bodyPr>
              <a:lstStyle/>
              <a:p>
                <a:r>
                  <a:rPr lang="en-US" sz="1400" smtClean="0">
                    <a:latin typeface="Lato Light" panose="020F0502020204030203" pitchFamily="34" charset="0"/>
                    <a:ea typeface="Lato Light" panose="020F0502020204030203" pitchFamily="34" charset="0"/>
                    <a:cs typeface="Lato Light" panose="020F0502020204030203" pitchFamily="34" charset="0"/>
                  </a:rPr>
                  <a:t>Introduction to Data Management</a:t>
                </a:r>
                <a:endParaRPr lang="en-US" sz="1400">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53" name="Group 52">
              <a:extLst>
                <a:ext uri="{FF2B5EF4-FFF2-40B4-BE49-F238E27FC236}">
                  <a16:creationId xmlns:a16="http://schemas.microsoft.com/office/drawing/2014/main" xmlns="" id="{C5568AD3-2146-DA4F-B108-9BF3F1F65709}"/>
                </a:ext>
              </a:extLst>
            </p:cNvPr>
            <p:cNvGrpSpPr/>
            <p:nvPr/>
          </p:nvGrpSpPr>
          <p:grpSpPr>
            <a:xfrm>
              <a:off x="4052283" y="10088634"/>
              <a:ext cx="3667173" cy="1209625"/>
              <a:chOff x="4052283" y="10088634"/>
              <a:chExt cx="3667173" cy="1209625"/>
            </a:xfrm>
          </p:grpSpPr>
          <p:sp>
            <p:nvSpPr>
              <p:cNvPr id="60" name="CuadroTexto 395">
                <a:extLst>
                  <a:ext uri="{FF2B5EF4-FFF2-40B4-BE49-F238E27FC236}">
                    <a16:creationId xmlns:a16="http://schemas.microsoft.com/office/drawing/2014/main" xmlns="" id="{37786C6B-3FBB-174C-876B-FF6DE934AC62}"/>
                  </a:ext>
                </a:extLst>
              </p:cNvPr>
              <p:cNvSpPr txBox="1"/>
              <p:nvPr/>
            </p:nvSpPr>
            <p:spPr>
              <a:xfrm>
                <a:off x="4075729" y="10088634"/>
                <a:ext cx="2382675" cy="684986"/>
              </a:xfrm>
              <a:prstGeom prst="rect">
                <a:avLst/>
              </a:prstGeom>
              <a:noFill/>
            </p:spPr>
            <p:txBody>
              <a:bodyPr wrap="square" rtlCol="0">
                <a:spAutoFit/>
              </a:bodyPr>
              <a:lstStyle/>
              <a:p>
                <a:r>
                  <a:rPr lang="en-US" b="1" dirty="0" smtClean="0">
                    <a:solidFill>
                      <a:schemeClr val="tx2"/>
                    </a:solidFill>
                    <a:latin typeface="Lato" charset="0"/>
                    <a:ea typeface="Lato" charset="0"/>
                    <a:cs typeface="Lato" charset="0"/>
                  </a:rPr>
                  <a:t>INT233</a:t>
                </a:r>
                <a:endParaRPr lang="en-US" b="1" dirty="0">
                  <a:solidFill>
                    <a:schemeClr val="tx2"/>
                  </a:solidFill>
                  <a:latin typeface="Lato" charset="0"/>
                  <a:ea typeface="Lato" charset="0"/>
                  <a:cs typeface="Lato" charset="0"/>
                </a:endParaRPr>
              </a:p>
            </p:txBody>
          </p:sp>
          <p:sp>
            <p:nvSpPr>
              <p:cNvPr id="61" name="Rectangle 56">
                <a:extLst>
                  <a:ext uri="{FF2B5EF4-FFF2-40B4-BE49-F238E27FC236}">
                    <a16:creationId xmlns:a16="http://schemas.microsoft.com/office/drawing/2014/main" xmlns="" id="{70785E44-EF04-834B-A096-E3376ABB7CD8}"/>
                  </a:ext>
                </a:extLst>
              </p:cNvPr>
              <p:cNvSpPr/>
              <p:nvPr/>
            </p:nvSpPr>
            <p:spPr>
              <a:xfrm>
                <a:off x="4052283" y="10727437"/>
                <a:ext cx="3667173" cy="570822"/>
              </a:xfrm>
              <a:prstGeom prst="rect">
                <a:avLst/>
              </a:prstGeom>
            </p:spPr>
            <p:txBody>
              <a:bodyPr wrap="square">
                <a:spAutoFit/>
              </a:bodyPr>
              <a:lstStyle/>
              <a:p>
                <a:r>
                  <a:rPr lang="en-US" sz="1400" dirty="0" smtClean="0">
                    <a:latin typeface="Lato Light" panose="020F0502020204030203" pitchFamily="34" charset="0"/>
                    <a:ea typeface="Lato Light" panose="020F0502020204030203" pitchFamily="34" charset="0"/>
                    <a:cs typeface="Lato Light" panose="020F0502020204030203" pitchFamily="34" charset="0"/>
                  </a:rPr>
                  <a:t>Data Visualization</a:t>
                </a:r>
                <a:endParaRPr lang="en-US" sz="1400" dirty="0">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54" name="Group 53">
              <a:extLst>
                <a:ext uri="{FF2B5EF4-FFF2-40B4-BE49-F238E27FC236}">
                  <a16:creationId xmlns:a16="http://schemas.microsoft.com/office/drawing/2014/main" xmlns="" id="{2CDB3CC8-56BE-2047-B669-55E9A3553E6E}"/>
                </a:ext>
              </a:extLst>
            </p:cNvPr>
            <p:cNvGrpSpPr/>
            <p:nvPr/>
          </p:nvGrpSpPr>
          <p:grpSpPr>
            <a:xfrm>
              <a:off x="8725453" y="7430840"/>
              <a:ext cx="3667173" cy="1609199"/>
              <a:chOff x="8725453" y="7430840"/>
              <a:chExt cx="3667173" cy="1609199"/>
            </a:xfrm>
          </p:grpSpPr>
          <p:sp>
            <p:nvSpPr>
              <p:cNvPr id="58" name="CuadroTexto 395">
                <a:extLst>
                  <a:ext uri="{FF2B5EF4-FFF2-40B4-BE49-F238E27FC236}">
                    <a16:creationId xmlns:a16="http://schemas.microsoft.com/office/drawing/2014/main" xmlns="" id="{BC0A8409-4CB7-7943-B73B-718E5CE4CABC}"/>
                  </a:ext>
                </a:extLst>
              </p:cNvPr>
              <p:cNvSpPr txBox="1"/>
              <p:nvPr/>
            </p:nvSpPr>
            <p:spPr>
              <a:xfrm>
                <a:off x="8748899" y="7430840"/>
                <a:ext cx="2382675" cy="684986"/>
              </a:xfrm>
              <a:prstGeom prst="rect">
                <a:avLst/>
              </a:prstGeom>
              <a:noFill/>
            </p:spPr>
            <p:txBody>
              <a:bodyPr wrap="square" rtlCol="0">
                <a:spAutoFit/>
              </a:bodyPr>
              <a:lstStyle/>
              <a:p>
                <a:r>
                  <a:rPr lang="en-US" b="1" smtClean="0">
                    <a:solidFill>
                      <a:schemeClr val="tx2"/>
                    </a:solidFill>
                    <a:latin typeface="Lato" charset="0"/>
                    <a:ea typeface="Lato" charset="0"/>
                    <a:cs typeface="Lato" charset="0"/>
                  </a:rPr>
                  <a:t>INT232</a:t>
                </a:r>
                <a:endParaRPr lang="en-US" b="1">
                  <a:solidFill>
                    <a:schemeClr val="tx2"/>
                  </a:solidFill>
                  <a:latin typeface="Lato" charset="0"/>
                  <a:ea typeface="Lato" charset="0"/>
                  <a:cs typeface="Lato" charset="0"/>
                </a:endParaRPr>
              </a:p>
            </p:txBody>
          </p:sp>
          <p:sp>
            <p:nvSpPr>
              <p:cNvPr id="59" name="Rectangle 56">
                <a:extLst>
                  <a:ext uri="{FF2B5EF4-FFF2-40B4-BE49-F238E27FC236}">
                    <a16:creationId xmlns:a16="http://schemas.microsoft.com/office/drawing/2014/main" xmlns="" id="{83FC6F4D-4F24-6F4A-B6B6-E3EB019F7DF8}"/>
                  </a:ext>
                </a:extLst>
              </p:cNvPr>
              <p:cNvSpPr/>
              <p:nvPr/>
            </p:nvSpPr>
            <p:spPr>
              <a:xfrm>
                <a:off x="8725453" y="8069643"/>
                <a:ext cx="3667173" cy="970396"/>
              </a:xfrm>
              <a:prstGeom prst="rect">
                <a:avLst/>
              </a:prstGeom>
            </p:spPr>
            <p:txBody>
              <a:bodyPr wrap="square">
                <a:spAutoFit/>
              </a:bodyPr>
              <a:lstStyle/>
              <a:p>
                <a:r>
                  <a:rPr lang="en-US" sz="1400" smtClean="0">
                    <a:latin typeface="Lato Light" panose="020F0502020204030203" pitchFamily="34" charset="0"/>
                    <a:ea typeface="Lato Light" panose="020F0502020204030203" pitchFamily="34" charset="0"/>
                    <a:cs typeface="Lato Light" panose="020F0502020204030203" pitchFamily="34" charset="0"/>
                  </a:rPr>
                  <a:t>Data Science Toolbox : R Programming</a:t>
                </a:r>
                <a:endParaRPr lang="en-US" sz="1400">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55" name="Group 54">
              <a:extLst>
                <a:ext uri="{FF2B5EF4-FFF2-40B4-BE49-F238E27FC236}">
                  <a16:creationId xmlns:a16="http://schemas.microsoft.com/office/drawing/2014/main" xmlns="" id="{D9A82D28-D353-9045-8377-E531D18AD51E}"/>
                </a:ext>
              </a:extLst>
            </p:cNvPr>
            <p:cNvGrpSpPr/>
            <p:nvPr/>
          </p:nvGrpSpPr>
          <p:grpSpPr>
            <a:xfrm>
              <a:off x="8725453" y="10088634"/>
              <a:ext cx="3667173" cy="1209625"/>
              <a:chOff x="8725453" y="10088634"/>
              <a:chExt cx="3667173" cy="1209625"/>
            </a:xfrm>
          </p:grpSpPr>
          <p:sp>
            <p:nvSpPr>
              <p:cNvPr id="56" name="CuadroTexto 395">
                <a:extLst>
                  <a:ext uri="{FF2B5EF4-FFF2-40B4-BE49-F238E27FC236}">
                    <a16:creationId xmlns:a16="http://schemas.microsoft.com/office/drawing/2014/main" xmlns="" id="{AA2D76EE-6F51-7647-9E55-D8898A10E908}"/>
                  </a:ext>
                </a:extLst>
              </p:cNvPr>
              <p:cNvSpPr txBox="1"/>
              <p:nvPr/>
            </p:nvSpPr>
            <p:spPr>
              <a:xfrm>
                <a:off x="8748899" y="10088634"/>
                <a:ext cx="2382675" cy="684986"/>
              </a:xfrm>
              <a:prstGeom prst="rect">
                <a:avLst/>
              </a:prstGeom>
              <a:noFill/>
            </p:spPr>
            <p:txBody>
              <a:bodyPr wrap="square" rtlCol="0">
                <a:spAutoFit/>
              </a:bodyPr>
              <a:lstStyle/>
              <a:p>
                <a:r>
                  <a:rPr lang="en-US" b="1" dirty="0" smtClean="0">
                    <a:solidFill>
                      <a:schemeClr val="tx2"/>
                    </a:solidFill>
                    <a:latin typeface="Lato" charset="0"/>
                    <a:ea typeface="Lato" charset="0"/>
                    <a:cs typeface="Lato" charset="0"/>
                  </a:rPr>
                  <a:t>INT234</a:t>
                </a:r>
                <a:endParaRPr lang="en-US" b="1" dirty="0">
                  <a:solidFill>
                    <a:schemeClr val="tx2"/>
                  </a:solidFill>
                  <a:latin typeface="Lato" charset="0"/>
                  <a:ea typeface="Lato" charset="0"/>
                  <a:cs typeface="Lato" charset="0"/>
                </a:endParaRPr>
              </a:p>
            </p:txBody>
          </p:sp>
          <p:sp>
            <p:nvSpPr>
              <p:cNvPr id="57" name="Rectangle 56">
                <a:extLst>
                  <a:ext uri="{FF2B5EF4-FFF2-40B4-BE49-F238E27FC236}">
                    <a16:creationId xmlns:a16="http://schemas.microsoft.com/office/drawing/2014/main" xmlns="" id="{5E255ABD-8B28-8440-96C2-81009F89F921}"/>
                  </a:ext>
                </a:extLst>
              </p:cNvPr>
              <p:cNvSpPr/>
              <p:nvPr/>
            </p:nvSpPr>
            <p:spPr>
              <a:xfrm>
                <a:off x="8725453" y="10727437"/>
                <a:ext cx="3667173" cy="570822"/>
              </a:xfrm>
              <a:prstGeom prst="rect">
                <a:avLst/>
              </a:prstGeom>
            </p:spPr>
            <p:txBody>
              <a:bodyPr wrap="square">
                <a:spAutoFit/>
              </a:bodyPr>
              <a:lstStyle/>
              <a:p>
                <a:r>
                  <a:rPr lang="en-US" sz="1400" smtClean="0">
                    <a:latin typeface="Lato Light" panose="020F0502020204030203" pitchFamily="34" charset="0"/>
                    <a:ea typeface="Lato Light" panose="020F0502020204030203" pitchFamily="34" charset="0"/>
                    <a:cs typeface="Lato Light" panose="020F0502020204030203" pitchFamily="34" charset="0"/>
                  </a:rPr>
                  <a:t>Predictive Analytics</a:t>
                </a:r>
                <a:endParaRPr lang="en-US" sz="1400">
                  <a:latin typeface="Lato Light" panose="020F0502020204030203" pitchFamily="34" charset="0"/>
                  <a:ea typeface="Lato Light" panose="020F0502020204030203" pitchFamily="34" charset="0"/>
                  <a:cs typeface="Lato Light" panose="020F0502020204030203" pitchFamily="34" charset="0"/>
                </a:endParaRPr>
              </a:p>
            </p:txBody>
          </p:sp>
        </p:grpSp>
      </p:grpSp>
      <p:sp>
        <p:nvSpPr>
          <p:cNvPr id="25" name="Freeform 163">
            <a:extLst>
              <a:ext uri="{FF2B5EF4-FFF2-40B4-BE49-F238E27FC236}">
                <a16:creationId xmlns:a16="http://schemas.microsoft.com/office/drawing/2014/main" xmlns="" id="{4C6B94B0-9F42-6844-9D16-F88EE42D0ACE}"/>
              </a:ext>
            </a:extLst>
          </p:cNvPr>
          <p:cNvSpPr>
            <a:spLocks noChangeArrowheads="1"/>
          </p:cNvSpPr>
          <p:nvPr/>
        </p:nvSpPr>
        <p:spPr bwMode="auto">
          <a:xfrm>
            <a:off x="1157877" y="6016157"/>
            <a:ext cx="93352" cy="759875"/>
          </a:xfrm>
          <a:custGeom>
            <a:avLst/>
            <a:gdLst>
              <a:gd name="T0" fmla="*/ 182 w 183"/>
              <a:gd name="T1" fmla="*/ 1074 h 1075"/>
              <a:gd name="T2" fmla="*/ 0 w 183"/>
              <a:gd name="T3" fmla="*/ 1074 h 1075"/>
              <a:gd name="T4" fmla="*/ 0 w 183"/>
              <a:gd name="T5" fmla="*/ 0 h 1075"/>
              <a:gd name="T6" fmla="*/ 182 w 183"/>
              <a:gd name="T7" fmla="*/ 0 h 1075"/>
              <a:gd name="T8" fmla="*/ 182 w 183"/>
              <a:gd name="T9" fmla="*/ 1074 h 1075"/>
            </a:gdLst>
            <a:ahLst/>
            <a:cxnLst>
              <a:cxn ang="0">
                <a:pos x="T0" y="T1"/>
              </a:cxn>
              <a:cxn ang="0">
                <a:pos x="T2" y="T3"/>
              </a:cxn>
              <a:cxn ang="0">
                <a:pos x="T4" y="T5"/>
              </a:cxn>
              <a:cxn ang="0">
                <a:pos x="T6" y="T7"/>
              </a:cxn>
              <a:cxn ang="0">
                <a:pos x="T8" y="T9"/>
              </a:cxn>
            </a:cxnLst>
            <a:rect l="0" t="0" r="r" b="b"/>
            <a:pathLst>
              <a:path w="183" h="1075">
                <a:moveTo>
                  <a:pt x="182" y="1074"/>
                </a:moveTo>
                <a:lnTo>
                  <a:pt x="0" y="1074"/>
                </a:lnTo>
                <a:lnTo>
                  <a:pt x="0" y="0"/>
                </a:lnTo>
                <a:lnTo>
                  <a:pt x="182" y="0"/>
                </a:lnTo>
                <a:lnTo>
                  <a:pt x="182" y="1074"/>
                </a:lnTo>
              </a:path>
            </a:pathLst>
          </a:custGeom>
          <a:solidFill>
            <a:srgbClr val="00B050"/>
          </a:solidFill>
          <a:ln>
            <a:noFill/>
          </a:ln>
          <a:effectLst/>
        </p:spPr>
        <p:txBody>
          <a:bodyPr wrap="none" anchor="ctr"/>
          <a:lstStyle/>
          <a:p>
            <a:endParaRPr lang="es-MX" sz="900"/>
          </a:p>
        </p:txBody>
      </p:sp>
      <p:sp>
        <p:nvSpPr>
          <p:cNvPr id="26" name="Freeform 163">
            <a:extLst>
              <a:ext uri="{FF2B5EF4-FFF2-40B4-BE49-F238E27FC236}">
                <a16:creationId xmlns:a16="http://schemas.microsoft.com/office/drawing/2014/main" xmlns="" id="{4C6B94B0-9F42-6844-9D16-F88EE42D0ACE}"/>
              </a:ext>
            </a:extLst>
          </p:cNvPr>
          <p:cNvSpPr>
            <a:spLocks noChangeArrowheads="1"/>
          </p:cNvSpPr>
          <p:nvPr/>
        </p:nvSpPr>
        <p:spPr bwMode="auto">
          <a:xfrm>
            <a:off x="3487816" y="6016157"/>
            <a:ext cx="93352" cy="759875"/>
          </a:xfrm>
          <a:custGeom>
            <a:avLst/>
            <a:gdLst>
              <a:gd name="T0" fmla="*/ 182 w 183"/>
              <a:gd name="T1" fmla="*/ 1074 h 1075"/>
              <a:gd name="T2" fmla="*/ 0 w 183"/>
              <a:gd name="T3" fmla="*/ 1074 h 1075"/>
              <a:gd name="T4" fmla="*/ 0 w 183"/>
              <a:gd name="T5" fmla="*/ 0 h 1075"/>
              <a:gd name="T6" fmla="*/ 182 w 183"/>
              <a:gd name="T7" fmla="*/ 0 h 1075"/>
              <a:gd name="T8" fmla="*/ 182 w 183"/>
              <a:gd name="T9" fmla="*/ 1074 h 1075"/>
            </a:gdLst>
            <a:ahLst/>
            <a:cxnLst>
              <a:cxn ang="0">
                <a:pos x="T0" y="T1"/>
              </a:cxn>
              <a:cxn ang="0">
                <a:pos x="T2" y="T3"/>
              </a:cxn>
              <a:cxn ang="0">
                <a:pos x="T4" y="T5"/>
              </a:cxn>
              <a:cxn ang="0">
                <a:pos x="T6" y="T7"/>
              </a:cxn>
              <a:cxn ang="0">
                <a:pos x="T8" y="T9"/>
              </a:cxn>
            </a:cxnLst>
            <a:rect l="0" t="0" r="r" b="b"/>
            <a:pathLst>
              <a:path w="183" h="1075">
                <a:moveTo>
                  <a:pt x="182" y="1074"/>
                </a:moveTo>
                <a:lnTo>
                  <a:pt x="0" y="1074"/>
                </a:lnTo>
                <a:lnTo>
                  <a:pt x="0" y="0"/>
                </a:lnTo>
                <a:lnTo>
                  <a:pt x="182" y="0"/>
                </a:lnTo>
                <a:lnTo>
                  <a:pt x="182" y="1074"/>
                </a:lnTo>
              </a:path>
            </a:pathLst>
          </a:custGeom>
          <a:solidFill>
            <a:srgbClr val="C00000"/>
          </a:solidFill>
          <a:ln>
            <a:noFill/>
          </a:ln>
          <a:effectLst/>
        </p:spPr>
        <p:txBody>
          <a:bodyPr wrap="none" anchor="ctr"/>
          <a:lstStyle/>
          <a:p>
            <a:endParaRPr lang="es-MX" sz="900"/>
          </a:p>
        </p:txBody>
      </p:sp>
      <p:sp>
        <p:nvSpPr>
          <p:cNvPr id="3" name="Rectangle 2"/>
          <p:cNvSpPr/>
          <p:nvPr/>
        </p:nvSpPr>
        <p:spPr>
          <a:xfrm>
            <a:off x="1421993" y="6016157"/>
            <a:ext cx="941283" cy="369332"/>
          </a:xfrm>
          <a:prstGeom prst="rect">
            <a:avLst/>
          </a:prstGeom>
        </p:spPr>
        <p:txBody>
          <a:bodyPr wrap="none">
            <a:spAutoFit/>
          </a:bodyPr>
          <a:lstStyle/>
          <a:p>
            <a:r>
              <a:rPr lang="en-US" b="1" dirty="0" smtClean="0">
                <a:solidFill>
                  <a:schemeClr val="tx2"/>
                </a:solidFill>
                <a:latin typeface="Lato" charset="0"/>
                <a:ea typeface="Lato" charset="0"/>
                <a:cs typeface="Lato" charset="0"/>
              </a:rPr>
              <a:t>INT312</a:t>
            </a:r>
            <a:endParaRPr lang="en-US" b="1" dirty="0">
              <a:solidFill>
                <a:schemeClr val="tx2"/>
              </a:solidFill>
              <a:latin typeface="Lato" charset="0"/>
              <a:ea typeface="Lato" charset="0"/>
              <a:cs typeface="Lato" charset="0"/>
            </a:endParaRPr>
          </a:p>
        </p:txBody>
      </p:sp>
      <p:sp>
        <p:nvSpPr>
          <p:cNvPr id="4" name="Rectangle 3"/>
          <p:cNvSpPr/>
          <p:nvPr/>
        </p:nvSpPr>
        <p:spPr>
          <a:xfrm>
            <a:off x="1300350" y="6385489"/>
            <a:ext cx="2055371" cy="307777"/>
          </a:xfrm>
          <a:prstGeom prst="rect">
            <a:avLst/>
          </a:prstGeom>
        </p:spPr>
        <p:txBody>
          <a:bodyPr wrap="none">
            <a:spAutoFit/>
          </a:bodyPr>
          <a:lstStyle/>
          <a:p>
            <a:r>
              <a:rPr lang="en-US" sz="1400" dirty="0" smtClean="0">
                <a:latin typeface="Lato Light" panose="020F0502020204030203" pitchFamily="34" charset="0"/>
                <a:ea typeface="Lato Light" panose="020F0502020204030203" pitchFamily="34" charset="0"/>
                <a:cs typeface="Lato Light" panose="020F0502020204030203" pitchFamily="34" charset="0"/>
              </a:rPr>
              <a:t>Big Data Fundamentals</a:t>
            </a:r>
            <a:endParaRPr lang="en-US" sz="14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5" name="Rectangle 4"/>
          <p:cNvSpPr/>
          <p:nvPr/>
        </p:nvSpPr>
        <p:spPr>
          <a:xfrm>
            <a:off x="3870471" y="6016157"/>
            <a:ext cx="941283" cy="369332"/>
          </a:xfrm>
          <a:prstGeom prst="rect">
            <a:avLst/>
          </a:prstGeom>
        </p:spPr>
        <p:txBody>
          <a:bodyPr wrap="none">
            <a:spAutoFit/>
          </a:bodyPr>
          <a:lstStyle/>
          <a:p>
            <a:r>
              <a:rPr lang="en-US" b="1" dirty="0" smtClean="0">
                <a:solidFill>
                  <a:schemeClr val="tx2"/>
                </a:solidFill>
                <a:latin typeface="Lato" charset="0"/>
                <a:ea typeface="Lato" charset="0"/>
                <a:cs typeface="Lato" charset="0"/>
              </a:rPr>
              <a:t>INT315</a:t>
            </a:r>
            <a:endParaRPr lang="en-US" b="1" dirty="0">
              <a:solidFill>
                <a:schemeClr val="tx2"/>
              </a:solidFill>
              <a:latin typeface="Lato" charset="0"/>
              <a:ea typeface="Lato" charset="0"/>
              <a:cs typeface="Lato" charset="0"/>
            </a:endParaRPr>
          </a:p>
        </p:txBody>
      </p:sp>
      <p:sp>
        <p:nvSpPr>
          <p:cNvPr id="6" name="Rectangle 5"/>
          <p:cNvSpPr/>
          <p:nvPr/>
        </p:nvSpPr>
        <p:spPr>
          <a:xfrm>
            <a:off x="3870471" y="6406700"/>
            <a:ext cx="1667444" cy="307777"/>
          </a:xfrm>
          <a:prstGeom prst="rect">
            <a:avLst/>
          </a:prstGeom>
        </p:spPr>
        <p:txBody>
          <a:bodyPr wrap="none">
            <a:spAutoFit/>
          </a:bodyPr>
          <a:lstStyle/>
          <a:p>
            <a:r>
              <a:rPr lang="en-US" sz="1400" dirty="0" smtClean="0">
                <a:latin typeface="Lato Light" panose="020F0502020204030203" pitchFamily="34" charset="0"/>
                <a:ea typeface="Lato Light" panose="020F0502020204030203" pitchFamily="34" charset="0"/>
                <a:cs typeface="Lato Light" panose="020F0502020204030203" pitchFamily="34" charset="0"/>
              </a:rPr>
              <a:t>Cluster Computing</a:t>
            </a:r>
            <a:endParaRPr lang="en-US" sz="14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32" name="Freeform 152">
            <a:extLst>
              <a:ext uri="{FF2B5EF4-FFF2-40B4-BE49-F238E27FC236}">
                <a16:creationId xmlns:a16="http://schemas.microsoft.com/office/drawing/2014/main" xmlns="" id="{A5B701D8-5916-174D-9CA8-A2C5035DD857}"/>
              </a:ext>
            </a:extLst>
          </p:cNvPr>
          <p:cNvSpPr>
            <a:spLocks noChangeArrowheads="1"/>
          </p:cNvSpPr>
          <p:nvPr/>
        </p:nvSpPr>
        <p:spPr bwMode="auto">
          <a:xfrm>
            <a:off x="9247994" y="4215394"/>
            <a:ext cx="1216549" cy="1126821"/>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rgbClr val="00B050"/>
          </a:solidFill>
          <a:ln>
            <a:noFill/>
          </a:ln>
          <a:effectLst/>
        </p:spPr>
        <p:txBody>
          <a:bodyPr wrap="none" anchor="ctr"/>
          <a:lstStyle/>
          <a:p>
            <a:endParaRPr lang="es-MX" sz="900"/>
          </a:p>
        </p:txBody>
      </p:sp>
      <p:sp>
        <p:nvSpPr>
          <p:cNvPr id="33" name="Freeform 152">
            <a:extLst>
              <a:ext uri="{FF2B5EF4-FFF2-40B4-BE49-F238E27FC236}">
                <a16:creationId xmlns:a16="http://schemas.microsoft.com/office/drawing/2014/main" xmlns="" id="{A5B701D8-5916-174D-9CA8-A2C5035DD857}"/>
              </a:ext>
            </a:extLst>
          </p:cNvPr>
          <p:cNvSpPr>
            <a:spLocks noChangeArrowheads="1"/>
          </p:cNvSpPr>
          <p:nvPr/>
        </p:nvSpPr>
        <p:spPr bwMode="auto">
          <a:xfrm>
            <a:off x="9247992" y="5342215"/>
            <a:ext cx="1216549" cy="1126821"/>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rgbClr val="C00000"/>
          </a:solidFill>
          <a:ln>
            <a:noFill/>
          </a:ln>
          <a:effectLst/>
        </p:spPr>
        <p:txBody>
          <a:bodyPr wrap="none" anchor="ctr"/>
          <a:lstStyle/>
          <a:p>
            <a:endParaRPr lang="es-MX" sz="900"/>
          </a:p>
        </p:txBody>
      </p:sp>
    </p:spTree>
    <p:extLst>
      <p:ext uri="{BB962C8B-B14F-4D97-AF65-F5344CB8AC3E}">
        <p14:creationId xmlns:p14="http://schemas.microsoft.com/office/powerpoint/2010/main" val="16992518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xmlns=""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smtClean="0">
                <a:solidFill>
                  <a:schemeClr val="tx2"/>
                </a:solidFill>
                <a:latin typeface="Lato Heavy" charset="0"/>
                <a:ea typeface="Lato Heavy" charset="0"/>
                <a:cs typeface="Lato Heavy" charset="0"/>
              </a:rPr>
              <a:t>Description of Courses</a:t>
            </a:r>
            <a:endParaRPr lang="en-US" sz="4000" b="1">
              <a:solidFill>
                <a:schemeClr val="tx2"/>
              </a:solidFill>
              <a:latin typeface="Lato Heavy" charset="0"/>
              <a:ea typeface="Lato Heavy" charset="0"/>
              <a:cs typeface="Lato Heavy" charset="0"/>
            </a:endParaRPr>
          </a:p>
        </p:txBody>
      </p:sp>
      <p:sp>
        <p:nvSpPr>
          <p:cNvPr id="3" name="Freeform 296">
            <a:extLst>
              <a:ext uri="{FF2B5EF4-FFF2-40B4-BE49-F238E27FC236}">
                <a16:creationId xmlns:a16="http://schemas.microsoft.com/office/drawing/2014/main" xmlns="" id="{B04ECBE0-FFE1-5547-BA9D-E41B791A93C0}"/>
              </a:ext>
            </a:extLst>
          </p:cNvPr>
          <p:cNvSpPr>
            <a:spLocks noChangeArrowheads="1"/>
          </p:cNvSpPr>
          <p:nvPr/>
        </p:nvSpPr>
        <p:spPr bwMode="auto">
          <a:xfrm>
            <a:off x="668194" y="1283280"/>
            <a:ext cx="791975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smtClean="0">
                <a:solidFill>
                  <a:schemeClr val="bg1"/>
                </a:solidFill>
              </a:rPr>
              <a:t>INT217 : INTRODUCTION TO DATA MANAGEMENT</a:t>
            </a:r>
            <a:endParaRPr lang="es-MX" sz="2800" b="1" dirty="0">
              <a:solidFill>
                <a:schemeClr val="bg1"/>
              </a:solidFill>
            </a:endParaRPr>
          </a:p>
        </p:txBody>
      </p:sp>
      <p:sp>
        <p:nvSpPr>
          <p:cNvPr id="14" name="CuadroTexto 490">
            <a:extLst>
              <a:ext uri="{FF2B5EF4-FFF2-40B4-BE49-F238E27FC236}">
                <a16:creationId xmlns:a16="http://schemas.microsoft.com/office/drawing/2014/main" xmlns="" id="{CE4B999E-AE68-A148-BC94-54DD0361C6F6}"/>
              </a:ext>
            </a:extLst>
          </p:cNvPr>
          <p:cNvSpPr txBox="1"/>
          <p:nvPr/>
        </p:nvSpPr>
        <p:spPr>
          <a:xfrm>
            <a:off x="963827" y="2203032"/>
            <a:ext cx="10651524" cy="4093428"/>
          </a:xfrm>
          <a:prstGeom prst="rect">
            <a:avLst/>
          </a:prstGeom>
          <a:noFill/>
        </p:spPr>
        <p:txBody>
          <a:bodyPr wrap="square" rtlCol="0">
            <a:spAutoFit/>
          </a:bodyPr>
          <a:lstStyle/>
          <a:p>
            <a:pPr lvl="1" algn="just">
              <a:defRPr/>
            </a:pPr>
            <a:r>
              <a:rPr lang="de-DE" sz="2000" dirty="0">
                <a:ea typeface="Cambria" charset="0"/>
                <a:cs typeface="Cambria" charset="0"/>
              </a:rPr>
              <a:t>This </a:t>
            </a:r>
            <a:r>
              <a:rPr lang="de-DE" sz="2000" dirty="0" err="1">
                <a:ea typeface="Cambria" charset="0"/>
                <a:cs typeface="Cambria" charset="0"/>
              </a:rPr>
              <a:t>course</a:t>
            </a:r>
            <a:r>
              <a:rPr lang="de-DE" sz="2000" dirty="0">
                <a:ea typeface="Cambria" charset="0"/>
                <a:cs typeface="Cambria" charset="0"/>
              </a:rPr>
              <a:t> </a:t>
            </a:r>
            <a:r>
              <a:rPr lang="de-DE" sz="2000" dirty="0" err="1">
                <a:ea typeface="Cambria" charset="0"/>
                <a:cs typeface="Cambria" charset="0"/>
              </a:rPr>
              <a:t>introduces</a:t>
            </a:r>
            <a:r>
              <a:rPr lang="de-DE" sz="2000" dirty="0">
                <a:ea typeface="Cambria" charset="0"/>
                <a:cs typeface="Cambria" charset="0"/>
              </a:rPr>
              <a:t> different </a:t>
            </a:r>
            <a:r>
              <a:rPr lang="de-DE" sz="2000" dirty="0" err="1">
                <a:ea typeface="Cambria" charset="0"/>
                <a:cs typeface="Cambria" charset="0"/>
              </a:rPr>
              <a:t>ways</a:t>
            </a:r>
            <a:r>
              <a:rPr lang="de-DE" sz="2000" dirty="0">
                <a:ea typeface="Cambria" charset="0"/>
                <a:cs typeface="Cambria" charset="0"/>
              </a:rPr>
              <a:t> </a:t>
            </a:r>
            <a:r>
              <a:rPr lang="de-DE" sz="2000" dirty="0" err="1">
                <a:ea typeface="Cambria" charset="0"/>
                <a:cs typeface="Cambria" charset="0"/>
              </a:rPr>
              <a:t>by</a:t>
            </a:r>
            <a:r>
              <a:rPr lang="de-DE" sz="2000" dirty="0">
                <a:ea typeface="Cambria" charset="0"/>
                <a:cs typeface="Cambria" charset="0"/>
              </a:rPr>
              <a:t> </a:t>
            </a:r>
            <a:r>
              <a:rPr lang="de-DE" sz="2000" dirty="0" err="1">
                <a:ea typeface="Cambria" charset="0"/>
                <a:cs typeface="Cambria" charset="0"/>
              </a:rPr>
              <a:t>which</a:t>
            </a:r>
            <a:r>
              <a:rPr lang="de-DE" sz="2000" dirty="0">
                <a:ea typeface="Cambria" charset="0"/>
                <a:cs typeface="Cambria" charset="0"/>
              </a:rPr>
              <a:t> an </a:t>
            </a:r>
            <a:r>
              <a:rPr lang="de-DE" sz="2000" dirty="0" err="1">
                <a:ea typeface="Cambria" charset="0"/>
                <a:cs typeface="Cambria" charset="0"/>
              </a:rPr>
              <a:t>organization</a:t>
            </a:r>
            <a:r>
              <a:rPr lang="de-DE" sz="2000" dirty="0">
                <a:ea typeface="Cambria" charset="0"/>
                <a:cs typeface="Cambria" charset="0"/>
              </a:rPr>
              <a:t> </a:t>
            </a:r>
            <a:r>
              <a:rPr lang="de-DE" sz="2000" dirty="0" err="1">
                <a:ea typeface="Cambria" charset="0"/>
                <a:cs typeface="Cambria" charset="0"/>
              </a:rPr>
              <a:t>can</a:t>
            </a:r>
            <a:r>
              <a:rPr lang="de-DE" sz="2000" dirty="0">
                <a:ea typeface="Cambria" charset="0"/>
                <a:cs typeface="Cambria" charset="0"/>
              </a:rPr>
              <a:t> manage, </a:t>
            </a:r>
            <a:r>
              <a:rPr lang="de-DE" sz="2000" dirty="0" err="1">
                <a:ea typeface="Cambria" charset="0"/>
                <a:cs typeface="Cambria" charset="0"/>
              </a:rPr>
              <a:t>store</a:t>
            </a:r>
            <a:r>
              <a:rPr lang="de-DE" sz="2000" dirty="0">
                <a:ea typeface="Cambria" charset="0"/>
                <a:cs typeface="Cambria" charset="0"/>
              </a:rPr>
              <a:t> </a:t>
            </a:r>
            <a:r>
              <a:rPr lang="de-DE" sz="2000" dirty="0" err="1">
                <a:ea typeface="Cambria" charset="0"/>
                <a:cs typeface="Cambria" charset="0"/>
              </a:rPr>
              <a:t>and</a:t>
            </a:r>
            <a:r>
              <a:rPr lang="de-DE" sz="2000" dirty="0">
                <a:ea typeface="Cambria" charset="0"/>
                <a:cs typeface="Cambria" charset="0"/>
              </a:rPr>
              <a:t> </a:t>
            </a:r>
            <a:r>
              <a:rPr lang="de-DE" sz="2000" dirty="0" err="1">
                <a:ea typeface="Cambria" charset="0"/>
                <a:cs typeface="Cambria" charset="0"/>
              </a:rPr>
              <a:t>retrieve</a:t>
            </a:r>
            <a:r>
              <a:rPr lang="de-DE" sz="2000" dirty="0">
                <a:ea typeface="Cambria" charset="0"/>
                <a:cs typeface="Cambria" charset="0"/>
              </a:rPr>
              <a:t> </a:t>
            </a:r>
            <a:r>
              <a:rPr lang="de-DE" sz="2000" dirty="0" err="1">
                <a:ea typeface="Cambria" charset="0"/>
                <a:cs typeface="Cambria" charset="0"/>
              </a:rPr>
              <a:t>data</a:t>
            </a:r>
            <a:r>
              <a:rPr lang="de-DE" sz="2000" dirty="0">
                <a:ea typeface="Cambria" charset="0"/>
                <a:cs typeface="Cambria" charset="0"/>
              </a:rPr>
              <a:t> </a:t>
            </a:r>
            <a:r>
              <a:rPr lang="de-DE" sz="2000" dirty="0" err="1">
                <a:ea typeface="Cambria" charset="0"/>
                <a:cs typeface="Cambria" charset="0"/>
              </a:rPr>
              <a:t>using</a:t>
            </a:r>
            <a:r>
              <a:rPr lang="de-DE" sz="2000" dirty="0">
                <a:ea typeface="Cambria" charset="0"/>
                <a:cs typeface="Cambria" charset="0"/>
              </a:rPr>
              <a:t> different </a:t>
            </a:r>
            <a:r>
              <a:rPr lang="de-DE" sz="2000" dirty="0" err="1">
                <a:ea typeface="Cambria" charset="0"/>
                <a:cs typeface="Cambria" charset="0"/>
              </a:rPr>
              <a:t>database</a:t>
            </a:r>
            <a:r>
              <a:rPr lang="de-DE" sz="2000" dirty="0">
                <a:ea typeface="Cambria" charset="0"/>
                <a:cs typeface="Cambria" charset="0"/>
              </a:rPr>
              <a:t> </a:t>
            </a:r>
            <a:r>
              <a:rPr lang="de-DE" sz="2000" dirty="0" err="1">
                <a:ea typeface="Cambria" charset="0"/>
                <a:cs typeface="Cambria" charset="0"/>
              </a:rPr>
              <a:t>management</a:t>
            </a:r>
            <a:r>
              <a:rPr lang="de-DE" sz="2000" dirty="0">
                <a:ea typeface="Cambria" charset="0"/>
                <a:cs typeface="Cambria" charset="0"/>
              </a:rPr>
              <a:t> </a:t>
            </a:r>
            <a:r>
              <a:rPr lang="de-DE" sz="2000" dirty="0" err="1">
                <a:ea typeface="Cambria" charset="0"/>
                <a:cs typeface="Cambria" charset="0"/>
              </a:rPr>
              <a:t>tools</a:t>
            </a:r>
            <a:r>
              <a:rPr lang="de-DE" sz="2000" dirty="0">
                <a:ea typeface="Cambria" charset="0"/>
                <a:cs typeface="Cambria" charset="0"/>
              </a:rPr>
              <a:t>. This </a:t>
            </a:r>
            <a:r>
              <a:rPr lang="de-DE" sz="2000" dirty="0" err="1">
                <a:ea typeface="Cambria" charset="0"/>
                <a:cs typeface="Cambria" charset="0"/>
              </a:rPr>
              <a:t>course</a:t>
            </a:r>
            <a:r>
              <a:rPr lang="de-DE" sz="2000" dirty="0">
                <a:ea typeface="Cambria" charset="0"/>
                <a:cs typeface="Cambria" charset="0"/>
              </a:rPr>
              <a:t> will </a:t>
            </a:r>
            <a:r>
              <a:rPr lang="de-DE" sz="2000" dirty="0" err="1">
                <a:ea typeface="Cambria" charset="0"/>
                <a:cs typeface="Cambria" charset="0"/>
              </a:rPr>
              <a:t>enhance</a:t>
            </a:r>
            <a:r>
              <a:rPr lang="de-DE" sz="2000" dirty="0">
                <a:ea typeface="Cambria" charset="0"/>
                <a:cs typeface="Cambria" charset="0"/>
              </a:rPr>
              <a:t> </a:t>
            </a:r>
            <a:r>
              <a:rPr lang="de-DE" sz="2000" dirty="0" err="1">
                <a:ea typeface="Cambria" charset="0"/>
                <a:cs typeface="Cambria" charset="0"/>
              </a:rPr>
              <a:t>the</a:t>
            </a:r>
            <a:r>
              <a:rPr lang="de-DE" sz="2000" dirty="0">
                <a:ea typeface="Cambria" charset="0"/>
                <a:cs typeface="Cambria" charset="0"/>
              </a:rPr>
              <a:t> </a:t>
            </a:r>
            <a:r>
              <a:rPr lang="de-DE" sz="2000" dirty="0" err="1">
                <a:ea typeface="Cambria" charset="0"/>
                <a:cs typeface="Cambria" charset="0"/>
              </a:rPr>
              <a:t>skills</a:t>
            </a:r>
            <a:r>
              <a:rPr lang="de-DE" sz="2000" dirty="0">
                <a:ea typeface="Cambria" charset="0"/>
                <a:cs typeface="Cambria" charset="0"/>
              </a:rPr>
              <a:t> </a:t>
            </a:r>
            <a:r>
              <a:rPr lang="de-DE" sz="2000" dirty="0" err="1">
                <a:ea typeface="Cambria" charset="0"/>
                <a:cs typeface="Cambria" charset="0"/>
              </a:rPr>
              <a:t>of</a:t>
            </a:r>
            <a:r>
              <a:rPr lang="de-DE" sz="2000" dirty="0">
                <a:ea typeface="Cambria" charset="0"/>
                <a:cs typeface="Cambria" charset="0"/>
              </a:rPr>
              <a:t> </a:t>
            </a:r>
            <a:r>
              <a:rPr lang="de-DE" sz="2000" dirty="0" err="1">
                <a:ea typeface="Cambria" charset="0"/>
                <a:cs typeface="Cambria" charset="0"/>
              </a:rPr>
              <a:t>using</a:t>
            </a:r>
            <a:r>
              <a:rPr lang="de-DE" sz="2000" dirty="0">
                <a:ea typeface="Cambria" charset="0"/>
                <a:cs typeface="Cambria" charset="0"/>
              </a:rPr>
              <a:t> </a:t>
            </a:r>
            <a:r>
              <a:rPr lang="de-DE" sz="2000" dirty="0" err="1">
                <a:ea typeface="Cambria" charset="0"/>
                <a:cs typeface="Cambria" charset="0"/>
              </a:rPr>
              <a:t>spreadsheet</a:t>
            </a:r>
            <a:r>
              <a:rPr lang="de-DE" sz="2000" dirty="0">
                <a:ea typeface="Cambria" charset="0"/>
                <a:cs typeface="Cambria" charset="0"/>
              </a:rPr>
              <a:t> </a:t>
            </a:r>
            <a:r>
              <a:rPr lang="de-DE" sz="2000" dirty="0" err="1">
                <a:ea typeface="Cambria" charset="0"/>
                <a:cs typeface="Cambria" charset="0"/>
              </a:rPr>
              <a:t>by</a:t>
            </a:r>
            <a:r>
              <a:rPr lang="de-DE" sz="2000" dirty="0">
                <a:ea typeface="Cambria" charset="0"/>
                <a:cs typeface="Cambria" charset="0"/>
              </a:rPr>
              <a:t> </a:t>
            </a:r>
            <a:r>
              <a:rPr lang="de-DE" sz="2000" dirty="0" err="1">
                <a:ea typeface="Cambria" charset="0"/>
                <a:cs typeface="Cambria" charset="0"/>
              </a:rPr>
              <a:t>implementing</a:t>
            </a:r>
            <a:r>
              <a:rPr lang="de-DE" sz="2000" dirty="0">
                <a:ea typeface="Cambria" charset="0"/>
                <a:cs typeface="Cambria" charset="0"/>
              </a:rPr>
              <a:t> </a:t>
            </a:r>
            <a:r>
              <a:rPr lang="de-DE" sz="2000" dirty="0" err="1">
                <a:ea typeface="Cambria" charset="0"/>
                <a:cs typeface="Cambria" charset="0"/>
              </a:rPr>
              <a:t>various</a:t>
            </a:r>
            <a:r>
              <a:rPr lang="de-DE" sz="2000" dirty="0">
                <a:ea typeface="Cambria" charset="0"/>
                <a:cs typeface="Cambria" charset="0"/>
              </a:rPr>
              <a:t> </a:t>
            </a:r>
            <a:r>
              <a:rPr lang="de-DE" sz="2000" dirty="0" err="1">
                <a:ea typeface="Cambria" charset="0"/>
                <a:cs typeface="Cambria" charset="0"/>
              </a:rPr>
              <a:t>analytical</a:t>
            </a:r>
            <a:r>
              <a:rPr lang="de-DE" sz="2000" dirty="0">
                <a:ea typeface="Cambria" charset="0"/>
                <a:cs typeface="Cambria" charset="0"/>
              </a:rPr>
              <a:t> </a:t>
            </a:r>
            <a:r>
              <a:rPr lang="de-DE" sz="2000" dirty="0" err="1" smtClean="0">
                <a:ea typeface="Cambria" charset="0"/>
                <a:cs typeface="Cambria" charset="0"/>
              </a:rPr>
              <a:t>functions</a:t>
            </a:r>
            <a:r>
              <a:rPr lang="de-DE" sz="2000" dirty="0" smtClean="0">
                <a:ea typeface="Cambria" charset="0"/>
                <a:cs typeface="Cambria" charset="0"/>
              </a:rPr>
              <a:t> </a:t>
            </a:r>
            <a:r>
              <a:rPr lang="de-DE" sz="2000" dirty="0" err="1">
                <a:ea typeface="Cambria" charset="0"/>
                <a:cs typeface="Cambria" charset="0"/>
              </a:rPr>
              <a:t>and</a:t>
            </a:r>
            <a:r>
              <a:rPr lang="de-DE" sz="2000" dirty="0">
                <a:ea typeface="Cambria" charset="0"/>
                <a:cs typeface="Cambria" charset="0"/>
              </a:rPr>
              <a:t> </a:t>
            </a:r>
            <a:r>
              <a:rPr lang="de-DE" sz="2000" dirty="0" err="1">
                <a:ea typeface="Cambria" charset="0"/>
                <a:cs typeface="Cambria" charset="0"/>
              </a:rPr>
              <a:t>presenting</a:t>
            </a:r>
            <a:r>
              <a:rPr lang="de-DE" sz="2000" dirty="0">
                <a:ea typeface="Cambria" charset="0"/>
                <a:cs typeface="Cambria" charset="0"/>
              </a:rPr>
              <a:t> in </a:t>
            </a:r>
            <a:r>
              <a:rPr lang="de-DE" sz="2000" dirty="0" err="1">
                <a:ea typeface="Cambria" charset="0"/>
                <a:cs typeface="Cambria" charset="0"/>
              </a:rPr>
              <a:t>graphical</a:t>
            </a:r>
            <a:r>
              <a:rPr lang="de-DE" sz="2000" dirty="0">
                <a:ea typeface="Cambria" charset="0"/>
                <a:cs typeface="Cambria" charset="0"/>
              </a:rPr>
              <a:t> </a:t>
            </a:r>
            <a:r>
              <a:rPr lang="de-DE" sz="2000" dirty="0" err="1">
                <a:ea typeface="Cambria" charset="0"/>
                <a:cs typeface="Cambria" charset="0"/>
              </a:rPr>
              <a:t>way</a:t>
            </a:r>
            <a:r>
              <a:rPr lang="de-DE" sz="2000" dirty="0">
                <a:ea typeface="Cambria" charset="0"/>
                <a:cs typeface="Cambria" charset="0"/>
              </a:rPr>
              <a:t>.</a:t>
            </a:r>
            <a:endParaRPr lang="de-DE" sz="2000" u="sng" dirty="0">
              <a:ea typeface="Cambria" charset="0"/>
              <a:cs typeface="Cambria" charset="0"/>
            </a:endParaRPr>
          </a:p>
          <a:p>
            <a:pPr lvl="1" algn="just">
              <a:defRPr/>
            </a:pPr>
            <a:endParaRPr lang="de-DE" sz="2000" b="1" u="sng" dirty="0" smtClean="0">
              <a:ea typeface="Cambria" charset="0"/>
              <a:cs typeface="Cambria" charset="0"/>
            </a:endParaRPr>
          </a:p>
          <a:p>
            <a:pPr lvl="1" algn="just">
              <a:defRPr/>
            </a:pPr>
            <a:r>
              <a:rPr lang="de-DE" sz="2000" b="1" u="sng" dirty="0" smtClean="0">
                <a:ea typeface="Cambria" charset="0"/>
                <a:cs typeface="Cambria" charset="0"/>
              </a:rPr>
              <a:t>Course </a:t>
            </a:r>
            <a:r>
              <a:rPr lang="de-DE" sz="2000" b="1" u="sng" dirty="0">
                <a:ea typeface="Cambria" charset="0"/>
                <a:cs typeface="Cambria" charset="0"/>
              </a:rPr>
              <a:t>Outcome</a:t>
            </a:r>
            <a:r>
              <a:rPr lang="de-DE" sz="2000" u="sng" dirty="0" smtClean="0">
                <a:ea typeface="Cambria" charset="0"/>
                <a:cs typeface="Cambria" charset="0"/>
              </a:rPr>
              <a:t>:</a:t>
            </a:r>
          </a:p>
          <a:p>
            <a:pPr lvl="1" algn="just">
              <a:defRPr/>
            </a:pPr>
            <a:endParaRPr lang="de-DE" sz="2000" u="sng" dirty="0">
              <a:ea typeface="Cambria" charset="0"/>
              <a:cs typeface="Cambria" charset="0"/>
            </a:endParaRPr>
          </a:p>
          <a:p>
            <a:pPr marL="800100" lvl="1" indent="-342900" algn="just">
              <a:buFont typeface="Arial" charset="0"/>
              <a:buChar char="•"/>
              <a:defRPr/>
            </a:pPr>
            <a:r>
              <a:rPr lang="de-DE" sz="2000" dirty="0" err="1">
                <a:ea typeface="Cambria" charset="0"/>
                <a:cs typeface="Cambria" charset="0"/>
              </a:rPr>
              <a:t>Apply</a:t>
            </a:r>
            <a:r>
              <a:rPr lang="de-DE" sz="2000" dirty="0">
                <a:ea typeface="Cambria" charset="0"/>
                <a:cs typeface="Cambria" charset="0"/>
              </a:rPr>
              <a:t> </a:t>
            </a:r>
            <a:r>
              <a:rPr lang="de-DE" sz="2000" dirty="0" err="1">
                <a:ea typeface="Cambria" charset="0"/>
                <a:cs typeface="Cambria" charset="0"/>
              </a:rPr>
              <a:t>the</a:t>
            </a:r>
            <a:r>
              <a:rPr lang="de-DE" sz="2000" dirty="0">
                <a:ea typeface="Cambria" charset="0"/>
                <a:cs typeface="Cambria" charset="0"/>
              </a:rPr>
              <a:t> </a:t>
            </a:r>
            <a:r>
              <a:rPr lang="de-DE" sz="2000" dirty="0" err="1">
                <a:ea typeface="Cambria" charset="0"/>
                <a:cs typeface="Cambria" charset="0"/>
              </a:rPr>
              <a:t>various</a:t>
            </a:r>
            <a:r>
              <a:rPr lang="de-DE" sz="2000" dirty="0">
                <a:ea typeface="Cambria" charset="0"/>
                <a:cs typeface="Cambria" charset="0"/>
              </a:rPr>
              <a:t> </a:t>
            </a:r>
            <a:r>
              <a:rPr lang="de-DE" sz="2000" dirty="0" err="1">
                <a:ea typeface="Cambria" charset="0"/>
                <a:cs typeface="Cambria" charset="0"/>
              </a:rPr>
              <a:t>techniques</a:t>
            </a:r>
            <a:r>
              <a:rPr lang="de-DE" sz="2000" dirty="0">
                <a:ea typeface="Cambria" charset="0"/>
                <a:cs typeface="Cambria" charset="0"/>
              </a:rPr>
              <a:t> </a:t>
            </a:r>
            <a:r>
              <a:rPr lang="de-DE" sz="2000" dirty="0" err="1">
                <a:ea typeface="Cambria" charset="0"/>
                <a:cs typeface="Cambria" charset="0"/>
              </a:rPr>
              <a:t>and</a:t>
            </a:r>
            <a:r>
              <a:rPr lang="de-DE" sz="2000" dirty="0">
                <a:ea typeface="Cambria" charset="0"/>
                <a:cs typeface="Cambria" charset="0"/>
              </a:rPr>
              <a:t> </a:t>
            </a:r>
            <a:r>
              <a:rPr lang="de-DE" sz="2000" dirty="0" err="1">
                <a:ea typeface="Cambria" charset="0"/>
                <a:cs typeface="Cambria" charset="0"/>
              </a:rPr>
              <a:t>functions</a:t>
            </a:r>
            <a:r>
              <a:rPr lang="de-DE" sz="2000" dirty="0">
                <a:ea typeface="Cambria" charset="0"/>
                <a:cs typeface="Cambria" charset="0"/>
              </a:rPr>
              <a:t> </a:t>
            </a:r>
            <a:r>
              <a:rPr lang="de-DE" sz="2000" dirty="0" err="1">
                <a:ea typeface="Cambria" charset="0"/>
                <a:cs typeface="Cambria" charset="0"/>
              </a:rPr>
              <a:t>over</a:t>
            </a:r>
            <a:r>
              <a:rPr lang="de-DE" sz="2000" dirty="0">
                <a:ea typeface="Cambria" charset="0"/>
                <a:cs typeface="Cambria" charset="0"/>
              </a:rPr>
              <a:t> </a:t>
            </a:r>
            <a:r>
              <a:rPr lang="de-DE" sz="2000" dirty="0" err="1">
                <a:ea typeface="Cambria" charset="0"/>
                <a:cs typeface="Cambria" charset="0"/>
              </a:rPr>
              <a:t>spreadsheet</a:t>
            </a:r>
            <a:r>
              <a:rPr lang="de-DE" sz="2000" dirty="0">
                <a:ea typeface="Cambria" charset="0"/>
                <a:cs typeface="Cambria" charset="0"/>
              </a:rPr>
              <a:t> </a:t>
            </a:r>
            <a:r>
              <a:rPr lang="de-DE" sz="2000" dirty="0" err="1">
                <a:ea typeface="Cambria" charset="0"/>
                <a:cs typeface="Cambria" charset="0"/>
              </a:rPr>
              <a:t>for</a:t>
            </a:r>
            <a:r>
              <a:rPr lang="de-DE" sz="2000" dirty="0">
                <a:ea typeface="Cambria" charset="0"/>
                <a:cs typeface="Cambria" charset="0"/>
              </a:rPr>
              <a:t> </a:t>
            </a:r>
            <a:r>
              <a:rPr lang="de-DE" sz="2000" dirty="0" err="1">
                <a:ea typeface="Cambria" charset="0"/>
                <a:cs typeface="Cambria" charset="0"/>
              </a:rPr>
              <a:t>getting</a:t>
            </a:r>
            <a:r>
              <a:rPr lang="de-DE" sz="2000" dirty="0">
                <a:ea typeface="Cambria" charset="0"/>
                <a:cs typeface="Cambria" charset="0"/>
              </a:rPr>
              <a:t> </a:t>
            </a:r>
            <a:r>
              <a:rPr lang="de-DE" sz="2000" dirty="0" err="1">
                <a:ea typeface="Cambria" charset="0"/>
                <a:cs typeface="Cambria" charset="0"/>
              </a:rPr>
              <a:t>various</a:t>
            </a:r>
            <a:r>
              <a:rPr lang="de-DE" sz="2000" dirty="0">
                <a:ea typeface="Cambria" charset="0"/>
                <a:cs typeface="Cambria" charset="0"/>
              </a:rPr>
              <a:t> </a:t>
            </a:r>
            <a:r>
              <a:rPr lang="de-DE" sz="2000" dirty="0" err="1">
                <a:ea typeface="Cambria" charset="0"/>
                <a:cs typeface="Cambria" charset="0"/>
              </a:rPr>
              <a:t>insides</a:t>
            </a:r>
            <a:r>
              <a:rPr lang="de-DE" sz="2000" dirty="0">
                <a:ea typeface="Cambria" charset="0"/>
                <a:cs typeface="Cambria" charset="0"/>
              </a:rPr>
              <a:t> </a:t>
            </a:r>
            <a:r>
              <a:rPr lang="de-DE" sz="2000" dirty="0" err="1">
                <a:ea typeface="Cambria" charset="0"/>
                <a:cs typeface="Cambria" charset="0"/>
              </a:rPr>
              <a:t>of</a:t>
            </a:r>
            <a:r>
              <a:rPr lang="de-DE" sz="2000" dirty="0">
                <a:ea typeface="Cambria" charset="0"/>
                <a:cs typeface="Cambria" charset="0"/>
              </a:rPr>
              <a:t> </a:t>
            </a:r>
            <a:r>
              <a:rPr lang="de-DE" sz="2000" dirty="0" err="1">
                <a:ea typeface="Cambria" charset="0"/>
                <a:cs typeface="Cambria" charset="0"/>
              </a:rPr>
              <a:t>data</a:t>
            </a:r>
            <a:r>
              <a:rPr lang="de-DE" sz="2000" dirty="0">
                <a:ea typeface="Cambria" charset="0"/>
                <a:cs typeface="Cambria" charset="0"/>
              </a:rPr>
              <a:t>.</a:t>
            </a:r>
          </a:p>
          <a:p>
            <a:pPr marL="800100" lvl="1" indent="-342900" algn="just">
              <a:buFont typeface="Arial" charset="0"/>
              <a:buChar char="•"/>
              <a:defRPr/>
            </a:pPr>
            <a:r>
              <a:rPr lang="de-DE" sz="2000" dirty="0" err="1">
                <a:ea typeface="Cambria" charset="0"/>
                <a:cs typeface="Cambria" charset="0"/>
              </a:rPr>
              <a:t>Understand</a:t>
            </a:r>
            <a:r>
              <a:rPr lang="de-DE" sz="2000" dirty="0">
                <a:ea typeface="Cambria" charset="0"/>
                <a:cs typeface="Cambria" charset="0"/>
              </a:rPr>
              <a:t> </a:t>
            </a:r>
            <a:r>
              <a:rPr lang="de-DE" sz="2000" dirty="0" err="1">
                <a:ea typeface="Cambria" charset="0"/>
                <a:cs typeface="Cambria" charset="0"/>
              </a:rPr>
              <a:t>the</a:t>
            </a:r>
            <a:r>
              <a:rPr lang="de-DE" sz="2000" dirty="0">
                <a:ea typeface="Cambria" charset="0"/>
                <a:cs typeface="Cambria" charset="0"/>
              </a:rPr>
              <a:t> </a:t>
            </a:r>
            <a:r>
              <a:rPr lang="de-DE" sz="2000" dirty="0" err="1">
                <a:ea typeface="Cambria" charset="0"/>
                <a:cs typeface="Cambria" charset="0"/>
              </a:rPr>
              <a:t>data</a:t>
            </a:r>
            <a:r>
              <a:rPr lang="de-DE" sz="2000" dirty="0">
                <a:ea typeface="Cambria" charset="0"/>
                <a:cs typeface="Cambria" charset="0"/>
              </a:rPr>
              <a:t> </a:t>
            </a:r>
            <a:r>
              <a:rPr lang="de-DE" sz="2000" dirty="0" err="1">
                <a:ea typeface="Cambria" charset="0"/>
                <a:cs typeface="Cambria" charset="0"/>
              </a:rPr>
              <a:t>representation</a:t>
            </a:r>
            <a:r>
              <a:rPr lang="de-DE" sz="2000" dirty="0">
                <a:ea typeface="Cambria" charset="0"/>
                <a:cs typeface="Cambria" charset="0"/>
              </a:rPr>
              <a:t> </a:t>
            </a:r>
            <a:r>
              <a:rPr lang="de-DE" sz="2000" dirty="0" err="1">
                <a:ea typeface="Cambria" charset="0"/>
                <a:cs typeface="Cambria" charset="0"/>
              </a:rPr>
              <a:t>methods</a:t>
            </a:r>
            <a:r>
              <a:rPr lang="de-DE" sz="2000" dirty="0">
                <a:ea typeface="Cambria" charset="0"/>
                <a:cs typeface="Cambria" charset="0"/>
              </a:rPr>
              <a:t> like </a:t>
            </a:r>
            <a:r>
              <a:rPr lang="de-DE" sz="2000" dirty="0" err="1">
                <a:ea typeface="Cambria" charset="0"/>
                <a:cs typeface="Cambria" charset="0"/>
              </a:rPr>
              <a:t>pivot</a:t>
            </a:r>
            <a:r>
              <a:rPr lang="de-DE" sz="2000" dirty="0">
                <a:ea typeface="Cambria" charset="0"/>
                <a:cs typeface="Cambria" charset="0"/>
              </a:rPr>
              <a:t> </a:t>
            </a:r>
            <a:r>
              <a:rPr lang="de-DE" sz="2000" dirty="0" err="1">
                <a:ea typeface="Cambria" charset="0"/>
                <a:cs typeface="Cambria" charset="0"/>
              </a:rPr>
              <a:t>table</a:t>
            </a:r>
            <a:r>
              <a:rPr lang="de-DE" sz="2000" dirty="0">
                <a:ea typeface="Cambria" charset="0"/>
                <a:cs typeface="Cambria" charset="0"/>
              </a:rPr>
              <a:t> </a:t>
            </a:r>
            <a:r>
              <a:rPr lang="de-DE" sz="2000" dirty="0" err="1">
                <a:ea typeface="Cambria" charset="0"/>
                <a:cs typeface="Cambria" charset="0"/>
              </a:rPr>
              <a:t>and</a:t>
            </a:r>
            <a:r>
              <a:rPr lang="de-DE" sz="2000" dirty="0">
                <a:ea typeface="Cambria" charset="0"/>
                <a:cs typeface="Cambria" charset="0"/>
              </a:rPr>
              <a:t> power </a:t>
            </a:r>
            <a:r>
              <a:rPr lang="de-DE" sz="2000" dirty="0" err="1">
                <a:ea typeface="Cambria" charset="0"/>
                <a:cs typeface="Cambria" charset="0"/>
              </a:rPr>
              <a:t>pivoting</a:t>
            </a:r>
            <a:r>
              <a:rPr lang="de-DE" sz="2000" dirty="0">
                <a:ea typeface="Cambria" charset="0"/>
                <a:cs typeface="Cambria" charset="0"/>
              </a:rPr>
              <a:t>.</a:t>
            </a:r>
          </a:p>
          <a:p>
            <a:pPr marL="800100" lvl="1" indent="-342900" algn="just">
              <a:buFont typeface="Arial" charset="0"/>
              <a:buChar char="•"/>
              <a:defRPr/>
            </a:pPr>
            <a:r>
              <a:rPr lang="de-DE" sz="2000" dirty="0" err="1">
                <a:ea typeface="Cambria" charset="0"/>
                <a:cs typeface="Cambria" charset="0"/>
              </a:rPr>
              <a:t>Understand</a:t>
            </a:r>
            <a:r>
              <a:rPr lang="de-DE" sz="2000" dirty="0">
                <a:ea typeface="Cambria" charset="0"/>
                <a:cs typeface="Cambria" charset="0"/>
              </a:rPr>
              <a:t> </a:t>
            </a:r>
            <a:r>
              <a:rPr lang="de-DE" sz="2000" dirty="0" err="1">
                <a:ea typeface="Cambria" charset="0"/>
                <a:cs typeface="Cambria" charset="0"/>
              </a:rPr>
              <a:t>the</a:t>
            </a:r>
            <a:r>
              <a:rPr lang="de-DE" sz="2000" dirty="0">
                <a:ea typeface="Cambria" charset="0"/>
                <a:cs typeface="Cambria" charset="0"/>
              </a:rPr>
              <a:t> </a:t>
            </a:r>
            <a:r>
              <a:rPr lang="de-DE" sz="2000" dirty="0" err="1">
                <a:ea typeface="Cambria" charset="0"/>
                <a:cs typeface="Cambria" charset="0"/>
              </a:rPr>
              <a:t>need</a:t>
            </a:r>
            <a:r>
              <a:rPr lang="de-DE" sz="2000" dirty="0">
                <a:ea typeface="Cambria" charset="0"/>
                <a:cs typeface="Cambria" charset="0"/>
              </a:rPr>
              <a:t> </a:t>
            </a:r>
            <a:r>
              <a:rPr lang="de-DE" sz="2000" dirty="0" err="1">
                <a:ea typeface="Cambria" charset="0"/>
                <a:cs typeface="Cambria" charset="0"/>
              </a:rPr>
              <a:t>of</a:t>
            </a:r>
            <a:r>
              <a:rPr lang="de-DE" sz="2000" dirty="0">
                <a:ea typeface="Cambria" charset="0"/>
                <a:cs typeface="Cambria" charset="0"/>
              </a:rPr>
              <a:t> </a:t>
            </a:r>
            <a:r>
              <a:rPr lang="de-DE" sz="2000" dirty="0" err="1">
                <a:ea typeface="Cambria" charset="0"/>
                <a:cs typeface="Cambria" charset="0"/>
              </a:rPr>
              <a:t>the</a:t>
            </a:r>
            <a:r>
              <a:rPr lang="de-DE" sz="2000" dirty="0">
                <a:ea typeface="Cambria" charset="0"/>
                <a:cs typeface="Cambria" charset="0"/>
              </a:rPr>
              <a:t> </a:t>
            </a:r>
            <a:r>
              <a:rPr lang="de-DE" sz="2000" dirty="0" err="1">
                <a:ea typeface="Cambria" charset="0"/>
                <a:cs typeface="Cambria" charset="0"/>
              </a:rPr>
              <a:t>graphical</a:t>
            </a:r>
            <a:r>
              <a:rPr lang="de-DE" sz="2000" dirty="0">
                <a:ea typeface="Cambria" charset="0"/>
                <a:cs typeface="Cambria" charset="0"/>
              </a:rPr>
              <a:t> </a:t>
            </a:r>
            <a:r>
              <a:rPr lang="de-DE" sz="2000" dirty="0" err="1">
                <a:ea typeface="Cambria" charset="0"/>
                <a:cs typeface="Cambria" charset="0"/>
              </a:rPr>
              <a:t>representation</a:t>
            </a:r>
            <a:r>
              <a:rPr lang="de-DE" sz="2000" dirty="0">
                <a:ea typeface="Cambria" charset="0"/>
                <a:cs typeface="Cambria" charset="0"/>
              </a:rPr>
              <a:t> in </a:t>
            </a:r>
            <a:r>
              <a:rPr lang="de-DE" sz="2000" dirty="0" err="1">
                <a:ea typeface="Cambria" charset="0"/>
                <a:cs typeface="Cambria" charset="0"/>
              </a:rPr>
              <a:t>the</a:t>
            </a:r>
            <a:r>
              <a:rPr lang="de-DE" sz="2000" dirty="0">
                <a:ea typeface="Cambria" charset="0"/>
                <a:cs typeface="Cambria" charset="0"/>
              </a:rPr>
              <a:t> </a:t>
            </a:r>
            <a:r>
              <a:rPr lang="de-DE" sz="2000" dirty="0" err="1">
                <a:ea typeface="Cambria" charset="0"/>
                <a:cs typeface="Cambria" charset="0"/>
              </a:rPr>
              <a:t>spreadsheet</a:t>
            </a:r>
            <a:r>
              <a:rPr lang="de-DE" sz="2000" dirty="0">
                <a:ea typeface="Cambria" charset="0"/>
                <a:cs typeface="Cambria" charset="0"/>
              </a:rPr>
              <a:t> </a:t>
            </a:r>
            <a:r>
              <a:rPr lang="de-DE" sz="2000" dirty="0" err="1">
                <a:ea typeface="Cambria" charset="0"/>
                <a:cs typeface="Cambria" charset="0"/>
              </a:rPr>
              <a:t>by</a:t>
            </a:r>
            <a:r>
              <a:rPr lang="de-DE" sz="2000" dirty="0">
                <a:ea typeface="Cambria" charset="0"/>
                <a:cs typeface="Cambria" charset="0"/>
              </a:rPr>
              <a:t> </a:t>
            </a:r>
            <a:r>
              <a:rPr lang="de-DE" sz="2000" dirty="0" err="1">
                <a:ea typeface="Cambria" charset="0"/>
                <a:cs typeface="Cambria" charset="0"/>
              </a:rPr>
              <a:t>using</a:t>
            </a:r>
            <a:r>
              <a:rPr lang="de-DE" sz="2000" dirty="0">
                <a:ea typeface="Cambria" charset="0"/>
                <a:cs typeface="Cambria" charset="0"/>
              </a:rPr>
              <a:t> </a:t>
            </a:r>
            <a:r>
              <a:rPr lang="de-DE" sz="2000" dirty="0" err="1">
                <a:ea typeface="Cambria" charset="0"/>
                <a:cs typeface="Cambria" charset="0"/>
              </a:rPr>
              <a:t>various</a:t>
            </a:r>
            <a:r>
              <a:rPr lang="de-DE" sz="2000" dirty="0">
                <a:ea typeface="Cambria" charset="0"/>
                <a:cs typeface="Cambria" charset="0"/>
              </a:rPr>
              <a:t> </a:t>
            </a:r>
            <a:r>
              <a:rPr lang="de-DE" sz="2000" dirty="0" err="1">
                <a:ea typeface="Cambria" charset="0"/>
                <a:cs typeface="Cambria" charset="0"/>
              </a:rPr>
              <a:t>graphs</a:t>
            </a:r>
            <a:r>
              <a:rPr lang="de-DE" sz="2000" dirty="0">
                <a:ea typeface="Cambria" charset="0"/>
                <a:cs typeface="Cambria" charset="0"/>
              </a:rPr>
              <a:t> </a:t>
            </a:r>
            <a:r>
              <a:rPr lang="de-DE" sz="2000" dirty="0" err="1">
                <a:ea typeface="Cambria" charset="0"/>
                <a:cs typeface="Cambria" charset="0"/>
              </a:rPr>
              <a:t>and</a:t>
            </a:r>
            <a:r>
              <a:rPr lang="de-DE" sz="2000" dirty="0">
                <a:ea typeface="Cambria" charset="0"/>
                <a:cs typeface="Cambria" charset="0"/>
              </a:rPr>
              <a:t> </a:t>
            </a:r>
            <a:r>
              <a:rPr lang="de-DE" sz="2000" dirty="0" err="1">
                <a:ea typeface="Cambria" charset="0"/>
                <a:cs typeface="Cambria" charset="0"/>
              </a:rPr>
              <a:t>charts</a:t>
            </a:r>
            <a:r>
              <a:rPr lang="de-DE" sz="2000" dirty="0">
                <a:ea typeface="Cambria" charset="0"/>
                <a:cs typeface="Cambria" charset="0"/>
              </a:rPr>
              <a:t>.</a:t>
            </a:r>
          </a:p>
          <a:p>
            <a:pPr marL="800100" lvl="1" indent="-342900" algn="just">
              <a:buFont typeface="Arial" charset="0"/>
              <a:buChar char="•"/>
              <a:defRPr/>
            </a:pPr>
            <a:r>
              <a:rPr lang="de-DE" sz="2000" dirty="0" err="1">
                <a:ea typeface="Cambria" charset="0"/>
                <a:cs typeface="Cambria" charset="0"/>
              </a:rPr>
              <a:t>Comprehend</a:t>
            </a:r>
            <a:r>
              <a:rPr lang="de-DE" sz="2000" dirty="0">
                <a:ea typeface="Cambria" charset="0"/>
                <a:cs typeface="Cambria" charset="0"/>
              </a:rPr>
              <a:t> </a:t>
            </a:r>
            <a:r>
              <a:rPr lang="de-DE" sz="2000" dirty="0" err="1">
                <a:ea typeface="Cambria" charset="0"/>
                <a:cs typeface="Cambria" charset="0"/>
              </a:rPr>
              <a:t>the</a:t>
            </a:r>
            <a:r>
              <a:rPr lang="de-DE" sz="2000" dirty="0">
                <a:ea typeface="Cambria" charset="0"/>
                <a:cs typeface="Cambria" charset="0"/>
              </a:rPr>
              <a:t> </a:t>
            </a:r>
            <a:r>
              <a:rPr lang="de-DE" sz="2000" dirty="0" err="1">
                <a:ea typeface="Cambria" charset="0"/>
                <a:cs typeface="Cambria" charset="0"/>
              </a:rPr>
              <a:t>concepts</a:t>
            </a:r>
            <a:r>
              <a:rPr lang="de-DE" sz="2000" dirty="0">
                <a:ea typeface="Cambria" charset="0"/>
                <a:cs typeface="Cambria" charset="0"/>
              </a:rPr>
              <a:t> </a:t>
            </a:r>
            <a:r>
              <a:rPr lang="de-DE" sz="2000" dirty="0" err="1">
                <a:ea typeface="Cambria" charset="0"/>
                <a:cs typeface="Cambria" charset="0"/>
              </a:rPr>
              <a:t>of</a:t>
            </a:r>
            <a:r>
              <a:rPr lang="de-DE" sz="2000" dirty="0">
                <a:ea typeface="Cambria" charset="0"/>
                <a:cs typeface="Cambria" charset="0"/>
              </a:rPr>
              <a:t> multidimensional </a:t>
            </a:r>
            <a:r>
              <a:rPr lang="de-DE" sz="2000" dirty="0" err="1">
                <a:ea typeface="Cambria" charset="0"/>
                <a:cs typeface="Cambria" charset="0"/>
              </a:rPr>
              <a:t>data</a:t>
            </a:r>
            <a:r>
              <a:rPr lang="de-DE" sz="2000" dirty="0">
                <a:ea typeface="Cambria" charset="0"/>
                <a:cs typeface="Cambria" charset="0"/>
              </a:rPr>
              <a:t> </a:t>
            </a:r>
            <a:r>
              <a:rPr lang="de-DE" sz="2000" dirty="0" err="1">
                <a:ea typeface="Cambria" charset="0"/>
                <a:cs typeface="Cambria" charset="0"/>
              </a:rPr>
              <a:t>and</a:t>
            </a:r>
            <a:r>
              <a:rPr lang="de-DE" sz="2000" dirty="0">
                <a:ea typeface="Cambria" charset="0"/>
                <a:cs typeface="Cambria" charset="0"/>
              </a:rPr>
              <a:t> </a:t>
            </a:r>
            <a:r>
              <a:rPr lang="de-DE" sz="2000" dirty="0" err="1">
                <a:ea typeface="Cambria" charset="0"/>
                <a:cs typeface="Cambria" charset="0"/>
              </a:rPr>
              <a:t>topics</a:t>
            </a:r>
            <a:r>
              <a:rPr lang="de-DE" sz="2000" dirty="0">
                <a:ea typeface="Cambria" charset="0"/>
                <a:cs typeface="Cambria" charset="0"/>
              </a:rPr>
              <a:t> like OLAP, OLTP </a:t>
            </a:r>
            <a:r>
              <a:rPr lang="de-DE" sz="2000" dirty="0" err="1">
                <a:ea typeface="Cambria" charset="0"/>
                <a:cs typeface="Cambria" charset="0"/>
              </a:rPr>
              <a:t>and</a:t>
            </a:r>
            <a:r>
              <a:rPr lang="de-DE" sz="2000" dirty="0">
                <a:ea typeface="Cambria" charset="0"/>
                <a:cs typeface="Cambria" charset="0"/>
              </a:rPr>
              <a:t> </a:t>
            </a:r>
            <a:r>
              <a:rPr lang="de-DE" sz="2000" dirty="0" err="1">
                <a:ea typeface="Cambria" charset="0"/>
                <a:cs typeface="Cambria" charset="0"/>
              </a:rPr>
              <a:t>data</a:t>
            </a:r>
            <a:r>
              <a:rPr lang="de-DE" sz="2000" dirty="0">
                <a:ea typeface="Cambria" charset="0"/>
                <a:cs typeface="Cambria" charset="0"/>
              </a:rPr>
              <a:t> </a:t>
            </a:r>
            <a:r>
              <a:rPr lang="de-DE" sz="2000" dirty="0" err="1">
                <a:ea typeface="Cambria" charset="0"/>
                <a:cs typeface="Cambria" charset="0"/>
              </a:rPr>
              <a:t>cube</a:t>
            </a:r>
            <a:r>
              <a:rPr lang="de-DE" sz="2000" dirty="0">
                <a:ea typeface="Cambria" charset="0"/>
                <a:cs typeface="Cambria" charset="0"/>
              </a:rPr>
              <a:t>.</a:t>
            </a:r>
          </a:p>
        </p:txBody>
      </p:sp>
      <p:grpSp>
        <p:nvGrpSpPr>
          <p:cNvPr id="21" name="Group 20"/>
          <p:cNvGrpSpPr/>
          <p:nvPr/>
        </p:nvGrpSpPr>
        <p:grpSpPr>
          <a:xfrm>
            <a:off x="252838" y="159068"/>
            <a:ext cx="290859" cy="705906"/>
            <a:chOff x="8432088" y="983024"/>
            <a:chExt cx="2051232" cy="5033133"/>
          </a:xfrm>
        </p:grpSpPr>
        <p:sp>
          <p:nvSpPr>
            <p:cNvPr id="22" name="Freeform 152">
              <a:extLst>
                <a:ext uri="{FF2B5EF4-FFF2-40B4-BE49-F238E27FC236}">
                  <a16:creationId xmlns:a16="http://schemas.microsoft.com/office/drawing/2014/main" xmlns="" id="{A5B701D8-5916-174D-9CA8-A2C5035DD857}"/>
                </a:ext>
              </a:extLst>
            </p:cNvPr>
            <p:cNvSpPr>
              <a:spLocks noChangeArrowheads="1"/>
            </p:cNvSpPr>
            <p:nvPr/>
          </p:nvSpPr>
          <p:spPr bwMode="auto">
            <a:xfrm>
              <a:off x="8432088" y="983024"/>
              <a:ext cx="2051232" cy="1126823"/>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chemeClr val="accent1"/>
            </a:solidFill>
            <a:ln>
              <a:noFill/>
            </a:ln>
            <a:effectLst/>
          </p:spPr>
          <p:txBody>
            <a:bodyPr wrap="none" anchor="ctr"/>
            <a:lstStyle/>
            <a:p>
              <a:endParaRPr lang="es-MX" sz="900"/>
            </a:p>
          </p:txBody>
        </p:sp>
        <p:sp>
          <p:nvSpPr>
            <p:cNvPr id="23" name="Freeform 153">
              <a:extLst>
                <a:ext uri="{FF2B5EF4-FFF2-40B4-BE49-F238E27FC236}">
                  <a16:creationId xmlns:a16="http://schemas.microsoft.com/office/drawing/2014/main" xmlns="" id="{137BCB4A-B7CF-0046-8A15-8310A2536C7C}"/>
                </a:ext>
              </a:extLst>
            </p:cNvPr>
            <p:cNvSpPr>
              <a:spLocks noChangeArrowheads="1"/>
            </p:cNvSpPr>
            <p:nvPr/>
          </p:nvSpPr>
          <p:spPr bwMode="auto">
            <a:xfrm>
              <a:off x="8432088" y="2107758"/>
              <a:ext cx="2051232" cy="1304190"/>
            </a:xfrm>
            <a:custGeom>
              <a:avLst/>
              <a:gdLst>
                <a:gd name="T0" fmla="*/ 0 w 4334"/>
                <a:gd name="T1" fmla="*/ 0 h 2756"/>
                <a:gd name="T2" fmla="*/ 1764 w 4334"/>
                <a:gd name="T3" fmla="*/ 0 h 2756"/>
                <a:gd name="T4" fmla="*/ 1764 w 4334"/>
                <a:gd name="T5" fmla="*/ 2755 h 2756"/>
                <a:gd name="T6" fmla="*/ 4333 w 4334"/>
                <a:gd name="T7" fmla="*/ 2755 h 2756"/>
                <a:gd name="T8" fmla="*/ 4333 w 4334"/>
                <a:gd name="T9" fmla="*/ 0 h 2756"/>
                <a:gd name="T10" fmla="*/ 0 w 4334"/>
                <a:gd name="T11" fmla="*/ 0 h 2756"/>
              </a:gdLst>
              <a:ahLst/>
              <a:cxnLst>
                <a:cxn ang="0">
                  <a:pos x="T0" y="T1"/>
                </a:cxn>
                <a:cxn ang="0">
                  <a:pos x="T2" y="T3"/>
                </a:cxn>
                <a:cxn ang="0">
                  <a:pos x="T4" y="T5"/>
                </a:cxn>
                <a:cxn ang="0">
                  <a:pos x="T6" y="T7"/>
                </a:cxn>
                <a:cxn ang="0">
                  <a:pos x="T8" y="T9"/>
                </a:cxn>
                <a:cxn ang="0">
                  <a:pos x="T10" y="T11"/>
                </a:cxn>
              </a:cxnLst>
              <a:rect l="0" t="0" r="r" b="b"/>
              <a:pathLst>
                <a:path w="4334" h="2756">
                  <a:moveTo>
                    <a:pt x="0" y="0"/>
                  </a:moveTo>
                  <a:lnTo>
                    <a:pt x="1764" y="0"/>
                  </a:lnTo>
                  <a:lnTo>
                    <a:pt x="1764" y="2755"/>
                  </a:lnTo>
                  <a:lnTo>
                    <a:pt x="4333" y="2755"/>
                  </a:lnTo>
                  <a:lnTo>
                    <a:pt x="4333" y="0"/>
                  </a:lnTo>
                  <a:lnTo>
                    <a:pt x="0" y="0"/>
                  </a:lnTo>
                </a:path>
              </a:pathLst>
            </a:custGeom>
            <a:solidFill>
              <a:schemeClr val="accent2"/>
            </a:solidFill>
            <a:ln>
              <a:noFill/>
            </a:ln>
            <a:effectLst/>
          </p:spPr>
          <p:txBody>
            <a:bodyPr wrap="none" anchor="ctr"/>
            <a:lstStyle/>
            <a:p>
              <a:endParaRPr lang="es-MX" sz="900"/>
            </a:p>
          </p:txBody>
        </p:sp>
        <p:sp>
          <p:nvSpPr>
            <p:cNvPr id="24" name="Freeform 154">
              <a:extLst>
                <a:ext uri="{FF2B5EF4-FFF2-40B4-BE49-F238E27FC236}">
                  <a16:creationId xmlns:a16="http://schemas.microsoft.com/office/drawing/2014/main" xmlns="" id="{EE0DC274-181E-5244-9E61-89F4CDAE15A7}"/>
                </a:ext>
              </a:extLst>
            </p:cNvPr>
            <p:cNvSpPr>
              <a:spLocks noChangeArrowheads="1"/>
            </p:cNvSpPr>
            <p:nvPr/>
          </p:nvSpPr>
          <p:spPr bwMode="auto">
            <a:xfrm>
              <a:off x="9266764" y="3411948"/>
              <a:ext cx="1216549" cy="1300017"/>
            </a:xfrm>
            <a:custGeom>
              <a:avLst/>
              <a:gdLst>
                <a:gd name="T0" fmla="*/ 0 w 2570"/>
                <a:gd name="T1" fmla="*/ 2745 h 2746"/>
                <a:gd name="T2" fmla="*/ 2569 w 2570"/>
                <a:gd name="T3" fmla="*/ 2745 h 2746"/>
                <a:gd name="T4" fmla="*/ 2569 w 2570"/>
                <a:gd name="T5" fmla="*/ 0 h 2746"/>
                <a:gd name="T6" fmla="*/ 0 w 2570"/>
                <a:gd name="T7" fmla="*/ 0 h 2746"/>
                <a:gd name="T8" fmla="*/ 0 w 2570"/>
                <a:gd name="T9" fmla="*/ 2745 h 2746"/>
              </a:gdLst>
              <a:ahLst/>
              <a:cxnLst>
                <a:cxn ang="0">
                  <a:pos x="T0" y="T1"/>
                </a:cxn>
                <a:cxn ang="0">
                  <a:pos x="T2" y="T3"/>
                </a:cxn>
                <a:cxn ang="0">
                  <a:pos x="T4" y="T5"/>
                </a:cxn>
                <a:cxn ang="0">
                  <a:pos x="T6" y="T7"/>
                </a:cxn>
                <a:cxn ang="0">
                  <a:pos x="T8" y="T9"/>
                </a:cxn>
              </a:cxnLst>
              <a:rect l="0" t="0" r="r" b="b"/>
              <a:pathLst>
                <a:path w="2570" h="2746">
                  <a:moveTo>
                    <a:pt x="0" y="2745"/>
                  </a:moveTo>
                  <a:lnTo>
                    <a:pt x="2569" y="2745"/>
                  </a:lnTo>
                  <a:lnTo>
                    <a:pt x="2569" y="0"/>
                  </a:lnTo>
                  <a:lnTo>
                    <a:pt x="0" y="0"/>
                  </a:lnTo>
                  <a:lnTo>
                    <a:pt x="0" y="2745"/>
                  </a:lnTo>
                </a:path>
              </a:pathLst>
            </a:custGeom>
            <a:solidFill>
              <a:schemeClr val="bg1">
                <a:lumMod val="50000"/>
              </a:schemeClr>
            </a:solidFill>
            <a:ln>
              <a:noFill/>
            </a:ln>
            <a:effectLst/>
          </p:spPr>
          <p:txBody>
            <a:bodyPr wrap="none" anchor="ctr"/>
            <a:lstStyle/>
            <a:p>
              <a:endParaRPr lang="es-MX" sz="900"/>
            </a:p>
          </p:txBody>
        </p:sp>
        <p:sp>
          <p:nvSpPr>
            <p:cNvPr id="25" name="Freeform 155">
              <a:extLst>
                <a:ext uri="{FF2B5EF4-FFF2-40B4-BE49-F238E27FC236}">
                  <a16:creationId xmlns:a16="http://schemas.microsoft.com/office/drawing/2014/main" xmlns="" id="{BEB66965-7939-1C47-82B9-2F1AFF1C3F44}"/>
                </a:ext>
              </a:extLst>
            </p:cNvPr>
            <p:cNvSpPr>
              <a:spLocks noChangeArrowheads="1"/>
            </p:cNvSpPr>
            <p:nvPr/>
          </p:nvSpPr>
          <p:spPr bwMode="auto">
            <a:xfrm>
              <a:off x="9266766" y="4711967"/>
              <a:ext cx="1216547" cy="1304190"/>
            </a:xfrm>
            <a:custGeom>
              <a:avLst/>
              <a:gdLst>
                <a:gd name="T0" fmla="*/ 0 w 2570"/>
                <a:gd name="T1" fmla="*/ 2756 h 2757"/>
                <a:gd name="T2" fmla="*/ 2569 w 2570"/>
                <a:gd name="T3" fmla="*/ 2756 h 2757"/>
                <a:gd name="T4" fmla="*/ 2569 w 2570"/>
                <a:gd name="T5" fmla="*/ 0 h 2757"/>
                <a:gd name="T6" fmla="*/ 0 w 2570"/>
                <a:gd name="T7" fmla="*/ 0 h 2757"/>
                <a:gd name="T8" fmla="*/ 0 w 2570"/>
                <a:gd name="T9" fmla="*/ 2756 h 2757"/>
              </a:gdLst>
              <a:ahLst/>
              <a:cxnLst>
                <a:cxn ang="0">
                  <a:pos x="T0" y="T1"/>
                </a:cxn>
                <a:cxn ang="0">
                  <a:pos x="T2" y="T3"/>
                </a:cxn>
                <a:cxn ang="0">
                  <a:pos x="T4" y="T5"/>
                </a:cxn>
                <a:cxn ang="0">
                  <a:pos x="T6" y="T7"/>
                </a:cxn>
                <a:cxn ang="0">
                  <a:pos x="T8" y="T9"/>
                </a:cxn>
              </a:cxnLst>
              <a:rect l="0" t="0" r="r" b="b"/>
              <a:pathLst>
                <a:path w="2570" h="2757">
                  <a:moveTo>
                    <a:pt x="0" y="2756"/>
                  </a:moveTo>
                  <a:lnTo>
                    <a:pt x="2569" y="2756"/>
                  </a:lnTo>
                  <a:lnTo>
                    <a:pt x="2569" y="0"/>
                  </a:lnTo>
                  <a:lnTo>
                    <a:pt x="0" y="0"/>
                  </a:lnTo>
                  <a:lnTo>
                    <a:pt x="0" y="2756"/>
                  </a:lnTo>
                </a:path>
              </a:pathLst>
            </a:custGeom>
            <a:solidFill>
              <a:schemeClr val="accent4"/>
            </a:solidFill>
            <a:ln>
              <a:noFill/>
            </a:ln>
            <a:effectLst/>
          </p:spPr>
          <p:txBody>
            <a:bodyPr wrap="none" anchor="ctr"/>
            <a:lstStyle/>
            <a:p>
              <a:endParaRPr lang="es-MX" sz="900"/>
            </a:p>
          </p:txBody>
        </p:sp>
      </p:grpSp>
    </p:spTree>
    <p:extLst>
      <p:ext uri="{BB962C8B-B14F-4D97-AF65-F5344CB8AC3E}">
        <p14:creationId xmlns:p14="http://schemas.microsoft.com/office/powerpoint/2010/main" val="5762706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1393</TotalTime>
  <Words>4754</Words>
  <Application>Microsoft Office PowerPoint</Application>
  <PresentationFormat>Custom</PresentationFormat>
  <Paragraphs>555</Paragraphs>
  <Slides>67</Slides>
  <Notes>9</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Pushkarna</dc:creator>
  <cp:lastModifiedBy>Windows User</cp:lastModifiedBy>
  <cp:revision>105</cp:revision>
  <dcterms:created xsi:type="dcterms:W3CDTF">2021-02-13T05:32:37Z</dcterms:created>
  <dcterms:modified xsi:type="dcterms:W3CDTF">2022-02-24T14:02:47Z</dcterms:modified>
</cp:coreProperties>
</file>