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9" r:id="rId20"/>
    <p:sldId id="280" r:id="rId21"/>
    <p:sldId id="281" r:id="rId22"/>
    <p:sldId id="282" r:id="rId23"/>
    <p:sldId id="283" r:id="rId24"/>
    <p:sldId id="284"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KwqfE6jccXPAYeIS0bjNnCsPf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vlab.co.in/"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youtu.be/AcRCgyComE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529701" y="3558335"/>
            <a:ext cx="1130897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endParaRPr sz="35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800"/>
              <a:buFont typeface="Arial"/>
              <a:buNone/>
            </a:pPr>
            <a:r>
              <a:rPr lang="en-US" sz="3500" b="1" i="0" u="none" strike="noStrike" cap="none">
                <a:solidFill>
                  <a:schemeClr val="dk1"/>
                </a:solidFill>
                <a:latin typeface="Calibri"/>
                <a:ea typeface="Calibri"/>
                <a:cs typeface="Calibri"/>
                <a:sym typeface="Calibri"/>
              </a:rPr>
              <a:t>AIM: </a:t>
            </a:r>
            <a:r>
              <a:rPr lang="en-US" sz="3500" b="0" i="0" u="none" strike="noStrike" cap="none">
                <a:solidFill>
                  <a:srgbClr val="211D1E"/>
                </a:solidFill>
                <a:latin typeface="Calibri"/>
                <a:ea typeface="Calibri"/>
                <a:cs typeface="Calibri"/>
                <a:sym typeface="Calibri"/>
              </a:rPr>
              <a:t>To determine the Hall voltage and Hall coefficient by  </a:t>
            </a:r>
            <a:endParaRPr sz="3500" b="0" i="0" u="none" strike="noStrike" cap="none">
              <a:solidFill>
                <a:srgbClr val="211D1E"/>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800"/>
              <a:buFont typeface="Arial"/>
              <a:buNone/>
            </a:pPr>
            <a:r>
              <a:rPr lang="en-US" sz="3500" b="0" i="0" u="none" strike="noStrike" cap="none">
                <a:solidFill>
                  <a:srgbClr val="211D1E"/>
                </a:solidFill>
                <a:latin typeface="Calibri"/>
                <a:ea typeface="Calibri"/>
                <a:cs typeface="Calibri"/>
                <a:sym typeface="Calibri"/>
              </a:rPr>
              <a:t>          using Hall effect.</a:t>
            </a:r>
            <a:endParaRPr sz="3500" b="1" i="0" u="none" strike="noStrike" cap="none">
              <a:solidFill>
                <a:srgbClr val="0033CC"/>
              </a:solidFill>
              <a:latin typeface="Calibri"/>
              <a:ea typeface="Calibri"/>
              <a:cs typeface="Calibri"/>
              <a:sym typeface="Calibri"/>
            </a:endParaRPr>
          </a:p>
        </p:txBody>
      </p:sp>
      <p:sp>
        <p:nvSpPr>
          <p:cNvPr id="89" name="Google Shape;89;p1"/>
          <p:cNvSpPr txBox="1"/>
          <p:nvPr/>
        </p:nvSpPr>
        <p:spPr>
          <a:xfrm>
            <a:off x="529701" y="239697"/>
            <a:ext cx="11132700" cy="1385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200" b="1" i="0" u="none" strike="noStrike" cap="none">
                <a:solidFill>
                  <a:srgbClr val="FF0000"/>
                </a:solidFill>
                <a:latin typeface="Calibri"/>
                <a:ea typeface="Calibri"/>
                <a:cs typeface="Calibri"/>
                <a:sym typeface="Calibri"/>
              </a:rPr>
              <a:t>Engineering Physics Laboratory </a:t>
            </a:r>
            <a:endParaRPr sz="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200" b="1" i="0" u="none" strike="noStrike" cap="none">
                <a:solidFill>
                  <a:srgbClr val="FF0000"/>
                </a:solidFill>
                <a:latin typeface="Calibri"/>
                <a:ea typeface="Calibri"/>
                <a:cs typeface="Calibri"/>
                <a:sym typeface="Calibri"/>
              </a:rPr>
              <a:t>(Course Code : PHY119)</a:t>
            </a:r>
            <a:endParaRPr sz="800" b="0" i="0" u="none" strike="noStrike" cap="none">
              <a:solidFill>
                <a:srgbClr val="000000"/>
              </a:solidFill>
              <a:latin typeface="Arial"/>
              <a:ea typeface="Arial"/>
              <a:cs typeface="Arial"/>
              <a:sym typeface="Arial"/>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91" name="Google Shape;91;p1"/>
          <p:cNvSpPr txBox="1"/>
          <p:nvPr/>
        </p:nvSpPr>
        <p:spPr>
          <a:xfrm>
            <a:off x="2576945" y="2329980"/>
            <a:ext cx="68349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3700" b="1" i="0" u="sng" strike="noStrike" cap="none">
                <a:solidFill>
                  <a:schemeClr val="dk1"/>
                </a:solidFill>
                <a:latin typeface="Calibri"/>
                <a:ea typeface="Calibri"/>
                <a:cs typeface="Calibri"/>
                <a:sym typeface="Calibri"/>
              </a:rPr>
              <a:t>Experiment - 3</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txBox="1"/>
          <p:nvPr/>
        </p:nvSpPr>
        <p:spPr>
          <a:xfrm>
            <a:off x="0" y="960581"/>
            <a:ext cx="12192000" cy="353943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Q3.1: </a:t>
            </a:r>
            <a:r>
              <a:rPr lang="en-US" sz="2800" b="0" i="0" u="none" strike="noStrike" cap="none">
                <a:solidFill>
                  <a:srgbClr val="3A3A3A"/>
                </a:solidFill>
                <a:latin typeface="Calibri"/>
                <a:ea typeface="Calibri"/>
                <a:cs typeface="Calibri"/>
                <a:sym typeface="Calibri"/>
              </a:rPr>
              <a:t> In the Hall Effect, the directions of electric field and magnetic field are parallel to each other.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A3A3A"/>
                </a:solidFill>
                <a:latin typeface="Calibri"/>
                <a:ea typeface="Calibri"/>
                <a:cs typeface="Calibri"/>
                <a:sym typeface="Calibri"/>
              </a:rPr>
              <a:t>The above statement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False</a:t>
            </a:r>
            <a:br>
              <a:rPr lang="en-US" sz="2800" b="0" i="0" u="none" strike="noStrike" cap="none">
                <a:solidFill>
                  <a:schemeClr val="dk1"/>
                </a:solidFill>
                <a:latin typeface="Calibri"/>
                <a:ea typeface="Calibri"/>
                <a:cs typeface="Calibri"/>
                <a:sym typeface="Calibri"/>
              </a:rPr>
            </a:br>
            <a:endParaRPr sz="2800" b="1" i="0" u="none" strike="noStrike" cap="none">
              <a:solidFill>
                <a:schemeClr val="dk1"/>
              </a:solidFill>
              <a:latin typeface="Calibri"/>
              <a:ea typeface="Calibri"/>
              <a:cs typeface="Calibri"/>
              <a:sym typeface="Calibri"/>
            </a:endParaRPr>
          </a:p>
        </p:txBody>
      </p:sp>
      <p:grpSp>
        <p:nvGrpSpPr>
          <p:cNvPr id="157" name="Google Shape;157;p10"/>
          <p:cNvGrpSpPr/>
          <p:nvPr/>
        </p:nvGrpSpPr>
        <p:grpSpPr>
          <a:xfrm>
            <a:off x="11388437" y="83127"/>
            <a:ext cx="715819" cy="738908"/>
            <a:chOff x="11406909" y="0"/>
            <a:chExt cx="715819" cy="738908"/>
          </a:xfrm>
        </p:grpSpPr>
        <p:sp>
          <p:nvSpPr>
            <p:cNvPr id="158" name="Google Shape;158;p10"/>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10"/>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
        <p:nvSpPr>
          <p:cNvPr id="160" name="Google Shape;160;p10"/>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66" name="Google Shape;166;p11"/>
          <p:cNvSpPr txBox="1"/>
          <p:nvPr/>
        </p:nvSpPr>
        <p:spPr>
          <a:xfrm>
            <a:off x="0" y="877454"/>
            <a:ext cx="12192000" cy="3970318"/>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Q3.2 : </a:t>
            </a:r>
            <a:r>
              <a:rPr lang="en-US" sz="2800" b="0" i="0" u="none" strike="noStrike" cap="none">
                <a:solidFill>
                  <a:srgbClr val="3A3A3A"/>
                </a:solidFill>
                <a:latin typeface="Calibri"/>
                <a:ea typeface="Calibri"/>
                <a:cs typeface="Calibri"/>
                <a:sym typeface="Calibri"/>
              </a:rPr>
              <a:t>Which of the following parameters can be found with Hall Effect?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Polarity (n or p-type)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Conductivity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Carrier concentration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All of these.</a:t>
            </a:r>
            <a:endParaRPr sz="2800" b="1" i="0" u="none" strike="noStrike" cap="none">
              <a:solidFill>
                <a:schemeClr val="dk1"/>
              </a:solidFill>
              <a:latin typeface="Calibri"/>
              <a:ea typeface="Calibri"/>
              <a:cs typeface="Calibri"/>
              <a:sym typeface="Calibri"/>
            </a:endParaRPr>
          </a:p>
        </p:txBody>
      </p:sp>
      <p:grpSp>
        <p:nvGrpSpPr>
          <p:cNvPr id="167" name="Google Shape;167;p11"/>
          <p:cNvGrpSpPr/>
          <p:nvPr/>
        </p:nvGrpSpPr>
        <p:grpSpPr>
          <a:xfrm>
            <a:off x="11388437" y="83127"/>
            <a:ext cx="715819" cy="738908"/>
            <a:chOff x="11406909" y="0"/>
            <a:chExt cx="715819" cy="738908"/>
          </a:xfrm>
        </p:grpSpPr>
        <p:sp>
          <p:nvSpPr>
            <p:cNvPr id="168" name="Google Shape;168;p11"/>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11"/>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
        <p:nvSpPr>
          <p:cNvPr id="170" name="Google Shape;170;p11"/>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p:nvPr/>
        </p:nvSpPr>
        <p:spPr>
          <a:xfrm>
            <a:off x="-1" y="923637"/>
            <a:ext cx="12192000" cy="4401205"/>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Q3.3: </a:t>
            </a:r>
            <a:r>
              <a:rPr lang="en-US" sz="2800" b="0" i="0" u="none" strike="noStrike" cap="none">
                <a:solidFill>
                  <a:srgbClr val="3A3A3A"/>
                </a:solidFill>
                <a:latin typeface="Calibri"/>
                <a:ea typeface="Calibri"/>
                <a:cs typeface="Calibri"/>
                <a:sym typeface="Calibri"/>
              </a:rPr>
              <a:t>In the Hall Effect, the electric field is in x direction and the velocity is in y direction. What is the direction of the magnetic field?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XY plane</a:t>
            </a:r>
            <a:endParaRPr sz="2800" b="1" i="0" u="none" strike="noStrike" cap="none">
              <a:solidFill>
                <a:schemeClr val="dk1"/>
              </a:solidFill>
              <a:latin typeface="Calibri"/>
              <a:ea typeface="Calibri"/>
              <a:cs typeface="Calibri"/>
              <a:sym typeface="Calibri"/>
            </a:endParaRPr>
          </a:p>
        </p:txBody>
      </p:sp>
      <p:grpSp>
        <p:nvGrpSpPr>
          <p:cNvPr id="176" name="Google Shape;176;p12"/>
          <p:cNvGrpSpPr/>
          <p:nvPr/>
        </p:nvGrpSpPr>
        <p:grpSpPr>
          <a:xfrm>
            <a:off x="11388437" y="83127"/>
            <a:ext cx="715819" cy="738908"/>
            <a:chOff x="11406909" y="0"/>
            <a:chExt cx="715819" cy="738908"/>
          </a:xfrm>
        </p:grpSpPr>
        <p:sp>
          <p:nvSpPr>
            <p:cNvPr id="177" name="Google Shape;177;p12"/>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12"/>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
        <p:nvSpPr>
          <p:cNvPr id="179" name="Google Shape;179;p12"/>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p:nvPr/>
        </p:nvSpPr>
        <p:spPr>
          <a:xfrm>
            <a:off x="0" y="1098203"/>
            <a:ext cx="12192000" cy="4401164"/>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Q3.4: </a:t>
            </a:r>
            <a:r>
              <a:rPr lang="en-US" sz="2800" b="0" i="0" u="none" strike="noStrike" cap="none">
                <a:solidFill>
                  <a:srgbClr val="3A3A3A"/>
                </a:solidFill>
                <a:latin typeface="Calibri"/>
                <a:ea typeface="Calibri"/>
                <a:cs typeface="Calibri"/>
                <a:sym typeface="Calibri"/>
              </a:rPr>
              <a:t>In Hall effect, the force responsible for the separation of charge carriers which results in Hall voltage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Coulomb force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Gravitational force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Lorentz force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Nuclear force</a:t>
            </a:r>
            <a:endParaRPr sz="2800" b="1" i="0" u="none" strike="noStrike" cap="none">
              <a:solidFill>
                <a:schemeClr val="dk1"/>
              </a:solidFill>
              <a:latin typeface="Calibri"/>
              <a:ea typeface="Calibri"/>
              <a:cs typeface="Calibri"/>
              <a:sym typeface="Calibri"/>
            </a:endParaRPr>
          </a:p>
        </p:txBody>
      </p:sp>
      <p:grpSp>
        <p:nvGrpSpPr>
          <p:cNvPr id="185" name="Google Shape;185;p13"/>
          <p:cNvGrpSpPr/>
          <p:nvPr/>
        </p:nvGrpSpPr>
        <p:grpSpPr>
          <a:xfrm>
            <a:off x="11388437" y="83127"/>
            <a:ext cx="715819" cy="738908"/>
            <a:chOff x="11406909" y="0"/>
            <a:chExt cx="715819" cy="738908"/>
          </a:xfrm>
        </p:grpSpPr>
        <p:sp>
          <p:nvSpPr>
            <p:cNvPr id="186" name="Google Shape;186;p13"/>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3"/>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
        <p:nvSpPr>
          <p:cNvPr id="188" name="Google Shape;188;p13"/>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94" name="Google Shape;194;p14"/>
          <p:cNvSpPr txBox="1"/>
          <p:nvPr/>
        </p:nvSpPr>
        <p:spPr>
          <a:xfrm>
            <a:off x="0" y="1223817"/>
            <a:ext cx="12191999" cy="2677656"/>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Q3.5: </a:t>
            </a:r>
            <a:r>
              <a:rPr lang="en-US" sz="2800" b="0" i="0" u="none" strike="noStrike" cap="none">
                <a:solidFill>
                  <a:srgbClr val="3A3A3A"/>
                </a:solidFill>
                <a:latin typeface="Calibri"/>
                <a:ea typeface="Calibri"/>
                <a:cs typeface="Calibri"/>
                <a:sym typeface="Calibri"/>
              </a:rPr>
              <a:t>In Hall Effect, the electric field applied is perpendicular to both current and magnetic field?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False</a:t>
            </a:r>
            <a:endParaRPr sz="2800" b="1" i="0" u="none" strike="noStrike" cap="none">
              <a:solidFill>
                <a:schemeClr val="dk1"/>
              </a:solidFill>
              <a:latin typeface="Calibri"/>
              <a:ea typeface="Calibri"/>
              <a:cs typeface="Calibri"/>
              <a:sym typeface="Calibri"/>
            </a:endParaRPr>
          </a:p>
        </p:txBody>
      </p:sp>
      <p:sp>
        <p:nvSpPr>
          <p:cNvPr id="195" name="Google Shape;195;p14"/>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grpSp>
        <p:nvGrpSpPr>
          <p:cNvPr id="196" name="Google Shape;196;p14"/>
          <p:cNvGrpSpPr/>
          <p:nvPr/>
        </p:nvGrpSpPr>
        <p:grpSpPr>
          <a:xfrm>
            <a:off x="11388437" y="83127"/>
            <a:ext cx="715819" cy="738908"/>
            <a:chOff x="11406909" y="0"/>
            <a:chExt cx="715819" cy="738908"/>
          </a:xfrm>
        </p:grpSpPr>
        <p:sp>
          <p:nvSpPr>
            <p:cNvPr id="197" name="Google Shape;197;p14"/>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 name="Google Shape;198;p14"/>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p:nvPr/>
        </p:nvSpPr>
        <p:spPr>
          <a:xfrm>
            <a:off x="0" y="431207"/>
            <a:ext cx="12192000" cy="1323439"/>
          </a:xfrm>
          <a:prstGeom prst="rect">
            <a:avLst/>
          </a:prstGeom>
          <a:solidFill>
            <a:schemeClr val="accent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Calibri"/>
                <a:ea typeface="Calibri"/>
                <a:cs typeface="Calibri"/>
                <a:sym typeface="Calibri"/>
              </a:rPr>
              <a:t>Step by Step guide to perform the experiment in Virtual lab </a:t>
            </a:r>
            <a:endParaRPr sz="1400" b="0" i="0" u="none" strike="noStrike" cap="none">
              <a:solidFill>
                <a:srgbClr val="000000"/>
              </a:solidFill>
              <a:latin typeface="Arial"/>
              <a:ea typeface="Arial"/>
              <a:cs typeface="Arial"/>
              <a:sym typeface="Arial"/>
            </a:endParaRPr>
          </a:p>
        </p:txBody>
      </p:sp>
      <p:sp>
        <p:nvSpPr>
          <p:cNvPr id="204" name="Google Shape;204;p15"/>
          <p:cNvSpPr txBox="1"/>
          <p:nvPr/>
        </p:nvSpPr>
        <p:spPr>
          <a:xfrm>
            <a:off x="415636" y="3057236"/>
            <a:ext cx="957810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Follow the slides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205" name="Google Shape;20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6"/>
          <p:cNvPicPr preferRelativeResize="0"/>
          <p:nvPr/>
        </p:nvPicPr>
        <p:blipFill rotWithShape="1">
          <a:blip r:embed="rId3">
            <a:alphaModFix/>
          </a:blip>
          <a:srcRect/>
          <a:stretch/>
        </p:blipFill>
        <p:spPr>
          <a:xfrm>
            <a:off x="129308" y="1822522"/>
            <a:ext cx="7453745" cy="4518195"/>
          </a:xfrm>
          <a:prstGeom prst="rect">
            <a:avLst/>
          </a:prstGeom>
          <a:noFill/>
          <a:ln>
            <a:noFill/>
          </a:ln>
        </p:spPr>
      </p:pic>
      <p:pic>
        <p:nvPicPr>
          <p:cNvPr id="211" name="Google Shape;211;p16"/>
          <p:cNvPicPr preferRelativeResize="0"/>
          <p:nvPr/>
        </p:nvPicPr>
        <p:blipFill rotWithShape="1">
          <a:blip r:embed="rId4">
            <a:alphaModFix/>
          </a:blip>
          <a:srcRect/>
          <a:stretch/>
        </p:blipFill>
        <p:spPr>
          <a:xfrm>
            <a:off x="242449" y="1426958"/>
            <a:ext cx="12192000" cy="279535"/>
          </a:xfrm>
          <a:prstGeom prst="rect">
            <a:avLst/>
          </a:prstGeom>
          <a:noFill/>
          <a:ln>
            <a:noFill/>
          </a:ln>
        </p:spPr>
      </p:pic>
      <p:sp>
        <p:nvSpPr>
          <p:cNvPr id="212" name="Google Shape;212;p16"/>
          <p:cNvSpPr txBox="1"/>
          <p:nvPr/>
        </p:nvSpPr>
        <p:spPr>
          <a:xfrm>
            <a:off x="0" y="335060"/>
            <a:ext cx="12192000" cy="830997"/>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Type this link on the address bar  or Click on this link </a:t>
            </a:r>
            <a:r>
              <a:rPr lang="en-US" sz="2400" b="1" i="0" u="none" strike="noStrike" cap="none">
                <a:solidFill>
                  <a:srgbClr val="FFFF00"/>
                </a:solidFill>
                <a:latin typeface="Calibri"/>
                <a:ea typeface="Calibri"/>
                <a:cs typeface="Calibri"/>
                <a:sym typeface="Calibri"/>
              </a:rPr>
              <a:t>: </a:t>
            </a:r>
            <a:r>
              <a:rPr lang="en-US" sz="2400" b="1" i="0" u="sng" strike="noStrike" cap="none">
                <a:solidFill>
                  <a:srgbClr val="FFFF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https://www.vlab.co.in/</a:t>
            </a:r>
            <a:endParaRPr sz="2400" b="1" i="0" u="none" strike="noStrike" cap="none">
              <a:solidFill>
                <a:srgbClr val="FFFF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Calibri"/>
              <a:ea typeface="Calibri"/>
              <a:cs typeface="Calibri"/>
              <a:sym typeface="Calibri"/>
            </a:endParaRPr>
          </a:p>
        </p:txBody>
      </p:sp>
      <p:sp>
        <p:nvSpPr>
          <p:cNvPr id="213" name="Google Shape;21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p:nvPr/>
        </p:nvSpPr>
        <p:spPr>
          <a:xfrm>
            <a:off x="3343563" y="203939"/>
            <a:ext cx="5320146" cy="523220"/>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Click on the simulator </a:t>
            </a:r>
            <a:endParaRPr sz="2800" b="0" i="0" u="none" strike="noStrike" cap="none">
              <a:solidFill>
                <a:schemeClr val="dk1"/>
              </a:solidFill>
              <a:latin typeface="Calibri"/>
              <a:ea typeface="Calibri"/>
              <a:cs typeface="Calibri"/>
              <a:sym typeface="Calibri"/>
            </a:endParaRPr>
          </a:p>
        </p:txBody>
      </p:sp>
      <p:sp>
        <p:nvSpPr>
          <p:cNvPr id="259" name="Google Shape;25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60" name="Google Shape;260;p22"/>
          <p:cNvPicPr preferRelativeResize="0"/>
          <p:nvPr/>
        </p:nvPicPr>
        <p:blipFill rotWithShape="1">
          <a:blip r:embed="rId3">
            <a:alphaModFix/>
          </a:blip>
          <a:srcRect/>
          <a:stretch/>
        </p:blipFill>
        <p:spPr>
          <a:xfrm>
            <a:off x="1529619" y="825547"/>
            <a:ext cx="8879427" cy="5691512"/>
          </a:xfrm>
          <a:prstGeom prst="rect">
            <a:avLst/>
          </a:prstGeom>
          <a:noFill/>
          <a:ln>
            <a:noFill/>
          </a:ln>
        </p:spPr>
      </p:pic>
      <p:sp>
        <p:nvSpPr>
          <p:cNvPr id="261" name="Google Shape;261;p22"/>
          <p:cNvSpPr/>
          <p:nvPr/>
        </p:nvSpPr>
        <p:spPr>
          <a:xfrm>
            <a:off x="4222404" y="1426290"/>
            <a:ext cx="895927" cy="83127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62" name="Google Shape;262;p22"/>
          <p:cNvCxnSpPr/>
          <p:nvPr/>
        </p:nvCxnSpPr>
        <p:spPr>
          <a:xfrm flipH="1">
            <a:off x="4770120" y="621131"/>
            <a:ext cx="685800" cy="1220795"/>
          </a:xfrm>
          <a:prstGeom prst="straightConnector1">
            <a:avLst/>
          </a:prstGeom>
          <a:noFill/>
          <a:ln w="57150" cap="flat" cmpd="sng">
            <a:solidFill>
              <a:srgbClr val="FF0000"/>
            </a:solidFill>
            <a:prstDash val="solid"/>
            <a:miter lim="800000"/>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268" name="Google Shape;268;p23"/>
          <p:cNvPicPr preferRelativeResize="0"/>
          <p:nvPr/>
        </p:nvPicPr>
        <p:blipFill rotWithShape="1">
          <a:blip r:embed="rId3">
            <a:alphaModFix/>
          </a:blip>
          <a:srcRect/>
          <a:stretch/>
        </p:blipFill>
        <p:spPr>
          <a:xfrm>
            <a:off x="105166" y="936882"/>
            <a:ext cx="8049748" cy="5410955"/>
          </a:xfrm>
          <a:prstGeom prst="rect">
            <a:avLst/>
          </a:prstGeom>
          <a:noFill/>
          <a:ln>
            <a:noFill/>
          </a:ln>
        </p:spPr>
      </p:pic>
      <p:sp>
        <p:nvSpPr>
          <p:cNvPr id="269" name="Google Shape;269;p23"/>
          <p:cNvSpPr/>
          <p:nvPr/>
        </p:nvSpPr>
        <p:spPr>
          <a:xfrm>
            <a:off x="0" y="17827"/>
            <a:ext cx="12192000" cy="60074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Selection of variables in simulation</a:t>
            </a:r>
            <a:endParaRPr sz="1800" b="0" i="0" u="none" strike="noStrike" cap="none">
              <a:solidFill>
                <a:schemeClr val="lt1"/>
              </a:solidFill>
              <a:latin typeface="Calibri"/>
              <a:ea typeface="Calibri"/>
              <a:cs typeface="Calibri"/>
              <a:sym typeface="Calibri"/>
            </a:endParaRPr>
          </a:p>
        </p:txBody>
      </p:sp>
      <p:sp>
        <p:nvSpPr>
          <p:cNvPr id="270" name="Google Shape;270;p23"/>
          <p:cNvSpPr/>
          <p:nvPr/>
        </p:nvSpPr>
        <p:spPr>
          <a:xfrm>
            <a:off x="8717280" y="1160826"/>
            <a:ext cx="3002280" cy="519552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Under Select procedure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Select Magnetic field Vs Current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Click insert probe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Click wooden block to place probe into the magnetic field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Vary the current and note down the value of magnetic filed in the Gauss meter.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Make a table of current Vs. magnetic field.</a:t>
            </a:r>
            <a:endParaRPr sz="1800" b="0" i="0" u="none" strike="noStrike" cap="none">
              <a:solidFill>
                <a:schemeClr val="lt1"/>
              </a:solidFill>
              <a:latin typeface="Calibri"/>
              <a:ea typeface="Calibri"/>
              <a:cs typeface="Calibri"/>
              <a:sym typeface="Calibri"/>
            </a:endParaRPr>
          </a:p>
        </p:txBody>
      </p:sp>
      <p:cxnSp>
        <p:nvCxnSpPr>
          <p:cNvPr id="271" name="Google Shape;271;p23"/>
          <p:cNvCxnSpPr/>
          <p:nvPr/>
        </p:nvCxnSpPr>
        <p:spPr>
          <a:xfrm rot="10800000">
            <a:off x="7833360" y="2240280"/>
            <a:ext cx="1188720" cy="0"/>
          </a:xfrm>
          <a:prstGeom prst="straightConnector1">
            <a:avLst/>
          </a:prstGeom>
          <a:noFill/>
          <a:ln w="57150" cap="flat" cmpd="sng">
            <a:solidFill>
              <a:srgbClr val="FF0000"/>
            </a:solidFill>
            <a:prstDash val="solid"/>
            <a:miter lim="800000"/>
            <a:headEnd type="none" w="sm" len="sm"/>
            <a:tailEnd type="triangle" w="med" len="med"/>
          </a:ln>
        </p:spPr>
      </p:cxnSp>
      <p:cxnSp>
        <p:nvCxnSpPr>
          <p:cNvPr id="272" name="Google Shape;272;p23"/>
          <p:cNvCxnSpPr/>
          <p:nvPr/>
        </p:nvCxnSpPr>
        <p:spPr>
          <a:xfrm rot="10800000">
            <a:off x="3474720" y="3429000"/>
            <a:ext cx="5135880" cy="289560"/>
          </a:xfrm>
          <a:prstGeom prst="straightConnector1">
            <a:avLst/>
          </a:prstGeom>
          <a:noFill/>
          <a:ln w="57150" cap="flat" cmpd="sng">
            <a:solidFill>
              <a:srgbClr val="FF0000"/>
            </a:solidFill>
            <a:prstDash val="solid"/>
            <a:miter lim="800000"/>
            <a:headEnd type="none" w="sm" len="sm"/>
            <a:tailEnd type="triangle" w="med" len="med"/>
          </a:ln>
        </p:spPr>
      </p:cxnSp>
      <p:sp>
        <p:nvSpPr>
          <p:cNvPr id="273" name="Google Shape;273;p23"/>
          <p:cNvSpPr/>
          <p:nvPr/>
        </p:nvSpPr>
        <p:spPr>
          <a:xfrm>
            <a:off x="10210800" y="2636520"/>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23"/>
          <p:cNvSpPr/>
          <p:nvPr/>
        </p:nvSpPr>
        <p:spPr>
          <a:xfrm>
            <a:off x="10210800" y="3185160"/>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23"/>
          <p:cNvSpPr/>
          <p:nvPr/>
        </p:nvSpPr>
        <p:spPr>
          <a:xfrm>
            <a:off x="10210800" y="3992880"/>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81" name="Google Shape;281;p24"/>
          <p:cNvSpPr/>
          <p:nvPr/>
        </p:nvSpPr>
        <p:spPr>
          <a:xfrm>
            <a:off x="0" y="17827"/>
            <a:ext cx="12192000" cy="60074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Now let us measure the Hall voltage, do the following. </a:t>
            </a:r>
            <a:endParaRPr sz="1800" b="0" i="0" u="none" strike="noStrike" cap="none">
              <a:solidFill>
                <a:schemeClr val="lt1"/>
              </a:solidFill>
              <a:latin typeface="Calibri"/>
              <a:ea typeface="Calibri"/>
              <a:cs typeface="Calibri"/>
              <a:sym typeface="Calibri"/>
            </a:endParaRPr>
          </a:p>
        </p:txBody>
      </p:sp>
      <p:pic>
        <p:nvPicPr>
          <p:cNvPr id="282" name="Google Shape;282;p24"/>
          <p:cNvPicPr preferRelativeResize="0"/>
          <p:nvPr/>
        </p:nvPicPr>
        <p:blipFill rotWithShape="1">
          <a:blip r:embed="rId3">
            <a:alphaModFix/>
          </a:blip>
          <a:srcRect/>
          <a:stretch/>
        </p:blipFill>
        <p:spPr>
          <a:xfrm>
            <a:off x="14677" y="950211"/>
            <a:ext cx="7931498" cy="5406139"/>
          </a:xfrm>
          <a:prstGeom prst="rect">
            <a:avLst/>
          </a:prstGeom>
          <a:noFill/>
          <a:ln>
            <a:noFill/>
          </a:ln>
        </p:spPr>
      </p:pic>
      <p:sp>
        <p:nvSpPr>
          <p:cNvPr id="283" name="Google Shape;283;p24"/>
          <p:cNvSpPr/>
          <p:nvPr/>
        </p:nvSpPr>
        <p:spPr>
          <a:xfrm>
            <a:off x="7946175" y="17827"/>
            <a:ext cx="4231149" cy="68401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Under Select procedure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Select Hall effect setup</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Click insert Hall probe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Click wooden block to place probe into the magnetic field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Select current through electromagnet at any desired value.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Select material as Germanium and thickness as 0.0005m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Vary the Hall current and note down the value of Hall voltage in the meter.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Make a table of Hall current Vs. Hall voltage.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Calculate Hall coefficient and other parameters from the data.</a:t>
            </a:r>
            <a:endParaRPr sz="1800" b="0" i="0" u="none" strike="noStrike" cap="none">
              <a:solidFill>
                <a:schemeClr val="lt1"/>
              </a:solidFill>
              <a:latin typeface="Calibri"/>
              <a:ea typeface="Calibri"/>
              <a:cs typeface="Calibri"/>
              <a:sym typeface="Calibri"/>
            </a:endParaRPr>
          </a:p>
        </p:txBody>
      </p:sp>
      <p:cxnSp>
        <p:nvCxnSpPr>
          <p:cNvPr id="284" name="Google Shape;284;p24"/>
          <p:cNvCxnSpPr/>
          <p:nvPr/>
        </p:nvCxnSpPr>
        <p:spPr>
          <a:xfrm flipH="1">
            <a:off x="7559040" y="1127760"/>
            <a:ext cx="1417320" cy="1097280"/>
          </a:xfrm>
          <a:prstGeom prst="straightConnector1">
            <a:avLst/>
          </a:prstGeom>
          <a:noFill/>
          <a:ln w="38100" cap="flat" cmpd="sng">
            <a:solidFill>
              <a:srgbClr val="FF0000"/>
            </a:solidFill>
            <a:prstDash val="solid"/>
            <a:miter lim="800000"/>
            <a:headEnd type="none" w="sm" len="sm"/>
            <a:tailEnd type="triangle" w="med" len="med"/>
          </a:ln>
        </p:spPr>
      </p:cxnSp>
      <p:cxnSp>
        <p:nvCxnSpPr>
          <p:cNvPr id="285" name="Google Shape;285;p24"/>
          <p:cNvCxnSpPr/>
          <p:nvPr/>
        </p:nvCxnSpPr>
        <p:spPr>
          <a:xfrm flipH="1">
            <a:off x="3200400" y="2225040"/>
            <a:ext cx="4846320" cy="1066800"/>
          </a:xfrm>
          <a:prstGeom prst="straightConnector1">
            <a:avLst/>
          </a:prstGeom>
          <a:noFill/>
          <a:ln w="38100" cap="flat" cmpd="sng">
            <a:solidFill>
              <a:srgbClr val="FF0000"/>
            </a:solidFill>
            <a:prstDash val="solid"/>
            <a:miter lim="800000"/>
            <a:headEnd type="none" w="sm" len="sm"/>
            <a:tailEnd type="triangle" w="med" len="med"/>
          </a:ln>
        </p:spPr>
      </p:cxnSp>
      <p:sp>
        <p:nvSpPr>
          <p:cNvPr id="286" name="Google Shape;286;p24"/>
          <p:cNvSpPr/>
          <p:nvPr/>
        </p:nvSpPr>
        <p:spPr>
          <a:xfrm>
            <a:off x="10119360" y="2431415"/>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24"/>
          <p:cNvSpPr/>
          <p:nvPr/>
        </p:nvSpPr>
        <p:spPr>
          <a:xfrm>
            <a:off x="10119360" y="3261360"/>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24"/>
          <p:cNvSpPr/>
          <p:nvPr/>
        </p:nvSpPr>
        <p:spPr>
          <a:xfrm>
            <a:off x="10088880" y="4145280"/>
            <a:ext cx="198120" cy="365125"/>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4"/>
          <p:cNvSpPr/>
          <p:nvPr/>
        </p:nvSpPr>
        <p:spPr>
          <a:xfrm rot="5400000">
            <a:off x="7288213" y="2099628"/>
            <a:ext cx="183195" cy="1561783"/>
          </a:xfrm>
          <a:prstGeom prst="downArrow">
            <a:avLst>
              <a:gd name="adj1" fmla="val 50000"/>
              <a:gd name="adj2" fmla="val 50000"/>
            </a:avLst>
          </a:prstGeom>
          <a:solidFill>
            <a:schemeClr val="accent2"/>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90" name="Google Shape;290;p24"/>
          <p:cNvCxnSpPr/>
          <p:nvPr/>
        </p:nvCxnSpPr>
        <p:spPr>
          <a:xfrm rot="10800000">
            <a:off x="4767151" y="4686460"/>
            <a:ext cx="3675809" cy="121919"/>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2734501" y="126408"/>
            <a:ext cx="6722997" cy="707886"/>
          </a:xfrm>
          <a:prstGeom prst="rect">
            <a:avLst/>
          </a:prstGeom>
          <a:solidFill>
            <a:schemeClr val="accent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Calibri"/>
                <a:ea typeface="Calibri"/>
                <a:cs typeface="Calibri"/>
                <a:sym typeface="Calibri"/>
              </a:rPr>
              <a:t>Learning Objectives </a:t>
            </a:r>
            <a:endParaRPr sz="4000" b="1" i="0" u="none" strike="noStrike" cap="none">
              <a:solidFill>
                <a:schemeClr val="dk1"/>
              </a:solidFill>
              <a:latin typeface="Calibri"/>
              <a:ea typeface="Calibri"/>
              <a:cs typeface="Calibri"/>
              <a:sym typeface="Calibri"/>
            </a:endParaRPr>
          </a:p>
        </p:txBody>
      </p:sp>
      <p:sp>
        <p:nvSpPr>
          <p:cNvPr id="97" name="Google Shape;97;p2"/>
          <p:cNvSpPr txBox="1"/>
          <p:nvPr/>
        </p:nvSpPr>
        <p:spPr>
          <a:xfrm>
            <a:off x="175491" y="1108487"/>
            <a:ext cx="11767200" cy="3832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000"/>
              <a:buFont typeface="Arial"/>
              <a:buNone/>
            </a:pPr>
            <a:r>
              <a:rPr lang="en-US" sz="2700" b="0" i="0" u="none" strike="noStrike" cap="none">
                <a:solidFill>
                  <a:srgbClr val="000000"/>
                </a:solidFill>
                <a:latin typeface="Calibri"/>
                <a:ea typeface="Calibri"/>
                <a:cs typeface="Calibri"/>
                <a:sym typeface="Calibri"/>
              </a:rPr>
              <a:t>1. To understand new phenomenon called Hall effect.</a:t>
            </a:r>
            <a:endParaRPr sz="27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4000"/>
              <a:buFont typeface="Arial"/>
              <a:buNone/>
            </a:pPr>
            <a:endParaRPr sz="27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4000"/>
              <a:buFont typeface="Arial"/>
              <a:buNone/>
            </a:pPr>
            <a:r>
              <a:rPr lang="en-US" sz="2700" b="0" i="0" u="none" strike="noStrike" cap="none">
                <a:solidFill>
                  <a:srgbClr val="000000"/>
                </a:solidFill>
                <a:latin typeface="Calibri"/>
                <a:ea typeface="Calibri"/>
                <a:cs typeface="Calibri"/>
                <a:sym typeface="Calibri"/>
              </a:rPr>
              <a:t> </a:t>
            </a:r>
            <a:endParaRPr sz="1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4000"/>
              <a:buFont typeface="Arial"/>
              <a:buNone/>
            </a:pPr>
            <a:r>
              <a:rPr lang="en-US" sz="2700" b="0" i="0" u="none" strike="noStrike" cap="none">
                <a:solidFill>
                  <a:srgbClr val="211D1E"/>
                </a:solidFill>
                <a:latin typeface="Calibri"/>
                <a:ea typeface="Calibri"/>
                <a:cs typeface="Calibri"/>
                <a:sym typeface="Calibri"/>
              </a:rPr>
              <a:t>2. Variation of Hall voltage with magnetic field keeping current through specimen fixed and vice-versa.</a:t>
            </a:r>
            <a:endParaRPr sz="2700" b="0" i="0" u="none" strike="noStrike" cap="none">
              <a:solidFill>
                <a:srgbClr val="211D1E"/>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4000"/>
              <a:buFont typeface="Arial"/>
              <a:buNone/>
            </a:pPr>
            <a:endParaRPr sz="2700" b="0" i="0" u="none" strike="noStrike" cap="none">
              <a:solidFill>
                <a:srgbClr val="211D1E"/>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4000"/>
              <a:buFont typeface="Arial"/>
              <a:buNone/>
            </a:pPr>
            <a:r>
              <a:rPr lang="en-US" sz="2700" b="0" i="0" u="none" strike="noStrike" cap="none">
                <a:solidFill>
                  <a:srgbClr val="211D1E"/>
                </a:solidFill>
                <a:latin typeface="Calibri"/>
                <a:ea typeface="Calibri"/>
                <a:cs typeface="Calibri"/>
                <a:sym typeface="Calibri"/>
              </a:rPr>
              <a:t> </a:t>
            </a:r>
            <a:endParaRPr sz="1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4000"/>
              <a:buFont typeface="Arial"/>
              <a:buNone/>
            </a:pPr>
            <a:r>
              <a:rPr lang="en-US" sz="2700" b="0" i="0" u="none" strike="noStrike" cap="none">
                <a:solidFill>
                  <a:srgbClr val="211D1E"/>
                </a:solidFill>
                <a:latin typeface="Calibri"/>
                <a:ea typeface="Calibri"/>
                <a:cs typeface="Calibri"/>
                <a:sym typeface="Calibri"/>
              </a:rPr>
              <a:t>3. To calculate various parameters of the given material like number density, mobility etc.</a:t>
            </a:r>
            <a:endParaRPr sz="2700" b="0" i="0" u="none" strike="noStrike" cap="none">
              <a:solidFill>
                <a:schemeClr val="dk1"/>
              </a:solidFill>
              <a:latin typeface="Calibri"/>
              <a:ea typeface="Calibri"/>
              <a:cs typeface="Calibri"/>
              <a:sym typeface="Calibri"/>
            </a:endParaRPr>
          </a:p>
        </p:txBody>
      </p:sp>
      <p:sp>
        <p:nvSpPr>
          <p:cNvPr id="98" name="Google Shape;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96" name="Google Shape;296;p25"/>
          <p:cNvSpPr txBox="1"/>
          <p:nvPr/>
        </p:nvSpPr>
        <p:spPr>
          <a:xfrm>
            <a:off x="177799" y="2071407"/>
            <a:ext cx="11176001" cy="227754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sng" strike="noStrike" cap="none">
                <a:solidFill>
                  <a:schemeClr val="dk1"/>
                </a:solidFill>
                <a:latin typeface="Calibri"/>
                <a:ea typeface="Calibri"/>
                <a:cs typeface="Calibri"/>
                <a:sym typeface="Calibri"/>
              </a:rPr>
              <a:t>Activity Based Polling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Calibri"/>
                <a:ea typeface="Calibri"/>
                <a:cs typeface="Calibri"/>
                <a:sym typeface="Calibri"/>
              </a:rPr>
              <a:t>while the students perform the experiment  in virtual lab </a:t>
            </a:r>
            <a:endParaRPr sz="1400" b="0" i="0" u="none" strike="noStrike" cap="none">
              <a:solidFill>
                <a:srgbClr val="000000"/>
              </a:solidFill>
              <a:latin typeface="Arial"/>
              <a:ea typeface="Arial"/>
              <a:cs typeface="Arial"/>
              <a:sym typeface="Arial"/>
            </a:endParaRPr>
          </a:p>
        </p:txBody>
      </p:sp>
      <p:sp>
        <p:nvSpPr>
          <p:cNvPr id="297" name="Google Shape;297;p25"/>
          <p:cNvSpPr/>
          <p:nvPr/>
        </p:nvSpPr>
        <p:spPr>
          <a:xfrm>
            <a:off x="5592618" y="4989303"/>
            <a:ext cx="1006763" cy="1006764"/>
          </a:xfrm>
          <a:prstGeom prst="downArrow">
            <a:avLst>
              <a:gd name="adj1" fmla="val 50000"/>
              <a:gd name="adj2" fmla="val 50000"/>
            </a:avLst>
          </a:prstGeom>
          <a:solidFill>
            <a:srgbClr val="DDEAF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303" name="Google Shape;303;p26"/>
          <p:cNvSpPr txBox="1"/>
          <p:nvPr/>
        </p:nvSpPr>
        <p:spPr>
          <a:xfrm>
            <a:off x="0" y="1006763"/>
            <a:ext cx="12192000" cy="4401205"/>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A3.1: </a:t>
            </a:r>
            <a:r>
              <a:rPr lang="en-US" sz="2800" b="0" i="0" u="none" strike="noStrike" cap="none">
                <a:solidFill>
                  <a:srgbClr val="3A3A3A"/>
                </a:solidFill>
                <a:latin typeface="Calibri"/>
                <a:ea typeface="Calibri"/>
                <a:cs typeface="Calibri"/>
                <a:sym typeface="Calibri"/>
              </a:rPr>
              <a:t>Measured value of the magnetic field when current of 3.5 amperes passes through the electromagnet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0.5188 Tesla</a:t>
            </a:r>
            <a:endParaRPr sz="2800" b="0" i="0" u="none" strike="noStrike" cap="none">
              <a:solidFill>
                <a:srgbClr val="3A3A3A"/>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34.507 Tesla</a:t>
            </a:r>
            <a:endParaRPr sz="2800" b="0" i="0" u="none" strike="noStrike" cap="none">
              <a:solidFill>
                <a:srgbClr val="3A3A3A"/>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5.188 Tesla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0.34507 Tesla</a:t>
            </a:r>
            <a:endParaRPr sz="2800" b="1" i="0" u="none" strike="noStrike" cap="none">
              <a:solidFill>
                <a:schemeClr val="dk1"/>
              </a:solidFill>
              <a:latin typeface="Calibri"/>
              <a:ea typeface="Calibri"/>
              <a:cs typeface="Calibri"/>
              <a:sym typeface="Calibri"/>
            </a:endParaRPr>
          </a:p>
        </p:txBody>
      </p:sp>
      <p:grpSp>
        <p:nvGrpSpPr>
          <p:cNvPr id="304" name="Google Shape;304;p26"/>
          <p:cNvGrpSpPr/>
          <p:nvPr/>
        </p:nvGrpSpPr>
        <p:grpSpPr>
          <a:xfrm>
            <a:off x="11388437" y="83127"/>
            <a:ext cx="715819" cy="738908"/>
            <a:chOff x="11406909" y="0"/>
            <a:chExt cx="715819" cy="738908"/>
          </a:xfrm>
        </p:grpSpPr>
        <p:sp>
          <p:nvSpPr>
            <p:cNvPr id="305" name="Google Shape;305;p26"/>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26"/>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A</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312" name="Google Shape;312;p27"/>
          <p:cNvSpPr txBox="1"/>
          <p:nvPr/>
        </p:nvSpPr>
        <p:spPr>
          <a:xfrm>
            <a:off x="0" y="1006763"/>
            <a:ext cx="12192000" cy="483330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A3.2: </a:t>
            </a:r>
            <a:r>
              <a:rPr lang="en-US" sz="2800" b="0" i="0" u="none" strike="noStrike" cap="none">
                <a:solidFill>
                  <a:srgbClr val="3A3A3A"/>
                </a:solidFill>
                <a:latin typeface="Calibri"/>
                <a:ea typeface="Calibri"/>
                <a:cs typeface="Calibri"/>
                <a:sym typeface="Calibri"/>
              </a:rPr>
              <a:t>Measured value of the Hall voltage for germanium sample, when a current of 2 mA passes through it and placed in perpendicular magnetic field of 0.4447 Tesla. Take thickness of the specimen to be 0.5 mm.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22.607 mV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34.507 mV</a:t>
            </a:r>
            <a:endParaRPr sz="2800" b="0" i="0" u="none" strike="noStrike" cap="none">
              <a:solidFill>
                <a:srgbClr val="3A3A3A"/>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2.2607 mV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3.4507 mV</a:t>
            </a:r>
            <a:endParaRPr sz="2800" b="1" i="0" u="none" strike="noStrike" cap="none">
              <a:solidFill>
                <a:schemeClr val="dk1"/>
              </a:solidFill>
              <a:latin typeface="Calibri"/>
              <a:ea typeface="Calibri"/>
              <a:cs typeface="Calibri"/>
              <a:sym typeface="Calibri"/>
            </a:endParaRPr>
          </a:p>
        </p:txBody>
      </p:sp>
      <p:grpSp>
        <p:nvGrpSpPr>
          <p:cNvPr id="313" name="Google Shape;313;p27"/>
          <p:cNvGrpSpPr/>
          <p:nvPr/>
        </p:nvGrpSpPr>
        <p:grpSpPr>
          <a:xfrm>
            <a:off x="11388437" y="83127"/>
            <a:ext cx="715819" cy="738908"/>
            <a:chOff x="11406909" y="0"/>
            <a:chExt cx="715819" cy="738908"/>
          </a:xfrm>
        </p:grpSpPr>
        <p:sp>
          <p:nvSpPr>
            <p:cNvPr id="314" name="Google Shape;314;p27"/>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5" name="Google Shape;315;p27"/>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A</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21" name="Google Shape;321;p28"/>
          <p:cNvSpPr txBox="1"/>
          <p:nvPr/>
        </p:nvSpPr>
        <p:spPr>
          <a:xfrm>
            <a:off x="0" y="1006763"/>
            <a:ext cx="12192000" cy="4833300"/>
          </a:xfrm>
          <a:prstGeom prst="rect">
            <a:avLst/>
          </a:prstGeom>
          <a:solidFill>
            <a:srgbClr val="DDEAF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A3.3</a:t>
            </a:r>
            <a:r>
              <a:rPr lang="en-US" sz="2800" b="0" i="0" u="none" strike="noStrike" cap="none">
                <a:solidFill>
                  <a:schemeClr val="dk1"/>
                </a:solidFill>
                <a:latin typeface="Calibri"/>
                <a:ea typeface="Calibri"/>
                <a:cs typeface="Calibri"/>
                <a:sym typeface="Calibri"/>
              </a:rPr>
              <a:t>.</a:t>
            </a:r>
            <a:r>
              <a:rPr lang="en-US" sz="2800" b="0" i="0" u="none" strike="noStrike" cap="none">
                <a:solidFill>
                  <a:srgbClr val="000000"/>
                </a:solidFill>
                <a:latin typeface="Verdana"/>
                <a:ea typeface="Verdana"/>
                <a:cs typeface="Verdana"/>
                <a:sym typeface="Verdana"/>
              </a:rPr>
              <a:t> </a:t>
            </a:r>
            <a:r>
              <a:rPr lang="en-US" sz="2800" b="0" i="0" u="none" strike="noStrike" cap="none">
                <a:solidFill>
                  <a:srgbClr val="000000"/>
                </a:solidFill>
                <a:latin typeface="Calibri"/>
                <a:ea typeface="Calibri"/>
                <a:cs typeface="Calibri"/>
                <a:sym typeface="Calibri"/>
              </a:rPr>
              <a:t>Calculate the carrier concentration for semiconductor (Ge) of thickness 0.3mm.</a:t>
            </a:r>
            <a:r>
              <a:rPr lang="en-US" sz="1400" b="0" i="0" u="none" strike="noStrike" cap="none">
                <a:solidFill>
                  <a:srgbClr val="000000"/>
                </a:solidFill>
                <a:latin typeface="Arial"/>
                <a:ea typeface="Arial"/>
                <a:cs typeface="Arial"/>
                <a:sym typeface="Arial"/>
              </a:rPr>
              <a:t> </a:t>
            </a:r>
            <a:r>
              <a:rPr lang="en-US" sz="2800" b="0" i="0" u="none" strike="noStrike" cap="none">
                <a:solidFill>
                  <a:schemeClr val="dk1"/>
                </a:solidFill>
                <a:latin typeface="Calibri"/>
                <a:ea typeface="Calibri"/>
                <a:cs typeface="Calibri"/>
                <a:sym typeface="Calibri"/>
              </a:rPr>
              <a:t>(As per simulator)</a:t>
            </a: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06400" algn="just" rtl="0">
              <a:lnSpc>
                <a:spcPct val="100000"/>
              </a:lnSpc>
              <a:spcBef>
                <a:spcPts val="0"/>
              </a:spcBef>
              <a:spcAft>
                <a:spcPts val="0"/>
              </a:spcAft>
              <a:buClr>
                <a:schemeClr val="dk1"/>
              </a:buClr>
              <a:buSzPts val="2800"/>
              <a:buFont typeface="Calibri"/>
              <a:buAutoNum type="alphaLcParenR"/>
            </a:pPr>
            <a:r>
              <a:rPr lang="en-US" sz="2800" b="0" i="0" u="none" strike="noStrike" cap="none">
                <a:solidFill>
                  <a:schemeClr val="dk1"/>
                </a:solidFill>
                <a:latin typeface="Calibri"/>
                <a:ea typeface="Calibri"/>
                <a:cs typeface="Calibri"/>
                <a:sym typeface="Calibri"/>
              </a:rPr>
              <a:t>3.22 X 10^20</a:t>
            </a:r>
            <a:endParaRPr sz="28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06400" algn="just" rtl="0">
              <a:lnSpc>
                <a:spcPct val="100000"/>
              </a:lnSpc>
              <a:spcBef>
                <a:spcPts val="0"/>
              </a:spcBef>
              <a:spcAft>
                <a:spcPts val="0"/>
              </a:spcAft>
              <a:buClr>
                <a:schemeClr val="dk1"/>
              </a:buClr>
              <a:buSzPts val="2800"/>
              <a:buFont typeface="Calibri"/>
              <a:buAutoNum type="alphaLcParenR"/>
            </a:pPr>
            <a:r>
              <a:rPr lang="en-US" sz="2800" b="0" i="0" u="none" strike="noStrike" cap="none">
                <a:solidFill>
                  <a:schemeClr val="dk1"/>
                </a:solidFill>
                <a:latin typeface="Calibri"/>
                <a:ea typeface="Calibri"/>
                <a:cs typeface="Calibri"/>
                <a:sym typeface="Calibri"/>
              </a:rPr>
              <a:t>4.55 X 10^20</a:t>
            </a:r>
            <a:endParaRPr sz="28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06400" algn="just" rtl="0">
              <a:lnSpc>
                <a:spcPct val="100000"/>
              </a:lnSpc>
              <a:spcBef>
                <a:spcPts val="0"/>
              </a:spcBef>
              <a:spcAft>
                <a:spcPts val="0"/>
              </a:spcAft>
              <a:buClr>
                <a:schemeClr val="dk1"/>
              </a:buClr>
              <a:buSzPts val="2800"/>
              <a:buFont typeface="Calibri"/>
              <a:buAutoNum type="alphaLcParenR"/>
            </a:pPr>
            <a:r>
              <a:rPr lang="en-US" sz="2800" b="0" i="0" u="none" strike="noStrike" cap="none">
                <a:solidFill>
                  <a:schemeClr val="dk1"/>
                </a:solidFill>
                <a:latin typeface="Calibri"/>
                <a:ea typeface="Calibri"/>
                <a:cs typeface="Calibri"/>
                <a:sym typeface="Calibri"/>
              </a:rPr>
              <a:t>6.55 X 10^20</a:t>
            </a:r>
            <a:endParaRPr sz="28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06400" algn="just" rtl="0">
              <a:lnSpc>
                <a:spcPct val="100000"/>
              </a:lnSpc>
              <a:spcBef>
                <a:spcPts val="0"/>
              </a:spcBef>
              <a:spcAft>
                <a:spcPts val="0"/>
              </a:spcAft>
              <a:buClr>
                <a:schemeClr val="dk1"/>
              </a:buClr>
              <a:buSzPts val="2800"/>
              <a:buFont typeface="Calibri"/>
              <a:buAutoNum type="alphaLcParenR"/>
            </a:pPr>
            <a:r>
              <a:rPr lang="en-US" sz="2800" b="0" i="0" u="none" strike="noStrike" cap="none">
                <a:solidFill>
                  <a:schemeClr val="dk1"/>
                </a:solidFill>
                <a:latin typeface="Calibri"/>
                <a:ea typeface="Calibri"/>
                <a:cs typeface="Calibri"/>
                <a:sym typeface="Calibri"/>
              </a:rPr>
              <a:t>2.46 X 10^20</a:t>
            </a: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 </a:t>
            </a:r>
            <a:endParaRPr sz="2800" b="1" i="0" u="none" strike="noStrike" cap="none">
              <a:solidFill>
                <a:schemeClr val="dk1"/>
              </a:solidFill>
              <a:latin typeface="Calibri"/>
              <a:ea typeface="Calibri"/>
              <a:cs typeface="Calibri"/>
              <a:sym typeface="Calibri"/>
            </a:endParaRPr>
          </a:p>
        </p:txBody>
      </p:sp>
      <p:grpSp>
        <p:nvGrpSpPr>
          <p:cNvPr id="322" name="Google Shape;322;p28"/>
          <p:cNvGrpSpPr/>
          <p:nvPr/>
        </p:nvGrpSpPr>
        <p:grpSpPr>
          <a:xfrm>
            <a:off x="11388437" y="83127"/>
            <a:ext cx="715819" cy="738908"/>
            <a:chOff x="11406909" y="0"/>
            <a:chExt cx="715819" cy="738908"/>
          </a:xfrm>
        </p:grpSpPr>
        <p:sp>
          <p:nvSpPr>
            <p:cNvPr id="323" name="Google Shape;323;p28"/>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28"/>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A</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p:nvPr/>
        </p:nvSpPr>
        <p:spPr>
          <a:xfrm>
            <a:off x="0" y="1098203"/>
            <a:ext cx="12192000" cy="4401205"/>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Q3.4: </a:t>
            </a:r>
            <a:r>
              <a:rPr lang="en-US" sz="2800" b="0" i="0" u="none" strike="noStrike" cap="none">
                <a:solidFill>
                  <a:srgbClr val="3A3A3A"/>
                </a:solidFill>
                <a:latin typeface="Calibri"/>
                <a:ea typeface="Calibri"/>
                <a:cs typeface="Calibri"/>
                <a:sym typeface="Calibri"/>
              </a:rPr>
              <a:t>Calculate manually the Hall Effect coefficient when number of electrons in a semiconductor is 10</a:t>
            </a:r>
            <a:r>
              <a:rPr lang="en-US" sz="2800" b="0" i="0" u="none" strike="noStrike" cap="none" baseline="30000">
                <a:solidFill>
                  <a:srgbClr val="3A3A3A"/>
                </a:solidFill>
                <a:latin typeface="Calibri"/>
                <a:ea typeface="Calibri"/>
                <a:cs typeface="Calibri"/>
                <a:sym typeface="Calibri"/>
              </a:rPr>
              <a:t>20</a:t>
            </a:r>
            <a:r>
              <a:rPr lang="en-US" sz="2800" b="0" i="0" u="none" strike="noStrike" cap="none">
                <a:solidFill>
                  <a:srgbClr val="3A3A3A"/>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a) 0.625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b) 0.0625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c) 6.25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r>
              <a:rPr lang="en-US" sz="2800" b="0" i="0" u="none" strike="noStrike" cap="none">
                <a:solidFill>
                  <a:srgbClr val="3A3A3A"/>
                </a:solidFill>
                <a:latin typeface="Calibri"/>
                <a:ea typeface="Calibri"/>
                <a:cs typeface="Calibri"/>
                <a:sym typeface="Calibri"/>
              </a:rPr>
              <a:t>d) 62.5</a:t>
            </a:r>
            <a:endParaRPr sz="2800" b="1" i="0" u="none" strike="noStrike" cap="none">
              <a:solidFill>
                <a:schemeClr val="dk1"/>
              </a:solidFill>
              <a:latin typeface="Calibri"/>
              <a:ea typeface="Calibri"/>
              <a:cs typeface="Calibri"/>
              <a:sym typeface="Calibri"/>
            </a:endParaRPr>
          </a:p>
        </p:txBody>
      </p:sp>
      <p:grpSp>
        <p:nvGrpSpPr>
          <p:cNvPr id="330" name="Google Shape;330;p29"/>
          <p:cNvGrpSpPr/>
          <p:nvPr/>
        </p:nvGrpSpPr>
        <p:grpSpPr>
          <a:xfrm>
            <a:off x="11388437" y="83127"/>
            <a:ext cx="715819" cy="738908"/>
            <a:chOff x="11406909" y="0"/>
            <a:chExt cx="715819" cy="738908"/>
          </a:xfrm>
        </p:grpSpPr>
        <p:sp>
          <p:nvSpPr>
            <p:cNvPr id="331" name="Google Shape;331;p29"/>
            <p:cNvSpPr/>
            <p:nvPr/>
          </p:nvSpPr>
          <p:spPr>
            <a:xfrm>
              <a:off x="11406909" y="0"/>
              <a:ext cx="715819" cy="738908"/>
            </a:xfrm>
            <a:prstGeom prst="ellipse">
              <a:avLst/>
            </a:prstGeom>
            <a:noFill/>
            <a:ln w="381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29"/>
            <p:cNvSpPr txBox="1"/>
            <p:nvPr/>
          </p:nvSpPr>
          <p:spPr>
            <a:xfrm>
              <a:off x="11496963" y="0"/>
              <a:ext cx="53570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Q</a:t>
              </a:r>
              <a:endParaRPr sz="1400" b="0" i="0" u="none" strike="noStrike" cap="none">
                <a:solidFill>
                  <a:srgbClr val="000000"/>
                </a:solidFill>
                <a:latin typeface="Arial"/>
                <a:ea typeface="Arial"/>
                <a:cs typeface="Arial"/>
                <a:sym typeface="Arial"/>
              </a:endParaRPr>
            </a:p>
          </p:txBody>
        </p:sp>
      </p:grpSp>
      <p:sp>
        <p:nvSpPr>
          <p:cNvPr id="333" name="Google Shape;333;p29"/>
          <p:cNvSpPr txBox="1"/>
          <p:nvPr/>
        </p:nvSpPr>
        <p:spPr>
          <a:xfrm>
            <a:off x="1" y="0"/>
            <a:ext cx="4110182" cy="461665"/>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4" name="Google Shape;104;p3"/>
          <p:cNvSpPr/>
          <p:nvPr/>
        </p:nvSpPr>
        <p:spPr>
          <a:xfrm>
            <a:off x="1519585" y="2265141"/>
            <a:ext cx="4351020" cy="172212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7CAAC"/>
                </a:solidFill>
                <a:latin typeface="Calibri"/>
                <a:ea typeface="Calibri"/>
                <a:cs typeface="Calibri"/>
                <a:sym typeface="Calibri"/>
              </a:rPr>
              <a:t>LET US START</a:t>
            </a:r>
            <a:endParaRPr sz="1400" b="0" i="0" u="none" strike="noStrike" cap="none">
              <a:solidFill>
                <a:srgbClr val="000000"/>
              </a:solidFill>
              <a:latin typeface="Arial"/>
              <a:ea typeface="Arial"/>
              <a:cs typeface="Arial"/>
              <a:sym typeface="Arial"/>
            </a:endParaRPr>
          </a:p>
        </p:txBody>
      </p:sp>
      <p:pic>
        <p:nvPicPr>
          <p:cNvPr id="105" name="Google Shape;105;p3" descr="Smiling Face"/>
          <p:cNvPicPr preferRelativeResize="0"/>
          <p:nvPr/>
        </p:nvPicPr>
        <p:blipFill rotWithShape="1">
          <a:blip r:embed="rId3">
            <a:alphaModFix/>
          </a:blip>
          <a:srcRect/>
          <a:stretch/>
        </p:blipFill>
        <p:spPr>
          <a:xfrm>
            <a:off x="6280702" y="1461630"/>
            <a:ext cx="3045461" cy="30684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1" name="Google Shape;111;p4"/>
          <p:cNvSpPr/>
          <p:nvPr/>
        </p:nvSpPr>
        <p:spPr>
          <a:xfrm>
            <a:off x="4587240" y="213360"/>
            <a:ext cx="7482840" cy="19202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The Hall effect is the production of a voltage difference (the Hall voltage) across an electrical conductor, transverse to an electric current in the conductor and to an applied magnetic field perpendicular to the current. It was discovered by Edwin Hall in 1879.</a:t>
            </a:r>
            <a:endParaRPr sz="1800" b="0" i="0" u="none" strike="noStrike" cap="none">
              <a:solidFill>
                <a:schemeClr val="lt1"/>
              </a:solidFill>
              <a:latin typeface="Calibri"/>
              <a:ea typeface="Calibri"/>
              <a:cs typeface="Calibri"/>
              <a:sym typeface="Calibri"/>
            </a:endParaRPr>
          </a:p>
        </p:txBody>
      </p:sp>
      <p:sp>
        <p:nvSpPr>
          <p:cNvPr id="112" name="Google Shape;112;p4"/>
          <p:cNvSpPr/>
          <p:nvPr/>
        </p:nvSpPr>
        <p:spPr>
          <a:xfrm>
            <a:off x="236220" y="243840"/>
            <a:ext cx="4351020" cy="172212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7CAAC"/>
                </a:solidFill>
                <a:latin typeface="Calibri"/>
                <a:ea typeface="Calibri"/>
                <a:cs typeface="Calibri"/>
                <a:sym typeface="Calibri"/>
              </a:rPr>
              <a:t>HALL EFFECT</a:t>
            </a:r>
            <a:endParaRPr sz="1400" b="0" i="0" u="none" strike="noStrike" cap="none">
              <a:solidFill>
                <a:srgbClr val="000000"/>
              </a:solidFill>
              <a:latin typeface="Arial"/>
              <a:ea typeface="Arial"/>
              <a:cs typeface="Arial"/>
              <a:sym typeface="Arial"/>
            </a:endParaRPr>
          </a:p>
        </p:txBody>
      </p:sp>
      <p:pic>
        <p:nvPicPr>
          <p:cNvPr id="113" name="Google Shape;113;p4" descr="Top 30 Magnetic Sensor GIFs | Find the best GIF on Gfycat"/>
          <p:cNvPicPr preferRelativeResize="0"/>
          <p:nvPr/>
        </p:nvPicPr>
        <p:blipFill rotWithShape="1">
          <a:blip r:embed="rId3">
            <a:alphaModFix/>
          </a:blip>
          <a:srcRect/>
          <a:stretch/>
        </p:blipFill>
        <p:spPr>
          <a:xfrm>
            <a:off x="0" y="2577407"/>
            <a:ext cx="6704402" cy="3777673"/>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6734514" y="2928179"/>
            <a:ext cx="5428571" cy="3104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5">
            <a:hlinkClick r:id="rId3"/>
          </p:cNvPr>
          <p:cNvSpPr/>
          <p:nvPr/>
        </p:nvSpPr>
        <p:spPr>
          <a:xfrm>
            <a:off x="236219" y="-12832"/>
            <a:ext cx="6565633" cy="172212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7CAAC"/>
                </a:solidFill>
                <a:latin typeface="Calibri"/>
                <a:ea typeface="Calibri"/>
                <a:cs typeface="Calibri"/>
                <a:sym typeface="Calibri"/>
              </a:rPr>
              <a:t>LORENTZ FORCE (Click)</a:t>
            </a:r>
            <a:endParaRPr sz="1400" b="0" i="0" u="none" strike="noStrike" cap="none">
              <a:solidFill>
                <a:srgbClr val="000000"/>
              </a:solidFill>
              <a:latin typeface="Arial"/>
              <a:ea typeface="Arial"/>
              <a:cs typeface="Arial"/>
              <a:sym typeface="Arial"/>
            </a:endParaRPr>
          </a:p>
        </p:txBody>
      </p:sp>
      <p:pic>
        <p:nvPicPr>
          <p:cNvPr id="121" name="Google Shape;121;p5"/>
          <p:cNvPicPr preferRelativeResize="0"/>
          <p:nvPr/>
        </p:nvPicPr>
        <p:blipFill rotWithShape="1">
          <a:blip r:embed="rId4">
            <a:alphaModFix/>
          </a:blip>
          <a:srcRect/>
          <a:stretch/>
        </p:blipFill>
        <p:spPr>
          <a:xfrm>
            <a:off x="80208" y="1910258"/>
            <a:ext cx="8847582" cy="4974336"/>
          </a:xfrm>
          <a:prstGeom prst="rect">
            <a:avLst/>
          </a:prstGeom>
          <a:noFill/>
          <a:ln>
            <a:noFill/>
          </a:ln>
        </p:spPr>
      </p:pic>
      <p:pic>
        <p:nvPicPr>
          <p:cNvPr id="122" name="Google Shape;122;p5" descr="The Hall Effect | S-cool, the revision website"/>
          <p:cNvPicPr preferRelativeResize="0"/>
          <p:nvPr/>
        </p:nvPicPr>
        <p:blipFill rotWithShape="1">
          <a:blip r:embed="rId5">
            <a:alphaModFix/>
          </a:blip>
          <a:srcRect/>
          <a:stretch/>
        </p:blipFill>
        <p:spPr>
          <a:xfrm>
            <a:off x="9115677" y="1757028"/>
            <a:ext cx="2743199" cy="26530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8" name="Google Shape;128;p6"/>
          <p:cNvSpPr txBox="1"/>
          <p:nvPr/>
        </p:nvSpPr>
        <p:spPr>
          <a:xfrm>
            <a:off x="208549" y="339352"/>
            <a:ext cx="11325726" cy="33547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Hall effect is a very useful phenomenon and helps to</a:t>
            </a:r>
            <a:endParaRPr sz="1400" b="0" i="0" u="none" strike="noStrike" cap="none">
              <a:solidFill>
                <a:srgbClr val="000000"/>
              </a:solidFill>
              <a:latin typeface="Arial"/>
              <a:ea typeface="Arial"/>
              <a:cs typeface="Arial"/>
              <a:sym typeface="Arial"/>
            </a:endParaRPr>
          </a:p>
          <a:p>
            <a:pPr marL="285750" marR="0" lvl="0" indent="-15875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Determine the Type of Semiconductor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27305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By knowing the direction of the Hall Voltage, one can determine that the given sample is whether n-type semiconductor or p-type semiconductor. This is because Hall coefficient is negative for n-type semiconductor while the same is positive in the case of p-type semiconductor.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Calculate the Carrier Concentration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The expressions for the carrier concentrations of electrons (n) and holes (p) in terms of Hall coefficient are given by</a:t>
            </a:r>
            <a:endParaRPr sz="1400" b="0" i="0" u="none" strike="noStrike" cap="none">
              <a:solidFill>
                <a:srgbClr val="000000"/>
              </a:solidFill>
              <a:latin typeface="Arial"/>
              <a:ea typeface="Arial"/>
              <a:cs typeface="Arial"/>
              <a:sym typeface="Arial"/>
            </a:endParaRPr>
          </a:p>
        </p:txBody>
      </p:sp>
      <p:pic>
        <p:nvPicPr>
          <p:cNvPr id="129" name="Google Shape;129;p6"/>
          <p:cNvPicPr preferRelativeResize="0"/>
          <p:nvPr/>
        </p:nvPicPr>
        <p:blipFill rotWithShape="1">
          <a:blip r:embed="rId3">
            <a:alphaModFix/>
          </a:blip>
          <a:srcRect/>
          <a:stretch/>
        </p:blipFill>
        <p:spPr>
          <a:xfrm>
            <a:off x="4525037" y="3738516"/>
            <a:ext cx="2767281" cy="650518"/>
          </a:xfrm>
          <a:prstGeom prst="rect">
            <a:avLst/>
          </a:prstGeom>
          <a:noFill/>
          <a:ln w="19050" cap="flat" cmpd="sng">
            <a:solidFill>
              <a:srgbClr val="FF0000"/>
            </a:solidFill>
            <a:prstDash val="solid"/>
            <a:round/>
            <a:headEnd type="none" w="sm" len="sm"/>
            <a:tailEnd type="none" w="sm" len="sm"/>
          </a:ln>
        </p:spPr>
      </p:pic>
      <p:sp>
        <p:nvSpPr>
          <p:cNvPr id="130" name="Google Shape;130;p6"/>
          <p:cNvSpPr txBox="1"/>
          <p:nvPr/>
        </p:nvSpPr>
        <p:spPr>
          <a:xfrm>
            <a:off x="208549" y="4270750"/>
            <a:ext cx="10940714" cy="12926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12700" marR="0" lvl="0" indent="-1270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  Determine the Mobility (Hall Mobility)</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Mobility expression for the electrons (μ</a:t>
            </a:r>
            <a:r>
              <a:rPr lang="en-US" sz="1800" b="0" i="0" u="none" strike="noStrike" cap="none" baseline="-25000">
                <a:solidFill>
                  <a:schemeClr val="dk1"/>
                </a:solidFill>
                <a:latin typeface="Calibri"/>
                <a:ea typeface="Calibri"/>
                <a:cs typeface="Calibri"/>
                <a:sym typeface="Calibri"/>
              </a:rPr>
              <a:t>n</a:t>
            </a:r>
            <a:r>
              <a:rPr lang="en-US" sz="1800" b="0" i="0" u="none" strike="noStrike" cap="none">
                <a:solidFill>
                  <a:schemeClr val="dk1"/>
                </a:solidFill>
                <a:latin typeface="Calibri"/>
                <a:ea typeface="Calibri"/>
                <a:cs typeface="Calibri"/>
                <a:sym typeface="Calibri"/>
              </a:rPr>
              <a:t>) and the holes (μ</a:t>
            </a:r>
            <a:r>
              <a:rPr lang="en-US" sz="1800" b="0" i="0" u="none" strike="noStrike" cap="none" baseline="-25000">
                <a:solidFill>
                  <a:schemeClr val="dk1"/>
                </a:solidFill>
                <a:latin typeface="Calibri"/>
                <a:ea typeface="Calibri"/>
                <a:cs typeface="Calibri"/>
                <a:sym typeface="Calibri"/>
              </a:rPr>
              <a:t>p</a:t>
            </a:r>
            <a:r>
              <a:rPr lang="en-US" sz="1800" b="0" i="0" u="none" strike="noStrike" cap="none">
                <a:solidFill>
                  <a:schemeClr val="dk1"/>
                </a:solidFill>
                <a:latin typeface="Calibri"/>
                <a:ea typeface="Calibri"/>
                <a:cs typeface="Calibri"/>
                <a:sym typeface="Calibri"/>
              </a:rPr>
              <a:t>), expressed in terms of Hall coefficient is given by,</a:t>
            </a:r>
            <a:endParaRPr sz="1800" b="0" i="0" u="none" strike="noStrike" cap="none">
              <a:solidFill>
                <a:schemeClr val="dk1"/>
              </a:solidFill>
              <a:latin typeface="Calibri"/>
              <a:ea typeface="Calibri"/>
              <a:cs typeface="Calibri"/>
              <a:sym typeface="Calibri"/>
            </a:endParaRPr>
          </a:p>
        </p:txBody>
      </p:sp>
      <p:pic>
        <p:nvPicPr>
          <p:cNvPr id="131" name="Google Shape;131;p6"/>
          <p:cNvPicPr preferRelativeResize="0"/>
          <p:nvPr/>
        </p:nvPicPr>
        <p:blipFill rotWithShape="1">
          <a:blip r:embed="rId4">
            <a:alphaModFix/>
          </a:blip>
          <a:srcRect/>
          <a:stretch/>
        </p:blipFill>
        <p:spPr>
          <a:xfrm>
            <a:off x="4371285" y="5715968"/>
            <a:ext cx="3546730" cy="640381"/>
          </a:xfrm>
          <a:prstGeom prst="rect">
            <a:avLst/>
          </a:prstGeom>
          <a:noFill/>
          <a:ln w="9525" cap="flat" cmpd="sng">
            <a:solidFill>
              <a:srgbClr val="FF0000"/>
            </a:solidFill>
            <a:prstDash val="solid"/>
            <a:round/>
            <a:headEnd type="none" w="sm" len="sm"/>
            <a:tailEnd type="none" w="sm" len="sm"/>
          </a:ln>
        </p:spPr>
      </p:pic>
      <p:sp>
        <p:nvSpPr>
          <p:cNvPr id="132" name="Google Shape;132;p6"/>
          <p:cNvSpPr/>
          <p:nvPr/>
        </p:nvSpPr>
        <p:spPr>
          <a:xfrm>
            <a:off x="8503920" y="522232"/>
            <a:ext cx="1508760" cy="681728"/>
          </a:xfrm>
          <a:prstGeom prst="flowChartAlternateProcess">
            <a:avLst/>
          </a:prstGeom>
          <a:solidFill>
            <a:schemeClr val="accent1"/>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OUR GOALS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38" name="Google Shape;138;p7"/>
          <p:cNvSpPr txBox="1"/>
          <p:nvPr/>
        </p:nvSpPr>
        <p:spPr>
          <a:xfrm>
            <a:off x="0" y="990600"/>
            <a:ext cx="121920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Calibri"/>
                <a:ea typeface="Calibri"/>
                <a:cs typeface="Calibri"/>
                <a:sym typeface="Calibri"/>
              </a:rPr>
              <a:t>      A video illustrating Hall effect and its applications</a:t>
            </a: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4815840" y="1698486"/>
            <a:ext cx="2377440" cy="3544074"/>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On the next slide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45" name="Google Shape;145;p8" title="What is Hall Effect and How Hall Effect Sensors Work"/>
          <p:cNvPicPr preferRelativeResize="0"/>
          <p:nvPr/>
        </p:nvPicPr>
        <p:blipFill rotWithShape="1">
          <a:blip r:embed="rId3">
            <a:alphaModFix/>
          </a:blip>
          <a:srcRect/>
          <a:stretch/>
        </p:blipFill>
        <p:spPr>
          <a:xfrm>
            <a:off x="-38031" y="-51968"/>
            <a:ext cx="12230031" cy="69099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51" name="Google Shape;151;p9"/>
          <p:cNvSpPr txBox="1"/>
          <p:nvPr/>
        </p:nvSpPr>
        <p:spPr>
          <a:xfrm>
            <a:off x="3581400" y="2667000"/>
            <a:ext cx="5577839" cy="132343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mbria"/>
                <a:ea typeface="Cambria"/>
                <a:cs typeface="Cambria"/>
                <a:sym typeface="Cambria"/>
              </a:rPr>
              <a:t>Check your understanding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875</Words>
  <Application>Microsoft Office PowerPoint</Application>
  <PresentationFormat>Widescreen</PresentationFormat>
  <Paragraphs>151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Noto Sans Symbols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Subhojyoti Sinha</dc:creator>
  <cp:lastModifiedBy>Rupam Mukherjee</cp:lastModifiedBy>
  <cp:revision>1</cp:revision>
  <dcterms:created xsi:type="dcterms:W3CDTF">2020-11-22T09:33:22Z</dcterms:created>
  <dcterms:modified xsi:type="dcterms:W3CDTF">2021-07-02T16:50:41Z</dcterms:modified>
</cp:coreProperties>
</file>