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77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 Id="rId8"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1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1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2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2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2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3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3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3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3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13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4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4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4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14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4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14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14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14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15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15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55"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5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5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6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6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6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6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6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7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7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7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7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7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17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7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8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8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18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8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18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18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18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18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18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77"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115"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15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phet.colorado.edu/sims/cheerpj/capacitor-lab/latest/capacitor-lab.html?simulation=capacitor-lab" TargetMode="Externa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phet.colorado.edu/sims/cheerpj/capacitor-lab/latest/capacitor-lab.html?simulation=capacitor-lab"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chemicool.com/definition/anion.html" TargetMode="External"/><Relationship Id="rId2" Type="http://schemas.openxmlformats.org/officeDocument/2006/relationships/hyperlink" Target="https://www.chemicool.com/definition/cation.html" TargetMode="External"/><Relationship Id="rId1" Type="http://schemas.openxmlformats.org/officeDocument/2006/relationships/slideLayout" Target="../slideLayouts/slideLayout1.xml"/><Relationship Id="rId5" Type="http://schemas.openxmlformats.org/officeDocument/2006/relationships/hyperlink" Target="https://www.chemicool.com/definition/dipole_moment.html" TargetMode="External"/><Relationship Id="rId4" Type="http://schemas.openxmlformats.org/officeDocument/2006/relationships/hyperlink" Target="https://www.chemicool.com/definition/ratio.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644040" y="3168000"/>
            <a:ext cx="11306520" cy="156820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800" b="1" strike="noStrike" spc="-1" dirty="0">
                <a:solidFill>
                  <a:srgbClr val="555544"/>
                </a:solidFill>
                <a:latin typeface="Times New Roman"/>
                <a:ea typeface="Cambria"/>
              </a:rPr>
              <a:t>AIM: To determine the dielectric constant of unknown solid material</a:t>
            </a:r>
            <a:endParaRPr lang="en-IN" sz="4800" b="0" strike="noStrike" spc="-1" dirty="0">
              <a:latin typeface="Arial"/>
            </a:endParaRPr>
          </a:p>
        </p:txBody>
      </p:sp>
      <p:sp>
        <p:nvSpPr>
          <p:cNvPr id="191" name="CustomShape 2"/>
          <p:cNvSpPr/>
          <p:nvPr/>
        </p:nvSpPr>
        <p:spPr>
          <a:xfrm>
            <a:off x="529560" y="239760"/>
            <a:ext cx="11130120" cy="155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800" b="1" strike="noStrike" spc="-1">
                <a:solidFill>
                  <a:srgbClr val="FF0000"/>
                </a:solidFill>
                <a:latin typeface="Times New Roman"/>
                <a:ea typeface="DejaVu Sans"/>
              </a:rPr>
              <a:t>Engineering Physics Laboratory </a:t>
            </a:r>
            <a:endParaRPr lang="en-IN" sz="4800" b="0" strike="noStrike" spc="-1">
              <a:latin typeface="Arial"/>
            </a:endParaRPr>
          </a:p>
          <a:p>
            <a:pPr algn="ctr">
              <a:lnSpc>
                <a:spcPct val="100000"/>
              </a:lnSpc>
            </a:pPr>
            <a:r>
              <a:rPr lang="en-US" sz="4800" b="1" strike="noStrike" spc="-1">
                <a:solidFill>
                  <a:srgbClr val="FF0000"/>
                </a:solidFill>
                <a:latin typeface="Times New Roman"/>
                <a:ea typeface="DejaVu Sans"/>
              </a:rPr>
              <a:t>(Course Code : PHY119)</a:t>
            </a:r>
            <a:endParaRPr lang="en-IN" sz="4800" b="0" strike="noStrike" spc="-1">
              <a:latin typeface="Arial"/>
            </a:endParaRPr>
          </a:p>
        </p:txBody>
      </p:sp>
      <p:sp>
        <p:nvSpPr>
          <p:cNvPr id="192" name="CustomShape 3"/>
          <p:cNvSpPr/>
          <p:nvPr/>
        </p:nvSpPr>
        <p:spPr>
          <a:xfrm>
            <a:off x="2576880" y="2329920"/>
            <a:ext cx="858168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400" b="1" u="sng" strike="noStrike" spc="-1" dirty="0">
                <a:solidFill>
                  <a:srgbClr val="000000"/>
                </a:solidFill>
                <a:uFillTx/>
                <a:latin typeface="Cambria"/>
                <a:ea typeface="Cambria"/>
              </a:rPr>
              <a:t>Experiment Number:  </a:t>
            </a:r>
            <a:r>
              <a:rPr lang="en-US" sz="4400" b="1" u="sng" spc="-1" dirty="0">
                <a:solidFill>
                  <a:srgbClr val="000000"/>
                </a:solidFill>
                <a:latin typeface="Cambria"/>
                <a:ea typeface="Cambria"/>
              </a:rPr>
              <a:t>4</a:t>
            </a:r>
            <a:endParaRPr lang="en-IN" sz="4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Tm="32000"/>
    </mc:Choice>
    <mc:Fallback xmlns="" xmlns:p15="http://schemas.microsoft.com/office/powerpoint/2012/main">
      <p:transition spd="slow" advTm="32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609480" y="221040"/>
            <a:ext cx="10971000" cy="12488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4400" b="0" strike="noStrike" spc="-1">
                <a:solidFill>
                  <a:srgbClr val="000000"/>
                </a:solidFill>
                <a:latin typeface="Arial"/>
                <a:ea typeface="DejaVu Sans"/>
              </a:rPr>
              <a:t>Step By Step guide to perform the experiment by D.C. technique</a:t>
            </a:r>
            <a:endParaRPr lang="en-IN" sz="4400" b="0" strike="noStrike" spc="-1">
              <a:latin typeface="Arial"/>
            </a:endParaRPr>
          </a:p>
        </p:txBody>
      </p:sp>
      <p:sp>
        <p:nvSpPr>
          <p:cNvPr id="221" name="CustomShape 2"/>
          <p:cNvSpPr/>
          <p:nvPr/>
        </p:nvSpPr>
        <p:spPr>
          <a:xfrm>
            <a:off x="720000" y="2142720"/>
            <a:ext cx="10971000" cy="39758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2560">
              <a:lnSpc>
                <a:spcPct val="100000"/>
              </a:lnSpc>
              <a:spcBef>
                <a:spcPts val="1417"/>
              </a:spcBef>
              <a:buClr>
                <a:srgbClr val="000000"/>
              </a:buClr>
              <a:buSzPct val="45000"/>
              <a:buFont typeface="Wingdings" charset="2"/>
              <a:buChar char=""/>
            </a:pPr>
            <a:r>
              <a:rPr lang="en-IN" sz="3200" b="0" strike="noStrike" spc="-1">
                <a:solidFill>
                  <a:srgbClr val="000000"/>
                </a:solidFill>
                <a:latin typeface="Arial"/>
                <a:ea typeface="DejaVu Sans"/>
              </a:rPr>
              <a:t>The formula used is </a:t>
            </a:r>
            <a:endParaRPr lang="en-IN" sz="3200" b="0" strike="noStrike" spc="-1">
              <a:latin typeface="Arial"/>
            </a:endParaRPr>
          </a:p>
        </p:txBody>
      </p:sp>
      <p:pic>
        <p:nvPicPr>
          <p:cNvPr id="222" name="Picture 221"/>
          <p:cNvPicPr/>
          <p:nvPr/>
        </p:nvPicPr>
        <p:blipFill>
          <a:blip r:embed="rId2"/>
          <a:stretch/>
        </p:blipFill>
        <p:spPr>
          <a:xfrm>
            <a:off x="1801080" y="3384000"/>
            <a:ext cx="6693480" cy="174060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CustomShape 1"/>
          <p:cNvSpPr/>
          <p:nvPr/>
        </p:nvSpPr>
        <p:spPr>
          <a:xfrm>
            <a:off x="609480" y="273600"/>
            <a:ext cx="10971000" cy="1143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4400" b="0" strike="noStrike" spc="-1">
                <a:solidFill>
                  <a:srgbClr val="000000"/>
                </a:solidFill>
                <a:latin typeface="Arial"/>
                <a:ea typeface="DejaVu Sans"/>
              </a:rPr>
              <a:t>Procedure</a:t>
            </a:r>
            <a:endParaRPr lang="en-IN" sz="4400" b="0" strike="noStrike" spc="-1">
              <a:latin typeface="Arial"/>
            </a:endParaRPr>
          </a:p>
        </p:txBody>
      </p:sp>
      <p:sp>
        <p:nvSpPr>
          <p:cNvPr id="224" name="CustomShape 2"/>
          <p:cNvSpPr/>
          <p:nvPr/>
        </p:nvSpPr>
        <p:spPr>
          <a:xfrm>
            <a:off x="609480" y="1604520"/>
            <a:ext cx="10971000" cy="3975840"/>
          </a:xfrm>
          <a:prstGeom prst="rect">
            <a:avLst/>
          </a:prstGeom>
          <a:noFill/>
          <a:ln>
            <a:noFill/>
          </a:ln>
        </p:spPr>
        <p:style>
          <a:lnRef idx="0">
            <a:scrgbClr r="0" g="0" b="0"/>
          </a:lnRef>
          <a:fillRef idx="0">
            <a:scrgbClr r="0" g="0" b="0"/>
          </a:fillRef>
          <a:effectRef idx="0">
            <a:scrgbClr r="0" g="0" b="0"/>
          </a:effectRef>
          <a:fontRef idx="minor"/>
        </p:style>
      </p:sp>
      <p:sp>
        <p:nvSpPr>
          <p:cNvPr id="225" name="CustomShape 3"/>
          <p:cNvSpPr/>
          <p:nvPr/>
        </p:nvSpPr>
        <p:spPr>
          <a:xfrm>
            <a:off x="608760" y="1278720"/>
            <a:ext cx="10971720" cy="39765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lnSpcReduction="10000"/>
          </a:bodyPr>
          <a:lstStyle/>
          <a:p>
            <a:pPr>
              <a:lnSpc>
                <a:spcPct val="100000"/>
              </a:lnSpc>
              <a:spcBef>
                <a:spcPts val="1417"/>
              </a:spcBef>
            </a:pPr>
            <a:r>
              <a:rPr lang="en-IN" sz="2400" b="0" strike="noStrike" spc="-1" dirty="0">
                <a:solidFill>
                  <a:srgbClr val="000000"/>
                </a:solidFill>
                <a:latin typeface="Arial"/>
                <a:ea typeface="DejaVu Sans"/>
              </a:rPr>
              <a:t>Step:1 open the link: </a:t>
            </a:r>
          </a:p>
          <a:p>
            <a:pPr>
              <a:lnSpc>
                <a:spcPct val="100000"/>
              </a:lnSpc>
              <a:spcBef>
                <a:spcPts val="1417"/>
              </a:spcBef>
            </a:pPr>
            <a:r>
              <a:rPr lang="en-IN" sz="2400" b="0" strike="noStrike" spc="-1" dirty="0">
                <a:solidFill>
                  <a:srgbClr val="000000"/>
                </a:solidFill>
                <a:latin typeface="Arial"/>
                <a:ea typeface="DejaVu Sans"/>
                <a:hlinkClick r:id="rId2"/>
              </a:rPr>
              <a:t>https://phet.colorado.edu/sims/cheerpj/capacitor-lab/latest/capacitor-lab.html?simulation=capacitor-lab</a:t>
            </a:r>
            <a:r>
              <a:rPr lang="en-IN" sz="2400" b="0" strike="noStrike" spc="-1" dirty="0">
                <a:solidFill>
                  <a:srgbClr val="000000"/>
                </a:solidFill>
                <a:latin typeface="Arial"/>
                <a:ea typeface="DejaVu Sans"/>
              </a:rPr>
              <a:t> </a:t>
            </a:r>
            <a:endParaRPr lang="en-IN" sz="2400" b="0" strike="noStrike" spc="-1" dirty="0">
              <a:latin typeface="Arial"/>
            </a:endParaRPr>
          </a:p>
          <a:p>
            <a:pPr marL="432000" indent="-323280">
              <a:lnSpc>
                <a:spcPct val="100000"/>
              </a:lnSpc>
              <a:spcBef>
                <a:spcPts val="1417"/>
              </a:spcBef>
              <a:buClr>
                <a:srgbClr val="000000"/>
              </a:buClr>
              <a:buSzPct val="45000"/>
              <a:buFont typeface="Wingdings" charset="2"/>
              <a:buChar char=""/>
            </a:pPr>
            <a:r>
              <a:rPr lang="en-IN" sz="2400" b="0" strike="noStrike" spc="-1" dirty="0">
                <a:solidFill>
                  <a:srgbClr val="000000"/>
                </a:solidFill>
                <a:latin typeface="Arial"/>
                <a:ea typeface="DejaVu Sans"/>
              </a:rPr>
              <a:t>Step:2 Measure the value of capacitance with air in between the plates of capacitor and call  it C0, (keep constant area and plate distance)</a:t>
            </a:r>
            <a:endParaRPr lang="en-IN" sz="2400" b="0" strike="noStrike" spc="-1" dirty="0">
              <a:latin typeface="Arial"/>
            </a:endParaRPr>
          </a:p>
          <a:p>
            <a:pPr marL="432000" indent="-323280">
              <a:lnSpc>
                <a:spcPct val="100000"/>
              </a:lnSpc>
              <a:spcBef>
                <a:spcPts val="1417"/>
              </a:spcBef>
              <a:buClr>
                <a:srgbClr val="000000"/>
              </a:buClr>
              <a:buSzPct val="45000"/>
              <a:buFont typeface="Wingdings" charset="2"/>
              <a:buChar char=""/>
            </a:pPr>
            <a:r>
              <a:rPr lang="en-IN" sz="2400" b="0" strike="noStrike" spc="-1" dirty="0">
                <a:solidFill>
                  <a:srgbClr val="000000"/>
                </a:solidFill>
                <a:latin typeface="Arial"/>
                <a:ea typeface="DejaVu Sans"/>
              </a:rPr>
              <a:t>Step:3 Go to the “ Dielectric tab” and insert Teflon as the dielectric between the plates of the capacitor and measure the value of C, call it Cm</a:t>
            </a:r>
            <a:endParaRPr lang="en-IN" sz="2400" b="0" strike="noStrike" spc="-1" dirty="0">
              <a:latin typeface="Arial"/>
            </a:endParaRPr>
          </a:p>
          <a:p>
            <a:pPr marL="432000" indent="-323280">
              <a:lnSpc>
                <a:spcPct val="100000"/>
              </a:lnSpc>
              <a:spcBef>
                <a:spcPts val="1417"/>
              </a:spcBef>
              <a:buClr>
                <a:srgbClr val="000000"/>
              </a:buClr>
              <a:buSzPct val="45000"/>
              <a:buFont typeface="Wingdings" charset="2"/>
              <a:buChar char=""/>
            </a:pPr>
            <a:r>
              <a:rPr lang="en-IN" sz="2400" b="0" strike="noStrike" spc="-1" dirty="0">
                <a:solidFill>
                  <a:srgbClr val="000000"/>
                </a:solidFill>
                <a:latin typeface="Arial"/>
                <a:ea typeface="DejaVu Sans"/>
              </a:rPr>
              <a:t>Use the formula to calculate the Dielectric constant of Teflon</a:t>
            </a:r>
            <a:endParaRPr lang="en-IN" sz="2400" b="0" strike="noStrike" spc="-1" dirty="0">
              <a:latin typeface="Arial"/>
            </a:endParaRPr>
          </a:p>
          <a:p>
            <a:pPr marL="432000" indent="-323280">
              <a:lnSpc>
                <a:spcPct val="100000"/>
              </a:lnSpc>
              <a:spcBef>
                <a:spcPts val="1417"/>
              </a:spcBef>
              <a:buClr>
                <a:srgbClr val="000000"/>
              </a:buClr>
              <a:buSzPct val="45000"/>
              <a:buFont typeface="Wingdings" charset="2"/>
              <a:buChar char=""/>
            </a:pPr>
            <a:r>
              <a:rPr lang="en-IN" sz="2400" b="0" strike="noStrike" spc="-1" dirty="0">
                <a:solidFill>
                  <a:srgbClr val="000000"/>
                </a:solidFill>
                <a:latin typeface="Arial"/>
                <a:ea typeface="DejaVu Sans"/>
              </a:rPr>
              <a:t> </a:t>
            </a:r>
            <a:endParaRPr lang="en-IN" sz="2400" b="0" strike="noStrike" spc="-1" dirty="0">
              <a:latin typeface="Arial"/>
            </a:endParaRPr>
          </a:p>
          <a:p>
            <a:pPr>
              <a:lnSpc>
                <a:spcPct val="100000"/>
              </a:lnSpc>
              <a:spcBef>
                <a:spcPts val="1417"/>
              </a:spcBef>
            </a:pPr>
            <a:endParaRPr lang="en-IN" sz="2400" b="0" strike="noStrike" spc="-1" dirty="0">
              <a:latin typeface="Arial"/>
            </a:endParaRPr>
          </a:p>
        </p:txBody>
      </p:sp>
      <p:pic>
        <p:nvPicPr>
          <p:cNvPr id="226" name="Picture 225"/>
          <p:cNvPicPr/>
          <p:nvPr/>
        </p:nvPicPr>
        <p:blipFill>
          <a:blip r:embed="rId3"/>
          <a:stretch/>
        </p:blipFill>
        <p:spPr>
          <a:xfrm>
            <a:off x="1703512" y="4661950"/>
            <a:ext cx="4896000" cy="1273320"/>
          </a:xfrm>
          <a:prstGeom prst="rect">
            <a:avLst/>
          </a:prstGeom>
          <a:ln>
            <a:noFill/>
          </a:ln>
        </p:spPr>
      </p:pic>
      <p:sp>
        <p:nvSpPr>
          <p:cNvPr id="227" name="CustomShape 4"/>
          <p:cNvSpPr/>
          <p:nvPr/>
        </p:nvSpPr>
        <p:spPr>
          <a:xfrm>
            <a:off x="864000" y="5760000"/>
            <a:ext cx="10223280" cy="42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32000" indent="-323280">
              <a:lnSpc>
                <a:spcPct val="100000"/>
              </a:lnSpc>
              <a:spcBef>
                <a:spcPts val="1417"/>
              </a:spcBef>
              <a:buClr>
                <a:srgbClr val="000000"/>
              </a:buClr>
              <a:buSzPct val="45000"/>
              <a:buFont typeface="Wingdings" charset="2"/>
              <a:buChar char=""/>
            </a:pPr>
            <a:r>
              <a:rPr lang="en-IN" sz="2400" b="0" strike="noStrike" spc="-1">
                <a:solidFill>
                  <a:srgbClr val="000000"/>
                </a:solidFill>
                <a:latin typeface="Arial"/>
                <a:ea typeface="DejaVu Sans"/>
              </a:rPr>
              <a:t>Repeat the experiment for paper and glass.</a:t>
            </a:r>
            <a:endParaRPr lang="en-IN" sz="24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609480" y="288000"/>
            <a:ext cx="10971720" cy="125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3200" b="0" strike="noStrike" spc="-1">
                <a:solidFill>
                  <a:srgbClr val="000000"/>
                </a:solidFill>
                <a:latin typeface="Arial"/>
                <a:ea typeface="DejaVu Sans"/>
              </a:rPr>
              <a:t>Observation Table</a:t>
            </a:r>
            <a:endParaRPr lang="en-IN" sz="3200" b="0" strike="noStrike" spc="-1">
              <a:latin typeface="Arial"/>
            </a:endParaRPr>
          </a:p>
        </p:txBody>
      </p:sp>
      <p:graphicFrame>
        <p:nvGraphicFramePr>
          <p:cNvPr id="229" name="Table 2"/>
          <p:cNvGraphicFramePr/>
          <p:nvPr/>
        </p:nvGraphicFramePr>
        <p:xfrm>
          <a:off x="1647720" y="2094840"/>
          <a:ext cx="8627760" cy="3920040"/>
        </p:xfrm>
        <a:graphic>
          <a:graphicData uri="http://schemas.openxmlformats.org/drawingml/2006/table">
            <a:tbl>
              <a:tblPr/>
              <a:tblGrid>
                <a:gridCol w="2157120">
                  <a:extLst>
                    <a:ext uri="{9D8B030D-6E8A-4147-A177-3AD203B41FA5}">
                      <a16:colId xmlns:a16="http://schemas.microsoft.com/office/drawing/2014/main" val="20000"/>
                    </a:ext>
                  </a:extLst>
                </a:gridCol>
                <a:gridCol w="2157120">
                  <a:extLst>
                    <a:ext uri="{9D8B030D-6E8A-4147-A177-3AD203B41FA5}">
                      <a16:colId xmlns:a16="http://schemas.microsoft.com/office/drawing/2014/main" val="20001"/>
                    </a:ext>
                  </a:extLst>
                </a:gridCol>
                <a:gridCol w="2157120">
                  <a:extLst>
                    <a:ext uri="{9D8B030D-6E8A-4147-A177-3AD203B41FA5}">
                      <a16:colId xmlns:a16="http://schemas.microsoft.com/office/drawing/2014/main" val="20002"/>
                    </a:ext>
                  </a:extLst>
                </a:gridCol>
                <a:gridCol w="2156400">
                  <a:extLst>
                    <a:ext uri="{9D8B030D-6E8A-4147-A177-3AD203B41FA5}">
                      <a16:colId xmlns:a16="http://schemas.microsoft.com/office/drawing/2014/main" val="20003"/>
                    </a:ext>
                  </a:extLst>
                </a:gridCol>
              </a:tblGrid>
              <a:tr h="783360">
                <a:tc>
                  <a:txBody>
                    <a:bodyPr/>
                    <a:lstStyle/>
                    <a:p>
                      <a:pPr>
                        <a:lnSpc>
                          <a:spcPct val="100000"/>
                        </a:lnSpc>
                      </a:pPr>
                      <a:r>
                        <a:rPr lang="en-IN" sz="1800" b="0" strike="noStrike" spc="-1">
                          <a:latin typeface="Arial"/>
                        </a:rPr>
                        <a:t>Dielectric Material</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IN" sz="1800" b="0" strike="noStrike" spc="-1">
                          <a:latin typeface="Arial"/>
                        </a:rPr>
                        <a:t>    Capacitance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IN" sz="1800" b="0" strike="noStrike" spc="-1">
                          <a:latin typeface="Arial"/>
                        </a:rPr>
                        <a:t>Dielectric constant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IN" sz="1800" b="0" strike="noStrike" spc="-1">
                          <a:latin typeface="Arial"/>
                        </a:rPr>
                        <a:t>% error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783360">
                <a:tc>
                  <a:txBody>
                    <a:bodyPr/>
                    <a:lstStyle/>
                    <a:p>
                      <a:pPr>
                        <a:lnSpc>
                          <a:spcPct val="100000"/>
                        </a:lnSpc>
                      </a:pPr>
                      <a:r>
                        <a:rPr lang="en-IN" sz="1800" b="0" strike="noStrike" spc="-1">
                          <a:latin typeface="Arial"/>
                        </a:rPr>
                        <a:t>air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IN" sz="1800" b="0" strike="noStrike" spc="-1">
                          <a:latin typeface="Arial"/>
                        </a:rPr>
                        <a:t>C0=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IN" sz="1800" b="0" strike="noStrike" spc="-1">
                          <a:latin typeface="Arial"/>
                        </a:rPr>
                        <a: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783360">
                <a:tc>
                  <a:txBody>
                    <a:bodyPr/>
                    <a:lstStyle/>
                    <a:p>
                      <a:pPr>
                        <a:lnSpc>
                          <a:spcPct val="100000"/>
                        </a:lnSpc>
                      </a:pPr>
                      <a:r>
                        <a:rPr lang="en-IN" sz="1800" b="0" strike="noStrike" spc="-1">
                          <a:latin typeface="Arial"/>
                        </a:rPr>
                        <a:t>Teflon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IN" sz="1800" b="0" strike="noStrike" spc="-1">
                          <a:latin typeface="Arial"/>
                        </a:rPr>
                        <a:t>Cm=</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785520">
                <a:tc>
                  <a:txBody>
                    <a:bodyPr/>
                    <a:lstStyle/>
                    <a:p>
                      <a:pPr>
                        <a:lnSpc>
                          <a:spcPct val="100000"/>
                        </a:lnSpc>
                      </a:pPr>
                      <a:r>
                        <a:rPr lang="en-IN" sz="1800" b="0" strike="noStrike" spc="-1">
                          <a:latin typeface="Arial"/>
                        </a:rPr>
                        <a:t>Paper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784440">
                <a:tc>
                  <a:txBody>
                    <a:bodyPr/>
                    <a:lstStyle/>
                    <a:p>
                      <a:pPr>
                        <a:lnSpc>
                          <a:spcPct val="100000"/>
                        </a:lnSpc>
                      </a:pPr>
                      <a:r>
                        <a:rPr lang="en-IN" sz="1800" b="0" strike="noStrike" spc="-1">
                          <a:latin typeface="Arial"/>
                        </a:rPr>
                        <a:t>Glass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bl>
          </a:graphicData>
        </a:graphic>
      </p:graphicFrame>
      <p:sp>
        <p:nvSpPr>
          <p:cNvPr id="230" name="CustomShape 3"/>
          <p:cNvSpPr/>
          <p:nvPr/>
        </p:nvSpPr>
        <p:spPr>
          <a:xfrm>
            <a:off x="648000" y="1512000"/>
            <a:ext cx="11303280" cy="60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Parameters:  Plate area:   ----------- , Seperation between plates: -----------------</a:t>
            </a:r>
            <a:endParaRPr lang="en-IN" sz="1800" b="0" strike="noStrike" spc="-1">
              <a:latin typeface="Arial"/>
            </a:endParaRPr>
          </a:p>
          <a:p>
            <a:pPr>
              <a:lnSpc>
                <a:spcPct val="100000"/>
              </a:lnSpc>
            </a:pPr>
            <a:endParaRPr lang="en-IN" sz="1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838080" y="365040"/>
            <a:ext cx="10513080" cy="1323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3200" b="0" strike="noStrike" spc="-1">
                <a:solidFill>
                  <a:srgbClr val="000000"/>
                </a:solidFill>
                <a:latin typeface="Calibri"/>
                <a:ea typeface="DejaVu Sans"/>
              </a:rPr>
              <a:t>Understanding based Q Session</a:t>
            </a:r>
            <a:endParaRPr lang="en-IN" sz="3200" b="0" strike="noStrike" spc="-1">
              <a:latin typeface="Arial"/>
            </a:endParaRPr>
          </a:p>
        </p:txBody>
      </p:sp>
      <p:sp>
        <p:nvSpPr>
          <p:cNvPr id="232" name="CustomShape 2"/>
          <p:cNvSpPr/>
          <p:nvPr/>
        </p:nvSpPr>
        <p:spPr>
          <a:xfrm>
            <a:off x="1008000" y="1690200"/>
            <a:ext cx="10653840" cy="2391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Q:1 Dielectric materials are</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Arial"/>
                <a:ea typeface="DejaVu Sans"/>
              </a:rPr>
              <a:t>(a) Poor conductors</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Arial"/>
                <a:ea typeface="DejaVu Sans"/>
              </a:rPr>
              <a:t>(b) excellent semiconductors</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Arial"/>
                <a:ea typeface="DejaVu Sans"/>
              </a:rPr>
              <a:t>(c) Ideal for charge storage</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Arial"/>
                <a:ea typeface="DejaVu Sans"/>
              </a:rPr>
              <a:t>(d) None of the above</a:t>
            </a:r>
            <a:endParaRPr lang="en-IN" sz="1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008000" y="1690200"/>
            <a:ext cx="10653840" cy="2391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Q:2 If a material possesses high dielectric constant then the capaciance of that material is</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Arial"/>
                <a:ea typeface="DejaVu Sans"/>
              </a:rPr>
              <a:t>(a) High</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Arial"/>
                <a:ea typeface="DejaVu Sans"/>
              </a:rPr>
              <a:t>(b) Very low</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Arial"/>
                <a:ea typeface="DejaVu Sans"/>
              </a:rPr>
              <a:t>(c) Does not depend on it</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Arial"/>
                <a:ea typeface="DejaVu Sans"/>
              </a:rPr>
              <a:t>(d) exactly half of it</a:t>
            </a:r>
            <a:endParaRPr lang="en-IN" sz="18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576000" y="720000"/>
            <a:ext cx="11013840" cy="2903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Q:3  The value of Dielectric constant depends on</a:t>
            </a: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Arial"/>
                <a:ea typeface="DejaVu Sans"/>
              </a:rPr>
              <a:t>(a) Frequency of applied field</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Arial"/>
                <a:ea typeface="DejaVu Sans"/>
              </a:rPr>
              <a:t>(b) Humidity</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Arial"/>
                <a:ea typeface="DejaVu Sans"/>
              </a:rPr>
              <a:t>(c) Temperature</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Arial"/>
                <a:ea typeface="DejaVu Sans"/>
              </a:rPr>
              <a:t>(d) all of the above</a:t>
            </a:r>
            <a:endParaRPr lang="en-IN" sz="18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576000" y="720000"/>
            <a:ext cx="11013840" cy="2903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Q:4  If material possesses low dielectric constant then its polarizability will be</a:t>
            </a: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Arial"/>
                <a:ea typeface="DejaVu Sans"/>
              </a:rPr>
              <a:t>(a) Low</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Arial"/>
                <a:ea typeface="DejaVu Sans"/>
              </a:rPr>
              <a:t>(b) High</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Arial"/>
                <a:ea typeface="DejaVu Sans"/>
              </a:rPr>
              <a:t>(c) will remain constant</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Arial"/>
                <a:ea typeface="DejaVu Sans"/>
              </a:rPr>
              <a:t>(d) cannot say anything</a:t>
            </a:r>
            <a:endParaRPr lang="en-IN" sz="18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576000" y="720000"/>
            <a:ext cx="11013840" cy="2903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Q:5  In a capacitor the electric charge is stored in</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Arial"/>
                <a:ea typeface="DejaVu Sans"/>
              </a:rPr>
              <a:t>   A. Metal plates</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Arial"/>
                <a:ea typeface="DejaVu Sans"/>
              </a:rPr>
              <a:t>   B. Dielectric</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Arial"/>
                <a:ea typeface="DejaVu Sans"/>
              </a:rPr>
              <a:t>   C. Both A and B</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Arial"/>
                <a:ea typeface="DejaVu Sans"/>
              </a:rPr>
              <a:t>   D. None of the above </a:t>
            </a: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CustomShape 1"/>
          <p:cNvSpPr/>
          <p:nvPr/>
        </p:nvSpPr>
        <p:spPr>
          <a:xfrm>
            <a:off x="838080" y="365040"/>
            <a:ext cx="10513080" cy="1323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800" b="0" strike="noStrike" spc="-1">
                <a:solidFill>
                  <a:srgbClr val="000000"/>
                </a:solidFill>
                <a:latin typeface="Calibri"/>
                <a:ea typeface="DejaVu Sans"/>
              </a:rPr>
              <a:t>Activity based questions</a:t>
            </a:r>
            <a:endParaRPr lang="en-IN" sz="2800" b="0" strike="noStrike" spc="-1">
              <a:latin typeface="Arial"/>
            </a:endParaRPr>
          </a:p>
        </p:txBody>
      </p:sp>
      <p:sp>
        <p:nvSpPr>
          <p:cNvPr id="238" name="CustomShape 2"/>
          <p:cNvSpPr/>
          <p:nvPr/>
        </p:nvSpPr>
        <p:spPr>
          <a:xfrm>
            <a:off x="576000" y="1584000"/>
            <a:ext cx="10941840" cy="34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800" b="0" strike="noStrike" spc="-1" dirty="0">
                <a:solidFill>
                  <a:srgbClr val="000000"/>
                </a:solidFill>
                <a:latin typeface="Arial"/>
                <a:ea typeface="DejaVu Sans"/>
                <a:hlinkClick r:id="rId2"/>
              </a:rPr>
              <a:t>https://phet.colorado.edu/sims/cheerpj/capacitor-lab/latest/capacitor-lab.html?simulation=capacitor-lab</a:t>
            </a:r>
            <a:r>
              <a:rPr lang="en-IN" sz="2800" b="0" strike="noStrike" spc="-1" dirty="0">
                <a:solidFill>
                  <a:srgbClr val="000000"/>
                </a:solidFill>
                <a:latin typeface="Arial"/>
                <a:ea typeface="DejaVu Sans"/>
              </a:rPr>
              <a:t> </a:t>
            </a:r>
            <a:endParaRPr lang="en-IN" sz="28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ustomShape 1"/>
          <p:cNvSpPr/>
          <p:nvPr/>
        </p:nvSpPr>
        <p:spPr>
          <a:xfrm>
            <a:off x="2734560" y="126360"/>
            <a:ext cx="6720480" cy="699120"/>
          </a:xfrm>
          <a:prstGeom prst="rect">
            <a:avLst/>
          </a:prstGeom>
          <a:solidFill>
            <a:srgbClr val="FFFF00"/>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000" b="1" strike="noStrike" spc="-1">
                <a:solidFill>
                  <a:srgbClr val="000000"/>
                </a:solidFill>
                <a:latin typeface="Times New Roman"/>
                <a:ea typeface="DejaVu Sans"/>
              </a:rPr>
              <a:t>Learning Objectives </a:t>
            </a:r>
            <a:endParaRPr lang="en-IN" sz="4000" b="0" strike="noStrike" spc="-1">
              <a:latin typeface="Arial"/>
            </a:endParaRPr>
          </a:p>
        </p:txBody>
      </p:sp>
      <p:sp>
        <p:nvSpPr>
          <p:cNvPr id="194" name="CustomShape 2"/>
          <p:cNvSpPr/>
          <p:nvPr/>
        </p:nvSpPr>
        <p:spPr>
          <a:xfrm>
            <a:off x="216000" y="935640"/>
            <a:ext cx="11764440" cy="510763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endParaRPr lang="en-IN" sz="1800" b="0" strike="noStrike" spc="-1" dirty="0">
              <a:latin typeface="Arial"/>
            </a:endParaRPr>
          </a:p>
          <a:p>
            <a:pPr marL="343080" indent="-340560">
              <a:lnSpc>
                <a:spcPct val="100000"/>
              </a:lnSpc>
              <a:buClr>
                <a:srgbClr val="000000"/>
              </a:buClr>
              <a:buFont typeface="StarSymbol"/>
              <a:buAutoNum type="arabicPeriod"/>
            </a:pPr>
            <a:r>
              <a:rPr lang="en-US" sz="2800" b="1" strike="noStrike" spc="-1" dirty="0">
                <a:solidFill>
                  <a:srgbClr val="000000"/>
                </a:solidFill>
                <a:latin typeface="Cambria"/>
                <a:ea typeface="Cambria"/>
              </a:rPr>
              <a:t>To understand the concept of dipole moment, capacitance and permittivity.</a:t>
            </a:r>
            <a:endParaRPr lang="en-IN" sz="2800" b="0" strike="noStrike" spc="-1" dirty="0">
              <a:latin typeface="Arial"/>
            </a:endParaRPr>
          </a:p>
          <a:p>
            <a:pPr>
              <a:lnSpc>
                <a:spcPct val="100000"/>
              </a:lnSpc>
            </a:pPr>
            <a:endParaRPr lang="en-IN" sz="2800" b="0" strike="noStrike" spc="-1" dirty="0">
              <a:latin typeface="Arial"/>
            </a:endParaRPr>
          </a:p>
          <a:p>
            <a:pPr>
              <a:lnSpc>
                <a:spcPct val="100000"/>
              </a:lnSpc>
            </a:pPr>
            <a:r>
              <a:rPr lang="en-US" sz="2800" b="1" strike="noStrike" spc="-1" dirty="0">
                <a:solidFill>
                  <a:srgbClr val="000000"/>
                </a:solidFill>
                <a:latin typeface="Cambria"/>
                <a:ea typeface="Cambria"/>
              </a:rPr>
              <a:t>2. </a:t>
            </a:r>
            <a:r>
              <a:rPr lang="en-US" sz="2800" b="1" u="sng" strike="noStrike" spc="-1" dirty="0">
                <a:solidFill>
                  <a:srgbClr val="000000"/>
                </a:solidFill>
                <a:uFillTx/>
                <a:latin typeface="Cambria"/>
                <a:ea typeface="Cambria"/>
              </a:rPr>
              <a:t>To find out the dielectric constant of any unknown substance</a:t>
            </a:r>
            <a:endParaRPr lang="en-IN" sz="2800" b="0" strike="noStrike" spc="-1" dirty="0">
              <a:latin typeface="Arial"/>
            </a:endParaRPr>
          </a:p>
          <a:p>
            <a:pPr>
              <a:lnSpc>
                <a:spcPct val="100000"/>
              </a:lnSpc>
            </a:pPr>
            <a:endParaRPr lang="en-IN" sz="2800" b="0" strike="noStrike" spc="-1" dirty="0">
              <a:latin typeface="Arial"/>
            </a:endParaRPr>
          </a:p>
          <a:p>
            <a:pPr>
              <a:lnSpc>
                <a:spcPct val="100000"/>
              </a:lnSpc>
            </a:pPr>
            <a:r>
              <a:rPr lang="en-US" sz="2800" b="1" strike="noStrike" spc="-1" dirty="0">
                <a:solidFill>
                  <a:srgbClr val="000000"/>
                </a:solidFill>
                <a:latin typeface="Cambria"/>
                <a:ea typeface="Cambria"/>
              </a:rPr>
              <a:t>3. To understand the factors affecting the capacitance of the material.</a:t>
            </a:r>
            <a:endParaRPr lang="en-IN" sz="2800" b="0" strike="noStrike" spc="-1" dirty="0">
              <a:latin typeface="Arial"/>
            </a:endParaRPr>
          </a:p>
          <a:p>
            <a:pPr>
              <a:lnSpc>
                <a:spcPct val="100000"/>
              </a:lnSpc>
            </a:pPr>
            <a:endParaRPr lang="en-IN" sz="2800" b="0" strike="noStrike" spc="-1" dirty="0">
              <a:latin typeface="Arial"/>
            </a:endParaRPr>
          </a:p>
          <a:p>
            <a:pPr>
              <a:lnSpc>
                <a:spcPct val="100000"/>
              </a:lnSpc>
            </a:pPr>
            <a:r>
              <a:rPr lang="en-US" sz="2800" b="1" strike="noStrike" spc="-1" dirty="0">
                <a:solidFill>
                  <a:srgbClr val="000000"/>
                </a:solidFill>
                <a:latin typeface="Cambria"/>
                <a:ea typeface="Cambria"/>
              </a:rPr>
              <a:t>4. To understand the close relation between capacitance and permittivity</a:t>
            </a:r>
            <a:endParaRPr lang="en-IN" sz="2800" b="0" strike="noStrike" spc="-1" dirty="0">
              <a:latin typeface="Arial"/>
            </a:endParaRPr>
          </a:p>
          <a:p>
            <a:pPr>
              <a:lnSpc>
                <a:spcPct val="100000"/>
              </a:lnSpc>
            </a:pPr>
            <a:endParaRPr lang="en-IN" sz="2800" b="0" strike="noStrike" spc="-1" dirty="0">
              <a:latin typeface="Arial"/>
            </a:endParaRPr>
          </a:p>
          <a:p>
            <a:pPr>
              <a:lnSpc>
                <a:spcPct val="100000"/>
              </a:lnSpc>
            </a:pPr>
            <a:endParaRPr lang="en-IN" sz="2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Tm="23000"/>
    </mc:Choice>
    <mc:Fallback xmlns="" xmlns:p15="http://schemas.microsoft.com/office/powerpoint/2012/main">
      <p:transition spd="slow" advTm="23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CustomShape 1"/>
          <p:cNvSpPr/>
          <p:nvPr/>
        </p:nvSpPr>
        <p:spPr>
          <a:xfrm>
            <a:off x="788760" y="1008000"/>
            <a:ext cx="10513080" cy="1323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1800" b="0" strike="noStrike" spc="-1">
                <a:solidFill>
                  <a:srgbClr val="000000"/>
                </a:solidFill>
                <a:latin typeface="Calibri"/>
                <a:ea typeface="DejaVu Sans"/>
              </a:rPr>
              <a:t>Q:A1 Consider system of a single electron and proton separated by a fix distance of 200 pm. Calculate the dipole moment of the system in Debye Unit. Repeat the calculations for distances (a) 400 pm   (b) 600 pm   (c) 100 pm  (d)  800 pm and Plot the graph between distance of elementary particles and dipole moment. (Submit with Journal)</a:t>
            </a:r>
            <a:endParaRPr lang="en-IN" sz="18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788760" y="1008000"/>
            <a:ext cx="10513080" cy="1323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1800" b="0" strike="noStrike" spc="-1" dirty="0">
                <a:solidFill>
                  <a:srgbClr val="000000"/>
                </a:solidFill>
                <a:latin typeface="Calibri"/>
                <a:ea typeface="DejaVu Sans"/>
              </a:rPr>
              <a:t>Q:A2. </a:t>
            </a:r>
            <a:r>
              <a:rPr lang="en-US" sz="1800" b="0" strike="noStrike" spc="-1" dirty="0">
                <a:solidFill>
                  <a:srgbClr val="000000"/>
                </a:solidFill>
                <a:latin typeface="Lohit Bengali"/>
                <a:ea typeface="Lohit Bengali"/>
                <a:sym typeface="Symbol"/>
              </a:rPr>
              <a:t></a:t>
            </a:r>
            <a:r>
              <a:rPr lang="en-US" sz="1800" b="0" strike="noStrike" spc="-1" dirty="0">
                <a:solidFill>
                  <a:srgbClr val="000000"/>
                </a:solidFill>
                <a:latin typeface="Calibri"/>
                <a:ea typeface="Lohit Bengali"/>
              </a:rPr>
              <a:t>1.5 V battery is connected between two plates of the air capacitor. Plot the graph between capacitance and the distance between the plates by varying the distances as 5.5 mm, 6.5 mm, 7.5 mm, 8.5 mm, 9.5 mm and 10 mm. Comment on it (Submit with journal)</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endParaRPr lang="en-IN" sz="1800" b="0" strike="noStrike" spc="-1" dirty="0">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CustomShape 1"/>
          <p:cNvSpPr/>
          <p:nvPr/>
        </p:nvSpPr>
        <p:spPr>
          <a:xfrm>
            <a:off x="788760" y="1008000"/>
            <a:ext cx="10513080" cy="1323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1800" b="0" strike="noStrike" spc="-1" dirty="0">
                <a:solidFill>
                  <a:srgbClr val="000000"/>
                </a:solidFill>
                <a:latin typeface="Calibri"/>
                <a:ea typeface="DejaVu Sans"/>
              </a:rPr>
              <a:t>Q:A3. </a:t>
            </a:r>
            <a:r>
              <a:rPr lang="en-US" spc="-1" dirty="0">
                <a:solidFill>
                  <a:srgbClr val="000000"/>
                </a:solidFill>
                <a:latin typeface="Lohit Bengali"/>
                <a:ea typeface="Lohit Bengali"/>
                <a:sym typeface="Symbol"/>
              </a:rPr>
              <a:t> </a:t>
            </a:r>
            <a:r>
              <a:rPr lang="en-US" sz="1800" b="0" strike="noStrike" spc="-1" dirty="0">
                <a:solidFill>
                  <a:srgbClr val="000000"/>
                </a:solidFill>
                <a:latin typeface="Calibri"/>
                <a:ea typeface="Noto Sans CJK SC"/>
              </a:rPr>
              <a:t>1.5 V battery is connected between two plates of the air capacitor separated by the distance 5 mm. Tabulate the values of capacitance by changing the plate area as 100 mm</a:t>
            </a:r>
            <a:r>
              <a:rPr lang="en-US" sz="1800" b="0" strike="noStrike" spc="-1" baseline="33000" dirty="0">
                <a:solidFill>
                  <a:srgbClr val="000000"/>
                </a:solidFill>
                <a:latin typeface="Calibri"/>
                <a:ea typeface="Noto Sans CJK SC"/>
              </a:rPr>
              <a:t>2</a:t>
            </a:r>
            <a:r>
              <a:rPr lang="en-US" sz="1800" b="0" strike="noStrike" spc="-1" dirty="0">
                <a:solidFill>
                  <a:srgbClr val="000000"/>
                </a:solidFill>
                <a:latin typeface="Calibri"/>
                <a:ea typeface="Noto Sans CJK SC"/>
              </a:rPr>
              <a:t>, 150 mm</a:t>
            </a:r>
            <a:r>
              <a:rPr lang="en-US" sz="1800" b="0" strike="noStrike" spc="-1" baseline="33000" dirty="0">
                <a:solidFill>
                  <a:srgbClr val="000000"/>
                </a:solidFill>
                <a:latin typeface="Calibri"/>
                <a:ea typeface="Noto Sans CJK SC"/>
              </a:rPr>
              <a:t>2</a:t>
            </a:r>
            <a:r>
              <a:rPr lang="en-US" sz="1800" b="0" strike="noStrike" spc="-1" dirty="0">
                <a:solidFill>
                  <a:srgbClr val="000000"/>
                </a:solidFill>
                <a:latin typeface="Calibri"/>
                <a:ea typeface="Noto Sans CJK SC"/>
              </a:rPr>
              <a:t>, 200 mm</a:t>
            </a:r>
            <a:r>
              <a:rPr lang="en-US" sz="1800" b="0" strike="noStrike" spc="-1" baseline="33000" dirty="0">
                <a:solidFill>
                  <a:srgbClr val="000000"/>
                </a:solidFill>
                <a:latin typeface="Calibri"/>
                <a:ea typeface="Noto Sans CJK SC"/>
              </a:rPr>
              <a:t>2</a:t>
            </a:r>
            <a:r>
              <a:rPr lang="en-US" sz="1800" b="0" strike="noStrike" spc="-1" dirty="0">
                <a:solidFill>
                  <a:srgbClr val="000000"/>
                </a:solidFill>
                <a:latin typeface="Calibri"/>
                <a:ea typeface="Noto Sans CJK SC"/>
              </a:rPr>
              <a:t>, 250 mm</a:t>
            </a:r>
            <a:r>
              <a:rPr lang="en-US" sz="1800" b="0" strike="noStrike" spc="-1" baseline="33000" dirty="0">
                <a:solidFill>
                  <a:srgbClr val="000000"/>
                </a:solidFill>
                <a:latin typeface="Calibri"/>
                <a:ea typeface="Noto Sans CJK SC"/>
              </a:rPr>
              <a:t>2</a:t>
            </a:r>
            <a:r>
              <a:rPr lang="en-US" sz="1800" b="0" strike="noStrike" spc="-1" dirty="0">
                <a:solidFill>
                  <a:srgbClr val="000000"/>
                </a:solidFill>
                <a:latin typeface="Calibri"/>
                <a:ea typeface="Noto Sans CJK SC"/>
              </a:rPr>
              <a:t>, 300 mm</a:t>
            </a:r>
            <a:r>
              <a:rPr lang="en-US" sz="1800" b="0" strike="noStrike" spc="-1" baseline="33000" dirty="0">
                <a:solidFill>
                  <a:srgbClr val="000000"/>
                </a:solidFill>
                <a:latin typeface="Calibri"/>
                <a:ea typeface="Noto Sans CJK SC"/>
              </a:rPr>
              <a:t>2</a:t>
            </a:r>
            <a:r>
              <a:rPr lang="en-US" sz="1800" b="0" strike="noStrike" spc="-1" dirty="0">
                <a:solidFill>
                  <a:srgbClr val="000000"/>
                </a:solidFill>
                <a:latin typeface="Calibri"/>
                <a:ea typeface="Noto Sans CJK SC"/>
              </a:rPr>
              <a:t>, 350 mm</a:t>
            </a:r>
            <a:r>
              <a:rPr lang="en-US" sz="1800" b="0" strike="noStrike" spc="-1" baseline="33000" dirty="0">
                <a:solidFill>
                  <a:srgbClr val="000000"/>
                </a:solidFill>
                <a:latin typeface="Calibri"/>
                <a:ea typeface="Noto Sans CJK SC"/>
              </a:rPr>
              <a:t>2 </a:t>
            </a:r>
            <a:r>
              <a:rPr lang="en-US" sz="1800" b="0" strike="noStrike" spc="-1" dirty="0">
                <a:solidFill>
                  <a:srgbClr val="000000"/>
                </a:solidFill>
                <a:latin typeface="Calibri"/>
                <a:ea typeface="Noto Sans CJK SC"/>
              </a:rPr>
              <a:t>and 400 mm</a:t>
            </a:r>
            <a:r>
              <a:rPr lang="en-US" sz="1800" b="0" strike="noStrike" spc="-1" baseline="33000" dirty="0">
                <a:solidFill>
                  <a:srgbClr val="000000"/>
                </a:solidFill>
                <a:latin typeface="Calibri"/>
                <a:ea typeface="Noto Sans CJK SC"/>
              </a:rPr>
              <a:t>2</a:t>
            </a:r>
            <a:r>
              <a:rPr lang="en-US" sz="1800" b="0" strike="noStrike" spc="-1" dirty="0">
                <a:solidFill>
                  <a:srgbClr val="000000"/>
                </a:solidFill>
                <a:latin typeface="Calibri"/>
                <a:ea typeface="Noto Sans CJK SC"/>
              </a:rPr>
              <a:t> and explain your observation on their relationship. (Submit with journal)</a:t>
            </a:r>
            <a:endParaRPr lang="en-IN" sz="1800" b="0" strike="noStrike" spc="-1" dirty="0">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788760" y="1008000"/>
            <a:ext cx="10513080" cy="1323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1800" b="0" strike="noStrike" spc="-1" dirty="0">
                <a:solidFill>
                  <a:srgbClr val="000000"/>
                </a:solidFill>
                <a:latin typeface="Calibri"/>
                <a:ea typeface="DejaVu Sans"/>
              </a:rPr>
              <a:t>Q:A4. </a:t>
            </a:r>
            <a:r>
              <a:rPr lang="en-US" spc="-1" dirty="0">
                <a:solidFill>
                  <a:srgbClr val="000000"/>
                </a:solidFill>
                <a:latin typeface="Lohit Bengali"/>
                <a:ea typeface="Lohit Bengali"/>
                <a:sym typeface="Symbol"/>
              </a:rPr>
              <a:t> </a:t>
            </a:r>
            <a:r>
              <a:rPr lang="en-US" sz="1800" b="0" strike="noStrike" spc="-1" dirty="0">
                <a:solidFill>
                  <a:srgbClr val="000000"/>
                </a:solidFill>
                <a:latin typeface="Calibri"/>
                <a:ea typeface="Noto Sans CJK SC"/>
              </a:rPr>
              <a:t>1.5 V battery is connected between two plates of the capacitor separated by the distance 5 mm of the area 100 mm</a:t>
            </a:r>
            <a:r>
              <a:rPr lang="en-US" sz="1800" b="0" strike="noStrike" spc="-1" baseline="33000" dirty="0">
                <a:solidFill>
                  <a:srgbClr val="000000"/>
                </a:solidFill>
                <a:latin typeface="Calibri"/>
                <a:ea typeface="Noto Sans CJK SC"/>
              </a:rPr>
              <a:t>2</a:t>
            </a:r>
            <a:r>
              <a:rPr lang="en-US" sz="1800" b="0" strike="noStrike" spc="-1" dirty="0">
                <a:solidFill>
                  <a:srgbClr val="000000"/>
                </a:solidFill>
                <a:latin typeface="Calibri"/>
                <a:ea typeface="Noto Sans CJK SC"/>
              </a:rPr>
              <a:t>. The value of capacitance is maximum for the material between the plates as </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US" sz="1800" b="0" strike="noStrike" spc="-1" dirty="0">
                <a:solidFill>
                  <a:srgbClr val="000000"/>
                </a:solidFill>
                <a:latin typeface="Calibri"/>
                <a:ea typeface="Noto Sans CJK SC"/>
              </a:rPr>
              <a:t>(a) air  </a:t>
            </a:r>
            <a:endParaRPr lang="en-IN" sz="1800" b="0" strike="noStrike" spc="-1" dirty="0">
              <a:latin typeface="Arial"/>
            </a:endParaRPr>
          </a:p>
          <a:p>
            <a:pPr>
              <a:lnSpc>
                <a:spcPct val="100000"/>
              </a:lnSpc>
            </a:pPr>
            <a:r>
              <a:rPr lang="en-US" sz="1800" b="0" strike="noStrike" spc="-1" dirty="0">
                <a:solidFill>
                  <a:srgbClr val="000000"/>
                </a:solidFill>
                <a:latin typeface="Calibri"/>
                <a:ea typeface="Noto Sans CJK SC"/>
              </a:rPr>
              <a:t>(b) Teflon </a:t>
            </a:r>
            <a:endParaRPr lang="en-IN" sz="1800" b="0" strike="noStrike" spc="-1" dirty="0">
              <a:latin typeface="Arial"/>
            </a:endParaRPr>
          </a:p>
          <a:p>
            <a:pPr>
              <a:lnSpc>
                <a:spcPct val="100000"/>
              </a:lnSpc>
            </a:pPr>
            <a:r>
              <a:rPr lang="en-US" sz="1800" b="0" strike="noStrike" spc="-1" dirty="0">
                <a:solidFill>
                  <a:srgbClr val="000000"/>
                </a:solidFill>
                <a:latin typeface="Calibri"/>
                <a:ea typeface="Noto Sans CJK SC"/>
              </a:rPr>
              <a:t>(c) Paper</a:t>
            </a:r>
            <a:endParaRPr lang="en-IN" sz="1800" b="0" strike="noStrike" spc="-1" dirty="0">
              <a:latin typeface="Arial"/>
            </a:endParaRPr>
          </a:p>
          <a:p>
            <a:pPr>
              <a:lnSpc>
                <a:spcPct val="100000"/>
              </a:lnSpc>
            </a:pPr>
            <a:r>
              <a:rPr lang="en-US" sz="1800" b="0" strike="noStrike" spc="-1" dirty="0">
                <a:solidFill>
                  <a:srgbClr val="000000"/>
                </a:solidFill>
                <a:latin typeface="Calibri"/>
                <a:ea typeface="Noto Sans CJK SC"/>
              </a:rPr>
              <a:t>(d) Glass</a:t>
            </a:r>
            <a:endParaRPr lang="en-IN" sz="1800" b="0" strike="noStrike" spc="-1" dirty="0">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360000" y="669240"/>
            <a:ext cx="115178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dirty="0">
                <a:solidFill>
                  <a:srgbClr val="000000"/>
                </a:solidFill>
                <a:latin typeface="Arial"/>
                <a:ea typeface="DejaVu Sans"/>
              </a:rPr>
              <a:t>Q:A5.</a:t>
            </a:r>
            <a:r>
              <a:rPr lang="en-US" spc="-1" dirty="0">
                <a:solidFill>
                  <a:srgbClr val="000000"/>
                </a:solidFill>
                <a:latin typeface="Lohit Bengali"/>
                <a:ea typeface="Lohit Bengali"/>
                <a:sym typeface="Symbol"/>
              </a:rPr>
              <a:t>  </a:t>
            </a:r>
            <a:r>
              <a:rPr lang="en-US" sz="1800" b="0" strike="noStrike" spc="-1" dirty="0">
                <a:solidFill>
                  <a:srgbClr val="000000"/>
                </a:solidFill>
                <a:latin typeface="Calibri"/>
                <a:ea typeface="Noto Sans CJK SC"/>
              </a:rPr>
              <a:t>1.5 V battery is connected between two plates of the Teflon dielectric having the distance 5 mm and area 100 mm</a:t>
            </a:r>
            <a:r>
              <a:rPr lang="en-US" sz="1800" b="0" strike="noStrike" spc="-1" baseline="33000" dirty="0">
                <a:solidFill>
                  <a:srgbClr val="000000"/>
                </a:solidFill>
                <a:latin typeface="Calibri"/>
                <a:ea typeface="Noto Sans CJK SC"/>
              </a:rPr>
              <a:t>2</a:t>
            </a:r>
            <a:r>
              <a:rPr lang="en-IN" sz="1800" strike="noStrike" spc="-1" dirty="0">
                <a:solidFill>
                  <a:srgbClr val="000000"/>
                </a:solidFill>
                <a:latin typeface="+mj-lt"/>
                <a:ea typeface="Noto Sans CJK SC"/>
              </a:rPr>
              <a:t>. </a:t>
            </a:r>
            <a:r>
              <a:rPr lang="en-IN" sz="1800" strike="noStrike" spc="-1" dirty="0">
                <a:solidFill>
                  <a:srgbClr val="000000"/>
                </a:solidFill>
                <a:latin typeface="Calibri" panose="020F0502020204030204" pitchFamily="34" charset="0"/>
                <a:ea typeface="Noto Sans CJK SC"/>
                <a:cs typeface="Calibri" panose="020F0502020204030204" pitchFamily="34" charset="0"/>
              </a:rPr>
              <a:t>Tabulate the values of capacitance if the Teflon displaces/is offset at (a) 2 mm (b) 4 mm  (c) 6 mm  (d) 8 mm and (e) 10 mm. The value of capacitance with the offset distance</a:t>
            </a:r>
            <a:endParaRPr lang="en-IN" sz="1800" strike="noStrike" spc="-1" dirty="0">
              <a:latin typeface="Calibri" panose="020F0502020204030204" pitchFamily="34" charset="0"/>
              <a:cs typeface="Calibri" panose="020F0502020204030204" pitchFamily="34" charset="0"/>
            </a:endParaRPr>
          </a:p>
          <a:p>
            <a:pPr>
              <a:lnSpc>
                <a:spcPct val="100000"/>
              </a:lnSpc>
            </a:pPr>
            <a:endParaRPr lang="en-IN" sz="1800" b="0" strike="noStrike" spc="-1" dirty="0">
              <a:latin typeface="Calibri" panose="020F0502020204030204" pitchFamily="34" charset="0"/>
              <a:cs typeface="Calibri" panose="020F0502020204030204" pitchFamily="34" charset="0"/>
            </a:endParaRPr>
          </a:p>
          <a:p>
            <a:pPr>
              <a:lnSpc>
                <a:spcPct val="100000"/>
              </a:lnSpc>
            </a:pPr>
            <a:r>
              <a:rPr lang="en-IN" sz="1800" b="0" strike="noStrike" spc="-1" dirty="0">
                <a:solidFill>
                  <a:srgbClr val="000000"/>
                </a:solidFill>
                <a:latin typeface="Calibri" panose="020F0502020204030204" pitchFamily="34" charset="0"/>
                <a:ea typeface="Noto Sans CJK SC"/>
                <a:cs typeface="Calibri" panose="020F0502020204030204" pitchFamily="34" charset="0"/>
              </a:rPr>
              <a:t>(a) Increases</a:t>
            </a:r>
            <a:endParaRPr lang="en-IN" sz="1800" b="0" strike="noStrike" spc="-1" dirty="0">
              <a:latin typeface="Calibri" panose="020F0502020204030204" pitchFamily="34" charset="0"/>
              <a:cs typeface="Calibri" panose="020F0502020204030204" pitchFamily="34" charset="0"/>
            </a:endParaRPr>
          </a:p>
          <a:p>
            <a:pPr>
              <a:lnSpc>
                <a:spcPct val="100000"/>
              </a:lnSpc>
            </a:pPr>
            <a:endParaRPr lang="en-IN" sz="1800" b="0" strike="noStrike" spc="-1" dirty="0">
              <a:latin typeface="Calibri" panose="020F0502020204030204" pitchFamily="34" charset="0"/>
              <a:cs typeface="Calibri" panose="020F0502020204030204" pitchFamily="34" charset="0"/>
            </a:endParaRPr>
          </a:p>
          <a:p>
            <a:pPr>
              <a:lnSpc>
                <a:spcPct val="100000"/>
              </a:lnSpc>
            </a:pPr>
            <a:r>
              <a:rPr lang="en-IN" sz="1800" b="0" strike="noStrike" spc="-1" dirty="0">
                <a:solidFill>
                  <a:srgbClr val="000000"/>
                </a:solidFill>
                <a:latin typeface="Calibri" panose="020F0502020204030204" pitchFamily="34" charset="0"/>
                <a:ea typeface="Noto Sans CJK SC"/>
                <a:cs typeface="Calibri" panose="020F0502020204030204" pitchFamily="34" charset="0"/>
              </a:rPr>
              <a:t>(b) Decreases</a:t>
            </a:r>
            <a:endParaRPr lang="en-IN" sz="1800" b="0" strike="noStrike" spc="-1" dirty="0">
              <a:latin typeface="Calibri" panose="020F0502020204030204" pitchFamily="34" charset="0"/>
              <a:cs typeface="Calibri" panose="020F0502020204030204" pitchFamily="34" charset="0"/>
            </a:endParaRPr>
          </a:p>
          <a:p>
            <a:pPr>
              <a:lnSpc>
                <a:spcPct val="100000"/>
              </a:lnSpc>
            </a:pPr>
            <a:endParaRPr lang="en-IN" sz="1800" b="0" strike="noStrike" spc="-1" dirty="0">
              <a:latin typeface="Calibri" panose="020F0502020204030204" pitchFamily="34" charset="0"/>
              <a:cs typeface="Calibri" panose="020F0502020204030204" pitchFamily="34" charset="0"/>
            </a:endParaRPr>
          </a:p>
          <a:p>
            <a:pPr>
              <a:lnSpc>
                <a:spcPct val="100000"/>
              </a:lnSpc>
            </a:pPr>
            <a:r>
              <a:rPr lang="en-IN" sz="1800" b="0" strike="noStrike" spc="-1" dirty="0">
                <a:solidFill>
                  <a:srgbClr val="000000"/>
                </a:solidFill>
                <a:latin typeface="Calibri" panose="020F0502020204030204" pitchFamily="34" charset="0"/>
                <a:ea typeface="Noto Sans CJK SC"/>
                <a:cs typeface="Calibri" panose="020F0502020204030204" pitchFamily="34" charset="0"/>
              </a:rPr>
              <a:t>(c) Remains same</a:t>
            </a:r>
            <a:endParaRPr lang="en-IN" sz="1800" b="0" strike="noStrike" spc="-1" dirty="0">
              <a:latin typeface="Calibri" panose="020F0502020204030204" pitchFamily="34" charset="0"/>
              <a:cs typeface="Calibri" panose="020F0502020204030204" pitchFamily="34" charset="0"/>
            </a:endParaRPr>
          </a:p>
          <a:p>
            <a:pPr>
              <a:lnSpc>
                <a:spcPct val="100000"/>
              </a:lnSpc>
            </a:pPr>
            <a:endParaRPr lang="en-IN" sz="1800" b="0" strike="noStrike" spc="-1" dirty="0">
              <a:latin typeface="Calibri" panose="020F0502020204030204" pitchFamily="34" charset="0"/>
              <a:cs typeface="Calibri" panose="020F0502020204030204" pitchFamily="34" charset="0"/>
            </a:endParaRPr>
          </a:p>
          <a:p>
            <a:pPr>
              <a:lnSpc>
                <a:spcPct val="100000"/>
              </a:lnSpc>
            </a:pPr>
            <a:r>
              <a:rPr lang="en-IN" sz="1800" b="0" strike="noStrike" spc="-1" dirty="0">
                <a:solidFill>
                  <a:srgbClr val="000000"/>
                </a:solidFill>
                <a:latin typeface="Calibri" panose="020F0502020204030204" pitchFamily="34" charset="0"/>
                <a:ea typeface="Noto Sans CJK SC"/>
                <a:cs typeface="Calibri" panose="020F0502020204030204" pitchFamily="34" charset="0"/>
              </a:rPr>
              <a:t>(d) cannot perform the mentioned distances</a:t>
            </a:r>
            <a:endParaRPr lang="en-IN" sz="1800" b="0" strike="noStrike" spc="-1" dirty="0">
              <a:latin typeface="Calibri" panose="020F0502020204030204" pitchFamily="34" charset="0"/>
              <a:cs typeface="Calibri" panose="020F050202020403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360000" y="669240"/>
            <a:ext cx="115178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a:solidFill>
                  <a:srgbClr val="000000"/>
                </a:solidFill>
                <a:latin typeface="Arial"/>
                <a:ea typeface="DejaVu Sans"/>
              </a:rPr>
              <a:t>Q:A6. One can increase the plate charge by</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Arial"/>
                <a:ea typeface="Noto Sans CJK SC"/>
              </a:rPr>
              <a:t>(a) Increasing the plate area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Arial"/>
                <a:ea typeface="Noto Sans CJK SC"/>
              </a:rPr>
              <a:t>(b) Decreasing the distance between plates</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Arial"/>
                <a:ea typeface="Noto Sans CJK SC"/>
              </a:rPr>
              <a:t>(c) Increasing the applied voltage</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Arial"/>
                <a:ea typeface="Noto Sans CJK SC"/>
              </a:rPr>
              <a:t>(d) All of the above</a:t>
            </a:r>
            <a:endParaRPr lang="en-IN" sz="1800" b="0" strike="noStrike" spc="-1">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360000" y="669240"/>
            <a:ext cx="115178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a:solidFill>
                  <a:srgbClr val="000000"/>
                </a:solidFill>
                <a:latin typeface="Arial"/>
                <a:ea typeface="DejaVu Sans"/>
              </a:rPr>
              <a:t>Q:A7. If the distance between two plates of the capacitor is increased then the stored energy will</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Arial"/>
                <a:ea typeface="Noto Sans CJK SC"/>
              </a:rPr>
              <a:t>(a) Increase</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Arial"/>
                <a:ea typeface="Noto Sans CJK SC"/>
              </a:rPr>
              <a:t>(b) Decrease</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Arial"/>
                <a:ea typeface="Noto Sans CJK SC"/>
              </a:rPr>
              <a:t>(c) remains same</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Arial"/>
                <a:ea typeface="Noto Sans CJK SC"/>
              </a:rPr>
              <a:t>(d) cannot say</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1523880" y="3149640"/>
            <a:ext cx="8679600" cy="82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800" b="1" u="sng" strike="noStrike" spc="-1">
                <a:solidFill>
                  <a:srgbClr val="000000"/>
                </a:solidFill>
                <a:uFillTx/>
                <a:latin typeface="Cambria"/>
                <a:ea typeface="Cambria"/>
              </a:rPr>
              <a:t>Background </a:t>
            </a:r>
            <a:endParaRPr lang="en-IN" sz="48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3778560" y="120960"/>
            <a:ext cx="4273560" cy="759960"/>
          </a:xfrm>
          <a:prstGeom prst="rect">
            <a:avLst/>
          </a:prstGeom>
          <a:solidFill>
            <a:srgbClr val="FFFF00"/>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1" strike="noStrike" spc="-1">
                <a:solidFill>
                  <a:srgbClr val="000000"/>
                </a:solidFill>
                <a:latin typeface="Times New Roman"/>
                <a:ea typeface="DejaVu Sans"/>
              </a:rPr>
              <a:t>Dipole moment</a:t>
            </a:r>
            <a:endParaRPr lang="en-IN" sz="4400" b="0" strike="noStrike" spc="-1">
              <a:latin typeface="Arial"/>
            </a:endParaRPr>
          </a:p>
        </p:txBody>
      </p:sp>
      <p:sp>
        <p:nvSpPr>
          <p:cNvPr id="197" name="CustomShape 2"/>
          <p:cNvSpPr/>
          <p:nvPr/>
        </p:nvSpPr>
        <p:spPr>
          <a:xfrm>
            <a:off x="146880" y="869040"/>
            <a:ext cx="1153692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2400" b="1" strike="noStrike" spc="-1">
                <a:solidFill>
                  <a:srgbClr val="FF0000"/>
                </a:solidFill>
                <a:latin typeface="Times New Roman"/>
                <a:ea typeface="DejaVu Sans"/>
              </a:rPr>
              <a:t>* Dipole moments occur when there is a separation of charge. They can occur between two ions in an ionic bond or between atoms in a covalent bond</a:t>
            </a:r>
            <a:endParaRPr lang="en-IN" sz="2400" b="0" strike="noStrike" spc="-1">
              <a:latin typeface="Arial"/>
            </a:endParaRPr>
          </a:p>
          <a:p>
            <a:pPr algn="just">
              <a:lnSpc>
                <a:spcPct val="100000"/>
              </a:lnSpc>
            </a:pPr>
            <a:r>
              <a:rPr lang="en-US" sz="2400" b="1" strike="noStrike" spc="-1">
                <a:solidFill>
                  <a:srgbClr val="FF0000"/>
                </a:solidFill>
                <a:latin typeface="Times New Roman"/>
                <a:ea typeface="DejaVu Sans"/>
              </a:rPr>
              <a:t>* The dipole moment is a measure of the polarity of the molecule</a:t>
            </a:r>
            <a:endParaRPr lang="en-IN" sz="2400" b="0" strike="noStrike" spc="-1">
              <a:latin typeface="Arial"/>
            </a:endParaRPr>
          </a:p>
        </p:txBody>
      </p:sp>
      <p:pic>
        <p:nvPicPr>
          <p:cNvPr id="198" name="Picture 197"/>
          <p:cNvPicPr/>
          <p:nvPr/>
        </p:nvPicPr>
        <p:blipFill>
          <a:blip r:embed="rId2"/>
          <a:stretch/>
        </p:blipFill>
        <p:spPr>
          <a:xfrm>
            <a:off x="843480" y="2664000"/>
            <a:ext cx="3546360" cy="2985120"/>
          </a:xfrm>
          <a:prstGeom prst="rect">
            <a:avLst/>
          </a:prstGeom>
          <a:ln>
            <a:noFill/>
          </a:ln>
        </p:spPr>
      </p:pic>
      <p:sp>
        <p:nvSpPr>
          <p:cNvPr id="199" name="CustomShape 3"/>
          <p:cNvSpPr/>
          <p:nvPr/>
        </p:nvSpPr>
        <p:spPr>
          <a:xfrm>
            <a:off x="4196520" y="2433240"/>
            <a:ext cx="7897320" cy="292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endParaRPr lang="en-IN" sz="1800" b="0" strike="noStrike" spc="-1">
              <a:latin typeface="Arial"/>
            </a:endParaRPr>
          </a:p>
          <a:p>
            <a:pPr algn="just">
              <a:lnSpc>
                <a:spcPct val="100000"/>
              </a:lnSpc>
            </a:pPr>
            <a:r>
              <a:rPr lang="en-US" sz="2400" b="1" strike="noStrike" spc="-1">
                <a:solidFill>
                  <a:srgbClr val="FF0000"/>
                </a:solidFill>
                <a:latin typeface="Times New Roman"/>
                <a:ea typeface="DejaVu Sans"/>
              </a:rPr>
              <a:t>* When two electrical charges, of opposite sign and equal magnitude, are separated by a distance, an electric dipole is established</a:t>
            </a:r>
            <a:endParaRPr lang="en-IN" sz="2400" b="0" strike="noStrike" spc="-1">
              <a:latin typeface="Arial"/>
            </a:endParaRPr>
          </a:p>
          <a:p>
            <a:pPr algn="just">
              <a:lnSpc>
                <a:spcPct val="100000"/>
              </a:lnSpc>
            </a:pPr>
            <a:r>
              <a:rPr lang="en-US" sz="2400" b="1" strike="noStrike" spc="-1">
                <a:solidFill>
                  <a:srgbClr val="FF0000"/>
                </a:solidFill>
                <a:latin typeface="Times New Roman"/>
                <a:ea typeface="DejaVu Sans"/>
              </a:rPr>
              <a:t>* The size of a dipole is measured by its dipole moment (μ). Dipole moment is measured in Debye units, which is equal to the distance between the charges multiplied by the charge (1 Debye equals 3.34×10</a:t>
            </a:r>
            <a:r>
              <a:rPr lang="en-US" sz="2400" b="1" strike="noStrike" spc="-1" baseline="33000">
                <a:solidFill>
                  <a:srgbClr val="FF0000"/>
                </a:solidFill>
                <a:latin typeface="Times New Roman"/>
                <a:ea typeface="DejaVu Sans"/>
              </a:rPr>
              <a:t>-30</a:t>
            </a:r>
            <a:r>
              <a:rPr lang="en-US" sz="2400" b="1" strike="noStrike" spc="-1">
                <a:solidFill>
                  <a:srgbClr val="FF0000"/>
                </a:solidFill>
                <a:latin typeface="Times New Roman"/>
                <a:ea typeface="DejaVu Sans"/>
              </a:rPr>
              <a:t>Cm).</a:t>
            </a:r>
            <a:endParaRPr lang="en-IN"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Tm="69000"/>
    </mc:Choice>
    <mc:Fallback xmlns="" xmlns:p15="http://schemas.microsoft.com/office/powerpoint/2012/main">
      <p:transition spd="slow" advTm="69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838080" y="365040"/>
            <a:ext cx="10513080" cy="1323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spcBef>
                <a:spcPts val="1191"/>
              </a:spcBef>
              <a:spcAft>
                <a:spcPts val="992"/>
              </a:spcAft>
            </a:pPr>
            <a:r>
              <a:rPr lang="en-US" sz="4400" b="0" strike="noStrike" spc="-1">
                <a:solidFill>
                  <a:srgbClr val="000000"/>
                </a:solidFill>
                <a:latin typeface="Calibri"/>
                <a:ea typeface="DejaVu Sans"/>
              </a:rPr>
              <a:t>Polarizability</a:t>
            </a:r>
            <a:endParaRPr lang="en-IN" sz="4400" b="0" strike="noStrike" spc="-1">
              <a:latin typeface="Arial"/>
            </a:endParaRPr>
          </a:p>
        </p:txBody>
      </p:sp>
      <p:sp>
        <p:nvSpPr>
          <p:cNvPr id="201" name="CustomShape 2"/>
          <p:cNvSpPr/>
          <p:nvPr/>
        </p:nvSpPr>
        <p:spPr>
          <a:xfrm>
            <a:off x="283680" y="1872000"/>
            <a:ext cx="12026160" cy="316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800" b="0" strike="noStrike" spc="-1">
                <a:solidFill>
                  <a:srgbClr val="000000"/>
                </a:solidFill>
                <a:latin typeface="Arial"/>
                <a:ea typeface="DejaVu Sans"/>
              </a:rPr>
              <a:t>Polarizability is a measure of how easily an electron cloud is distorted by an electric field. Typically the electron cloud will belong to an atom or molecule or ion. The electric field could be caused, for example, by an electrode or a nearby </a:t>
            </a:r>
            <a:r>
              <a:rPr lang="en-IN" sz="2800" b="0" u="sng" strike="noStrike" spc="-1">
                <a:solidFill>
                  <a:srgbClr val="0563C1"/>
                </a:solidFill>
                <a:uFillTx/>
                <a:latin typeface="Arial"/>
                <a:ea typeface="DejaVu Sans"/>
                <a:hlinkClick r:id="rId2"/>
              </a:rPr>
              <a:t>cation</a:t>
            </a:r>
            <a:r>
              <a:rPr lang="en-IN" sz="2800" b="0" strike="noStrike" spc="-1">
                <a:solidFill>
                  <a:srgbClr val="000000"/>
                </a:solidFill>
                <a:latin typeface="Arial"/>
                <a:ea typeface="DejaVu Sans"/>
              </a:rPr>
              <a:t> or </a:t>
            </a:r>
            <a:r>
              <a:rPr lang="en-IN" sz="2800" b="0" u="sng" strike="noStrike" spc="-1">
                <a:solidFill>
                  <a:srgbClr val="0563C1"/>
                </a:solidFill>
                <a:uFillTx/>
                <a:latin typeface="Arial"/>
                <a:ea typeface="DejaVu Sans"/>
                <a:hlinkClick r:id="rId3"/>
              </a:rPr>
              <a:t>anion</a:t>
            </a:r>
            <a:r>
              <a:rPr lang="en-IN" sz="2800" b="0" strike="noStrike" spc="-1">
                <a:solidFill>
                  <a:srgbClr val="000000"/>
                </a:solidFill>
                <a:latin typeface="Arial"/>
                <a:ea typeface="DejaVu Sans"/>
              </a:rPr>
              <a:t>. </a:t>
            </a:r>
            <a:endParaRPr lang="en-IN" sz="2800" b="0" strike="noStrike" spc="-1">
              <a:latin typeface="Arial"/>
            </a:endParaRPr>
          </a:p>
          <a:p>
            <a:pPr>
              <a:lnSpc>
                <a:spcPct val="100000"/>
              </a:lnSpc>
            </a:pPr>
            <a:r>
              <a:rPr lang="en-IN" sz="2800" b="0" strike="noStrike" spc="-1">
                <a:solidFill>
                  <a:srgbClr val="000000"/>
                </a:solidFill>
                <a:latin typeface="Arial"/>
                <a:ea typeface="DejaVu Sans"/>
              </a:rPr>
              <a:t>If an electron cloud is easy to distort, we say that the species it belongs to is polarizable</a:t>
            </a:r>
            <a:endParaRPr lang="en-IN" sz="2800" b="0" strike="noStrike" spc="-1">
              <a:latin typeface="Arial"/>
            </a:endParaRPr>
          </a:p>
          <a:p>
            <a:pPr>
              <a:lnSpc>
                <a:spcPct val="100000"/>
              </a:lnSpc>
            </a:pPr>
            <a:endParaRPr lang="en-IN" sz="2800" b="0" strike="noStrike" spc="-1">
              <a:latin typeface="Arial"/>
            </a:endParaRPr>
          </a:p>
        </p:txBody>
      </p:sp>
      <p:sp>
        <p:nvSpPr>
          <p:cNvPr id="202" name="CustomShape 3"/>
          <p:cNvSpPr/>
          <p:nvPr/>
        </p:nvSpPr>
        <p:spPr>
          <a:xfrm>
            <a:off x="325080" y="4820400"/>
            <a:ext cx="9572760" cy="172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400" b="0" strike="noStrike" spc="-1">
                <a:solidFill>
                  <a:srgbClr val="000000"/>
                </a:solidFill>
                <a:latin typeface="Arial"/>
                <a:ea typeface="DejaVu Sans"/>
              </a:rPr>
              <a:t>Polarizability, which is represented by the Greek letter alpha, α, is experimentally measured as the </a:t>
            </a:r>
            <a:r>
              <a:rPr lang="en-IN" sz="2400" b="0" u="sng" strike="noStrike" spc="-1">
                <a:solidFill>
                  <a:srgbClr val="0563C1"/>
                </a:solidFill>
                <a:uFillTx/>
                <a:latin typeface="Arial"/>
                <a:ea typeface="DejaVu Sans"/>
                <a:hlinkClick r:id="rId4"/>
              </a:rPr>
              <a:t>ratio</a:t>
            </a:r>
            <a:r>
              <a:rPr lang="en-IN" sz="2400" b="0" strike="noStrike" spc="-1">
                <a:solidFill>
                  <a:srgbClr val="000000"/>
                </a:solidFill>
                <a:latin typeface="Arial"/>
                <a:ea typeface="DejaVu Sans"/>
              </a:rPr>
              <a:t> of induced </a:t>
            </a:r>
            <a:r>
              <a:rPr lang="en-IN" sz="2400" b="0" u="sng" strike="noStrike" spc="-1">
                <a:solidFill>
                  <a:srgbClr val="0563C1"/>
                </a:solidFill>
                <a:uFillTx/>
                <a:latin typeface="Arial"/>
                <a:ea typeface="DejaVu Sans"/>
                <a:hlinkClick r:id="rId5"/>
              </a:rPr>
              <a:t>dipole moment</a:t>
            </a:r>
            <a:r>
              <a:rPr lang="en-IN" sz="2400" b="0" strike="noStrike" spc="-1">
                <a:solidFill>
                  <a:srgbClr val="000000"/>
                </a:solidFill>
                <a:latin typeface="Arial"/>
                <a:ea typeface="DejaVu Sans"/>
              </a:rPr>
              <a:t> p to the electric field E that induces it: </a:t>
            </a:r>
            <a:endParaRPr lang="en-IN" sz="2400" b="0" strike="noStrike" spc="-1">
              <a:latin typeface="Arial"/>
            </a:endParaRPr>
          </a:p>
          <a:p>
            <a:pPr>
              <a:lnSpc>
                <a:spcPct val="100000"/>
              </a:lnSpc>
            </a:pPr>
            <a:r>
              <a:rPr lang="en-IN" sz="2400" b="0" strike="noStrike" spc="-1">
                <a:solidFill>
                  <a:srgbClr val="000000"/>
                </a:solidFill>
                <a:latin typeface="Arial"/>
                <a:ea typeface="DejaVu Sans"/>
              </a:rPr>
              <a:t>α = p/E </a:t>
            </a:r>
            <a:endParaRPr lang="en-IN" sz="24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stomShape 1"/>
          <p:cNvSpPr/>
          <p:nvPr/>
        </p:nvSpPr>
        <p:spPr>
          <a:xfrm>
            <a:off x="288000" y="-245160"/>
            <a:ext cx="10513080" cy="1323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800" b="0" strike="noStrike" spc="-1">
                <a:solidFill>
                  <a:srgbClr val="000000"/>
                </a:solidFill>
                <a:latin typeface="Calibri"/>
                <a:ea typeface="DejaVu Sans"/>
              </a:rPr>
              <a:t>Dielectric constant</a:t>
            </a:r>
            <a:endParaRPr lang="en-IN" sz="2800" b="0" strike="noStrike" spc="-1">
              <a:latin typeface="Arial"/>
            </a:endParaRPr>
          </a:p>
        </p:txBody>
      </p:sp>
      <p:pic>
        <p:nvPicPr>
          <p:cNvPr id="204" name="Picture 203"/>
          <p:cNvPicPr/>
          <p:nvPr/>
        </p:nvPicPr>
        <p:blipFill>
          <a:blip r:embed="rId2"/>
          <a:stretch/>
        </p:blipFill>
        <p:spPr>
          <a:xfrm rot="4800">
            <a:off x="297360" y="811440"/>
            <a:ext cx="3874680" cy="2565360"/>
          </a:xfrm>
          <a:prstGeom prst="rect">
            <a:avLst/>
          </a:prstGeom>
          <a:ln>
            <a:noFill/>
          </a:ln>
        </p:spPr>
      </p:pic>
      <p:pic>
        <p:nvPicPr>
          <p:cNvPr id="205" name="Picture 204"/>
          <p:cNvPicPr/>
          <p:nvPr/>
        </p:nvPicPr>
        <p:blipFill>
          <a:blip r:embed="rId3"/>
          <a:stretch/>
        </p:blipFill>
        <p:spPr>
          <a:xfrm>
            <a:off x="4575600" y="3804480"/>
            <a:ext cx="3702240" cy="2457360"/>
          </a:xfrm>
          <a:prstGeom prst="rect">
            <a:avLst/>
          </a:prstGeom>
          <a:ln>
            <a:noFill/>
          </a:ln>
        </p:spPr>
      </p:pic>
      <p:pic>
        <p:nvPicPr>
          <p:cNvPr id="206" name="Picture 205"/>
          <p:cNvPicPr/>
          <p:nvPr/>
        </p:nvPicPr>
        <p:blipFill>
          <a:blip r:embed="rId4"/>
          <a:stretch/>
        </p:blipFill>
        <p:spPr>
          <a:xfrm>
            <a:off x="144000" y="3456000"/>
            <a:ext cx="4413960" cy="3309840"/>
          </a:xfrm>
          <a:prstGeom prst="rect">
            <a:avLst/>
          </a:prstGeom>
          <a:ln>
            <a:noFill/>
          </a:ln>
        </p:spPr>
      </p:pic>
      <p:pic>
        <p:nvPicPr>
          <p:cNvPr id="207" name="Picture 206"/>
          <p:cNvPicPr/>
          <p:nvPr/>
        </p:nvPicPr>
        <p:blipFill>
          <a:blip r:embed="rId5"/>
          <a:stretch/>
        </p:blipFill>
        <p:spPr>
          <a:xfrm>
            <a:off x="8568000" y="3370320"/>
            <a:ext cx="3435120" cy="3323520"/>
          </a:xfrm>
          <a:prstGeom prst="rect">
            <a:avLst/>
          </a:prstGeom>
          <a:ln>
            <a:noFill/>
          </a:ln>
        </p:spPr>
      </p:pic>
      <p:pic>
        <p:nvPicPr>
          <p:cNvPr id="208" name="Picture 207"/>
          <p:cNvPicPr/>
          <p:nvPr/>
        </p:nvPicPr>
        <p:blipFill>
          <a:blip r:embed="rId6"/>
          <a:stretch/>
        </p:blipFill>
        <p:spPr>
          <a:xfrm>
            <a:off x="4896360" y="648000"/>
            <a:ext cx="6693480" cy="174060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154080" y="-138960"/>
            <a:ext cx="10513080" cy="1323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4000" b="0" strike="noStrike" spc="-1">
                <a:solidFill>
                  <a:srgbClr val="000000"/>
                </a:solidFill>
                <a:latin typeface="Calibri"/>
                <a:ea typeface="DejaVu Sans"/>
              </a:rPr>
              <a:t>The measurement</a:t>
            </a:r>
            <a:endParaRPr lang="en-IN" sz="4000" b="0" strike="noStrike" spc="-1">
              <a:latin typeface="Arial"/>
            </a:endParaRPr>
          </a:p>
        </p:txBody>
      </p:sp>
      <p:pic>
        <p:nvPicPr>
          <p:cNvPr id="210" name="Picture 209"/>
          <p:cNvPicPr/>
          <p:nvPr/>
        </p:nvPicPr>
        <p:blipFill>
          <a:blip r:embed="rId2"/>
          <a:stretch/>
        </p:blipFill>
        <p:spPr>
          <a:xfrm>
            <a:off x="2808000" y="2772000"/>
            <a:ext cx="5712480" cy="1264320"/>
          </a:xfrm>
          <a:prstGeom prst="rect">
            <a:avLst/>
          </a:prstGeom>
          <a:ln>
            <a:noFill/>
          </a:ln>
        </p:spPr>
      </p:pic>
      <p:sp>
        <p:nvSpPr>
          <p:cNvPr id="211" name="CustomShape 2"/>
          <p:cNvSpPr/>
          <p:nvPr/>
        </p:nvSpPr>
        <p:spPr>
          <a:xfrm>
            <a:off x="144000" y="1317600"/>
            <a:ext cx="11589840" cy="181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000000"/>
                </a:solidFill>
                <a:latin typeface="Arial"/>
                <a:ea typeface="DejaVu Sans"/>
              </a:rPr>
              <a:t>It is relatively easy to measure dipole moments; just place a substance between charged plates (Figure 2) and polar molecules increase the charge stored on plates and the dipole moment can be obtained (i.e., via the capacitance of the system)</a:t>
            </a:r>
            <a:endParaRPr lang="en-IN" sz="2200" b="0" strike="noStrike" spc="-1">
              <a:latin typeface="Arial"/>
            </a:endParaRPr>
          </a:p>
        </p:txBody>
      </p:sp>
      <p:sp>
        <p:nvSpPr>
          <p:cNvPr id="212" name="CustomShape 3"/>
          <p:cNvSpPr/>
          <p:nvPr/>
        </p:nvSpPr>
        <p:spPr>
          <a:xfrm>
            <a:off x="3528000" y="4248000"/>
            <a:ext cx="4965840" cy="111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Figure:2 Polar molecules align themselves in an electric field (left), with respect to one another (middle), and with respect to ions (right)</a:t>
            </a:r>
            <a:endParaRPr lang="en-IN" sz="1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838080" y="365040"/>
            <a:ext cx="10513080" cy="1323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3200" b="0" strike="noStrike" spc="-1">
                <a:solidFill>
                  <a:srgbClr val="000000"/>
                </a:solidFill>
                <a:latin typeface="Calibri"/>
                <a:ea typeface="DejaVu Sans"/>
              </a:rPr>
              <a:t>Experiment set up in LPU</a:t>
            </a:r>
            <a:endParaRPr lang="en-IN" sz="3200" b="0" strike="noStrike" spc="-1">
              <a:latin typeface="Arial"/>
            </a:endParaRPr>
          </a:p>
        </p:txBody>
      </p:sp>
      <p:sp>
        <p:nvSpPr>
          <p:cNvPr id="214" name="CustomShape 2"/>
          <p:cNvSpPr/>
          <p:nvPr/>
        </p:nvSpPr>
        <p:spPr>
          <a:xfrm>
            <a:off x="133200" y="1689840"/>
            <a:ext cx="11960640" cy="144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400" b="0" strike="noStrike" spc="-1">
                <a:solidFill>
                  <a:srgbClr val="000000"/>
                </a:solidFill>
                <a:latin typeface="Arial"/>
                <a:ea typeface="DejaVu Sans"/>
              </a:rPr>
              <a:t>First the capacitance of a test capacitor, C0, is measured with vacuum between its plates. Then, using the same capacitor and distance between its plates, the capacitance Cx with a dielectric between the plates is measured. The relative dielectric constant can be then calculated as </a:t>
            </a:r>
            <a:r>
              <a:rPr lang="en-IN" sz="2400" b="0" strike="noStrike" spc="-1">
                <a:solidFill>
                  <a:srgbClr val="000000"/>
                </a:solidFill>
                <a:latin typeface="Arial"/>
                <a:ea typeface="Arial"/>
              </a:rPr>
              <a:t>€r = Cx/C0</a:t>
            </a:r>
            <a:endParaRPr lang="en-IN" sz="2400" b="0" strike="noStrike" spc="-1">
              <a:latin typeface="Arial"/>
            </a:endParaRPr>
          </a:p>
        </p:txBody>
      </p:sp>
      <p:pic>
        <p:nvPicPr>
          <p:cNvPr id="215" name="Picture 214"/>
          <p:cNvPicPr/>
          <p:nvPr/>
        </p:nvPicPr>
        <p:blipFill>
          <a:blip r:embed="rId2"/>
          <a:stretch/>
        </p:blipFill>
        <p:spPr>
          <a:xfrm>
            <a:off x="2736000" y="3700440"/>
            <a:ext cx="6622920" cy="1913400"/>
          </a:xfrm>
          <a:prstGeom prst="rect">
            <a:avLst/>
          </a:prstGeom>
          <a:ln>
            <a:noFill/>
          </a:ln>
        </p:spPr>
      </p:pic>
      <p:pic>
        <p:nvPicPr>
          <p:cNvPr id="216" name="Picture 215"/>
          <p:cNvPicPr/>
          <p:nvPr/>
        </p:nvPicPr>
        <p:blipFill>
          <a:blip r:embed="rId3"/>
          <a:stretch/>
        </p:blipFill>
        <p:spPr>
          <a:xfrm>
            <a:off x="3628800" y="6058800"/>
            <a:ext cx="4902840" cy="311760"/>
          </a:xfrm>
          <a:prstGeom prst="rect">
            <a:avLst/>
          </a:prstGeom>
          <a:ln>
            <a:noFill/>
          </a:ln>
        </p:spPr>
      </p:pic>
      <p:sp>
        <p:nvSpPr>
          <p:cNvPr id="217" name="CustomShape 3"/>
          <p:cNvSpPr/>
          <p:nvPr/>
        </p:nvSpPr>
        <p:spPr>
          <a:xfrm>
            <a:off x="3372840" y="6421320"/>
            <a:ext cx="5121000" cy="34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https://www.youtube.com/watch?v=h76L123cKXI</a:t>
            </a:r>
            <a:endParaRPr lang="en-IN" sz="1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166320" y="431280"/>
            <a:ext cx="11468880" cy="699120"/>
          </a:xfrm>
          <a:prstGeom prst="rect">
            <a:avLst/>
          </a:prstGeom>
          <a:solidFill>
            <a:srgbClr val="FFFF00"/>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000" b="1" strike="noStrike" spc="-1">
                <a:solidFill>
                  <a:srgbClr val="000000"/>
                </a:solidFill>
                <a:latin typeface="Times New Roman"/>
                <a:ea typeface="DejaVu Sans"/>
              </a:rPr>
              <a:t>Experiment video (for resonance method) </a:t>
            </a:r>
            <a:endParaRPr lang="en-IN" sz="4000" b="0" strike="noStrike" spc="-1">
              <a:latin typeface="Arial"/>
            </a:endParaRPr>
          </a:p>
        </p:txBody>
      </p:sp>
      <p:sp>
        <p:nvSpPr>
          <p:cNvPr id="219" name="CustomShape 2"/>
          <p:cNvSpPr/>
          <p:nvPr/>
        </p:nvSpPr>
        <p:spPr>
          <a:xfrm>
            <a:off x="415800" y="3057120"/>
            <a:ext cx="95756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endParaRPr lang="en-IN" sz="1800" b="0" strike="noStrike" spc="-1">
              <a:latin typeface="Arial"/>
            </a:endParaRPr>
          </a:p>
          <a:p>
            <a:pPr>
              <a:lnSpc>
                <a:spcPct val="100000"/>
              </a:lnSpc>
            </a:pPr>
            <a:r>
              <a:rPr lang="en-US" sz="1800" b="0" strike="noStrike" spc="-1">
                <a:solidFill>
                  <a:srgbClr val="000000"/>
                </a:solidFill>
                <a:latin typeface="Cambria"/>
                <a:ea typeface="Cambria"/>
              </a:rPr>
              <a:t>(1) Click on the YouTube video  link: https://www.youtube.com/watch?v=h76L123cKXI </a:t>
            </a:r>
            <a:endParaRPr lang="en-IN" sz="1800" b="0" strike="noStrike" spc="-1">
              <a:latin typeface="Arial"/>
            </a:endParaRPr>
          </a:p>
          <a:p>
            <a:pPr>
              <a:lnSpc>
                <a:spcPct val="100000"/>
              </a:lnSpc>
            </a:pPr>
            <a:endParaRPr lang="en-IN" sz="18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989</TotalTime>
  <Words>1276</Words>
  <Application>Microsoft Office PowerPoint</Application>
  <PresentationFormat>Widescreen</PresentationFormat>
  <Paragraphs>146</Paragraphs>
  <Slides>26</Slides>
  <Notes>0</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26</vt:i4>
      </vt:variant>
    </vt:vector>
  </HeadingPairs>
  <TitlesOfParts>
    <vt:vector size="39" baseType="lpstr">
      <vt:lpstr>Arial</vt:lpstr>
      <vt:lpstr>Calibri</vt:lpstr>
      <vt:lpstr>Cambria</vt:lpstr>
      <vt:lpstr>Lohit Bengali</vt:lpstr>
      <vt:lpstr>StarSymbol</vt:lpstr>
      <vt:lpstr>Symbol</vt:lpstr>
      <vt:lpstr>Times New Roman</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Subhojyoti Sinha</dc:creator>
  <cp:lastModifiedBy>Rupam Mukherjee</cp:lastModifiedBy>
  <cp:revision>220</cp:revision>
  <dcterms:created xsi:type="dcterms:W3CDTF">2020-11-22T09:33:22Z</dcterms:created>
  <dcterms:modified xsi:type="dcterms:W3CDTF">2021-07-04T17:22:39Z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39</vt:i4>
  </property>
</Properties>
</file>