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8"/>
  </p:notesMasterIdLst>
  <p:sldIdLst>
    <p:sldId id="257" r:id="rId3"/>
    <p:sldId id="264" r:id="rId4"/>
    <p:sldId id="256" r:id="rId5"/>
    <p:sldId id="265" r:id="rId6"/>
    <p:sldId id="266" r:id="rId7"/>
    <p:sldId id="258" r:id="rId8"/>
    <p:sldId id="267" r:id="rId9"/>
    <p:sldId id="259" r:id="rId10"/>
    <p:sldId id="268" r:id="rId11"/>
    <p:sldId id="269" r:id="rId12"/>
    <p:sldId id="270" r:id="rId13"/>
    <p:sldId id="271" r:id="rId14"/>
    <p:sldId id="272" r:id="rId15"/>
    <p:sldId id="273" r:id="rId16"/>
    <p:sldId id="274" r:id="rId17"/>
    <p:sldId id="275" r:id="rId18"/>
    <p:sldId id="276" r:id="rId19"/>
    <p:sldId id="277" r:id="rId20"/>
    <p:sldId id="278" r:id="rId21"/>
    <p:sldId id="260" r:id="rId22"/>
    <p:sldId id="279" r:id="rId23"/>
    <p:sldId id="261" r:id="rId24"/>
    <p:sldId id="280" r:id="rId25"/>
    <p:sldId id="262" r:id="rId26"/>
    <p:sldId id="263" r:id="rId27"/>
    <p:sldId id="285" r:id="rId28"/>
    <p:sldId id="286" r:id="rId29"/>
    <p:sldId id="287" r:id="rId30"/>
    <p:sldId id="288" r:id="rId31"/>
    <p:sldId id="312" r:id="rId32"/>
    <p:sldId id="313" r:id="rId33"/>
    <p:sldId id="314" r:id="rId34"/>
    <p:sldId id="309"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8" r:id="rId48"/>
    <p:sldId id="301" r:id="rId49"/>
    <p:sldId id="302" r:id="rId50"/>
    <p:sldId id="303" r:id="rId51"/>
    <p:sldId id="304" r:id="rId52"/>
    <p:sldId id="305" r:id="rId53"/>
    <p:sldId id="306" r:id="rId54"/>
    <p:sldId id="307" r:id="rId55"/>
    <p:sldId id="310" r:id="rId56"/>
    <p:sldId id="31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24D5E-43B1-456A-8548-1733CC64D2EC}" type="datetimeFigureOut">
              <a:rPr lang="en-US" smtClean="0"/>
              <a:t>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C711A6-0487-4533-8BA7-2FF87EB216C7}" type="slidenum">
              <a:rPr lang="en-US" smtClean="0"/>
              <a:t>‹#›</a:t>
            </a:fld>
            <a:endParaRPr lang="en-US"/>
          </a:p>
        </p:txBody>
      </p:sp>
    </p:spTree>
    <p:extLst>
      <p:ext uri="{BB962C8B-B14F-4D97-AF65-F5344CB8AC3E}">
        <p14:creationId xmlns:p14="http://schemas.microsoft.com/office/powerpoint/2010/main" val="3161489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C711A6-0487-4533-8BA7-2FF87EB216C7}" type="slidenum">
              <a:rPr lang="en-US" smtClean="0"/>
              <a:t>21</a:t>
            </a:fld>
            <a:endParaRPr lang="en-US"/>
          </a:p>
        </p:txBody>
      </p:sp>
    </p:spTree>
    <p:extLst>
      <p:ext uri="{BB962C8B-B14F-4D97-AF65-F5344CB8AC3E}">
        <p14:creationId xmlns:p14="http://schemas.microsoft.com/office/powerpoint/2010/main" val="1958822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157846-93A7-4765-890C-7A04F2751DAD}"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048A7-753B-4D31-87B4-265AD8867D6D}" type="slidenum">
              <a:rPr lang="en-US" smtClean="0"/>
              <a:t>‹#›</a:t>
            </a:fld>
            <a:endParaRPr lang="en-US"/>
          </a:p>
        </p:txBody>
      </p:sp>
    </p:spTree>
    <p:extLst>
      <p:ext uri="{BB962C8B-B14F-4D97-AF65-F5344CB8AC3E}">
        <p14:creationId xmlns:p14="http://schemas.microsoft.com/office/powerpoint/2010/main" val="266912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157846-93A7-4765-890C-7A04F2751DAD}"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048A7-753B-4D31-87B4-265AD8867D6D}" type="slidenum">
              <a:rPr lang="en-US" smtClean="0"/>
              <a:t>‹#›</a:t>
            </a:fld>
            <a:endParaRPr lang="en-US"/>
          </a:p>
        </p:txBody>
      </p:sp>
    </p:spTree>
    <p:extLst>
      <p:ext uri="{BB962C8B-B14F-4D97-AF65-F5344CB8AC3E}">
        <p14:creationId xmlns:p14="http://schemas.microsoft.com/office/powerpoint/2010/main" val="1201324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157846-93A7-4765-890C-7A04F2751DAD}"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048A7-753B-4D31-87B4-265AD8867D6D}" type="slidenum">
              <a:rPr lang="en-US" smtClean="0"/>
              <a:t>‹#›</a:t>
            </a:fld>
            <a:endParaRPr lang="en-US"/>
          </a:p>
        </p:txBody>
      </p:sp>
    </p:spTree>
    <p:extLst>
      <p:ext uri="{BB962C8B-B14F-4D97-AF65-F5344CB8AC3E}">
        <p14:creationId xmlns:p14="http://schemas.microsoft.com/office/powerpoint/2010/main" val="1665823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3B82-8A55-44C6-A220-9E178E1D98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EE05F-7A55-46D7-AD4F-E13BC15422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48AABE-BB26-4B1E-80BA-4AE941006D45}"/>
              </a:ext>
            </a:extLst>
          </p:cNvPr>
          <p:cNvSpPr>
            <a:spLocks noGrp="1"/>
          </p:cNvSpPr>
          <p:nvPr>
            <p:ph type="dt" sz="half" idx="10"/>
          </p:nvPr>
        </p:nvSpPr>
        <p:spPr/>
        <p:txBody>
          <a:bodyPr/>
          <a:lstStyle/>
          <a:p>
            <a:fld id="{9E345081-468C-449D-BC11-F8093AF0C285}" type="datetime1">
              <a:rPr lang="en-US" smtClean="0"/>
              <a:t>1/20/2021</a:t>
            </a:fld>
            <a:endParaRPr lang="en-US"/>
          </a:p>
        </p:txBody>
      </p:sp>
      <p:sp>
        <p:nvSpPr>
          <p:cNvPr id="5" name="Footer Placeholder 4">
            <a:extLst>
              <a:ext uri="{FF2B5EF4-FFF2-40B4-BE49-F238E27FC236}">
                <a16:creationId xmlns:a16="http://schemas.microsoft.com/office/drawing/2014/main" id="{B9F2F8CA-D8B7-4D26-B1CA-08DBF3E7D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B49920-9CFF-43EE-BCB3-DCCC5B226739}"/>
              </a:ext>
            </a:extLst>
          </p:cNvPr>
          <p:cNvSpPr>
            <a:spLocks noGrp="1"/>
          </p:cNvSpPr>
          <p:nvPr>
            <p:ph type="sldNum" sz="quarter" idx="12"/>
          </p:nvPr>
        </p:nvSpPr>
        <p:spPr/>
        <p:txBody>
          <a:bodyPr/>
          <a:lstStyle/>
          <a:p>
            <a:fld id="{A9CFE4FA-4966-4C66-8E35-E506611F709F}" type="slidenum">
              <a:rPr lang="en-US" smtClean="0"/>
              <a:t>‹#›</a:t>
            </a:fld>
            <a:endParaRPr lang="en-US"/>
          </a:p>
        </p:txBody>
      </p:sp>
    </p:spTree>
    <p:extLst>
      <p:ext uri="{BB962C8B-B14F-4D97-AF65-F5344CB8AC3E}">
        <p14:creationId xmlns:p14="http://schemas.microsoft.com/office/powerpoint/2010/main" val="1910161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F580-8F06-43E6-A414-7634677E98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19C09B-80E3-4D2E-AF9C-BC2C6A7D8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C6860-B4CC-4218-A0CD-CCCF3D38F7DB}"/>
              </a:ext>
            </a:extLst>
          </p:cNvPr>
          <p:cNvSpPr>
            <a:spLocks noGrp="1"/>
          </p:cNvSpPr>
          <p:nvPr>
            <p:ph type="dt" sz="half" idx="10"/>
          </p:nvPr>
        </p:nvSpPr>
        <p:spPr/>
        <p:txBody>
          <a:bodyPr/>
          <a:lstStyle/>
          <a:p>
            <a:fld id="{56A97F4E-6861-4EF2-B87C-BE77AF75CA66}" type="datetime1">
              <a:rPr lang="en-US" smtClean="0"/>
              <a:t>1/20/2021</a:t>
            </a:fld>
            <a:endParaRPr lang="en-US"/>
          </a:p>
        </p:txBody>
      </p:sp>
      <p:sp>
        <p:nvSpPr>
          <p:cNvPr id="5" name="Footer Placeholder 4">
            <a:extLst>
              <a:ext uri="{FF2B5EF4-FFF2-40B4-BE49-F238E27FC236}">
                <a16:creationId xmlns:a16="http://schemas.microsoft.com/office/drawing/2014/main" id="{A4ABDC25-3332-46A0-9C20-A3CB68865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20026-503B-43E4-8615-595E7E0DE7DD}"/>
              </a:ext>
            </a:extLst>
          </p:cNvPr>
          <p:cNvSpPr>
            <a:spLocks noGrp="1"/>
          </p:cNvSpPr>
          <p:nvPr>
            <p:ph type="sldNum" sz="quarter" idx="12"/>
          </p:nvPr>
        </p:nvSpPr>
        <p:spPr/>
        <p:txBody>
          <a:bodyPr/>
          <a:lstStyle/>
          <a:p>
            <a:fld id="{A9CFE4FA-4966-4C66-8E35-E506611F709F}" type="slidenum">
              <a:rPr lang="en-US" smtClean="0"/>
              <a:t>‹#›</a:t>
            </a:fld>
            <a:endParaRPr lang="en-US"/>
          </a:p>
        </p:txBody>
      </p:sp>
    </p:spTree>
    <p:extLst>
      <p:ext uri="{BB962C8B-B14F-4D97-AF65-F5344CB8AC3E}">
        <p14:creationId xmlns:p14="http://schemas.microsoft.com/office/powerpoint/2010/main" val="2481486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A7010-1372-445D-A7CA-4721A6DA9A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F56F65-4875-4CBA-AA0B-2755C4BF8A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52014B-56AB-4841-9D31-F0510DE58D00}"/>
              </a:ext>
            </a:extLst>
          </p:cNvPr>
          <p:cNvSpPr>
            <a:spLocks noGrp="1"/>
          </p:cNvSpPr>
          <p:nvPr>
            <p:ph type="dt" sz="half" idx="10"/>
          </p:nvPr>
        </p:nvSpPr>
        <p:spPr/>
        <p:txBody>
          <a:bodyPr/>
          <a:lstStyle/>
          <a:p>
            <a:fld id="{FBAC93B4-7B8C-449C-8B39-7E251602D273}" type="datetime1">
              <a:rPr lang="en-US" smtClean="0"/>
              <a:t>1/20/2021</a:t>
            </a:fld>
            <a:endParaRPr lang="en-US"/>
          </a:p>
        </p:txBody>
      </p:sp>
      <p:sp>
        <p:nvSpPr>
          <p:cNvPr id="5" name="Footer Placeholder 4">
            <a:extLst>
              <a:ext uri="{FF2B5EF4-FFF2-40B4-BE49-F238E27FC236}">
                <a16:creationId xmlns:a16="http://schemas.microsoft.com/office/drawing/2014/main" id="{575F1C65-3793-408E-A939-294534735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0BF0A-2675-4C7A-A314-E3182B7AF247}"/>
              </a:ext>
            </a:extLst>
          </p:cNvPr>
          <p:cNvSpPr>
            <a:spLocks noGrp="1"/>
          </p:cNvSpPr>
          <p:nvPr>
            <p:ph type="sldNum" sz="quarter" idx="12"/>
          </p:nvPr>
        </p:nvSpPr>
        <p:spPr/>
        <p:txBody>
          <a:bodyPr/>
          <a:lstStyle/>
          <a:p>
            <a:fld id="{A9CFE4FA-4966-4C66-8E35-E506611F709F}" type="slidenum">
              <a:rPr lang="en-US" smtClean="0"/>
              <a:t>‹#›</a:t>
            </a:fld>
            <a:endParaRPr lang="en-US"/>
          </a:p>
        </p:txBody>
      </p:sp>
    </p:spTree>
    <p:extLst>
      <p:ext uri="{BB962C8B-B14F-4D97-AF65-F5344CB8AC3E}">
        <p14:creationId xmlns:p14="http://schemas.microsoft.com/office/powerpoint/2010/main" val="96101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3DC0-D17A-4238-98DA-A9F54B713A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A03D2D-A4DA-4E46-A03E-D23D8FE434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1C7167-96AD-413B-9B28-3F3DB62ADF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0A9ECD-835A-4AA3-BDFC-969B2708C665}"/>
              </a:ext>
            </a:extLst>
          </p:cNvPr>
          <p:cNvSpPr>
            <a:spLocks noGrp="1"/>
          </p:cNvSpPr>
          <p:nvPr>
            <p:ph type="dt" sz="half" idx="10"/>
          </p:nvPr>
        </p:nvSpPr>
        <p:spPr/>
        <p:txBody>
          <a:bodyPr/>
          <a:lstStyle/>
          <a:p>
            <a:fld id="{AAA9A107-53C2-488F-AC1A-ED0ED4FB7125}" type="datetime1">
              <a:rPr lang="en-US" smtClean="0"/>
              <a:t>1/20/2021</a:t>
            </a:fld>
            <a:endParaRPr lang="en-US"/>
          </a:p>
        </p:txBody>
      </p:sp>
      <p:sp>
        <p:nvSpPr>
          <p:cNvPr id="6" name="Footer Placeholder 5">
            <a:extLst>
              <a:ext uri="{FF2B5EF4-FFF2-40B4-BE49-F238E27FC236}">
                <a16:creationId xmlns:a16="http://schemas.microsoft.com/office/drawing/2014/main" id="{960FF109-CB78-4B55-AADB-7E8183F288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70813B-ABF3-4533-88B2-EAA6A4945ECC}"/>
              </a:ext>
            </a:extLst>
          </p:cNvPr>
          <p:cNvSpPr>
            <a:spLocks noGrp="1"/>
          </p:cNvSpPr>
          <p:nvPr>
            <p:ph type="sldNum" sz="quarter" idx="12"/>
          </p:nvPr>
        </p:nvSpPr>
        <p:spPr/>
        <p:txBody>
          <a:bodyPr/>
          <a:lstStyle/>
          <a:p>
            <a:fld id="{A9CFE4FA-4966-4C66-8E35-E506611F709F}" type="slidenum">
              <a:rPr lang="en-US" smtClean="0"/>
              <a:t>‹#›</a:t>
            </a:fld>
            <a:endParaRPr lang="en-US"/>
          </a:p>
        </p:txBody>
      </p:sp>
    </p:spTree>
    <p:extLst>
      <p:ext uri="{BB962C8B-B14F-4D97-AF65-F5344CB8AC3E}">
        <p14:creationId xmlns:p14="http://schemas.microsoft.com/office/powerpoint/2010/main" val="900504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16A1-2E57-49E5-85A6-71E23EB419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8B626F-FD68-4110-9CCF-71FEE8484F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5E97D2-DFBE-4A02-A178-1251A1BA2C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120110-D50B-4FC0-9E12-50CEB254EC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30EADA-73F4-4D01-8DB6-AD797C9F8C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D71CAB-0C12-4ADD-8DAD-6C8CC5E6FF2C}"/>
              </a:ext>
            </a:extLst>
          </p:cNvPr>
          <p:cNvSpPr>
            <a:spLocks noGrp="1"/>
          </p:cNvSpPr>
          <p:nvPr>
            <p:ph type="dt" sz="half" idx="10"/>
          </p:nvPr>
        </p:nvSpPr>
        <p:spPr/>
        <p:txBody>
          <a:bodyPr/>
          <a:lstStyle/>
          <a:p>
            <a:fld id="{4D201F77-407E-40FF-AE70-A1CFC7F13FD5}" type="datetime1">
              <a:rPr lang="en-US" smtClean="0"/>
              <a:t>1/20/2021</a:t>
            </a:fld>
            <a:endParaRPr lang="en-US"/>
          </a:p>
        </p:txBody>
      </p:sp>
      <p:sp>
        <p:nvSpPr>
          <p:cNvPr id="8" name="Footer Placeholder 7">
            <a:extLst>
              <a:ext uri="{FF2B5EF4-FFF2-40B4-BE49-F238E27FC236}">
                <a16:creationId xmlns:a16="http://schemas.microsoft.com/office/drawing/2014/main" id="{136E07BD-9571-49A6-B375-56278C7317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B495A6-32B7-4865-B318-933A9B224164}"/>
              </a:ext>
            </a:extLst>
          </p:cNvPr>
          <p:cNvSpPr>
            <a:spLocks noGrp="1"/>
          </p:cNvSpPr>
          <p:nvPr>
            <p:ph type="sldNum" sz="quarter" idx="12"/>
          </p:nvPr>
        </p:nvSpPr>
        <p:spPr/>
        <p:txBody>
          <a:bodyPr/>
          <a:lstStyle/>
          <a:p>
            <a:fld id="{A9CFE4FA-4966-4C66-8E35-E506611F709F}" type="slidenum">
              <a:rPr lang="en-US" smtClean="0"/>
              <a:t>‹#›</a:t>
            </a:fld>
            <a:endParaRPr lang="en-US"/>
          </a:p>
        </p:txBody>
      </p:sp>
    </p:spTree>
    <p:extLst>
      <p:ext uri="{BB962C8B-B14F-4D97-AF65-F5344CB8AC3E}">
        <p14:creationId xmlns:p14="http://schemas.microsoft.com/office/powerpoint/2010/main" val="224187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7B90-7F3A-48CF-83FA-EDB579934E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89BDCF-CC2E-4F05-947E-D74FBA2714E0}"/>
              </a:ext>
            </a:extLst>
          </p:cNvPr>
          <p:cNvSpPr>
            <a:spLocks noGrp="1"/>
          </p:cNvSpPr>
          <p:nvPr>
            <p:ph type="dt" sz="half" idx="10"/>
          </p:nvPr>
        </p:nvSpPr>
        <p:spPr/>
        <p:txBody>
          <a:bodyPr/>
          <a:lstStyle/>
          <a:p>
            <a:fld id="{D9EC70C5-D82E-433E-88DD-050F52FF3CD9}" type="datetime1">
              <a:rPr lang="en-US" smtClean="0"/>
              <a:t>1/20/2021</a:t>
            </a:fld>
            <a:endParaRPr lang="en-US"/>
          </a:p>
        </p:txBody>
      </p:sp>
      <p:sp>
        <p:nvSpPr>
          <p:cNvPr id="4" name="Footer Placeholder 3">
            <a:extLst>
              <a:ext uri="{FF2B5EF4-FFF2-40B4-BE49-F238E27FC236}">
                <a16:creationId xmlns:a16="http://schemas.microsoft.com/office/drawing/2014/main" id="{4586C800-09E3-4FB9-8181-A3195AFDCF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9725EF-B28E-4981-9AD2-F6CC4F0733EF}"/>
              </a:ext>
            </a:extLst>
          </p:cNvPr>
          <p:cNvSpPr>
            <a:spLocks noGrp="1"/>
          </p:cNvSpPr>
          <p:nvPr>
            <p:ph type="sldNum" sz="quarter" idx="12"/>
          </p:nvPr>
        </p:nvSpPr>
        <p:spPr/>
        <p:txBody>
          <a:bodyPr/>
          <a:lstStyle/>
          <a:p>
            <a:fld id="{A9CFE4FA-4966-4C66-8E35-E506611F709F}" type="slidenum">
              <a:rPr lang="en-US" smtClean="0"/>
              <a:t>‹#›</a:t>
            </a:fld>
            <a:endParaRPr lang="en-US"/>
          </a:p>
        </p:txBody>
      </p:sp>
    </p:spTree>
    <p:extLst>
      <p:ext uri="{BB962C8B-B14F-4D97-AF65-F5344CB8AC3E}">
        <p14:creationId xmlns:p14="http://schemas.microsoft.com/office/powerpoint/2010/main" val="40464809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63171-27FD-4F69-8DBE-C46FC1013443}"/>
              </a:ext>
            </a:extLst>
          </p:cNvPr>
          <p:cNvSpPr>
            <a:spLocks noGrp="1"/>
          </p:cNvSpPr>
          <p:nvPr>
            <p:ph type="dt" sz="half" idx="10"/>
          </p:nvPr>
        </p:nvSpPr>
        <p:spPr/>
        <p:txBody>
          <a:bodyPr/>
          <a:lstStyle/>
          <a:p>
            <a:fld id="{86EF636D-C151-4543-A19E-04F6C980C153}" type="datetime1">
              <a:rPr lang="en-US" smtClean="0"/>
              <a:t>1/20/2021</a:t>
            </a:fld>
            <a:endParaRPr lang="en-US"/>
          </a:p>
        </p:txBody>
      </p:sp>
      <p:sp>
        <p:nvSpPr>
          <p:cNvPr id="3" name="Footer Placeholder 2">
            <a:extLst>
              <a:ext uri="{FF2B5EF4-FFF2-40B4-BE49-F238E27FC236}">
                <a16:creationId xmlns:a16="http://schemas.microsoft.com/office/drawing/2014/main" id="{ACC5359A-5A00-46E2-9E75-4F3853A0A4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280DC0-ADD4-47D5-99AE-E60B4073EA6B}"/>
              </a:ext>
            </a:extLst>
          </p:cNvPr>
          <p:cNvSpPr>
            <a:spLocks noGrp="1"/>
          </p:cNvSpPr>
          <p:nvPr>
            <p:ph type="sldNum" sz="quarter" idx="12"/>
          </p:nvPr>
        </p:nvSpPr>
        <p:spPr/>
        <p:txBody>
          <a:bodyPr/>
          <a:lstStyle/>
          <a:p>
            <a:fld id="{A9CFE4FA-4966-4C66-8E35-E506611F709F}" type="slidenum">
              <a:rPr lang="en-US" smtClean="0"/>
              <a:t>‹#›</a:t>
            </a:fld>
            <a:endParaRPr lang="en-US"/>
          </a:p>
        </p:txBody>
      </p:sp>
    </p:spTree>
    <p:extLst>
      <p:ext uri="{BB962C8B-B14F-4D97-AF65-F5344CB8AC3E}">
        <p14:creationId xmlns:p14="http://schemas.microsoft.com/office/powerpoint/2010/main" val="2227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2000-C5AA-4D04-9FB9-A9B3E55DFF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B263B9-639E-4AA7-9107-B56B986816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C49D64-82AA-4AB7-B0CC-B64692DA9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B833C6-6E9F-4EEC-AB25-FEBF552FF20D}"/>
              </a:ext>
            </a:extLst>
          </p:cNvPr>
          <p:cNvSpPr>
            <a:spLocks noGrp="1"/>
          </p:cNvSpPr>
          <p:nvPr>
            <p:ph type="dt" sz="half" idx="10"/>
          </p:nvPr>
        </p:nvSpPr>
        <p:spPr/>
        <p:txBody>
          <a:bodyPr/>
          <a:lstStyle/>
          <a:p>
            <a:fld id="{0F96F09E-C2B4-4F87-A62B-675FD7240474}" type="datetime1">
              <a:rPr lang="en-US" smtClean="0"/>
              <a:t>1/20/2021</a:t>
            </a:fld>
            <a:endParaRPr lang="en-US"/>
          </a:p>
        </p:txBody>
      </p:sp>
      <p:sp>
        <p:nvSpPr>
          <p:cNvPr id="6" name="Footer Placeholder 5">
            <a:extLst>
              <a:ext uri="{FF2B5EF4-FFF2-40B4-BE49-F238E27FC236}">
                <a16:creationId xmlns:a16="http://schemas.microsoft.com/office/drawing/2014/main" id="{D75DD0AE-2623-4A13-9BA6-01EFDCB24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E487EA-957C-4094-A156-802241232E0A}"/>
              </a:ext>
            </a:extLst>
          </p:cNvPr>
          <p:cNvSpPr>
            <a:spLocks noGrp="1"/>
          </p:cNvSpPr>
          <p:nvPr>
            <p:ph type="sldNum" sz="quarter" idx="12"/>
          </p:nvPr>
        </p:nvSpPr>
        <p:spPr/>
        <p:txBody>
          <a:bodyPr/>
          <a:lstStyle/>
          <a:p>
            <a:fld id="{A9CFE4FA-4966-4C66-8E35-E506611F709F}" type="slidenum">
              <a:rPr lang="en-US" smtClean="0"/>
              <a:t>‹#›</a:t>
            </a:fld>
            <a:endParaRPr lang="en-US"/>
          </a:p>
        </p:txBody>
      </p:sp>
    </p:spTree>
    <p:extLst>
      <p:ext uri="{BB962C8B-B14F-4D97-AF65-F5344CB8AC3E}">
        <p14:creationId xmlns:p14="http://schemas.microsoft.com/office/powerpoint/2010/main" val="3435094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157846-93A7-4765-890C-7A04F2751DAD}"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048A7-753B-4D31-87B4-265AD8867D6D}" type="slidenum">
              <a:rPr lang="en-US" smtClean="0"/>
              <a:t>‹#›</a:t>
            </a:fld>
            <a:endParaRPr lang="en-US"/>
          </a:p>
        </p:txBody>
      </p:sp>
    </p:spTree>
    <p:extLst>
      <p:ext uri="{BB962C8B-B14F-4D97-AF65-F5344CB8AC3E}">
        <p14:creationId xmlns:p14="http://schemas.microsoft.com/office/powerpoint/2010/main" val="21836377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7450-A2FC-47F1-AA9E-FF2E06E487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425797-A143-43E5-A1DD-A6CE878585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21DECC-A2A2-4FC8-B345-41874D1CA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3BFB53-0C63-409E-AEFE-341AF76AB3A8}"/>
              </a:ext>
            </a:extLst>
          </p:cNvPr>
          <p:cNvSpPr>
            <a:spLocks noGrp="1"/>
          </p:cNvSpPr>
          <p:nvPr>
            <p:ph type="dt" sz="half" idx="10"/>
          </p:nvPr>
        </p:nvSpPr>
        <p:spPr/>
        <p:txBody>
          <a:bodyPr/>
          <a:lstStyle/>
          <a:p>
            <a:fld id="{A038940C-C4F7-49B5-B01B-D0BE4E822FD1}" type="datetime1">
              <a:rPr lang="en-US" smtClean="0"/>
              <a:t>1/20/2021</a:t>
            </a:fld>
            <a:endParaRPr lang="en-US"/>
          </a:p>
        </p:txBody>
      </p:sp>
      <p:sp>
        <p:nvSpPr>
          <p:cNvPr id="6" name="Footer Placeholder 5">
            <a:extLst>
              <a:ext uri="{FF2B5EF4-FFF2-40B4-BE49-F238E27FC236}">
                <a16:creationId xmlns:a16="http://schemas.microsoft.com/office/drawing/2014/main" id="{4DA56B9E-DEE6-439D-990F-B3AB02E228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9FA1F4-0410-4C07-9CFF-16C8887E69A1}"/>
              </a:ext>
            </a:extLst>
          </p:cNvPr>
          <p:cNvSpPr>
            <a:spLocks noGrp="1"/>
          </p:cNvSpPr>
          <p:nvPr>
            <p:ph type="sldNum" sz="quarter" idx="12"/>
          </p:nvPr>
        </p:nvSpPr>
        <p:spPr/>
        <p:txBody>
          <a:bodyPr/>
          <a:lstStyle/>
          <a:p>
            <a:fld id="{A9CFE4FA-4966-4C66-8E35-E506611F709F}" type="slidenum">
              <a:rPr lang="en-US" smtClean="0"/>
              <a:t>‹#›</a:t>
            </a:fld>
            <a:endParaRPr lang="en-US"/>
          </a:p>
        </p:txBody>
      </p:sp>
    </p:spTree>
    <p:extLst>
      <p:ext uri="{BB962C8B-B14F-4D97-AF65-F5344CB8AC3E}">
        <p14:creationId xmlns:p14="http://schemas.microsoft.com/office/powerpoint/2010/main" val="5003136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1835-14D1-4661-9B44-1608D9E0B0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9C0D64-701B-43BD-85D9-048AAEB68C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ECC9F7-01C1-4893-BDF0-A38752EEA45C}"/>
              </a:ext>
            </a:extLst>
          </p:cNvPr>
          <p:cNvSpPr>
            <a:spLocks noGrp="1"/>
          </p:cNvSpPr>
          <p:nvPr>
            <p:ph type="dt" sz="half" idx="10"/>
          </p:nvPr>
        </p:nvSpPr>
        <p:spPr/>
        <p:txBody>
          <a:bodyPr/>
          <a:lstStyle/>
          <a:p>
            <a:fld id="{996FBA2B-D4F5-44D4-8ADC-71CB04898075}" type="datetime1">
              <a:rPr lang="en-US" smtClean="0"/>
              <a:t>1/20/2021</a:t>
            </a:fld>
            <a:endParaRPr lang="en-US"/>
          </a:p>
        </p:txBody>
      </p:sp>
      <p:sp>
        <p:nvSpPr>
          <p:cNvPr id="5" name="Footer Placeholder 4">
            <a:extLst>
              <a:ext uri="{FF2B5EF4-FFF2-40B4-BE49-F238E27FC236}">
                <a16:creationId xmlns:a16="http://schemas.microsoft.com/office/drawing/2014/main" id="{84A0B653-EBEA-479D-88B9-20CA78EE6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CB0CE-4E8F-4652-A85F-38A24C1DA019}"/>
              </a:ext>
            </a:extLst>
          </p:cNvPr>
          <p:cNvSpPr>
            <a:spLocks noGrp="1"/>
          </p:cNvSpPr>
          <p:nvPr>
            <p:ph type="sldNum" sz="quarter" idx="12"/>
          </p:nvPr>
        </p:nvSpPr>
        <p:spPr/>
        <p:txBody>
          <a:bodyPr/>
          <a:lstStyle/>
          <a:p>
            <a:fld id="{A9CFE4FA-4966-4C66-8E35-E506611F709F}" type="slidenum">
              <a:rPr lang="en-US" smtClean="0"/>
              <a:t>‹#›</a:t>
            </a:fld>
            <a:endParaRPr lang="en-US"/>
          </a:p>
        </p:txBody>
      </p:sp>
    </p:spTree>
    <p:extLst>
      <p:ext uri="{BB962C8B-B14F-4D97-AF65-F5344CB8AC3E}">
        <p14:creationId xmlns:p14="http://schemas.microsoft.com/office/powerpoint/2010/main" val="2985157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2BEF4B-E995-4BC8-980E-524BC97E2D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B29EB0-9F80-41EC-B5DD-34AD05937F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C8E66-F1BD-48F2-9A8F-61EBC69E17BD}"/>
              </a:ext>
            </a:extLst>
          </p:cNvPr>
          <p:cNvSpPr>
            <a:spLocks noGrp="1"/>
          </p:cNvSpPr>
          <p:nvPr>
            <p:ph type="dt" sz="half" idx="10"/>
          </p:nvPr>
        </p:nvSpPr>
        <p:spPr/>
        <p:txBody>
          <a:bodyPr/>
          <a:lstStyle/>
          <a:p>
            <a:fld id="{FC708707-C47C-4111-86BD-FCB1E7FC3E14}" type="datetime1">
              <a:rPr lang="en-US" smtClean="0"/>
              <a:t>1/20/2021</a:t>
            </a:fld>
            <a:endParaRPr lang="en-US"/>
          </a:p>
        </p:txBody>
      </p:sp>
      <p:sp>
        <p:nvSpPr>
          <p:cNvPr id="5" name="Footer Placeholder 4">
            <a:extLst>
              <a:ext uri="{FF2B5EF4-FFF2-40B4-BE49-F238E27FC236}">
                <a16:creationId xmlns:a16="http://schemas.microsoft.com/office/drawing/2014/main" id="{4C091F78-5DDF-45EF-84C5-C18908E28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3EF35-84E5-4607-BC98-C5AF3506630F}"/>
              </a:ext>
            </a:extLst>
          </p:cNvPr>
          <p:cNvSpPr>
            <a:spLocks noGrp="1"/>
          </p:cNvSpPr>
          <p:nvPr>
            <p:ph type="sldNum" sz="quarter" idx="12"/>
          </p:nvPr>
        </p:nvSpPr>
        <p:spPr/>
        <p:txBody>
          <a:bodyPr/>
          <a:lstStyle/>
          <a:p>
            <a:fld id="{A9CFE4FA-4966-4C66-8E35-E506611F709F}" type="slidenum">
              <a:rPr lang="en-US" smtClean="0"/>
              <a:t>‹#›</a:t>
            </a:fld>
            <a:endParaRPr lang="en-US"/>
          </a:p>
        </p:txBody>
      </p:sp>
    </p:spTree>
    <p:extLst>
      <p:ext uri="{BB962C8B-B14F-4D97-AF65-F5344CB8AC3E}">
        <p14:creationId xmlns:p14="http://schemas.microsoft.com/office/powerpoint/2010/main" val="4114849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157846-93A7-4765-890C-7A04F2751DAD}"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048A7-753B-4D31-87B4-265AD8867D6D}" type="slidenum">
              <a:rPr lang="en-US" smtClean="0"/>
              <a:t>‹#›</a:t>
            </a:fld>
            <a:endParaRPr lang="en-US"/>
          </a:p>
        </p:txBody>
      </p:sp>
    </p:spTree>
    <p:extLst>
      <p:ext uri="{BB962C8B-B14F-4D97-AF65-F5344CB8AC3E}">
        <p14:creationId xmlns:p14="http://schemas.microsoft.com/office/powerpoint/2010/main" val="4219434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157846-93A7-4765-890C-7A04F2751DAD}"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C048A7-753B-4D31-87B4-265AD8867D6D}" type="slidenum">
              <a:rPr lang="en-US" smtClean="0"/>
              <a:t>‹#›</a:t>
            </a:fld>
            <a:endParaRPr lang="en-US"/>
          </a:p>
        </p:txBody>
      </p:sp>
    </p:spTree>
    <p:extLst>
      <p:ext uri="{BB962C8B-B14F-4D97-AF65-F5344CB8AC3E}">
        <p14:creationId xmlns:p14="http://schemas.microsoft.com/office/powerpoint/2010/main" val="136160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157846-93A7-4765-890C-7A04F2751DAD}" type="datetimeFigureOut">
              <a:rPr lang="en-US" smtClean="0"/>
              <a:t>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C048A7-753B-4D31-87B4-265AD8867D6D}" type="slidenum">
              <a:rPr lang="en-US" smtClean="0"/>
              <a:t>‹#›</a:t>
            </a:fld>
            <a:endParaRPr lang="en-US"/>
          </a:p>
        </p:txBody>
      </p:sp>
    </p:spTree>
    <p:extLst>
      <p:ext uri="{BB962C8B-B14F-4D97-AF65-F5344CB8AC3E}">
        <p14:creationId xmlns:p14="http://schemas.microsoft.com/office/powerpoint/2010/main" val="4287167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157846-93A7-4765-890C-7A04F2751DAD}" type="datetimeFigureOut">
              <a:rPr lang="en-US" smtClean="0"/>
              <a:t>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C048A7-753B-4D31-87B4-265AD8867D6D}" type="slidenum">
              <a:rPr lang="en-US" smtClean="0"/>
              <a:t>‹#›</a:t>
            </a:fld>
            <a:endParaRPr lang="en-US"/>
          </a:p>
        </p:txBody>
      </p:sp>
    </p:spTree>
    <p:extLst>
      <p:ext uri="{BB962C8B-B14F-4D97-AF65-F5344CB8AC3E}">
        <p14:creationId xmlns:p14="http://schemas.microsoft.com/office/powerpoint/2010/main" val="271539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57846-93A7-4765-890C-7A04F2751DAD}" type="datetimeFigureOut">
              <a:rPr lang="en-US" smtClean="0"/>
              <a:t>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C048A7-753B-4D31-87B4-265AD8867D6D}" type="slidenum">
              <a:rPr lang="en-US" smtClean="0"/>
              <a:t>‹#›</a:t>
            </a:fld>
            <a:endParaRPr lang="en-US"/>
          </a:p>
        </p:txBody>
      </p:sp>
    </p:spTree>
    <p:extLst>
      <p:ext uri="{BB962C8B-B14F-4D97-AF65-F5344CB8AC3E}">
        <p14:creationId xmlns:p14="http://schemas.microsoft.com/office/powerpoint/2010/main" val="2555246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157846-93A7-4765-890C-7A04F2751DAD}"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C048A7-753B-4D31-87B4-265AD8867D6D}" type="slidenum">
              <a:rPr lang="en-US" smtClean="0"/>
              <a:t>‹#›</a:t>
            </a:fld>
            <a:endParaRPr lang="en-US"/>
          </a:p>
        </p:txBody>
      </p:sp>
    </p:spTree>
    <p:extLst>
      <p:ext uri="{BB962C8B-B14F-4D97-AF65-F5344CB8AC3E}">
        <p14:creationId xmlns:p14="http://schemas.microsoft.com/office/powerpoint/2010/main" val="299645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157846-93A7-4765-890C-7A04F2751DAD}"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C048A7-753B-4D31-87B4-265AD8867D6D}" type="slidenum">
              <a:rPr lang="en-US" smtClean="0"/>
              <a:t>‹#›</a:t>
            </a:fld>
            <a:endParaRPr lang="en-US"/>
          </a:p>
        </p:txBody>
      </p:sp>
    </p:spTree>
    <p:extLst>
      <p:ext uri="{BB962C8B-B14F-4D97-AF65-F5344CB8AC3E}">
        <p14:creationId xmlns:p14="http://schemas.microsoft.com/office/powerpoint/2010/main" val="309998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157846-93A7-4765-890C-7A04F2751DAD}" type="datetimeFigureOut">
              <a:rPr lang="en-US" smtClean="0"/>
              <a:t>1/20/2021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C048A7-753B-4D31-87B4-265AD8867D6D}" type="slidenum">
              <a:rPr lang="en-US" smtClean="0"/>
              <a:t>‹#›</a:t>
            </a:fld>
            <a:endParaRPr lang="en-US"/>
          </a:p>
        </p:txBody>
      </p:sp>
    </p:spTree>
    <p:extLst>
      <p:ext uri="{BB962C8B-B14F-4D97-AF65-F5344CB8AC3E}">
        <p14:creationId xmlns:p14="http://schemas.microsoft.com/office/powerpoint/2010/main" val="905726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76C491-AB2F-439C-9D1F-C73F156BC3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08A538-DC54-4CBA-87C4-8B1AFCEBD8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BACD2-C18F-4E39-9D13-8FC460B40D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F2DB0D-38D9-448A-856F-9999FFEFC71E}" type="datetime1">
              <a:rPr lang="en-US" smtClean="0"/>
              <a:t>1/20/2021</a:t>
            </a:fld>
            <a:endParaRPr lang="en-US"/>
          </a:p>
        </p:txBody>
      </p:sp>
      <p:sp>
        <p:nvSpPr>
          <p:cNvPr id="5" name="Footer Placeholder 4">
            <a:extLst>
              <a:ext uri="{FF2B5EF4-FFF2-40B4-BE49-F238E27FC236}">
                <a16:creationId xmlns:a16="http://schemas.microsoft.com/office/drawing/2014/main" id="{D2FCEBE0-33C4-4E9C-92EA-4AB6615DD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73486F-F931-48CB-858E-86F94FC9BC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FE4FA-4966-4C66-8E35-E506611F709F}" type="slidenum">
              <a:rPr lang="en-US" smtClean="0"/>
              <a:t>‹#›</a:t>
            </a:fld>
            <a:endParaRPr lang="en-US"/>
          </a:p>
        </p:txBody>
      </p:sp>
    </p:spTree>
    <p:extLst>
      <p:ext uri="{BB962C8B-B14F-4D97-AF65-F5344CB8AC3E}">
        <p14:creationId xmlns:p14="http://schemas.microsoft.com/office/powerpoint/2010/main" val="3468713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hyperlink" Target="https://www.vlab.co.in/"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6.emf"/></Relationships>
</file>

<file path=ppt/slides/_rels/slide2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www.youtube.com/v/MD_zkNzF3eA&amp;hl=en&amp;fs=1&amp;rel=0&amp;hd=1&amp;autoplay=1" TargetMode="Externa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9701" y="3558335"/>
            <a:ext cx="11308976" cy="2062103"/>
          </a:xfrm>
          <a:prstGeom prst="rect">
            <a:avLst/>
          </a:prstGeom>
        </p:spPr>
        <p:txBody>
          <a:bodyPr wrap="square">
            <a:spAutoFit/>
          </a:bodyPr>
          <a:lstStyle/>
          <a:p>
            <a:r>
              <a:rPr lang="en-US" sz="4800" b="1" dirty="0">
                <a:solidFill>
                  <a:srgbClr val="555544"/>
                </a:solidFill>
                <a:ea typeface="Cambria" panose="02040503050406030204" pitchFamily="18" charset="0"/>
                <a:cs typeface="Times New Roman" panose="02020603050405020304" pitchFamily="18" charset="0"/>
              </a:rPr>
              <a:t>AIM: </a:t>
            </a:r>
            <a:r>
              <a:rPr lang="en-US" sz="4000" b="1" dirty="0">
                <a:solidFill>
                  <a:srgbClr val="FF0000"/>
                </a:solidFill>
              </a:rPr>
              <a:t>Determination of the velocity of Ultrasonic waves using Ultrasonic interferometer. Hence find the compressibility of the given </a:t>
            </a:r>
            <a:r>
              <a:rPr lang="en-US" sz="4000" b="1" dirty="0" smtClean="0">
                <a:solidFill>
                  <a:srgbClr val="FF0000"/>
                </a:solidFill>
              </a:rPr>
              <a:t>liquid.</a:t>
            </a:r>
            <a:endParaRPr lang="en-US" sz="4000" dirty="0">
              <a:solidFill>
                <a:srgbClr val="FF0000"/>
              </a:solidFill>
            </a:endParaRPr>
          </a:p>
        </p:txBody>
      </p:sp>
      <p:sp>
        <p:nvSpPr>
          <p:cNvPr id="3" name="TextBox 2">
            <a:extLst>
              <a:ext uri="{FF2B5EF4-FFF2-40B4-BE49-F238E27FC236}">
                <a16:creationId xmlns:a16="http://schemas.microsoft.com/office/drawing/2014/main" id="{404C6F3E-C1AF-4136-9803-9603BD91C807}"/>
              </a:ext>
            </a:extLst>
          </p:cNvPr>
          <p:cNvSpPr txBox="1"/>
          <p:nvPr/>
        </p:nvSpPr>
        <p:spPr>
          <a:xfrm>
            <a:off x="529701" y="239697"/>
            <a:ext cx="11132598" cy="1569660"/>
          </a:xfrm>
          <a:prstGeom prst="rect">
            <a:avLst/>
          </a:prstGeom>
          <a:noFill/>
        </p:spPr>
        <p:txBody>
          <a:bodyPr wrap="square" rtlCol="0">
            <a:spAutoFit/>
          </a:bodyPr>
          <a:lstStyle/>
          <a:p>
            <a:pPr algn="ctr"/>
            <a:r>
              <a:rPr lang="en-US" sz="4800" b="1" dirty="0">
                <a:solidFill>
                  <a:srgbClr val="FF0000"/>
                </a:solidFill>
                <a:latin typeface="Times New Roman" panose="02020603050405020304" pitchFamily="18" charset="0"/>
                <a:cs typeface="Times New Roman" panose="02020603050405020304" pitchFamily="18" charset="0"/>
              </a:rPr>
              <a:t>Engineering Physics Laboratory </a:t>
            </a:r>
          </a:p>
          <a:p>
            <a:pPr algn="ctr"/>
            <a:r>
              <a:rPr lang="en-US" sz="4800" b="1" dirty="0">
                <a:solidFill>
                  <a:srgbClr val="FF0000"/>
                </a:solidFill>
                <a:latin typeface="Times New Roman" panose="02020603050405020304" pitchFamily="18" charset="0"/>
                <a:cs typeface="Times New Roman" panose="02020603050405020304" pitchFamily="18" charset="0"/>
              </a:rPr>
              <a:t>(Course Code : PHY119)</a:t>
            </a:r>
          </a:p>
        </p:txBody>
      </p:sp>
      <p:sp>
        <p:nvSpPr>
          <p:cNvPr id="5" name="Slide Number Placeholder 4">
            <a:extLst>
              <a:ext uri="{FF2B5EF4-FFF2-40B4-BE49-F238E27FC236}">
                <a16:creationId xmlns:a16="http://schemas.microsoft.com/office/drawing/2014/main" id="{319C8B3B-2338-4A94-B90D-96D7F7B99F20}"/>
              </a:ext>
            </a:extLst>
          </p:cNvPr>
          <p:cNvSpPr>
            <a:spLocks noGrp="1"/>
          </p:cNvSpPr>
          <p:nvPr>
            <p:ph type="sldNum" sz="quarter" idx="12"/>
          </p:nvPr>
        </p:nvSpPr>
        <p:spPr/>
        <p:txBody>
          <a:bodyPr/>
          <a:lstStyle/>
          <a:p>
            <a:fld id="{A9CFE4FA-4966-4C66-8E35-E506611F709F}" type="slidenum">
              <a:rPr lang="en-US" smtClean="0"/>
              <a:t>1</a:t>
            </a:fld>
            <a:endParaRPr lang="en-US"/>
          </a:p>
        </p:txBody>
      </p:sp>
      <p:sp>
        <p:nvSpPr>
          <p:cNvPr id="2" name="TextBox 1">
            <a:extLst>
              <a:ext uri="{FF2B5EF4-FFF2-40B4-BE49-F238E27FC236}">
                <a16:creationId xmlns:a16="http://schemas.microsoft.com/office/drawing/2014/main" id="{A69EC51D-4E83-40F6-BF07-797074065007}"/>
              </a:ext>
            </a:extLst>
          </p:cNvPr>
          <p:cNvSpPr txBox="1"/>
          <p:nvPr/>
        </p:nvSpPr>
        <p:spPr>
          <a:xfrm>
            <a:off x="2576945" y="2329980"/>
            <a:ext cx="6834909" cy="769441"/>
          </a:xfrm>
          <a:prstGeom prst="rect">
            <a:avLst/>
          </a:prstGeom>
          <a:noFill/>
        </p:spPr>
        <p:txBody>
          <a:bodyPr wrap="square" rtlCol="0">
            <a:spAutoFit/>
          </a:bodyPr>
          <a:lstStyle/>
          <a:p>
            <a:r>
              <a:rPr lang="en-US" sz="4400" b="1" u="sng" dirty="0">
                <a:latin typeface="Cambria" panose="02040503050406030204" pitchFamily="18" charset="0"/>
                <a:ea typeface="Cambria" panose="02040503050406030204" pitchFamily="18" charset="0"/>
              </a:rPr>
              <a:t>Experiment Number:  </a:t>
            </a:r>
            <a:r>
              <a:rPr lang="en-US" sz="4400" b="1" u="sng" dirty="0">
                <a:latin typeface="Cambria" panose="02040503050406030204" pitchFamily="18" charset="0"/>
                <a:ea typeface="Cambria" panose="02040503050406030204" pitchFamily="18" charset="0"/>
              </a:rPr>
              <a:t>5</a:t>
            </a:r>
            <a:endParaRPr lang="en-US" sz="4400" b="1" u="sng"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30708398"/>
      </p:ext>
    </p:extLst>
  </p:cSld>
  <p:clrMapOvr>
    <a:masterClrMapping/>
  </p:clrMapOvr>
  <mc:AlternateContent xmlns:mc="http://schemas.openxmlformats.org/markup-compatibility/2006" xmlns:p14="http://schemas.microsoft.com/office/powerpoint/2010/main">
    <mc:Choice Requires="p14">
      <p:transition spd="slow" p14:dur="2000" advTm="32898"/>
    </mc:Choice>
    <mc:Fallback xmlns="">
      <p:transition spd="slow" advTm="3289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CF9A14-3CDA-416A-BFA8-6F2EE66BB41E}"/>
              </a:ext>
            </a:extLst>
          </p:cNvPr>
          <p:cNvPicPr>
            <a:picLocks noChangeAspect="1"/>
          </p:cNvPicPr>
          <p:nvPr/>
        </p:nvPicPr>
        <p:blipFill>
          <a:blip r:embed="rId2"/>
          <a:stretch>
            <a:fillRect/>
          </a:stretch>
        </p:blipFill>
        <p:spPr>
          <a:xfrm>
            <a:off x="129308" y="1822522"/>
            <a:ext cx="7453745" cy="4518195"/>
          </a:xfrm>
          <a:prstGeom prst="rect">
            <a:avLst/>
          </a:prstGeom>
        </p:spPr>
      </p:pic>
      <p:pic>
        <p:nvPicPr>
          <p:cNvPr id="5" name="Picture 4">
            <a:extLst>
              <a:ext uri="{FF2B5EF4-FFF2-40B4-BE49-F238E27FC236}">
                <a16:creationId xmlns:a16="http://schemas.microsoft.com/office/drawing/2014/main" id="{D7EDE853-6B4F-4440-8966-D73776A0F933}"/>
              </a:ext>
            </a:extLst>
          </p:cNvPr>
          <p:cNvPicPr>
            <a:picLocks noChangeAspect="1"/>
          </p:cNvPicPr>
          <p:nvPr/>
        </p:nvPicPr>
        <p:blipFill>
          <a:blip r:embed="rId3"/>
          <a:stretch>
            <a:fillRect/>
          </a:stretch>
        </p:blipFill>
        <p:spPr>
          <a:xfrm>
            <a:off x="242449" y="1426958"/>
            <a:ext cx="12192000" cy="279535"/>
          </a:xfrm>
          <a:prstGeom prst="rect">
            <a:avLst/>
          </a:prstGeom>
        </p:spPr>
      </p:pic>
      <p:sp>
        <p:nvSpPr>
          <p:cNvPr id="6" name="TextBox 5">
            <a:extLst>
              <a:ext uri="{FF2B5EF4-FFF2-40B4-BE49-F238E27FC236}">
                <a16:creationId xmlns:a16="http://schemas.microsoft.com/office/drawing/2014/main" id="{F28AA8B6-5B71-4811-881A-CC0F721E7BF5}"/>
              </a:ext>
            </a:extLst>
          </p:cNvPr>
          <p:cNvSpPr txBox="1"/>
          <p:nvPr/>
        </p:nvSpPr>
        <p:spPr>
          <a:xfrm>
            <a:off x="129308" y="335060"/>
            <a:ext cx="11813308" cy="830997"/>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Type this link on the address bar  or Click on this link : </a:t>
            </a:r>
            <a:r>
              <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hlinkClick r:id="rId4"/>
              </a:rPr>
              <a:t>https://www.vlab.co.in/</a:t>
            </a:r>
            <a:endPar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p:txBody>
      </p:sp>
      <p:sp>
        <p:nvSpPr>
          <p:cNvPr id="2" name="Slide Number Placeholder 1">
            <a:extLst>
              <a:ext uri="{FF2B5EF4-FFF2-40B4-BE49-F238E27FC236}">
                <a16:creationId xmlns:a16="http://schemas.microsoft.com/office/drawing/2014/main" id="{C28A520B-3DEF-4280-953B-0107233ACF9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CFE4FA-4966-4C66-8E35-E506611F709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4796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646591-9C3F-4C6C-8D2E-4CAD51C3F26D}"/>
              </a:ext>
            </a:extLst>
          </p:cNvPr>
          <p:cNvPicPr>
            <a:picLocks noChangeAspect="1"/>
          </p:cNvPicPr>
          <p:nvPr/>
        </p:nvPicPr>
        <p:blipFill>
          <a:blip r:embed="rId2"/>
          <a:stretch>
            <a:fillRect/>
          </a:stretch>
        </p:blipFill>
        <p:spPr>
          <a:xfrm>
            <a:off x="113902" y="1272371"/>
            <a:ext cx="11964196" cy="5211555"/>
          </a:xfrm>
          <a:prstGeom prst="rect">
            <a:avLst/>
          </a:prstGeom>
        </p:spPr>
      </p:pic>
      <p:sp>
        <p:nvSpPr>
          <p:cNvPr id="4" name="TextBox 3">
            <a:extLst>
              <a:ext uri="{FF2B5EF4-FFF2-40B4-BE49-F238E27FC236}">
                <a16:creationId xmlns:a16="http://schemas.microsoft.com/office/drawing/2014/main" id="{61C6F96F-BBDA-4A91-B195-DEB51D695E87}"/>
              </a:ext>
            </a:extLst>
          </p:cNvPr>
          <p:cNvSpPr txBox="1"/>
          <p:nvPr/>
        </p:nvSpPr>
        <p:spPr>
          <a:xfrm>
            <a:off x="113902" y="374074"/>
            <a:ext cx="11573163" cy="461665"/>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This page will open. Scroll down the page end click on Physical sciences  </a:t>
            </a:r>
          </a:p>
        </p:txBody>
      </p:sp>
      <p:sp>
        <p:nvSpPr>
          <p:cNvPr id="3" name="Slide Number Placeholder 2">
            <a:extLst>
              <a:ext uri="{FF2B5EF4-FFF2-40B4-BE49-F238E27FC236}">
                <a16:creationId xmlns:a16="http://schemas.microsoft.com/office/drawing/2014/main" id="{5D4C936A-49F8-4E5C-9482-7046996588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CFE4FA-4966-4C66-8E35-E506611F709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840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748EA4-C42F-4A5F-83EB-8DD174A9B683}"/>
              </a:ext>
            </a:extLst>
          </p:cNvPr>
          <p:cNvPicPr>
            <a:picLocks noChangeAspect="1"/>
          </p:cNvPicPr>
          <p:nvPr/>
        </p:nvPicPr>
        <p:blipFill>
          <a:blip r:embed="rId2"/>
          <a:stretch>
            <a:fillRect/>
          </a:stretch>
        </p:blipFill>
        <p:spPr>
          <a:xfrm>
            <a:off x="166255" y="991307"/>
            <a:ext cx="11622100" cy="4873784"/>
          </a:xfrm>
          <a:prstGeom prst="rect">
            <a:avLst/>
          </a:prstGeom>
        </p:spPr>
      </p:pic>
      <p:sp>
        <p:nvSpPr>
          <p:cNvPr id="6" name="TextBox 5">
            <a:extLst>
              <a:ext uri="{FF2B5EF4-FFF2-40B4-BE49-F238E27FC236}">
                <a16:creationId xmlns:a16="http://schemas.microsoft.com/office/drawing/2014/main" id="{D7B08990-149D-42C2-8091-10947F6EBB44}"/>
              </a:ext>
            </a:extLst>
          </p:cNvPr>
          <p:cNvSpPr txBox="1"/>
          <p:nvPr/>
        </p:nvSpPr>
        <p:spPr>
          <a:xfrm>
            <a:off x="113902" y="374074"/>
            <a:ext cx="11573163" cy="461665"/>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Scroll down the page end click on Physical sciences  </a:t>
            </a:r>
          </a:p>
        </p:txBody>
      </p:sp>
      <p:sp>
        <p:nvSpPr>
          <p:cNvPr id="7" name="Rectangle 6">
            <a:extLst>
              <a:ext uri="{FF2B5EF4-FFF2-40B4-BE49-F238E27FC236}">
                <a16:creationId xmlns:a16="http://schemas.microsoft.com/office/drawing/2014/main" id="{7BFDCADD-FC26-470C-80FC-736A23524EFF}"/>
              </a:ext>
            </a:extLst>
          </p:cNvPr>
          <p:cNvSpPr/>
          <p:nvPr/>
        </p:nvSpPr>
        <p:spPr>
          <a:xfrm>
            <a:off x="5892800" y="2493818"/>
            <a:ext cx="2530764" cy="3140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D88182E0-EA56-4F42-AE7C-D430C70C9FB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CFE4FA-4966-4C66-8E35-E506611F709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0258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78A52A-5BF8-43CC-B2C8-6926D8666BDD}"/>
              </a:ext>
            </a:extLst>
          </p:cNvPr>
          <p:cNvSpPr txBox="1"/>
          <p:nvPr/>
        </p:nvSpPr>
        <p:spPr>
          <a:xfrm>
            <a:off x="113902" y="374074"/>
            <a:ext cx="11573163" cy="461665"/>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Then click on </a:t>
            </a:r>
            <a:r>
              <a:rPr kumimoji="0" lang="en-US" sz="2400" b="1"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 Harmonic motion and waves lab</a:t>
            </a:r>
            <a:endPar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p:txBody>
      </p:sp>
      <p:sp>
        <p:nvSpPr>
          <p:cNvPr id="5" name="Slide Number Placeholder 4">
            <a:extLst>
              <a:ext uri="{FF2B5EF4-FFF2-40B4-BE49-F238E27FC236}">
                <a16:creationId xmlns:a16="http://schemas.microsoft.com/office/drawing/2014/main" id="{0FB12635-6ADB-45A9-8EB3-54389515D2A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CFE4FA-4966-4C66-8E35-E506611F709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p:cNvPicPr>
            <a:picLocks noChangeAspect="1"/>
          </p:cNvPicPr>
          <p:nvPr/>
        </p:nvPicPr>
        <p:blipFill>
          <a:blip r:embed="rId2"/>
          <a:stretch>
            <a:fillRect/>
          </a:stretch>
        </p:blipFill>
        <p:spPr>
          <a:xfrm>
            <a:off x="113902" y="868382"/>
            <a:ext cx="11157858" cy="5989618"/>
          </a:xfrm>
          <a:prstGeom prst="rect">
            <a:avLst/>
          </a:prstGeom>
        </p:spPr>
      </p:pic>
      <p:sp>
        <p:nvSpPr>
          <p:cNvPr id="7" name="Rectangle 6">
            <a:extLst>
              <a:ext uri="{FF2B5EF4-FFF2-40B4-BE49-F238E27FC236}">
                <a16:creationId xmlns:a16="http://schemas.microsoft.com/office/drawing/2014/main" id="{A56854CF-13E1-4013-939A-4DEC87193756}"/>
              </a:ext>
            </a:extLst>
          </p:cNvPr>
          <p:cNvSpPr/>
          <p:nvPr/>
        </p:nvSpPr>
        <p:spPr>
          <a:xfrm>
            <a:off x="848435" y="5832631"/>
            <a:ext cx="3251200" cy="88884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427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194F9E-6575-467B-83B9-E8F6A20971A6}"/>
              </a:ext>
            </a:extLst>
          </p:cNvPr>
          <p:cNvSpPr txBox="1"/>
          <p:nvPr/>
        </p:nvSpPr>
        <p:spPr>
          <a:xfrm>
            <a:off x="178557" y="200165"/>
            <a:ext cx="11930316" cy="461665"/>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Then click on – </a:t>
            </a:r>
            <a:r>
              <a:rPr kumimoji="0" lang="en-US" sz="2400" b="1"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Ultrasonic Interferometer</a:t>
            </a:r>
            <a:endPar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p:txBody>
      </p:sp>
      <p:sp>
        <p:nvSpPr>
          <p:cNvPr id="5" name="Slide Number Placeholder 4">
            <a:extLst>
              <a:ext uri="{FF2B5EF4-FFF2-40B4-BE49-F238E27FC236}">
                <a16:creationId xmlns:a16="http://schemas.microsoft.com/office/drawing/2014/main" id="{9A125EB2-9A6E-4EC1-ADBE-C5CB7E8ACD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CFE4FA-4966-4C66-8E35-E506611F709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57" y="661830"/>
            <a:ext cx="8842993" cy="6196170"/>
          </a:xfrm>
          <a:prstGeom prst="rect">
            <a:avLst/>
          </a:prstGeom>
        </p:spPr>
      </p:pic>
      <p:sp>
        <p:nvSpPr>
          <p:cNvPr id="7" name="Rectangle 6">
            <a:extLst>
              <a:ext uri="{FF2B5EF4-FFF2-40B4-BE49-F238E27FC236}">
                <a16:creationId xmlns:a16="http://schemas.microsoft.com/office/drawing/2014/main" id="{7C5E47D6-E03D-4111-9D3F-1B781804A868}"/>
              </a:ext>
            </a:extLst>
          </p:cNvPr>
          <p:cNvSpPr/>
          <p:nvPr/>
        </p:nvSpPr>
        <p:spPr>
          <a:xfrm>
            <a:off x="370026" y="4928495"/>
            <a:ext cx="6779490" cy="48952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1707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8C7570-106B-4B42-BC80-E9B5E6C0365D}"/>
              </a:ext>
            </a:extLst>
          </p:cNvPr>
          <p:cNvSpPr txBox="1"/>
          <p:nvPr/>
        </p:nvSpPr>
        <p:spPr>
          <a:xfrm>
            <a:off x="130842" y="80093"/>
            <a:ext cx="11930316" cy="461665"/>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Details of the experiment will be available to you . You may login also.</a:t>
            </a:r>
          </a:p>
        </p:txBody>
      </p:sp>
      <p:sp>
        <p:nvSpPr>
          <p:cNvPr id="4" name="TextBox 3">
            <a:extLst>
              <a:ext uri="{FF2B5EF4-FFF2-40B4-BE49-F238E27FC236}">
                <a16:creationId xmlns:a16="http://schemas.microsoft.com/office/drawing/2014/main" id="{56940C22-A78C-4EE3-A2C9-146FF7C334AD}"/>
              </a:ext>
            </a:extLst>
          </p:cNvPr>
          <p:cNvSpPr txBox="1"/>
          <p:nvPr/>
        </p:nvSpPr>
        <p:spPr>
          <a:xfrm>
            <a:off x="130842" y="1274617"/>
            <a:ext cx="3398982" cy="3785652"/>
          </a:xfrm>
          <a:prstGeom prst="rect">
            <a:avLst/>
          </a:prstGeom>
          <a:solidFill>
            <a:schemeClr val="accent4">
              <a:lumMod val="20000"/>
              <a:lumOff val="80000"/>
            </a:schemeClr>
          </a:solid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Read the theory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Procedure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Complete the self evaluation to check your understanding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Then click on the simulator </a:t>
            </a:r>
          </a:p>
        </p:txBody>
      </p:sp>
      <p:sp>
        <p:nvSpPr>
          <p:cNvPr id="6" name="Slide Number Placeholder 5">
            <a:extLst>
              <a:ext uri="{FF2B5EF4-FFF2-40B4-BE49-F238E27FC236}">
                <a16:creationId xmlns:a16="http://schemas.microsoft.com/office/drawing/2014/main" id="{365A6947-E38A-4D90-B288-F698B4D7F4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CFE4FA-4966-4C66-8E35-E506611F709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9314" y="723330"/>
            <a:ext cx="8722686" cy="6066430"/>
          </a:xfrm>
          <a:prstGeom prst="rect">
            <a:avLst/>
          </a:prstGeom>
        </p:spPr>
      </p:pic>
      <p:sp>
        <p:nvSpPr>
          <p:cNvPr id="8" name="Rectangle 7">
            <a:extLst>
              <a:ext uri="{FF2B5EF4-FFF2-40B4-BE49-F238E27FC236}">
                <a16:creationId xmlns:a16="http://schemas.microsoft.com/office/drawing/2014/main" id="{FB72E076-88D7-453F-941C-D658DDC52DD1}"/>
              </a:ext>
            </a:extLst>
          </p:cNvPr>
          <p:cNvSpPr/>
          <p:nvPr/>
        </p:nvSpPr>
        <p:spPr>
          <a:xfrm>
            <a:off x="3423132" y="1138092"/>
            <a:ext cx="6890328" cy="73890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646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5070D3-0E21-4312-B4B4-C1CD2018F008}"/>
              </a:ext>
            </a:extLst>
          </p:cNvPr>
          <p:cNvSpPr txBox="1"/>
          <p:nvPr/>
        </p:nvSpPr>
        <p:spPr>
          <a:xfrm>
            <a:off x="95948" y="250623"/>
            <a:ext cx="5320146" cy="523220"/>
          </a:xfrm>
          <a:prstGeom prst="rect">
            <a:avLst/>
          </a:prstGeom>
          <a:solidFill>
            <a:srgbClr val="FFFF00"/>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Click on the simulator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54914C6-CF00-463B-9A41-0A3B91F8131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CFE4FA-4966-4C66-8E35-E506611F709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36" y="960755"/>
            <a:ext cx="7523697" cy="5760720"/>
          </a:xfrm>
          <a:prstGeom prst="rect">
            <a:avLst/>
          </a:prstGeom>
        </p:spPr>
      </p:pic>
      <p:sp>
        <p:nvSpPr>
          <p:cNvPr id="2" name="TextBox 1"/>
          <p:cNvSpPr txBox="1"/>
          <p:nvPr/>
        </p:nvSpPr>
        <p:spPr>
          <a:xfrm>
            <a:off x="7854950" y="250623"/>
            <a:ext cx="4254500" cy="1015663"/>
          </a:xfrm>
          <a:prstGeom prst="rect">
            <a:avLst/>
          </a:prstGeom>
          <a:solidFill>
            <a:srgbClr val="FFFF00"/>
          </a:solidFill>
        </p:spPr>
        <p:txBody>
          <a:bodyPr wrap="square" rtlCol="0">
            <a:spAutoFit/>
          </a:bodyPr>
          <a:lstStyle/>
          <a:p>
            <a:r>
              <a:rPr lang="en-US" sz="2000" b="1" dirty="0" smtClean="0"/>
              <a:t>Alternative link, if adobe flash is not supported by your browser. It works in html.</a:t>
            </a:r>
            <a:endParaRPr lang="en-US" sz="2000" b="1" dirty="0"/>
          </a:p>
        </p:txBody>
      </p:sp>
      <p:sp>
        <p:nvSpPr>
          <p:cNvPr id="5" name="Rectangle 4"/>
          <p:cNvSpPr/>
          <p:nvPr/>
        </p:nvSpPr>
        <p:spPr>
          <a:xfrm>
            <a:off x="7854950" y="2333990"/>
            <a:ext cx="4199927" cy="1323439"/>
          </a:xfrm>
          <a:prstGeom prst="rect">
            <a:avLst/>
          </a:prstGeom>
        </p:spPr>
        <p:txBody>
          <a:bodyPr wrap="square">
            <a:spAutoFit/>
          </a:bodyPr>
          <a:lstStyle/>
          <a:p>
            <a:r>
              <a:rPr lang="en-US" sz="2000" b="1" dirty="0"/>
              <a:t>http://</a:t>
            </a:r>
            <a:r>
              <a:rPr lang="en-US" sz="2000" b="1" dirty="0" smtClean="0"/>
              <a:t>hmw-au.vlabs.ac.in/harmonic-motion-waves/Ultrasonic_Interferometer/experiment.html</a:t>
            </a:r>
            <a:endParaRPr lang="en-US" sz="2000" b="1" dirty="0"/>
          </a:p>
        </p:txBody>
      </p:sp>
      <p:sp>
        <p:nvSpPr>
          <p:cNvPr id="7" name="Down Arrow 6"/>
          <p:cNvSpPr/>
          <p:nvPr/>
        </p:nvSpPr>
        <p:spPr>
          <a:xfrm>
            <a:off x="9739884" y="135558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2AC484E-9C30-4A23-B761-F166BD54BF5B}"/>
              </a:ext>
            </a:extLst>
          </p:cNvPr>
          <p:cNvSpPr/>
          <p:nvPr/>
        </p:nvSpPr>
        <p:spPr>
          <a:xfrm>
            <a:off x="2759175" y="1321880"/>
            <a:ext cx="895927" cy="8312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3115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62AD9D-1F7A-4A99-9316-92D2BA06162F}"/>
              </a:ext>
            </a:extLst>
          </p:cNvPr>
          <p:cNvSpPr txBox="1"/>
          <p:nvPr/>
        </p:nvSpPr>
        <p:spPr>
          <a:xfrm>
            <a:off x="1478545" y="51092"/>
            <a:ext cx="9245601" cy="1384995"/>
          </a:xfrm>
          <a:prstGeom prst="rect">
            <a:avLst/>
          </a:prstGeom>
          <a:solidFill>
            <a:srgbClr val="FFFF00"/>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Click on the cross section </a:t>
            </a:r>
            <a:r>
              <a:rPr lang="en-US" sz="2800" b="1" dirty="0" smtClean="0">
                <a:solidFill>
                  <a:prstClr val="black"/>
                </a:solidFill>
                <a:latin typeface="Cambria" panose="02040503050406030204" pitchFamily="18" charset="0"/>
                <a:ea typeface="Cambria" panose="02040503050406030204" pitchFamily="18" charset="0"/>
              </a:rPr>
              <a:t>icon</a:t>
            </a:r>
            <a:r>
              <a:rPr kumimoji="0" lang="en-US" sz="2800" b="1"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 </a:t>
            </a:r>
            <a:r>
              <a:rPr kumimoji="0" lang="en-US"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to see the </a:t>
            </a:r>
            <a:r>
              <a:rPr lang="en-US" sz="2800" b="1" dirty="0" smtClean="0">
                <a:solidFill>
                  <a:prstClr val="black"/>
                </a:solidFill>
                <a:latin typeface="Cambria" panose="02040503050406030204" pitchFamily="18" charset="0"/>
                <a:ea typeface="Cambria" panose="02040503050406030204" pitchFamily="18" charset="0"/>
              </a:rPr>
              <a:t>interferometer cell and switch on the frequency generator by clicking ‘Power on’ icon.</a:t>
            </a:r>
            <a:r>
              <a:rPr kumimoji="0" lang="en-US" sz="2800" b="1"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A9EC690E-41D4-4DF8-A89A-E44CDF1DDAB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CFE4FA-4966-4C66-8E35-E506611F709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901" y="1441435"/>
            <a:ext cx="7459116" cy="4763165"/>
          </a:xfrm>
          <a:prstGeom prst="rect">
            <a:avLst/>
          </a:prstGeom>
        </p:spPr>
      </p:pic>
      <p:sp>
        <p:nvSpPr>
          <p:cNvPr id="22" name="Rectangle 21">
            <a:extLst>
              <a:ext uri="{FF2B5EF4-FFF2-40B4-BE49-F238E27FC236}">
                <a16:creationId xmlns:a16="http://schemas.microsoft.com/office/drawing/2014/main" id="{3F6AA45B-54CB-40CD-B31D-EF6853D7E471}"/>
              </a:ext>
            </a:extLst>
          </p:cNvPr>
          <p:cNvSpPr/>
          <p:nvPr/>
        </p:nvSpPr>
        <p:spPr>
          <a:xfrm>
            <a:off x="9982200" y="3466509"/>
            <a:ext cx="1522863" cy="350945"/>
          </a:xfrm>
          <a:prstGeom prst="rect">
            <a:avLst/>
          </a:prstGeom>
          <a:noFill/>
          <a:ln w="571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647" y="1441435"/>
            <a:ext cx="3134162" cy="4763165"/>
          </a:xfrm>
          <a:prstGeom prst="rect">
            <a:avLst/>
          </a:prstGeom>
        </p:spPr>
      </p:pic>
      <p:sp>
        <p:nvSpPr>
          <p:cNvPr id="23" name="TextBox 22">
            <a:extLst>
              <a:ext uri="{FF2B5EF4-FFF2-40B4-BE49-F238E27FC236}">
                <a16:creationId xmlns:a16="http://schemas.microsoft.com/office/drawing/2014/main" id="{891B4840-FCC9-4C1A-8F84-EDE7D44FBEF1}"/>
              </a:ext>
            </a:extLst>
          </p:cNvPr>
          <p:cNvSpPr txBox="1"/>
          <p:nvPr/>
        </p:nvSpPr>
        <p:spPr>
          <a:xfrm>
            <a:off x="750627" y="5517336"/>
            <a:ext cx="2777182" cy="369332"/>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Interferometer Cell</a:t>
            </a:r>
            <a:endParaRPr lang="en-US" b="1" dirty="0">
              <a:solidFill>
                <a:srgbClr val="FF0000"/>
              </a:solidFill>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626AEBB1-F2C9-4E01-A1AC-293DAFD99E4E}"/>
              </a:ext>
            </a:extLst>
          </p:cNvPr>
          <p:cNvCxnSpPr>
            <a:cxnSpLocks/>
          </p:cNvCxnSpPr>
          <p:nvPr/>
        </p:nvCxnSpPr>
        <p:spPr>
          <a:xfrm flipV="1">
            <a:off x="1585753" y="4462818"/>
            <a:ext cx="243047" cy="106357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F6AA45B-54CB-40CD-B31D-EF6853D7E471}"/>
              </a:ext>
            </a:extLst>
          </p:cNvPr>
          <p:cNvSpPr/>
          <p:nvPr/>
        </p:nvSpPr>
        <p:spPr>
          <a:xfrm>
            <a:off x="10243784" y="3029803"/>
            <a:ext cx="1042916" cy="312252"/>
          </a:xfrm>
          <a:prstGeom prst="rect">
            <a:avLst/>
          </a:prstGeom>
          <a:noFill/>
          <a:ln w="571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94290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8DBE14-2A09-4BA0-B264-7CD6901A1665}"/>
              </a:ext>
            </a:extLst>
          </p:cNvPr>
          <p:cNvSpPr txBox="1"/>
          <p:nvPr/>
        </p:nvSpPr>
        <p:spPr>
          <a:xfrm>
            <a:off x="8590720" y="1137743"/>
            <a:ext cx="3403600" cy="1569660"/>
          </a:xfrm>
          <a:prstGeom prst="rect">
            <a:avLst/>
          </a:prstGeom>
          <a:solidFill>
            <a:srgbClr val="FFFF00"/>
          </a:solid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Select the medium from the ‘choose medium’ drop down</a:t>
            </a:r>
            <a:r>
              <a:rPr kumimoji="0" lang="en-US" sz="2400" b="1" i="0" u="none" strike="noStrike" kern="1200" cap="none" spc="0" normalizeH="0" noProof="0" dirty="0" smtClean="0">
                <a:ln>
                  <a:noFill/>
                </a:ln>
                <a:solidFill>
                  <a:prstClr val="black"/>
                </a:solidFill>
                <a:effectLst/>
                <a:uLnTx/>
                <a:uFillTx/>
                <a:latin typeface="Cambria" panose="02040503050406030204" pitchFamily="18" charset="0"/>
                <a:ea typeface="Cambria" panose="02040503050406030204" pitchFamily="18" charset="0"/>
                <a:cs typeface="+mn-cs"/>
              </a:rPr>
              <a:t> menu to ‘Water’.</a:t>
            </a:r>
            <a:endParaRPr kumimoji="0" 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 name="TextBox 10">
            <a:extLst>
              <a:ext uri="{FF2B5EF4-FFF2-40B4-BE49-F238E27FC236}">
                <a16:creationId xmlns:a16="http://schemas.microsoft.com/office/drawing/2014/main" id="{34820526-9AF2-4183-8038-6CEAA0304E13}"/>
              </a:ext>
            </a:extLst>
          </p:cNvPr>
          <p:cNvSpPr txBox="1"/>
          <p:nvPr/>
        </p:nvSpPr>
        <p:spPr>
          <a:xfrm>
            <a:off x="8590720" y="42702"/>
            <a:ext cx="3403600" cy="954107"/>
          </a:xfrm>
          <a:prstGeom prst="rect">
            <a:avLst/>
          </a:prstGeom>
          <a:solidFill>
            <a:schemeClr val="accent4">
              <a:lumMod val="40000"/>
              <a:lumOff val="6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Selection  of  </a:t>
            </a:r>
            <a:r>
              <a:rPr lang="en-US" sz="2800" b="1" dirty="0" smtClean="0">
                <a:solidFill>
                  <a:prstClr val="black"/>
                </a:solidFill>
                <a:latin typeface="Calibri" panose="020F0502020204030204"/>
              </a:rPr>
              <a:t>medium and frequency </a:t>
            </a:r>
            <a:r>
              <a:rPr kumimoji="0" lang="en-US" sz="2800" b="1" i="0" u="none" strike="noStrike" kern="1200" cap="none" spc="0" normalizeH="0" baseline="0" noProof="0" dirty="0" smtClean="0">
                <a:ln>
                  <a:noFill/>
                </a:ln>
                <a:solidFill>
                  <a:prstClr val="black"/>
                </a:solidFill>
                <a:effectLst/>
                <a:uLnTx/>
                <a:uFillTx/>
                <a:latin typeface="Calibri" panose="020F0502020204030204"/>
                <a:ea typeface="+mn-ea"/>
                <a:cs typeface="+mn-cs"/>
              </a:rPr>
              <a:t> </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Arrow: Down 1">
            <a:extLst>
              <a:ext uri="{FF2B5EF4-FFF2-40B4-BE49-F238E27FC236}">
                <a16:creationId xmlns:a16="http://schemas.microsoft.com/office/drawing/2014/main" id="{749439C2-DAC1-4960-8F17-EAD4C5B97078}"/>
              </a:ext>
            </a:extLst>
          </p:cNvPr>
          <p:cNvSpPr/>
          <p:nvPr/>
        </p:nvSpPr>
        <p:spPr>
          <a:xfrm>
            <a:off x="10292520" y="2965284"/>
            <a:ext cx="543802" cy="1915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8505"/>
            <a:ext cx="8345572" cy="6061745"/>
          </a:xfrm>
          <a:prstGeom prst="rect">
            <a:avLst/>
          </a:prstGeom>
        </p:spPr>
      </p:pic>
      <p:sp>
        <p:nvSpPr>
          <p:cNvPr id="17" name="TextBox 16">
            <a:extLst>
              <a:ext uri="{FF2B5EF4-FFF2-40B4-BE49-F238E27FC236}">
                <a16:creationId xmlns:a16="http://schemas.microsoft.com/office/drawing/2014/main" id="{558DBE14-2A09-4BA0-B264-7CD6901A1665}"/>
              </a:ext>
            </a:extLst>
          </p:cNvPr>
          <p:cNvSpPr txBox="1"/>
          <p:nvPr/>
        </p:nvSpPr>
        <p:spPr>
          <a:xfrm>
            <a:off x="8590720" y="5138811"/>
            <a:ext cx="3403600" cy="707886"/>
          </a:xfrm>
          <a:prstGeom prst="rect">
            <a:avLst/>
          </a:prstGeom>
          <a:solidFill>
            <a:srgbClr val="FFFF00"/>
          </a:solid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Move the frequency sliding bar to 2 MHZ</a:t>
            </a:r>
            <a:endParaRPr kumimoji="0" lang="en-US" sz="20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8" name="Rectangle 17">
            <a:extLst>
              <a:ext uri="{FF2B5EF4-FFF2-40B4-BE49-F238E27FC236}">
                <a16:creationId xmlns:a16="http://schemas.microsoft.com/office/drawing/2014/main" id="{3F6AA45B-54CB-40CD-B31D-EF6853D7E471}"/>
              </a:ext>
            </a:extLst>
          </p:cNvPr>
          <p:cNvSpPr/>
          <p:nvPr/>
        </p:nvSpPr>
        <p:spPr>
          <a:xfrm>
            <a:off x="6495990" y="1922573"/>
            <a:ext cx="1849582" cy="489527"/>
          </a:xfrm>
          <a:prstGeom prst="rect">
            <a:avLst/>
          </a:prstGeom>
          <a:noFill/>
          <a:ln w="571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F6AA45B-54CB-40CD-B31D-EF6853D7E471}"/>
              </a:ext>
            </a:extLst>
          </p:cNvPr>
          <p:cNvSpPr/>
          <p:nvPr/>
        </p:nvSpPr>
        <p:spPr>
          <a:xfrm>
            <a:off x="6495990" y="2462639"/>
            <a:ext cx="1849582" cy="489527"/>
          </a:xfrm>
          <a:prstGeom prst="rect">
            <a:avLst/>
          </a:prstGeom>
          <a:noFill/>
          <a:ln w="571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263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8DBE14-2A09-4BA0-B264-7CD6901A1665}"/>
              </a:ext>
            </a:extLst>
          </p:cNvPr>
          <p:cNvSpPr txBox="1"/>
          <p:nvPr/>
        </p:nvSpPr>
        <p:spPr>
          <a:xfrm>
            <a:off x="6578221" y="1137743"/>
            <a:ext cx="5416099" cy="1569660"/>
          </a:xfrm>
          <a:prstGeom prst="rect">
            <a:avLst/>
          </a:prstGeom>
          <a:solidFill>
            <a:srgbClr val="FFFF00"/>
          </a:solid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Keep clicking the right arrow of the ‘ADJ’ knob until the</a:t>
            </a:r>
            <a:r>
              <a:rPr kumimoji="0" lang="en-US" sz="2400" b="1" i="0" u="none" strike="noStrike" kern="1200" cap="none" spc="0" normalizeH="0" noProof="0" dirty="0" smtClean="0">
                <a:ln>
                  <a:noFill/>
                </a:ln>
                <a:solidFill>
                  <a:prstClr val="black"/>
                </a:solidFill>
                <a:effectLst/>
                <a:uLnTx/>
                <a:uFillTx/>
                <a:latin typeface="Cambria" panose="02040503050406030204" pitchFamily="18" charset="0"/>
                <a:ea typeface="Cambria" panose="02040503050406030204" pitchFamily="18" charset="0"/>
                <a:cs typeface="+mn-cs"/>
              </a:rPr>
              <a:t> ammeter reading reaches a higher value (80 in figure) from it’s ‘zero’ position.</a:t>
            </a:r>
            <a:endParaRPr kumimoji="0" 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11" name="TextBox 10">
            <a:extLst>
              <a:ext uri="{FF2B5EF4-FFF2-40B4-BE49-F238E27FC236}">
                <a16:creationId xmlns:a16="http://schemas.microsoft.com/office/drawing/2014/main" id="{34820526-9AF2-4183-8038-6CEAA0304E13}"/>
              </a:ext>
            </a:extLst>
          </p:cNvPr>
          <p:cNvSpPr txBox="1"/>
          <p:nvPr/>
        </p:nvSpPr>
        <p:spPr>
          <a:xfrm>
            <a:off x="7519916" y="0"/>
            <a:ext cx="4474404" cy="954107"/>
          </a:xfrm>
          <a:prstGeom prst="rect">
            <a:avLst/>
          </a:prstGeom>
          <a:solidFill>
            <a:schemeClr val="accent4">
              <a:lumMod val="40000"/>
              <a:lumOff val="6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prstClr val="black"/>
                </a:solidFill>
                <a:latin typeface="Calibri" panose="020F0502020204030204"/>
              </a:rPr>
              <a:t>Selection of ‘Gain’ and ‘ADJ’ knob</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Arrow: Down 1">
            <a:extLst>
              <a:ext uri="{FF2B5EF4-FFF2-40B4-BE49-F238E27FC236}">
                <a16:creationId xmlns:a16="http://schemas.microsoft.com/office/drawing/2014/main" id="{749439C2-DAC1-4960-8F17-EAD4C5B97078}"/>
              </a:ext>
            </a:extLst>
          </p:cNvPr>
          <p:cNvSpPr/>
          <p:nvPr/>
        </p:nvSpPr>
        <p:spPr>
          <a:xfrm>
            <a:off x="8742468" y="2827913"/>
            <a:ext cx="428828" cy="22747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558DBE14-2A09-4BA0-B264-7CD6901A1665}"/>
              </a:ext>
            </a:extLst>
          </p:cNvPr>
          <p:cNvSpPr txBox="1"/>
          <p:nvPr/>
        </p:nvSpPr>
        <p:spPr>
          <a:xfrm>
            <a:off x="6673755" y="5138811"/>
            <a:ext cx="5320565" cy="1938992"/>
          </a:xfrm>
          <a:prstGeom prst="rect">
            <a:avLst/>
          </a:prstGeom>
          <a:solidFill>
            <a:srgbClr val="FFFF00"/>
          </a:solidFill>
        </p:spPr>
        <p:txBody>
          <a:bodyPr wrap="square">
            <a:spAutoFit/>
          </a:bodyPr>
          <a:lstStyle/>
          <a:p>
            <a:pPr algn="just"/>
            <a:r>
              <a:rPr lang="en-US" sz="2000" b="1" dirty="0">
                <a:solidFill>
                  <a:prstClr val="black"/>
                </a:solidFill>
                <a:latin typeface="Cambria" panose="02040503050406030204" pitchFamily="18" charset="0"/>
                <a:ea typeface="Cambria" panose="02040503050406030204" pitchFamily="18" charset="0"/>
              </a:rPr>
              <a:t>Keep clicking the right arrow of the </a:t>
            </a:r>
            <a:r>
              <a:rPr lang="en-US" sz="2000" b="1" dirty="0" smtClean="0">
                <a:solidFill>
                  <a:prstClr val="black"/>
                </a:solidFill>
                <a:latin typeface="Cambria" panose="02040503050406030204" pitchFamily="18" charset="0"/>
                <a:ea typeface="Cambria" panose="02040503050406030204" pitchFamily="18" charset="0"/>
              </a:rPr>
              <a:t>‘GAIN’ </a:t>
            </a:r>
            <a:r>
              <a:rPr lang="en-US" sz="2000" b="1" dirty="0">
                <a:solidFill>
                  <a:prstClr val="black"/>
                </a:solidFill>
                <a:latin typeface="Cambria" panose="02040503050406030204" pitchFamily="18" charset="0"/>
                <a:ea typeface="Cambria" panose="02040503050406030204" pitchFamily="18" charset="0"/>
              </a:rPr>
              <a:t>knob until the ammeter reading reaches a higher value </a:t>
            </a:r>
            <a:r>
              <a:rPr lang="en-US" sz="2000" b="1" dirty="0" smtClean="0">
                <a:solidFill>
                  <a:prstClr val="black"/>
                </a:solidFill>
                <a:latin typeface="Cambria" panose="02040503050406030204" pitchFamily="18" charset="0"/>
                <a:ea typeface="Cambria" panose="02040503050406030204" pitchFamily="18" charset="0"/>
              </a:rPr>
              <a:t>(40 </a:t>
            </a:r>
            <a:r>
              <a:rPr lang="en-US" sz="2000" b="1" dirty="0">
                <a:solidFill>
                  <a:prstClr val="black"/>
                </a:solidFill>
                <a:latin typeface="Cambria" panose="02040503050406030204" pitchFamily="18" charset="0"/>
                <a:ea typeface="Cambria" panose="02040503050406030204" pitchFamily="18" charset="0"/>
              </a:rPr>
              <a:t>in figure) from it’s ‘zero’ position</a:t>
            </a:r>
            <a:r>
              <a:rPr lang="en-US" sz="2000" b="1" dirty="0" smtClean="0">
                <a:solidFill>
                  <a:prstClr val="black"/>
                </a:solidFill>
                <a:latin typeface="Cambria" panose="02040503050406030204" pitchFamily="18" charset="0"/>
                <a:ea typeface="Cambria" panose="02040503050406030204" pitchFamily="18" charset="0"/>
              </a:rPr>
              <a:t>. </a:t>
            </a:r>
            <a:r>
              <a:rPr lang="en-US" sz="2000" b="1" dirty="0" smtClean="0">
                <a:solidFill>
                  <a:srgbClr val="FF0000"/>
                </a:solidFill>
                <a:latin typeface="Cambria" panose="02040503050406030204" pitchFamily="18" charset="0"/>
                <a:ea typeface="Cambria" panose="02040503050406030204" pitchFamily="18" charset="0"/>
              </a:rPr>
              <a:t>Make sure the ‘GAIN’ reading is less than that of ‘ADJ’ reading.</a:t>
            </a:r>
            <a:endParaRPr lang="en-US" sz="2000" b="1" dirty="0">
              <a:solidFill>
                <a:srgbClr val="FF0000"/>
              </a:solidFil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cs typeface="+mn-c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11" y="-28887"/>
            <a:ext cx="5938101" cy="3709405"/>
          </a:xfrm>
          <a:prstGeom prst="rect">
            <a:avLst/>
          </a:prstGeom>
        </p:spPr>
      </p:pic>
      <p:cxnSp>
        <p:nvCxnSpPr>
          <p:cNvPr id="10" name="Straight Arrow Connector 9">
            <a:extLst>
              <a:ext uri="{FF2B5EF4-FFF2-40B4-BE49-F238E27FC236}">
                <a16:creationId xmlns:a16="http://schemas.microsoft.com/office/drawing/2014/main" id="{626AEBB1-F2C9-4E01-A1AC-293DAFD99E4E}"/>
              </a:ext>
            </a:extLst>
          </p:cNvPr>
          <p:cNvCxnSpPr>
            <a:cxnSpLocks/>
          </p:cNvCxnSpPr>
          <p:nvPr/>
        </p:nvCxnSpPr>
        <p:spPr>
          <a:xfrm flipH="1">
            <a:off x="5650174" y="1137743"/>
            <a:ext cx="1023581" cy="64619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91B4840-FCC9-4C1A-8F84-EDE7D44FBEF1}"/>
              </a:ext>
            </a:extLst>
          </p:cNvPr>
          <p:cNvSpPr txBox="1"/>
          <p:nvPr/>
        </p:nvSpPr>
        <p:spPr>
          <a:xfrm>
            <a:off x="6270942" y="804376"/>
            <a:ext cx="1248974" cy="369332"/>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Click here</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811" y="3787301"/>
            <a:ext cx="6025899" cy="3205897"/>
          </a:xfrm>
          <a:prstGeom prst="rect">
            <a:avLst/>
          </a:prstGeom>
        </p:spPr>
      </p:pic>
      <p:cxnSp>
        <p:nvCxnSpPr>
          <p:cNvPr id="15" name="Straight Arrow Connector 14">
            <a:extLst>
              <a:ext uri="{FF2B5EF4-FFF2-40B4-BE49-F238E27FC236}">
                <a16:creationId xmlns:a16="http://schemas.microsoft.com/office/drawing/2014/main" id="{626AEBB1-F2C9-4E01-A1AC-293DAFD99E4E}"/>
              </a:ext>
            </a:extLst>
          </p:cNvPr>
          <p:cNvCxnSpPr>
            <a:cxnSpLocks/>
          </p:cNvCxnSpPr>
          <p:nvPr/>
        </p:nvCxnSpPr>
        <p:spPr>
          <a:xfrm flipH="1">
            <a:off x="4942764" y="4456434"/>
            <a:ext cx="1023581" cy="64619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91B4840-FCC9-4C1A-8F84-EDE7D44FBEF1}"/>
              </a:ext>
            </a:extLst>
          </p:cNvPr>
          <p:cNvSpPr txBox="1"/>
          <p:nvPr/>
        </p:nvSpPr>
        <p:spPr>
          <a:xfrm>
            <a:off x="5563532" y="4123067"/>
            <a:ext cx="1248974" cy="369332"/>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Click here</a:t>
            </a: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428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8C79DF-7FF7-4414-9FB6-E0D3FDD7B438}"/>
              </a:ext>
            </a:extLst>
          </p:cNvPr>
          <p:cNvSpPr txBox="1"/>
          <p:nvPr/>
        </p:nvSpPr>
        <p:spPr>
          <a:xfrm>
            <a:off x="2734501" y="126408"/>
            <a:ext cx="6722997" cy="707886"/>
          </a:xfrm>
          <a:prstGeom prst="rect">
            <a:avLst/>
          </a:prstGeom>
          <a:solidFill>
            <a:srgbClr val="FFFF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Learning Objectives </a:t>
            </a:r>
          </a:p>
        </p:txBody>
      </p:sp>
      <p:sp>
        <p:nvSpPr>
          <p:cNvPr id="3" name="TextBox 2">
            <a:extLst>
              <a:ext uri="{FF2B5EF4-FFF2-40B4-BE49-F238E27FC236}">
                <a16:creationId xmlns:a16="http://schemas.microsoft.com/office/drawing/2014/main" id="{14F26BDE-8462-4ECB-9A43-E8A76F15611D}"/>
              </a:ext>
            </a:extLst>
          </p:cNvPr>
          <p:cNvSpPr txBox="1"/>
          <p:nvPr/>
        </p:nvSpPr>
        <p:spPr>
          <a:xfrm>
            <a:off x="175491" y="1108487"/>
            <a:ext cx="11767127" cy="5016758"/>
          </a:xfrm>
          <a:prstGeom prst="rect">
            <a:avLst/>
          </a:prstGeom>
          <a:noFill/>
        </p:spPr>
        <p:txBody>
          <a:bodyPr wrap="square" rtlCol="0">
            <a:spAutoFit/>
          </a:bodyPr>
          <a:lstStyle/>
          <a:p>
            <a:pPr marL="514350" indent="-514350">
              <a:buAutoNum type="alphaLcPeriod"/>
            </a:pPr>
            <a:r>
              <a:rPr lang="en-US" sz="3200" b="1" dirty="0" smtClean="0"/>
              <a:t>To understand </a:t>
            </a:r>
            <a:r>
              <a:rPr lang="en-US" sz="3200" b="1" dirty="0"/>
              <a:t>about standing waves in liquid </a:t>
            </a:r>
            <a:r>
              <a:rPr lang="en-US" sz="3200" b="1" dirty="0" smtClean="0"/>
              <a:t>column.</a:t>
            </a:r>
          </a:p>
          <a:p>
            <a:endParaRPr lang="en-US" sz="3200" b="1" dirty="0"/>
          </a:p>
          <a:p>
            <a:r>
              <a:rPr lang="en-US" sz="3200" b="1" dirty="0" smtClean="0"/>
              <a:t>b. To perform the simulated version of the actual ultrasonic interferometer experiment.</a:t>
            </a:r>
          </a:p>
          <a:p>
            <a:endParaRPr lang="en-US" sz="3200" b="1" dirty="0"/>
          </a:p>
          <a:p>
            <a:r>
              <a:rPr lang="en-US" sz="3200" b="1" dirty="0" smtClean="0"/>
              <a:t>c. To </a:t>
            </a:r>
            <a:r>
              <a:rPr lang="en-US" sz="3200" b="1" dirty="0"/>
              <a:t>enhance </a:t>
            </a:r>
            <a:r>
              <a:rPr lang="en-US" sz="3200" b="1" dirty="0" smtClean="0"/>
              <a:t>the </a:t>
            </a:r>
            <a:r>
              <a:rPr lang="en-US" sz="3200" b="1" dirty="0"/>
              <a:t>knowledge of production of ultrasonic waves</a:t>
            </a:r>
            <a:r>
              <a:rPr lang="en-US" sz="3200" b="1" dirty="0" smtClean="0"/>
              <a:t>.</a:t>
            </a:r>
          </a:p>
          <a:p>
            <a:endParaRPr lang="en-US" sz="3200" b="1" dirty="0"/>
          </a:p>
          <a:p>
            <a:r>
              <a:rPr lang="en-US" sz="3200" b="1" dirty="0" smtClean="0"/>
              <a:t>d. To understand the dependence of the velocity of ultrasonic waves on the density of the medium.</a:t>
            </a:r>
            <a:endParaRPr lang="en-US" sz="3200" b="1" dirty="0"/>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32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84F16E07-D929-4CC8-9548-2B4A4DE368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CFE4FA-4966-4C66-8E35-E506611F709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1314553"/>
      </p:ext>
    </p:extLst>
  </p:cSld>
  <p:clrMapOvr>
    <a:masterClrMapping/>
  </p:clrMapOvr>
  <mc:AlternateContent xmlns:mc="http://schemas.openxmlformats.org/markup-compatibility/2006" xmlns:p14="http://schemas.microsoft.com/office/powerpoint/2010/main">
    <mc:Choice Requires="p14">
      <p:transition spd="slow" p14:dur="2000" advTm="23250"/>
    </mc:Choice>
    <mc:Fallback xmlns="">
      <p:transition spd="slow" advTm="232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74" y="709683"/>
            <a:ext cx="8155680" cy="5815175"/>
          </a:xfrm>
          <a:prstGeom prst="rect">
            <a:avLst/>
          </a:prstGeom>
        </p:spPr>
      </p:pic>
      <p:sp>
        <p:nvSpPr>
          <p:cNvPr id="3" name="TextBox 2">
            <a:extLst>
              <a:ext uri="{FF2B5EF4-FFF2-40B4-BE49-F238E27FC236}">
                <a16:creationId xmlns:a16="http://schemas.microsoft.com/office/drawing/2014/main" id="{34820526-9AF2-4183-8038-6CEAA0304E13}"/>
              </a:ext>
            </a:extLst>
          </p:cNvPr>
          <p:cNvSpPr txBox="1"/>
          <p:nvPr/>
        </p:nvSpPr>
        <p:spPr>
          <a:xfrm>
            <a:off x="7519916" y="0"/>
            <a:ext cx="4474404" cy="523220"/>
          </a:xfrm>
          <a:prstGeom prst="rect">
            <a:avLst/>
          </a:prstGeom>
          <a:solidFill>
            <a:schemeClr val="accent4">
              <a:lumMod val="40000"/>
              <a:lumOff val="6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prstClr val="black"/>
                </a:solidFill>
                <a:latin typeface="Calibri" panose="020F0502020204030204"/>
              </a:rPr>
              <a:t>Selection of graph option</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58DBE14-2A09-4BA0-B264-7CD6901A1665}"/>
              </a:ext>
            </a:extLst>
          </p:cNvPr>
          <p:cNvSpPr txBox="1"/>
          <p:nvPr/>
        </p:nvSpPr>
        <p:spPr>
          <a:xfrm>
            <a:off x="8189586" y="2975212"/>
            <a:ext cx="3683966" cy="1938992"/>
          </a:xfrm>
          <a:prstGeom prst="rect">
            <a:avLst/>
          </a:prstGeom>
          <a:solidFill>
            <a:srgbClr val="FFFF00"/>
          </a:solid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Click the ‘Show graph’ option to see the graph of the ammeter readings. A small pop</a:t>
            </a:r>
            <a:r>
              <a:rPr kumimoji="0" lang="en-US" sz="2400" b="1" i="0" u="none" strike="noStrike" kern="1200" cap="none" spc="0" normalizeH="0" noProof="0" dirty="0" smtClean="0">
                <a:ln>
                  <a:noFill/>
                </a:ln>
                <a:solidFill>
                  <a:prstClr val="black"/>
                </a:solidFill>
                <a:effectLst/>
                <a:uLnTx/>
                <a:uFillTx/>
                <a:latin typeface="Cambria" panose="02040503050406030204" pitchFamily="18" charset="0"/>
                <a:ea typeface="Cambria" panose="02040503050406030204" pitchFamily="18" charset="0"/>
                <a:cs typeface="+mn-cs"/>
              </a:rPr>
              <a:t> up window will open.</a:t>
            </a:r>
            <a:endParaRPr kumimoji="0" 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sp>
        <p:nvSpPr>
          <p:cNvPr id="5" name="Rectangle 4">
            <a:extLst>
              <a:ext uri="{FF2B5EF4-FFF2-40B4-BE49-F238E27FC236}">
                <a16:creationId xmlns:a16="http://schemas.microsoft.com/office/drawing/2014/main" id="{3F6AA45B-54CB-40CD-B31D-EF6853D7E471}"/>
              </a:ext>
            </a:extLst>
          </p:cNvPr>
          <p:cNvSpPr/>
          <p:nvPr/>
        </p:nvSpPr>
        <p:spPr>
          <a:xfrm>
            <a:off x="6161655" y="3827414"/>
            <a:ext cx="1603923" cy="307856"/>
          </a:xfrm>
          <a:prstGeom prst="rect">
            <a:avLst/>
          </a:prstGeom>
          <a:noFill/>
          <a:ln w="571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F6AA45B-54CB-40CD-B31D-EF6853D7E471}"/>
              </a:ext>
            </a:extLst>
          </p:cNvPr>
          <p:cNvSpPr/>
          <p:nvPr/>
        </p:nvSpPr>
        <p:spPr>
          <a:xfrm>
            <a:off x="3848669" y="1514901"/>
            <a:ext cx="2033516" cy="1992574"/>
          </a:xfrm>
          <a:prstGeom prst="rect">
            <a:avLst/>
          </a:prstGeom>
          <a:noFill/>
          <a:ln w="571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26AEBB1-F2C9-4E01-A1AC-293DAFD99E4E}"/>
              </a:ext>
            </a:extLst>
          </p:cNvPr>
          <p:cNvCxnSpPr>
            <a:cxnSpLocks/>
          </p:cNvCxnSpPr>
          <p:nvPr/>
        </p:nvCxnSpPr>
        <p:spPr>
          <a:xfrm flipH="1">
            <a:off x="5469236" y="1945449"/>
            <a:ext cx="3065740" cy="32309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91B4840-FCC9-4C1A-8F84-EDE7D44FBEF1}"/>
              </a:ext>
            </a:extLst>
          </p:cNvPr>
          <p:cNvSpPr txBox="1"/>
          <p:nvPr/>
        </p:nvSpPr>
        <p:spPr>
          <a:xfrm>
            <a:off x="8534975" y="1758986"/>
            <a:ext cx="2970087" cy="646331"/>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Pop-up window to observe the graph.</a:t>
            </a: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3881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820526-9AF2-4183-8038-6CEAA0304E13}"/>
              </a:ext>
            </a:extLst>
          </p:cNvPr>
          <p:cNvSpPr txBox="1"/>
          <p:nvPr/>
        </p:nvSpPr>
        <p:spPr>
          <a:xfrm>
            <a:off x="7519916" y="0"/>
            <a:ext cx="4474404" cy="523220"/>
          </a:xfrm>
          <a:prstGeom prst="rect">
            <a:avLst/>
          </a:prstGeom>
          <a:solidFill>
            <a:schemeClr val="accent4">
              <a:lumMod val="40000"/>
              <a:lumOff val="6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err="1" smtClean="0">
                <a:solidFill>
                  <a:prstClr val="black"/>
                </a:solidFill>
                <a:latin typeface="Calibri" panose="020F0502020204030204"/>
              </a:rPr>
              <a:t>Mico</a:t>
            </a:r>
            <a:r>
              <a:rPr lang="en-US" sz="2800" b="1" dirty="0" smtClean="0">
                <a:solidFill>
                  <a:prstClr val="black"/>
                </a:solidFill>
                <a:latin typeface="Calibri" panose="020F0502020204030204"/>
              </a:rPr>
              <a:t>-meter scale</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58DBE14-2A09-4BA0-B264-7CD6901A1665}"/>
              </a:ext>
            </a:extLst>
          </p:cNvPr>
          <p:cNvSpPr txBox="1"/>
          <p:nvPr/>
        </p:nvSpPr>
        <p:spPr>
          <a:xfrm>
            <a:off x="8107699" y="846161"/>
            <a:ext cx="3683966" cy="5632311"/>
          </a:xfrm>
          <a:prstGeom prst="rect">
            <a:avLst/>
          </a:prstGeom>
          <a:solidFill>
            <a:srgbClr val="FFFF00"/>
          </a:solid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The micro-meter scale, as shown, consists of two parts. Linear scale</a:t>
            </a:r>
            <a:r>
              <a:rPr kumimoji="0" lang="en-US" sz="2400" b="1" i="0" u="none" strike="noStrike" kern="1200" cap="none" spc="0" normalizeH="0" noProof="0" dirty="0" smtClean="0">
                <a:ln>
                  <a:noFill/>
                </a:ln>
                <a:solidFill>
                  <a:prstClr val="black"/>
                </a:solidFill>
                <a:effectLst/>
                <a:uLnTx/>
                <a:uFillTx/>
                <a:latin typeface="Cambria" panose="02040503050406030204" pitchFamily="18" charset="0"/>
                <a:ea typeface="Cambria" panose="02040503050406030204" pitchFamily="18" charset="0"/>
                <a:cs typeface="+mn-cs"/>
              </a:rPr>
              <a:t> and circular scale, just like any screw gauge. The circular scale moves upward by clicking the right arrow icon and it moves downward by clicking the left arrow icon, as shown the figure. The least count of this scale is 0.01 mm and all readings are in mm scale.</a:t>
            </a:r>
            <a:endParaRPr kumimoji="0" 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34" y="106598"/>
            <a:ext cx="7779224" cy="4697704"/>
          </a:xfrm>
          <a:prstGeom prst="rect">
            <a:avLst/>
          </a:prstGeom>
        </p:spPr>
      </p:pic>
      <p:cxnSp>
        <p:nvCxnSpPr>
          <p:cNvPr id="11" name="Straight Arrow Connector 10">
            <a:extLst>
              <a:ext uri="{FF2B5EF4-FFF2-40B4-BE49-F238E27FC236}">
                <a16:creationId xmlns:a16="http://schemas.microsoft.com/office/drawing/2014/main" id="{626AEBB1-F2C9-4E01-A1AC-293DAFD99E4E}"/>
              </a:ext>
            </a:extLst>
          </p:cNvPr>
          <p:cNvCxnSpPr>
            <a:cxnSpLocks/>
          </p:cNvCxnSpPr>
          <p:nvPr/>
        </p:nvCxnSpPr>
        <p:spPr>
          <a:xfrm flipH="1">
            <a:off x="1257869" y="834815"/>
            <a:ext cx="341193" cy="3236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91B4840-FCC9-4C1A-8F84-EDE7D44FBEF1}"/>
              </a:ext>
            </a:extLst>
          </p:cNvPr>
          <p:cNvSpPr txBox="1"/>
          <p:nvPr/>
        </p:nvSpPr>
        <p:spPr>
          <a:xfrm>
            <a:off x="1510064" y="345573"/>
            <a:ext cx="1468834" cy="646331"/>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Right arrow icon</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91B4840-FCC9-4C1A-8F84-EDE7D44FBEF1}"/>
              </a:ext>
            </a:extLst>
          </p:cNvPr>
          <p:cNvSpPr txBox="1"/>
          <p:nvPr/>
        </p:nvSpPr>
        <p:spPr>
          <a:xfrm>
            <a:off x="130228" y="64503"/>
            <a:ext cx="1468834" cy="646331"/>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Left arrow icon</a:t>
            </a:r>
            <a:endParaRPr lang="en-US" b="1" dirty="0">
              <a:solidFill>
                <a:srgbClr val="FF0000"/>
              </a:solidFill>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626AEBB1-F2C9-4E01-A1AC-293DAFD99E4E}"/>
              </a:ext>
            </a:extLst>
          </p:cNvPr>
          <p:cNvCxnSpPr>
            <a:cxnSpLocks/>
          </p:cNvCxnSpPr>
          <p:nvPr/>
        </p:nvCxnSpPr>
        <p:spPr>
          <a:xfrm>
            <a:off x="457202" y="668739"/>
            <a:ext cx="6363" cy="37430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Left Bracket 16"/>
          <p:cNvSpPr/>
          <p:nvPr/>
        </p:nvSpPr>
        <p:spPr>
          <a:xfrm>
            <a:off x="3821372" y="2455450"/>
            <a:ext cx="327547" cy="914400"/>
          </a:xfrm>
          <a:prstGeom prst="leftBracket">
            <a:avLst/>
          </a:prstGeom>
          <a:solidFill>
            <a:srgbClr val="FF0000"/>
          </a:solidFill>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891B4840-FCC9-4C1A-8F84-EDE7D44FBEF1}"/>
              </a:ext>
            </a:extLst>
          </p:cNvPr>
          <p:cNvSpPr txBox="1"/>
          <p:nvPr/>
        </p:nvSpPr>
        <p:spPr>
          <a:xfrm>
            <a:off x="2516311" y="2727984"/>
            <a:ext cx="1468834" cy="369332"/>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Linear scale</a:t>
            </a:r>
            <a:endParaRPr lang="en-US" b="1" dirty="0">
              <a:solidFill>
                <a:srgbClr val="FF0000"/>
              </a:solidFill>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626AEBB1-F2C9-4E01-A1AC-293DAFD99E4E}"/>
              </a:ext>
            </a:extLst>
          </p:cNvPr>
          <p:cNvCxnSpPr>
            <a:cxnSpLocks/>
          </p:cNvCxnSpPr>
          <p:nvPr/>
        </p:nvCxnSpPr>
        <p:spPr>
          <a:xfrm flipH="1">
            <a:off x="5722967" y="1819735"/>
            <a:ext cx="341193" cy="3236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91B4840-FCC9-4C1A-8F84-EDE7D44FBEF1}"/>
              </a:ext>
            </a:extLst>
          </p:cNvPr>
          <p:cNvSpPr txBox="1"/>
          <p:nvPr/>
        </p:nvSpPr>
        <p:spPr>
          <a:xfrm>
            <a:off x="6029754" y="1330493"/>
            <a:ext cx="1468834" cy="646331"/>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Circular scale</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558DBE14-2A09-4BA0-B264-7CD6901A1665}"/>
              </a:ext>
            </a:extLst>
          </p:cNvPr>
          <p:cNvSpPr txBox="1"/>
          <p:nvPr/>
        </p:nvSpPr>
        <p:spPr>
          <a:xfrm>
            <a:off x="347161" y="5293544"/>
            <a:ext cx="7151427" cy="1200329"/>
          </a:xfrm>
          <a:prstGeom prst="rect">
            <a:avLst/>
          </a:prstGeom>
          <a:solidFill>
            <a:srgbClr val="FFFF00"/>
          </a:solid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black"/>
                </a:solidFill>
                <a:effectLst/>
                <a:uLnTx/>
                <a:uFillTx/>
                <a:latin typeface="Calibri" panose="020F0502020204030204"/>
                <a:cs typeface="+mn-cs"/>
              </a:rPr>
              <a:t>Initially</a:t>
            </a:r>
            <a:r>
              <a:rPr kumimoji="0" lang="en-US" sz="2400" b="1" i="0" u="none" strike="noStrike" kern="1200" cap="none" spc="0" normalizeH="0" noProof="0" dirty="0" smtClean="0">
                <a:ln>
                  <a:noFill/>
                </a:ln>
                <a:solidFill>
                  <a:prstClr val="black"/>
                </a:solidFill>
                <a:effectLst/>
                <a:uLnTx/>
                <a:uFillTx/>
                <a:latin typeface="Calibri" panose="020F0502020204030204"/>
                <a:cs typeface="+mn-cs"/>
              </a:rPr>
              <a:t> the circular scale is at the ‘zero’ position of the linear scale reading. You need to click the right arrow icon to move the circular scale upward.</a:t>
            </a:r>
            <a:endParaRPr kumimoji="0" lang="en-US" sz="2400" b="1" i="0" u="none" strike="noStrike" kern="1200" cap="none" spc="0" normalizeH="0" baseline="0" noProof="0" dirty="0">
              <a:ln>
                <a:noFill/>
              </a:ln>
              <a:solidFill>
                <a:prstClr val="black"/>
              </a:solidFill>
              <a:effectLst/>
              <a:uLnTx/>
              <a:uFillTx/>
              <a:latin typeface="Calibri" panose="020F0502020204030204"/>
              <a:cs typeface="+mn-cs"/>
            </a:endParaRPr>
          </a:p>
        </p:txBody>
      </p:sp>
    </p:spTree>
    <p:extLst>
      <p:ext uri="{BB962C8B-B14F-4D97-AF65-F5344CB8AC3E}">
        <p14:creationId xmlns:p14="http://schemas.microsoft.com/office/powerpoint/2010/main" val="2726579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0752"/>
            <a:ext cx="8733638" cy="5677469"/>
          </a:xfrm>
          <a:prstGeom prst="rect">
            <a:avLst/>
          </a:prstGeom>
        </p:spPr>
      </p:pic>
      <p:sp>
        <p:nvSpPr>
          <p:cNvPr id="3" name="TextBox 2">
            <a:extLst>
              <a:ext uri="{FF2B5EF4-FFF2-40B4-BE49-F238E27FC236}">
                <a16:creationId xmlns:a16="http://schemas.microsoft.com/office/drawing/2014/main" id="{34820526-9AF2-4183-8038-6CEAA0304E13}"/>
              </a:ext>
            </a:extLst>
          </p:cNvPr>
          <p:cNvSpPr txBox="1"/>
          <p:nvPr/>
        </p:nvSpPr>
        <p:spPr>
          <a:xfrm>
            <a:off x="232012" y="136477"/>
            <a:ext cx="8229600" cy="523220"/>
          </a:xfrm>
          <a:prstGeom prst="rect">
            <a:avLst/>
          </a:prstGeom>
          <a:solidFill>
            <a:schemeClr val="accent4">
              <a:lumMod val="40000"/>
              <a:lumOff val="6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prstClr val="black"/>
                </a:solidFill>
                <a:latin typeface="Calibri" panose="020F0502020204030204"/>
              </a:rPr>
              <a:t>Tabulation of Micro-meter readings</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p:cNvSpPr txBox="1"/>
          <p:nvPr/>
        </p:nvSpPr>
        <p:spPr>
          <a:xfrm>
            <a:off x="8733638" y="272956"/>
            <a:ext cx="3361899" cy="6247864"/>
          </a:xfrm>
          <a:prstGeom prst="rect">
            <a:avLst/>
          </a:prstGeom>
          <a:solidFill>
            <a:srgbClr val="FFFF00"/>
          </a:solidFill>
        </p:spPr>
        <p:txBody>
          <a:bodyPr wrap="square" rtlCol="0">
            <a:spAutoFit/>
          </a:bodyPr>
          <a:lstStyle/>
          <a:p>
            <a:pPr marL="285750" indent="-285750">
              <a:buFont typeface="Wingdings" panose="05000000000000000000" pitchFamily="2" charset="2"/>
              <a:buChar char="§"/>
            </a:pPr>
            <a:r>
              <a:rPr lang="en-US" sz="2000" b="1" dirty="0"/>
              <a:t>In the simulator, right and left arrows are provided to </a:t>
            </a:r>
            <a:r>
              <a:rPr lang="en-US" sz="2000" b="1" dirty="0" smtClean="0"/>
              <a:t>move the circular scale upward and downward across the linear scale respectively. </a:t>
            </a:r>
            <a:r>
              <a:rPr lang="en-US" sz="2000" b="1" dirty="0"/>
              <a:t>Increase the micrometer setting till the anode current in the ammeter shows a new maximum. (After the first few clicks, if you click and hold the arrow, the micrometer setting will increase continuously. A single click increases it by a small increment.) Note down the micrometer reading at the new maximum.</a:t>
            </a:r>
          </a:p>
          <a:p>
            <a:pPr marL="285750" indent="-285750">
              <a:buFont typeface="Wingdings" panose="05000000000000000000" pitchFamily="2" charset="2"/>
              <a:buChar char="§"/>
            </a:pPr>
            <a:endParaRPr lang="en-US" sz="2000" b="1" dirty="0"/>
          </a:p>
        </p:txBody>
      </p:sp>
    </p:spTree>
    <p:extLst>
      <p:ext uri="{BB962C8B-B14F-4D97-AF65-F5344CB8AC3E}">
        <p14:creationId xmlns:p14="http://schemas.microsoft.com/office/powerpoint/2010/main" val="3704286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0752"/>
            <a:ext cx="8733638" cy="5677469"/>
          </a:xfrm>
          <a:prstGeom prst="rect">
            <a:avLst/>
          </a:prstGeom>
        </p:spPr>
      </p:pic>
      <p:sp>
        <p:nvSpPr>
          <p:cNvPr id="3" name="TextBox 2">
            <a:extLst>
              <a:ext uri="{FF2B5EF4-FFF2-40B4-BE49-F238E27FC236}">
                <a16:creationId xmlns:a16="http://schemas.microsoft.com/office/drawing/2014/main" id="{34820526-9AF2-4183-8038-6CEAA0304E13}"/>
              </a:ext>
            </a:extLst>
          </p:cNvPr>
          <p:cNvSpPr txBox="1"/>
          <p:nvPr/>
        </p:nvSpPr>
        <p:spPr>
          <a:xfrm>
            <a:off x="232012" y="136477"/>
            <a:ext cx="8229600" cy="523220"/>
          </a:xfrm>
          <a:prstGeom prst="rect">
            <a:avLst/>
          </a:prstGeom>
          <a:solidFill>
            <a:schemeClr val="accent4">
              <a:lumMod val="40000"/>
              <a:lumOff val="6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prstClr val="black"/>
                </a:solidFill>
                <a:latin typeface="Calibri" panose="020F0502020204030204"/>
              </a:rPr>
              <a:t>Tabulation of Micro-meter readings</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p:cNvSpPr txBox="1"/>
          <p:nvPr/>
        </p:nvSpPr>
        <p:spPr>
          <a:xfrm>
            <a:off x="8815526" y="272956"/>
            <a:ext cx="3361899" cy="6232475"/>
          </a:xfrm>
          <a:prstGeom prst="rect">
            <a:avLst/>
          </a:prstGeom>
          <a:solidFill>
            <a:srgbClr val="FFFF00"/>
          </a:solidFill>
        </p:spPr>
        <p:txBody>
          <a:bodyPr wrap="square" rtlCol="0">
            <a:spAutoFit/>
          </a:bodyPr>
          <a:lstStyle/>
          <a:p>
            <a:pPr marL="285750" indent="-285750">
              <a:buFont typeface="Wingdings" panose="05000000000000000000" pitchFamily="2" charset="2"/>
              <a:buChar char="§"/>
            </a:pPr>
            <a:r>
              <a:rPr lang="en-US" sz="1900" b="1" dirty="0" smtClean="0"/>
              <a:t>Micro-meter  reading= Linear scale reading + Circular scale reading X Least count</a:t>
            </a:r>
          </a:p>
          <a:p>
            <a:pPr marL="285750" indent="-285750">
              <a:buFont typeface="Wingdings" panose="05000000000000000000" pitchFamily="2" charset="2"/>
              <a:buChar char="§"/>
            </a:pPr>
            <a:r>
              <a:rPr lang="en-US" sz="1900" b="1" dirty="0" smtClean="0"/>
              <a:t>Example :  Linear scale reading = 1.2 mm, Circular scale reading = 35.</a:t>
            </a:r>
          </a:p>
          <a:p>
            <a:endParaRPr lang="en-US" sz="1900" b="1" dirty="0"/>
          </a:p>
          <a:p>
            <a:r>
              <a:rPr lang="en-US" sz="1900" b="1" dirty="0" smtClean="0"/>
              <a:t>      Micro-meter reading = 1.2 + (35 X 0.01) = 1.55 mm</a:t>
            </a:r>
          </a:p>
          <a:p>
            <a:endParaRPr lang="en-US" sz="1900" b="1" dirty="0"/>
          </a:p>
          <a:p>
            <a:pPr marL="342900" indent="-342900">
              <a:buFont typeface="Wingdings" panose="05000000000000000000" pitchFamily="2" charset="2"/>
              <a:buChar char="§"/>
            </a:pPr>
            <a:r>
              <a:rPr lang="en-US" sz="1900" b="1" dirty="0" smtClean="0"/>
              <a:t>Note down the micrometer readings for each peak position of the current in the graph.</a:t>
            </a:r>
          </a:p>
          <a:p>
            <a:pPr marL="342900" indent="-342900">
              <a:buFont typeface="Wingdings" panose="05000000000000000000" pitchFamily="2" charset="2"/>
              <a:buChar char="§"/>
            </a:pPr>
            <a:r>
              <a:rPr lang="en-US" sz="1900" b="1" dirty="0" smtClean="0"/>
              <a:t>These readings are the at the current readings at each anti-nodes inside the water column and distance between two anti-nodes is half of the wavelength. </a:t>
            </a:r>
            <a:endParaRPr lang="en-US" sz="1900" b="1" dirty="0"/>
          </a:p>
        </p:txBody>
      </p:sp>
    </p:spTree>
    <p:extLst>
      <p:ext uri="{BB962C8B-B14F-4D97-AF65-F5344CB8AC3E}">
        <p14:creationId xmlns:p14="http://schemas.microsoft.com/office/powerpoint/2010/main" val="1149736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820526-9AF2-4183-8038-6CEAA0304E13}"/>
              </a:ext>
            </a:extLst>
          </p:cNvPr>
          <p:cNvSpPr txBox="1"/>
          <p:nvPr/>
        </p:nvSpPr>
        <p:spPr>
          <a:xfrm>
            <a:off x="1310185" y="136477"/>
            <a:ext cx="8229600" cy="523220"/>
          </a:xfrm>
          <a:prstGeom prst="rect">
            <a:avLst/>
          </a:prstGeom>
          <a:solidFill>
            <a:schemeClr val="accent4">
              <a:lumMod val="40000"/>
              <a:lumOff val="6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prstClr val="black"/>
                </a:solidFill>
                <a:latin typeface="Calibri" panose="020F0502020204030204"/>
              </a:rPr>
              <a:t>Tabulation of Micro-meter readings</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949427611"/>
                  </p:ext>
                </p:extLst>
              </p:nvPr>
            </p:nvGraphicFramePr>
            <p:xfrm>
              <a:off x="526718" y="900751"/>
              <a:ext cx="11456015" cy="6156811"/>
            </p:xfrm>
            <a:graphic>
              <a:graphicData uri="http://schemas.openxmlformats.org/drawingml/2006/table">
                <a:tbl>
                  <a:tblPr/>
                  <a:tblGrid>
                    <a:gridCol w="1558249">
                      <a:extLst>
                        <a:ext uri="{9D8B030D-6E8A-4147-A177-3AD203B41FA5}">
                          <a16:colId xmlns:a16="http://schemas.microsoft.com/office/drawing/2014/main" val="125166754"/>
                        </a:ext>
                      </a:extLst>
                    </a:gridCol>
                    <a:gridCol w="1211971">
                      <a:extLst>
                        <a:ext uri="{9D8B030D-6E8A-4147-A177-3AD203B41FA5}">
                          <a16:colId xmlns:a16="http://schemas.microsoft.com/office/drawing/2014/main" val="1441319022"/>
                        </a:ext>
                      </a:extLst>
                    </a:gridCol>
                    <a:gridCol w="2423943">
                      <a:extLst>
                        <a:ext uri="{9D8B030D-6E8A-4147-A177-3AD203B41FA5}">
                          <a16:colId xmlns:a16="http://schemas.microsoft.com/office/drawing/2014/main" val="1366494484"/>
                        </a:ext>
                      </a:extLst>
                    </a:gridCol>
                    <a:gridCol w="2423943">
                      <a:extLst>
                        <a:ext uri="{9D8B030D-6E8A-4147-A177-3AD203B41FA5}">
                          <a16:colId xmlns:a16="http://schemas.microsoft.com/office/drawing/2014/main" val="3793401150"/>
                        </a:ext>
                      </a:extLst>
                    </a:gridCol>
                    <a:gridCol w="2223871">
                      <a:extLst>
                        <a:ext uri="{9D8B030D-6E8A-4147-A177-3AD203B41FA5}">
                          <a16:colId xmlns:a16="http://schemas.microsoft.com/office/drawing/2014/main" val="3891524089"/>
                        </a:ext>
                      </a:extLst>
                    </a:gridCol>
                    <a:gridCol w="1614038">
                      <a:extLst>
                        <a:ext uri="{9D8B030D-6E8A-4147-A177-3AD203B41FA5}">
                          <a16:colId xmlns:a16="http://schemas.microsoft.com/office/drawing/2014/main" val="3694503918"/>
                        </a:ext>
                      </a:extLst>
                    </a:gridCol>
                  </a:tblGrid>
                  <a:tr h="262617">
                    <a:tc rowSpan="2">
                      <a:txBody>
                        <a:bodyPr/>
                        <a:lstStyle/>
                        <a:p>
                          <a:pPr marL="0" marR="0" indent="0" algn="l">
                            <a:lnSpc>
                              <a:spcPct val="150000"/>
                            </a:lnSpc>
                            <a:spcBef>
                              <a:spcPts val="0"/>
                            </a:spcBef>
                            <a:spcAft>
                              <a:spcPts val="0"/>
                            </a:spcAft>
                          </a:pPr>
                          <a:r>
                            <a:rPr lang="en-US" sz="11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Order of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l">
                            <a:lnSpc>
                              <a:spcPct val="150000"/>
                            </a:lnSpc>
                            <a:spcBef>
                              <a:spcPts val="0"/>
                            </a:spcBef>
                            <a:spcAft>
                              <a:spcPts val="0"/>
                            </a:spcAft>
                          </a:pPr>
                          <a:r>
                            <a:rPr lang="en-US"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Maxima (n)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gn="ctr">
                            <a:lnSpc>
                              <a:spcPct val="150000"/>
                            </a:lnSpc>
                            <a:spcBef>
                              <a:spcPts val="0"/>
                            </a:spcBef>
                            <a:spcAft>
                              <a:spcPts val="0"/>
                            </a:spcAft>
                          </a:pPr>
                          <a:r>
                            <a:rPr lang="en-US" sz="11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Micrometer reading for maximum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indent="0" algn="l">
                            <a:lnSpc>
                              <a:spcPct val="150000"/>
                            </a:lnSpc>
                            <a:spcBef>
                              <a:spcPts val="0"/>
                            </a:spcBef>
                            <a:spcAft>
                              <a:spcPts val="0"/>
                            </a:spcAft>
                          </a:pPr>
                          <a14:m>
                            <m:oMath xmlns:m="http://schemas.openxmlformats.org/officeDocument/2006/math">
                              <m:f>
                                <m:fPr>
                                  <m:ctrlPr>
                                    <a:rPr lang="en-US" sz="3200" b="1" i="1" smtClean="0">
                                      <a:effectLst/>
                                      <a:latin typeface="Cambria Math" panose="02040503050406030204" pitchFamily="18" charset="0"/>
                                      <a:cs typeface="Times New Roman" panose="02020603050405020304" pitchFamily="18" charset="0"/>
                                    </a:rPr>
                                  </m:ctrlPr>
                                </m:fPr>
                                <m:num>
                                  <m:r>
                                    <a:rPr lang="en-US" sz="3200" b="1" i="1" smtClean="0">
                                      <a:effectLst/>
                                      <a:latin typeface="Cambria Math" panose="02040503050406030204" pitchFamily="18" charset="0"/>
                                      <a:ea typeface="Cambria Math" panose="02040503050406030204" pitchFamily="18" charset="0"/>
                                      <a:cs typeface="Times New Roman" panose="02020603050405020304" pitchFamily="18" charset="0"/>
                                    </a:rPr>
                                    <m:t>𝝀</m:t>
                                  </m:r>
                                </m:num>
                                <m:den>
                                  <m:r>
                                    <a:rPr lang="en-US" sz="3200" b="1" i="1" smtClean="0">
                                      <a:effectLst/>
                                      <a:latin typeface="Cambria Math" panose="02040503050406030204" pitchFamily="18" charset="0"/>
                                      <a:cs typeface="Times New Roman" panose="02020603050405020304" pitchFamily="18" charset="0"/>
                                    </a:rPr>
                                    <m:t>𝟐</m:t>
                                  </m:r>
                                </m:den>
                              </m:f>
                            </m:oMath>
                          </a14:m>
                          <a:r>
                            <a:rPr lang="en-US" sz="3200" b="1" dirty="0" smtClean="0">
                              <a:effectLst/>
                              <a:latin typeface="+mn-lt"/>
                              <a:ea typeface="Calibri" panose="020F0502020204030204" pitchFamily="34" charset="0"/>
                              <a:cs typeface="Times New Roman" panose="02020603050405020304" pitchFamily="18" charset="0"/>
                            </a:rPr>
                            <a:t> =</a:t>
                          </a:r>
                          <a14:m>
                            <m:oMath xmlns:m="http://schemas.openxmlformats.org/officeDocument/2006/math">
                              <m:sSub>
                                <m:sSubPr>
                                  <m:ctrlPr>
                                    <a:rPr lang="en-US" sz="3200" b="1" i="1" dirty="0" smtClean="0">
                                      <a:effectLst/>
                                      <a:latin typeface="Cambria Math" panose="02040503050406030204" pitchFamily="18" charset="0"/>
                                      <a:cs typeface="Times New Roman" panose="02020603050405020304" pitchFamily="18" charset="0"/>
                                    </a:rPr>
                                  </m:ctrlPr>
                                </m:sSubPr>
                                <m:e>
                                  <m:r>
                                    <a:rPr lang="en-US" sz="3200" b="1" i="1" dirty="0" smtClean="0">
                                      <a:effectLst/>
                                      <a:latin typeface="Cambria Math" panose="02040503050406030204" pitchFamily="18" charset="0"/>
                                      <a:cs typeface="Times New Roman" panose="02020603050405020304" pitchFamily="18" charset="0"/>
                                    </a:rPr>
                                    <m:t>𝒙</m:t>
                                  </m:r>
                                </m:e>
                                <m:sub>
                                  <m:r>
                                    <a:rPr lang="en-US" sz="3200" b="1" i="1" dirty="0" smtClean="0">
                                      <a:effectLst/>
                                      <a:latin typeface="Cambria Math" panose="02040503050406030204" pitchFamily="18" charset="0"/>
                                      <a:cs typeface="Times New Roman" panose="02020603050405020304" pitchFamily="18" charset="0"/>
                                    </a:rPr>
                                    <m:t>𝒏</m:t>
                                  </m:r>
                                  <m:r>
                                    <a:rPr lang="en-US" sz="3200" b="1" i="1" dirty="0" smtClean="0">
                                      <a:effectLst/>
                                      <a:latin typeface="Cambria Math" panose="02040503050406030204" pitchFamily="18" charset="0"/>
                                      <a:cs typeface="Times New Roman" panose="02020603050405020304" pitchFamily="18" charset="0"/>
                                    </a:rPr>
                                    <m:t>+</m:t>
                                  </m:r>
                                  <m:r>
                                    <a:rPr lang="en-US" sz="3200" b="1" i="1" dirty="0" smtClean="0">
                                      <a:effectLst/>
                                      <a:latin typeface="Cambria Math" panose="02040503050406030204" pitchFamily="18" charset="0"/>
                                      <a:cs typeface="Times New Roman" panose="02020603050405020304" pitchFamily="18" charset="0"/>
                                    </a:rPr>
                                    <m:t>𝟏</m:t>
                                  </m:r>
                                </m:sub>
                              </m:sSub>
                            </m:oMath>
                          </a14:m>
                          <a:r>
                            <a:rPr lang="en-US" sz="3200" b="1" dirty="0" smtClean="0">
                              <a:effectLst/>
                              <a:latin typeface="+mn-lt"/>
                              <a:ea typeface="Calibri" panose="020F0502020204030204" pitchFamily="34" charset="0"/>
                              <a:cs typeface="Times New Roman" panose="02020603050405020304" pitchFamily="18" charset="0"/>
                            </a:rPr>
                            <a:t> - </a:t>
                          </a:r>
                          <a14:m>
                            <m:oMath xmlns:m="http://schemas.openxmlformats.org/officeDocument/2006/math">
                              <m:sSub>
                                <m:sSubPr>
                                  <m:ctrlPr>
                                    <a:rPr lang="en-US" sz="3200" b="1" i="1" smtClean="0">
                                      <a:effectLst/>
                                      <a:latin typeface="Cambria Math" panose="02040503050406030204" pitchFamily="18" charset="0"/>
                                      <a:cs typeface="Times New Roman" panose="02020603050405020304" pitchFamily="18" charset="0"/>
                                    </a:rPr>
                                  </m:ctrlPr>
                                </m:sSubPr>
                                <m:e>
                                  <m:r>
                                    <a:rPr lang="en-US" sz="3200" b="1" i="1" smtClean="0">
                                      <a:effectLst/>
                                      <a:latin typeface="Cambria Math" panose="02040503050406030204" pitchFamily="18" charset="0"/>
                                      <a:cs typeface="Times New Roman" panose="02020603050405020304" pitchFamily="18" charset="0"/>
                                    </a:rPr>
                                    <m:t>𝒙</m:t>
                                  </m:r>
                                </m:e>
                                <m:sub>
                                  <m:r>
                                    <a:rPr lang="en-US" sz="3200" b="1" i="1" smtClean="0">
                                      <a:effectLst/>
                                      <a:latin typeface="Cambria Math" panose="02040503050406030204" pitchFamily="18" charset="0"/>
                                      <a:cs typeface="Times New Roman" panose="02020603050405020304" pitchFamily="18" charset="0"/>
                                    </a:rPr>
                                    <m:t>𝒏</m:t>
                                  </m:r>
                                </m:sub>
                              </m:sSub>
                            </m:oMath>
                          </a14:m>
                          <a:endParaRPr lang="en-US" sz="3200" b="1"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indent="0" algn="l">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3200" b="1" i="1" smtClean="0">
                                    <a:effectLst/>
                                    <a:latin typeface="Cambria Math" panose="02040503050406030204" pitchFamily="18" charset="0"/>
                                    <a:ea typeface="Cambria Math" panose="02040503050406030204" pitchFamily="18" charset="0"/>
                                    <a:cs typeface="Times New Roman" panose="02020603050405020304" pitchFamily="18" charset="0"/>
                                  </a:rPr>
                                  <m:t>𝝀</m:t>
                                </m:r>
                              </m:oMath>
                            </m:oMathPara>
                          </a14:m>
                          <a:endParaRPr lang="en-US" sz="3200" b="1" dirty="0" smtClean="0">
                            <a:effectLst/>
                            <a:latin typeface="+mn-lt"/>
                            <a:cs typeface="Times New Roman" panose="02020603050405020304" pitchFamily="18" charset="0"/>
                          </a:endParaRPr>
                        </a:p>
                        <a:p>
                          <a:pPr marL="0" marR="0" indent="0" algn="l">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711349"/>
                      </a:ext>
                    </a:extLst>
                  </a:tr>
                  <a:tr h="265447">
                    <a:tc vMerge="1">
                      <a:txBody>
                        <a:bodyPr/>
                        <a:lstStyle/>
                        <a:p>
                          <a:endParaRPr lang="en-US"/>
                        </a:p>
                      </a:txBody>
                      <a:tcPr/>
                    </a:tc>
                    <a:tc>
                      <a:txBody>
                        <a:bodyPr/>
                        <a:lstStyle/>
                        <a:p>
                          <a:pPr marL="0" marR="0" indent="0" algn="l">
                            <a:lnSpc>
                              <a:spcPct val="150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MSR (mm)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CSD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MSR + (CSD x LC) mm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67586705"/>
                      </a:ext>
                    </a:extLst>
                  </a:tr>
                  <a:tr h="2759497">
                    <a:tc>
                      <a:txBody>
                        <a:bodyPr/>
                        <a:lstStyle/>
                        <a:p>
                          <a:pPr marL="0" marR="0" indent="0" algn="l">
                            <a:lnSpc>
                              <a:spcPct val="150000"/>
                            </a:lnSpc>
                            <a:spcBef>
                              <a:spcPts val="0"/>
                            </a:spcBef>
                            <a:spcAft>
                              <a:spcPts val="0"/>
                            </a:spcAft>
                          </a:pPr>
                          <a:r>
                            <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p>
                        <a:p>
                          <a:pPr marL="0" marR="0" indent="0" algn="l">
                            <a:lnSpc>
                              <a:spcPct val="150000"/>
                            </a:lnSpc>
                            <a:spcBef>
                              <a:spcPts val="0"/>
                            </a:spcBef>
                            <a:spcAft>
                              <a:spcPts val="0"/>
                            </a:spcAft>
                          </a:pPr>
                          <a:r>
                            <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p>
                        <a:p>
                          <a:pPr marL="0" marR="0" indent="0" algn="l">
                            <a:lnSpc>
                              <a:spcPct val="150000"/>
                            </a:lnSpc>
                            <a:spcBef>
                              <a:spcPts val="0"/>
                            </a:spcBef>
                            <a:spcAft>
                              <a:spcPts val="0"/>
                            </a:spcAft>
                          </a:pPr>
                          <a:r>
                            <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p>
                        <a:p>
                          <a:pPr marL="0" marR="0" indent="0" algn="l">
                            <a:lnSpc>
                              <a:spcPct val="150000"/>
                            </a:lnSpc>
                            <a:spcBef>
                              <a:spcPts val="0"/>
                            </a:spcBef>
                            <a:spcAft>
                              <a:spcPts val="0"/>
                            </a:spcAft>
                          </a:pPr>
                          <a:r>
                            <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p>
                        <a:p>
                          <a:pPr marL="0" marR="0" indent="0" algn="l">
                            <a:lnSpc>
                              <a:spcPct val="150000"/>
                            </a:lnSpc>
                            <a:spcBef>
                              <a:spcPts val="0"/>
                            </a:spcBef>
                            <a:spcAft>
                              <a:spcPts val="0"/>
                            </a:spcAft>
                          </a:pPr>
                          <a:r>
                            <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p>
                        <a:p>
                          <a:pPr marL="0" marR="0" indent="0" algn="l">
                            <a:lnSpc>
                              <a:spcPct val="150000"/>
                            </a:lnSpc>
                            <a:spcBef>
                              <a:spcPts val="0"/>
                            </a:spcBef>
                            <a:spcAft>
                              <a:spcPts val="0"/>
                            </a:spcAft>
                          </a:pPr>
                          <a:r>
                            <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a:t>
                          </a:r>
                        </a:p>
                        <a:p>
                          <a:pPr marL="0" marR="0" indent="0" algn="l">
                            <a:lnSpc>
                              <a:spcPct val="150000"/>
                            </a:lnSpc>
                            <a:spcBef>
                              <a:spcPts val="0"/>
                            </a:spcBef>
                            <a:spcAft>
                              <a:spcPts val="0"/>
                            </a:spcAft>
                          </a:pPr>
                          <a:r>
                            <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a:t>
                          </a:r>
                        </a:p>
                        <a:p>
                          <a:pPr marL="0" marR="0" indent="0" algn="l">
                            <a:lnSpc>
                              <a:spcPct val="150000"/>
                            </a:lnSpc>
                            <a:spcBef>
                              <a:spcPts val="0"/>
                            </a:spcBef>
                            <a:spcAft>
                              <a:spcPts val="0"/>
                            </a:spcAft>
                          </a:pPr>
                          <a:r>
                            <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a:t>
                          </a:r>
                        </a:p>
                        <a:p>
                          <a:pPr marL="0" marR="0" indent="0" algn="l">
                            <a:lnSpc>
                              <a:spcPct val="150000"/>
                            </a:lnSpc>
                            <a:spcBef>
                              <a:spcPts val="0"/>
                            </a:spcBef>
                            <a:spcAft>
                              <a:spcPts val="0"/>
                            </a:spcAft>
                          </a:pPr>
                          <a:r>
                            <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a:t>
                          </a:r>
                        </a:p>
                        <a:p>
                          <a:pPr marL="0" marR="0" indent="0" algn="l">
                            <a:lnSpc>
                              <a:spcPct val="150000"/>
                            </a:lnSpc>
                            <a:spcBef>
                              <a:spcPts val="0"/>
                            </a:spcBef>
                            <a:spcAft>
                              <a:spcPts val="0"/>
                            </a:spcAft>
                          </a:pPr>
                          <a:r>
                            <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0867663"/>
                      </a:ext>
                    </a:extLst>
                  </a:tr>
                  <a:tr h="888652">
                    <a:tc gridSpan="6">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b="1" dirty="0">
                              <a:solidFill>
                                <a:srgbClr val="000000"/>
                              </a:solidFill>
                              <a:effectLst/>
                              <a:latin typeface="+mn-lt"/>
                              <a:ea typeface="Calibri" panose="020F0502020204030204" pitchFamily="34" charset="0"/>
                              <a:cs typeface="Times New Roman" panose="02020603050405020304" pitchFamily="18" charset="0"/>
                            </a:rPr>
                            <a:t> </a:t>
                          </a:r>
                          <a14:m>
                            <m:oMath xmlns:m="http://schemas.openxmlformats.org/officeDocument/2006/math">
                              <m:sSub>
                                <m:sSubPr>
                                  <m:ctrlPr>
                                    <a:rPr lang="en-US" sz="2000" b="1" i="1" dirty="0" smtClean="0">
                                      <a:effectLst/>
                                      <a:latin typeface="Cambria Math" panose="02040503050406030204" pitchFamily="18" charset="0"/>
                                      <a:cs typeface="Times New Roman" panose="02020603050405020304" pitchFamily="18" charset="0"/>
                                    </a:rPr>
                                  </m:ctrlPr>
                                </m:sSubPr>
                                <m:e>
                                  <m:r>
                                    <a:rPr lang="en-US" sz="2000" b="1" i="1" dirty="0" smtClean="0">
                                      <a:effectLst/>
                                      <a:latin typeface="Cambria Math" panose="02040503050406030204" pitchFamily="18" charset="0"/>
                                      <a:cs typeface="Times New Roman" panose="02020603050405020304" pitchFamily="18" charset="0"/>
                                    </a:rPr>
                                    <m:t>𝒙</m:t>
                                  </m:r>
                                </m:e>
                                <m:sub>
                                  <m:r>
                                    <a:rPr lang="en-US" sz="2000" b="1" i="1" dirty="0" smtClean="0">
                                      <a:effectLst/>
                                      <a:latin typeface="Cambria Math" panose="02040503050406030204" pitchFamily="18" charset="0"/>
                                      <a:cs typeface="Times New Roman" panose="02020603050405020304" pitchFamily="18" charset="0"/>
                                    </a:rPr>
                                    <m:t>𝒏</m:t>
                                  </m:r>
                                  <m:r>
                                    <a:rPr lang="en-US" sz="2000" b="1" i="1" dirty="0" smtClean="0">
                                      <a:effectLst/>
                                      <a:latin typeface="Cambria Math" panose="02040503050406030204" pitchFamily="18" charset="0"/>
                                      <a:cs typeface="Times New Roman" panose="02020603050405020304" pitchFamily="18" charset="0"/>
                                    </a:rPr>
                                    <m:t>+</m:t>
                                  </m:r>
                                  <m:r>
                                    <a:rPr lang="en-US" sz="2000" b="1" i="1" dirty="0" smtClean="0">
                                      <a:effectLst/>
                                      <a:latin typeface="Cambria Math" panose="02040503050406030204" pitchFamily="18" charset="0"/>
                                      <a:cs typeface="Times New Roman" panose="02020603050405020304" pitchFamily="18" charset="0"/>
                                    </a:rPr>
                                    <m:t>𝟏</m:t>
                                  </m:r>
                                </m:sub>
                              </m:sSub>
                            </m:oMath>
                          </a14:m>
                          <a:r>
                            <a:rPr lang="en-US" sz="2000" b="1" dirty="0" smtClean="0">
                              <a:effectLst/>
                              <a:latin typeface="+mn-lt"/>
                              <a:ea typeface="Calibri" panose="020F0502020204030204" pitchFamily="34" charset="0"/>
                              <a:cs typeface="Times New Roman" panose="02020603050405020304" pitchFamily="18" charset="0"/>
                            </a:rPr>
                            <a:t> and </a:t>
                          </a:r>
                          <a14:m>
                            <m:oMath xmlns:m="http://schemas.openxmlformats.org/officeDocument/2006/math">
                              <m:sSub>
                                <m:sSubPr>
                                  <m:ctrlPr>
                                    <a:rPr lang="en-US" sz="2000" b="1" i="1" smtClean="0">
                                      <a:effectLst/>
                                      <a:latin typeface="Cambria Math" panose="02040503050406030204" pitchFamily="18" charset="0"/>
                                      <a:cs typeface="Times New Roman" panose="02020603050405020304" pitchFamily="18" charset="0"/>
                                    </a:rPr>
                                  </m:ctrlPr>
                                </m:sSubPr>
                                <m:e>
                                  <m:r>
                                    <a:rPr lang="en-US" sz="2000" b="1" i="1" smtClean="0">
                                      <a:effectLst/>
                                      <a:latin typeface="Cambria Math" panose="02040503050406030204" pitchFamily="18" charset="0"/>
                                      <a:cs typeface="Times New Roman" panose="02020603050405020304" pitchFamily="18" charset="0"/>
                                    </a:rPr>
                                    <m:t>𝒙</m:t>
                                  </m:r>
                                </m:e>
                                <m:sub>
                                  <m:r>
                                    <a:rPr lang="en-US" sz="2000" b="1" i="1" smtClean="0">
                                      <a:effectLst/>
                                      <a:latin typeface="Cambria Math" panose="02040503050406030204" pitchFamily="18" charset="0"/>
                                      <a:cs typeface="Times New Roman" panose="02020603050405020304" pitchFamily="18" charset="0"/>
                                    </a:rPr>
                                    <m:t>𝒏</m:t>
                                  </m:r>
                                </m:sub>
                              </m:sSub>
                            </m:oMath>
                          </a14:m>
                          <a:r>
                            <a:rPr lang="en-US" sz="2000" b="1" dirty="0" smtClean="0">
                              <a:effectLst/>
                              <a:latin typeface="+mn-lt"/>
                              <a:ea typeface="Calibri" panose="020F0502020204030204" pitchFamily="34" charset="0"/>
                              <a:cs typeface="Times New Roman" panose="02020603050405020304" pitchFamily="18" charset="0"/>
                            </a:rPr>
                            <a:t> are</a:t>
                          </a:r>
                          <a:r>
                            <a:rPr lang="en-US" sz="2000" b="1" baseline="0" dirty="0" smtClean="0">
                              <a:effectLst/>
                              <a:latin typeface="+mn-lt"/>
                              <a:ea typeface="Calibri" panose="020F0502020204030204" pitchFamily="34" charset="0"/>
                              <a:cs typeface="Times New Roman" panose="02020603050405020304" pitchFamily="18" charset="0"/>
                            </a:rPr>
                            <a:t> the micro-meter readings for two consecutive maxima current values when moving the circular scale in a particular direction. And the difference between them is the half of the wavelength, multiplying that value by 2, we get the wavelength of ultrasonic wave in mm.  One need to calculate the average value of the wavelength and write that down in the table. </a:t>
                          </a:r>
                          <a:endParaRPr lang="en-US" sz="2000" b="1" dirty="0">
                            <a:effectLst/>
                            <a:latin typeface="+mn-lt"/>
                            <a:ea typeface="Calibri" panose="020F0502020204030204" pitchFamily="34" charset="0"/>
                            <a:cs typeface="Times New Roman" panose="02020603050405020304" pitchFamily="18" charset="0"/>
                          </a:endParaRPr>
                        </a:p>
                        <a:p>
                          <a:pPr marL="0" marR="0" indent="0" algn="l">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l">
                            <a:lnSpc>
                              <a:spcPct val="150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indent="0" algn="l">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indent="0" algn="l">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indent="0" algn="l">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indent="0" algn="l">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indent="0" algn="l">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7985994"/>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949427611"/>
                  </p:ext>
                </p:extLst>
              </p:nvPr>
            </p:nvGraphicFramePr>
            <p:xfrm>
              <a:off x="526718" y="900751"/>
              <a:ext cx="11456015" cy="6129951"/>
            </p:xfrm>
            <a:graphic>
              <a:graphicData uri="http://schemas.openxmlformats.org/drawingml/2006/table">
                <a:tbl>
                  <a:tblPr/>
                  <a:tblGrid>
                    <a:gridCol w="1558249">
                      <a:extLst>
                        <a:ext uri="{9D8B030D-6E8A-4147-A177-3AD203B41FA5}">
                          <a16:colId xmlns:a16="http://schemas.microsoft.com/office/drawing/2014/main" val="125166754"/>
                        </a:ext>
                      </a:extLst>
                    </a:gridCol>
                    <a:gridCol w="1211971">
                      <a:extLst>
                        <a:ext uri="{9D8B030D-6E8A-4147-A177-3AD203B41FA5}">
                          <a16:colId xmlns:a16="http://schemas.microsoft.com/office/drawing/2014/main" val="1441319022"/>
                        </a:ext>
                      </a:extLst>
                    </a:gridCol>
                    <a:gridCol w="2423943">
                      <a:extLst>
                        <a:ext uri="{9D8B030D-6E8A-4147-A177-3AD203B41FA5}">
                          <a16:colId xmlns:a16="http://schemas.microsoft.com/office/drawing/2014/main" val="1366494484"/>
                        </a:ext>
                      </a:extLst>
                    </a:gridCol>
                    <a:gridCol w="2423943">
                      <a:extLst>
                        <a:ext uri="{9D8B030D-6E8A-4147-A177-3AD203B41FA5}">
                          <a16:colId xmlns:a16="http://schemas.microsoft.com/office/drawing/2014/main" val="3793401150"/>
                        </a:ext>
                      </a:extLst>
                    </a:gridCol>
                    <a:gridCol w="2223871">
                      <a:extLst>
                        <a:ext uri="{9D8B030D-6E8A-4147-A177-3AD203B41FA5}">
                          <a16:colId xmlns:a16="http://schemas.microsoft.com/office/drawing/2014/main" val="3891524089"/>
                        </a:ext>
                      </a:extLst>
                    </a:gridCol>
                    <a:gridCol w="1614038">
                      <a:extLst>
                        <a:ext uri="{9D8B030D-6E8A-4147-A177-3AD203B41FA5}">
                          <a16:colId xmlns:a16="http://schemas.microsoft.com/office/drawing/2014/main" val="3694503918"/>
                        </a:ext>
                      </a:extLst>
                    </a:gridCol>
                  </a:tblGrid>
                  <a:tr h="262617">
                    <a:tc rowSpan="2">
                      <a:txBody>
                        <a:bodyPr/>
                        <a:lstStyle/>
                        <a:p>
                          <a:pPr marL="0" marR="0" indent="0" algn="l">
                            <a:lnSpc>
                              <a:spcPct val="150000"/>
                            </a:lnSpc>
                            <a:spcBef>
                              <a:spcPts val="0"/>
                            </a:spcBef>
                            <a:spcAft>
                              <a:spcPts val="0"/>
                            </a:spcAft>
                          </a:pPr>
                          <a:r>
                            <a:rPr lang="en-US" sz="11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Order of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l">
                            <a:lnSpc>
                              <a:spcPct val="150000"/>
                            </a:lnSpc>
                            <a:spcBef>
                              <a:spcPts val="0"/>
                            </a:spcBef>
                            <a:spcAft>
                              <a:spcPts val="0"/>
                            </a:spcAft>
                          </a:pPr>
                          <a:r>
                            <a:rPr lang="en-US"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Maxima (n)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gn="ctr">
                            <a:lnSpc>
                              <a:spcPct val="150000"/>
                            </a:lnSpc>
                            <a:spcBef>
                              <a:spcPts val="0"/>
                            </a:spcBef>
                            <a:spcAft>
                              <a:spcPts val="0"/>
                            </a:spcAft>
                          </a:pPr>
                          <a:r>
                            <a:rPr lang="en-US" sz="11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Micrometer reading for maximum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42740" t="-571" r="-73151" b="-476571"/>
                          </a:stretch>
                        </a:blipFill>
                      </a:tcPr>
                    </a:tc>
                    <a:tc rowSpan="2">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609811" t="-571" r="-755" b="-476571"/>
                          </a:stretch>
                        </a:blipFill>
                      </a:tcPr>
                    </a:tc>
                    <a:extLst>
                      <a:ext uri="{0D108BD9-81ED-4DB2-BD59-A6C34878D82A}">
                        <a16:rowId xmlns:a16="http://schemas.microsoft.com/office/drawing/2014/main" val="46711349"/>
                      </a:ext>
                    </a:extLst>
                  </a:tr>
                  <a:tr h="802977">
                    <a:tc vMerge="1">
                      <a:txBody>
                        <a:bodyPr/>
                        <a:lstStyle/>
                        <a:p>
                          <a:endParaRPr lang="en-US"/>
                        </a:p>
                      </a:txBody>
                      <a:tcPr/>
                    </a:tc>
                    <a:tc>
                      <a:txBody>
                        <a:bodyPr/>
                        <a:lstStyle/>
                        <a:p>
                          <a:pPr marL="0" marR="0" indent="0" algn="l">
                            <a:lnSpc>
                              <a:spcPct val="150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MSR (mm)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CSD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MSR + (CSD x LC) mm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67586705"/>
                      </a:ext>
                    </a:extLst>
                  </a:tr>
                  <a:tr h="2759497">
                    <a:tc>
                      <a:txBody>
                        <a:bodyPr/>
                        <a:lstStyle/>
                        <a:p>
                          <a:pPr marL="0" marR="0" indent="0" algn="l">
                            <a:lnSpc>
                              <a:spcPct val="150000"/>
                            </a:lnSpc>
                            <a:spcBef>
                              <a:spcPts val="0"/>
                            </a:spcBef>
                            <a:spcAft>
                              <a:spcPts val="0"/>
                            </a:spcAft>
                          </a:pPr>
                          <a:r>
                            <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p>
                        <a:p>
                          <a:pPr marL="0" marR="0" indent="0" algn="l">
                            <a:lnSpc>
                              <a:spcPct val="150000"/>
                            </a:lnSpc>
                            <a:spcBef>
                              <a:spcPts val="0"/>
                            </a:spcBef>
                            <a:spcAft>
                              <a:spcPts val="0"/>
                            </a:spcAft>
                          </a:pPr>
                          <a:r>
                            <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p>
                        <a:p>
                          <a:pPr marL="0" marR="0" indent="0" algn="l">
                            <a:lnSpc>
                              <a:spcPct val="150000"/>
                            </a:lnSpc>
                            <a:spcBef>
                              <a:spcPts val="0"/>
                            </a:spcBef>
                            <a:spcAft>
                              <a:spcPts val="0"/>
                            </a:spcAft>
                          </a:pPr>
                          <a:r>
                            <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p>
                        <a:p>
                          <a:pPr marL="0" marR="0" indent="0" algn="l">
                            <a:lnSpc>
                              <a:spcPct val="150000"/>
                            </a:lnSpc>
                            <a:spcBef>
                              <a:spcPts val="0"/>
                            </a:spcBef>
                            <a:spcAft>
                              <a:spcPts val="0"/>
                            </a:spcAft>
                          </a:pPr>
                          <a:r>
                            <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p>
                        <a:p>
                          <a:pPr marL="0" marR="0" indent="0" algn="l">
                            <a:lnSpc>
                              <a:spcPct val="150000"/>
                            </a:lnSpc>
                            <a:spcBef>
                              <a:spcPts val="0"/>
                            </a:spcBef>
                            <a:spcAft>
                              <a:spcPts val="0"/>
                            </a:spcAft>
                          </a:pPr>
                          <a:r>
                            <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p>
                        <a:p>
                          <a:pPr marL="0" marR="0" indent="0" algn="l">
                            <a:lnSpc>
                              <a:spcPct val="150000"/>
                            </a:lnSpc>
                            <a:spcBef>
                              <a:spcPts val="0"/>
                            </a:spcBef>
                            <a:spcAft>
                              <a:spcPts val="0"/>
                            </a:spcAft>
                          </a:pPr>
                          <a:r>
                            <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a:t>
                          </a:r>
                        </a:p>
                        <a:p>
                          <a:pPr marL="0" marR="0" indent="0" algn="l">
                            <a:lnSpc>
                              <a:spcPct val="150000"/>
                            </a:lnSpc>
                            <a:spcBef>
                              <a:spcPts val="0"/>
                            </a:spcBef>
                            <a:spcAft>
                              <a:spcPts val="0"/>
                            </a:spcAft>
                          </a:pPr>
                          <a:r>
                            <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a:t>
                          </a:r>
                        </a:p>
                        <a:p>
                          <a:pPr marL="0" marR="0" indent="0" algn="l">
                            <a:lnSpc>
                              <a:spcPct val="150000"/>
                            </a:lnSpc>
                            <a:spcBef>
                              <a:spcPts val="0"/>
                            </a:spcBef>
                            <a:spcAft>
                              <a:spcPts val="0"/>
                            </a:spcAft>
                          </a:pPr>
                          <a:r>
                            <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a:t>
                          </a:r>
                        </a:p>
                        <a:p>
                          <a:pPr marL="0" marR="0" indent="0" algn="l">
                            <a:lnSpc>
                              <a:spcPct val="150000"/>
                            </a:lnSpc>
                            <a:spcBef>
                              <a:spcPts val="0"/>
                            </a:spcBef>
                            <a:spcAft>
                              <a:spcPts val="0"/>
                            </a:spcAft>
                          </a:pPr>
                          <a:r>
                            <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a:t>
                          </a:r>
                        </a:p>
                        <a:p>
                          <a:pPr marL="0" marR="0" indent="0" algn="l">
                            <a:lnSpc>
                              <a:spcPct val="150000"/>
                            </a:lnSpc>
                            <a:spcBef>
                              <a:spcPts val="0"/>
                            </a:spcBef>
                            <a:spcAft>
                              <a:spcPts val="0"/>
                            </a:spcAft>
                          </a:pPr>
                          <a:r>
                            <a:rPr lang="en-US" sz="1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0867663"/>
                      </a:ext>
                    </a:extLst>
                  </a:tr>
                  <a:tr h="2304860">
                    <a:tc gridSpan="6">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53" t="-165963" r="-106" b="-528"/>
                          </a:stretch>
                        </a:blipFill>
                      </a:tcPr>
                    </a:tc>
                    <a:tc hMerge="1">
                      <a:txBody>
                        <a:bodyPr/>
                        <a:lstStyle/>
                        <a:p>
                          <a:pPr marL="0" marR="0" indent="0" algn="l">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indent="0" algn="l">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indent="0" algn="l">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indent="0" algn="l">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indent="0" algn="l">
                            <a:lnSpc>
                              <a:spcPct val="150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7985994"/>
                      </a:ext>
                    </a:extLst>
                  </a:tr>
                </a:tbl>
              </a:graphicData>
            </a:graphic>
          </p:graphicFrame>
        </mc:Fallback>
      </mc:AlternateContent>
    </p:spTree>
    <p:extLst>
      <p:ext uri="{BB962C8B-B14F-4D97-AF65-F5344CB8AC3E}">
        <p14:creationId xmlns:p14="http://schemas.microsoft.com/office/powerpoint/2010/main" val="29166630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869" y="2347415"/>
            <a:ext cx="11696131" cy="3416320"/>
          </a:xfrm>
          <a:prstGeom prst="rect">
            <a:avLst/>
          </a:prstGeom>
        </p:spPr>
        <p:txBody>
          <a:bodyPr wrap="square">
            <a:spAutoFit/>
          </a:bodyPr>
          <a:lstStyle/>
          <a:p>
            <a:pPr>
              <a:lnSpc>
                <a:spcPct val="150000"/>
              </a:lnSpc>
            </a:pPr>
            <a:r>
              <a:rPr lang="en-US" sz="3600" b="1" dirty="0">
                <a:solidFill>
                  <a:srgbClr val="000000"/>
                </a:solidFill>
                <a:ea typeface="Calibri" panose="020F0502020204030204" pitchFamily="34" charset="0"/>
                <a:cs typeface="Times New Roman" panose="02020603050405020304" pitchFamily="18" charset="0"/>
              </a:rPr>
              <a:t>Frequency of the ultrasonic wave (</a:t>
            </a:r>
            <a:r>
              <a:rPr lang="en-US" sz="3600" b="1" dirty="0" smtClean="0">
                <a:solidFill>
                  <a:srgbClr val="000000"/>
                </a:solidFill>
                <a:ea typeface="Calibri" panose="020F0502020204030204" pitchFamily="34" charset="0"/>
                <a:cs typeface="Times New Roman" panose="02020603050405020304" pitchFamily="18" charset="0"/>
              </a:rPr>
              <a:t>f)</a:t>
            </a:r>
          </a:p>
          <a:p>
            <a:pPr>
              <a:lnSpc>
                <a:spcPct val="150000"/>
              </a:lnSpc>
            </a:pPr>
            <a:r>
              <a:rPr lang="en-US" sz="3600" b="1" dirty="0" smtClean="0">
                <a:solidFill>
                  <a:srgbClr val="000000"/>
                </a:solidFill>
                <a:ea typeface="Calibri" panose="020F0502020204030204" pitchFamily="34" charset="0"/>
                <a:cs typeface="Times New Roman" panose="02020603050405020304" pitchFamily="18" charset="0"/>
              </a:rPr>
              <a:t>Wavelength</a:t>
            </a:r>
            <a:r>
              <a:rPr lang="en-US" sz="3600" b="1" dirty="0" smtClean="0">
                <a:ea typeface="Calibri" panose="020F0502020204030204" pitchFamily="34" charset="0"/>
                <a:cs typeface="Times New Roman" panose="02020603050405020304" pitchFamily="18" charset="0"/>
              </a:rPr>
              <a:t> </a:t>
            </a:r>
            <a:r>
              <a:rPr lang="en-US" sz="3600" b="1" dirty="0" smtClean="0">
                <a:solidFill>
                  <a:srgbClr val="000000"/>
                </a:solidFill>
                <a:ea typeface="Calibri" panose="020F0502020204030204" pitchFamily="34" charset="0"/>
                <a:cs typeface="Times New Roman" panose="02020603050405020304" pitchFamily="18" charset="0"/>
              </a:rPr>
              <a:t>of </a:t>
            </a:r>
            <a:r>
              <a:rPr lang="en-US" sz="3600" b="1" dirty="0">
                <a:solidFill>
                  <a:srgbClr val="000000"/>
                </a:solidFill>
                <a:ea typeface="Calibri" panose="020F0502020204030204" pitchFamily="34" charset="0"/>
                <a:cs typeface="Times New Roman" panose="02020603050405020304" pitchFamily="18" charset="0"/>
              </a:rPr>
              <a:t>the ultrasonic wave </a:t>
            </a:r>
            <a:r>
              <a:rPr lang="en-US" sz="3600" b="1" dirty="0">
                <a:solidFill>
                  <a:srgbClr val="000000"/>
                </a:solidFill>
                <a:ea typeface="TimesNewRomanPSMT"/>
                <a:cs typeface="Times New Roman" panose="02020603050405020304" pitchFamily="18" charset="0"/>
              </a:rPr>
              <a:t>(λ</a:t>
            </a:r>
            <a:r>
              <a:rPr lang="en-US" sz="3600" b="1" dirty="0">
                <a:solidFill>
                  <a:srgbClr val="000000"/>
                </a:solidFill>
                <a:ea typeface="Calibri" panose="020F0502020204030204" pitchFamily="34" charset="0"/>
                <a:cs typeface="Times New Roman" panose="02020603050405020304" pitchFamily="18" charset="0"/>
              </a:rPr>
              <a:t>) </a:t>
            </a:r>
            <a:endParaRPr lang="en-US" sz="3600" b="1" dirty="0">
              <a:ea typeface="Calibri" panose="020F0502020204030204" pitchFamily="34" charset="0"/>
              <a:cs typeface="Times New Roman" panose="02020603050405020304" pitchFamily="18" charset="0"/>
            </a:endParaRPr>
          </a:p>
          <a:p>
            <a:pPr>
              <a:lnSpc>
                <a:spcPct val="150000"/>
              </a:lnSpc>
            </a:pPr>
            <a:r>
              <a:rPr lang="en-US" sz="3600" b="1" dirty="0">
                <a:solidFill>
                  <a:srgbClr val="000000"/>
                </a:solidFill>
                <a:ea typeface="Calibri" panose="020F0502020204030204" pitchFamily="34" charset="0"/>
                <a:cs typeface="Times New Roman" panose="02020603050405020304" pitchFamily="18" charset="0"/>
              </a:rPr>
              <a:t>Velocity of the ultrasonic waves in the given liquid (v) = </a:t>
            </a:r>
            <a:r>
              <a:rPr lang="en-US" sz="3600" b="1" dirty="0">
                <a:solidFill>
                  <a:srgbClr val="000000"/>
                </a:solidFill>
                <a:ea typeface="TimesNewRomanPSMT"/>
                <a:cs typeface="Times New Roman" panose="02020603050405020304" pitchFamily="18" charset="0"/>
              </a:rPr>
              <a:t>λ </a:t>
            </a:r>
            <a:r>
              <a:rPr lang="en-US" sz="3600" b="1" dirty="0">
                <a:solidFill>
                  <a:srgbClr val="000000"/>
                </a:solidFill>
                <a:ea typeface="Calibri" panose="020F0502020204030204" pitchFamily="34" charset="0"/>
                <a:cs typeface="Times New Roman" panose="02020603050405020304" pitchFamily="18" charset="0"/>
              </a:rPr>
              <a:t>× f</a:t>
            </a:r>
            <a:endParaRPr lang="en-US" sz="3600" b="1" dirty="0">
              <a:ea typeface="Calibri" panose="020F0502020204030204" pitchFamily="34" charset="0"/>
              <a:cs typeface="Times New Roman" panose="02020603050405020304" pitchFamily="18" charset="0"/>
            </a:endParaRPr>
          </a:p>
          <a:p>
            <a:pPr>
              <a:lnSpc>
                <a:spcPct val="150000"/>
              </a:lnSpc>
            </a:pPr>
            <a:r>
              <a:rPr lang="en-US" sz="3600" b="1" dirty="0">
                <a:solidFill>
                  <a:srgbClr val="000000"/>
                </a:solidFill>
                <a:ea typeface="Calibri" panose="020F0502020204030204" pitchFamily="34" charset="0"/>
                <a:cs typeface="Times New Roman" panose="02020603050405020304" pitchFamily="18" charset="0"/>
              </a:rPr>
              <a:t>Compressibility =1/</a:t>
            </a:r>
            <a:r>
              <a:rPr lang="en-US" sz="3600" b="1" dirty="0">
                <a:solidFill>
                  <a:srgbClr val="000000"/>
                </a:solidFill>
                <a:ea typeface="TimesNewRomanPSMT"/>
                <a:cs typeface="Times New Roman" panose="02020603050405020304" pitchFamily="18" charset="0"/>
              </a:rPr>
              <a:t>ρ</a:t>
            </a:r>
            <a:r>
              <a:rPr lang="en-US" sz="3600" b="1" dirty="0">
                <a:solidFill>
                  <a:srgbClr val="000000"/>
                </a:solidFill>
                <a:ea typeface="Calibri" panose="020F0502020204030204" pitchFamily="34" charset="0"/>
                <a:cs typeface="Times New Roman" panose="02020603050405020304" pitchFamily="18" charset="0"/>
              </a:rPr>
              <a:t>v</a:t>
            </a:r>
            <a:r>
              <a:rPr lang="en-US" sz="3600" b="1" baseline="30000" dirty="0">
                <a:solidFill>
                  <a:srgbClr val="000000"/>
                </a:solidFill>
                <a:ea typeface="Calibri" panose="020F0502020204030204" pitchFamily="34" charset="0"/>
                <a:cs typeface="Times New Roman" panose="02020603050405020304" pitchFamily="18" charset="0"/>
              </a:rPr>
              <a:t>2</a:t>
            </a:r>
            <a:endParaRPr lang="en-US" sz="3600" b="1" dirty="0">
              <a:ea typeface="Calibri" panose="020F0502020204030204" pitchFamily="34" charset="0"/>
              <a:cs typeface="Times New Roman" panose="02020603050405020304" pitchFamily="18" charset="0"/>
            </a:endParaRPr>
          </a:p>
        </p:txBody>
      </p:sp>
      <p:sp>
        <p:nvSpPr>
          <p:cNvPr id="3" name="TextBox 2"/>
          <p:cNvSpPr txBox="1"/>
          <p:nvPr/>
        </p:nvSpPr>
        <p:spPr>
          <a:xfrm>
            <a:off x="1296537" y="300251"/>
            <a:ext cx="10372299" cy="769441"/>
          </a:xfrm>
          <a:prstGeom prst="rect">
            <a:avLst/>
          </a:prstGeom>
          <a:noFill/>
        </p:spPr>
        <p:txBody>
          <a:bodyPr wrap="square" rtlCol="0">
            <a:spAutoFit/>
          </a:bodyPr>
          <a:lstStyle/>
          <a:p>
            <a:pPr algn="ctr"/>
            <a:r>
              <a:rPr lang="en-US" sz="4400" b="1" dirty="0" smtClean="0">
                <a:solidFill>
                  <a:srgbClr val="FF0000"/>
                </a:solidFill>
              </a:rPr>
              <a:t>Necessary Formulae</a:t>
            </a:r>
            <a:endParaRPr lang="en-US" sz="4400" b="1" dirty="0">
              <a:solidFill>
                <a:srgbClr val="FF0000"/>
              </a:solidFill>
            </a:endParaRPr>
          </a:p>
        </p:txBody>
      </p:sp>
    </p:spTree>
    <p:extLst>
      <p:ext uri="{BB962C8B-B14F-4D97-AF65-F5344CB8AC3E}">
        <p14:creationId xmlns:p14="http://schemas.microsoft.com/office/powerpoint/2010/main" val="12274303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4800" y="0"/>
            <a:ext cx="8051800" cy="369332"/>
          </a:xfrm>
          <a:prstGeom prst="rect">
            <a:avLst/>
          </a:prstGeom>
          <a:noFill/>
        </p:spPr>
        <p:txBody>
          <a:bodyPr wrap="square" rtlCol="0">
            <a:spAutoFit/>
          </a:bodyPr>
          <a:lstStyle/>
          <a:p>
            <a:pPr algn="ctr"/>
            <a:r>
              <a:rPr lang="en-US" b="1" dirty="0" smtClean="0">
                <a:solidFill>
                  <a:srgbClr val="FF0000"/>
                </a:solidFill>
              </a:rPr>
              <a:t>Reading of adobe flash interface</a:t>
            </a:r>
            <a:endParaRPr lang="en-US" b="1" dirty="0">
              <a:solidFill>
                <a:srgbClr val="FF0000"/>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13604770"/>
              </p:ext>
            </p:extLst>
          </p:nvPr>
        </p:nvGraphicFramePr>
        <p:xfrm>
          <a:off x="162819" y="774700"/>
          <a:ext cx="12029181" cy="2932113"/>
        </p:xfrm>
        <a:graphic>
          <a:graphicData uri="http://schemas.openxmlformats.org/presentationml/2006/ole">
            <mc:AlternateContent xmlns:mc="http://schemas.openxmlformats.org/markup-compatibility/2006">
              <mc:Choice xmlns:v="urn:schemas-microsoft-com:vml" Requires="v">
                <p:oleObj spid="_x0000_s1035" name="Worksheet" r:id="rId3" imgW="12735041" imgH="3104980" progId="Excel.Sheet.12">
                  <p:embed/>
                </p:oleObj>
              </mc:Choice>
              <mc:Fallback>
                <p:oleObj name="Worksheet" r:id="rId3" imgW="12735041" imgH="3104980" progId="Excel.Sheet.12">
                  <p:embed/>
                  <p:pic>
                    <p:nvPicPr>
                      <p:cNvPr id="0" name=""/>
                      <p:cNvPicPr/>
                      <p:nvPr/>
                    </p:nvPicPr>
                    <p:blipFill>
                      <a:blip r:embed="rId4"/>
                      <a:stretch>
                        <a:fillRect/>
                      </a:stretch>
                    </p:blipFill>
                    <p:spPr>
                      <a:xfrm>
                        <a:off x="162819" y="774700"/>
                        <a:ext cx="12029181" cy="2932113"/>
                      </a:xfrm>
                      <a:prstGeom prst="rect">
                        <a:avLst/>
                      </a:prstGeom>
                    </p:spPr>
                  </p:pic>
                </p:oleObj>
              </mc:Fallback>
            </mc:AlternateContent>
          </a:graphicData>
        </a:graphic>
      </p:graphicFrame>
      <p:sp>
        <p:nvSpPr>
          <p:cNvPr id="6" name="TextBox 5"/>
          <p:cNvSpPr txBox="1"/>
          <p:nvPr/>
        </p:nvSpPr>
        <p:spPr>
          <a:xfrm>
            <a:off x="215900" y="4343400"/>
            <a:ext cx="6997700" cy="369332"/>
          </a:xfrm>
          <a:prstGeom prst="rect">
            <a:avLst/>
          </a:prstGeom>
          <a:noFill/>
        </p:spPr>
        <p:txBody>
          <a:bodyPr wrap="square" rtlCol="0">
            <a:spAutoFit/>
          </a:bodyPr>
          <a:lstStyle/>
          <a:p>
            <a:r>
              <a:rPr lang="en-US" b="1" dirty="0" smtClean="0"/>
              <a:t>Velocity of sound wave: 1498 m/sec</a:t>
            </a:r>
            <a:endParaRPr lang="en-US" b="1" dirty="0"/>
          </a:p>
        </p:txBody>
      </p:sp>
    </p:spTree>
    <p:extLst>
      <p:ext uri="{BB962C8B-B14F-4D97-AF65-F5344CB8AC3E}">
        <p14:creationId xmlns:p14="http://schemas.microsoft.com/office/powerpoint/2010/main" val="1109576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4800" y="0"/>
            <a:ext cx="8051800" cy="369332"/>
          </a:xfrm>
          <a:prstGeom prst="rect">
            <a:avLst/>
          </a:prstGeom>
          <a:noFill/>
        </p:spPr>
        <p:txBody>
          <a:bodyPr wrap="square" rtlCol="0">
            <a:spAutoFit/>
          </a:bodyPr>
          <a:lstStyle/>
          <a:p>
            <a:pPr algn="ctr"/>
            <a:r>
              <a:rPr lang="en-US" b="1" dirty="0" smtClean="0">
                <a:solidFill>
                  <a:srgbClr val="FF0000"/>
                </a:solidFill>
              </a:rPr>
              <a:t>Reading of adobe flash interface</a:t>
            </a:r>
            <a:endParaRPr lang="en-US" b="1" dirty="0">
              <a:solidFill>
                <a:srgbClr val="FF000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002210085"/>
              </p:ext>
            </p:extLst>
          </p:nvPr>
        </p:nvGraphicFramePr>
        <p:xfrm>
          <a:off x="99884" y="800100"/>
          <a:ext cx="11558884" cy="2011363"/>
        </p:xfrm>
        <a:graphic>
          <a:graphicData uri="http://schemas.openxmlformats.org/presentationml/2006/ole">
            <mc:AlternateContent xmlns:mc="http://schemas.openxmlformats.org/markup-compatibility/2006">
              <mc:Choice xmlns:v="urn:schemas-microsoft-com:vml" Requires="v">
                <p:oleObj spid="_x0000_s2060" name="Worksheet" r:id="rId3" imgW="12735041" imgH="1771567" progId="Excel.Sheet.12">
                  <p:embed/>
                </p:oleObj>
              </mc:Choice>
              <mc:Fallback>
                <p:oleObj name="Worksheet" r:id="rId3" imgW="12735041" imgH="1771567" progId="Excel.Sheet.12">
                  <p:embed/>
                  <p:pic>
                    <p:nvPicPr>
                      <p:cNvPr id="0" name=""/>
                      <p:cNvPicPr/>
                      <p:nvPr/>
                    </p:nvPicPr>
                    <p:blipFill>
                      <a:blip r:embed="rId4"/>
                      <a:stretch>
                        <a:fillRect/>
                      </a:stretch>
                    </p:blipFill>
                    <p:spPr>
                      <a:xfrm>
                        <a:off x="99884" y="800100"/>
                        <a:ext cx="11558884" cy="2011363"/>
                      </a:xfrm>
                      <a:prstGeom prst="rect">
                        <a:avLst/>
                      </a:prstGeom>
                    </p:spPr>
                  </p:pic>
                </p:oleObj>
              </mc:Fallback>
            </mc:AlternateContent>
          </a:graphicData>
        </a:graphic>
      </p:graphicFrame>
      <p:sp>
        <p:nvSpPr>
          <p:cNvPr id="5" name="TextBox 4"/>
          <p:cNvSpPr txBox="1"/>
          <p:nvPr/>
        </p:nvSpPr>
        <p:spPr>
          <a:xfrm>
            <a:off x="215900" y="4343400"/>
            <a:ext cx="6997700" cy="369332"/>
          </a:xfrm>
          <a:prstGeom prst="rect">
            <a:avLst/>
          </a:prstGeom>
          <a:noFill/>
        </p:spPr>
        <p:txBody>
          <a:bodyPr wrap="square" rtlCol="0">
            <a:spAutoFit/>
          </a:bodyPr>
          <a:lstStyle/>
          <a:p>
            <a:r>
              <a:rPr lang="en-US" b="1" dirty="0" smtClean="0"/>
              <a:t>Velocity of sound wave: 1680 m/sec</a:t>
            </a:r>
            <a:endParaRPr lang="en-US" b="1" dirty="0"/>
          </a:p>
        </p:txBody>
      </p:sp>
    </p:spTree>
    <p:extLst>
      <p:ext uri="{BB962C8B-B14F-4D97-AF65-F5344CB8AC3E}">
        <p14:creationId xmlns:p14="http://schemas.microsoft.com/office/powerpoint/2010/main" val="19480749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4800" y="0"/>
            <a:ext cx="8051800" cy="369332"/>
          </a:xfrm>
          <a:prstGeom prst="rect">
            <a:avLst/>
          </a:prstGeom>
          <a:noFill/>
        </p:spPr>
        <p:txBody>
          <a:bodyPr wrap="square" rtlCol="0">
            <a:spAutoFit/>
          </a:bodyPr>
          <a:lstStyle/>
          <a:p>
            <a:pPr algn="ctr"/>
            <a:r>
              <a:rPr lang="en-US" b="1" dirty="0" smtClean="0">
                <a:solidFill>
                  <a:srgbClr val="FF0000"/>
                </a:solidFill>
              </a:rPr>
              <a:t>Reading of adobe flash interface</a:t>
            </a:r>
            <a:endParaRPr lang="en-US" b="1" dirty="0">
              <a:solidFill>
                <a:srgbClr val="FF0000"/>
              </a:solidFill>
            </a:endParaRPr>
          </a:p>
        </p:txBody>
      </p:sp>
      <p:pic>
        <p:nvPicPr>
          <p:cNvPr id="5" name="Picture 4"/>
          <p:cNvPicPr>
            <a:picLocks noChangeAspect="1"/>
          </p:cNvPicPr>
          <p:nvPr/>
        </p:nvPicPr>
        <p:blipFill>
          <a:blip r:embed="rId2"/>
          <a:stretch>
            <a:fillRect/>
          </a:stretch>
        </p:blipFill>
        <p:spPr>
          <a:xfrm>
            <a:off x="0" y="1235348"/>
            <a:ext cx="12130156" cy="1872703"/>
          </a:xfrm>
          <a:prstGeom prst="rect">
            <a:avLst/>
          </a:prstGeom>
        </p:spPr>
      </p:pic>
      <p:sp>
        <p:nvSpPr>
          <p:cNvPr id="6" name="TextBox 5"/>
          <p:cNvSpPr txBox="1"/>
          <p:nvPr/>
        </p:nvSpPr>
        <p:spPr>
          <a:xfrm>
            <a:off x="215900" y="4343400"/>
            <a:ext cx="6997700" cy="369332"/>
          </a:xfrm>
          <a:prstGeom prst="rect">
            <a:avLst/>
          </a:prstGeom>
          <a:noFill/>
        </p:spPr>
        <p:txBody>
          <a:bodyPr wrap="square" rtlCol="0">
            <a:spAutoFit/>
          </a:bodyPr>
          <a:lstStyle/>
          <a:p>
            <a:r>
              <a:rPr lang="en-US" b="1" dirty="0" smtClean="0"/>
              <a:t>Velocity of sound wave: 1472 m/sec</a:t>
            </a:r>
            <a:endParaRPr lang="en-US" b="1" dirty="0"/>
          </a:p>
        </p:txBody>
      </p:sp>
    </p:spTree>
    <p:extLst>
      <p:ext uri="{BB962C8B-B14F-4D97-AF65-F5344CB8AC3E}">
        <p14:creationId xmlns:p14="http://schemas.microsoft.com/office/powerpoint/2010/main" val="3177189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4800" y="0"/>
            <a:ext cx="8051800" cy="369332"/>
          </a:xfrm>
          <a:prstGeom prst="rect">
            <a:avLst/>
          </a:prstGeom>
          <a:noFill/>
        </p:spPr>
        <p:txBody>
          <a:bodyPr wrap="square" rtlCol="0">
            <a:spAutoFit/>
          </a:bodyPr>
          <a:lstStyle/>
          <a:p>
            <a:pPr algn="ctr"/>
            <a:r>
              <a:rPr lang="en-US" b="1" dirty="0" smtClean="0">
                <a:solidFill>
                  <a:srgbClr val="FF0000"/>
                </a:solidFill>
              </a:rPr>
              <a:t>Reading of adobe flash interface</a:t>
            </a:r>
            <a:endParaRPr lang="en-US" b="1" dirty="0">
              <a:solidFill>
                <a:srgbClr val="FF0000"/>
              </a:solidFill>
            </a:endParaRPr>
          </a:p>
        </p:txBody>
      </p:sp>
      <p:pic>
        <p:nvPicPr>
          <p:cNvPr id="4" name="Picture 3"/>
          <p:cNvPicPr>
            <a:picLocks noChangeAspect="1"/>
          </p:cNvPicPr>
          <p:nvPr/>
        </p:nvPicPr>
        <p:blipFill>
          <a:blip r:embed="rId2"/>
          <a:stretch>
            <a:fillRect/>
          </a:stretch>
        </p:blipFill>
        <p:spPr>
          <a:xfrm>
            <a:off x="61844" y="1170279"/>
            <a:ext cx="12130156" cy="2053641"/>
          </a:xfrm>
          <a:prstGeom prst="rect">
            <a:avLst/>
          </a:prstGeom>
        </p:spPr>
      </p:pic>
      <p:sp>
        <p:nvSpPr>
          <p:cNvPr id="5" name="TextBox 4"/>
          <p:cNvSpPr txBox="1"/>
          <p:nvPr/>
        </p:nvSpPr>
        <p:spPr>
          <a:xfrm>
            <a:off x="215900" y="4343400"/>
            <a:ext cx="6997700" cy="369332"/>
          </a:xfrm>
          <a:prstGeom prst="rect">
            <a:avLst/>
          </a:prstGeom>
          <a:noFill/>
        </p:spPr>
        <p:txBody>
          <a:bodyPr wrap="square" rtlCol="0">
            <a:spAutoFit/>
          </a:bodyPr>
          <a:lstStyle/>
          <a:p>
            <a:r>
              <a:rPr lang="en-US" b="1" dirty="0" smtClean="0"/>
              <a:t>Velocity of sound wave: 1560 m/sec</a:t>
            </a:r>
            <a:endParaRPr lang="en-US" b="1" dirty="0"/>
          </a:p>
        </p:txBody>
      </p:sp>
    </p:spTree>
    <p:extLst>
      <p:ext uri="{BB962C8B-B14F-4D97-AF65-F5344CB8AC3E}">
        <p14:creationId xmlns:p14="http://schemas.microsoft.com/office/powerpoint/2010/main" val="4153270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546" y="2169994"/>
            <a:ext cx="11546006" cy="769441"/>
          </a:xfrm>
          <a:prstGeom prst="rect">
            <a:avLst/>
          </a:prstGeom>
          <a:noFill/>
        </p:spPr>
        <p:txBody>
          <a:bodyPr wrap="square" rtlCol="0">
            <a:spAutoFit/>
          </a:bodyPr>
          <a:lstStyle/>
          <a:p>
            <a:pPr algn="ctr"/>
            <a:r>
              <a:rPr lang="en-US" sz="4400" b="1" dirty="0" smtClean="0">
                <a:solidFill>
                  <a:srgbClr val="FF0000"/>
                </a:solidFill>
              </a:rPr>
              <a:t>Pre-requisite Understanding </a:t>
            </a:r>
            <a:endParaRPr lang="en-US" sz="4400" b="1" dirty="0">
              <a:solidFill>
                <a:srgbClr val="FF0000"/>
              </a:solidFill>
            </a:endParaRPr>
          </a:p>
        </p:txBody>
      </p:sp>
    </p:spTree>
    <p:extLst>
      <p:ext uri="{BB962C8B-B14F-4D97-AF65-F5344CB8AC3E}">
        <p14:creationId xmlns:p14="http://schemas.microsoft.com/office/powerpoint/2010/main" val="1718990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4800" y="0"/>
            <a:ext cx="8051800" cy="369332"/>
          </a:xfrm>
          <a:prstGeom prst="rect">
            <a:avLst/>
          </a:prstGeom>
          <a:noFill/>
        </p:spPr>
        <p:txBody>
          <a:bodyPr wrap="square" rtlCol="0">
            <a:spAutoFit/>
          </a:bodyPr>
          <a:lstStyle/>
          <a:p>
            <a:pPr algn="ctr"/>
            <a:r>
              <a:rPr lang="en-US" b="1" dirty="0" smtClean="0">
                <a:solidFill>
                  <a:srgbClr val="FF0000"/>
                </a:solidFill>
              </a:rPr>
              <a:t>Reading of adobe html interface</a:t>
            </a:r>
            <a:endParaRPr lang="en-US" b="1" dirty="0">
              <a:solidFill>
                <a:srgbClr val="FF0000"/>
              </a:solidFill>
            </a:endParaRPr>
          </a:p>
        </p:txBody>
      </p:sp>
      <p:pic>
        <p:nvPicPr>
          <p:cNvPr id="3" name="Picture 2"/>
          <p:cNvPicPr>
            <a:picLocks noChangeAspect="1"/>
          </p:cNvPicPr>
          <p:nvPr/>
        </p:nvPicPr>
        <p:blipFill>
          <a:blip r:embed="rId2"/>
          <a:stretch>
            <a:fillRect/>
          </a:stretch>
        </p:blipFill>
        <p:spPr>
          <a:xfrm>
            <a:off x="61844" y="872678"/>
            <a:ext cx="12130156" cy="2967375"/>
          </a:xfrm>
          <a:prstGeom prst="rect">
            <a:avLst/>
          </a:prstGeom>
        </p:spPr>
      </p:pic>
      <p:sp>
        <p:nvSpPr>
          <p:cNvPr id="4" name="TextBox 3"/>
          <p:cNvSpPr txBox="1"/>
          <p:nvPr/>
        </p:nvSpPr>
        <p:spPr>
          <a:xfrm>
            <a:off x="215900" y="4343400"/>
            <a:ext cx="6997700" cy="369332"/>
          </a:xfrm>
          <a:prstGeom prst="rect">
            <a:avLst/>
          </a:prstGeom>
          <a:noFill/>
        </p:spPr>
        <p:txBody>
          <a:bodyPr wrap="square" rtlCol="0">
            <a:spAutoFit/>
          </a:bodyPr>
          <a:lstStyle/>
          <a:p>
            <a:r>
              <a:rPr lang="en-US" b="1" dirty="0" smtClean="0"/>
              <a:t>Velocity of sound wave: 1777 m/sec</a:t>
            </a:r>
            <a:endParaRPr lang="en-US" b="1" dirty="0"/>
          </a:p>
        </p:txBody>
      </p:sp>
    </p:spTree>
    <p:extLst>
      <p:ext uri="{BB962C8B-B14F-4D97-AF65-F5344CB8AC3E}">
        <p14:creationId xmlns:p14="http://schemas.microsoft.com/office/powerpoint/2010/main" val="9912329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4800" y="0"/>
            <a:ext cx="8051800" cy="369332"/>
          </a:xfrm>
          <a:prstGeom prst="rect">
            <a:avLst/>
          </a:prstGeom>
          <a:noFill/>
        </p:spPr>
        <p:txBody>
          <a:bodyPr wrap="square" rtlCol="0">
            <a:spAutoFit/>
          </a:bodyPr>
          <a:lstStyle/>
          <a:p>
            <a:pPr algn="ctr"/>
            <a:r>
              <a:rPr lang="en-US" b="1" dirty="0" smtClean="0">
                <a:solidFill>
                  <a:srgbClr val="FF0000"/>
                </a:solidFill>
              </a:rPr>
              <a:t>Reading of adobe html interface</a:t>
            </a:r>
            <a:endParaRPr lang="en-US" b="1" dirty="0">
              <a:solidFill>
                <a:srgbClr val="FF0000"/>
              </a:solidFill>
            </a:endParaRPr>
          </a:p>
        </p:txBody>
      </p:sp>
      <p:pic>
        <p:nvPicPr>
          <p:cNvPr id="3" name="Picture 2"/>
          <p:cNvPicPr>
            <a:picLocks noChangeAspect="1"/>
          </p:cNvPicPr>
          <p:nvPr/>
        </p:nvPicPr>
        <p:blipFill>
          <a:blip r:embed="rId2"/>
          <a:stretch>
            <a:fillRect/>
          </a:stretch>
        </p:blipFill>
        <p:spPr>
          <a:xfrm>
            <a:off x="61844" y="926025"/>
            <a:ext cx="12130156" cy="1881750"/>
          </a:xfrm>
          <a:prstGeom prst="rect">
            <a:avLst/>
          </a:prstGeom>
        </p:spPr>
      </p:pic>
      <p:sp>
        <p:nvSpPr>
          <p:cNvPr id="4" name="TextBox 3"/>
          <p:cNvSpPr txBox="1"/>
          <p:nvPr/>
        </p:nvSpPr>
        <p:spPr>
          <a:xfrm>
            <a:off x="215900" y="4343400"/>
            <a:ext cx="6997700" cy="369332"/>
          </a:xfrm>
          <a:prstGeom prst="rect">
            <a:avLst/>
          </a:prstGeom>
          <a:noFill/>
        </p:spPr>
        <p:txBody>
          <a:bodyPr wrap="square" rtlCol="0">
            <a:spAutoFit/>
          </a:bodyPr>
          <a:lstStyle/>
          <a:p>
            <a:r>
              <a:rPr lang="en-US" b="1" dirty="0" smtClean="0"/>
              <a:t>Velocity of sound wave: 1808 m/sec</a:t>
            </a:r>
            <a:endParaRPr lang="en-US" b="1" dirty="0"/>
          </a:p>
        </p:txBody>
      </p:sp>
    </p:spTree>
    <p:extLst>
      <p:ext uri="{BB962C8B-B14F-4D97-AF65-F5344CB8AC3E}">
        <p14:creationId xmlns:p14="http://schemas.microsoft.com/office/powerpoint/2010/main" val="17972736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4800" y="0"/>
            <a:ext cx="8051800" cy="369332"/>
          </a:xfrm>
          <a:prstGeom prst="rect">
            <a:avLst/>
          </a:prstGeom>
          <a:noFill/>
        </p:spPr>
        <p:txBody>
          <a:bodyPr wrap="square" rtlCol="0">
            <a:spAutoFit/>
          </a:bodyPr>
          <a:lstStyle/>
          <a:p>
            <a:pPr algn="ctr"/>
            <a:r>
              <a:rPr lang="en-US" b="1" dirty="0" smtClean="0">
                <a:solidFill>
                  <a:srgbClr val="FF0000"/>
                </a:solidFill>
              </a:rPr>
              <a:t>Reading of adobe html interface</a:t>
            </a:r>
            <a:endParaRPr lang="en-US" b="1" dirty="0">
              <a:solidFill>
                <a:srgbClr val="FF0000"/>
              </a:solidFill>
            </a:endParaRPr>
          </a:p>
        </p:txBody>
      </p:sp>
      <p:sp>
        <p:nvSpPr>
          <p:cNvPr id="4" name="TextBox 3"/>
          <p:cNvSpPr txBox="1"/>
          <p:nvPr/>
        </p:nvSpPr>
        <p:spPr>
          <a:xfrm>
            <a:off x="215900" y="4343400"/>
            <a:ext cx="6997700" cy="369332"/>
          </a:xfrm>
          <a:prstGeom prst="rect">
            <a:avLst/>
          </a:prstGeom>
          <a:noFill/>
        </p:spPr>
        <p:txBody>
          <a:bodyPr wrap="square" rtlCol="0">
            <a:spAutoFit/>
          </a:bodyPr>
          <a:lstStyle/>
          <a:p>
            <a:r>
              <a:rPr lang="en-US" b="1" dirty="0" smtClean="0"/>
              <a:t>Velocity of sound wave: 2040 m/sec</a:t>
            </a:r>
            <a:endParaRPr lang="en-US" b="1" dirty="0"/>
          </a:p>
        </p:txBody>
      </p:sp>
      <p:pic>
        <p:nvPicPr>
          <p:cNvPr id="5" name="Picture 4"/>
          <p:cNvPicPr>
            <a:picLocks noChangeAspect="1"/>
          </p:cNvPicPr>
          <p:nvPr/>
        </p:nvPicPr>
        <p:blipFill>
          <a:blip r:embed="rId2"/>
          <a:stretch>
            <a:fillRect/>
          </a:stretch>
        </p:blipFill>
        <p:spPr>
          <a:xfrm>
            <a:off x="0" y="937156"/>
            <a:ext cx="12130156" cy="2062688"/>
          </a:xfrm>
          <a:prstGeom prst="rect">
            <a:avLst/>
          </a:prstGeom>
        </p:spPr>
      </p:pic>
    </p:spTree>
    <p:extLst>
      <p:ext uri="{BB962C8B-B14F-4D97-AF65-F5344CB8AC3E}">
        <p14:creationId xmlns:p14="http://schemas.microsoft.com/office/powerpoint/2010/main" val="29663956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300" y="1917700"/>
            <a:ext cx="10642600" cy="830997"/>
          </a:xfrm>
          <a:prstGeom prst="rect">
            <a:avLst/>
          </a:prstGeom>
          <a:noFill/>
        </p:spPr>
        <p:txBody>
          <a:bodyPr wrap="square" rtlCol="0">
            <a:spAutoFit/>
          </a:bodyPr>
          <a:lstStyle/>
          <a:p>
            <a:pPr algn="ctr"/>
            <a:r>
              <a:rPr lang="en-US" sz="4800" b="1" dirty="0" smtClean="0">
                <a:solidFill>
                  <a:srgbClr val="FF0000"/>
                </a:solidFill>
              </a:rPr>
              <a:t>Theory based questions</a:t>
            </a:r>
            <a:endParaRPr lang="en-US" sz="4800" b="1" dirty="0">
              <a:solidFill>
                <a:srgbClr val="FF0000"/>
              </a:solidFill>
            </a:endParaRPr>
          </a:p>
        </p:txBody>
      </p:sp>
    </p:spTree>
    <p:extLst>
      <p:ext uri="{BB962C8B-B14F-4D97-AF65-F5344CB8AC3E}">
        <p14:creationId xmlns:p14="http://schemas.microsoft.com/office/powerpoint/2010/main" val="30279023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308" y="286603"/>
            <a:ext cx="11750722" cy="4524315"/>
          </a:xfrm>
          <a:prstGeom prst="rect">
            <a:avLst/>
          </a:prstGeom>
        </p:spPr>
        <p:txBody>
          <a:bodyPr wrap="square">
            <a:spAutoFit/>
          </a:bodyPr>
          <a:lstStyle/>
          <a:p>
            <a:r>
              <a:rPr lang="en-US" sz="4800" b="1" dirty="0" smtClean="0"/>
              <a:t>Q: 5.1 </a:t>
            </a:r>
            <a:r>
              <a:rPr lang="en-US" sz="4800" b="1" dirty="0" smtClean="0"/>
              <a:t>The </a:t>
            </a:r>
            <a:r>
              <a:rPr lang="en-US" sz="4800" b="1" dirty="0"/>
              <a:t>human audible range is	</a:t>
            </a:r>
          </a:p>
          <a:p>
            <a:r>
              <a:rPr lang="en-US" sz="4800" b="1" dirty="0"/>
              <a:t> 	 	</a:t>
            </a:r>
          </a:p>
          <a:p>
            <a:pPr marL="342900" indent="-342900">
              <a:buAutoNum type="alphaUcPeriod"/>
            </a:pPr>
            <a:r>
              <a:rPr lang="en-US" sz="4800" b="1" dirty="0" smtClean="0"/>
              <a:t>   20Hz </a:t>
            </a:r>
            <a:r>
              <a:rPr lang="en-US" sz="4800" b="1" dirty="0"/>
              <a:t>- 20KHz	 </a:t>
            </a:r>
            <a:endParaRPr lang="en-US" sz="4800" b="1" dirty="0" smtClean="0"/>
          </a:p>
          <a:p>
            <a:pPr marL="342900" indent="-342900">
              <a:buAutoNum type="alphaUcPeriod"/>
            </a:pPr>
            <a:r>
              <a:rPr lang="en-US" sz="4800" b="1" dirty="0" smtClean="0"/>
              <a:t>   15KHz- 2MHz</a:t>
            </a:r>
          </a:p>
          <a:p>
            <a:pPr marL="342900" indent="-342900">
              <a:buAutoNum type="alphaUcPeriod"/>
            </a:pPr>
            <a:r>
              <a:rPr lang="en-US" sz="4800" b="1" dirty="0" smtClean="0"/>
              <a:t>   Above </a:t>
            </a:r>
            <a:r>
              <a:rPr lang="en-US" sz="4800" b="1" dirty="0"/>
              <a:t>2MHz	 </a:t>
            </a:r>
            <a:endParaRPr lang="en-US" sz="4800" b="1" dirty="0" smtClean="0"/>
          </a:p>
          <a:p>
            <a:pPr marL="342900" indent="-342900">
              <a:buAutoNum type="alphaUcPeriod"/>
            </a:pPr>
            <a:r>
              <a:rPr lang="en-US" sz="4800" b="1" dirty="0" smtClean="0"/>
              <a:t>  None </a:t>
            </a:r>
            <a:r>
              <a:rPr lang="en-US" sz="4800" b="1" dirty="0"/>
              <a:t>of the above</a:t>
            </a:r>
          </a:p>
        </p:txBody>
      </p:sp>
      <p:sp>
        <p:nvSpPr>
          <p:cNvPr id="3" name="TextBox 2"/>
          <p:cNvSpPr txBox="1"/>
          <p:nvPr/>
        </p:nvSpPr>
        <p:spPr>
          <a:xfrm>
            <a:off x="9944100" y="-51951"/>
            <a:ext cx="2247900" cy="338554"/>
          </a:xfrm>
          <a:prstGeom prst="rect">
            <a:avLst/>
          </a:prstGeom>
          <a:noFill/>
        </p:spPr>
        <p:txBody>
          <a:bodyPr wrap="square" rtlCol="0">
            <a:spAutoFit/>
          </a:bodyPr>
          <a:lstStyle/>
          <a:p>
            <a:pPr algn="r"/>
            <a:r>
              <a:rPr lang="en-US" sz="1600" b="1" dirty="0" smtClean="0">
                <a:solidFill>
                  <a:srgbClr val="FF0000"/>
                </a:solidFill>
              </a:rPr>
              <a:t>Theory based question</a:t>
            </a:r>
            <a:endParaRPr lang="en-US" sz="1600" b="1" dirty="0">
              <a:solidFill>
                <a:srgbClr val="FF0000"/>
              </a:solidFill>
            </a:endParaRPr>
          </a:p>
        </p:txBody>
      </p:sp>
    </p:spTree>
    <p:extLst>
      <p:ext uri="{BB962C8B-B14F-4D97-AF65-F5344CB8AC3E}">
        <p14:creationId xmlns:p14="http://schemas.microsoft.com/office/powerpoint/2010/main" val="18293918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4842" y="409433"/>
            <a:ext cx="11668836" cy="5262979"/>
          </a:xfrm>
          <a:prstGeom prst="rect">
            <a:avLst/>
          </a:prstGeom>
        </p:spPr>
        <p:txBody>
          <a:bodyPr wrap="square">
            <a:spAutoFit/>
          </a:bodyPr>
          <a:lstStyle/>
          <a:p>
            <a:r>
              <a:rPr lang="en-US" sz="4800" b="1" dirty="0" smtClean="0"/>
              <a:t>Q: 5.2 </a:t>
            </a:r>
            <a:r>
              <a:rPr lang="en-US" sz="4800" b="1" dirty="0" smtClean="0"/>
              <a:t>Ultrasonic </a:t>
            </a:r>
            <a:r>
              <a:rPr lang="en-US" sz="4800" b="1" dirty="0"/>
              <a:t>waves have </a:t>
            </a:r>
            <a:r>
              <a:rPr lang="en-US" sz="4800" b="1" dirty="0" smtClean="0"/>
              <a:t>frequency is,</a:t>
            </a:r>
            <a:r>
              <a:rPr lang="en-US" sz="4800" b="1" dirty="0"/>
              <a:t>	 </a:t>
            </a:r>
          </a:p>
          <a:p>
            <a:r>
              <a:rPr lang="en-US" sz="4800" b="1" dirty="0"/>
              <a:t> 	 	</a:t>
            </a:r>
          </a:p>
          <a:p>
            <a:pPr marL="914400" indent="-914400">
              <a:buAutoNum type="alphaUcPeriod"/>
            </a:pPr>
            <a:r>
              <a:rPr lang="en-US" sz="4800" b="1" dirty="0" smtClean="0"/>
              <a:t>Less </a:t>
            </a:r>
            <a:r>
              <a:rPr lang="en-US" sz="4800" b="1" dirty="0"/>
              <a:t>than </a:t>
            </a:r>
            <a:r>
              <a:rPr lang="en-US" sz="4800" b="1" dirty="0" smtClean="0"/>
              <a:t>that of human </a:t>
            </a:r>
            <a:r>
              <a:rPr lang="en-US" sz="4800" b="1" dirty="0"/>
              <a:t>audible </a:t>
            </a:r>
            <a:r>
              <a:rPr lang="en-US" sz="4800" b="1" dirty="0" smtClean="0"/>
              <a:t>range</a:t>
            </a:r>
          </a:p>
          <a:p>
            <a:pPr marL="914400" indent="-914400">
              <a:buAutoNum type="alphaUcPeriod"/>
            </a:pPr>
            <a:r>
              <a:rPr lang="en-US" sz="4800" b="1" dirty="0" smtClean="0"/>
              <a:t>In </a:t>
            </a:r>
            <a:r>
              <a:rPr lang="en-US" sz="4800" b="1" dirty="0"/>
              <a:t>between human audible </a:t>
            </a:r>
            <a:r>
              <a:rPr lang="en-US" sz="4800" b="1" dirty="0" smtClean="0"/>
              <a:t>range</a:t>
            </a:r>
          </a:p>
          <a:p>
            <a:pPr marL="914400" indent="-914400">
              <a:buAutoNum type="alphaUcPeriod"/>
            </a:pPr>
            <a:r>
              <a:rPr lang="en-US" sz="4800" b="1" dirty="0" smtClean="0"/>
              <a:t>Greater </a:t>
            </a:r>
            <a:r>
              <a:rPr lang="en-US" sz="4800" b="1" dirty="0"/>
              <a:t>than the upper human audible </a:t>
            </a:r>
            <a:r>
              <a:rPr lang="en-US" sz="4800" b="1" dirty="0" smtClean="0"/>
              <a:t>range</a:t>
            </a:r>
          </a:p>
          <a:p>
            <a:pPr marL="914400" indent="-914400">
              <a:buAutoNum type="alphaUcPeriod"/>
            </a:pPr>
            <a:r>
              <a:rPr lang="en-US" sz="4800" b="1" dirty="0" smtClean="0"/>
              <a:t>None </a:t>
            </a:r>
            <a:r>
              <a:rPr lang="en-US" sz="4800" b="1" dirty="0"/>
              <a:t>of the above</a:t>
            </a:r>
          </a:p>
        </p:txBody>
      </p:sp>
      <p:sp>
        <p:nvSpPr>
          <p:cNvPr id="3" name="TextBox 2"/>
          <p:cNvSpPr txBox="1"/>
          <p:nvPr/>
        </p:nvSpPr>
        <p:spPr>
          <a:xfrm>
            <a:off x="9944100" y="-51951"/>
            <a:ext cx="2247900" cy="338554"/>
          </a:xfrm>
          <a:prstGeom prst="rect">
            <a:avLst/>
          </a:prstGeom>
          <a:noFill/>
        </p:spPr>
        <p:txBody>
          <a:bodyPr wrap="square" rtlCol="0">
            <a:spAutoFit/>
          </a:bodyPr>
          <a:lstStyle/>
          <a:p>
            <a:pPr algn="r"/>
            <a:r>
              <a:rPr lang="en-US" sz="1600" b="1" dirty="0" smtClean="0">
                <a:solidFill>
                  <a:srgbClr val="FF0000"/>
                </a:solidFill>
              </a:rPr>
              <a:t>Theory based question</a:t>
            </a:r>
            <a:endParaRPr lang="en-US" sz="1600" b="1" dirty="0">
              <a:solidFill>
                <a:srgbClr val="FF0000"/>
              </a:solidFill>
            </a:endParaRPr>
          </a:p>
        </p:txBody>
      </p:sp>
    </p:spTree>
    <p:extLst>
      <p:ext uri="{BB962C8B-B14F-4D97-AF65-F5344CB8AC3E}">
        <p14:creationId xmlns:p14="http://schemas.microsoft.com/office/powerpoint/2010/main" val="18817389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773" y="245660"/>
            <a:ext cx="11928143" cy="5262979"/>
          </a:xfrm>
          <a:prstGeom prst="rect">
            <a:avLst/>
          </a:prstGeom>
        </p:spPr>
        <p:txBody>
          <a:bodyPr wrap="square">
            <a:spAutoFit/>
          </a:bodyPr>
          <a:lstStyle/>
          <a:p>
            <a:r>
              <a:rPr lang="en-US" sz="4800" b="1" dirty="0" smtClean="0"/>
              <a:t>Q: </a:t>
            </a:r>
            <a:r>
              <a:rPr lang="en-US" sz="4800" b="1" dirty="0" smtClean="0"/>
              <a:t>5.3 </a:t>
            </a:r>
            <a:r>
              <a:rPr lang="en-US" sz="4800" b="1" dirty="0" smtClean="0"/>
              <a:t>The </a:t>
            </a:r>
            <a:r>
              <a:rPr lang="en-US" sz="4800" b="1" dirty="0"/>
              <a:t>velocity(v) of a wave is related to its wavelength(λ) by the relation,	 </a:t>
            </a:r>
          </a:p>
          <a:p>
            <a:r>
              <a:rPr lang="en-US" sz="4800" b="1" dirty="0"/>
              <a:t> 	 	</a:t>
            </a:r>
          </a:p>
          <a:p>
            <a:r>
              <a:rPr lang="en-US" sz="4800" b="1" dirty="0"/>
              <a:t> </a:t>
            </a:r>
            <a:r>
              <a:rPr lang="en-US" sz="4800" b="1" dirty="0" smtClean="0"/>
              <a:t>A.     v </a:t>
            </a:r>
            <a:r>
              <a:rPr lang="en-US" sz="4800" b="1" dirty="0"/>
              <a:t>=</a:t>
            </a:r>
            <a:r>
              <a:rPr lang="en-US" sz="4800" b="1" dirty="0" err="1"/>
              <a:t>fλ</a:t>
            </a:r>
            <a:r>
              <a:rPr lang="en-US" sz="4800" b="1" dirty="0"/>
              <a:t>	 </a:t>
            </a:r>
            <a:endParaRPr lang="en-US" sz="4800" b="1" dirty="0" smtClean="0"/>
          </a:p>
          <a:p>
            <a:r>
              <a:rPr lang="en-US" sz="4800" b="1" dirty="0" smtClean="0"/>
              <a:t> B.     f=</a:t>
            </a:r>
            <a:r>
              <a:rPr lang="en-US" sz="4800" b="1" dirty="0" err="1" smtClean="0"/>
              <a:t>vλ</a:t>
            </a:r>
            <a:endParaRPr lang="en-US" sz="4800" b="1" dirty="0" smtClean="0"/>
          </a:p>
          <a:p>
            <a:r>
              <a:rPr lang="en-US" sz="4800" b="1" dirty="0"/>
              <a:t> </a:t>
            </a:r>
            <a:r>
              <a:rPr lang="en-US" sz="4800" b="1" dirty="0" smtClean="0"/>
              <a:t>C.     v=f/λ</a:t>
            </a:r>
            <a:r>
              <a:rPr lang="en-US" sz="4800" b="1" dirty="0"/>
              <a:t>	 </a:t>
            </a:r>
            <a:endParaRPr lang="en-US" sz="4800" b="1" dirty="0" smtClean="0"/>
          </a:p>
          <a:p>
            <a:r>
              <a:rPr lang="en-US" sz="4800" b="1" dirty="0"/>
              <a:t> </a:t>
            </a:r>
            <a:r>
              <a:rPr lang="en-US" sz="4800" b="1" dirty="0" smtClean="0"/>
              <a:t>D.     λ=</a:t>
            </a:r>
            <a:r>
              <a:rPr lang="en-US" sz="4800" b="1" dirty="0" err="1" smtClean="0"/>
              <a:t>vf</a:t>
            </a:r>
            <a:endParaRPr lang="en-US" sz="4800" b="1" dirty="0"/>
          </a:p>
        </p:txBody>
      </p:sp>
      <p:sp>
        <p:nvSpPr>
          <p:cNvPr id="3" name="TextBox 2"/>
          <p:cNvSpPr txBox="1"/>
          <p:nvPr/>
        </p:nvSpPr>
        <p:spPr>
          <a:xfrm>
            <a:off x="9944100" y="-51951"/>
            <a:ext cx="2247900" cy="338554"/>
          </a:xfrm>
          <a:prstGeom prst="rect">
            <a:avLst/>
          </a:prstGeom>
          <a:noFill/>
        </p:spPr>
        <p:txBody>
          <a:bodyPr wrap="square" rtlCol="0">
            <a:spAutoFit/>
          </a:bodyPr>
          <a:lstStyle/>
          <a:p>
            <a:pPr algn="r"/>
            <a:r>
              <a:rPr lang="en-US" sz="1600" b="1" dirty="0" smtClean="0">
                <a:solidFill>
                  <a:srgbClr val="FF0000"/>
                </a:solidFill>
              </a:rPr>
              <a:t>Theory based question</a:t>
            </a:r>
            <a:endParaRPr lang="en-US" sz="1600" b="1" dirty="0">
              <a:solidFill>
                <a:srgbClr val="FF0000"/>
              </a:solidFill>
            </a:endParaRPr>
          </a:p>
        </p:txBody>
      </p:sp>
    </p:spTree>
    <p:extLst>
      <p:ext uri="{BB962C8B-B14F-4D97-AF65-F5344CB8AC3E}">
        <p14:creationId xmlns:p14="http://schemas.microsoft.com/office/powerpoint/2010/main" val="12235582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363" y="150125"/>
            <a:ext cx="11846257" cy="5262979"/>
          </a:xfrm>
          <a:prstGeom prst="rect">
            <a:avLst/>
          </a:prstGeom>
        </p:spPr>
        <p:txBody>
          <a:bodyPr wrap="square">
            <a:spAutoFit/>
          </a:bodyPr>
          <a:lstStyle/>
          <a:p>
            <a:r>
              <a:rPr lang="en-US" sz="4800" b="1" dirty="0" smtClean="0"/>
              <a:t>Q: 5.4    </a:t>
            </a:r>
            <a:r>
              <a:rPr lang="en-US" sz="4800" b="1" dirty="0" smtClean="0"/>
              <a:t>Among </a:t>
            </a:r>
            <a:r>
              <a:rPr lang="en-US" sz="4800" b="1" dirty="0"/>
              <a:t>the following, which is the unit of adiabatic compressibility?	</a:t>
            </a:r>
          </a:p>
          <a:p>
            <a:r>
              <a:rPr lang="en-US" sz="4800" b="1" dirty="0"/>
              <a:t> 	 	</a:t>
            </a:r>
          </a:p>
          <a:p>
            <a:pPr marL="914400" indent="-914400">
              <a:buFont typeface="+mj-lt"/>
              <a:buAutoNum type="alphaUcPeriod"/>
            </a:pPr>
            <a:r>
              <a:rPr lang="en-US" sz="4800" b="1" dirty="0"/>
              <a:t> N/m²	 </a:t>
            </a:r>
            <a:endParaRPr lang="en-US" sz="4800" b="1" dirty="0" smtClean="0"/>
          </a:p>
          <a:p>
            <a:pPr marL="914400" indent="-914400">
              <a:buFont typeface="+mj-lt"/>
              <a:buAutoNum type="alphaUcPeriod"/>
            </a:pPr>
            <a:r>
              <a:rPr lang="en-US" sz="4800" b="1" dirty="0" smtClean="0"/>
              <a:t>m²/N</a:t>
            </a:r>
          </a:p>
          <a:p>
            <a:pPr marL="914400" indent="-914400">
              <a:buFont typeface="+mj-lt"/>
              <a:buAutoNum type="alphaUcPeriod"/>
            </a:pPr>
            <a:r>
              <a:rPr lang="en-US" sz="4800" b="1" dirty="0" smtClean="0"/>
              <a:t>Kg/Nm²</a:t>
            </a:r>
            <a:r>
              <a:rPr lang="en-US" sz="4800" b="1" dirty="0"/>
              <a:t>	 </a:t>
            </a:r>
            <a:endParaRPr lang="en-US" sz="4800" b="1" dirty="0" smtClean="0"/>
          </a:p>
          <a:p>
            <a:pPr marL="914400" indent="-914400">
              <a:buFont typeface="+mj-lt"/>
              <a:buAutoNum type="alphaUcPeriod"/>
            </a:pPr>
            <a:r>
              <a:rPr lang="en-US" sz="4800" b="1" dirty="0" smtClean="0"/>
              <a:t>None </a:t>
            </a:r>
            <a:r>
              <a:rPr lang="en-US" sz="4800" b="1" dirty="0"/>
              <a:t>of these</a:t>
            </a:r>
          </a:p>
        </p:txBody>
      </p:sp>
      <p:sp>
        <p:nvSpPr>
          <p:cNvPr id="3" name="TextBox 2"/>
          <p:cNvSpPr txBox="1"/>
          <p:nvPr/>
        </p:nvSpPr>
        <p:spPr>
          <a:xfrm>
            <a:off x="9944100" y="-51951"/>
            <a:ext cx="2247900" cy="338554"/>
          </a:xfrm>
          <a:prstGeom prst="rect">
            <a:avLst/>
          </a:prstGeom>
          <a:noFill/>
        </p:spPr>
        <p:txBody>
          <a:bodyPr wrap="square" rtlCol="0">
            <a:spAutoFit/>
          </a:bodyPr>
          <a:lstStyle/>
          <a:p>
            <a:pPr algn="r"/>
            <a:r>
              <a:rPr lang="en-US" sz="1600" b="1" dirty="0" smtClean="0">
                <a:solidFill>
                  <a:srgbClr val="FF0000"/>
                </a:solidFill>
              </a:rPr>
              <a:t>Theory based question</a:t>
            </a:r>
            <a:endParaRPr lang="en-US" sz="1600" b="1" dirty="0">
              <a:solidFill>
                <a:srgbClr val="FF0000"/>
              </a:solidFill>
            </a:endParaRPr>
          </a:p>
        </p:txBody>
      </p:sp>
    </p:spTree>
    <p:extLst>
      <p:ext uri="{BB962C8B-B14F-4D97-AF65-F5344CB8AC3E}">
        <p14:creationId xmlns:p14="http://schemas.microsoft.com/office/powerpoint/2010/main" val="32530923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478" y="136478"/>
            <a:ext cx="12055522" cy="6001643"/>
          </a:xfrm>
          <a:prstGeom prst="rect">
            <a:avLst/>
          </a:prstGeom>
        </p:spPr>
        <p:txBody>
          <a:bodyPr wrap="square">
            <a:spAutoFit/>
          </a:bodyPr>
          <a:lstStyle/>
          <a:p>
            <a:r>
              <a:rPr lang="en-US" sz="4800" b="1" dirty="0" smtClean="0"/>
              <a:t>Q: 5.5  Compressibility </a:t>
            </a:r>
            <a:r>
              <a:rPr lang="en-US" sz="4800" b="1" dirty="0"/>
              <a:t>of a medium is defined as the reciprocal of	 </a:t>
            </a:r>
            <a:endParaRPr lang="en-US" sz="4800" b="1" dirty="0" smtClean="0"/>
          </a:p>
          <a:p>
            <a:endParaRPr lang="en-US" sz="4800" b="1" dirty="0"/>
          </a:p>
          <a:p>
            <a:pPr marL="914400" indent="-914400">
              <a:buFont typeface="+mj-lt"/>
              <a:buAutoNum type="alphaUcPeriod"/>
            </a:pPr>
            <a:r>
              <a:rPr lang="en-US" sz="4800" b="1" dirty="0" smtClean="0"/>
              <a:t>Young’s </a:t>
            </a:r>
            <a:r>
              <a:rPr lang="en-US" sz="4800" b="1" dirty="0"/>
              <a:t>modulus Rigidity modulus Density Young’s </a:t>
            </a:r>
            <a:r>
              <a:rPr lang="en-US" sz="4800" b="1" dirty="0" smtClean="0"/>
              <a:t>modulus</a:t>
            </a:r>
          </a:p>
          <a:p>
            <a:pPr marL="914400" indent="-914400">
              <a:buFont typeface="+mj-lt"/>
              <a:buAutoNum type="alphaUcPeriod"/>
            </a:pPr>
            <a:r>
              <a:rPr lang="en-US" sz="4800" b="1" dirty="0" smtClean="0"/>
              <a:t>Rigidity modulus</a:t>
            </a:r>
          </a:p>
          <a:p>
            <a:pPr marL="914400" indent="-914400">
              <a:buFont typeface="+mj-lt"/>
              <a:buAutoNum type="alphaUcPeriod"/>
            </a:pPr>
            <a:r>
              <a:rPr lang="en-US" sz="4800" b="1" dirty="0" smtClean="0"/>
              <a:t>Density</a:t>
            </a:r>
          </a:p>
          <a:p>
            <a:pPr marL="914400" indent="-914400">
              <a:buFont typeface="+mj-lt"/>
              <a:buAutoNum type="alphaUcPeriod"/>
            </a:pPr>
            <a:r>
              <a:rPr lang="en-US" sz="4800" b="1" dirty="0" smtClean="0"/>
              <a:t>Bulk </a:t>
            </a:r>
            <a:r>
              <a:rPr lang="en-US" sz="4800" b="1" dirty="0"/>
              <a:t>modulus</a:t>
            </a:r>
          </a:p>
        </p:txBody>
      </p:sp>
      <p:sp>
        <p:nvSpPr>
          <p:cNvPr id="3" name="TextBox 2"/>
          <p:cNvSpPr txBox="1"/>
          <p:nvPr/>
        </p:nvSpPr>
        <p:spPr>
          <a:xfrm>
            <a:off x="9944100" y="-51951"/>
            <a:ext cx="2247900" cy="338554"/>
          </a:xfrm>
          <a:prstGeom prst="rect">
            <a:avLst/>
          </a:prstGeom>
          <a:noFill/>
        </p:spPr>
        <p:txBody>
          <a:bodyPr wrap="square" rtlCol="0">
            <a:spAutoFit/>
          </a:bodyPr>
          <a:lstStyle/>
          <a:p>
            <a:pPr algn="r"/>
            <a:r>
              <a:rPr lang="en-US" sz="1600" b="1" dirty="0" smtClean="0">
                <a:solidFill>
                  <a:srgbClr val="FF0000"/>
                </a:solidFill>
              </a:rPr>
              <a:t>Theory based question</a:t>
            </a:r>
            <a:endParaRPr lang="en-US" sz="1600" b="1" dirty="0">
              <a:solidFill>
                <a:srgbClr val="FF0000"/>
              </a:solidFill>
            </a:endParaRPr>
          </a:p>
        </p:txBody>
      </p:sp>
    </p:spTree>
    <p:extLst>
      <p:ext uri="{BB962C8B-B14F-4D97-AF65-F5344CB8AC3E}">
        <p14:creationId xmlns:p14="http://schemas.microsoft.com/office/powerpoint/2010/main" val="36512626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8364"/>
            <a:ext cx="12192000" cy="4524315"/>
          </a:xfrm>
          <a:prstGeom prst="rect">
            <a:avLst/>
          </a:prstGeom>
        </p:spPr>
        <p:txBody>
          <a:bodyPr wrap="square">
            <a:spAutoFit/>
          </a:bodyPr>
          <a:lstStyle/>
          <a:p>
            <a:r>
              <a:rPr lang="en-US" sz="4800" b="1" dirty="0" smtClean="0"/>
              <a:t>Q: 5.6  Ultra-Sound </a:t>
            </a:r>
            <a:r>
              <a:rPr lang="en-US" sz="4800" b="1" dirty="0"/>
              <a:t>waves </a:t>
            </a:r>
            <a:r>
              <a:rPr lang="en-US" sz="4800" b="1" dirty="0" smtClean="0"/>
              <a:t>are</a:t>
            </a:r>
          </a:p>
          <a:p>
            <a:endParaRPr lang="en-US" sz="4800" b="1" dirty="0"/>
          </a:p>
          <a:p>
            <a:r>
              <a:rPr lang="en-US" sz="4800" b="1" dirty="0"/>
              <a:t>(A)	Longitudinal</a:t>
            </a:r>
          </a:p>
          <a:p>
            <a:r>
              <a:rPr lang="en-US" sz="4800" b="1" dirty="0"/>
              <a:t>(B)	Transverse</a:t>
            </a:r>
          </a:p>
          <a:p>
            <a:r>
              <a:rPr lang="en-US" sz="4800" b="1" dirty="0"/>
              <a:t>(C)	Electromagnetic</a:t>
            </a:r>
          </a:p>
          <a:p>
            <a:r>
              <a:rPr lang="en-US" sz="4800" b="1" dirty="0"/>
              <a:t>(D)	Only magnetic</a:t>
            </a:r>
          </a:p>
        </p:txBody>
      </p:sp>
      <p:sp>
        <p:nvSpPr>
          <p:cNvPr id="3" name="TextBox 2"/>
          <p:cNvSpPr txBox="1"/>
          <p:nvPr/>
        </p:nvSpPr>
        <p:spPr>
          <a:xfrm>
            <a:off x="9944100" y="-51951"/>
            <a:ext cx="2247900" cy="338554"/>
          </a:xfrm>
          <a:prstGeom prst="rect">
            <a:avLst/>
          </a:prstGeom>
          <a:noFill/>
        </p:spPr>
        <p:txBody>
          <a:bodyPr wrap="square" rtlCol="0">
            <a:spAutoFit/>
          </a:bodyPr>
          <a:lstStyle/>
          <a:p>
            <a:pPr algn="r"/>
            <a:r>
              <a:rPr lang="en-US" sz="1600" b="1" dirty="0" smtClean="0">
                <a:solidFill>
                  <a:srgbClr val="FF0000"/>
                </a:solidFill>
              </a:rPr>
              <a:t>Theory based question</a:t>
            </a:r>
            <a:endParaRPr lang="en-US" sz="1600" b="1" dirty="0">
              <a:solidFill>
                <a:srgbClr val="FF0000"/>
              </a:solidFill>
            </a:endParaRPr>
          </a:p>
        </p:txBody>
      </p:sp>
    </p:spTree>
    <p:extLst>
      <p:ext uri="{BB962C8B-B14F-4D97-AF65-F5344CB8AC3E}">
        <p14:creationId xmlns:p14="http://schemas.microsoft.com/office/powerpoint/2010/main" val="3414577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Text Box 2"/>
          <p:cNvSpPr txBox="1">
            <a:spLocks noChangeArrowheads="1"/>
          </p:cNvSpPr>
          <p:nvPr/>
        </p:nvSpPr>
        <p:spPr bwMode="auto">
          <a:xfrm>
            <a:off x="1524000" y="-151150"/>
            <a:ext cx="4114800" cy="1446550"/>
          </a:xfrm>
          <a:prstGeom prst="rect">
            <a:avLst/>
          </a:prstGeom>
          <a:noFill/>
          <a:ln w="9525">
            <a:noFill/>
            <a:miter lim="800000"/>
            <a:headEnd/>
            <a:tailEnd/>
          </a:ln>
          <a:effectLst/>
        </p:spPr>
        <p:txBody>
          <a:bodyPr wrap="square">
            <a:spAutoFit/>
          </a:bodyPr>
          <a:lstStyle/>
          <a:p>
            <a:pPr>
              <a:defRPr/>
            </a:pPr>
            <a:r>
              <a:rPr lang="en-US" sz="4400" b="1" dirty="0">
                <a:solidFill>
                  <a:srgbClr val="FF0000"/>
                </a:solidFill>
              </a:rPr>
              <a:t>Standing waves </a:t>
            </a:r>
          </a:p>
          <a:p>
            <a:pPr>
              <a:defRPr/>
            </a:pPr>
            <a:r>
              <a:rPr lang="en-US" sz="4400" b="1" dirty="0">
                <a:solidFill>
                  <a:srgbClr val="FF0000"/>
                </a:solidFill>
              </a:rPr>
              <a:t>and resonance</a:t>
            </a:r>
            <a:endParaRPr lang="en-US" sz="4400" b="1" i="1" dirty="0">
              <a:solidFill>
                <a:srgbClr val="FF0000"/>
              </a:solidFill>
            </a:endParaRPr>
          </a:p>
        </p:txBody>
      </p:sp>
      <p:pic>
        <p:nvPicPr>
          <p:cNvPr id="26627" name="Picture 3" descr="C:\Documents and Settings\hill.PHYS\My Documents\DOCS\UF\teaching\2048\last week\Fig17_20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
            <a:ext cx="4800600"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descr="C:\Documents and Settings\hill.PHYS\My Documents\DOCS\UF\teaching\2048\last week\Fig17_20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286000"/>
            <a:ext cx="48006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descr="C:\Documents and Settings\hill.PHYS\My Documents\DOCS\UF\teaching\2048\last week\Fig17_20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572000"/>
            <a:ext cx="48006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358" name="Rectangle 6"/>
          <p:cNvSpPr>
            <a:spLocks noChangeArrowheads="1"/>
          </p:cNvSpPr>
          <p:nvPr/>
        </p:nvSpPr>
        <p:spPr bwMode="auto">
          <a:xfrm>
            <a:off x="1485900" y="1295400"/>
            <a:ext cx="4267200" cy="2246769"/>
          </a:xfrm>
          <a:prstGeom prst="rect">
            <a:avLst/>
          </a:prstGeom>
          <a:noFill/>
          <a:ln w="9525">
            <a:noFill/>
            <a:miter lim="800000"/>
            <a:headEnd/>
            <a:tailEnd/>
          </a:ln>
          <a:effectLst/>
        </p:spPr>
        <p:txBody>
          <a:bodyPr>
            <a:spAutoFit/>
          </a:bodyPr>
          <a:lstStyle/>
          <a:p>
            <a:pPr>
              <a:spcAft>
                <a:spcPct val="30000"/>
              </a:spcAft>
              <a:buFontTx/>
              <a:buChar char="•"/>
              <a:defRPr/>
            </a:pPr>
            <a:r>
              <a:rPr lang="en-US" sz="2800" b="1" dirty="0">
                <a:solidFill>
                  <a:srgbClr val="FF0000"/>
                </a:solidFill>
              </a:rPr>
              <a:t>At ordinary frequencies, waves travel backwards and forwards along the </a:t>
            </a:r>
            <a:r>
              <a:rPr lang="en-US" sz="2800" b="1" dirty="0" smtClean="0">
                <a:solidFill>
                  <a:srgbClr val="FF0000"/>
                </a:solidFill>
              </a:rPr>
              <a:t>string or any media/vacuum.</a:t>
            </a:r>
            <a:endParaRPr lang="en-US" sz="2800" b="1" dirty="0">
              <a:solidFill>
                <a:srgbClr val="FF0000"/>
              </a:solidFill>
            </a:endParaRPr>
          </a:p>
        </p:txBody>
      </p:sp>
      <p:sp>
        <p:nvSpPr>
          <p:cNvPr id="356359" name="Text Box 7"/>
          <p:cNvSpPr txBox="1">
            <a:spLocks noChangeArrowheads="1"/>
          </p:cNvSpPr>
          <p:nvPr/>
        </p:nvSpPr>
        <p:spPr bwMode="auto">
          <a:xfrm>
            <a:off x="1347787" y="3542169"/>
            <a:ext cx="4114800" cy="1514261"/>
          </a:xfrm>
          <a:prstGeom prst="rect">
            <a:avLst/>
          </a:prstGeom>
          <a:noFill/>
          <a:ln w="9525">
            <a:noFill/>
            <a:miter lim="800000"/>
            <a:headEnd/>
            <a:tailEnd/>
          </a:ln>
          <a:effectLst/>
        </p:spPr>
        <p:txBody>
          <a:bodyPr>
            <a:spAutoFit/>
          </a:bodyPr>
          <a:lstStyle/>
          <a:p>
            <a:pPr>
              <a:spcAft>
                <a:spcPct val="30000"/>
              </a:spcAft>
              <a:buFontTx/>
              <a:buChar char="•"/>
              <a:defRPr/>
            </a:pPr>
            <a:r>
              <a:rPr lang="en-US" sz="2800" b="1" dirty="0">
                <a:solidFill>
                  <a:srgbClr val="FF0000"/>
                </a:solidFill>
              </a:rPr>
              <a:t>Each new reflected wave has a new phase.</a:t>
            </a:r>
          </a:p>
          <a:p>
            <a:pPr>
              <a:spcAft>
                <a:spcPct val="30000"/>
              </a:spcAft>
              <a:defRPr/>
            </a:pPr>
            <a:endParaRPr lang="en-US" sz="2800" b="1" dirty="0">
              <a:solidFill>
                <a:srgbClr val="FF0000"/>
              </a:solidFill>
            </a:endParaRPr>
          </a:p>
        </p:txBody>
      </p:sp>
      <p:pic>
        <p:nvPicPr>
          <p:cNvPr id="8" name="Picture 7" descr="http://www.physicsclassroom.com/mmedia/waves/swf.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347787" y="4721225"/>
            <a:ext cx="1952625"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9868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307" y="177421"/>
            <a:ext cx="11818962" cy="5262979"/>
          </a:xfrm>
          <a:prstGeom prst="rect">
            <a:avLst/>
          </a:prstGeom>
        </p:spPr>
        <p:txBody>
          <a:bodyPr wrap="square">
            <a:spAutoFit/>
          </a:bodyPr>
          <a:lstStyle/>
          <a:p>
            <a:r>
              <a:rPr lang="en-US" sz="4800" b="1" dirty="0" smtClean="0"/>
              <a:t>Q: 5.7 Ultra-Sound </a:t>
            </a:r>
            <a:r>
              <a:rPr lang="en-US" sz="4800" b="1" dirty="0"/>
              <a:t>waves cannot pass </a:t>
            </a:r>
            <a:r>
              <a:rPr lang="en-US" sz="4800" b="1" dirty="0" smtClean="0"/>
              <a:t>through</a:t>
            </a:r>
          </a:p>
          <a:p>
            <a:endParaRPr lang="en-US" sz="4800" b="1" dirty="0"/>
          </a:p>
          <a:p>
            <a:r>
              <a:rPr lang="en-US" sz="4800" b="1" dirty="0"/>
              <a:t>(A)	</a:t>
            </a:r>
            <a:r>
              <a:rPr lang="en-US" sz="4800" b="1" dirty="0" smtClean="0"/>
              <a:t>Air</a:t>
            </a:r>
            <a:endParaRPr lang="en-US" sz="4800" b="1" dirty="0"/>
          </a:p>
          <a:p>
            <a:r>
              <a:rPr lang="en-US" sz="4800" b="1" dirty="0"/>
              <a:t>(B)	</a:t>
            </a:r>
            <a:r>
              <a:rPr lang="en-US" sz="4800" b="1" dirty="0" smtClean="0"/>
              <a:t>Vacuum</a:t>
            </a:r>
            <a:endParaRPr lang="en-US" sz="4800" b="1" dirty="0"/>
          </a:p>
          <a:p>
            <a:r>
              <a:rPr lang="en-US" sz="4800" b="1" dirty="0"/>
              <a:t>(C)	</a:t>
            </a:r>
            <a:r>
              <a:rPr lang="en-US" sz="4800" b="1" dirty="0" smtClean="0"/>
              <a:t>Solid</a:t>
            </a:r>
            <a:endParaRPr lang="en-US" sz="4800" b="1" dirty="0"/>
          </a:p>
          <a:p>
            <a:r>
              <a:rPr lang="en-US" sz="4800" b="1" dirty="0"/>
              <a:t>(D)	</a:t>
            </a:r>
            <a:r>
              <a:rPr lang="en-US" sz="4800" b="1" dirty="0" smtClean="0"/>
              <a:t>Liquid</a:t>
            </a:r>
            <a:endParaRPr lang="en-US" sz="4800" b="1" dirty="0"/>
          </a:p>
        </p:txBody>
      </p:sp>
      <p:sp>
        <p:nvSpPr>
          <p:cNvPr id="3" name="TextBox 2"/>
          <p:cNvSpPr txBox="1"/>
          <p:nvPr/>
        </p:nvSpPr>
        <p:spPr>
          <a:xfrm>
            <a:off x="9944100" y="-51951"/>
            <a:ext cx="2247900" cy="338554"/>
          </a:xfrm>
          <a:prstGeom prst="rect">
            <a:avLst/>
          </a:prstGeom>
          <a:noFill/>
        </p:spPr>
        <p:txBody>
          <a:bodyPr wrap="square" rtlCol="0">
            <a:spAutoFit/>
          </a:bodyPr>
          <a:lstStyle/>
          <a:p>
            <a:pPr algn="r"/>
            <a:r>
              <a:rPr lang="en-US" sz="1600" b="1" dirty="0" smtClean="0">
                <a:solidFill>
                  <a:srgbClr val="FF0000"/>
                </a:solidFill>
              </a:rPr>
              <a:t>Theory based question</a:t>
            </a:r>
            <a:endParaRPr lang="en-US" sz="1600" b="1" dirty="0">
              <a:solidFill>
                <a:srgbClr val="FF0000"/>
              </a:solidFill>
            </a:endParaRPr>
          </a:p>
        </p:txBody>
      </p:sp>
    </p:spTree>
    <p:extLst>
      <p:ext uri="{BB962C8B-B14F-4D97-AF65-F5344CB8AC3E}">
        <p14:creationId xmlns:p14="http://schemas.microsoft.com/office/powerpoint/2010/main" val="6060549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7798" y="1187354"/>
            <a:ext cx="10093619" cy="3428793"/>
          </a:xfrm>
          <a:prstGeom prst="rect">
            <a:avLst/>
          </a:prstGeom>
        </p:spPr>
      </p:pic>
      <p:sp>
        <p:nvSpPr>
          <p:cNvPr id="4" name="TextBox 3"/>
          <p:cNvSpPr txBox="1"/>
          <p:nvPr/>
        </p:nvSpPr>
        <p:spPr>
          <a:xfrm>
            <a:off x="9944100" y="-51951"/>
            <a:ext cx="2247900" cy="338554"/>
          </a:xfrm>
          <a:prstGeom prst="rect">
            <a:avLst/>
          </a:prstGeom>
          <a:noFill/>
        </p:spPr>
        <p:txBody>
          <a:bodyPr wrap="square" rtlCol="0">
            <a:spAutoFit/>
          </a:bodyPr>
          <a:lstStyle/>
          <a:p>
            <a:pPr algn="r"/>
            <a:r>
              <a:rPr lang="en-US" sz="1600" b="1" dirty="0" smtClean="0">
                <a:solidFill>
                  <a:srgbClr val="FF0000"/>
                </a:solidFill>
              </a:rPr>
              <a:t>Theory based question</a:t>
            </a:r>
            <a:endParaRPr lang="en-US" sz="1600" b="1" dirty="0">
              <a:solidFill>
                <a:srgbClr val="FF0000"/>
              </a:solidFill>
            </a:endParaRPr>
          </a:p>
        </p:txBody>
      </p:sp>
      <p:sp>
        <p:nvSpPr>
          <p:cNvPr id="2" name="TextBox 1"/>
          <p:cNvSpPr txBox="1"/>
          <p:nvPr/>
        </p:nvSpPr>
        <p:spPr>
          <a:xfrm>
            <a:off x="3937000" y="286603"/>
            <a:ext cx="1803400" cy="707886"/>
          </a:xfrm>
          <a:prstGeom prst="rect">
            <a:avLst/>
          </a:prstGeom>
          <a:noFill/>
        </p:spPr>
        <p:txBody>
          <a:bodyPr wrap="square" rtlCol="0">
            <a:spAutoFit/>
          </a:bodyPr>
          <a:lstStyle/>
          <a:p>
            <a:r>
              <a:rPr lang="en-US" sz="4000" b="1" dirty="0" smtClean="0"/>
              <a:t>Q: 5.8 </a:t>
            </a:r>
            <a:endParaRPr lang="en-US" sz="4000" b="1" dirty="0"/>
          </a:p>
        </p:txBody>
      </p:sp>
    </p:spTree>
    <p:extLst>
      <p:ext uri="{BB962C8B-B14F-4D97-AF65-F5344CB8AC3E}">
        <p14:creationId xmlns:p14="http://schemas.microsoft.com/office/powerpoint/2010/main" val="26334351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125" y="341194"/>
            <a:ext cx="12041875" cy="6247864"/>
          </a:xfrm>
          <a:prstGeom prst="rect">
            <a:avLst/>
          </a:prstGeom>
        </p:spPr>
        <p:txBody>
          <a:bodyPr wrap="square">
            <a:spAutoFit/>
          </a:bodyPr>
          <a:lstStyle/>
          <a:p>
            <a:r>
              <a:rPr lang="en-US" sz="4000" b="1" dirty="0" smtClean="0"/>
              <a:t>Q: 5.9 In </a:t>
            </a:r>
            <a:r>
              <a:rPr lang="en-US" sz="4000" b="1" dirty="0" err="1"/>
              <a:t>magnetostriction</a:t>
            </a:r>
            <a:r>
              <a:rPr lang="en-US" sz="4000" b="1" dirty="0"/>
              <a:t> method,</a:t>
            </a:r>
          </a:p>
          <a:p>
            <a:endParaRPr lang="en-US" sz="4000" b="1" dirty="0"/>
          </a:p>
          <a:p>
            <a:r>
              <a:rPr lang="en-US" sz="4000" b="1" dirty="0"/>
              <a:t>(A)	Length of an object change in presence of a magnetic field.</a:t>
            </a:r>
          </a:p>
          <a:p>
            <a:r>
              <a:rPr lang="en-US" sz="4000" b="1" dirty="0"/>
              <a:t>(B)	Color of an object changes in presence of a magnetic field.</a:t>
            </a:r>
          </a:p>
          <a:p>
            <a:r>
              <a:rPr lang="en-US" sz="4000" b="1" dirty="0"/>
              <a:t>(C)	Resistance of a metal becomes zero in presence of a magnetic field.</a:t>
            </a:r>
          </a:p>
          <a:p>
            <a:r>
              <a:rPr lang="en-US" sz="4000" b="1" dirty="0"/>
              <a:t>(D)	A paramagnetic material becomes a ferromagnetic material in presence of a magnetic field.</a:t>
            </a:r>
          </a:p>
        </p:txBody>
      </p:sp>
      <p:sp>
        <p:nvSpPr>
          <p:cNvPr id="3" name="TextBox 2"/>
          <p:cNvSpPr txBox="1"/>
          <p:nvPr/>
        </p:nvSpPr>
        <p:spPr>
          <a:xfrm>
            <a:off x="9944100" y="-51951"/>
            <a:ext cx="2247900" cy="338554"/>
          </a:xfrm>
          <a:prstGeom prst="rect">
            <a:avLst/>
          </a:prstGeom>
          <a:noFill/>
        </p:spPr>
        <p:txBody>
          <a:bodyPr wrap="square" rtlCol="0">
            <a:spAutoFit/>
          </a:bodyPr>
          <a:lstStyle/>
          <a:p>
            <a:pPr algn="r"/>
            <a:r>
              <a:rPr lang="en-US" sz="1600" b="1" dirty="0" smtClean="0">
                <a:solidFill>
                  <a:srgbClr val="FF0000"/>
                </a:solidFill>
              </a:rPr>
              <a:t>Theory based question</a:t>
            </a:r>
            <a:endParaRPr lang="en-US" sz="1600" b="1" dirty="0">
              <a:solidFill>
                <a:srgbClr val="FF0000"/>
              </a:solidFill>
            </a:endParaRPr>
          </a:p>
        </p:txBody>
      </p:sp>
    </p:spTree>
    <p:extLst>
      <p:ext uri="{BB962C8B-B14F-4D97-AF65-F5344CB8AC3E}">
        <p14:creationId xmlns:p14="http://schemas.microsoft.com/office/powerpoint/2010/main" val="2974250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421" y="191069"/>
            <a:ext cx="11832609" cy="6001643"/>
          </a:xfrm>
          <a:prstGeom prst="rect">
            <a:avLst/>
          </a:prstGeom>
        </p:spPr>
        <p:txBody>
          <a:bodyPr wrap="square">
            <a:spAutoFit/>
          </a:bodyPr>
          <a:lstStyle/>
          <a:p>
            <a:r>
              <a:rPr lang="en-US" sz="4800" b="1" dirty="0" smtClean="0"/>
              <a:t>Q: 5. 10 </a:t>
            </a:r>
            <a:r>
              <a:rPr lang="en-US" sz="4800" b="1" dirty="0" smtClean="0"/>
              <a:t>Which </a:t>
            </a:r>
            <a:r>
              <a:rPr lang="en-US" sz="4800" b="1" dirty="0"/>
              <a:t>of the following materials could be used for the production of Ultrasonic wave,</a:t>
            </a:r>
          </a:p>
          <a:p>
            <a:endParaRPr lang="en-US" sz="4800" b="1" dirty="0"/>
          </a:p>
          <a:p>
            <a:r>
              <a:rPr lang="en-US" sz="4800" b="1" dirty="0"/>
              <a:t>(A)	Iron</a:t>
            </a:r>
          </a:p>
          <a:p>
            <a:r>
              <a:rPr lang="en-US" sz="4800" b="1" dirty="0"/>
              <a:t>(B)	Nickel</a:t>
            </a:r>
          </a:p>
          <a:p>
            <a:r>
              <a:rPr lang="en-US" sz="4800" b="1" dirty="0"/>
              <a:t>(C)	Quartz Crystal</a:t>
            </a:r>
          </a:p>
          <a:p>
            <a:r>
              <a:rPr lang="en-US" sz="4800" b="1" dirty="0"/>
              <a:t>(D)	All of the above</a:t>
            </a:r>
          </a:p>
        </p:txBody>
      </p:sp>
      <p:sp>
        <p:nvSpPr>
          <p:cNvPr id="3" name="TextBox 2"/>
          <p:cNvSpPr txBox="1"/>
          <p:nvPr/>
        </p:nvSpPr>
        <p:spPr>
          <a:xfrm>
            <a:off x="9944100" y="-51951"/>
            <a:ext cx="2247900" cy="338554"/>
          </a:xfrm>
          <a:prstGeom prst="rect">
            <a:avLst/>
          </a:prstGeom>
          <a:noFill/>
        </p:spPr>
        <p:txBody>
          <a:bodyPr wrap="square" rtlCol="0">
            <a:spAutoFit/>
          </a:bodyPr>
          <a:lstStyle/>
          <a:p>
            <a:pPr algn="r"/>
            <a:r>
              <a:rPr lang="en-US" sz="1600" b="1" dirty="0" smtClean="0">
                <a:solidFill>
                  <a:srgbClr val="FF0000"/>
                </a:solidFill>
              </a:rPr>
              <a:t>Theory based question</a:t>
            </a:r>
            <a:endParaRPr lang="en-US" sz="1600" b="1" dirty="0">
              <a:solidFill>
                <a:srgbClr val="FF0000"/>
              </a:solidFill>
            </a:endParaRPr>
          </a:p>
        </p:txBody>
      </p:sp>
    </p:spTree>
    <p:extLst>
      <p:ext uri="{BB962C8B-B14F-4D97-AF65-F5344CB8AC3E}">
        <p14:creationId xmlns:p14="http://schemas.microsoft.com/office/powerpoint/2010/main" val="16711911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842" y="177421"/>
            <a:ext cx="11668836" cy="4832092"/>
          </a:xfrm>
          <a:prstGeom prst="rect">
            <a:avLst/>
          </a:prstGeom>
        </p:spPr>
        <p:txBody>
          <a:bodyPr wrap="square">
            <a:spAutoFit/>
          </a:bodyPr>
          <a:lstStyle/>
          <a:p>
            <a:r>
              <a:rPr lang="en-US" sz="4400" b="1" dirty="0" smtClean="0"/>
              <a:t>Q: 5.11 </a:t>
            </a:r>
            <a:r>
              <a:rPr lang="en-US" sz="4400" b="1" dirty="0" smtClean="0"/>
              <a:t>Speed </a:t>
            </a:r>
            <a:r>
              <a:rPr lang="en-US" sz="4400" b="1" dirty="0"/>
              <a:t>of stationary waves </a:t>
            </a:r>
            <a:r>
              <a:rPr lang="en-US" sz="4400" b="1" dirty="0" smtClean="0"/>
              <a:t>is,</a:t>
            </a:r>
          </a:p>
          <a:p>
            <a:endParaRPr lang="en-US" sz="4400" b="1" dirty="0"/>
          </a:p>
          <a:p>
            <a:endParaRPr lang="en-US" sz="4400" b="1" dirty="0"/>
          </a:p>
          <a:p>
            <a:r>
              <a:rPr lang="en-US" sz="4400" b="1" dirty="0"/>
              <a:t>(A)	1 m s-1</a:t>
            </a:r>
          </a:p>
          <a:p>
            <a:r>
              <a:rPr lang="en-US" sz="4400" b="1" dirty="0"/>
              <a:t>(B)	2 m s-1</a:t>
            </a:r>
          </a:p>
          <a:p>
            <a:r>
              <a:rPr lang="en-US" sz="4400" b="1" dirty="0"/>
              <a:t>(C)	3 m s-1</a:t>
            </a:r>
          </a:p>
          <a:p>
            <a:r>
              <a:rPr lang="en-US" sz="4400" b="1" dirty="0"/>
              <a:t>(D)	Zero</a:t>
            </a:r>
          </a:p>
        </p:txBody>
      </p:sp>
      <p:sp>
        <p:nvSpPr>
          <p:cNvPr id="3" name="TextBox 2"/>
          <p:cNvSpPr txBox="1"/>
          <p:nvPr/>
        </p:nvSpPr>
        <p:spPr>
          <a:xfrm>
            <a:off x="9944100" y="-51951"/>
            <a:ext cx="2247900" cy="338554"/>
          </a:xfrm>
          <a:prstGeom prst="rect">
            <a:avLst/>
          </a:prstGeom>
          <a:noFill/>
        </p:spPr>
        <p:txBody>
          <a:bodyPr wrap="square" rtlCol="0">
            <a:spAutoFit/>
          </a:bodyPr>
          <a:lstStyle/>
          <a:p>
            <a:pPr algn="r"/>
            <a:r>
              <a:rPr lang="en-US" sz="1600" b="1" dirty="0" smtClean="0">
                <a:solidFill>
                  <a:srgbClr val="FF0000"/>
                </a:solidFill>
              </a:rPr>
              <a:t>Theory based question</a:t>
            </a:r>
            <a:endParaRPr lang="en-US" sz="1600" b="1" dirty="0">
              <a:solidFill>
                <a:srgbClr val="FF0000"/>
              </a:solidFill>
            </a:endParaRPr>
          </a:p>
        </p:txBody>
      </p:sp>
    </p:spTree>
    <p:extLst>
      <p:ext uri="{BB962C8B-B14F-4D97-AF65-F5344CB8AC3E}">
        <p14:creationId xmlns:p14="http://schemas.microsoft.com/office/powerpoint/2010/main" val="41144396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716" y="232012"/>
            <a:ext cx="11818962" cy="5262979"/>
          </a:xfrm>
          <a:prstGeom prst="rect">
            <a:avLst/>
          </a:prstGeom>
        </p:spPr>
        <p:txBody>
          <a:bodyPr wrap="square">
            <a:spAutoFit/>
          </a:bodyPr>
          <a:lstStyle/>
          <a:p>
            <a:r>
              <a:rPr lang="en-US" sz="4800" b="1" dirty="0" smtClean="0"/>
              <a:t>Q: 5.12 </a:t>
            </a:r>
            <a:r>
              <a:rPr lang="en-US" sz="4800" b="1" dirty="0" smtClean="0"/>
              <a:t>In </a:t>
            </a:r>
            <a:r>
              <a:rPr lang="en-US" sz="4800" b="1" dirty="0"/>
              <a:t>a stationary wave, nodes are </a:t>
            </a:r>
            <a:r>
              <a:rPr lang="en-US" sz="4800" b="1" dirty="0" smtClean="0"/>
              <a:t>at,</a:t>
            </a:r>
          </a:p>
          <a:p>
            <a:endParaRPr lang="en-US" sz="4800" b="1" dirty="0"/>
          </a:p>
          <a:p>
            <a:endParaRPr lang="en-US" sz="4800" b="1" dirty="0"/>
          </a:p>
          <a:p>
            <a:r>
              <a:rPr lang="en-US" sz="4800" b="1" dirty="0"/>
              <a:t>(A)	</a:t>
            </a:r>
            <a:r>
              <a:rPr lang="en-US" sz="4800" b="1" dirty="0" smtClean="0"/>
              <a:t>Fixed </a:t>
            </a:r>
            <a:r>
              <a:rPr lang="en-US" sz="4800" b="1" dirty="0"/>
              <a:t>points</a:t>
            </a:r>
          </a:p>
          <a:p>
            <a:r>
              <a:rPr lang="en-US" sz="4800" b="1" dirty="0"/>
              <a:t>(B)	</a:t>
            </a:r>
            <a:r>
              <a:rPr lang="en-US" sz="4800" b="1" dirty="0" smtClean="0"/>
              <a:t>Movable </a:t>
            </a:r>
            <a:r>
              <a:rPr lang="en-US" sz="4800" b="1" dirty="0"/>
              <a:t>points</a:t>
            </a:r>
          </a:p>
          <a:p>
            <a:r>
              <a:rPr lang="en-US" sz="4800" b="1" dirty="0"/>
              <a:t>(C)	</a:t>
            </a:r>
            <a:r>
              <a:rPr lang="en-US" sz="4800" b="1" dirty="0" smtClean="0"/>
              <a:t>There </a:t>
            </a:r>
            <a:r>
              <a:rPr lang="en-US" sz="4800" b="1" dirty="0"/>
              <a:t>are no nodes</a:t>
            </a:r>
          </a:p>
          <a:p>
            <a:r>
              <a:rPr lang="en-US" sz="4800" b="1" dirty="0"/>
              <a:t>(D)	</a:t>
            </a:r>
            <a:r>
              <a:rPr lang="en-US" sz="4800" b="1" dirty="0" smtClean="0"/>
              <a:t>Random </a:t>
            </a:r>
            <a:r>
              <a:rPr lang="en-US" sz="4800" b="1" dirty="0"/>
              <a:t>points</a:t>
            </a:r>
          </a:p>
        </p:txBody>
      </p:sp>
      <p:sp>
        <p:nvSpPr>
          <p:cNvPr id="3" name="TextBox 2"/>
          <p:cNvSpPr txBox="1"/>
          <p:nvPr/>
        </p:nvSpPr>
        <p:spPr>
          <a:xfrm>
            <a:off x="9944100" y="-51951"/>
            <a:ext cx="2247900" cy="338554"/>
          </a:xfrm>
          <a:prstGeom prst="rect">
            <a:avLst/>
          </a:prstGeom>
          <a:noFill/>
        </p:spPr>
        <p:txBody>
          <a:bodyPr wrap="square" rtlCol="0">
            <a:spAutoFit/>
          </a:bodyPr>
          <a:lstStyle/>
          <a:p>
            <a:pPr algn="r"/>
            <a:r>
              <a:rPr lang="en-US" sz="1600" b="1" dirty="0" smtClean="0">
                <a:solidFill>
                  <a:srgbClr val="FF0000"/>
                </a:solidFill>
              </a:rPr>
              <a:t>Theory based question</a:t>
            </a:r>
            <a:endParaRPr lang="en-US" sz="1600" b="1" dirty="0">
              <a:solidFill>
                <a:srgbClr val="FF0000"/>
              </a:solidFill>
            </a:endParaRPr>
          </a:p>
        </p:txBody>
      </p:sp>
    </p:spTree>
    <p:extLst>
      <p:ext uri="{BB962C8B-B14F-4D97-AF65-F5344CB8AC3E}">
        <p14:creationId xmlns:p14="http://schemas.microsoft.com/office/powerpoint/2010/main" val="19684318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300" y="1917700"/>
            <a:ext cx="10642600" cy="830997"/>
          </a:xfrm>
          <a:prstGeom prst="rect">
            <a:avLst/>
          </a:prstGeom>
          <a:noFill/>
        </p:spPr>
        <p:txBody>
          <a:bodyPr wrap="square" rtlCol="0">
            <a:spAutoFit/>
          </a:bodyPr>
          <a:lstStyle/>
          <a:p>
            <a:pPr algn="ctr"/>
            <a:r>
              <a:rPr lang="en-US" sz="4800" b="1" dirty="0" smtClean="0">
                <a:solidFill>
                  <a:srgbClr val="FF0000"/>
                </a:solidFill>
              </a:rPr>
              <a:t>Activity based questions</a:t>
            </a:r>
            <a:endParaRPr lang="en-US" sz="4800" b="1" dirty="0">
              <a:solidFill>
                <a:srgbClr val="FF0000"/>
              </a:solidFill>
            </a:endParaRPr>
          </a:p>
        </p:txBody>
      </p:sp>
    </p:spTree>
    <p:extLst>
      <p:ext uri="{BB962C8B-B14F-4D97-AF65-F5344CB8AC3E}">
        <p14:creationId xmlns:p14="http://schemas.microsoft.com/office/powerpoint/2010/main" val="3714461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 y="241300"/>
            <a:ext cx="11214100" cy="6001643"/>
          </a:xfrm>
          <a:prstGeom prst="rect">
            <a:avLst/>
          </a:prstGeom>
          <a:noFill/>
        </p:spPr>
        <p:txBody>
          <a:bodyPr wrap="square" rtlCol="0">
            <a:spAutoFit/>
          </a:bodyPr>
          <a:lstStyle/>
          <a:p>
            <a:r>
              <a:rPr lang="en-US" sz="4800" b="1" dirty="0" smtClean="0"/>
              <a:t>A: 5.1 </a:t>
            </a:r>
            <a:r>
              <a:rPr lang="en-US" sz="4800" b="1" dirty="0" smtClean="0"/>
              <a:t>Which liquid you used during the Experiment?</a:t>
            </a:r>
          </a:p>
          <a:p>
            <a:endParaRPr lang="en-US" sz="4800" b="1" dirty="0"/>
          </a:p>
          <a:p>
            <a:pPr marL="342900" indent="-342900">
              <a:buAutoNum type="alphaUcPeriod"/>
            </a:pPr>
            <a:r>
              <a:rPr lang="en-US" sz="4800" b="1" dirty="0" smtClean="0"/>
              <a:t>Water</a:t>
            </a:r>
          </a:p>
          <a:p>
            <a:pPr marL="342900" indent="-342900">
              <a:buAutoNum type="alphaUcPeriod"/>
            </a:pPr>
            <a:r>
              <a:rPr lang="en-US" sz="4800" b="1" dirty="0" err="1" smtClean="0"/>
              <a:t>Sulphuric</a:t>
            </a:r>
            <a:r>
              <a:rPr lang="en-US" sz="4800" b="1" dirty="0" smtClean="0"/>
              <a:t> Acid</a:t>
            </a:r>
          </a:p>
          <a:p>
            <a:pPr marL="342900" indent="-342900">
              <a:buAutoNum type="alphaUcPeriod"/>
            </a:pPr>
            <a:r>
              <a:rPr lang="en-US" sz="4800" b="1" dirty="0" smtClean="0"/>
              <a:t>Petrol</a:t>
            </a:r>
          </a:p>
          <a:p>
            <a:pPr marL="342900" indent="-342900">
              <a:buAutoNum type="alphaUcPeriod"/>
            </a:pPr>
            <a:r>
              <a:rPr lang="en-US" sz="4800" b="1" dirty="0" smtClean="0"/>
              <a:t>Mercury</a:t>
            </a:r>
          </a:p>
          <a:p>
            <a:endParaRPr lang="en-US" sz="4800" b="1" dirty="0"/>
          </a:p>
        </p:txBody>
      </p:sp>
      <p:sp>
        <p:nvSpPr>
          <p:cNvPr id="3" name="TextBox 2"/>
          <p:cNvSpPr txBox="1"/>
          <p:nvPr/>
        </p:nvSpPr>
        <p:spPr>
          <a:xfrm>
            <a:off x="9918700" y="72023"/>
            <a:ext cx="2273300" cy="338554"/>
          </a:xfrm>
          <a:prstGeom prst="rect">
            <a:avLst/>
          </a:prstGeom>
          <a:noFill/>
        </p:spPr>
        <p:txBody>
          <a:bodyPr wrap="square" rtlCol="0">
            <a:spAutoFit/>
          </a:bodyPr>
          <a:lstStyle/>
          <a:p>
            <a:pPr algn="ctr"/>
            <a:r>
              <a:rPr lang="en-US" sz="1600" b="1" dirty="0" smtClean="0">
                <a:solidFill>
                  <a:srgbClr val="FF0000"/>
                </a:solidFill>
              </a:rPr>
              <a:t>Activity based question</a:t>
            </a:r>
            <a:endParaRPr lang="en-US" sz="1600" b="1" dirty="0">
              <a:solidFill>
                <a:srgbClr val="FF0000"/>
              </a:solidFill>
            </a:endParaRPr>
          </a:p>
        </p:txBody>
      </p:sp>
    </p:spTree>
    <p:extLst>
      <p:ext uri="{BB962C8B-B14F-4D97-AF65-F5344CB8AC3E}">
        <p14:creationId xmlns:p14="http://schemas.microsoft.com/office/powerpoint/2010/main" val="18671444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 y="177800"/>
            <a:ext cx="11760200" cy="6247864"/>
          </a:xfrm>
          <a:prstGeom prst="rect">
            <a:avLst/>
          </a:prstGeom>
          <a:noFill/>
        </p:spPr>
        <p:txBody>
          <a:bodyPr wrap="square" rtlCol="0">
            <a:spAutoFit/>
          </a:bodyPr>
          <a:lstStyle/>
          <a:p>
            <a:r>
              <a:rPr lang="en-US" sz="4400" b="1" dirty="0"/>
              <a:t>A: </a:t>
            </a:r>
            <a:r>
              <a:rPr lang="en-US" sz="4400" b="1" dirty="0" smtClean="0"/>
              <a:t>5.2  </a:t>
            </a:r>
            <a:r>
              <a:rPr lang="en-US" sz="4400" b="1" dirty="0" smtClean="0"/>
              <a:t>If you rotate the micrometer screw anti-clock wise, which direction the circler scale will move?</a:t>
            </a:r>
          </a:p>
          <a:p>
            <a:endParaRPr lang="en-US" sz="4400" b="1" dirty="0"/>
          </a:p>
          <a:p>
            <a:endParaRPr lang="en-US" sz="4400" b="1" dirty="0" smtClean="0"/>
          </a:p>
          <a:p>
            <a:pPr marL="342900" indent="-342900">
              <a:buAutoNum type="alphaUcPeriod"/>
            </a:pPr>
            <a:r>
              <a:rPr lang="en-US" sz="4400" b="1" dirty="0" smtClean="0"/>
              <a:t>Upward</a:t>
            </a:r>
          </a:p>
          <a:p>
            <a:pPr marL="342900" indent="-342900">
              <a:buAutoNum type="alphaUcPeriod"/>
            </a:pPr>
            <a:r>
              <a:rPr lang="en-US" sz="4400" b="1" dirty="0" smtClean="0"/>
              <a:t>Downward</a:t>
            </a:r>
          </a:p>
          <a:p>
            <a:pPr marL="342900" indent="-342900">
              <a:buAutoNum type="alphaUcPeriod"/>
            </a:pPr>
            <a:r>
              <a:rPr lang="en-US" sz="4400" b="1" dirty="0" smtClean="0"/>
              <a:t>Right side</a:t>
            </a:r>
          </a:p>
          <a:p>
            <a:pPr marL="342900" indent="-342900">
              <a:buAutoNum type="alphaUcPeriod"/>
            </a:pPr>
            <a:r>
              <a:rPr lang="en-US" sz="4400" b="1" dirty="0" smtClean="0"/>
              <a:t>Left Side</a:t>
            </a:r>
            <a:endParaRPr lang="en-US" sz="4400" b="1" dirty="0"/>
          </a:p>
        </p:txBody>
      </p:sp>
      <p:sp>
        <p:nvSpPr>
          <p:cNvPr id="3" name="TextBox 2"/>
          <p:cNvSpPr txBox="1"/>
          <p:nvPr/>
        </p:nvSpPr>
        <p:spPr>
          <a:xfrm>
            <a:off x="9918700" y="72023"/>
            <a:ext cx="2273300" cy="338554"/>
          </a:xfrm>
          <a:prstGeom prst="rect">
            <a:avLst/>
          </a:prstGeom>
          <a:noFill/>
        </p:spPr>
        <p:txBody>
          <a:bodyPr wrap="square" rtlCol="0">
            <a:spAutoFit/>
          </a:bodyPr>
          <a:lstStyle/>
          <a:p>
            <a:pPr algn="ctr"/>
            <a:r>
              <a:rPr lang="en-US" sz="1600" b="1" dirty="0" smtClean="0">
                <a:solidFill>
                  <a:srgbClr val="FF0000"/>
                </a:solidFill>
              </a:rPr>
              <a:t>Activity based question</a:t>
            </a:r>
            <a:endParaRPr lang="en-US" sz="1600" b="1" dirty="0">
              <a:solidFill>
                <a:srgbClr val="FF0000"/>
              </a:solidFill>
            </a:endParaRPr>
          </a:p>
        </p:txBody>
      </p:sp>
    </p:spTree>
    <p:extLst>
      <p:ext uri="{BB962C8B-B14F-4D97-AF65-F5344CB8AC3E}">
        <p14:creationId xmlns:p14="http://schemas.microsoft.com/office/powerpoint/2010/main" val="16309576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800" y="533400"/>
            <a:ext cx="11544300" cy="8402300"/>
          </a:xfrm>
          <a:prstGeom prst="rect">
            <a:avLst/>
          </a:prstGeom>
          <a:noFill/>
        </p:spPr>
        <p:txBody>
          <a:bodyPr wrap="square" rtlCol="0">
            <a:spAutoFit/>
          </a:bodyPr>
          <a:lstStyle/>
          <a:p>
            <a:r>
              <a:rPr lang="en-US" sz="5400" b="1" dirty="0"/>
              <a:t>A: </a:t>
            </a:r>
            <a:r>
              <a:rPr lang="en-US" sz="5400" b="1" dirty="0" smtClean="0"/>
              <a:t>5.3  If </a:t>
            </a:r>
            <a:r>
              <a:rPr lang="en-US" sz="5400" b="1" dirty="0" smtClean="0"/>
              <a:t>you keep the ‘</a:t>
            </a:r>
            <a:r>
              <a:rPr lang="en-US" sz="5400" b="1" dirty="0" err="1" smtClean="0"/>
              <a:t>adj</a:t>
            </a:r>
            <a:r>
              <a:rPr lang="en-US" sz="5400" b="1" dirty="0" smtClean="0"/>
              <a:t>’ value less than that of ‘Gain’ Value, can you perform the experiment?</a:t>
            </a:r>
          </a:p>
          <a:p>
            <a:endParaRPr lang="en-US" sz="5400" b="1" dirty="0"/>
          </a:p>
          <a:p>
            <a:endParaRPr lang="en-US" sz="5400" b="1" dirty="0" smtClean="0"/>
          </a:p>
          <a:p>
            <a:pPr marL="342900" indent="-342900">
              <a:buAutoNum type="alphaUcPeriod"/>
            </a:pPr>
            <a:r>
              <a:rPr lang="en-US" sz="5400" b="1" dirty="0" smtClean="0"/>
              <a:t>Yes</a:t>
            </a:r>
          </a:p>
          <a:p>
            <a:pPr marL="342900" indent="-342900">
              <a:buAutoNum type="alphaUcPeriod"/>
            </a:pPr>
            <a:r>
              <a:rPr lang="en-US" sz="5400" b="1" dirty="0" smtClean="0"/>
              <a:t>No</a:t>
            </a:r>
          </a:p>
          <a:p>
            <a:endParaRPr lang="en-US" sz="5400" b="1" dirty="0"/>
          </a:p>
          <a:p>
            <a:endParaRPr lang="en-US" sz="5400" b="1" dirty="0" smtClean="0"/>
          </a:p>
          <a:p>
            <a:endParaRPr lang="en-US" sz="5400" b="1" dirty="0"/>
          </a:p>
        </p:txBody>
      </p:sp>
      <p:sp>
        <p:nvSpPr>
          <p:cNvPr id="3" name="TextBox 2"/>
          <p:cNvSpPr txBox="1"/>
          <p:nvPr/>
        </p:nvSpPr>
        <p:spPr>
          <a:xfrm>
            <a:off x="9918700" y="72023"/>
            <a:ext cx="2273300" cy="338554"/>
          </a:xfrm>
          <a:prstGeom prst="rect">
            <a:avLst/>
          </a:prstGeom>
          <a:noFill/>
        </p:spPr>
        <p:txBody>
          <a:bodyPr wrap="square" rtlCol="0">
            <a:spAutoFit/>
          </a:bodyPr>
          <a:lstStyle/>
          <a:p>
            <a:pPr algn="ctr"/>
            <a:r>
              <a:rPr lang="en-US" sz="1600" b="1" dirty="0" smtClean="0">
                <a:solidFill>
                  <a:srgbClr val="FF0000"/>
                </a:solidFill>
              </a:rPr>
              <a:t>Activity based question</a:t>
            </a:r>
            <a:endParaRPr lang="en-US" sz="1600" b="1" dirty="0">
              <a:solidFill>
                <a:srgbClr val="FF0000"/>
              </a:solidFill>
            </a:endParaRPr>
          </a:p>
        </p:txBody>
      </p:sp>
    </p:spTree>
    <p:extLst>
      <p:ext uri="{BB962C8B-B14F-4D97-AF65-F5344CB8AC3E}">
        <p14:creationId xmlns:p14="http://schemas.microsoft.com/office/powerpoint/2010/main" val="754539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ext Box 2050"/>
          <p:cNvSpPr txBox="1">
            <a:spLocks noChangeArrowheads="1"/>
          </p:cNvSpPr>
          <p:nvPr/>
        </p:nvSpPr>
        <p:spPr bwMode="auto">
          <a:xfrm>
            <a:off x="1524000" y="0"/>
            <a:ext cx="9144000" cy="641350"/>
          </a:xfrm>
          <a:prstGeom prst="rect">
            <a:avLst/>
          </a:prstGeom>
          <a:noFill/>
          <a:ln w="9525">
            <a:noFill/>
            <a:miter lim="800000"/>
            <a:headEnd/>
            <a:tailEnd/>
          </a:ln>
          <a:effectLst/>
        </p:spPr>
        <p:txBody>
          <a:bodyPr>
            <a:spAutoFit/>
          </a:bodyPr>
          <a:lstStyle/>
          <a:p>
            <a:pPr algn="ctr">
              <a:defRPr/>
            </a:pPr>
            <a:r>
              <a:rPr lang="en-US" sz="3600" b="1" dirty="0">
                <a:solidFill>
                  <a:srgbClr val="FF0000"/>
                </a:solidFill>
              </a:rPr>
              <a:t>Standing waves and resonance</a:t>
            </a:r>
            <a:endParaRPr lang="en-US" sz="3600" b="1" i="1" dirty="0">
              <a:solidFill>
                <a:srgbClr val="FF0000"/>
              </a:solidFill>
            </a:endParaRPr>
          </a:p>
        </p:txBody>
      </p:sp>
      <p:sp>
        <p:nvSpPr>
          <p:cNvPr id="357379" name="Rectangle 2051"/>
          <p:cNvSpPr>
            <a:spLocks noChangeArrowheads="1"/>
          </p:cNvSpPr>
          <p:nvPr/>
        </p:nvSpPr>
        <p:spPr bwMode="auto">
          <a:xfrm>
            <a:off x="5562600" y="762001"/>
            <a:ext cx="5105400" cy="2062103"/>
          </a:xfrm>
          <a:prstGeom prst="rect">
            <a:avLst/>
          </a:prstGeom>
          <a:noFill/>
          <a:ln w="9525">
            <a:noFill/>
            <a:miter lim="800000"/>
            <a:headEnd/>
            <a:tailEnd/>
          </a:ln>
          <a:effectLst/>
        </p:spPr>
        <p:txBody>
          <a:bodyPr>
            <a:spAutoFit/>
          </a:bodyPr>
          <a:lstStyle/>
          <a:p>
            <a:pPr>
              <a:spcAft>
                <a:spcPct val="30000"/>
              </a:spcAft>
              <a:buFontTx/>
              <a:buChar char="•"/>
              <a:defRPr/>
            </a:pPr>
            <a:r>
              <a:rPr lang="en-US" sz="3200" b="1" dirty="0">
                <a:solidFill>
                  <a:srgbClr val="FF0000"/>
                </a:solidFill>
              </a:rPr>
              <a:t>However, at certain special frequencies, the interference produces strong standing wave patterns.</a:t>
            </a:r>
          </a:p>
        </p:txBody>
      </p:sp>
      <p:sp>
        <p:nvSpPr>
          <p:cNvPr id="357380" name="Rectangle 2052"/>
          <p:cNvSpPr>
            <a:spLocks noChangeArrowheads="1"/>
          </p:cNvSpPr>
          <p:nvPr/>
        </p:nvSpPr>
        <p:spPr bwMode="auto">
          <a:xfrm>
            <a:off x="5562600" y="3124201"/>
            <a:ext cx="5105400" cy="3194721"/>
          </a:xfrm>
          <a:prstGeom prst="rect">
            <a:avLst/>
          </a:prstGeom>
          <a:noFill/>
          <a:ln w="9525">
            <a:noFill/>
            <a:miter lim="800000"/>
            <a:headEnd/>
            <a:tailEnd/>
          </a:ln>
          <a:effectLst/>
        </p:spPr>
        <p:txBody>
          <a:bodyPr>
            <a:spAutoFit/>
          </a:bodyPr>
          <a:lstStyle/>
          <a:p>
            <a:pPr>
              <a:spcAft>
                <a:spcPct val="30000"/>
              </a:spcAft>
              <a:buFontTx/>
              <a:buChar char="•"/>
              <a:defRPr/>
            </a:pPr>
            <a:r>
              <a:rPr lang="en-US" sz="3200" b="1" dirty="0">
                <a:solidFill>
                  <a:srgbClr val="FF0000"/>
                </a:solidFill>
                <a:effectLst>
                  <a:outerShdw blurRad="38100" dist="38100" dir="2700000" algn="tl">
                    <a:srgbClr val="C0C0C0"/>
                  </a:outerShdw>
                </a:effectLst>
              </a:rPr>
              <a:t>Such a </a:t>
            </a:r>
            <a:r>
              <a:rPr lang="en-US" sz="3200" b="1" dirty="0">
                <a:solidFill>
                  <a:srgbClr val="FF0000"/>
                </a:solidFill>
              </a:rPr>
              <a:t>standing</a:t>
            </a:r>
            <a:r>
              <a:rPr lang="en-US" sz="3200" b="1" dirty="0">
                <a:solidFill>
                  <a:srgbClr val="FF0000"/>
                </a:solidFill>
                <a:effectLst>
                  <a:outerShdw blurRad="38100" dist="38100" dir="2700000" algn="tl">
                    <a:srgbClr val="C0C0C0"/>
                  </a:outerShdw>
                </a:effectLst>
              </a:rPr>
              <a:t> wave is said to be produced at resonance.</a:t>
            </a:r>
          </a:p>
          <a:p>
            <a:pPr>
              <a:spcAft>
                <a:spcPct val="30000"/>
              </a:spcAft>
              <a:buFontTx/>
              <a:buChar char="•"/>
              <a:defRPr/>
            </a:pPr>
            <a:r>
              <a:rPr lang="en-US" sz="3200" b="1" dirty="0">
                <a:solidFill>
                  <a:srgbClr val="FF0000"/>
                </a:solidFill>
                <a:effectLst>
                  <a:outerShdw blurRad="38100" dist="38100" dir="2700000" algn="tl">
                    <a:srgbClr val="C0C0C0"/>
                  </a:outerShdw>
                </a:effectLst>
              </a:rPr>
              <a:t>These certain frequencies are called resonant frequencies.</a:t>
            </a:r>
          </a:p>
        </p:txBody>
      </p:sp>
      <p:pic>
        <p:nvPicPr>
          <p:cNvPr id="27653" name="Picture 2053" descr="C:\Documents and Settings\hill.PHYS\My Documents\DOCS\UF\teaching\2048\last week\Fig17_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609600"/>
            <a:ext cx="4054475"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http://www.physicsclassroom.com/mmedia/waves/swf.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048875" y="2124016"/>
            <a:ext cx="1952625"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3422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00" y="279400"/>
            <a:ext cx="11684000" cy="5139869"/>
          </a:xfrm>
          <a:prstGeom prst="rect">
            <a:avLst/>
          </a:prstGeom>
          <a:noFill/>
        </p:spPr>
        <p:txBody>
          <a:bodyPr wrap="square" rtlCol="0">
            <a:spAutoFit/>
          </a:bodyPr>
          <a:lstStyle/>
          <a:p>
            <a:r>
              <a:rPr lang="en-US" sz="4000" b="1" dirty="0"/>
              <a:t>A: </a:t>
            </a:r>
            <a:r>
              <a:rPr lang="en-US" sz="4000" b="1" dirty="0" smtClean="0"/>
              <a:t>5.4   Which </a:t>
            </a:r>
            <a:r>
              <a:rPr lang="en-US" sz="4000" b="1" dirty="0" smtClean="0"/>
              <a:t>parameter does get recorded in the graph when we rotate the  micrometer scale?</a:t>
            </a:r>
          </a:p>
          <a:p>
            <a:endParaRPr lang="en-US" sz="4000" b="1" dirty="0"/>
          </a:p>
          <a:p>
            <a:endParaRPr lang="en-US" sz="4000" b="1" dirty="0" smtClean="0"/>
          </a:p>
          <a:p>
            <a:pPr marL="342900" indent="-342900">
              <a:buAutoNum type="alphaUcPeriod"/>
            </a:pPr>
            <a:r>
              <a:rPr lang="en-US" sz="4000" b="1" dirty="0" smtClean="0"/>
              <a:t> Density of water</a:t>
            </a:r>
          </a:p>
          <a:p>
            <a:r>
              <a:rPr lang="en-US" sz="4000" b="1" dirty="0" smtClean="0"/>
              <a:t>B. Frequency of the ultra-sonic wave</a:t>
            </a:r>
          </a:p>
          <a:p>
            <a:r>
              <a:rPr lang="en-US" sz="4000" b="1" dirty="0" smtClean="0"/>
              <a:t>C. Ammeter reading</a:t>
            </a:r>
          </a:p>
          <a:p>
            <a:r>
              <a:rPr lang="en-US" sz="4000" b="1" dirty="0" smtClean="0"/>
              <a:t>D. Voltage of the external power supply</a:t>
            </a:r>
            <a:endParaRPr lang="en-US" sz="4000" b="1" dirty="0"/>
          </a:p>
        </p:txBody>
      </p:sp>
      <p:sp>
        <p:nvSpPr>
          <p:cNvPr id="3" name="TextBox 2"/>
          <p:cNvSpPr txBox="1"/>
          <p:nvPr/>
        </p:nvSpPr>
        <p:spPr>
          <a:xfrm>
            <a:off x="9918700" y="72023"/>
            <a:ext cx="2273300" cy="338554"/>
          </a:xfrm>
          <a:prstGeom prst="rect">
            <a:avLst/>
          </a:prstGeom>
          <a:noFill/>
        </p:spPr>
        <p:txBody>
          <a:bodyPr wrap="square" rtlCol="0">
            <a:spAutoFit/>
          </a:bodyPr>
          <a:lstStyle/>
          <a:p>
            <a:pPr algn="ctr"/>
            <a:r>
              <a:rPr lang="en-US" sz="1600" b="1" dirty="0" smtClean="0">
                <a:solidFill>
                  <a:srgbClr val="FF0000"/>
                </a:solidFill>
              </a:rPr>
              <a:t>Activity based question</a:t>
            </a:r>
            <a:endParaRPr lang="en-US" sz="1600" b="1" dirty="0">
              <a:solidFill>
                <a:srgbClr val="FF0000"/>
              </a:solidFill>
            </a:endParaRPr>
          </a:p>
        </p:txBody>
      </p:sp>
    </p:spTree>
    <p:extLst>
      <p:ext uri="{BB962C8B-B14F-4D97-AF65-F5344CB8AC3E}">
        <p14:creationId xmlns:p14="http://schemas.microsoft.com/office/powerpoint/2010/main" val="25700675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900" y="431800"/>
            <a:ext cx="11531600" cy="4524315"/>
          </a:xfrm>
          <a:prstGeom prst="rect">
            <a:avLst/>
          </a:prstGeom>
          <a:noFill/>
        </p:spPr>
        <p:txBody>
          <a:bodyPr wrap="square" rtlCol="0">
            <a:spAutoFit/>
          </a:bodyPr>
          <a:lstStyle/>
          <a:p>
            <a:r>
              <a:rPr lang="en-US" sz="4000" b="1" dirty="0"/>
              <a:t>A: </a:t>
            </a:r>
            <a:r>
              <a:rPr lang="en-US" sz="4000" b="1" dirty="0" smtClean="0"/>
              <a:t>5.5    How </a:t>
            </a:r>
            <a:r>
              <a:rPr lang="en-US" sz="4000" b="1" dirty="0" smtClean="0"/>
              <a:t>many different types of liquid you can choose in this experiment?</a:t>
            </a:r>
          </a:p>
          <a:p>
            <a:endParaRPr lang="en-US" sz="4000" b="1" dirty="0"/>
          </a:p>
          <a:p>
            <a:pPr marL="342900" indent="-342900">
              <a:buAutoNum type="alphaUcPeriod"/>
            </a:pPr>
            <a:r>
              <a:rPr lang="en-US" sz="4000" b="1" dirty="0" smtClean="0"/>
              <a:t>3</a:t>
            </a:r>
          </a:p>
          <a:p>
            <a:pPr marL="342900" indent="-342900">
              <a:buAutoNum type="alphaUcPeriod"/>
            </a:pPr>
            <a:r>
              <a:rPr lang="en-US" sz="4000" b="1" dirty="0" smtClean="0"/>
              <a:t>4</a:t>
            </a:r>
          </a:p>
          <a:p>
            <a:pPr marL="342900" indent="-342900">
              <a:buAutoNum type="alphaUcPeriod"/>
            </a:pPr>
            <a:r>
              <a:rPr lang="en-US" sz="4000" b="1" dirty="0" smtClean="0"/>
              <a:t>5</a:t>
            </a:r>
          </a:p>
          <a:p>
            <a:pPr marL="342900" indent="-342900">
              <a:buAutoNum type="alphaUcPeriod"/>
            </a:pPr>
            <a:r>
              <a:rPr lang="en-US" sz="4000" b="1" dirty="0"/>
              <a:t>7</a:t>
            </a:r>
          </a:p>
        </p:txBody>
      </p:sp>
      <p:sp>
        <p:nvSpPr>
          <p:cNvPr id="3" name="TextBox 2"/>
          <p:cNvSpPr txBox="1"/>
          <p:nvPr/>
        </p:nvSpPr>
        <p:spPr>
          <a:xfrm>
            <a:off x="9918700" y="72023"/>
            <a:ext cx="2273300" cy="338554"/>
          </a:xfrm>
          <a:prstGeom prst="rect">
            <a:avLst/>
          </a:prstGeom>
          <a:noFill/>
        </p:spPr>
        <p:txBody>
          <a:bodyPr wrap="square" rtlCol="0">
            <a:spAutoFit/>
          </a:bodyPr>
          <a:lstStyle/>
          <a:p>
            <a:pPr algn="ctr"/>
            <a:r>
              <a:rPr lang="en-US" sz="1600" b="1" dirty="0" smtClean="0">
                <a:solidFill>
                  <a:srgbClr val="FF0000"/>
                </a:solidFill>
              </a:rPr>
              <a:t>Activity based question</a:t>
            </a:r>
            <a:endParaRPr lang="en-US" sz="1600" b="1" dirty="0">
              <a:solidFill>
                <a:srgbClr val="FF0000"/>
              </a:solidFill>
            </a:endParaRPr>
          </a:p>
        </p:txBody>
      </p:sp>
    </p:spTree>
    <p:extLst>
      <p:ext uri="{BB962C8B-B14F-4D97-AF65-F5344CB8AC3E}">
        <p14:creationId xmlns:p14="http://schemas.microsoft.com/office/powerpoint/2010/main" val="33973766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800" y="254000"/>
            <a:ext cx="11506200" cy="5755422"/>
          </a:xfrm>
          <a:prstGeom prst="rect">
            <a:avLst/>
          </a:prstGeom>
          <a:noFill/>
        </p:spPr>
        <p:txBody>
          <a:bodyPr wrap="square" rtlCol="0">
            <a:spAutoFit/>
          </a:bodyPr>
          <a:lstStyle/>
          <a:p>
            <a:r>
              <a:rPr lang="en-US" sz="4000" b="1" dirty="0"/>
              <a:t>A: </a:t>
            </a:r>
            <a:r>
              <a:rPr lang="en-US" sz="4000" b="1" dirty="0" smtClean="0"/>
              <a:t>5.6    </a:t>
            </a:r>
            <a:r>
              <a:rPr lang="en-US" sz="4000" b="1" dirty="0" smtClean="0"/>
              <a:t>What is the range of frequency of the interferometer you can change in the simulator?</a:t>
            </a:r>
          </a:p>
          <a:p>
            <a:endParaRPr lang="en-US" sz="4000" b="1" dirty="0"/>
          </a:p>
          <a:p>
            <a:endParaRPr lang="en-US" sz="4000" b="1" dirty="0" smtClean="0"/>
          </a:p>
          <a:p>
            <a:pPr marL="342900" indent="-342900">
              <a:buAutoNum type="alphaUcPeriod"/>
            </a:pPr>
            <a:r>
              <a:rPr lang="en-US" sz="4000" b="1" dirty="0" smtClean="0"/>
              <a:t>3 MHZ-10 MHz</a:t>
            </a:r>
          </a:p>
          <a:p>
            <a:pPr marL="342900" indent="-342900">
              <a:buAutoNum type="alphaUcPeriod"/>
            </a:pPr>
            <a:r>
              <a:rPr lang="en-US" sz="4000" b="1" dirty="0" smtClean="0"/>
              <a:t>1 MHZ- 5 MHz</a:t>
            </a:r>
          </a:p>
          <a:p>
            <a:pPr marL="342900" indent="-342900">
              <a:buAutoNum type="alphaUcPeriod"/>
            </a:pPr>
            <a:r>
              <a:rPr lang="en-US" sz="4000" b="1" dirty="0" smtClean="0"/>
              <a:t>1 MHz-4 MHz</a:t>
            </a:r>
          </a:p>
          <a:p>
            <a:pPr marL="342900" indent="-342900">
              <a:buAutoNum type="alphaUcPeriod"/>
            </a:pPr>
            <a:r>
              <a:rPr lang="en-US" sz="4000" b="1" dirty="0" smtClean="0"/>
              <a:t>3 MHz-6 MHz</a:t>
            </a:r>
          </a:p>
          <a:p>
            <a:pPr marL="342900" indent="-342900">
              <a:buAutoNum type="alphaUcPeriod"/>
            </a:pPr>
            <a:endParaRPr lang="en-US" sz="4000" b="1" dirty="0"/>
          </a:p>
        </p:txBody>
      </p:sp>
      <p:sp>
        <p:nvSpPr>
          <p:cNvPr id="3" name="TextBox 2"/>
          <p:cNvSpPr txBox="1"/>
          <p:nvPr/>
        </p:nvSpPr>
        <p:spPr>
          <a:xfrm>
            <a:off x="9918700" y="72023"/>
            <a:ext cx="2273300" cy="338554"/>
          </a:xfrm>
          <a:prstGeom prst="rect">
            <a:avLst/>
          </a:prstGeom>
          <a:noFill/>
        </p:spPr>
        <p:txBody>
          <a:bodyPr wrap="square" rtlCol="0">
            <a:spAutoFit/>
          </a:bodyPr>
          <a:lstStyle/>
          <a:p>
            <a:pPr algn="ctr"/>
            <a:r>
              <a:rPr lang="en-US" sz="1600" b="1" dirty="0" smtClean="0">
                <a:solidFill>
                  <a:srgbClr val="FF0000"/>
                </a:solidFill>
              </a:rPr>
              <a:t>Activity based question</a:t>
            </a:r>
            <a:endParaRPr lang="en-US" sz="1600" b="1" dirty="0">
              <a:solidFill>
                <a:srgbClr val="FF0000"/>
              </a:solidFill>
            </a:endParaRPr>
          </a:p>
        </p:txBody>
      </p:sp>
    </p:spTree>
    <p:extLst>
      <p:ext uri="{BB962C8B-B14F-4D97-AF65-F5344CB8AC3E}">
        <p14:creationId xmlns:p14="http://schemas.microsoft.com/office/powerpoint/2010/main" val="9143000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800" y="419100"/>
            <a:ext cx="11569700" cy="6247864"/>
          </a:xfrm>
          <a:prstGeom prst="rect">
            <a:avLst/>
          </a:prstGeom>
          <a:noFill/>
        </p:spPr>
        <p:txBody>
          <a:bodyPr wrap="square" rtlCol="0">
            <a:spAutoFit/>
          </a:bodyPr>
          <a:lstStyle/>
          <a:p>
            <a:r>
              <a:rPr lang="en-US" sz="4400" b="1" dirty="0"/>
              <a:t>A: </a:t>
            </a:r>
            <a:r>
              <a:rPr lang="en-US" sz="4400" b="1" dirty="0" smtClean="0"/>
              <a:t>5.7   How </a:t>
            </a:r>
            <a:r>
              <a:rPr lang="en-US" sz="4400" b="1" dirty="0" smtClean="0"/>
              <a:t>do you turn on the interferometer in the simulator?</a:t>
            </a:r>
          </a:p>
          <a:p>
            <a:endParaRPr lang="en-US" sz="4400" b="1" dirty="0"/>
          </a:p>
          <a:p>
            <a:pPr marL="342900" indent="-342900">
              <a:buAutoNum type="alphaUcPeriod"/>
            </a:pPr>
            <a:r>
              <a:rPr lang="en-US" sz="4400" b="1" dirty="0" smtClean="0"/>
              <a:t>It gets automatically turned on once run.</a:t>
            </a:r>
          </a:p>
          <a:p>
            <a:pPr marL="342900" indent="-342900">
              <a:buAutoNum type="alphaUcPeriod"/>
            </a:pPr>
            <a:r>
              <a:rPr lang="en-US" sz="4400" b="1" dirty="0" smtClean="0"/>
              <a:t>It is not needed.</a:t>
            </a:r>
          </a:p>
          <a:p>
            <a:pPr marL="342900" indent="-342900">
              <a:buAutoNum type="alphaUcPeriod"/>
            </a:pPr>
            <a:r>
              <a:rPr lang="en-US" sz="4400" b="1" dirty="0" smtClean="0"/>
              <a:t>One need to click ‘Power on’ icon in the simulator.</a:t>
            </a:r>
          </a:p>
          <a:p>
            <a:pPr marL="342900" indent="-342900">
              <a:buAutoNum type="alphaUcPeriod"/>
            </a:pPr>
            <a:r>
              <a:rPr lang="en-US" sz="4400" b="1" dirty="0" smtClean="0"/>
              <a:t>It has to be done by your PHY 119 teacher remotely. </a:t>
            </a:r>
            <a:endParaRPr lang="en-US" sz="4400" b="1" dirty="0"/>
          </a:p>
        </p:txBody>
      </p:sp>
      <p:sp>
        <p:nvSpPr>
          <p:cNvPr id="3" name="TextBox 2"/>
          <p:cNvSpPr txBox="1"/>
          <p:nvPr/>
        </p:nvSpPr>
        <p:spPr>
          <a:xfrm>
            <a:off x="9918700" y="72023"/>
            <a:ext cx="2273300" cy="338554"/>
          </a:xfrm>
          <a:prstGeom prst="rect">
            <a:avLst/>
          </a:prstGeom>
          <a:noFill/>
        </p:spPr>
        <p:txBody>
          <a:bodyPr wrap="square" rtlCol="0">
            <a:spAutoFit/>
          </a:bodyPr>
          <a:lstStyle/>
          <a:p>
            <a:pPr algn="ctr"/>
            <a:r>
              <a:rPr lang="en-US" sz="1600" b="1" dirty="0" smtClean="0">
                <a:solidFill>
                  <a:srgbClr val="FF0000"/>
                </a:solidFill>
              </a:rPr>
              <a:t>Activity based question</a:t>
            </a:r>
            <a:endParaRPr lang="en-US" sz="1600" b="1" dirty="0">
              <a:solidFill>
                <a:srgbClr val="FF0000"/>
              </a:solidFill>
            </a:endParaRPr>
          </a:p>
        </p:txBody>
      </p:sp>
    </p:spTree>
    <p:extLst>
      <p:ext uri="{BB962C8B-B14F-4D97-AF65-F5344CB8AC3E}">
        <p14:creationId xmlns:p14="http://schemas.microsoft.com/office/powerpoint/2010/main" val="16895746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42900"/>
            <a:ext cx="11595100" cy="6863417"/>
          </a:xfrm>
          <a:prstGeom prst="rect">
            <a:avLst/>
          </a:prstGeom>
          <a:noFill/>
        </p:spPr>
        <p:txBody>
          <a:bodyPr wrap="square" rtlCol="0">
            <a:spAutoFit/>
          </a:bodyPr>
          <a:lstStyle/>
          <a:p>
            <a:r>
              <a:rPr lang="en-US" sz="4400" b="1" dirty="0"/>
              <a:t>A: </a:t>
            </a:r>
            <a:r>
              <a:rPr lang="en-US" sz="4400" b="1" dirty="0" smtClean="0"/>
              <a:t>5.8    </a:t>
            </a:r>
            <a:r>
              <a:rPr lang="en-US" sz="4400" b="1" dirty="0" smtClean="0"/>
              <a:t>What is the distance between two consecutive graduation on the linear scale, as available in the simulator? </a:t>
            </a:r>
          </a:p>
          <a:p>
            <a:endParaRPr lang="en-US" sz="4400" b="1" dirty="0"/>
          </a:p>
          <a:p>
            <a:pPr marL="342900" indent="-342900">
              <a:buAutoNum type="alphaUcPeriod"/>
            </a:pPr>
            <a:r>
              <a:rPr lang="en-US" sz="4400" b="1" dirty="0" smtClean="0"/>
              <a:t>0.5 mm</a:t>
            </a:r>
          </a:p>
          <a:p>
            <a:pPr marL="342900" indent="-342900">
              <a:buAutoNum type="alphaUcPeriod"/>
            </a:pPr>
            <a:r>
              <a:rPr lang="en-US" sz="4400" b="1" dirty="0" smtClean="0"/>
              <a:t>1 mm</a:t>
            </a:r>
          </a:p>
          <a:p>
            <a:pPr marL="342900" indent="-342900">
              <a:buAutoNum type="alphaUcPeriod"/>
            </a:pPr>
            <a:r>
              <a:rPr lang="en-US" sz="4400" b="1" dirty="0" smtClean="0"/>
              <a:t>1.5 mm</a:t>
            </a:r>
          </a:p>
          <a:p>
            <a:pPr marL="342900" indent="-342900">
              <a:buAutoNum type="alphaUcPeriod"/>
            </a:pPr>
            <a:r>
              <a:rPr lang="en-US" sz="4400" b="1" dirty="0" smtClean="0"/>
              <a:t>2 mm</a:t>
            </a:r>
          </a:p>
          <a:p>
            <a:pPr marL="342900" indent="-342900">
              <a:buAutoNum type="alphaUcPeriod"/>
            </a:pPr>
            <a:endParaRPr lang="en-US" sz="4400" b="1" dirty="0" smtClean="0"/>
          </a:p>
          <a:p>
            <a:pPr marL="342900" indent="-342900">
              <a:buAutoNum type="alphaUcPeriod"/>
            </a:pPr>
            <a:endParaRPr lang="en-US" sz="4400" b="1" dirty="0"/>
          </a:p>
        </p:txBody>
      </p:sp>
      <p:sp>
        <p:nvSpPr>
          <p:cNvPr id="3" name="TextBox 2"/>
          <p:cNvSpPr txBox="1"/>
          <p:nvPr/>
        </p:nvSpPr>
        <p:spPr>
          <a:xfrm>
            <a:off x="9918700" y="72023"/>
            <a:ext cx="2273300" cy="338554"/>
          </a:xfrm>
          <a:prstGeom prst="rect">
            <a:avLst/>
          </a:prstGeom>
          <a:noFill/>
        </p:spPr>
        <p:txBody>
          <a:bodyPr wrap="square" rtlCol="0">
            <a:spAutoFit/>
          </a:bodyPr>
          <a:lstStyle/>
          <a:p>
            <a:pPr algn="ctr"/>
            <a:r>
              <a:rPr lang="en-US" sz="1600" b="1" dirty="0" smtClean="0">
                <a:solidFill>
                  <a:srgbClr val="FF0000"/>
                </a:solidFill>
              </a:rPr>
              <a:t>Activity based question</a:t>
            </a:r>
            <a:endParaRPr lang="en-US" sz="1600" b="1" dirty="0">
              <a:solidFill>
                <a:srgbClr val="FF0000"/>
              </a:solidFill>
            </a:endParaRPr>
          </a:p>
        </p:txBody>
      </p:sp>
    </p:spTree>
    <p:extLst>
      <p:ext uri="{BB962C8B-B14F-4D97-AF65-F5344CB8AC3E}">
        <p14:creationId xmlns:p14="http://schemas.microsoft.com/office/powerpoint/2010/main" val="26078941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999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457" y="191069"/>
            <a:ext cx="10740788" cy="707886"/>
          </a:xfrm>
          <a:prstGeom prst="rect">
            <a:avLst/>
          </a:prstGeom>
          <a:noFill/>
        </p:spPr>
        <p:txBody>
          <a:bodyPr wrap="square" rtlCol="0">
            <a:spAutoFit/>
          </a:bodyPr>
          <a:lstStyle/>
          <a:p>
            <a:pPr algn="ctr"/>
            <a:r>
              <a:rPr lang="en-US" sz="4000" b="1" dirty="0" smtClean="0">
                <a:solidFill>
                  <a:srgbClr val="FF0000"/>
                </a:solidFill>
              </a:rPr>
              <a:t>Node and anti-node in a standing wave</a:t>
            </a:r>
            <a:endParaRPr lang="en-US" sz="4000" b="1" dirty="0">
              <a:solidFill>
                <a:srgbClr val="FF0000"/>
              </a:solidFill>
            </a:endParaRPr>
          </a:p>
        </p:txBody>
      </p:sp>
      <p:pic>
        <p:nvPicPr>
          <p:cNvPr id="1026" name="Picture 2" descr="Standing waves review (article) | Waves | Khan Acade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79" y="898955"/>
            <a:ext cx="6698128" cy="2925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distance between a node and the next antinode in a stationary wave is  5cm. What is the wavelength of the wave? - Quo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79" y="4039737"/>
            <a:ext cx="6456031" cy="25824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165075" y="898955"/>
            <a:ext cx="4640238" cy="1754326"/>
          </a:xfrm>
          <a:prstGeom prst="rect">
            <a:avLst/>
          </a:prstGeom>
          <a:noFill/>
        </p:spPr>
        <p:txBody>
          <a:bodyPr wrap="square" rtlCol="0">
            <a:spAutoFit/>
          </a:bodyPr>
          <a:lstStyle/>
          <a:p>
            <a:r>
              <a:rPr lang="en-US" sz="3600" b="1" dirty="0" smtClean="0">
                <a:solidFill>
                  <a:srgbClr val="00B050"/>
                </a:solidFill>
              </a:rPr>
              <a:t>Anti-node:</a:t>
            </a:r>
            <a:r>
              <a:rPr lang="en-US" sz="3600" b="1" dirty="0" smtClean="0"/>
              <a:t> Region of maximum amplitude in a standing wave</a:t>
            </a:r>
            <a:endParaRPr lang="en-US" sz="3600" b="1" dirty="0"/>
          </a:p>
        </p:txBody>
      </p:sp>
      <p:sp>
        <p:nvSpPr>
          <p:cNvPr id="7" name="TextBox 6"/>
          <p:cNvSpPr txBox="1"/>
          <p:nvPr/>
        </p:nvSpPr>
        <p:spPr>
          <a:xfrm>
            <a:off x="7165075" y="2484004"/>
            <a:ext cx="4640238" cy="1754326"/>
          </a:xfrm>
          <a:prstGeom prst="rect">
            <a:avLst/>
          </a:prstGeom>
          <a:noFill/>
        </p:spPr>
        <p:txBody>
          <a:bodyPr wrap="square" rtlCol="0">
            <a:spAutoFit/>
          </a:bodyPr>
          <a:lstStyle/>
          <a:p>
            <a:r>
              <a:rPr lang="en-US" sz="3600" b="1" dirty="0">
                <a:solidFill>
                  <a:srgbClr val="00B050"/>
                </a:solidFill>
              </a:rPr>
              <a:t>N</a:t>
            </a:r>
            <a:r>
              <a:rPr lang="en-US" sz="3600" b="1" dirty="0" smtClean="0">
                <a:solidFill>
                  <a:srgbClr val="00B050"/>
                </a:solidFill>
              </a:rPr>
              <a:t>ode:</a:t>
            </a:r>
            <a:r>
              <a:rPr lang="en-US" sz="3600" b="1" dirty="0" smtClean="0"/>
              <a:t> Region of minimum amplitude in a standing wave</a:t>
            </a:r>
            <a:endParaRPr lang="en-US" sz="3600" b="1" dirty="0"/>
          </a:p>
        </p:txBody>
      </p:sp>
      <p:pic>
        <p:nvPicPr>
          <p:cNvPr id="3" name="Picture 2" descr="http://www.physicsclassroom.com/mmedia/waves/swf.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728075" y="4630855"/>
            <a:ext cx="1952625"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628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8241" y="0"/>
            <a:ext cx="10479525" cy="7859645"/>
          </a:xfrm>
          <a:prstGeom prst="rect">
            <a:avLst/>
          </a:prstGeom>
        </p:spPr>
      </p:pic>
    </p:spTree>
    <p:extLst>
      <p:ext uri="{BB962C8B-B14F-4D97-AF65-F5344CB8AC3E}">
        <p14:creationId xmlns:p14="http://schemas.microsoft.com/office/powerpoint/2010/main" val="3627644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0332" y="160360"/>
            <a:ext cx="10682283" cy="584775"/>
          </a:xfrm>
          <a:prstGeom prst="rect">
            <a:avLst/>
          </a:prstGeom>
        </p:spPr>
        <p:txBody>
          <a:bodyPr wrap="none">
            <a:spAutoFit/>
          </a:bodyPr>
          <a:lstStyle/>
          <a:p>
            <a:r>
              <a:rPr lang="en-US" altLang="en-US" sz="3200" b="1" dirty="0" smtClean="0">
                <a:solidFill>
                  <a:srgbClr val="FF0000"/>
                </a:solidFill>
              </a:rPr>
              <a:t>Production of ultrasonic waves by inverse Piezo-electric effect</a:t>
            </a:r>
            <a:endParaRPr lang="en-US" sz="3200" dirty="0"/>
          </a:p>
        </p:txBody>
      </p:sp>
      <p:sp>
        <p:nvSpPr>
          <p:cNvPr id="3" name="Rectangle 3"/>
          <p:cNvSpPr txBox="1">
            <a:spLocks noChangeArrowheads="1"/>
          </p:cNvSpPr>
          <p:nvPr/>
        </p:nvSpPr>
        <p:spPr>
          <a:xfrm>
            <a:off x="330591" y="1603716"/>
            <a:ext cx="10234246" cy="493275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defTabSz="914400" rtl="0" eaLnBrk="1" fontAlgn="auto" latinLnBrk="0" hangingPunct="1">
              <a:lnSpc>
                <a:spcPct val="90000"/>
              </a:lnSpc>
              <a:spcBef>
                <a:spcPct val="20000"/>
              </a:spcBef>
              <a:spcAft>
                <a:spcPts val="0"/>
              </a:spcAft>
              <a:buClrTx/>
              <a:buSzTx/>
              <a:buFontTx/>
              <a:buNone/>
              <a:tabLst/>
              <a:defRPr/>
            </a:pPr>
            <a:r>
              <a:rPr kumimoji="0" lang="en-US" altLang="en-US" sz="2800" b="1" i="0" u="none" strike="noStrike" kern="1200" cap="none" spc="0" normalizeH="0" baseline="0" noProof="0" smtClean="0">
                <a:ln>
                  <a:noFill/>
                </a:ln>
                <a:solidFill>
                  <a:srgbClr val="FF0000"/>
                </a:solidFill>
                <a:effectLst/>
                <a:uLnTx/>
                <a:uFillTx/>
                <a:latin typeface="Calibri"/>
                <a:ea typeface="+mn-ea"/>
                <a:cs typeface="+mn-cs"/>
              </a:rPr>
              <a:t>      Principle : Inverse piezo electric effect</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en-US" sz="2800" b="1" i="0" u="none" strike="noStrike" kern="1200" cap="none" spc="0" normalizeH="0" baseline="0" noProof="0" smtClean="0">
                <a:ln>
                  <a:noFill/>
                </a:ln>
                <a:solidFill>
                  <a:srgbClr val="FF0000"/>
                </a:solidFill>
                <a:effectLst/>
                <a:uLnTx/>
                <a:uFillTx/>
                <a:latin typeface="Calibri"/>
                <a:ea typeface="+mn-ea"/>
                <a:cs typeface="+mn-cs"/>
              </a:rPr>
              <a:t> If mechanical pressure is applied to one pair of opposite faces of certain crystals like quartz, equal and opposite electrical charges appear across its other faces. This is called as piezo-electric effect.</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en-US" sz="2800" b="1" i="0" u="none" strike="noStrike" kern="1200" cap="none" spc="0" normalizeH="0" baseline="0" noProof="0" smtClean="0">
                <a:ln>
                  <a:noFill/>
                </a:ln>
                <a:solidFill>
                  <a:srgbClr val="FF0000"/>
                </a:solidFill>
                <a:effectLst/>
                <a:uLnTx/>
                <a:uFillTx/>
                <a:latin typeface="Calibri"/>
                <a:ea typeface="+mn-ea"/>
                <a:cs typeface="+mn-cs"/>
              </a:rPr>
              <a:t>The converse of piezo electric effect is also true.</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en-US" sz="2800" b="1" i="0" u="none" strike="noStrike" kern="1200" cap="none" spc="0" normalizeH="0" baseline="0" noProof="0" smtClean="0">
                <a:ln>
                  <a:noFill/>
                </a:ln>
                <a:solidFill>
                  <a:srgbClr val="FF0000"/>
                </a:solidFill>
                <a:effectLst/>
                <a:uLnTx/>
                <a:uFillTx/>
                <a:latin typeface="Calibri"/>
                <a:ea typeface="+mn-ea"/>
                <a:cs typeface="+mn-cs"/>
              </a:rPr>
              <a:t>If an electric field is applied to one pair of faces, the corresponding changes in the dimensions of the other pair of faces of the crystal are produced. This is known as </a:t>
            </a:r>
            <a:r>
              <a:rPr kumimoji="0" lang="en-US" altLang="en-US" sz="2800" b="1" i="1" u="none" strike="noStrike" kern="1200" cap="none" spc="0" normalizeH="0" baseline="0" noProof="0" smtClean="0">
                <a:ln>
                  <a:noFill/>
                </a:ln>
                <a:solidFill>
                  <a:srgbClr val="FF0000"/>
                </a:solidFill>
                <a:effectLst/>
                <a:uLnTx/>
                <a:uFillTx/>
                <a:latin typeface="Calibri"/>
                <a:ea typeface="+mn-ea"/>
                <a:cs typeface="+mn-cs"/>
              </a:rPr>
              <a:t>inverse piezo electric </a:t>
            </a:r>
            <a:r>
              <a:rPr kumimoji="0" lang="en-US" altLang="en-US" sz="2800" b="1" i="0" u="none" strike="noStrike" kern="1200" cap="none" spc="0" normalizeH="0" baseline="0" noProof="0" smtClean="0">
                <a:ln>
                  <a:noFill/>
                </a:ln>
                <a:solidFill>
                  <a:srgbClr val="FF0000"/>
                </a:solidFill>
                <a:effectLst/>
                <a:uLnTx/>
                <a:uFillTx/>
                <a:latin typeface="Calibri"/>
                <a:ea typeface="+mn-ea"/>
                <a:cs typeface="+mn-cs"/>
              </a:rPr>
              <a:t>effect or </a:t>
            </a:r>
            <a:r>
              <a:rPr kumimoji="0" lang="en-US" altLang="en-US" sz="2800" b="1" i="1" u="none" strike="noStrike" kern="1200" cap="none" spc="0" normalizeH="0" baseline="0" noProof="0" smtClean="0">
                <a:ln>
                  <a:noFill/>
                </a:ln>
                <a:solidFill>
                  <a:srgbClr val="FF0000"/>
                </a:solidFill>
                <a:effectLst/>
                <a:uLnTx/>
                <a:uFillTx/>
                <a:latin typeface="Calibri"/>
                <a:ea typeface="+mn-ea"/>
                <a:cs typeface="+mn-cs"/>
              </a:rPr>
              <a:t>electrostriction</a:t>
            </a:r>
            <a:r>
              <a:rPr kumimoji="0" lang="en-US" altLang="en-US" sz="2800" b="1" i="0" u="none" strike="noStrike" kern="1200" cap="none" spc="0" normalizeH="0" baseline="0" noProof="0" smtClean="0">
                <a:ln>
                  <a:noFill/>
                </a:ln>
                <a:solidFill>
                  <a:srgbClr val="FF0000"/>
                </a:solidFill>
                <a:effectLst/>
                <a:uLnTx/>
                <a:uFillTx/>
                <a:latin typeface="Calibri"/>
                <a:ea typeface="+mn-ea"/>
                <a:cs typeface="+mn-cs"/>
              </a:rPr>
              <a:t>.</a:t>
            </a:r>
          </a:p>
          <a:p>
            <a:pPr marL="342900" marR="0" lvl="0" indent="-342900" algn="just" defTabSz="914400" rtl="0" eaLnBrk="1" fontAlgn="auto" latinLnBrk="0" hangingPunct="1">
              <a:lnSpc>
                <a:spcPct val="90000"/>
              </a:lnSpc>
              <a:spcBef>
                <a:spcPct val="20000"/>
              </a:spcBef>
              <a:spcAft>
                <a:spcPts val="0"/>
              </a:spcAft>
              <a:buClrTx/>
              <a:buSzTx/>
              <a:buFontTx/>
              <a:buNone/>
              <a:tabLst/>
              <a:defRPr/>
            </a:pPr>
            <a:endParaRPr kumimoji="0" lang="en-US" altLang="en-US" sz="2800" b="1" i="0" u="none" strike="noStrike" kern="1200" cap="none" spc="0" normalizeH="0" baseline="0" noProof="0" dirty="0">
              <a:ln>
                <a:noFill/>
              </a:ln>
              <a:solidFill>
                <a:srgbClr val="FF0000"/>
              </a:solidFill>
              <a:effectLst/>
              <a:uLnTx/>
              <a:uFillTx/>
              <a:latin typeface="Calibri"/>
              <a:ea typeface="+mn-ea"/>
              <a:cs typeface="+mn-cs"/>
            </a:endParaRPr>
          </a:p>
        </p:txBody>
      </p:sp>
    </p:spTree>
    <p:extLst>
      <p:ext uri="{BB962C8B-B14F-4D97-AF65-F5344CB8AC3E}">
        <p14:creationId xmlns:p14="http://schemas.microsoft.com/office/powerpoint/2010/main" val="1239299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0D8653-54F6-4EC3-82AC-6DFC63EFC1B6}"/>
              </a:ext>
            </a:extLst>
          </p:cNvPr>
          <p:cNvSpPr txBox="1"/>
          <p:nvPr/>
        </p:nvSpPr>
        <p:spPr>
          <a:xfrm>
            <a:off x="166254" y="431207"/>
            <a:ext cx="11471563" cy="1323439"/>
          </a:xfrm>
          <a:prstGeom prst="rect">
            <a:avLst/>
          </a:prstGeom>
          <a:solidFill>
            <a:srgbClr val="FFFF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Step by Step guide to perform the experiment in Virtual lab </a:t>
            </a:r>
          </a:p>
        </p:txBody>
      </p:sp>
      <p:sp>
        <p:nvSpPr>
          <p:cNvPr id="3" name="TextBox 2">
            <a:extLst>
              <a:ext uri="{FF2B5EF4-FFF2-40B4-BE49-F238E27FC236}">
                <a16:creationId xmlns:a16="http://schemas.microsoft.com/office/drawing/2014/main" id="{A2FD26C6-29E5-459C-973C-ECBD41B1036F}"/>
              </a:ext>
            </a:extLst>
          </p:cNvPr>
          <p:cNvSpPr txBox="1"/>
          <p:nvPr/>
        </p:nvSpPr>
        <p:spPr>
          <a:xfrm>
            <a:off x="415636" y="3057236"/>
            <a:ext cx="9578109"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(1) Follow the slides below.</a:t>
            </a:r>
          </a:p>
          <a:p>
            <a:pPr lvl="0"/>
            <a:r>
              <a:rPr kumimoji="0" lang="en-US" sz="3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(2) Click on the YouTube video  link: </a:t>
            </a:r>
            <a:r>
              <a:rPr lang="en-US" sz="3600" dirty="0">
                <a:solidFill>
                  <a:prstClr val="black"/>
                </a:solidFill>
                <a:latin typeface="Cambria" panose="02040503050406030204" pitchFamily="18" charset="0"/>
                <a:ea typeface="Cambria" panose="02040503050406030204" pitchFamily="18" charset="0"/>
                <a:hlinkClick r:id="rId2"/>
              </a:rPr>
              <a:t>http://</a:t>
            </a:r>
            <a:r>
              <a:rPr lang="en-US" sz="3600" dirty="0" smtClean="0">
                <a:solidFill>
                  <a:prstClr val="black"/>
                </a:solidFill>
                <a:latin typeface="Cambria" panose="02040503050406030204" pitchFamily="18" charset="0"/>
                <a:ea typeface="Cambria" panose="02040503050406030204" pitchFamily="18" charset="0"/>
                <a:hlinkClick r:id="rId2"/>
              </a:rPr>
              <a:t>www.youtube.com/v/MD_zkNzF3eA&amp;hl=en&amp;fs=1&amp;rel=0&amp;hd=1&amp;autoplay=1</a:t>
            </a:r>
            <a:endParaRPr lang="en-US" sz="3600" dirty="0">
              <a:solidFill>
                <a:prstClr val="black"/>
              </a:solidFill>
              <a:latin typeface="Cambria" panose="02040503050406030204" pitchFamily="18" charset="0"/>
              <a:ea typeface="Cambria" panose="02040503050406030204" pitchFamily="18" charset="0"/>
            </a:endParaRPr>
          </a:p>
          <a:p>
            <a:pPr lvl="0"/>
            <a:endParaRPr lang="en-US" sz="3600" dirty="0" smtClean="0">
              <a:solidFill>
                <a:prstClr val="black"/>
              </a:solidFill>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0307DEBF-FD59-4FFC-AABA-2EA79BF8FF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CFE4FA-4966-4C66-8E35-E506611F709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1907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TotalTime>
  <Words>1514</Words>
  <Application>Microsoft Office PowerPoint</Application>
  <PresentationFormat>Widescreen</PresentationFormat>
  <Paragraphs>278</Paragraphs>
  <Slides>55</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55</vt:i4>
      </vt:variant>
    </vt:vector>
  </HeadingPairs>
  <TitlesOfParts>
    <vt:vector size="66" baseType="lpstr">
      <vt:lpstr>Arial</vt:lpstr>
      <vt:lpstr>Calibri</vt:lpstr>
      <vt:lpstr>Calibri Light</vt:lpstr>
      <vt:lpstr>Cambria</vt:lpstr>
      <vt:lpstr>Cambria Math</vt:lpstr>
      <vt:lpstr>Times New Roman</vt:lpstr>
      <vt:lpstr>TimesNewRomanPSMT</vt:lpstr>
      <vt:lpstr>Wingdings</vt:lpstr>
      <vt:lpstr>Office Theme</vt:lpstr>
      <vt:lpstr>1_Office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MUKHERJEE</dc:creator>
  <cp:lastModifiedBy>SUMAN MUKHERJEE</cp:lastModifiedBy>
  <cp:revision>70</cp:revision>
  <dcterms:created xsi:type="dcterms:W3CDTF">2020-12-13T06:27:10Z</dcterms:created>
  <dcterms:modified xsi:type="dcterms:W3CDTF">2021-01-20T09:18:50Z</dcterms:modified>
</cp:coreProperties>
</file>