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1"/>
  </p:notesMasterIdLst>
  <p:sldIdLst>
    <p:sldId id="256" r:id="rId2"/>
    <p:sldId id="258" r:id="rId3"/>
    <p:sldId id="311" r:id="rId4"/>
    <p:sldId id="312" r:id="rId5"/>
    <p:sldId id="309" r:id="rId6"/>
    <p:sldId id="310" r:id="rId7"/>
    <p:sldId id="344" r:id="rId8"/>
    <p:sldId id="346" r:id="rId9"/>
    <p:sldId id="337" r:id="rId10"/>
    <p:sldId id="338" r:id="rId11"/>
    <p:sldId id="339" r:id="rId12"/>
    <p:sldId id="347" r:id="rId13"/>
    <p:sldId id="348" r:id="rId14"/>
    <p:sldId id="349" r:id="rId15"/>
    <p:sldId id="350" r:id="rId16"/>
    <p:sldId id="340" r:id="rId17"/>
    <p:sldId id="351" r:id="rId18"/>
    <p:sldId id="352" r:id="rId19"/>
    <p:sldId id="353" r:id="rId20"/>
    <p:sldId id="354" r:id="rId21"/>
    <p:sldId id="355" r:id="rId22"/>
    <p:sldId id="356" r:id="rId23"/>
    <p:sldId id="357" r:id="rId24"/>
    <p:sldId id="358" r:id="rId25"/>
    <p:sldId id="359" r:id="rId26"/>
    <p:sldId id="360" r:id="rId27"/>
    <p:sldId id="361" r:id="rId28"/>
    <p:sldId id="363" r:id="rId29"/>
    <p:sldId id="364" r:id="rId30"/>
    <p:sldId id="365" r:id="rId31"/>
    <p:sldId id="366" r:id="rId32"/>
    <p:sldId id="367" r:id="rId33"/>
    <p:sldId id="368" r:id="rId34"/>
    <p:sldId id="369" r:id="rId35"/>
    <p:sldId id="370" r:id="rId36"/>
    <p:sldId id="371" r:id="rId37"/>
    <p:sldId id="372" r:id="rId38"/>
    <p:sldId id="316" r:id="rId39"/>
    <p:sldId id="272"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BADC45B-7822-41B7-9846-1B98B789A8EC}" v="134" dt="2021-02-05T08:08:23.281"/>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9C6B4F9E-B0B2-4C7F-A798-79FA79A8D7C6}" v="588" dt="2021-02-05T07:52:18.053"/>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5093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393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28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454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533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183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072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1502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Function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br>
              <a:rPr lang="en-US" dirty="0"/>
            </a:br>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Build 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br>
              <a:rPr lang="en-US" dirty="0"/>
            </a:br>
            <a:endParaRPr lang="en-US" sz="1800">
              <a:latin typeface="Calibri"/>
            </a:endParaRPr>
          </a:p>
          <a:p>
            <a:r>
              <a:rPr lang="en-US" sz="1800">
                <a:latin typeface="Calibri"/>
              </a:rPr>
              <a:t>int main() {</a:t>
            </a:r>
          </a:p>
          <a:p>
            <a:br>
              <a:rPr lang="en-US" dirty="0"/>
            </a:br>
            <a:endParaRPr lang="en-US" sz="1800">
              <a:latin typeface="Calibri"/>
            </a:endParaRPr>
          </a:p>
          <a:p>
            <a:r>
              <a:rPr lang="en-US" sz="1800">
                <a:latin typeface="Calibri"/>
              </a:rPr>
              <a:t>sayHello();</a:t>
            </a:r>
          </a:p>
          <a:p>
            <a:br>
              <a:rPr lang="en-US" dirty="0"/>
            </a:br>
            <a:endParaRPr lang="en-US" sz="1800">
              <a:latin typeface="Calibri"/>
            </a:endParaRPr>
          </a:p>
          <a:p>
            <a:r>
              <a:rPr lang="en-US" sz="1800">
                <a:latin typeface="Calibri"/>
              </a:rPr>
              <a:t>return 0;</a:t>
            </a:r>
          </a:p>
          <a:p>
            <a:r>
              <a:rPr lang="en-US" sz="1800">
                <a:latin typeface="Calibri"/>
              </a:rPr>
              <a:t>}</a:t>
            </a:r>
          </a:p>
          <a:p>
            <a:br>
              <a:rPr lang="en-US" dirty="0"/>
            </a:br>
            <a:endParaRPr lang="en-US" sz="1800">
              <a:latin typeface="Calibri"/>
            </a:endParaRPr>
          </a:p>
          <a:p>
            <a:br>
              <a:rPr lang="en-US" dirty="0"/>
            </a:br>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When you define a function, you can specify a default value for each of the last parameters. This value will be used if the corresponding argument is left blank when calling to the function.</a:t>
            </a:r>
            <a:endParaRPr lang="en-US" sz="1800">
              <a:latin typeface="Calibri"/>
            </a:endParaRPr>
          </a:p>
          <a:p>
            <a:pPr algn="just"/>
            <a:endParaRPr lang="en-US" sz="1800" dirty="0">
              <a:latin typeface="Calibri"/>
            </a:endParaRPr>
          </a:p>
          <a:p>
            <a:pPr algn="just"/>
            <a:endParaRPr lang="en-US" sz="1800" dirty="0">
              <a:latin typeface="Calibri"/>
            </a:endParaRPr>
          </a:p>
          <a:p>
            <a:pPr algn="just"/>
            <a:r>
              <a:rPr lang="en-US" sz="1800" dirty="0">
                <a:latin typeface="Calibri"/>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lang="en-US" sz="1800">
              <a:latin typeface="Calibri"/>
            </a:endParaRPr>
          </a:p>
          <a:p>
            <a:pPr algn="just"/>
            <a:endParaRPr lang="en-US" sz="1800" dirty="0">
              <a:latin typeface="Calibri"/>
            </a:endParaRPr>
          </a:p>
          <a:p>
            <a:pPr algn="just"/>
            <a:endParaRPr lang="en-US" sz="1800" dirty="0">
              <a:latin typeface="Calibri"/>
            </a:endParaRPr>
          </a:p>
          <a:p>
            <a:pPr algn="just"/>
            <a:r>
              <a:rPr lang="en-US" sz="1800" dirty="0">
                <a:latin typeface="Calibri"/>
              </a:rPr>
              <a:t> Consider the following example −</a:t>
            </a:r>
            <a:endParaRPr lang="en-US" sz="1800">
              <a:latin typeface="Calibri"/>
            </a:endParaRPr>
          </a:p>
          <a:p>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#include &lt;iostream&gt; </a:t>
            </a:r>
          </a:p>
          <a:p>
            <a:pPr algn="just"/>
            <a:r>
              <a:rPr lang="en-US" sz="1800" dirty="0">
                <a:latin typeface="Calibri"/>
              </a:rPr>
              <a:t>using namespace std; </a:t>
            </a:r>
          </a:p>
          <a:p>
            <a:pPr algn="just"/>
            <a:endParaRPr lang="en-US" sz="1800" dirty="0">
              <a:latin typeface="Calibri"/>
            </a:endParaRPr>
          </a:p>
          <a:p>
            <a:pPr algn="just"/>
            <a:r>
              <a:rPr lang="en-US" sz="1800" dirty="0">
                <a:latin typeface="Calibri"/>
              </a:rPr>
              <a:t>int sum(int a, int b = 20) { </a:t>
            </a:r>
          </a:p>
          <a:p>
            <a:pPr algn="just"/>
            <a:r>
              <a:rPr lang="en-US" sz="1800" dirty="0">
                <a:latin typeface="Calibri"/>
              </a:rPr>
              <a:t>   int result; </a:t>
            </a:r>
          </a:p>
          <a:p>
            <a:pPr algn="just"/>
            <a:r>
              <a:rPr lang="en-US" sz="1800" dirty="0">
                <a:latin typeface="Calibri"/>
              </a:rPr>
              <a:t>   result = a + b; </a:t>
            </a:r>
          </a:p>
          <a:p>
            <a:pPr algn="just"/>
            <a:r>
              <a:rPr lang="en-US" sz="1800" dirty="0">
                <a:latin typeface="Calibri"/>
              </a:rPr>
              <a:t>  </a:t>
            </a:r>
          </a:p>
          <a:p>
            <a:pPr algn="just"/>
            <a:r>
              <a:rPr lang="en-US" sz="1800" dirty="0">
                <a:latin typeface="Calibri"/>
              </a:rPr>
              <a:t>   return (result); </a:t>
            </a:r>
          </a:p>
          <a:p>
            <a:pPr algn="just"/>
            <a:r>
              <a:rPr lang="en-US" sz="1800" dirty="0">
                <a:latin typeface="Calibri"/>
              </a:rPr>
              <a:t>} </a:t>
            </a:r>
          </a:p>
          <a:p>
            <a:pPr algn="just"/>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60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int main () { </a:t>
            </a:r>
          </a:p>
          <a:p>
            <a:pPr algn="just"/>
            <a:r>
              <a:rPr lang="en-US" sz="1800" dirty="0">
                <a:latin typeface="Calibri"/>
              </a:rPr>
              <a:t>   // local variable declaration: </a:t>
            </a:r>
          </a:p>
          <a:p>
            <a:pPr algn="just"/>
            <a:r>
              <a:rPr lang="en-US" sz="1800" dirty="0">
                <a:latin typeface="Calibri"/>
              </a:rPr>
              <a:t>   int a = 100; </a:t>
            </a:r>
          </a:p>
          <a:p>
            <a:pPr algn="just"/>
            <a:r>
              <a:rPr lang="en-US" sz="1800" dirty="0">
                <a:latin typeface="Calibri"/>
              </a:rPr>
              <a:t>   int b = 200; </a:t>
            </a:r>
          </a:p>
          <a:p>
            <a:pPr algn="just"/>
            <a:r>
              <a:rPr lang="en-US" sz="1800" dirty="0">
                <a:latin typeface="Calibri"/>
              </a:rPr>
              <a:t>   int result; </a:t>
            </a:r>
          </a:p>
          <a:p>
            <a:pPr algn="just"/>
            <a:r>
              <a:rPr lang="en-US" sz="1800" dirty="0">
                <a:latin typeface="Calibri"/>
              </a:rPr>
              <a:t>   // calling a function to add the values. </a:t>
            </a:r>
          </a:p>
          <a:p>
            <a:pPr algn="just"/>
            <a:r>
              <a:rPr lang="en-US" sz="1800" dirty="0">
                <a:latin typeface="Calibri"/>
              </a:rPr>
              <a:t>   result = sum(a, b); </a:t>
            </a:r>
          </a:p>
          <a:p>
            <a:pPr algn="just"/>
            <a:r>
              <a:rPr lang="en-US" sz="1800" dirty="0">
                <a:latin typeface="Calibri"/>
              </a:rPr>
              <a:t>   </a:t>
            </a:r>
            <a:r>
              <a:rPr lang="en-US" sz="1800" dirty="0" err="1">
                <a:latin typeface="Calibri"/>
              </a:rPr>
              <a:t>cout</a:t>
            </a:r>
            <a:r>
              <a:rPr lang="en-US" sz="1800" dirty="0">
                <a:latin typeface="Calibri"/>
              </a:rPr>
              <a:t> &lt;&lt; "Total value is :" &lt;&lt; result &lt;&lt; </a:t>
            </a:r>
            <a:r>
              <a:rPr lang="en-US" sz="1800" dirty="0" err="1">
                <a:latin typeface="Calibri"/>
              </a:rPr>
              <a:t>endl</a:t>
            </a:r>
            <a:r>
              <a:rPr lang="en-US" sz="1800" dirty="0">
                <a:latin typeface="Calibri"/>
              </a:rPr>
              <a:t>; </a:t>
            </a:r>
          </a:p>
          <a:p>
            <a:pPr algn="just"/>
            <a:endParaRPr lang="en-US" sz="1800" dirty="0">
              <a:latin typeface="Calibri"/>
            </a:endParaRPr>
          </a:p>
          <a:p>
            <a:pPr algn="just"/>
            <a:r>
              <a:rPr lang="en-US" sz="1800" dirty="0">
                <a:latin typeface="Calibri"/>
              </a:rPr>
              <a:t>   // calling a function again as follows. </a:t>
            </a:r>
          </a:p>
          <a:p>
            <a:pPr algn="just"/>
            <a:r>
              <a:rPr lang="en-US" sz="1800" dirty="0">
                <a:latin typeface="Calibri"/>
              </a:rPr>
              <a:t>   result = sum(a); </a:t>
            </a:r>
          </a:p>
          <a:p>
            <a:pPr algn="just"/>
            <a:r>
              <a:rPr lang="en-US" sz="1800" dirty="0">
                <a:latin typeface="Calibri"/>
              </a:rPr>
              <a:t>   </a:t>
            </a:r>
            <a:r>
              <a:rPr lang="en-US" sz="1800" dirty="0" err="1">
                <a:latin typeface="Calibri"/>
              </a:rPr>
              <a:t>cout</a:t>
            </a:r>
            <a:r>
              <a:rPr lang="en-US" sz="1800" dirty="0">
                <a:latin typeface="Calibri"/>
              </a:rPr>
              <a:t> &lt;&lt; "Total value is :" &lt;&lt; result &lt;&lt; </a:t>
            </a:r>
            <a:r>
              <a:rPr lang="en-US" sz="1800" dirty="0" err="1">
                <a:latin typeface="Calibri"/>
              </a:rPr>
              <a:t>endl</a:t>
            </a:r>
            <a:r>
              <a:rPr lang="en-US" sz="1800" dirty="0">
                <a:latin typeface="Calibri"/>
              </a:rPr>
              <a:t>; </a:t>
            </a:r>
          </a:p>
          <a:p>
            <a:pPr algn="just"/>
            <a:r>
              <a:rPr lang="en-US" sz="1800" dirty="0">
                <a:latin typeface="Calibri"/>
              </a:rPr>
              <a:t>   return 0; </a:t>
            </a:r>
          </a:p>
          <a:p>
            <a:pPr algn="just"/>
            <a:r>
              <a:rPr lang="en-US" sz="1800" dirty="0">
                <a:latin typeface="Calibri"/>
              </a:rPr>
              <a:t>} </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4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Total value is :300</a:t>
            </a:r>
            <a:endParaRPr lang="en-US" dirty="0">
              <a:latin typeface="Calibri"/>
            </a:endParaRPr>
          </a:p>
          <a:p>
            <a:pPr algn="just"/>
            <a:r>
              <a:rPr lang="en-US" sz="1800" dirty="0">
                <a:latin typeface="Calibri"/>
              </a:rPr>
              <a:t>
Total value is :120</a:t>
            </a:r>
            <a:endParaRPr lang="en-US"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469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Create a calculator that takes a number, a basic math operator (+,-,*,/,^), and a second number all from user input, and have it print the result of the mathematical operation. The mathematical operations should be wrapped inside of functions.</a:t>
            </a:r>
            <a:endParaRPr lang="en-US" sz="180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A person is </a:t>
            </a:r>
            <a:r>
              <a:rPr lang="en-US" sz="1800" dirty="0" err="1">
                <a:latin typeface="Calibri"/>
              </a:rPr>
              <a:t>elligible</a:t>
            </a:r>
            <a:r>
              <a:rPr lang="en-US" sz="1800" dirty="0">
                <a:latin typeface="Calibri"/>
              </a:rPr>
              <a:t> to vote if his/her age is greater than or equal to 18. Define a function to find out if he/she is </a:t>
            </a:r>
            <a:r>
              <a:rPr lang="en-US" sz="1800" dirty="0" err="1">
                <a:latin typeface="Calibri"/>
              </a:rPr>
              <a:t>elligible</a:t>
            </a:r>
            <a:r>
              <a:rPr lang="en-US" sz="1800" dirty="0">
                <a:latin typeface="Calibri"/>
              </a:rPr>
              <a:t> to vote.</a:t>
            </a:r>
            <a:endParaRPr lang="en-US" sz="1800">
              <a:latin typeface="Calibri"/>
            </a:endParaRPr>
          </a:p>
          <a:p>
            <a:pPr marL="285750" indent="-285750">
              <a:buChar char="•"/>
            </a:pPr>
            <a:endParaRPr lang="en-US" sz="1800" dirty="0">
              <a:latin typeface="Calibri"/>
            </a:endParaRPr>
          </a:p>
          <a:p>
            <a:pPr marL="285750" indent="-285750">
              <a:buChar char="•"/>
            </a:pPr>
            <a:r>
              <a:rPr lang="en-US" sz="1800" dirty="0">
                <a:latin typeface="Calibri"/>
              </a:rPr>
              <a:t>Write a program which will ask the user to enter his/her marks (out of 100). Define a function that will display grades according to the marks entered as below:</a:t>
            </a:r>
            <a:br>
              <a:rPr lang="en-US" sz="1800" dirty="0">
                <a:latin typeface="Calibri"/>
              </a:rPr>
            </a:br>
            <a:r>
              <a:rPr lang="en-US" sz="1800" dirty="0">
                <a:latin typeface="Calibri"/>
              </a:rPr>
              <a:t>Marks        Grade</a:t>
            </a:r>
            <a:br>
              <a:rPr lang="en-US" sz="1800" dirty="0">
                <a:latin typeface="Calibri"/>
              </a:rPr>
            </a:br>
            <a:r>
              <a:rPr lang="en-US" sz="1800" dirty="0">
                <a:latin typeface="Calibri"/>
              </a:rPr>
              <a:t>91-100         AA</a:t>
            </a:r>
            <a:br>
              <a:rPr lang="en-US" sz="1800" dirty="0">
                <a:latin typeface="Calibri"/>
              </a:rPr>
            </a:br>
            <a:r>
              <a:rPr lang="en-US" sz="1800" dirty="0">
                <a:latin typeface="Calibri"/>
              </a:rPr>
              <a:t>81-90          AB</a:t>
            </a:r>
            <a:br>
              <a:rPr lang="en-US" sz="1800" dirty="0">
                <a:latin typeface="Calibri"/>
              </a:rPr>
            </a:br>
            <a:r>
              <a:rPr lang="en-US" sz="1800" dirty="0">
                <a:latin typeface="Calibri"/>
              </a:rPr>
              <a:t>71-80          BB</a:t>
            </a:r>
            <a:br>
              <a:rPr lang="en-US" sz="1800" dirty="0">
                <a:latin typeface="Calibri"/>
              </a:rPr>
            </a:br>
            <a:r>
              <a:rPr lang="en-US" sz="1800" dirty="0">
                <a:latin typeface="Calibri"/>
              </a:rPr>
              <a:t>61-70          BC</a:t>
            </a:r>
            <a:br>
              <a:rPr lang="en-US" sz="1800" dirty="0">
                <a:latin typeface="Calibri"/>
              </a:rPr>
            </a:br>
            <a:r>
              <a:rPr lang="en-US" sz="1800" dirty="0">
                <a:latin typeface="Calibri"/>
              </a:rPr>
              <a:t>51-60          CD</a:t>
            </a:r>
            <a:br>
              <a:rPr lang="en-US" sz="1800" dirty="0">
                <a:latin typeface="Calibri"/>
              </a:rPr>
            </a:br>
            <a:r>
              <a:rPr lang="en-US" sz="1800" dirty="0">
                <a:latin typeface="Calibri"/>
              </a:rPr>
              <a:t>41-50          DD</a:t>
            </a:r>
            <a:br>
              <a:rPr lang="en-US" sz="1800" dirty="0">
                <a:latin typeface="Calibri"/>
              </a:rPr>
            </a:br>
            <a:r>
              <a:rPr lang="en-US" sz="1800" dirty="0">
                <a:latin typeface="Calibri"/>
              </a:rPr>
              <a:t>&lt;=40          Fail</a:t>
            </a: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a:p>
          <a:p>
            <a:r>
              <a:rPr lang="en-US" sz="1800" dirty="0">
                <a:latin typeface="Calibri"/>
              </a:rPr>
              <a:t>Function overloading is a C++ programming feature that allows us to have more than one function having same name but different parameter list, when I say parameter list, it means the data type and sequence of the parameters</a:t>
            </a:r>
            <a:r>
              <a:rPr lang="en-US" dirty="0"/>
              <a:t>, </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a:t>
            </a:r>
          </a:p>
          <a:p>
            <a:r>
              <a:rPr lang="en-US" sz="1800" dirty="0">
                <a:latin typeface="Calibri"/>
              </a:rPr>
              <a:t>
class Addition {
public:
    int sum(int num1,int num2) {
        return num1+num2;
    }
    int sum(int num1,int num2, int num3) {
       return num1+num2+num3;
    }
};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1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int main(void) {</a:t>
            </a:r>
            <a:br>
              <a:rPr lang="en-US" sz="1800" dirty="0">
                <a:latin typeface="Calibri"/>
                <a:cs typeface="Calibri"/>
              </a:rPr>
            </a:br>
            <a:r>
              <a:rPr lang="en-US" sz="1800" dirty="0">
                <a:latin typeface="Calibri"/>
                <a:cs typeface="Calibri"/>
              </a:rPr>
              <a:t>    Addition obj;</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obj.sum</a:t>
            </a:r>
            <a:r>
              <a:rPr lang="en-US" sz="1800" dirty="0">
                <a:latin typeface="Calibri"/>
                <a:cs typeface="Calibri"/>
              </a:rPr>
              <a:t>(20, 15)&lt;&lt;</a:t>
            </a:r>
            <a:r>
              <a:rPr lang="en-US" sz="1800" dirty="0" err="1">
                <a:latin typeface="Calibri"/>
                <a:cs typeface="Calibri"/>
              </a:rPr>
              <a:t>endl</a:t>
            </a:r>
            <a:r>
              <a:rPr lang="en-US" sz="1800" dirty="0">
                <a:latin typeface="Calibri"/>
                <a:cs typeface="Calibri"/>
              </a:rPr>
              <a:t>;</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obj.sum</a:t>
            </a:r>
            <a:r>
              <a:rPr lang="en-US" sz="1800" dirty="0">
                <a:latin typeface="Calibri"/>
                <a:cs typeface="Calibri"/>
              </a:rPr>
              <a:t>(81, 100, 10);</a:t>
            </a:r>
            <a:br>
              <a:rPr lang="en-US" sz="1800" dirty="0">
                <a:latin typeface="Calibri"/>
                <a:cs typeface="Calibri"/>
              </a:rPr>
            </a:br>
            <a:r>
              <a:rPr lang="en-US" sz="1800" dirty="0">
                <a:latin typeface="Calibri"/>
                <a:cs typeface="Calibri"/>
              </a:rPr>
              <a:t>   return 0;</a:t>
            </a:r>
            <a:br>
              <a:rPr lang="en-US" sz="1800" dirty="0">
                <a:latin typeface="Calibri"/>
                <a:cs typeface="Calibri"/>
              </a:rPr>
            </a:br>
            <a:r>
              <a:rPr lang="en-US" sz="1800" dirty="0">
                <a:latin typeface="Calibri"/>
                <a:cs typeface="Calibri"/>
              </a:rPr>
              <a:t>}</a:t>
            </a:r>
          </a:p>
          <a:p>
            <a:endParaRPr lang="en-US" sz="1800" dirty="0">
              <a:latin typeface="Calibri"/>
            </a:endParaRPr>
          </a:p>
          <a:p>
            <a:r>
              <a:rPr lang="en-US" sz="1800" b="1" dirty="0" err="1">
                <a:latin typeface="Calibri"/>
              </a:rPr>
              <a:t>Ouput</a:t>
            </a:r>
            <a:endParaRPr lang="en-US" sz="1800" b="1" dirty="0">
              <a:latin typeface="Calibri"/>
            </a:endParaRPr>
          </a:p>
          <a:p>
            <a:endParaRPr lang="en-US" sz="1800" dirty="0">
              <a:latin typeface="Calibri"/>
            </a:endParaRPr>
          </a:p>
          <a:p>
            <a:r>
              <a:rPr lang="en-US" sz="1800" dirty="0">
                <a:latin typeface="Calibri"/>
              </a:rPr>
              <a:t>35
191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1</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#include &lt;iostream&gt;
using namespace std;</a:t>
            </a:r>
          </a:p>
          <a:p>
            <a:r>
              <a:rPr lang="en-US" sz="1800" dirty="0">
                <a:latin typeface="Calibri"/>
                <a:cs typeface="Calibri"/>
              </a:rPr>
              <a:t>
class </a:t>
            </a:r>
            <a:r>
              <a:rPr lang="en-US" sz="1800" dirty="0" err="1">
                <a:latin typeface="Calibri"/>
                <a:cs typeface="Calibri"/>
              </a:rPr>
              <a:t>DemoClass</a:t>
            </a:r>
            <a:r>
              <a:rPr lang="en-US" sz="1800" dirty="0">
                <a:latin typeface="Calibri"/>
                <a:cs typeface="Calibri"/>
              </a:rPr>
              <a:t> {
public:
    int </a:t>
            </a:r>
            <a:r>
              <a:rPr lang="en-US" sz="1800" dirty="0" err="1">
                <a:latin typeface="Calibri"/>
                <a:cs typeface="Calibri"/>
              </a:rPr>
              <a:t>demoFunction</a:t>
            </a:r>
            <a:r>
              <a:rPr lang="en-US" sz="1800" dirty="0">
                <a:latin typeface="Calibri"/>
                <a:cs typeface="Calibri"/>
              </a:rPr>
              <a:t>(int </a:t>
            </a:r>
            <a:r>
              <a:rPr lang="en-US" sz="1800" dirty="0" err="1">
                <a:latin typeface="Calibri"/>
                <a:cs typeface="Calibri"/>
              </a:rPr>
              <a:t>i</a:t>
            </a:r>
            <a:r>
              <a:rPr lang="en-US" sz="1800" dirty="0">
                <a:latin typeface="Calibri"/>
                <a:cs typeface="Calibri"/>
              </a:rPr>
              <a:t>) {
        return </a:t>
            </a:r>
            <a:r>
              <a:rPr lang="en-US" sz="1800" dirty="0" err="1">
                <a:latin typeface="Calibri"/>
                <a:cs typeface="Calibri"/>
              </a:rPr>
              <a:t>i</a:t>
            </a:r>
            <a:r>
              <a:rPr lang="en-US" sz="1800" dirty="0">
                <a:latin typeface="Calibri"/>
                <a:cs typeface="Calibri"/>
              </a:rPr>
              <a:t>;
    }
    double </a:t>
            </a:r>
            <a:r>
              <a:rPr lang="en-US" sz="1800" dirty="0" err="1">
                <a:latin typeface="Calibri"/>
                <a:cs typeface="Calibri"/>
              </a:rPr>
              <a:t>demoFunction</a:t>
            </a:r>
            <a:r>
              <a:rPr lang="en-US" sz="1800" dirty="0">
                <a:latin typeface="Calibri"/>
                <a:cs typeface="Calibri"/>
              </a:rPr>
              <a:t>(double d) {
        return d;
    }
};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int main(void) {</a:t>
            </a:r>
            <a:br>
              <a:rPr lang="en-US" sz="1800" dirty="0">
                <a:latin typeface="Calibri"/>
                <a:cs typeface="Calibri"/>
              </a:rPr>
            </a:br>
            <a:r>
              <a:rPr lang="en-US" sz="1800" dirty="0">
                <a:latin typeface="Calibri"/>
                <a:cs typeface="Calibri"/>
              </a:rPr>
              <a:t>    </a:t>
            </a:r>
            <a:r>
              <a:rPr lang="en-US" sz="1800" err="1">
                <a:latin typeface="Calibri"/>
                <a:cs typeface="Calibri"/>
              </a:rPr>
              <a:t>DemoClass</a:t>
            </a:r>
            <a:r>
              <a:rPr lang="en-US" sz="1800" dirty="0">
                <a:latin typeface="Calibri"/>
                <a:cs typeface="Calibri"/>
              </a:rPr>
              <a:t> obj;</a:t>
            </a:r>
            <a:br>
              <a:rPr lang="en-US" sz="1800" dirty="0">
                <a:latin typeface="Calibri"/>
                <a:cs typeface="Calibri"/>
              </a:rPr>
            </a:br>
            <a:r>
              <a:rPr lang="en-US" sz="1800" dirty="0">
                <a:latin typeface="Calibri"/>
                <a:cs typeface="Calibri"/>
              </a:rPr>
              <a:t>    </a:t>
            </a:r>
            <a:r>
              <a:rPr lang="en-US" sz="1800" err="1">
                <a:latin typeface="Calibri"/>
                <a:cs typeface="Calibri"/>
              </a:rPr>
              <a:t>cout</a:t>
            </a:r>
            <a:r>
              <a:rPr lang="en-US" sz="1800" dirty="0">
                <a:latin typeface="Calibri"/>
                <a:cs typeface="Calibri"/>
              </a:rPr>
              <a:t>&lt;&lt;</a:t>
            </a:r>
            <a:r>
              <a:rPr lang="en-US" sz="1800" err="1">
                <a:latin typeface="Calibri"/>
                <a:cs typeface="Calibri"/>
              </a:rPr>
              <a:t>obj.demoFunction</a:t>
            </a:r>
            <a:r>
              <a:rPr lang="en-US" sz="1800" dirty="0">
                <a:latin typeface="Calibri"/>
                <a:cs typeface="Calibri"/>
              </a:rPr>
              <a:t>(100)&lt;&lt;</a:t>
            </a:r>
            <a:r>
              <a:rPr lang="en-US" sz="1800" err="1">
                <a:latin typeface="Calibri"/>
                <a:cs typeface="Calibri"/>
              </a:rPr>
              <a:t>endl</a:t>
            </a:r>
            <a:r>
              <a:rPr lang="en-US" sz="1800" dirty="0">
                <a:latin typeface="Calibri"/>
                <a:cs typeface="Calibri"/>
              </a:rPr>
              <a:t>;</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obj.demoFunction</a:t>
            </a:r>
            <a:r>
              <a:rPr lang="en-US" sz="1800" dirty="0">
                <a:latin typeface="Calibri"/>
                <a:cs typeface="Calibri"/>
              </a:rPr>
              <a:t>(5005.516);</a:t>
            </a:r>
            <a:br>
              <a:rPr lang="en-US" sz="1800" dirty="0">
                <a:latin typeface="Calibri"/>
                <a:cs typeface="Calibri"/>
              </a:rPr>
            </a:br>
            <a:r>
              <a:rPr lang="en-US" sz="1800" dirty="0">
                <a:latin typeface="Calibri"/>
                <a:cs typeface="Calibri"/>
              </a:rPr>
              <a:t>   return 0;</a:t>
            </a:r>
            <a:br>
              <a:rPr lang="en-US" sz="1800" dirty="0">
                <a:latin typeface="Calibri"/>
                <a:cs typeface="Calibri"/>
              </a:rPr>
            </a:br>
            <a:r>
              <a:rPr lang="en-US" sz="1800" dirty="0">
                <a:latin typeface="Calibri"/>
                <a:cs typeface="Calibri"/>
              </a:rPr>
              <a:t>}</a:t>
            </a:r>
            <a:endParaRPr lang="en-US" sz="1800"/>
          </a:p>
          <a:p>
            <a:endParaRPr lang="en-US" sz="1800" dirty="0">
              <a:latin typeface="Calibri"/>
              <a:cs typeface="Calibri"/>
            </a:endParaRPr>
          </a:p>
          <a:p>
            <a:r>
              <a:rPr lang="en-US" sz="1800" dirty="0">
                <a:latin typeface="Calibri"/>
                <a:cs typeface="Calibri"/>
              </a:rPr>
              <a:t>Output:-</a:t>
            </a:r>
          </a:p>
          <a:p>
            <a:endParaRPr lang="en-US" sz="1800" dirty="0">
              <a:latin typeface="Calibri"/>
              <a:cs typeface="Calibri"/>
            </a:endParaRPr>
          </a:p>
          <a:p>
            <a:r>
              <a:rPr lang="en-US" sz="1800" dirty="0">
                <a:latin typeface="Calibri"/>
                <a:cs typeface="Calibri"/>
              </a:rPr>
              <a:t>100
5006.52</a:t>
            </a:r>
            <a:endParaRPr lang="en-US"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rPr>
              <a:t>The main advantage of function overloading is to the improve the </a:t>
            </a:r>
            <a:r>
              <a:rPr lang="en-US" sz="1800" b="1" dirty="0">
                <a:latin typeface="Calibri"/>
              </a:rPr>
              <a:t>code readability</a:t>
            </a:r>
            <a:r>
              <a:rPr lang="en-US" sz="1800" dirty="0">
                <a:latin typeface="Calibri"/>
              </a:rPr>
              <a:t> and allows </a:t>
            </a:r>
            <a:r>
              <a:rPr lang="en-US" sz="1800" b="1" dirty="0">
                <a:latin typeface="Calibri"/>
              </a:rPr>
              <a:t>code reusability</a:t>
            </a:r>
            <a:r>
              <a:rPr lang="en-US" sz="1800" dirty="0">
                <a:latin typeface="Calibri"/>
              </a:rPr>
              <a:t>. In the example 1, we have seen how we were able to have more than one function for the same task(addition) with different parameters, this allowed us to add two integer numbers as well as three integer numbers, if we wanted we could have some more functions with same name and four or five arguments.</a:t>
            </a:r>
          </a:p>
          <a:p>
            <a:br>
              <a:rPr lang="en-US" sz="1800" dirty="0">
                <a:latin typeface="Calibri"/>
              </a:rPr>
            </a:br>
            <a:r>
              <a:rPr lang="en-US" sz="1800" dirty="0">
                <a:latin typeface="Calibri"/>
              </a:rPr>
              <a:t>Imagine if we didn’t have function overloading, we either have the limitation to add only two integers or we had to write different name functions for the same task addition, this would reduce the code readability and reusability</a:t>
            </a:r>
            <a:endParaRPr lang="en-US"/>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Advantage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pPr algn="just"/>
            <a:r>
              <a:rPr lang="en-US" sz="1800" dirty="0">
                <a:latin typeface="Calibri"/>
              </a:rPr>
              <a:t>C++ </a:t>
            </a:r>
            <a:r>
              <a:rPr lang="en-US" sz="1800" b="1" dirty="0">
                <a:latin typeface="Calibri"/>
              </a:rPr>
              <a:t>inline</a:t>
            </a:r>
            <a:r>
              <a:rPr lang="en-US" sz="1800" dirty="0">
                <a:latin typeface="Calibri"/>
              </a:rPr>
              <a:t> function is powerful concept that is commonly used with classes. If a function is inline, the compiler places a copy of the code of that function at each point where the function is called at compile time.</a:t>
            </a:r>
            <a:endParaRPr lang="en-US" sz="1800">
              <a:latin typeface="Calibri"/>
            </a:endParaRPr>
          </a:p>
          <a:p>
            <a:pPr algn="just"/>
            <a:endParaRPr lang="en-US" sz="1800" dirty="0">
              <a:latin typeface="Calibri"/>
            </a:endParaRPr>
          </a:p>
          <a:p>
            <a:pPr algn="just"/>
            <a:endParaRPr lang="en-US" sz="1800" dirty="0">
              <a:latin typeface="Calibri"/>
            </a:endParaRPr>
          </a:p>
          <a:p>
            <a:pPr algn="just"/>
            <a:r>
              <a:rPr lang="en-US" sz="1800" dirty="0">
                <a:latin typeface="Calibri"/>
              </a:rPr>
              <a:t>Any change to an inline function could require all clients of the function to be recompiled because compiler would need to replace all the code once again otherwise it will continue with old functionality.</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Inline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392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
inline int Max(int x, int y) {
   return (x &gt; y)? x : y;
}</a:t>
            </a:r>
            <a:endParaRPr lang="en-US" sz="1800" dirty="0">
              <a:latin typeface="Calibri"/>
              <a:cs typeface="Calibri"/>
            </a:endParaRPr>
          </a:p>
          <a:p>
            <a:r>
              <a:rPr lang="en-US" sz="1800" dirty="0">
                <a:latin typeface="Calibri"/>
              </a:rPr>
              <a:t>
// Main function for the program</a:t>
            </a:r>
            <a:endParaRPr lang="en-US" sz="1800" dirty="0">
              <a:latin typeface="Calibri"/>
              <a:cs typeface="Calibri"/>
            </a:endParaRPr>
          </a:p>
          <a:p>
            <a:r>
              <a:rPr lang="en-US" sz="1800" dirty="0">
                <a:latin typeface="Calibri"/>
              </a:rPr>
              <a:t>
int main() {
   </a:t>
            </a:r>
            <a:r>
              <a:rPr lang="en-US" sz="1800" dirty="0" err="1">
                <a:latin typeface="Calibri"/>
              </a:rPr>
              <a:t>cout</a:t>
            </a:r>
            <a:r>
              <a:rPr lang="en-US" sz="1800" dirty="0">
                <a:latin typeface="Calibri"/>
              </a:rPr>
              <a:t> &lt;&lt; "Max (20,10): " &lt;&lt; Max(20,10) &lt;&lt; </a:t>
            </a:r>
            <a:r>
              <a:rPr lang="en-US" sz="1800" dirty="0" err="1">
                <a:latin typeface="Calibri"/>
              </a:rPr>
              <a:t>endl</a:t>
            </a:r>
            <a:r>
              <a:rPr lang="en-US" sz="1800" dirty="0">
                <a:latin typeface="Calibri"/>
              </a:rPr>
              <a:t>;
   </a:t>
            </a:r>
            <a:r>
              <a:rPr lang="en-US" sz="1800" dirty="0" err="1">
                <a:latin typeface="Calibri"/>
              </a:rPr>
              <a:t>cout</a:t>
            </a:r>
            <a:r>
              <a:rPr lang="en-US" sz="1800" dirty="0">
                <a:latin typeface="Calibri"/>
              </a:rPr>
              <a:t> &lt;&lt; "Max (0,200): " &lt;&lt; Max(0,200) &lt;&lt; </a:t>
            </a:r>
            <a:r>
              <a:rPr lang="en-US" sz="1800" dirty="0" err="1">
                <a:latin typeface="Calibri"/>
              </a:rPr>
              <a:t>endl</a:t>
            </a:r>
            <a:r>
              <a:rPr lang="en-US" sz="1800" dirty="0">
                <a:latin typeface="Calibri"/>
              </a:rPr>
              <a:t>;
   </a:t>
            </a:r>
            <a:r>
              <a:rPr lang="en-US" sz="1800" dirty="0" err="1">
                <a:latin typeface="Calibri"/>
              </a:rPr>
              <a:t>cout</a:t>
            </a:r>
            <a:r>
              <a:rPr lang="en-US" sz="1800" dirty="0">
                <a:latin typeface="Calibri"/>
              </a:rPr>
              <a:t> &lt;&lt; "Max (100,1010): " &lt;&lt; Max(100,1010) &lt;&lt; </a:t>
            </a:r>
            <a:r>
              <a:rPr lang="en-US" sz="1800" dirty="0" err="1">
                <a:latin typeface="Calibri"/>
              </a:rPr>
              <a:t>endl</a:t>
            </a:r>
            <a:r>
              <a:rPr lang="en-US" sz="1800" dirty="0">
                <a:latin typeface="Calibri"/>
              </a:rPr>
              <a:t>;
   return 0;
}</a:t>
            </a:r>
            <a:endParaRPr lang="en-US" sz="180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Inline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Max (20,10): 20
Max (0,200): 200
Max (100,1010): 1010</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p>
          <a:p>
            <a:endParaRPr lang="en-US" sz="1800" dirty="0"/>
          </a:p>
          <a:p>
            <a:r>
              <a:rPr lang="en-US" sz="1800" dirty="0">
                <a:latin typeface="Calibri"/>
              </a:rPr>
              <a:t>The </a:t>
            </a:r>
            <a:r>
              <a:rPr lang="en-US" sz="1800" b="1" dirty="0">
                <a:latin typeface="Calibri"/>
              </a:rPr>
              <a:t>inline functions</a:t>
            </a:r>
            <a:r>
              <a:rPr lang="en-US" sz="1800" dirty="0">
                <a:latin typeface="Calibri"/>
              </a:rPr>
              <a:t> are a C++ enhancement feature to increase the execution time of a program. </a:t>
            </a:r>
            <a:r>
              <a:rPr lang="en-US" sz="1800" b="1" dirty="0">
                <a:latin typeface="Calibri"/>
              </a:rPr>
              <a:t>Functions</a:t>
            </a:r>
            <a:r>
              <a:rPr lang="en-US" sz="1800" dirty="0">
                <a:latin typeface="Calibri"/>
              </a:rPr>
              <a:t> can be instructed to compiler to make them </a:t>
            </a:r>
            <a:r>
              <a:rPr lang="en-US" sz="1800" b="1" dirty="0">
                <a:latin typeface="Calibri"/>
              </a:rPr>
              <a:t>inline</a:t>
            </a:r>
            <a:r>
              <a:rPr lang="en-US" sz="1800" dirty="0">
                <a:latin typeface="Calibri"/>
              </a:rPr>
              <a:t> so that compiler can replace those </a:t>
            </a:r>
            <a:r>
              <a:rPr lang="en-US" sz="1800" b="1" dirty="0">
                <a:latin typeface="Calibri"/>
              </a:rPr>
              <a:t>function</a:t>
            </a:r>
            <a:r>
              <a:rPr lang="en-US" sz="1800" dirty="0">
                <a:latin typeface="Calibri"/>
              </a:rPr>
              <a:t> definition wherever those are being called.</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Advantage of Inline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Manipulators are helping functions that can modify the input/output stream. It does not mean that we change the value of a variable, it only modifies the I/O stream using insertion (&lt;&lt;) and extraction (&gt;&gt;) operators. </a:t>
            </a:r>
          </a:p>
          <a:p>
            <a:endParaRPr lang="en-US" sz="1800" dirty="0">
              <a:latin typeface="Calibri"/>
            </a:endParaRPr>
          </a:p>
          <a:p>
            <a:r>
              <a:rPr lang="en-US" sz="1800" dirty="0">
                <a:latin typeface="Calibri"/>
              </a:rPr>
              <a:t>For example, if we want to print the hexadecimal value of 100 then we</a:t>
            </a:r>
          </a:p>
          <a:p>
            <a:endParaRPr lang="en-US" sz="1800" dirty="0">
              <a:latin typeface="Calibri"/>
            </a:endParaRPr>
          </a:p>
          <a:p>
            <a:r>
              <a:rPr lang="en-US" sz="1800" dirty="0" err="1">
                <a:latin typeface="Calibri"/>
              </a:rPr>
              <a:t>cout</a:t>
            </a:r>
            <a:r>
              <a:rPr lang="en-US" sz="1800" dirty="0">
                <a:latin typeface="Calibri"/>
              </a:rPr>
              <a:t>&lt;&lt;</a:t>
            </a:r>
            <a:r>
              <a:rPr lang="en-US" sz="1800" dirty="0" err="1">
                <a:latin typeface="Calibri"/>
              </a:rPr>
              <a:t>setbase</a:t>
            </a:r>
            <a:r>
              <a:rPr lang="en-US" sz="1800" dirty="0">
                <a:latin typeface="Calibri"/>
              </a:rPr>
              <a:t>(16)&lt;&lt;100</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a:rPr>
              <a:t>Manipulators without arguments</a:t>
            </a:r>
            <a:r>
              <a:rPr lang="en-US" sz="1800" dirty="0">
                <a:latin typeface="Calibri"/>
              </a:rPr>
              <a:t>: The most important manipulators defined by the </a:t>
            </a:r>
            <a:r>
              <a:rPr lang="en-US" sz="1800" b="1" dirty="0" err="1">
                <a:latin typeface="Calibri"/>
              </a:rPr>
              <a:t>IOStream</a:t>
            </a:r>
            <a:r>
              <a:rPr lang="en-US" sz="1800" b="1" dirty="0">
                <a:latin typeface="Calibri"/>
              </a:rPr>
              <a:t> library</a:t>
            </a:r>
            <a:r>
              <a:rPr lang="en-US" sz="1800" dirty="0">
                <a:latin typeface="Calibri"/>
              </a:rPr>
              <a:t> are provided below.</a:t>
            </a:r>
            <a:endParaRPr lang="en-US" sz="1800">
              <a:latin typeface="Calibri"/>
            </a:endParaRPr>
          </a:p>
          <a:p>
            <a:endParaRPr lang="en-US" sz="1800" dirty="0">
              <a:latin typeface="Calibri"/>
            </a:endParaRPr>
          </a:p>
          <a:p>
            <a:pPr marL="285750" indent="-285750">
              <a:buChar char="•"/>
            </a:pPr>
            <a:r>
              <a:rPr lang="en-US" sz="1800" b="1" dirty="0" err="1">
                <a:latin typeface="Calibri"/>
              </a:rPr>
              <a:t>endl</a:t>
            </a:r>
            <a:r>
              <a:rPr lang="en-US" sz="1800" dirty="0">
                <a:latin typeface="Calibri"/>
              </a:rPr>
              <a:t>: It is defined in </a:t>
            </a:r>
            <a:r>
              <a:rPr lang="en-US" sz="1800" dirty="0" err="1">
                <a:latin typeface="Calibri"/>
              </a:rPr>
              <a:t>ostream</a:t>
            </a:r>
            <a:r>
              <a:rPr lang="en-US" sz="1800" dirty="0">
                <a:latin typeface="Calibri"/>
              </a:rPr>
              <a:t>. It is used to enter a new line and after entering a new line it flushes (i.e. it forces all the output written on the screen or in the file) the output stream.</a:t>
            </a:r>
            <a:endParaRPr lang="en-US" sz="1800">
              <a:latin typeface="Calibri"/>
            </a:endParaRPr>
          </a:p>
          <a:p>
            <a:pPr marL="285750" indent="-285750">
              <a:buChar char="•"/>
            </a:pPr>
            <a:endParaRPr lang="en-US" sz="1800" dirty="0">
              <a:latin typeface="Calibri"/>
            </a:endParaRPr>
          </a:p>
          <a:p>
            <a:pPr marL="285750" indent="-285750">
              <a:buChar char="•"/>
            </a:pPr>
            <a:r>
              <a:rPr lang="en-US" sz="1800" b="1" dirty="0" err="1">
                <a:latin typeface="Calibri"/>
              </a:rPr>
              <a:t>ws</a:t>
            </a:r>
            <a:r>
              <a:rPr lang="en-US" sz="1800" dirty="0">
                <a:latin typeface="Calibri"/>
              </a:rPr>
              <a:t>: It is defined in </a:t>
            </a:r>
            <a:r>
              <a:rPr lang="en-US" sz="1800" dirty="0" err="1">
                <a:latin typeface="Calibri"/>
              </a:rPr>
              <a:t>istream</a:t>
            </a:r>
            <a:r>
              <a:rPr lang="en-US" sz="1800" dirty="0">
                <a:latin typeface="Calibri"/>
              </a:rPr>
              <a:t> and is used to ignore the whitespaces in the string sequence.</a:t>
            </a:r>
            <a:endParaRPr lang="en-US" sz="1800">
              <a:latin typeface="Calibri"/>
            </a:endParaRPr>
          </a:p>
          <a:p>
            <a:pPr marL="285750" indent="-285750">
              <a:buChar char="•"/>
            </a:pPr>
            <a:endParaRPr lang="en-US" sz="1800" dirty="0">
              <a:latin typeface="Calibri"/>
            </a:endParaRPr>
          </a:p>
          <a:p>
            <a:pPr marL="285750" indent="-285750">
              <a:buChar char="•"/>
            </a:pPr>
            <a:r>
              <a:rPr lang="en-US" sz="1800" b="1" dirty="0">
                <a:latin typeface="Calibri"/>
              </a:rPr>
              <a:t>ends</a:t>
            </a:r>
            <a:r>
              <a:rPr lang="en-US" sz="1800" dirty="0">
                <a:latin typeface="Calibri"/>
              </a:rPr>
              <a:t>: It is also defined in </a:t>
            </a:r>
            <a:r>
              <a:rPr lang="en-US" sz="1800" dirty="0" err="1">
                <a:latin typeface="Calibri"/>
              </a:rPr>
              <a:t>ostream</a:t>
            </a:r>
            <a:r>
              <a:rPr lang="en-US" sz="1800" dirty="0">
                <a:latin typeface="Calibri"/>
              </a:rPr>
              <a:t> and it inserts a null character into the output stream. It typically works with std::</a:t>
            </a:r>
            <a:r>
              <a:rPr lang="en-US" sz="1800" dirty="0" err="1">
                <a:latin typeface="Calibri"/>
              </a:rPr>
              <a:t>ostrstream</a:t>
            </a:r>
            <a:r>
              <a:rPr lang="en-US" sz="1800" dirty="0">
                <a:latin typeface="Calibri"/>
              </a:rPr>
              <a:t>, when the associated output buffer needs to be null-terminated to be processed as a C string.</a:t>
            </a:r>
            <a:endParaRPr lang="en-US" sz="1800">
              <a:latin typeface="Calibri"/>
            </a:endParaRPr>
          </a:p>
          <a:p>
            <a:pPr marL="285750" indent="-285750">
              <a:buChar char="•"/>
            </a:pPr>
            <a:endParaRPr lang="en-US" sz="1800" dirty="0">
              <a:latin typeface="Calibri"/>
            </a:endParaRPr>
          </a:p>
          <a:p>
            <a:pPr marL="285750" indent="-285750">
              <a:buChar char="•"/>
            </a:pPr>
            <a:r>
              <a:rPr lang="en-US" sz="1800" b="1" dirty="0">
                <a:latin typeface="Calibri"/>
              </a:rPr>
              <a:t>flush</a:t>
            </a:r>
            <a:r>
              <a:rPr lang="en-US" sz="1800" dirty="0">
                <a:latin typeface="Calibri"/>
              </a:rPr>
              <a:t>: It is also defined in </a:t>
            </a:r>
            <a:r>
              <a:rPr lang="en-US" sz="1800" dirty="0" err="1">
                <a:latin typeface="Calibri"/>
              </a:rPr>
              <a:t>ostream</a:t>
            </a:r>
            <a:r>
              <a:rPr lang="en-US" sz="1800" dirty="0">
                <a:latin typeface="Calibri"/>
              </a:rPr>
              <a:t> and it flushes the output stream, i.e. it forces all the output written on the screen or in the file. Without flush, the output would be the same, but may not appear in real-time.</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998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Function</a:t>
            </a:r>
          </a:p>
          <a:p>
            <a:pPr marL="457200" indent="-381000">
              <a:lnSpc>
                <a:spcPct val="200000"/>
              </a:lnSpc>
              <a:buSzPts val="2400"/>
              <a:buFont typeface="Calibri,Sans-Serif"/>
              <a:buChar char="●"/>
            </a:pPr>
            <a:r>
              <a:rPr lang="en" sz="2000" dirty="0">
                <a:latin typeface="Calibri"/>
                <a:ea typeface="Calibri"/>
                <a:cs typeface="Calibri"/>
              </a:rPr>
              <a:t>Function Overloading and scope rules</a:t>
            </a:r>
          </a:p>
          <a:p>
            <a:pPr marL="457200" indent="-381000">
              <a:lnSpc>
                <a:spcPct val="200000"/>
              </a:lnSpc>
              <a:buSzPts val="2400"/>
              <a:buFont typeface="Calibri,Sans-Serif"/>
              <a:buChar char="●"/>
            </a:pPr>
            <a:r>
              <a:rPr lang="en" sz="2000" dirty="0">
                <a:latin typeface="Calibri"/>
                <a:ea typeface="Calibri"/>
                <a:cs typeface="Calibri"/>
              </a:rPr>
              <a:t>Inline Function </a:t>
            </a:r>
          </a:p>
          <a:p>
            <a:pPr marL="457200" indent="-381000">
              <a:lnSpc>
                <a:spcPct val="200000"/>
              </a:lnSpc>
              <a:buSzPts val="2400"/>
              <a:buFont typeface="Calibri,Sans-Serif"/>
              <a:buChar char="●"/>
            </a:pPr>
            <a:r>
              <a:rPr lang="en" sz="2000" dirty="0">
                <a:latin typeface="Calibri"/>
                <a:ea typeface="Calibri"/>
                <a:cs typeface="Calibri"/>
              </a:rPr>
              <a:t>Manipulators Functions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#include &lt;</a:t>
            </a:r>
            <a:r>
              <a:rPr lang="en-US" sz="1800" dirty="0" err="1">
                <a:latin typeface="Calibri"/>
              </a:rPr>
              <a:t>istream</a:t>
            </a:r>
            <a:r>
              <a:rPr lang="en-US" sz="1800" dirty="0">
                <a:latin typeface="Calibri"/>
              </a:rPr>
              <a:t>&gt; </a:t>
            </a:r>
          </a:p>
          <a:p>
            <a:r>
              <a:rPr lang="en-US" sz="1800" dirty="0">
                <a:latin typeface="Calibri"/>
              </a:rPr>
              <a:t>#include &lt;</a:t>
            </a:r>
            <a:r>
              <a:rPr lang="en-US" sz="1800" err="1">
                <a:latin typeface="Calibri"/>
              </a:rPr>
              <a:t>sstream</a:t>
            </a:r>
            <a:r>
              <a:rPr lang="en-US" sz="1800" dirty="0">
                <a:latin typeface="Calibri"/>
              </a:rPr>
              <a:t>&gt; </a:t>
            </a:r>
          </a:p>
          <a:p>
            <a:r>
              <a:rPr lang="en-US" sz="1800" dirty="0">
                <a:latin typeface="Calibri"/>
              </a:rPr>
              <a:t>#include &lt;string&gt; </a:t>
            </a:r>
          </a:p>
          <a:p>
            <a:endParaRPr lang="en-US" sz="1800" dirty="0">
              <a:latin typeface="Calibri"/>
            </a:endParaRPr>
          </a:p>
          <a:p>
            <a:r>
              <a:rPr lang="en-US" sz="1800" dirty="0">
                <a:latin typeface="Calibri"/>
              </a:rPr>
              <a:t>using namespace std; </a:t>
            </a:r>
          </a:p>
          <a:p>
            <a:endParaRPr lang="en-US" sz="1800" dirty="0">
              <a:latin typeface="Calibri"/>
            </a:endParaRPr>
          </a:p>
          <a:p>
            <a:r>
              <a:rPr lang="en-US" sz="1800" dirty="0">
                <a:latin typeface="Calibri"/>
              </a:rPr>
              <a:t>int main() </a:t>
            </a:r>
          </a:p>
          <a:p>
            <a:r>
              <a:rPr lang="en-US" sz="1800" dirty="0">
                <a:latin typeface="Calibri"/>
              </a:rPr>
              <a:t>{ </a:t>
            </a:r>
          </a:p>
          <a:p>
            <a:r>
              <a:rPr lang="en-US" sz="1800" dirty="0">
                <a:latin typeface="Calibri"/>
              </a:rPr>
              <a:t>    </a:t>
            </a:r>
            <a:r>
              <a:rPr lang="en-US" sz="1800" err="1">
                <a:latin typeface="Calibri"/>
              </a:rPr>
              <a:t>istringstream</a:t>
            </a:r>
            <a:r>
              <a:rPr lang="en-US" sz="1800" dirty="0">
                <a:latin typeface="Calibri"/>
              </a:rPr>
              <a:t> str("         Programmer"); </a:t>
            </a:r>
          </a:p>
          <a:p>
            <a:r>
              <a:rPr lang="en-US" sz="1800" dirty="0">
                <a:latin typeface="Calibri"/>
              </a:rPr>
              <a:t>    string line; </a:t>
            </a:r>
          </a:p>
          <a:p>
            <a:r>
              <a:rPr lang="en-US" sz="1800" dirty="0">
                <a:latin typeface="Calibri"/>
              </a:rPr>
              <a:t>    // Ignore all the whitespace in string </a:t>
            </a:r>
          </a:p>
          <a:p>
            <a:r>
              <a:rPr lang="en-US" sz="1800" dirty="0">
                <a:latin typeface="Calibri"/>
              </a:rPr>
              <a:t>    // str before the first word. </a:t>
            </a:r>
          </a:p>
          <a:p>
            <a:r>
              <a:rPr lang="en-US" sz="1800" dirty="0">
                <a:latin typeface="Calibri"/>
              </a:rPr>
              <a:t>    </a:t>
            </a:r>
            <a:r>
              <a:rPr lang="en-US" sz="1800" err="1">
                <a:latin typeface="Calibri"/>
              </a:rPr>
              <a:t>getline</a:t>
            </a:r>
            <a:r>
              <a:rPr lang="en-US" sz="1800" dirty="0">
                <a:latin typeface="Calibri"/>
              </a:rPr>
              <a:t>(str &gt;&gt; std::</a:t>
            </a:r>
            <a:r>
              <a:rPr lang="en-US" sz="1800" err="1">
                <a:latin typeface="Calibri"/>
              </a:rPr>
              <a:t>ws</a:t>
            </a:r>
            <a:r>
              <a:rPr lang="en-US" sz="1800" dirty="0">
                <a:latin typeface="Calibri"/>
              </a:rPr>
              <a:t>, line); </a:t>
            </a: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837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 // you can also write str&gt;&gt;</a:t>
            </a:r>
            <a:r>
              <a:rPr lang="en-US" sz="1800" dirty="0" err="1">
                <a:latin typeface="Calibri"/>
              </a:rPr>
              <a:t>ws</a:t>
            </a:r>
            <a:r>
              <a:rPr lang="en-US" sz="1800" dirty="0">
                <a:latin typeface="Calibri"/>
              </a:rPr>
              <a:t> </a:t>
            </a:r>
          </a:p>
          <a:p>
            <a:r>
              <a:rPr lang="en-US" sz="1800" dirty="0">
                <a:latin typeface="Calibri"/>
              </a:rPr>
              <a:t>    // After printing the output it will automatically </a:t>
            </a:r>
          </a:p>
          <a:p>
            <a:r>
              <a:rPr lang="en-US" sz="1800" dirty="0">
                <a:latin typeface="Calibri"/>
              </a:rPr>
              <a:t>    // write a new line in the output stream. </a:t>
            </a:r>
          </a:p>
          <a:p>
            <a:r>
              <a:rPr lang="en-US" sz="1800" dirty="0">
                <a:latin typeface="Calibri"/>
              </a:rPr>
              <a:t>    </a:t>
            </a:r>
            <a:r>
              <a:rPr lang="en-US" sz="1800" dirty="0" err="1">
                <a:latin typeface="Calibri"/>
              </a:rPr>
              <a:t>cout</a:t>
            </a:r>
            <a:r>
              <a:rPr lang="en-US" sz="1800" dirty="0">
                <a:latin typeface="Calibri"/>
              </a:rPr>
              <a:t> &lt;&lt; line &lt;&lt; </a:t>
            </a:r>
            <a:r>
              <a:rPr lang="en-US" sz="1800" dirty="0" err="1">
                <a:latin typeface="Calibri"/>
              </a:rPr>
              <a:t>endl</a:t>
            </a:r>
            <a:r>
              <a:rPr lang="en-US" sz="1800" dirty="0">
                <a:latin typeface="Calibri"/>
              </a:rPr>
              <a:t>; </a:t>
            </a:r>
          </a:p>
          <a:p>
            <a:endParaRPr lang="en-US" sz="1800" dirty="0">
              <a:latin typeface="Calibri"/>
            </a:endParaRPr>
          </a:p>
          <a:p>
            <a:r>
              <a:rPr lang="en-US" sz="1800" dirty="0">
                <a:latin typeface="Calibri"/>
              </a:rPr>
              <a:t>    // without flush, the output will be the same. </a:t>
            </a:r>
          </a:p>
          <a:p>
            <a:r>
              <a:rPr lang="en-US" sz="1800" dirty="0">
                <a:latin typeface="Calibri"/>
              </a:rPr>
              <a:t>    </a:t>
            </a:r>
            <a:r>
              <a:rPr lang="en-US" sz="1800" dirty="0" err="1">
                <a:latin typeface="Calibri"/>
              </a:rPr>
              <a:t>cout</a:t>
            </a:r>
            <a:r>
              <a:rPr lang="en-US" sz="1800" dirty="0">
                <a:latin typeface="Calibri"/>
              </a:rPr>
              <a:t> &lt;&lt; "only a test" &lt;&lt; flush; </a:t>
            </a:r>
          </a:p>
          <a:p>
            <a:endParaRPr lang="en-US" sz="1800" dirty="0">
              <a:latin typeface="Calibri"/>
            </a:endParaRPr>
          </a:p>
          <a:p>
            <a:r>
              <a:rPr lang="en-US" sz="1800" dirty="0">
                <a:latin typeface="Calibri"/>
              </a:rPr>
              <a:t>    // Use of ends Manipulator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na</a:t>
            </a:r>
            <a:r>
              <a:rPr lang="en-US" sz="1800" dirty="0">
                <a:latin typeface="Calibri"/>
              </a:rPr>
              <a:t>"; </a:t>
            </a:r>
          </a:p>
          <a:p>
            <a:endParaRPr lang="en-US" sz="1800" dirty="0">
              <a:latin typeface="Calibri"/>
            </a:endParaRPr>
          </a:p>
          <a:p>
            <a:r>
              <a:rPr lang="en-US" sz="1800" dirty="0">
                <a:latin typeface="Calibri"/>
              </a:rPr>
              <a:t>    // NULL character will be added in the Output </a:t>
            </a:r>
          </a:p>
          <a:p>
            <a:r>
              <a:rPr lang="en-US" sz="1800" dirty="0">
                <a:latin typeface="Calibri"/>
              </a:rPr>
              <a:t>    </a:t>
            </a:r>
            <a:r>
              <a:rPr lang="en-US" sz="1800" dirty="0" err="1">
                <a:latin typeface="Calibri"/>
              </a:rPr>
              <a:t>cout</a:t>
            </a:r>
            <a:r>
              <a:rPr lang="en-US" sz="1800" dirty="0">
                <a:latin typeface="Calibri"/>
              </a:rPr>
              <a:t> &lt;&lt; "b" &lt;&lt; ends; </a:t>
            </a:r>
          </a:p>
          <a:p>
            <a:r>
              <a:rPr lang="en-US" sz="1800" dirty="0">
                <a:latin typeface="Calibri"/>
              </a:rPr>
              <a:t>    </a:t>
            </a:r>
            <a:r>
              <a:rPr lang="en-US" sz="1800" dirty="0" err="1">
                <a:latin typeface="Calibri"/>
              </a:rPr>
              <a:t>cout</a:t>
            </a:r>
            <a:r>
              <a:rPr lang="en-US" sz="1800" dirty="0">
                <a:latin typeface="Calibri"/>
              </a:rPr>
              <a:t> &lt;&lt; "c" &lt;&lt; </a:t>
            </a:r>
            <a:r>
              <a:rPr lang="en-US" sz="1800" dirty="0" err="1">
                <a:latin typeface="Calibri"/>
              </a:rPr>
              <a:t>endl</a:t>
            </a:r>
            <a:r>
              <a:rPr lang="en-US" sz="1800" dirty="0">
                <a:latin typeface="Calibri"/>
              </a:rPr>
              <a:t>;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40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Programmer
only a test
</a:t>
            </a:r>
            <a:r>
              <a:rPr lang="en-US" sz="1800" dirty="0" err="1">
                <a:latin typeface="Calibri"/>
              </a:rPr>
              <a:t>abc</a:t>
            </a:r>
            <a:endParaRPr lang="en-US" dirty="0" err="1">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04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r>
              <a:rPr lang="en-US" sz="1800" b="1" dirty="0">
                <a:latin typeface="Calibri"/>
              </a:rPr>
              <a:t>Manipulators with Arguments:</a:t>
            </a:r>
            <a:r>
              <a:rPr lang="en-US" sz="1800" dirty="0">
                <a:latin typeface="Calibri"/>
              </a:rPr>
              <a:t> Some of the manipulators are used with the argument like </a:t>
            </a:r>
            <a:r>
              <a:rPr lang="en-US" sz="1800" dirty="0" err="1">
                <a:latin typeface="Calibri"/>
              </a:rPr>
              <a:t>setw</a:t>
            </a:r>
            <a:r>
              <a:rPr lang="en-US" sz="1800" dirty="0">
                <a:latin typeface="Calibri"/>
              </a:rPr>
              <a:t> (20), </a:t>
            </a:r>
            <a:r>
              <a:rPr lang="en-US" sz="1800" dirty="0" err="1">
                <a:latin typeface="Calibri"/>
              </a:rPr>
              <a:t>setfill</a:t>
            </a:r>
            <a:r>
              <a:rPr lang="en-US" sz="1800" dirty="0">
                <a:latin typeface="Calibri"/>
              </a:rPr>
              <a:t> (‘*’), and many more. These all are defined in the header file. If we want to use these manipulators then we must include this header file in our program.</a:t>
            </a:r>
            <a:endParaRPr lang="en-US" sz="1800">
              <a:latin typeface="Calibri"/>
            </a:endParaRPr>
          </a:p>
          <a:p>
            <a:r>
              <a:rPr lang="en-US" sz="1800" dirty="0">
                <a:latin typeface="Calibri"/>
              </a:rPr>
              <a:t>For Example, you can use following manipulators to set minimum width and fill the empty space with any character you want: std::</a:t>
            </a:r>
            <a:r>
              <a:rPr lang="en-US" sz="1800" dirty="0" err="1">
                <a:latin typeface="Calibri"/>
              </a:rPr>
              <a:t>cout</a:t>
            </a:r>
            <a:r>
              <a:rPr lang="en-US" sz="1800" dirty="0">
                <a:latin typeface="Calibri"/>
              </a:rPr>
              <a:t> &lt;&lt; std::</a:t>
            </a:r>
            <a:r>
              <a:rPr lang="en-US" sz="1800" dirty="0" err="1">
                <a:latin typeface="Calibri"/>
              </a:rPr>
              <a:t>setw</a:t>
            </a:r>
            <a:r>
              <a:rPr lang="en-US" sz="1800" dirty="0">
                <a:latin typeface="Calibri"/>
              </a:rPr>
              <a:t> (6) &lt;&lt; std::</a:t>
            </a:r>
            <a:r>
              <a:rPr lang="en-US" sz="1800" dirty="0" err="1">
                <a:latin typeface="Calibri"/>
              </a:rPr>
              <a:t>setfill</a:t>
            </a:r>
            <a:r>
              <a:rPr lang="en-US" sz="1800" dirty="0">
                <a:latin typeface="Calibri"/>
              </a:rPr>
              <a:t> (’*’);</a:t>
            </a:r>
            <a:endParaRPr lang="en-US" sz="1800">
              <a:latin typeface="Calibri"/>
            </a:endParaRPr>
          </a:p>
          <a:p>
            <a:endParaRPr lang="en-US" sz="1800" dirty="0">
              <a:latin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1488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r>
              <a:rPr lang="en-US" sz="1800" b="1" dirty="0">
                <a:latin typeface="Calibri"/>
                <a:cs typeface="Calibri"/>
              </a:rPr>
              <a:t>        Some important manipulators in </a:t>
            </a:r>
            <a:r>
              <a:rPr lang="en-US" sz="1800" b="1" i="1" dirty="0">
                <a:latin typeface="Calibri"/>
                <a:cs typeface="Calibri"/>
              </a:rPr>
              <a:t>&lt;</a:t>
            </a:r>
            <a:r>
              <a:rPr lang="en-US" sz="1800" b="1" i="1" dirty="0" err="1">
                <a:latin typeface="Calibri"/>
                <a:cs typeface="Calibri"/>
              </a:rPr>
              <a:t>iomanip</a:t>
            </a:r>
            <a:r>
              <a:rPr lang="en-US" sz="1800" b="1" i="1" dirty="0">
                <a:latin typeface="Calibri"/>
                <a:cs typeface="Calibri"/>
              </a:rPr>
              <a:t>&gt;</a:t>
            </a:r>
            <a:r>
              <a:rPr lang="en-US" sz="1800" b="1" dirty="0">
                <a:latin typeface="Calibri"/>
                <a:cs typeface="Calibri"/>
              </a:rPr>
              <a:t> are:</a:t>
            </a:r>
            <a:endParaRPr lang="en-US" sz="1800">
              <a:latin typeface="Calibri"/>
            </a:endParaRPr>
          </a:p>
          <a:p>
            <a:pPr marL="285750" indent="-285750">
              <a:buFont typeface="Arial,Sans-Serif"/>
              <a:buChar char="•"/>
            </a:pPr>
            <a:endParaRPr lang="en-US" sz="1800" b="1" dirty="0">
              <a:latin typeface="Calibri"/>
              <a:cs typeface="Calibri"/>
            </a:endParaRPr>
          </a:p>
          <a:p>
            <a:pPr marL="285750" lvl="1" indent="-285750">
              <a:buFont typeface="Arial,Sans-Serif"/>
              <a:buChar char="•"/>
            </a:pPr>
            <a:r>
              <a:rPr lang="en-US" sz="1800" b="1" dirty="0" err="1">
                <a:latin typeface="Calibri"/>
                <a:cs typeface="Calibri"/>
              </a:rPr>
              <a:t>setw</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is used to set the field width in output operations.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a:latin typeface="Calibri"/>
                <a:cs typeface="Calibri"/>
              </a:rPr>
              <a:t>setfill</a:t>
            </a:r>
            <a:r>
              <a:rPr lang="en-US" sz="1800" b="1" dirty="0">
                <a:latin typeface="Calibri"/>
                <a:cs typeface="Calibri"/>
              </a:rPr>
              <a:t> (c):</a:t>
            </a:r>
            <a:r>
              <a:rPr lang="en-US" sz="1800" dirty="0">
                <a:latin typeface="Calibri"/>
                <a:cs typeface="Calibri"/>
              </a:rPr>
              <a:t> It is used to fill the character ‘c’ on output stream.</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a:latin typeface="Calibri"/>
                <a:cs typeface="Calibri"/>
              </a:rPr>
              <a:t>setprecision</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sets </a:t>
            </a:r>
            <a:r>
              <a:rPr lang="en-US" sz="1800" dirty="0" err="1">
                <a:latin typeface="Calibri"/>
                <a:cs typeface="Calibri"/>
              </a:rPr>
              <a:t>val</a:t>
            </a:r>
            <a:r>
              <a:rPr lang="en-US" sz="1800" dirty="0">
                <a:latin typeface="Calibri"/>
                <a:cs typeface="Calibri"/>
              </a:rPr>
              <a:t> as the new value for the precision of floating-point values.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err="1">
                <a:latin typeface="Calibri"/>
                <a:cs typeface="Calibri"/>
              </a:rPr>
              <a:t>setbase</a:t>
            </a:r>
            <a:r>
              <a:rPr lang="en-US" sz="1800" b="1" dirty="0">
                <a:latin typeface="Calibri"/>
                <a:cs typeface="Calibri"/>
              </a:rPr>
              <a:t>(</a:t>
            </a:r>
            <a:r>
              <a:rPr lang="en-US" sz="1800" b="1" err="1">
                <a:latin typeface="Calibri"/>
                <a:cs typeface="Calibri"/>
              </a:rPr>
              <a:t>val</a:t>
            </a:r>
            <a:r>
              <a:rPr lang="en-US" sz="1800" b="1" dirty="0">
                <a:latin typeface="Calibri"/>
                <a:cs typeface="Calibri"/>
              </a:rPr>
              <a:t>):</a:t>
            </a:r>
            <a:r>
              <a:rPr lang="en-US" sz="1800" dirty="0">
                <a:latin typeface="Calibri"/>
                <a:cs typeface="Calibri"/>
              </a:rPr>
              <a:t> It is used to set the numeric base value for numeric values.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err="1">
                <a:latin typeface="Calibri"/>
                <a:cs typeface="Calibri"/>
              </a:rPr>
              <a:t>setiosflags</a:t>
            </a:r>
            <a:r>
              <a:rPr lang="en-US" sz="1800" b="1" dirty="0">
                <a:latin typeface="Calibri"/>
                <a:cs typeface="Calibri"/>
              </a:rPr>
              <a:t>(flag):</a:t>
            </a:r>
            <a:r>
              <a:rPr lang="en-US" sz="1800" dirty="0">
                <a:latin typeface="Calibri"/>
                <a:cs typeface="Calibri"/>
              </a:rPr>
              <a:t> It is used to set the format flags specified by parameter mask.</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err="1">
                <a:latin typeface="Calibri"/>
                <a:cs typeface="Calibri"/>
              </a:rPr>
              <a:t>resetiosflags</a:t>
            </a:r>
            <a:r>
              <a:rPr lang="en-US" sz="1800" b="1" dirty="0">
                <a:latin typeface="Calibri"/>
                <a:cs typeface="Calibri"/>
              </a:rPr>
              <a:t>(m):</a:t>
            </a:r>
            <a:r>
              <a:rPr lang="en-US" sz="1800" dirty="0">
                <a:latin typeface="Calibri"/>
                <a:cs typeface="Calibri"/>
              </a:rPr>
              <a:t> It is used to reset the format flags specified by parameter mask.</a:t>
            </a:r>
            <a:endParaRPr lang="en-US" sz="1800">
              <a:latin typeface="Calibri"/>
            </a:endParaRPr>
          </a:p>
          <a:p>
            <a:endParaRPr lang="en-US" sz="1800" dirty="0">
              <a:latin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0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iomanip</a:t>
            </a:r>
            <a:r>
              <a:rPr lang="en-US" sz="1800" dirty="0">
                <a:latin typeface="Calibri"/>
              </a:rPr>
              <a:t>&gt; </a:t>
            </a:r>
          </a:p>
          <a:p>
            <a:r>
              <a:rPr lang="en-US" sz="1800" dirty="0">
                <a:latin typeface="Calibri"/>
              </a:rPr>
              <a:t>#include &lt;iostream&gt; </a:t>
            </a:r>
          </a:p>
          <a:p>
            <a:r>
              <a:rPr lang="en-US" sz="1800" dirty="0">
                <a:latin typeface="Calibri"/>
              </a:rPr>
              <a:t>using namespace std; </a:t>
            </a:r>
          </a:p>
          <a:p>
            <a:endParaRPr lang="en-US" sz="1800" dirty="0">
              <a:latin typeface="Calibri"/>
            </a:endParaRPr>
          </a:p>
          <a:p>
            <a:r>
              <a:rPr lang="en-US" sz="1800" dirty="0">
                <a:latin typeface="Calibri"/>
              </a:rPr>
              <a:t>int main() </a:t>
            </a:r>
          </a:p>
          <a:p>
            <a:r>
              <a:rPr lang="en-US" sz="1800" dirty="0">
                <a:latin typeface="Calibri"/>
              </a:rPr>
              <a:t>{ </a:t>
            </a:r>
          </a:p>
          <a:p>
            <a:r>
              <a:rPr lang="en-US" sz="1800" dirty="0">
                <a:latin typeface="Calibri"/>
              </a:rPr>
              <a:t>    double A = 100; </a:t>
            </a:r>
          </a:p>
          <a:p>
            <a:r>
              <a:rPr lang="en-US" sz="1800" dirty="0">
                <a:latin typeface="Calibri"/>
              </a:rPr>
              <a:t>    double B = 2001.5251; </a:t>
            </a:r>
          </a:p>
          <a:p>
            <a:r>
              <a:rPr lang="en-US" sz="1800" dirty="0">
                <a:latin typeface="Calibri"/>
              </a:rPr>
              <a:t>    double C = 201455.2646; </a:t>
            </a:r>
          </a:p>
          <a:p>
            <a:endParaRPr lang="en-US" sz="1800" dirty="0">
              <a:latin typeface="Calibri"/>
            </a:endParaRPr>
          </a:p>
          <a:p>
            <a:r>
              <a:rPr lang="en-US" sz="1800" dirty="0">
                <a:latin typeface="Calibri"/>
              </a:rPr>
              <a:t>    // We can use </a:t>
            </a:r>
            <a:r>
              <a:rPr lang="en-US" sz="1800" dirty="0" err="1">
                <a:latin typeface="Calibri"/>
              </a:rPr>
              <a:t>setbase</a:t>
            </a:r>
            <a:r>
              <a:rPr lang="en-US" sz="1800" dirty="0">
                <a:latin typeface="Calibri"/>
              </a:rPr>
              <a:t>(16) here instead of hex </a:t>
            </a:r>
          </a:p>
          <a:p>
            <a:endParaRPr lang="en-US" sz="1800" dirty="0">
              <a:latin typeface="Calibri"/>
            </a:endParaRPr>
          </a:p>
          <a:p>
            <a:r>
              <a:rPr lang="en-US" sz="1800" dirty="0">
                <a:latin typeface="Calibri"/>
              </a:rPr>
              <a:t>    // formatting </a:t>
            </a:r>
          </a:p>
          <a:p>
            <a:r>
              <a:rPr lang="en-US" sz="1800" dirty="0">
                <a:latin typeface="Calibri"/>
              </a:rPr>
              <a:t>    </a:t>
            </a:r>
            <a:r>
              <a:rPr lang="en-US" sz="1800" dirty="0" err="1">
                <a:latin typeface="Calibri"/>
              </a:rPr>
              <a:t>cout</a:t>
            </a:r>
            <a:r>
              <a:rPr lang="en-US" sz="1800" dirty="0">
                <a:latin typeface="Calibri"/>
              </a:rPr>
              <a:t> &lt;&lt; hex &lt;&lt; left &lt;&lt; </a:t>
            </a:r>
            <a:r>
              <a:rPr lang="en-US" sz="1800" dirty="0" err="1">
                <a:latin typeface="Calibri"/>
              </a:rPr>
              <a:t>showbase</a:t>
            </a:r>
            <a:r>
              <a:rPr lang="en-US" sz="1800" dirty="0">
                <a:latin typeface="Calibri"/>
              </a:rPr>
              <a:t> &lt;&lt; </a:t>
            </a:r>
            <a:r>
              <a:rPr lang="en-US" sz="1800" dirty="0" err="1">
                <a:latin typeface="Calibri"/>
              </a:rPr>
              <a:t>nouppercase</a:t>
            </a:r>
            <a:r>
              <a:rPr lang="en-US" sz="1800" dirty="0">
                <a:latin typeface="Calibri"/>
              </a:rPr>
              <a:t>; </a:t>
            </a: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548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t> </a:t>
            </a:r>
            <a:r>
              <a:rPr lang="en-US" sz="1800" dirty="0">
                <a:latin typeface="Calibri"/>
              </a:rPr>
              <a:t>// actual printed part </a:t>
            </a:r>
          </a:p>
          <a:p>
            <a:r>
              <a:rPr lang="en-US" sz="1800" dirty="0">
                <a:latin typeface="Calibri"/>
              </a:rPr>
              <a:t>    </a:t>
            </a:r>
            <a:r>
              <a:rPr lang="en-US" sz="1800" dirty="0" err="1">
                <a:latin typeface="Calibri"/>
              </a:rPr>
              <a:t>cout</a:t>
            </a:r>
            <a:r>
              <a:rPr lang="en-US" sz="1800" dirty="0">
                <a:latin typeface="Calibri"/>
              </a:rPr>
              <a:t> &lt;&lt; (long long)A &lt;&lt; </a:t>
            </a:r>
            <a:r>
              <a:rPr lang="en-US" sz="1800" dirty="0" err="1">
                <a:latin typeface="Calibri"/>
              </a:rPr>
              <a:t>endl</a:t>
            </a:r>
            <a:r>
              <a:rPr lang="en-US" sz="1800" dirty="0">
                <a:latin typeface="Calibri"/>
              </a:rPr>
              <a:t>; </a:t>
            </a:r>
          </a:p>
          <a:p>
            <a:endParaRPr lang="en-US" sz="1800" dirty="0">
              <a:latin typeface="Calibri"/>
            </a:endParaRPr>
          </a:p>
          <a:p>
            <a:r>
              <a:rPr lang="en-US" sz="1800" dirty="0">
                <a:latin typeface="Calibri"/>
              </a:rPr>
              <a:t>    // We can use dec here instead of </a:t>
            </a:r>
            <a:r>
              <a:rPr lang="en-US" sz="1800" dirty="0" err="1">
                <a:latin typeface="Calibri"/>
              </a:rPr>
              <a:t>setbase</a:t>
            </a:r>
            <a:r>
              <a:rPr lang="en-US" sz="1800" dirty="0">
                <a:latin typeface="Calibri"/>
              </a:rPr>
              <a:t>(10) </a:t>
            </a:r>
          </a:p>
          <a:p>
            <a:endParaRPr lang="en-US" sz="1800" dirty="0">
              <a:latin typeface="Calibri"/>
            </a:endParaRPr>
          </a:p>
          <a:p>
            <a:r>
              <a:rPr lang="en-US" sz="1800" dirty="0">
                <a:latin typeface="Calibri"/>
              </a:rPr>
              <a:t>    // formatting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setbase</a:t>
            </a:r>
            <a:r>
              <a:rPr lang="en-US" sz="1800" dirty="0">
                <a:latin typeface="Calibri"/>
              </a:rPr>
              <a:t>(10) &lt;&lt; right &lt;&lt; </a:t>
            </a:r>
            <a:r>
              <a:rPr lang="en-US" sz="1800" dirty="0" err="1">
                <a:latin typeface="Calibri"/>
              </a:rPr>
              <a:t>setw</a:t>
            </a:r>
            <a:r>
              <a:rPr lang="en-US" sz="1800" dirty="0">
                <a:latin typeface="Calibri"/>
              </a:rPr>
              <a:t>(15) </a:t>
            </a:r>
          </a:p>
          <a:p>
            <a:r>
              <a:rPr lang="en-US" sz="1800" dirty="0">
                <a:latin typeface="Calibri"/>
              </a:rPr>
              <a:t>        &lt;&lt; </a:t>
            </a:r>
            <a:r>
              <a:rPr lang="en-US" sz="1800" dirty="0" err="1">
                <a:latin typeface="Calibri"/>
              </a:rPr>
              <a:t>setfill</a:t>
            </a:r>
            <a:r>
              <a:rPr lang="en-US" sz="1800" dirty="0">
                <a:latin typeface="Calibri"/>
              </a:rPr>
              <a:t>('_') &lt;&lt; </a:t>
            </a:r>
            <a:r>
              <a:rPr lang="en-US" sz="1800" dirty="0" err="1">
                <a:latin typeface="Calibri"/>
              </a:rPr>
              <a:t>showpos</a:t>
            </a:r>
            <a:r>
              <a:rPr lang="en-US" sz="1800" dirty="0">
                <a:latin typeface="Calibri"/>
              </a:rPr>
              <a:t> </a:t>
            </a:r>
          </a:p>
          <a:p>
            <a:r>
              <a:rPr lang="en-US" sz="1800" dirty="0">
                <a:latin typeface="Calibri"/>
              </a:rPr>
              <a:t>        &lt;&lt; fixed &lt;&lt; </a:t>
            </a:r>
            <a:r>
              <a:rPr lang="en-US" sz="1800" dirty="0" err="1">
                <a:latin typeface="Calibri"/>
              </a:rPr>
              <a:t>setprecision</a:t>
            </a:r>
            <a:r>
              <a:rPr lang="en-US" sz="1800" dirty="0">
                <a:latin typeface="Calibri"/>
              </a:rPr>
              <a:t>(2); </a:t>
            </a:r>
          </a:p>
          <a:p>
            <a:endParaRPr lang="en-US" sz="1800" dirty="0">
              <a:latin typeface="Calibri"/>
            </a:endParaRPr>
          </a:p>
          <a:p>
            <a:r>
              <a:rPr lang="en-US" sz="1800" dirty="0">
                <a:latin typeface="Calibri"/>
              </a:rPr>
              <a:t>    // actual printed part </a:t>
            </a:r>
          </a:p>
          <a:p>
            <a:r>
              <a:rPr lang="en-US" sz="1800" dirty="0">
                <a:latin typeface="Calibri"/>
              </a:rPr>
              <a:t>    </a:t>
            </a:r>
            <a:r>
              <a:rPr lang="en-US" sz="1800" err="1">
                <a:latin typeface="Calibri"/>
              </a:rPr>
              <a:t>cout</a:t>
            </a:r>
            <a:r>
              <a:rPr lang="en-US" sz="1800" dirty="0">
                <a:latin typeface="Calibri"/>
              </a:rPr>
              <a:t> &lt;&lt; B &lt;&lt; </a:t>
            </a:r>
            <a:r>
              <a:rPr lang="en-US" sz="1800" err="1">
                <a:latin typeface="Calibri"/>
              </a:rPr>
              <a:t>endl</a:t>
            </a:r>
            <a:r>
              <a:rPr lang="en-US" sz="1800" dirty="0">
                <a:latin typeface="Calibri"/>
              </a:rPr>
              <a:t>; </a:t>
            </a:r>
          </a:p>
          <a:p>
            <a:endParaRPr lang="en-US" sz="1800" dirty="0"/>
          </a:p>
          <a:p>
            <a:r>
              <a:rPr lang="en-US" sz="1800" dirty="0"/>
              <a:t>    </a:t>
            </a: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2898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 // formatting </a:t>
            </a:r>
          </a:p>
          <a:p>
            <a:r>
              <a:rPr lang="en-US" sz="1800" dirty="0">
                <a:latin typeface="Calibri"/>
              </a:rPr>
              <a:t>    </a:t>
            </a:r>
            <a:r>
              <a:rPr lang="en-US" sz="1800" dirty="0" err="1">
                <a:latin typeface="Calibri"/>
              </a:rPr>
              <a:t>cout</a:t>
            </a:r>
            <a:r>
              <a:rPr lang="en-US" sz="1800" dirty="0">
                <a:latin typeface="Calibri"/>
              </a:rPr>
              <a:t> &lt;&lt; scientific &lt;&lt; uppercase </a:t>
            </a:r>
          </a:p>
          <a:p>
            <a:r>
              <a:rPr lang="en-US" sz="1800" dirty="0">
                <a:latin typeface="Calibri"/>
              </a:rPr>
              <a:t>        &lt;&lt; </a:t>
            </a:r>
            <a:r>
              <a:rPr lang="en-US" sz="1800" dirty="0" err="1">
                <a:latin typeface="Calibri"/>
              </a:rPr>
              <a:t>noshowpos</a:t>
            </a:r>
            <a:r>
              <a:rPr lang="en-US" sz="1800" dirty="0">
                <a:latin typeface="Calibri"/>
              </a:rPr>
              <a:t> &lt;&lt; </a:t>
            </a:r>
            <a:r>
              <a:rPr lang="en-US" sz="1800" dirty="0" err="1">
                <a:latin typeface="Calibri"/>
              </a:rPr>
              <a:t>setprecision</a:t>
            </a:r>
            <a:r>
              <a:rPr lang="en-US" sz="1800" dirty="0">
                <a:latin typeface="Calibri"/>
              </a:rPr>
              <a:t>(9); </a:t>
            </a:r>
          </a:p>
          <a:p>
            <a:endParaRPr lang="en-US" sz="1800" dirty="0">
              <a:latin typeface="Calibri"/>
            </a:endParaRPr>
          </a:p>
          <a:p>
            <a:r>
              <a:rPr lang="en-US" sz="1800" dirty="0">
                <a:latin typeface="Calibri"/>
              </a:rPr>
              <a:t>    // actual printed part </a:t>
            </a:r>
          </a:p>
          <a:p>
            <a:r>
              <a:rPr lang="en-US" sz="1800" dirty="0">
                <a:latin typeface="Calibri"/>
              </a:rPr>
              <a:t>    </a:t>
            </a:r>
            <a:r>
              <a:rPr lang="en-US" sz="1800" dirty="0" err="1">
                <a:latin typeface="Calibri"/>
              </a:rPr>
              <a:t>cout</a:t>
            </a:r>
            <a:r>
              <a:rPr lang="en-US" sz="1800" dirty="0">
                <a:latin typeface="Calibri"/>
              </a:rPr>
              <a:t> &lt;&lt; C &lt;&lt; </a:t>
            </a:r>
            <a:r>
              <a:rPr lang="en-US" sz="1800" dirty="0" err="1">
                <a:latin typeface="Calibri"/>
              </a:rPr>
              <a:t>endl</a:t>
            </a:r>
            <a:r>
              <a:rPr lang="en-US" sz="1800" dirty="0">
                <a:latin typeface="Calibri"/>
              </a:rPr>
              <a:t>; </a:t>
            </a:r>
          </a:p>
          <a:p>
            <a:r>
              <a:rPr lang="en-US" sz="1800" dirty="0">
                <a:latin typeface="Calibri"/>
              </a:rPr>
              <a:t>} </a:t>
            </a:r>
          </a:p>
          <a:p>
            <a:endParaRPr lang="en-US" sz="1800" dirty="0">
              <a:latin typeface="Calibri"/>
            </a:endParaRPr>
          </a:p>
          <a:p>
            <a:r>
              <a:rPr lang="en-US" sz="1800" dirty="0">
                <a:latin typeface="Calibri"/>
              </a:rPr>
              <a:t>Output:-</a:t>
            </a:r>
          </a:p>
          <a:p>
            <a:endParaRPr lang="en-US" sz="1800" dirty="0">
              <a:latin typeface="Calibri"/>
            </a:endParaRPr>
          </a:p>
          <a:p>
            <a:r>
              <a:rPr lang="en-US" sz="1800" dirty="0">
                <a:latin typeface="Calibri"/>
              </a:rPr>
              <a:t>0x64
_______+2001.53
2.014552646E+05</a:t>
            </a: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713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dirty="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
                                        //Function declaration
int sum(</a:t>
            </a:r>
            <a:r>
              <a:rPr lang="en-US" sz="1800" dirty="0" err="1">
                <a:latin typeface="Calibri"/>
              </a:rPr>
              <a:t>int,int</a:t>
            </a:r>
            <a:r>
              <a:rPr lang="en-US" sz="1800" dirty="0">
                <a:latin typeface="Calibri"/>
              </a:rPr>
              <a:t>);
                                     //Main function
int main(){
                                     //Calling the function
   </a:t>
            </a:r>
            <a:r>
              <a:rPr lang="en-US" sz="1800" dirty="0" err="1">
                <a:latin typeface="Calibri"/>
              </a:rPr>
              <a:t>cout</a:t>
            </a:r>
            <a:r>
              <a:rPr lang="en-US" sz="1800" dirty="0">
                <a:latin typeface="Calibri"/>
              </a:rPr>
              <a:t>&lt;&lt;sum(1,99);
   return 0;
}
                                      /* Function is defined after the main method 
                                                          */
int sum(int num1, int num2){
   int num3 = num1+num2;
   return num3;
}</a:t>
            </a:r>
          </a:p>
          <a:p>
            <a:pPr>
              <a:lnSpc>
                <a:spcPct val="150000"/>
              </a:lnSpc>
            </a:pPr>
            <a:br>
              <a:rPr lang="en-US" dirty="0"/>
            </a:br>
            <a:endParaRPr lang="en-US" sz="1800" dirty="0">
              <a:latin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a:cs typeface="Calibri"/>
              </a:rPr>
              <a: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r>
              <a:rPr lang="en-US" sz="1800" b="1" dirty="0">
                <a:latin typeface="Calibri"/>
              </a:rPr>
              <a:t>Function Declaration:</a:t>
            </a:r>
            <a:r>
              <a:rPr lang="en-US" sz="1800" dirty="0">
                <a:latin typeface="Calibri"/>
              </a:rPr>
              <a:t> You have seen that I have written the same program in two ways, in the first program I didn’t have any function declaration and in the second program I have function declaration at the beginning of the program. The thing is that when you define the function before the main() function in your program then you don’t need to do function declaration but if you are writing your function after the main() function like we did in the second program then you need to declare the function first, else you will get compilation error</a:t>
            </a:r>
            <a:br>
              <a:rPr lang="en-US" sz="1800" dirty="0">
                <a:latin typeface="Calibri"/>
              </a:rPr>
            </a:br>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a:rPr>
              <a:t>syntax of function declaration:</a:t>
            </a:r>
            <a:endParaRPr lang="en-US" sz="1800" dirty="0">
              <a:latin typeface="Calibri"/>
            </a:endParaRPr>
          </a:p>
          <a:p>
            <a:pPr lvl="2">
              <a:lnSpc>
                <a:spcPct val="150000"/>
              </a:lnSpc>
            </a:pPr>
            <a:r>
              <a:rPr lang="en-US" sz="1800" dirty="0" err="1">
                <a:latin typeface="Calibri"/>
              </a:rPr>
              <a:t>return_type</a:t>
            </a:r>
            <a:r>
              <a:rPr lang="en-US" sz="1800" dirty="0">
                <a:latin typeface="Calibri"/>
              </a:rPr>
              <a:t> </a:t>
            </a:r>
            <a:r>
              <a:rPr lang="en-US" sz="1800" dirty="0" err="1">
                <a:latin typeface="Calibri"/>
              </a:rPr>
              <a:t>function_name</a:t>
            </a:r>
            <a:r>
              <a:rPr lang="en-US" sz="1800" dirty="0">
                <a:latin typeface="Calibri"/>
              </a:rPr>
              <a:t>(</a:t>
            </a:r>
            <a:r>
              <a:rPr lang="en-US" sz="1800" dirty="0" err="1">
                <a:latin typeface="Calibri"/>
              </a:rPr>
              <a:t>parameter_list</a:t>
            </a:r>
            <a:r>
              <a:rPr lang="en-US" sz="1800" dirty="0">
                <a:latin typeface="Calibri"/>
              </a:rPr>
              <a:t>);</a:t>
            </a:r>
          </a:p>
          <a:p>
            <a:pPr lvl="2">
              <a:lnSpc>
                <a:spcPct val="150000"/>
              </a:lnSpc>
            </a:pPr>
            <a:endParaRPr lang="en-US" sz="1800" dirty="0">
              <a:latin typeface="Calibri"/>
            </a:endParaRPr>
          </a:p>
          <a:p>
            <a:pPr lvl="2">
              <a:lnSpc>
                <a:spcPct val="150000"/>
              </a:lnSpc>
            </a:pPr>
            <a:r>
              <a:rPr lang="en-US" sz="1800" b="1" dirty="0">
                <a:latin typeface="Calibri"/>
              </a:rPr>
              <a:t>Function definition:</a:t>
            </a:r>
            <a:r>
              <a:rPr lang="en-US" sz="1800" dirty="0">
                <a:latin typeface="Calibri"/>
              </a:rPr>
              <a:t> Writing the full body of function is known as defining a function.</a:t>
            </a:r>
          </a:p>
          <a:p>
            <a:pPr lvl="2">
              <a:lnSpc>
                <a:spcPct val="150000"/>
              </a:lnSpc>
            </a:pPr>
            <a:r>
              <a:rPr lang="en-US" sz="1800" b="1" dirty="0">
                <a:latin typeface="Calibri"/>
              </a:rPr>
              <a:t>syntax of function definition:</a:t>
            </a:r>
            <a:endParaRPr lang="en-US" sz="1800" dirty="0">
              <a:latin typeface="Calibri"/>
            </a:endParaRPr>
          </a:p>
          <a:p>
            <a:pPr>
              <a:lnSpc>
                <a:spcPct val="150000"/>
              </a:lnSpc>
            </a:pPr>
            <a:r>
              <a:rPr lang="en-US" sz="1800" dirty="0" err="1">
                <a:latin typeface="Calibri"/>
              </a:rPr>
              <a:t>return_type</a:t>
            </a:r>
            <a:r>
              <a:rPr lang="en-US" sz="1800" dirty="0">
                <a:latin typeface="Calibri"/>
              </a:rPr>
              <a:t> </a:t>
            </a:r>
            <a:r>
              <a:rPr lang="en-US" sz="1800" dirty="0" err="1">
                <a:latin typeface="Calibri"/>
              </a:rPr>
              <a:t>function_name</a:t>
            </a:r>
            <a:r>
              <a:rPr lang="en-US" sz="1800" dirty="0">
                <a:latin typeface="Calibri"/>
              </a:rPr>
              <a:t>(</a:t>
            </a:r>
            <a:r>
              <a:rPr lang="en-US" sz="1800" dirty="0" err="1">
                <a:latin typeface="Calibri"/>
              </a:rPr>
              <a:t>parameter_list</a:t>
            </a:r>
            <a:r>
              <a:rPr lang="en-US" sz="1800" dirty="0">
                <a:latin typeface="Calibri"/>
              </a:rPr>
              <a:t>) {</a:t>
            </a:r>
            <a:br>
              <a:rPr lang="en-US" sz="1800" dirty="0">
                <a:latin typeface="Calibri"/>
              </a:rPr>
            </a:br>
            <a:r>
              <a:rPr lang="en-US" sz="1800" dirty="0">
                <a:latin typeface="Calibri"/>
              </a:rPr>
              <a:t>    //Statements inside function</a:t>
            </a:r>
            <a:br>
              <a:rPr lang="en-US" sz="1800" dirty="0">
                <a:latin typeface="Calibri"/>
              </a:rPr>
            </a:br>
            <a:r>
              <a:rPr lang="en-US" sz="1800" dirty="0">
                <a:latin typeface="Calibri"/>
              </a:rPr>
              <a:t>}</a:t>
            </a:r>
          </a:p>
          <a:p>
            <a:pPr>
              <a:lnSpc>
                <a:spcPct val="150000"/>
              </a:lnSpc>
            </a:pPr>
            <a:r>
              <a:rPr lang="en-US" sz="1800" b="1" dirty="0">
                <a:latin typeface="Calibri"/>
              </a:rPr>
              <a:t>Calling function:</a:t>
            </a:r>
            <a:r>
              <a:rPr lang="en-US" sz="1800" dirty="0">
                <a:latin typeface="Calibri"/>
              </a:rPr>
              <a:t> We can call the function like this:</a:t>
            </a:r>
          </a:p>
          <a:p>
            <a:pPr>
              <a:lnSpc>
                <a:spcPct val="150000"/>
              </a:lnSpc>
            </a:pPr>
            <a:r>
              <a:rPr lang="en-US" sz="1800" dirty="0" err="1">
                <a:latin typeface="Calibri"/>
              </a:rPr>
              <a:t>function_name</a:t>
            </a:r>
            <a:r>
              <a:rPr lang="en-US" sz="1800" dirty="0">
                <a:latin typeface="Calibri"/>
              </a:rPr>
              <a:t>(parameters);</a:t>
            </a:r>
            <a:br>
              <a:rPr lang="en-US" sz="1800" dirty="0">
                <a:latin typeface="Calibri"/>
              </a:rPr>
            </a:br>
            <a:br>
              <a:rPr lang="en-US" sz="1800" dirty="0">
                <a:latin typeface="Calibri"/>
              </a:rPr>
            </a:br>
            <a:endParaRPr lang="en-US" sz="180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742</Words>
  <Application>Microsoft Office PowerPoint</Application>
  <PresentationFormat>On-screen Show (16:9)</PresentationFormat>
  <Paragraphs>124</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Mukesh Dubey</cp:lastModifiedBy>
  <cp:revision>1839</cp:revision>
  <dcterms:modified xsi:type="dcterms:W3CDTF">2021-02-05T08:08:35Z</dcterms:modified>
</cp:coreProperties>
</file>