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96" r:id="rId7"/>
    <p:sldId id="325" r:id="rId8"/>
    <p:sldId id="297" r:id="rId9"/>
    <p:sldId id="298" r:id="rId10"/>
    <p:sldId id="326" r:id="rId11"/>
    <p:sldId id="327" r:id="rId12"/>
    <p:sldId id="300" r:id="rId13"/>
    <p:sldId id="328" r:id="rId14"/>
    <p:sldId id="329" r:id="rId15"/>
    <p:sldId id="330" r:id="rId16"/>
    <p:sldId id="331" r:id="rId17"/>
    <p:sldId id="301" r:id="rId18"/>
    <p:sldId id="332" r:id="rId19"/>
    <p:sldId id="333" r:id="rId20"/>
    <p:sldId id="302" r:id="rId21"/>
    <p:sldId id="334" r:id="rId22"/>
    <p:sldId id="335" r:id="rId23"/>
    <p:sldId id="294" r:id="rId24"/>
    <p:sldId id="2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1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053682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57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04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80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02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97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84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653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96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4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172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83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60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67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12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Pointers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endParaRPr lang="en-US" sz="1800">
              <a:latin typeface="Calibri"/>
            </a:endParaRPr>
          </a:p>
          <a:p>
            <a:r>
              <a:rPr lang="en-US" sz="1800" dirty="0">
                <a:latin typeface="Calibri"/>
              </a:rPr>
              <a:t>int main()  </a:t>
            </a:r>
            <a:endParaRPr lang="en-US" sz="1800">
              <a:latin typeface="Calibri"/>
            </a:endParaRPr>
          </a:p>
          <a:p>
            <a:endParaRPr lang="en-US" sz="1800" dirty="0">
              <a:latin typeface="Calibri"/>
            </a:endParaRPr>
          </a:p>
          <a:p>
            <a:r>
              <a:rPr lang="en-US" sz="1800" dirty="0">
                <a:latin typeface="Calibri"/>
              </a:rPr>
              <a:t>{  </a:t>
            </a:r>
            <a:endParaRPr lang="en-US" sz="1800">
              <a:latin typeface="Calibri"/>
            </a:endParaRPr>
          </a:p>
          <a:p>
            <a:r>
              <a:rPr lang="en-US" sz="1800" dirty="0">
                <a:latin typeface="Calibri"/>
              </a:rPr>
              <a:t>  void *</a:t>
            </a:r>
            <a:r>
              <a:rPr lang="en-US" sz="1800" dirty="0" err="1">
                <a:latin typeface="Calibri"/>
              </a:rPr>
              <a:t>ptr</a:t>
            </a:r>
            <a:r>
              <a:rPr lang="en-US" sz="1800" dirty="0">
                <a:latin typeface="Calibri"/>
              </a:rPr>
              <a:t>;   // void pointer declaration  </a:t>
            </a:r>
            <a:endParaRPr lang="en-US" sz="1800">
              <a:latin typeface="Calibri"/>
            </a:endParaRPr>
          </a:p>
          <a:p>
            <a:r>
              <a:rPr lang="en-US" sz="1800" dirty="0">
                <a:latin typeface="Calibri"/>
              </a:rPr>
              <a:t>  int a=9;   // integer variable initialization  </a:t>
            </a:r>
            <a:endParaRPr lang="en-US" sz="1800">
              <a:latin typeface="Calibri"/>
            </a:endParaRPr>
          </a:p>
          <a:p>
            <a:r>
              <a:rPr lang="en-US" sz="1800" dirty="0">
                <a:latin typeface="Calibri"/>
              </a:rPr>
              <a:t>  </a:t>
            </a:r>
            <a:r>
              <a:rPr lang="en-US" sz="1800" dirty="0" err="1">
                <a:latin typeface="Calibri"/>
              </a:rPr>
              <a:t>ptr</a:t>
            </a:r>
            <a:r>
              <a:rPr lang="en-US" sz="1800" dirty="0">
                <a:latin typeface="Calibri"/>
              </a:rPr>
              <a:t>=&amp;a;   // storing the address of 'a' variable in a void pointer variable.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&amp;a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return 0;  </a:t>
            </a:r>
            <a:endParaRPr lang="en-US" sz="1800">
              <a:latin typeface="Calibri"/>
            </a:endParaRPr>
          </a:p>
          <a:p>
            <a:r>
              <a:rPr lang="en-US" sz="1800" dirty="0">
                <a:latin typeface="Calibri"/>
              </a:rPr>
              <a:t>}</a:t>
            </a:r>
            <a:endParaRPr lang="en-US" sz="1800">
              <a:latin typeface="Calibri"/>
            </a:endParaRPr>
          </a:p>
          <a:p>
            <a:endParaRPr lang="en-US" sz="1800" dirty="0">
              <a:latin typeface="Calibri"/>
            </a:endParaRPr>
          </a:p>
          <a:p>
            <a:endParaRPr lang="en-US" dirty="0"/>
          </a:p>
          <a:p>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36435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pic>
        <p:nvPicPr>
          <p:cNvPr id="2" name="Picture 2" descr="Text&#10;&#10;Description automatically generated">
            <a:extLst>
              <a:ext uri="{FF2B5EF4-FFF2-40B4-BE49-F238E27FC236}">
                <a16:creationId xmlns:a16="http://schemas.microsoft.com/office/drawing/2014/main" xmlns="" id="{47C547DF-56E1-459A-9FC4-7576573140B6}"/>
              </a:ext>
            </a:extLst>
          </p:cNvPr>
          <p:cNvPicPr>
            <a:picLocks noChangeAspect="1"/>
          </p:cNvPicPr>
          <p:nvPr/>
        </p:nvPicPr>
        <p:blipFill>
          <a:blip r:embed="rId3"/>
          <a:stretch>
            <a:fillRect/>
          </a:stretch>
        </p:blipFill>
        <p:spPr>
          <a:xfrm>
            <a:off x="1011447" y="1055632"/>
            <a:ext cx="5773227" cy="3420424"/>
          </a:xfrm>
          <a:prstGeom prst="rect">
            <a:avLst/>
          </a:prstGeom>
        </p:spPr>
      </p:pic>
    </p:spTree>
    <p:extLst>
      <p:ext uri="{BB962C8B-B14F-4D97-AF65-F5344CB8AC3E}">
        <p14:creationId xmlns:p14="http://schemas.microsoft.com/office/powerpoint/2010/main" val="201365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dirty="0">
                <a:latin typeface="Calibri"/>
              </a:rPr>
              <a:t>A pointer is an address which is a numeric value; therefore, you can perform arithmetic operations on a pointer just as you can a numeric value.</a:t>
            </a:r>
          </a:p>
          <a:p>
            <a:r>
              <a:rPr lang="en-US" dirty="0"/>
              <a:t/>
            </a:r>
            <a:br>
              <a:rPr lang="en-US" dirty="0"/>
            </a:br>
            <a:endParaRPr lang="en-US" sz="1800"/>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Arithmetic Pointer</a:t>
            </a:r>
          </a:p>
        </p:txBody>
      </p:sp>
    </p:spTree>
    <p:extLst>
      <p:ext uri="{BB962C8B-B14F-4D97-AF65-F5344CB8AC3E}">
        <p14:creationId xmlns:p14="http://schemas.microsoft.com/office/powerpoint/2010/main" val="141500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endParaRPr lang="en-US" dirty="0">
              <a:latin typeface="Calibri"/>
            </a:endParaRPr>
          </a:p>
          <a:p>
            <a:r>
              <a:rPr lang="en-US" sz="1800" dirty="0">
                <a:latin typeface="Calibri"/>
              </a:rPr>
              <a:t>using namespace std; </a:t>
            </a:r>
            <a:endParaRPr lang="en-US" dirty="0">
              <a:latin typeface="Calibri"/>
            </a:endParaRPr>
          </a:p>
          <a:p>
            <a:r>
              <a:rPr lang="en-US" sz="1800" dirty="0">
                <a:latin typeface="Calibri"/>
              </a:rPr>
              <a:t>const int MAX = 3; </a:t>
            </a:r>
            <a:endParaRPr lang="en-US" dirty="0">
              <a:latin typeface="Calibri"/>
            </a:endParaRPr>
          </a:p>
          <a:p>
            <a:endParaRPr lang="en-US" dirty="0">
              <a:latin typeface="Calibri"/>
            </a:endParaRPr>
          </a:p>
          <a:p>
            <a:r>
              <a:rPr lang="en-US" sz="1800" dirty="0">
                <a:latin typeface="Calibri"/>
              </a:rPr>
              <a:t>int main () { </a:t>
            </a:r>
            <a:endParaRPr lang="en-US" dirty="0">
              <a:latin typeface="Calibri"/>
            </a:endParaRPr>
          </a:p>
          <a:p>
            <a:r>
              <a:rPr lang="en-US" sz="1800" dirty="0">
                <a:latin typeface="Calibri"/>
              </a:rPr>
              <a:t>   int  var[MAX] = {10, 100, 200}; </a:t>
            </a:r>
            <a:endParaRPr lang="en-US" dirty="0">
              <a:latin typeface="Calibri"/>
            </a:endParaRPr>
          </a:p>
          <a:p>
            <a:r>
              <a:rPr lang="en-US" sz="1800" dirty="0">
                <a:latin typeface="Calibri"/>
              </a:rPr>
              <a:t>   int  *</a:t>
            </a:r>
            <a:r>
              <a:rPr lang="en-US" sz="1800" dirty="0" err="1">
                <a:latin typeface="Calibri"/>
              </a:rPr>
              <a:t>ptr</a:t>
            </a:r>
            <a:r>
              <a:rPr lang="en-US" sz="1800" dirty="0">
                <a:latin typeface="Calibri"/>
              </a:rPr>
              <a:t>; </a:t>
            </a:r>
            <a:endParaRPr lang="en-US" dirty="0">
              <a:latin typeface="Calibri"/>
            </a:endParaRPr>
          </a:p>
          <a:p>
            <a:r>
              <a:rPr lang="en-US" sz="1800" dirty="0">
                <a:latin typeface="Calibri"/>
              </a:rPr>
              <a:t>   </a:t>
            </a:r>
            <a:r>
              <a:rPr lang="en-US" sz="1800" dirty="0" err="1">
                <a:latin typeface="Calibri"/>
              </a:rPr>
              <a:t>ptr</a:t>
            </a:r>
            <a:r>
              <a:rPr lang="en-US" sz="1800" dirty="0">
                <a:latin typeface="Calibri"/>
              </a:rPr>
              <a:t> = var; </a:t>
            </a:r>
            <a:endParaRPr lang="en-US" dirty="0">
              <a:latin typeface="Calibri"/>
            </a:endParaRPr>
          </a:p>
          <a:p>
            <a:r>
              <a:rPr lang="en-US" sz="1800" dirty="0">
                <a:latin typeface="Calibri"/>
              </a:rPr>
              <a:t>   for (int </a:t>
            </a:r>
            <a:r>
              <a:rPr lang="en-US" sz="1800" dirty="0" err="1">
                <a:latin typeface="Calibri"/>
              </a:rPr>
              <a:t>i</a:t>
            </a:r>
            <a:r>
              <a:rPr lang="en-US" sz="1800" dirty="0">
                <a:latin typeface="Calibri"/>
              </a:rPr>
              <a:t> = 0; </a:t>
            </a:r>
            <a:r>
              <a:rPr lang="en-US" sz="1800" dirty="0" err="1">
                <a:latin typeface="Calibri"/>
              </a:rPr>
              <a:t>i</a:t>
            </a:r>
            <a:r>
              <a:rPr lang="en-US" sz="1800" dirty="0">
                <a:latin typeface="Calibri"/>
              </a:rPr>
              <a:t> &lt; MAX; </a:t>
            </a:r>
            <a:r>
              <a:rPr lang="en-US" sz="1800" dirty="0" err="1">
                <a:latin typeface="Calibri"/>
              </a:rPr>
              <a:t>i</a:t>
            </a:r>
            <a:r>
              <a:rPr lang="en-US" sz="1800" dirty="0">
                <a:latin typeface="Calibri"/>
              </a:rPr>
              <a:t>++)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ptr</a:t>
            </a:r>
            <a:r>
              <a:rPr lang="en-US" sz="1800" dirty="0" smtClean="0">
                <a:latin typeface="Calibri"/>
              </a:rPr>
              <a:t>++; </a:t>
            </a:r>
            <a:r>
              <a:rPr lang="en-US" sz="1800" dirty="0">
                <a:latin typeface="Calibri"/>
              </a:rPr>
              <a:t>}</a:t>
            </a:r>
            <a:endParaRPr lang="en-US" dirty="0">
              <a:latin typeface="Calibri"/>
            </a:endParaRPr>
          </a:p>
          <a:p>
            <a:r>
              <a:rPr lang="en-US" sz="1800" dirty="0">
                <a:latin typeface="Calibri"/>
              </a:rPr>
              <a:t>}</a:t>
            </a:r>
            <a:endParaRPr lang="en-US" dirty="0">
              <a:latin typeface="Calibri"/>
            </a:endParaRPr>
          </a:p>
          <a:p>
            <a:r>
              <a:rPr lang="en-US" sz="1800" dirty="0">
                <a:latin typeface="Calibri"/>
              </a:rPr>
              <a:t>    </a:t>
            </a:r>
            <a:endParaRPr lang="en-US" dirty="0">
              <a:latin typeface="Calibri"/>
            </a:endParaRPr>
          </a:p>
          <a:p>
            <a:r>
              <a:rPr lang="en-US" sz="1800" dirty="0">
                <a:latin typeface="Calibri"/>
              </a:rPr>
              <a:t>   </a:t>
            </a:r>
            <a:endParaRPr lang="en-US" dirty="0">
              <a:latin typeface="Calibri"/>
            </a:endParaRPr>
          </a:p>
          <a:p>
            <a:r>
              <a:rPr lang="en-US" sz="1800" dirty="0">
                <a:latin typeface="Calibri"/>
              </a:rPr>
              <a:t>   </a:t>
            </a:r>
            <a:endParaRPr lang="en-US" dirty="0">
              <a:latin typeface="Calibri"/>
            </a:endParaRPr>
          </a:p>
          <a:p>
            <a:endParaRPr lang="en-US" dirty="0">
              <a:latin typeface="Calibri"/>
            </a:endParaRPr>
          </a:p>
          <a:p>
            <a:endParaRPr lang="en-US" dirty="0">
              <a:latin typeface="Calibri"/>
            </a:endParaRPr>
          </a:p>
          <a:p>
            <a:endParaRPr lang="en-US" dirty="0">
              <a:latin typeface="Calibri"/>
            </a:endParaRPr>
          </a:p>
          <a:p>
            <a:endParaRPr lang="en-US" dirty="0">
              <a:latin typeface="Calibri"/>
            </a:endParaRPr>
          </a:p>
          <a:p>
            <a:endParaRPr lang="en-US"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Incrementing a Pointer</a:t>
            </a:r>
          </a:p>
        </p:txBody>
      </p:sp>
    </p:spTree>
    <p:extLst>
      <p:ext uri="{BB962C8B-B14F-4D97-AF65-F5344CB8AC3E}">
        <p14:creationId xmlns:p14="http://schemas.microsoft.com/office/powerpoint/2010/main" val="37097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0xbfa088b0
Value of var[0] = 10
Address of var[1] = 0xbfa088b4
Value of var[1] = 100
Address of var[2] = 0xbfa088b8
Value of var[2] = 200</a:t>
            </a:r>
          </a:p>
          <a:p>
            <a:r>
              <a:rPr lang="en-US" sz="1800" dirty="0">
                <a:latin typeface="Calibri"/>
              </a:rPr>
              <a:t>    </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146898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r>
              <a:rPr lang="en-US" sz="1800" dirty="0">
                <a:latin typeface="Calibri"/>
              </a:rPr>
              <a:t>const int MAX = 3;​</a:t>
            </a:r>
          </a:p>
          <a:p>
            <a:r>
              <a:rPr lang="en-US" sz="1800" dirty="0">
                <a:latin typeface="Calibri"/>
              </a:rPr>
              <a:t>​</a:t>
            </a:r>
          </a:p>
          <a:p>
            <a:r>
              <a:rPr lang="en-US" sz="1800" dirty="0">
                <a:latin typeface="Calibri"/>
              </a:rPr>
              <a:t>int main () {​</a:t>
            </a:r>
          </a:p>
          <a:p>
            <a:r>
              <a:rPr lang="en-US" sz="1800" dirty="0">
                <a:latin typeface="Calibri"/>
              </a:rPr>
              <a:t>   int  var[MAX] = {10, 100, 200};​</a:t>
            </a:r>
          </a:p>
          <a:p>
            <a:r>
              <a:rPr lang="en-US" sz="1800" dirty="0">
                <a:latin typeface="Calibri"/>
              </a:rPr>
              <a:t>   int  *</a:t>
            </a:r>
            <a:r>
              <a:rPr lang="en-US" sz="1800" dirty="0" err="1">
                <a:latin typeface="Calibri"/>
              </a:rPr>
              <a:t>ptr</a:t>
            </a:r>
            <a:r>
              <a:rPr lang="en-US" sz="1800" dirty="0">
                <a:latin typeface="Calibri"/>
              </a:rPr>
              <a:t>;​</a:t>
            </a:r>
          </a:p>
          <a:p>
            <a:r>
              <a:rPr lang="en-US" sz="1800" dirty="0">
                <a:latin typeface="Calibri"/>
              </a:rPr>
              <a:t>   </a:t>
            </a:r>
            <a:r>
              <a:rPr lang="en-US" sz="1800" dirty="0" err="1">
                <a:latin typeface="Calibri"/>
              </a:rPr>
              <a:t>ptr</a:t>
            </a:r>
            <a:r>
              <a:rPr lang="en-US" sz="1800" dirty="0">
                <a:latin typeface="Calibri"/>
              </a:rPr>
              <a:t> = &amp;var[MAX-1];​</a:t>
            </a:r>
          </a:p>
          <a:p>
            <a:r>
              <a:rPr lang="en-US" sz="1800" dirty="0">
                <a:latin typeface="Calibri"/>
              </a:rPr>
              <a:t>   ​for (int </a:t>
            </a:r>
            <a:r>
              <a:rPr lang="en-US" sz="1800" dirty="0" err="1">
                <a:latin typeface="Calibri"/>
              </a:rPr>
              <a:t>i</a:t>
            </a:r>
            <a:r>
              <a:rPr lang="en-US" sz="1800" dirty="0">
                <a:latin typeface="Calibri"/>
              </a:rPr>
              <a:t> = MAX; </a:t>
            </a:r>
            <a:r>
              <a:rPr lang="en-US" sz="1800" dirty="0" err="1">
                <a:latin typeface="Calibri"/>
              </a:rPr>
              <a:t>i</a:t>
            </a:r>
            <a:r>
              <a:rPr lang="en-US" sz="1800" dirty="0">
                <a:latin typeface="Calibri"/>
              </a:rPr>
              <a:t> &gt; 0; </a:t>
            </a:r>
            <a:r>
              <a:rPr lang="en-US" sz="1800" dirty="0" err="1">
                <a:latin typeface="Calibri"/>
              </a:rPr>
              <a:t>i</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err="1">
                <a:latin typeface="Calibri"/>
              </a:rPr>
              <a:t>ptr</a:t>
            </a:r>
            <a:r>
              <a:rPr lang="en-US" sz="1800" dirty="0">
                <a:latin typeface="Calibri"/>
              </a:rPr>
              <a:t>--;​</a:t>
            </a:r>
          </a:p>
          <a:p>
            <a:r>
              <a:rPr lang="en-US" sz="1800" dirty="0">
                <a:latin typeface="Calibri"/>
              </a:rPr>
              <a:t>   }​}</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85825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var[3] = 0xbfdb70f8
Value of var[3] = 200
Address of var[2] = 0xbfdb70f4
Value of var[2] = 100
Address of var[1] = 0xbfdb70f0
Value of var[1] = 10</a:t>
            </a:r>
            <a:endParaRPr lang="en-US" sz="1800">
              <a:latin typeface="Calibri"/>
            </a:endParaRP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194594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Pointers may be compared by using relational operators, such as ==, &lt;, and &gt;. If p1 and p2 point to variables that are related to each other, such as elements of the same array, then p1 and p2 can be meaningfully compared.</a:t>
            </a:r>
            <a:endParaRPr lang="en-US" sz="1800">
              <a:latin typeface="Calibri"/>
            </a:endParaRPr>
          </a:p>
          <a:p>
            <a:r>
              <a:rPr lang="en-US" dirty="0"/>
              <a:t/>
            </a:r>
            <a:br>
              <a:rPr lang="en-US" dirty="0"/>
            </a:br>
            <a:endParaRPr lang="en-US" dirty="0"/>
          </a:p>
          <a:p>
            <a:endParaRPr lang="en-US" dirty="0">
              <a:latin typeface="Consolas"/>
            </a:endParaRPr>
          </a:p>
          <a:p>
            <a:endParaRPr lang="en-US" dirty="0">
              <a:latin typeface="Consolas"/>
            </a:endParaRPr>
          </a:p>
          <a:p>
            <a:r>
              <a:rPr lang="en-US" dirty="0">
                <a:latin typeface="Consolas"/>
              </a:rPr>
              <a:t>#include &lt;iostream&gt;
using namespace std;
const int MAX = 3;
</a:t>
            </a:r>
            <a:endParaRPr lang="en-US"/>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210009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br>
              <a:rPr lang="en-US" sz="1800" dirty="0">
                <a:latin typeface="Calibri"/>
              </a:rPr>
            </a:br>
            <a:r>
              <a:rPr lang="en-US" sz="1800" dirty="0">
                <a:latin typeface="Calibri"/>
              </a:rPr>
              <a:t>   int  var[MAX] = {10, 100, 200};</a:t>
            </a:r>
            <a:br>
              <a:rPr lang="en-US" sz="1800" dirty="0">
                <a:latin typeface="Calibri"/>
              </a:rPr>
            </a:br>
            <a:r>
              <a:rPr lang="en-US" sz="1800" dirty="0">
                <a:latin typeface="Calibri"/>
              </a:rPr>
              <a:t>   int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 = var;</a:t>
            </a:r>
            <a:br>
              <a:rPr lang="en-US" sz="1800" dirty="0">
                <a:latin typeface="Calibri"/>
              </a:rPr>
            </a:br>
            <a:r>
              <a:rPr lang="en-US" sz="1800" dirty="0">
                <a:latin typeface="Calibri"/>
              </a:rPr>
              <a:t>   int </a:t>
            </a:r>
            <a:r>
              <a:rPr lang="en-US" sz="1800" dirty="0" err="1">
                <a:latin typeface="Calibri"/>
              </a:rPr>
              <a:t>i</a:t>
            </a:r>
            <a:r>
              <a:rPr lang="en-US" sz="1800" dirty="0">
                <a:latin typeface="Calibri"/>
              </a:rPr>
              <a:t> = 0;</a:t>
            </a:r>
            <a:br>
              <a:rPr lang="en-US" sz="1800" dirty="0">
                <a:latin typeface="Calibri"/>
              </a:rPr>
            </a:br>
            <a:r>
              <a:rPr lang="en-US" sz="1800" dirty="0">
                <a:latin typeface="Calibri"/>
              </a:rPr>
              <a:t>   </a:t>
            </a:r>
            <a:br>
              <a:rPr lang="en-US" sz="1800" dirty="0">
                <a:latin typeface="Calibri"/>
              </a:rPr>
            </a:br>
            <a:r>
              <a:rPr lang="en-US" sz="1800" dirty="0">
                <a:latin typeface="Calibri"/>
              </a:rPr>
              <a:t>   while ( </a:t>
            </a:r>
            <a:r>
              <a:rPr lang="en-US" sz="1800" dirty="0" err="1">
                <a:latin typeface="Calibri"/>
              </a:rPr>
              <a:t>ptr</a:t>
            </a:r>
            <a:r>
              <a:rPr lang="en-US" sz="1800" dirty="0">
                <a:latin typeface="Calibri"/>
              </a:rPr>
              <a:t> &lt;= &amp;var[MAX - 1]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i</a:t>
            </a:r>
            <a:r>
              <a:rPr lang="en-US" sz="1800" dirty="0">
                <a:latin typeface="Calibri"/>
              </a:rPr>
              <a:t>++;</a:t>
            </a:r>
            <a:br>
              <a:rPr lang="en-US" sz="1800" dirty="0">
                <a:latin typeface="Calibri"/>
              </a:rPr>
            </a:br>
            <a:r>
              <a:rPr lang="en-US" sz="1800" dirty="0">
                <a:latin typeface="Calibri"/>
              </a:rPr>
              <a:t>   }</a:t>
            </a:r>
            <a:br>
              <a:rPr lang="en-US" sz="1800" dirty="0">
                <a:latin typeface="Calibri"/>
              </a:rPr>
            </a:br>
            <a:r>
              <a:rPr lang="en-US" sz="1800" dirty="0">
                <a:latin typeface="Calibri"/>
              </a:rPr>
              <a:t>}</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r>
              <a:rPr lang="en-US" sz="1800" dirty="0">
                <a:latin typeface="Calibri"/>
                <a:cs typeface="Calibri"/>
              </a:rPr>
              <a:t/>
            </a:r>
            <a:br>
              <a:rPr lang="en-US" sz="1800" dirty="0">
                <a:latin typeface="Calibri"/>
                <a:cs typeface="Calibri"/>
              </a:rPr>
            </a:br>
            <a:endParaRPr lang="en-US" sz="1800" dirty="0">
              <a:latin typeface="Calibri"/>
            </a:endParaRPr>
          </a:p>
          <a:p>
            <a:r>
              <a:rPr lang="en-US" dirty="0"/>
              <a:t/>
            </a:r>
            <a:br>
              <a:rPr lang="en-US" dirty="0"/>
            </a:br>
            <a:endParaRPr lang="en-US" sz="1800" dirty="0">
              <a:latin typeface="Calibri"/>
            </a:endParaRPr>
          </a:p>
          <a:p>
            <a:pPr>
              <a:lnSpc>
                <a:spcPct val="150000"/>
              </a:lnSpc>
            </a:pPr>
            <a:r>
              <a:rPr lang="en-US" dirty="0"/>
              <a:t/>
            </a:r>
            <a:br>
              <a:rPr lang="en-US" dirty="0"/>
            </a:br>
            <a:r>
              <a:rPr lang="en-US" dirty="0"/>
              <a:t/>
            </a:r>
            <a:br>
              <a:rPr lang="en-US" dirty="0"/>
            </a:br>
            <a:endParaRPr lang="en-US" sz="1800" dirty="0">
              <a:latin typeface="Calibri"/>
            </a:endParaRPr>
          </a:p>
          <a:p>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131376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0xbfce42d0
Value of var[0] = 10
Address of var[1] = 0xbfce42d4
Value of var[1] = 100
Address of var[2] = 0xbfce42d8
Value of var[2] = 200</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r>
              <a:rPr lang="en-US" sz="1800" dirty="0">
                <a:latin typeface="Calibri"/>
                <a:cs typeface="Calibri"/>
              </a:rPr>
              <a:t/>
            </a:r>
            <a:br>
              <a:rPr lang="en-US" sz="1800" dirty="0">
                <a:latin typeface="Calibri"/>
                <a:cs typeface="Calibri"/>
              </a:rPr>
            </a:br>
            <a:endParaRPr lang="en-US" sz="1800" dirty="0">
              <a:latin typeface="Calibri"/>
            </a:endParaRPr>
          </a:p>
          <a:p>
            <a:r>
              <a:rPr lang="en-US" dirty="0"/>
              <a:t/>
            </a:r>
            <a:br>
              <a:rPr lang="en-US" dirty="0"/>
            </a:br>
            <a:endParaRPr lang="en-US" sz="1800" dirty="0">
              <a:latin typeface="Calibri"/>
            </a:endParaRPr>
          </a:p>
          <a:p>
            <a:pPr>
              <a:lnSpc>
                <a:spcPct val="150000"/>
              </a:lnSpc>
            </a:pPr>
            <a:r>
              <a:rPr lang="en-US" dirty="0"/>
              <a:t/>
            </a:r>
            <a:br>
              <a:rPr lang="en-US" dirty="0"/>
            </a:br>
            <a:r>
              <a:rPr lang="en-US" dirty="0"/>
              <a:t/>
            </a:r>
            <a:br>
              <a:rPr lang="en-US" dirty="0"/>
            </a:br>
            <a:endParaRPr lang="en-US" sz="1800" dirty="0">
              <a:latin typeface="Calibri"/>
            </a:endParaRPr>
          </a:p>
          <a:p>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Output</a:t>
            </a:r>
          </a:p>
        </p:txBody>
      </p:sp>
    </p:spTree>
    <p:extLst>
      <p:ext uri="{BB962C8B-B14F-4D97-AF65-F5344CB8AC3E}">
        <p14:creationId xmlns:p14="http://schemas.microsoft.com/office/powerpoint/2010/main" val="298574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Friend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Friend Class</a:t>
            </a:r>
          </a:p>
          <a:p>
            <a:pPr marL="76200">
              <a:lnSpc>
                <a:spcPct val="200000"/>
              </a:lnSpc>
              <a:buSzPts val="2400"/>
            </a:pPr>
            <a:r>
              <a:rPr lang="en" sz="1800" dirty="0">
                <a:latin typeface="Calibri"/>
                <a:cs typeface="Calibri"/>
              </a:rPr>
              <a:t>C) Call by value</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Call by reference</a:t>
            </a:r>
          </a:p>
          <a:p>
            <a:pPr marL="76200">
              <a:lnSpc>
                <a:spcPct val="200000"/>
              </a:lnSpc>
              <a:buSzPts val="2400"/>
            </a:pPr>
            <a:r>
              <a:rPr lang="en" sz="1800" dirty="0">
                <a:latin typeface="Calibri"/>
                <a:cs typeface="Calibri"/>
              </a:rPr>
              <a:t>E) Call by Address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smtClean="0">
                <a:latin typeface="Calibri"/>
                <a:cs typeface="Calibri"/>
              </a:rPr>
              <a:t>F)Recursion</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p>
          <a:p>
            <a:endParaRPr lang="en-US" sz="1800" dirty="0">
              <a:latin typeface="Calibri"/>
            </a:endParaRPr>
          </a:p>
          <a:p>
            <a:r>
              <a:rPr lang="en-US" sz="1800" dirty="0">
                <a:latin typeface="Calibri"/>
              </a:rPr>
              <a:t>Declaration:-</a:t>
            </a:r>
          </a:p>
          <a:p>
            <a:endParaRPr lang="en-US" sz="1800" dirty="0">
              <a:latin typeface="Calibri"/>
            </a:endParaRPr>
          </a:p>
          <a:p>
            <a:r>
              <a:rPr lang="en-US" sz="1800" dirty="0">
                <a:latin typeface="Calibri"/>
              </a:rPr>
              <a:t>int **</a:t>
            </a:r>
            <a:r>
              <a:rPr lang="en-US" sz="1800" dirty="0" err="1">
                <a:latin typeface="Calibri"/>
              </a:rPr>
              <a:t>ptr</a:t>
            </a:r>
            <a:r>
              <a:rPr lang="en-US" sz="1800" dirty="0">
                <a:latin typeface="Calibri"/>
              </a:rPr>
              <a:t>;</a:t>
            </a:r>
            <a:endParaRPr lang="en-US" dirty="0">
              <a:latin typeface="Calibri"/>
            </a:endParaRPr>
          </a:p>
          <a:p>
            <a:endParaRPr lang="en-US" sz="1800" dirty="0">
              <a:latin typeface="Calibri"/>
            </a:endParaRPr>
          </a:p>
          <a:p>
            <a:r>
              <a:rPr lang="en-US" dirty="0"/>
              <a:t/>
            </a:r>
            <a:br>
              <a:rPr lang="en-US" dirty="0"/>
            </a:br>
            <a:endParaRPr lang="en-US" sz="1800">
              <a:latin typeface="Calibri"/>
            </a:endParaRPr>
          </a:p>
          <a:p>
            <a:r>
              <a:rPr lang="en-US" dirty="0"/>
              <a:t/>
            </a:r>
            <a:br>
              <a:rPr lang="en-US" dirty="0"/>
            </a:br>
            <a:r>
              <a:rPr lang="en-US" dirty="0"/>
              <a:t/>
            </a:r>
            <a:br>
              <a:rPr lang="en-US" dirty="0"/>
            </a:br>
            <a:endParaRPr lang="en-US" sz="180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2732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a:t>
            </a:r>
          </a:p>
          <a:p>
            <a:r>
              <a:rPr lang="en-US" sz="1800" dirty="0">
                <a:latin typeface="Calibri"/>
              </a:rPr>
              <a:t>int main() </a:t>
            </a:r>
          </a:p>
          <a:p>
            <a:r>
              <a:rPr lang="en-US" sz="1800" dirty="0">
                <a:latin typeface="Calibri"/>
              </a:rPr>
              <a:t>{ </a:t>
            </a:r>
          </a:p>
          <a:p>
            <a:r>
              <a:rPr lang="en-US" sz="1800" dirty="0">
                <a:latin typeface="Calibri"/>
              </a:rPr>
              <a:t>    int var = 789; </a:t>
            </a:r>
          </a:p>
          <a:p>
            <a:r>
              <a:rPr lang="en-US" sz="1800" dirty="0">
                <a:latin typeface="Calibri"/>
              </a:rPr>
              <a:t>    int *ptr2; </a:t>
            </a:r>
          </a:p>
          <a:p>
            <a:r>
              <a:rPr lang="en-US" sz="1800" dirty="0">
                <a:latin typeface="Calibri"/>
              </a:rPr>
              <a:t>    int **ptr1; </a:t>
            </a:r>
          </a:p>
          <a:p>
            <a:r>
              <a:rPr lang="en-US" sz="1800" dirty="0">
                <a:latin typeface="Calibri"/>
              </a:rPr>
              <a:t>    ptr2 = &amp;var; </a:t>
            </a:r>
          </a:p>
          <a:p>
            <a:r>
              <a:rPr lang="en-US" sz="1800" dirty="0">
                <a:latin typeface="Calibri"/>
              </a:rPr>
              <a:t>    ptr1 = &amp;ptr2; </a:t>
            </a:r>
          </a:p>
          <a:p>
            <a:r>
              <a:rPr lang="en-US" sz="1800" dirty="0">
                <a:latin typeface="Calibri"/>
              </a:rPr>
              <a:t>    </a:t>
            </a:r>
            <a:r>
              <a:rPr lang="en-US" sz="1800" dirty="0" err="1">
                <a:latin typeface="Calibri"/>
              </a:rPr>
              <a:t>cout</a:t>
            </a:r>
            <a:r>
              <a:rPr lang="en-US" sz="1800" dirty="0">
                <a:latin typeface="Calibri"/>
              </a:rPr>
              <a:t>&lt;&lt; 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&lt;&lt;*ptr2&lt;&lt;</a:t>
            </a:r>
            <a:r>
              <a:rPr lang="en-US" sz="1800" dirty="0" err="1">
                <a:latin typeface="Calibri"/>
              </a:rPr>
              <a:t>endl</a:t>
            </a:r>
            <a:r>
              <a:rPr lang="en-US" sz="1800" dirty="0">
                <a:latin typeface="Calibri"/>
              </a:rPr>
              <a:t> ; </a:t>
            </a:r>
          </a:p>
          <a:p>
            <a:r>
              <a:rPr lang="en-US" sz="1800" dirty="0">
                <a:latin typeface="Calibri"/>
              </a:rPr>
              <a:t>    </a:t>
            </a:r>
            <a:r>
              <a:rPr lang="en-US" sz="1800" dirty="0" err="1">
                <a:latin typeface="Calibri"/>
              </a:rPr>
              <a:t>cout</a:t>
            </a:r>
            <a:r>
              <a:rPr lang="en-US" sz="1800" dirty="0">
                <a:latin typeface="Calibri"/>
              </a:rPr>
              <a:t>&lt;&lt;**ptr1; </a:t>
            </a:r>
            <a:br>
              <a:rPr lang="en-US" sz="1800" dirty="0">
                <a:latin typeface="Calibri"/>
              </a:rPr>
            </a:br>
            <a:endParaRPr lang="en-US" sz="1800" dirty="0">
              <a:latin typeface="Calibri"/>
            </a:endParaRPr>
          </a:p>
          <a:p>
            <a:r>
              <a:rPr lang="en-US" sz="1800" dirty="0">
                <a:latin typeface="Calibri"/>
              </a:rPr>
              <a:t>} </a:t>
            </a:r>
          </a:p>
          <a:p>
            <a:r>
              <a:rPr lang="en-US" dirty="0"/>
              <a:t/>
            </a:r>
            <a:br>
              <a:rPr lang="en-US" dirty="0"/>
            </a:br>
            <a:endParaRPr lang="en-US" sz="1800" dirty="0">
              <a:latin typeface="Calibri"/>
            </a:endParaRPr>
          </a:p>
          <a:p>
            <a:endParaRPr lang="en-US" sz="1800" dirty="0">
              <a:latin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r>
              <a:rPr lang="en-US" dirty="0"/>
              <a:t/>
            </a:r>
            <a:br>
              <a:rPr lang="en-US" dirty="0"/>
            </a:br>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18894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789
789
789</a:t>
            </a:r>
            <a:endParaRPr lang="en-US" dirty="0">
              <a:latin typeface="Calibri"/>
            </a:endParaRPr>
          </a:p>
          <a:p>
            <a:r>
              <a:rPr lang="en-US" dirty="0"/>
              <a:t/>
            </a:r>
            <a:br>
              <a:rPr lang="en-US" dirty="0"/>
            </a:br>
            <a:endParaRPr lang="en-US" sz="1800" dirty="0">
              <a:latin typeface="Calibri"/>
            </a:endParaRPr>
          </a:p>
          <a:p>
            <a:endParaRPr lang="en-US" sz="1800" dirty="0">
              <a:latin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r>
              <a:rPr lang="en-US" dirty="0"/>
              <a:t/>
            </a:r>
            <a:br>
              <a:rPr lang="en-US" dirty="0"/>
            </a:br>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Output</a:t>
            </a:r>
          </a:p>
        </p:txBody>
      </p:sp>
    </p:spTree>
    <p:extLst>
      <p:ext uri="{BB962C8B-B14F-4D97-AF65-F5344CB8AC3E}">
        <p14:creationId xmlns:p14="http://schemas.microsoft.com/office/powerpoint/2010/main" val="106998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Pointers</a:t>
            </a:r>
          </a:p>
          <a:p>
            <a:pPr marL="457200" indent="-381000">
              <a:lnSpc>
                <a:spcPct val="200000"/>
              </a:lnSpc>
              <a:buSzPts val="2400"/>
              <a:buFont typeface="Calibri,Sans-Serif"/>
              <a:buChar char="●"/>
            </a:pPr>
            <a:r>
              <a:rPr lang="en" sz="2000" dirty="0">
                <a:latin typeface="Calibri"/>
                <a:ea typeface="Calibri"/>
                <a:cs typeface="Calibri"/>
              </a:rPr>
              <a:t>Difference b/w pointers and reference variables</a:t>
            </a:r>
          </a:p>
          <a:p>
            <a:pPr marL="457200" indent="-381000">
              <a:lnSpc>
                <a:spcPct val="200000"/>
              </a:lnSpc>
              <a:buSzPts val="2400"/>
              <a:buFont typeface="Calibri,Sans-Serif"/>
              <a:buChar char="●"/>
            </a:pPr>
            <a:r>
              <a:rPr lang="en" sz="2000" dirty="0">
                <a:latin typeface="Calibri"/>
                <a:ea typeface="Calibri"/>
                <a:cs typeface="Calibri"/>
              </a:rPr>
              <a:t>Void pointer</a:t>
            </a:r>
          </a:p>
          <a:p>
            <a:pPr marL="457200" indent="-381000">
              <a:lnSpc>
                <a:spcPct val="200000"/>
              </a:lnSpc>
              <a:buSzPts val="2400"/>
              <a:buFont typeface="Calibri,Sans-Serif"/>
              <a:buChar char="●"/>
            </a:pPr>
            <a:r>
              <a:rPr lang="en" sz="2000" dirty="0">
                <a:latin typeface="Calibri"/>
                <a:ea typeface="Calibri"/>
                <a:cs typeface="Calibri"/>
              </a:rPr>
              <a:t>Pointer to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lang="en-US"/>
          </a:p>
          <a:p>
            <a:endParaRPr lang="en-US" sz="1800" dirty="0">
              <a:latin typeface="Calibri"/>
            </a:endParaRPr>
          </a:p>
          <a:p>
            <a:r>
              <a:rPr lang="en-US" sz="1800" dirty="0">
                <a:latin typeface="Calibri"/>
              </a:rPr>
              <a:t>Syntax:-</a:t>
            </a:r>
          </a:p>
          <a:p>
            <a:r>
              <a:rPr lang="en-US" sz="1800" dirty="0" err="1">
                <a:latin typeface="Calibri"/>
              </a:rPr>
              <a:t>data_type</a:t>
            </a:r>
            <a:r>
              <a:rPr lang="en-US" sz="1800" dirty="0">
                <a:latin typeface="Calibri"/>
              </a:rPr>
              <a:t> *</a:t>
            </a:r>
            <a:r>
              <a:rPr lang="en-US" sz="1800" dirty="0" err="1">
                <a:latin typeface="Calibri"/>
              </a:rPr>
              <a:t>pointer_name</a:t>
            </a:r>
            <a:r>
              <a:rPr lang="en-US" sz="1800" dirty="0">
                <a:latin typeface="Calibri"/>
              </a:rPr>
              <a:t>;</a:t>
            </a:r>
          </a:p>
          <a:p>
            <a:endParaRPr lang="en-US" sz="1800" dirty="0">
              <a:latin typeface="Calibri"/>
            </a:endParaRPr>
          </a:p>
          <a:p>
            <a:r>
              <a:rPr lang="en-US" sz="1800" dirty="0">
                <a:latin typeface="Calibri"/>
              </a:rPr>
              <a:t>int *p, var</a:t>
            </a:r>
            <a:endParaRPr lang="en-US" dirty="0">
              <a:latin typeface="Calibri"/>
            </a:endParaRPr>
          </a:p>
          <a:p>
            <a:r>
              <a:rPr lang="en-US" sz="1800" dirty="0">
                <a:latin typeface="Calibri"/>
              </a:rPr>
              <a:t/>
            </a:r>
            <a:br>
              <a:rPr lang="en-US" sz="1800" dirty="0">
                <a:latin typeface="Calibri"/>
              </a:rPr>
            </a:br>
            <a:r>
              <a:rPr lang="en-US" sz="1800" dirty="0">
                <a:latin typeface="Calibri"/>
              </a:rPr>
              <a:t>As I mentioned above, an integer type pointer can hold the address of another int variable. Here we have an integer variable var and pointer p holds the address of var. To assign the address of variable to pointer we use ampersand symbol (&amp;).</a:t>
            </a:r>
          </a:p>
          <a:p>
            <a:endParaRPr lang="en-US" sz="1800" dirty="0">
              <a:latin typeface="Calibri"/>
            </a:endParaRPr>
          </a:p>
          <a:p>
            <a:r>
              <a:rPr lang="en-US" sz="1800" dirty="0">
                <a:latin typeface="Calibri"/>
              </a:rPr>
              <a:t>p = &amp;var</a:t>
            </a:r>
            <a:r>
              <a:rPr lang="en-US" sz="1800" dirty="0">
                <a:latin typeface="Consolas"/>
              </a:rPr>
              <a:t>;</a:t>
            </a:r>
            <a:endParaRPr lang="en-US" dirty="0"/>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p>
          <a:p>
            <a:r>
              <a:rPr lang="en-US" sz="1800" dirty="0">
                <a:latin typeface="Calibri"/>
              </a:rPr>
              <a:t>int main(){ </a:t>
            </a:r>
          </a:p>
          <a:p>
            <a:r>
              <a:rPr lang="en-US" sz="1800" dirty="0">
                <a:latin typeface="Calibri"/>
              </a:rPr>
              <a:t>   //Pointer declaration </a:t>
            </a:r>
          </a:p>
          <a:p>
            <a:r>
              <a:rPr lang="en-US" sz="1800" dirty="0">
                <a:latin typeface="Calibri"/>
              </a:rPr>
              <a:t>   int *p, var=101; </a:t>
            </a:r>
          </a:p>
          <a:p>
            <a:r>
              <a:rPr lang="en-US" sz="1800" dirty="0">
                <a:latin typeface="Calibri"/>
              </a:rPr>
              <a:t>   //Assignment </a:t>
            </a:r>
          </a:p>
          <a:p>
            <a:r>
              <a:rPr lang="en-US" sz="1800" dirty="0">
                <a:latin typeface="Calibri"/>
              </a:rPr>
              <a:t>   p = &amp;var;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&lt;&lt;"Address of var: "&lt;&lt;&amp;var&lt;&lt;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var: "&lt;&lt;p&lt;&lt;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p: "&lt;&lt;&amp;p&lt;&lt;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&lt;&lt;"Value of var: "&lt;&lt;*p;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Address of var: 0x7fff5dfffc0c
Address of var: 0x7fff5dfffc0c
Address of p: 0x7fff5dfffc10
Value of var: 101</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211940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r>
              <a:rPr lang="en-US" sz="1800" b="1" dirty="0"/>
              <a:t>  </a:t>
            </a:r>
            <a:r>
              <a:rPr lang="en-US" dirty="0"/>
              <a:t/>
            </a:r>
            <a:br>
              <a:rPr lang="en-US" dirty="0"/>
            </a:br>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Difference b/w pointers and reference variable</a:t>
            </a:r>
          </a:p>
        </p:txBody>
      </p:sp>
      <p:pic>
        <p:nvPicPr>
          <p:cNvPr id="2" name="Picture 2" descr="Table&#10;&#10;Description automatically generated">
            <a:extLst>
              <a:ext uri="{FF2B5EF4-FFF2-40B4-BE49-F238E27FC236}">
                <a16:creationId xmlns:a16="http://schemas.microsoft.com/office/drawing/2014/main" xmlns="" id="{C2F46963-26ED-4119-8D3E-04DEE553D5FB}"/>
              </a:ext>
            </a:extLst>
          </p:cNvPr>
          <p:cNvPicPr>
            <a:picLocks noChangeAspect="1"/>
          </p:cNvPicPr>
          <p:nvPr/>
        </p:nvPicPr>
        <p:blipFill>
          <a:blip r:embed="rId3"/>
          <a:stretch>
            <a:fillRect/>
          </a:stretch>
        </p:blipFill>
        <p:spPr>
          <a:xfrm>
            <a:off x="94891" y="638851"/>
            <a:ext cx="9051265" cy="4501996"/>
          </a:xfrm>
          <a:prstGeom prst="rect">
            <a:avLst/>
          </a:prstGeom>
        </p:spPr>
      </p:pic>
    </p:spTree>
    <p:extLst>
      <p:ext uri="{BB962C8B-B14F-4D97-AF65-F5344CB8AC3E}">
        <p14:creationId xmlns:p14="http://schemas.microsoft.com/office/powerpoint/2010/main" val="46404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 void pointer is a general-purpose pointer that can hold the address of any data type, but it is not associated with any data type.</a:t>
            </a:r>
            <a:endParaRPr lang="en-US"/>
          </a:p>
          <a:p>
            <a:endParaRPr lang="en-US" sz="1800" dirty="0"/>
          </a:p>
          <a:p>
            <a:r>
              <a:rPr lang="en-US" sz="1800" dirty="0">
                <a:latin typeface="Calibri"/>
              </a:rPr>
              <a:t>void *</a:t>
            </a:r>
            <a:r>
              <a:rPr lang="en-US" sz="1800" dirty="0" err="1">
                <a:latin typeface="Calibri"/>
              </a:rPr>
              <a:t>ptr</a:t>
            </a:r>
            <a:r>
              <a:rPr lang="en-US" sz="1800" dirty="0">
                <a:latin typeface="Calibri"/>
              </a:rPr>
              <a:t>; </a:t>
            </a:r>
            <a:r>
              <a:rPr lang="en-US" sz="1800" b="1" dirty="0"/>
              <a:t>  </a:t>
            </a:r>
            <a:r>
              <a:rPr lang="en-US" dirty="0"/>
              <a:t/>
            </a:r>
            <a:br>
              <a:rPr lang="en-US" dirty="0"/>
            </a:br>
            <a:endParaRPr lang="en-US" sz="1800" b="1" dirty="0"/>
          </a:p>
          <a:p>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26986252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382</Words>
  <Application>Microsoft Office PowerPoint</Application>
  <PresentationFormat>On-screen Show (16:9)</PresentationFormat>
  <Paragraphs>288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Calibri,Sans-Serif</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Subrat Kumar Swain</cp:lastModifiedBy>
  <cp:revision>524</cp:revision>
  <dcterms:modified xsi:type="dcterms:W3CDTF">2021-02-14T19:33:30Z</dcterms:modified>
</cp:coreProperties>
</file>