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96" r:id="rId7"/>
    <p:sldId id="336" r:id="rId8"/>
    <p:sldId id="337" r:id="rId9"/>
    <p:sldId id="338"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294" r:id="rId23"/>
    <p:sldId id="29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866A-1FA9-4347-B815-F376DBB4A559}" v="719" dt="2021-02-13T08:29:37.625"/>
    <p1510:client id="{66FFA87B-9036-460D-81D6-8C6488A5B082}" v="781" dt="2021-02-09T19:17:43.858"/>
    <p1510:client id="{99C5ADD7-134D-46E2-9D28-F7AD1C2BC807}" v="310" dt="2021-03-10T07:57:44.2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446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249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249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13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37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604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357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9545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811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188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82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973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94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224265" y="2217806"/>
            <a:ext cx="4351274"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File Handling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a:latin typeface="Calibri"/>
              </a:rPr>
              <a:t>Syntax –</a:t>
            </a:r>
            <a:r>
              <a:rPr lang="en-US" sz="1800">
                <a:latin typeface="Calibri"/>
              </a:rPr>
              <a:t> There are two syntax for seekg() in file handling :</a:t>
            </a:r>
            <a:br>
              <a:rPr lang="en-US" sz="1800" dirty="0">
                <a:latin typeface="Calibri"/>
              </a:rPr>
            </a:br>
            <a:r>
              <a:rPr lang="en-US" sz="1800" dirty="0">
                <a:latin typeface="Calibri"/>
              </a:rPr>
              <a:t> </a:t>
            </a:r>
          </a:p>
          <a:p>
            <a:pPr marL="285750" indent="-285750">
              <a:buFont typeface="Arial,Sans-Serif"/>
              <a:buChar char="•"/>
            </a:pPr>
            <a:r>
              <a:rPr lang="en-US" sz="1800">
                <a:latin typeface="Calibri"/>
              </a:rPr>
              <a:t>istream&amp;seekg(streampos position);</a:t>
            </a:r>
          </a:p>
          <a:p>
            <a:pPr marL="285750" indent="-285750">
              <a:buFont typeface="Arial,Sans-Serif"/>
              <a:buChar char="•"/>
            </a:pPr>
            <a:r>
              <a:rPr lang="en-US" sz="1800">
                <a:latin typeface="Calibri"/>
              </a:rPr>
              <a:t>istream&amp;seekg(streamoff offset, ios_base::seekdir dir);</a:t>
            </a:r>
          </a:p>
          <a:p>
            <a:pPr marL="285750" indent="-285750">
              <a:buFont typeface="Arial,Sans-Serif"/>
              <a:buChar char="•"/>
            </a:pPr>
            <a:endParaRPr lang="en-US" sz="1800" dirty="0">
              <a:latin typeface="Calibri"/>
            </a:endParaRPr>
          </a:p>
          <a:p>
            <a:pPr marL="285750" indent="-285750">
              <a:buFont typeface="Arial,Sans-Serif"/>
              <a:buChar char="•"/>
            </a:pPr>
            <a:endParaRPr lang="en-US" sz="1800" dirty="0">
              <a:latin typeface="Calibri"/>
            </a:endParaRPr>
          </a:p>
          <a:p>
            <a:endParaRPr lang="en-US" sz="1800" dirty="0">
              <a:latin typeface="Calibri"/>
            </a:endParaRPr>
          </a:p>
          <a:p>
            <a:r>
              <a:rPr lang="en-US" sz="1800" b="1">
                <a:latin typeface="Calibri"/>
              </a:rPr>
              <a:t>Description –</a:t>
            </a:r>
            <a:r>
              <a:rPr lang="en-US" sz="1800" dirty="0">
                <a:latin typeface="Calibri"/>
              </a:rPr>
              <a:t> </a:t>
            </a:r>
            <a:br>
              <a:rPr lang="en-US" sz="1800" dirty="0">
                <a:latin typeface="Calibri"/>
              </a:rPr>
            </a:br>
            <a:r>
              <a:rPr lang="en-US" sz="1800" dirty="0">
                <a:latin typeface="Calibri"/>
              </a:rPr>
              <a:t> </a:t>
            </a:r>
          </a:p>
          <a:p>
            <a:pPr marL="285750" indent="-285750">
              <a:buFont typeface="Arial,Sans-Serif"/>
              <a:buChar char="•"/>
            </a:pPr>
            <a:r>
              <a:rPr lang="en-US" sz="1800" b="1">
                <a:latin typeface="Calibri"/>
              </a:rPr>
              <a:t>position :</a:t>
            </a:r>
            <a:r>
              <a:rPr lang="en-US" sz="1800">
                <a:latin typeface="Calibri"/>
              </a:rPr>
              <a:t> is the new position in the stream buffer.</a:t>
            </a:r>
          </a:p>
          <a:p>
            <a:pPr marL="285750" indent="-285750">
              <a:buFont typeface="Arial,Sans-Serif"/>
              <a:buChar char="•"/>
            </a:pPr>
            <a:r>
              <a:rPr lang="en-US" sz="1800" b="1">
                <a:latin typeface="Calibri"/>
              </a:rPr>
              <a:t>offset : </a:t>
            </a:r>
            <a:r>
              <a:rPr lang="en-US" sz="1800">
                <a:latin typeface="Calibri"/>
              </a:rPr>
              <a:t>is an integer value of type streamoff representing the offset in the stream’s buffer. It is relative to the dir parameter.</a:t>
            </a:r>
          </a:p>
          <a:p>
            <a:pPr marL="285750" indent="-285750">
              <a:buFont typeface="Arial,Sans-Serif"/>
              <a:buChar char="•"/>
            </a:pPr>
            <a:r>
              <a:rPr lang="en-US" sz="1800" b="1">
                <a:latin typeface="Calibri"/>
              </a:rPr>
              <a:t>dir :</a:t>
            </a:r>
            <a:r>
              <a:rPr lang="en-US" sz="1800">
                <a:latin typeface="Calibri"/>
              </a:rPr>
              <a:t> is the seeking direction. It is an object of type ios_base::seekdir that can take any of the following constant values.</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76156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b="1">
                <a:latin typeface="Calibri"/>
              </a:rPr>
              <a:t>There are 3 direction we use for offset value : </a:t>
            </a:r>
            <a:br>
              <a:rPr lang="en-US" sz="1800" dirty="0">
                <a:latin typeface="Calibri"/>
              </a:rPr>
            </a:br>
            <a:r>
              <a:rPr lang="en-US" sz="1800" dirty="0">
                <a:latin typeface="Calibri"/>
              </a:rPr>
              <a:t> </a:t>
            </a:r>
            <a:endParaRPr lang="en-US"/>
          </a:p>
          <a:p>
            <a:pPr marL="285750" indent="-285750">
              <a:buFont typeface="Arial,Sans-Serif"/>
              <a:buChar char="•"/>
            </a:pPr>
            <a:r>
              <a:rPr lang="en-US" sz="1800">
                <a:latin typeface="Calibri"/>
              </a:rPr>
              <a:t>ios_base::beg (offset from the beginning of the stream’s buffer).</a:t>
            </a:r>
          </a:p>
          <a:p>
            <a:endParaRPr lang="en-US" sz="1800" dirty="0">
              <a:latin typeface="Calibri"/>
            </a:endParaRPr>
          </a:p>
          <a:p>
            <a:pPr marL="285750" indent="-285750">
              <a:buFont typeface="Arial,Sans-Serif"/>
              <a:buChar char="•"/>
            </a:pPr>
            <a:r>
              <a:rPr lang="en-US" sz="1800">
                <a:latin typeface="Calibri"/>
              </a:rPr>
              <a:t>ios_base::cur (offset from the current position in the stream’s buffer).</a:t>
            </a:r>
          </a:p>
          <a:p>
            <a:endParaRPr lang="en-US" sz="1800" dirty="0">
              <a:latin typeface="Calibri"/>
            </a:endParaRPr>
          </a:p>
          <a:p>
            <a:pPr marL="285750" indent="-285750">
              <a:buFont typeface="Arial,Sans-Serif"/>
              <a:buChar char="•"/>
            </a:pPr>
            <a:r>
              <a:rPr lang="en-US" sz="1800">
                <a:latin typeface="Calibri"/>
              </a:rPr>
              <a:t>ios_base::end (offset from the end of the stream’s buffer).</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174475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rPr>
              <a:t>// Code to demonstrate the seekg function in file handling</a:t>
            </a:r>
            <a:endParaRPr lang="en-US">
              <a:latin typeface="Calibri"/>
            </a:endParaRPr>
          </a:p>
          <a:p>
            <a:r>
              <a:rPr lang="en-US" sz="1800">
                <a:latin typeface="Calibri"/>
              </a:rPr>
              <a:t>#include &lt;fstream&gt;</a:t>
            </a:r>
            <a:endParaRPr lang="en-US">
              <a:latin typeface="Calibri"/>
            </a:endParaRPr>
          </a:p>
          <a:p>
            <a:r>
              <a:rPr lang="en-US" sz="1800">
                <a:latin typeface="Calibri"/>
              </a:rPr>
              <a:t>#include &lt;iostream&gt;</a:t>
            </a:r>
            <a:endParaRPr lang="en-US">
              <a:latin typeface="Calibri"/>
            </a:endParaRPr>
          </a:p>
          <a:p>
            <a:endParaRPr lang="en-US" dirty="0">
              <a:latin typeface="Calibri"/>
            </a:endParaRPr>
          </a:p>
          <a:p>
            <a:r>
              <a:rPr lang="en-US" sz="1800">
                <a:latin typeface="Calibri"/>
              </a:rPr>
              <a:t>using namespace std;</a:t>
            </a:r>
            <a:endParaRPr lang="en-US">
              <a:latin typeface="Calibri"/>
            </a:endParaRPr>
          </a:p>
          <a:p>
            <a:endParaRPr lang="en-US" dirty="0">
              <a:latin typeface="Calibri"/>
            </a:endParaRPr>
          </a:p>
          <a:p>
            <a:r>
              <a:rPr lang="en-US" sz="1800">
                <a:latin typeface="Calibri"/>
              </a:rPr>
              <a:t>int main (int argc, char** argv)</a:t>
            </a:r>
            <a:endParaRPr lang="en-US">
              <a:latin typeface="Calibri"/>
            </a:endParaRPr>
          </a:p>
          <a:p>
            <a:r>
              <a:rPr lang="en-US" sz="1800">
                <a:latin typeface="Calibri"/>
              </a:rPr>
              <a:t>{</a:t>
            </a:r>
            <a:endParaRPr lang="en-US">
              <a:latin typeface="Calibri"/>
            </a:endParaRPr>
          </a:p>
          <a:p>
            <a:r>
              <a:rPr lang="en-US" sz="1800">
                <a:latin typeface="Calibri"/>
              </a:rPr>
              <a:t>    // Open a new file for input/output operations</a:t>
            </a:r>
            <a:endParaRPr lang="en-US">
              <a:latin typeface="Calibri"/>
            </a:endParaRPr>
          </a:p>
          <a:p>
            <a:r>
              <a:rPr lang="en-US" sz="1800">
                <a:latin typeface="Calibri"/>
              </a:rPr>
              <a:t>    // discarding any current in the file (assumes </a:t>
            </a:r>
            <a:endParaRPr lang="en-US">
              <a:latin typeface="Calibri"/>
            </a:endParaRPr>
          </a:p>
          <a:p>
            <a:r>
              <a:rPr lang="en-US" sz="1800">
                <a:latin typeface="Calibri"/>
              </a:rPr>
              <a:t>    // a length of zero on opening)</a:t>
            </a:r>
            <a:endParaRPr lang="en-US">
              <a:latin typeface="Calibri"/>
            </a:endParaRPr>
          </a:p>
          <a:p>
            <a:r>
              <a:rPr lang="en-US" sz="1800">
                <a:latin typeface="Calibri"/>
              </a:rPr>
              <a:t>    fstream myFile("test.txt", ios::in | ios::out | ios::trunc);</a:t>
            </a:r>
            <a:endParaRPr lang="en-US">
              <a:latin typeface="Calibri"/>
            </a:endParaRPr>
          </a:p>
          <a:p>
            <a:r>
              <a:rPr lang="en-US" sz="1800" dirty="0">
                <a:latin typeface="Calibri"/>
              </a:rPr>
              <a:t>    </a:t>
            </a:r>
            <a:endParaRPr lang="en-US">
              <a:latin typeface="Calibri"/>
            </a:endParaRPr>
          </a:p>
          <a:p>
            <a:r>
              <a:rPr lang="en-US" sz="1800">
                <a:latin typeface="Calibri"/>
              </a:rPr>
              <a:t>    // Add the characters "Hello World" to the file</a:t>
            </a:r>
            <a:endParaRPr lang="en-US">
              <a:latin typeface="Calibri"/>
            </a:endParaRPr>
          </a:p>
          <a:p>
            <a:r>
              <a:rPr lang="en-US" sz="1800">
                <a:latin typeface="Calibri"/>
              </a:rPr>
              <a:t>    myFile &lt;&lt; "Hello World";</a:t>
            </a:r>
            <a:endParaRPr lang="en-US">
              <a:latin typeface="Calibri"/>
            </a:endParaRPr>
          </a:p>
          <a:p>
            <a:r>
              <a:rPr lang="en-US" sz="1800" dirty="0"/>
              <a:t>    </a:t>
            </a:r>
            <a:endParaRPr lang="en-US"/>
          </a:p>
          <a:p>
            <a:r>
              <a:rPr lang="en-US" sz="1800" dirty="0"/>
              <a:t>  </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28066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dirty="0"/>
              <a:t>  </a:t>
            </a:r>
            <a:r>
              <a:rPr lang="en-US" sz="1800">
                <a:latin typeface="Calibri"/>
              </a:rPr>
              <a:t>// Seek to 6 characters from the beginning of the file</a:t>
            </a:r>
          </a:p>
          <a:p>
            <a:r>
              <a:rPr lang="en-US" sz="1800">
                <a:latin typeface="Calibri"/>
              </a:rPr>
              <a:t>    myFile.seekg(6, ios::beg);</a:t>
            </a:r>
          </a:p>
          <a:p>
            <a:r>
              <a:rPr lang="en-US" sz="1800" dirty="0">
                <a:latin typeface="Calibri"/>
              </a:rPr>
              <a:t>    </a:t>
            </a:r>
          </a:p>
          <a:p>
            <a:r>
              <a:rPr lang="en-US" sz="1800">
                <a:latin typeface="Calibri"/>
              </a:rPr>
              <a:t>    // Read the next 5 characters from the file into a buffer</a:t>
            </a:r>
          </a:p>
          <a:p>
            <a:r>
              <a:rPr lang="en-US" sz="1800">
                <a:latin typeface="Calibri"/>
              </a:rPr>
              <a:t>    char A[6];</a:t>
            </a:r>
          </a:p>
          <a:p>
            <a:r>
              <a:rPr lang="en-US" sz="1800">
                <a:latin typeface="Calibri"/>
              </a:rPr>
              <a:t>    myFile.read(A, 5);</a:t>
            </a:r>
          </a:p>
          <a:p>
            <a:r>
              <a:rPr lang="en-US" sz="1800" dirty="0">
                <a:latin typeface="Calibri"/>
              </a:rPr>
              <a:t>    </a:t>
            </a:r>
          </a:p>
          <a:p>
            <a:r>
              <a:rPr lang="en-US" sz="1800">
                <a:latin typeface="Calibri"/>
              </a:rPr>
              <a:t>    // End the buffer with a null terminating character</a:t>
            </a:r>
          </a:p>
          <a:p>
            <a:r>
              <a:rPr lang="en-US" sz="1800">
                <a:latin typeface="Calibri"/>
              </a:rPr>
              <a:t>    A[5] = 0;</a:t>
            </a:r>
          </a:p>
          <a:p>
            <a:r>
              <a:rPr lang="en-US" sz="1800" dirty="0">
                <a:latin typeface="Calibri"/>
              </a:rPr>
              <a:t>    </a:t>
            </a:r>
          </a:p>
          <a:p>
            <a:r>
              <a:rPr lang="en-US" sz="1800">
                <a:latin typeface="Calibri"/>
              </a:rPr>
              <a:t>    // Output the contents read from the file and close it </a:t>
            </a:r>
          </a:p>
          <a:p>
            <a:r>
              <a:rPr lang="en-US" sz="1800">
                <a:latin typeface="Calibri"/>
              </a:rPr>
              <a:t>    cout &lt;&lt; A &lt;&lt; endl;</a:t>
            </a:r>
          </a:p>
          <a:p>
            <a:r>
              <a:rPr lang="en-US" sz="1800" dirty="0">
                <a:latin typeface="Calibri"/>
              </a:rPr>
              <a:t>    </a:t>
            </a:r>
          </a:p>
          <a:p>
            <a:r>
              <a:rPr lang="en-US" sz="1800">
                <a:latin typeface="Calibri"/>
              </a:rPr>
              <a:t>    myFile.close();</a:t>
            </a:r>
          </a:p>
          <a:p>
            <a:r>
              <a:rPr lang="en-US" sz="1800">
                <a:latin typeface="Calibri"/>
              </a:rPr>
              <a:t>} </a:t>
            </a:r>
          </a:p>
          <a:p>
            <a:endParaRPr lang="en-US" sz="1800"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    </a:t>
            </a:r>
            <a:endParaRPr lang="en-US"/>
          </a:p>
          <a:p>
            <a:r>
              <a:rPr lang="en-US" sz="1800" dirty="0"/>
              <a:t>  </a:t>
            </a:r>
            <a:endParaRPr lang="en-US" dirty="0"/>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96950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b="1">
                <a:latin typeface="Calibri"/>
              </a:rPr>
              <a:t>Writing:-</a:t>
            </a:r>
          </a:p>
          <a:p>
            <a:endParaRPr lang="en-US" b="1" dirty="0">
              <a:latin typeface="Calibri"/>
            </a:endParaRPr>
          </a:p>
          <a:p>
            <a:endParaRPr lang="en-US" sz="1800" dirty="0">
              <a:latin typeface="Calibri"/>
            </a:endParaRPr>
          </a:p>
          <a:p>
            <a:r>
              <a:rPr lang="en-US" sz="1800">
                <a:latin typeface="Calibri"/>
              </a:rPr>
              <a:t>To write a binary file in C++ use write method. It is used to write a given number of bytes on the given stream, starting at the position of the "put" pointer. The file is extended if the put pointer is currently at the end of the file. If this pointer points into the middle of the file, characters in the file are overwritten with the new data.</a:t>
            </a:r>
            <a:endParaRPr lang="en-US">
              <a:latin typeface="Calibri"/>
            </a:endParaRPr>
          </a:p>
          <a:p>
            <a:pPr algn="just"/>
            <a:r>
              <a:rPr lang="en-US" sz="1800">
                <a:latin typeface="Calibri"/>
              </a:rPr>
              <a:t>If any error has occurred during writing in the file, the stream is placed in an error state</a:t>
            </a:r>
            <a:endParaRPr lang="en-US">
              <a:latin typeface="Calibri"/>
            </a:endParaRPr>
          </a:p>
          <a:p>
            <a:pPr algn="just"/>
            <a:endParaRPr lang="en-US" sz="1800" dirty="0">
              <a:latin typeface="Calibri"/>
            </a:endParaRPr>
          </a:p>
          <a:p>
            <a:pPr algn="just"/>
            <a:endParaRPr lang="en-US" sz="1800" dirty="0">
              <a:latin typeface="Calibri"/>
            </a:endParaRPr>
          </a:p>
          <a:p>
            <a:pPr algn="just"/>
            <a:r>
              <a:rPr lang="en-US" sz="1800" b="1">
                <a:latin typeface="Calibri"/>
              </a:rPr>
              <a:t>Syntax of write method</a:t>
            </a:r>
            <a:endParaRPr lang="en-US" b="1">
              <a:latin typeface="Calibri"/>
            </a:endParaRPr>
          </a:p>
          <a:p>
            <a:pPr algn="just"/>
            <a:endParaRPr lang="en-US" sz="1800" dirty="0">
              <a:latin typeface="Calibri"/>
            </a:endParaRPr>
          </a:p>
          <a:p>
            <a:pPr algn="just"/>
            <a:r>
              <a:rPr lang="en-US" sz="1800">
                <a:latin typeface="Calibri"/>
              </a:rPr>
              <a:t>ostream&amp; write(const char*, int);</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Binary File Operation</a:t>
            </a:r>
            <a:endParaRPr lang="en-US" sz="2400" b="1" dirty="0">
              <a:solidFill>
                <a:schemeClr val="bg1"/>
              </a:solidFill>
              <a:latin typeface="Calibri"/>
            </a:endParaRPr>
          </a:p>
        </p:txBody>
      </p:sp>
    </p:spTree>
    <p:extLst>
      <p:ext uri="{BB962C8B-B14F-4D97-AF65-F5344CB8AC3E}">
        <p14:creationId xmlns:p14="http://schemas.microsoft.com/office/powerpoint/2010/main" val="303399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a:latin typeface="Calibri"/>
              </a:rPr>
              <a:t> Reading:-</a:t>
            </a:r>
          </a:p>
          <a:p>
            <a:endParaRPr lang="en-US" b="1" dirty="0">
              <a:latin typeface="Calibri"/>
            </a:endParaRPr>
          </a:p>
          <a:p>
            <a:endParaRPr lang="en-US" sz="1800" dirty="0">
              <a:latin typeface="Calibri"/>
            </a:endParaRPr>
          </a:p>
          <a:p>
            <a:r>
              <a:rPr lang="en-US" sz="1800">
                <a:latin typeface="Calibri"/>
              </a:rPr>
              <a:t>To read a binary file in C++ use read method. It extracts a given number of bytes from the given stream and place them into the memory, pointed to by the first parameter. If any error is occurred during reading in the file, the stream is placed in an error state, all future read operation will be failed then.</a:t>
            </a:r>
            <a:endParaRPr lang="en-US">
              <a:latin typeface="Calibri"/>
            </a:endParaRPr>
          </a:p>
          <a:p>
            <a:endParaRPr lang="en-US" dirty="0">
              <a:latin typeface="Calibri"/>
            </a:endParaRPr>
          </a:p>
          <a:p>
            <a:r>
              <a:rPr lang="en-US" sz="1800">
                <a:latin typeface="Calibri"/>
              </a:rPr>
              <a:t>gcount() can be used to count the number of characters has already read. Then clear() can be used to reset the stream to a usable state.</a:t>
            </a:r>
            <a:endParaRPr lang="en-US">
              <a:latin typeface="Calibri"/>
            </a:endParaRPr>
          </a:p>
          <a:p>
            <a:endParaRPr lang="en-US" dirty="0">
              <a:latin typeface="Calibri"/>
            </a:endParaRPr>
          </a:p>
          <a:p>
            <a:r>
              <a:rPr lang="en-US" sz="1800" b="1">
                <a:latin typeface="Calibri"/>
              </a:rPr>
              <a:t>Syntax of read method</a:t>
            </a:r>
            <a:endParaRPr lang="en-US" b="1">
              <a:latin typeface="Calibri"/>
            </a:endParaRPr>
          </a:p>
          <a:p>
            <a:endParaRPr lang="en-US" sz="1800" dirty="0">
              <a:latin typeface="Calibri"/>
            </a:endParaRPr>
          </a:p>
          <a:p>
            <a:r>
              <a:rPr lang="en-US" sz="1800">
                <a:latin typeface="Calibri"/>
              </a:rPr>
              <a:t>ifstream&amp; write(const char*, int);</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Binary File Operation</a:t>
            </a:r>
            <a:endParaRPr lang="en-US" sz="2400" b="1" dirty="0">
              <a:solidFill>
                <a:schemeClr val="bg1"/>
              </a:solidFill>
              <a:latin typeface="Calibri"/>
            </a:endParaRPr>
          </a:p>
        </p:txBody>
      </p:sp>
    </p:spTree>
    <p:extLst>
      <p:ext uri="{BB962C8B-B14F-4D97-AF65-F5344CB8AC3E}">
        <p14:creationId xmlns:p14="http://schemas.microsoft.com/office/powerpoint/2010/main" val="18865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b="1">
                <a:latin typeface="Calibri"/>
              </a:rPr>
              <a:t>Begin</a:t>
            </a:r>
            <a:r>
              <a:rPr lang="en-US" sz="1800" dirty="0">
                <a:latin typeface="Calibri"/>
              </a:rPr>
              <a:t>
</a:t>
            </a:r>
            <a:r>
              <a:rPr lang="en-US" sz="1800">
                <a:latin typeface="Calibri"/>
              </a:rPr>
              <a:t>   Create a structure Student to declare variables.</a:t>
            </a:r>
            <a:r>
              <a:rPr lang="en-US" sz="1800" dirty="0">
                <a:latin typeface="Calibri"/>
              </a:rPr>
              <a:t>
</a:t>
            </a:r>
            <a:r>
              <a:rPr lang="en-US" sz="1800">
                <a:latin typeface="Calibri"/>
              </a:rPr>
              <a:t>   Open binary file to write.</a:t>
            </a:r>
            <a:r>
              <a:rPr lang="en-US" sz="1800" dirty="0">
                <a:latin typeface="Calibri"/>
              </a:rPr>
              <a:t>
</a:t>
            </a:r>
            <a:r>
              <a:rPr lang="en-US" sz="1800">
                <a:latin typeface="Calibri"/>
              </a:rPr>
              <a:t>   Check if any error occurs in file opening.</a:t>
            </a:r>
            <a:r>
              <a:rPr lang="en-US" sz="1800" dirty="0">
                <a:latin typeface="Calibri"/>
              </a:rPr>
              <a:t>
</a:t>
            </a:r>
            <a:r>
              <a:rPr lang="en-US" sz="1800">
                <a:latin typeface="Calibri"/>
              </a:rPr>
              <a:t>   Initialize the variables with data.</a:t>
            </a:r>
            <a:r>
              <a:rPr lang="en-US" sz="1800" dirty="0">
                <a:latin typeface="Calibri"/>
              </a:rPr>
              <a:t>
</a:t>
            </a:r>
            <a:r>
              <a:rPr lang="en-US" sz="1800">
                <a:latin typeface="Calibri"/>
              </a:rPr>
              <a:t>   If file open successfully, write the binary data using write method.</a:t>
            </a:r>
            <a:r>
              <a:rPr lang="en-US" sz="1800" dirty="0">
                <a:latin typeface="Calibri"/>
              </a:rPr>
              <a:t>
</a:t>
            </a:r>
            <a:r>
              <a:rPr lang="en-US" sz="1800">
                <a:latin typeface="Calibri"/>
              </a:rPr>
              <a:t>      Close the file for writing.</a:t>
            </a:r>
            <a:r>
              <a:rPr lang="en-US" sz="1800" dirty="0">
                <a:latin typeface="Calibri"/>
              </a:rPr>
              <a:t>
</a:t>
            </a:r>
            <a:r>
              <a:rPr lang="en-US" sz="1800">
                <a:latin typeface="Calibri"/>
              </a:rPr>
              <a:t>   Open the binary file to read.</a:t>
            </a:r>
            <a:r>
              <a:rPr lang="en-US" sz="1800" dirty="0">
                <a:latin typeface="Calibri"/>
              </a:rPr>
              <a:t>
</a:t>
            </a:r>
            <a:r>
              <a:rPr lang="en-US" sz="1800">
                <a:latin typeface="Calibri"/>
              </a:rPr>
              <a:t>   Check if any error occurs in file opening.</a:t>
            </a:r>
            <a:r>
              <a:rPr lang="en-US" sz="1800" dirty="0">
                <a:latin typeface="Calibri"/>
              </a:rPr>
              <a:t>
</a:t>
            </a:r>
            <a:r>
              <a:rPr lang="en-US" sz="1800">
                <a:latin typeface="Calibri"/>
              </a:rPr>
              <a:t>   If file open successfully, read the binary data file using read method.</a:t>
            </a:r>
            <a:r>
              <a:rPr lang="en-US" sz="1800" dirty="0">
                <a:latin typeface="Calibri"/>
              </a:rPr>
              <a:t>
</a:t>
            </a:r>
            <a:r>
              <a:rPr lang="en-US" sz="1800">
                <a:latin typeface="Calibri"/>
              </a:rPr>
              <a:t>      Close the file for reading.</a:t>
            </a:r>
            <a:r>
              <a:rPr lang="en-US" sz="1800" dirty="0">
                <a:latin typeface="Calibri"/>
              </a:rPr>
              <a:t>
</a:t>
            </a:r>
            <a:r>
              <a:rPr lang="en-US" sz="1800">
                <a:latin typeface="Calibri"/>
              </a:rPr>
              <a:t>   Check if any error occurs.</a:t>
            </a:r>
            <a:r>
              <a:rPr lang="en-US" sz="1800" dirty="0">
                <a:latin typeface="Calibri"/>
              </a:rPr>
              <a:t>
</a:t>
            </a:r>
            <a:r>
              <a:rPr lang="en-US" sz="1800">
                <a:latin typeface="Calibri"/>
              </a:rPr>
              <a:t>   Print the data.</a:t>
            </a:r>
            <a:r>
              <a:rPr lang="en-US" sz="1800" dirty="0">
                <a:latin typeface="Calibri"/>
              </a:rPr>
              <a:t>
</a:t>
            </a:r>
            <a:r>
              <a:rPr lang="en-US" sz="1800" b="1">
                <a:latin typeface="Calibri"/>
              </a:rPr>
              <a:t>End.</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Algorithm</a:t>
            </a:r>
            <a:endParaRPr lang="en-US" sz="2400" b="1" dirty="0">
              <a:solidFill>
                <a:schemeClr val="bg1"/>
              </a:solidFill>
              <a:latin typeface="Calibri"/>
            </a:endParaRPr>
          </a:p>
        </p:txBody>
      </p:sp>
    </p:spTree>
    <p:extLst>
      <p:ext uri="{BB962C8B-B14F-4D97-AF65-F5344CB8AC3E}">
        <p14:creationId xmlns:p14="http://schemas.microsoft.com/office/powerpoint/2010/main" val="240063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b="1" dirty="0">
                <a:latin typeface="Calibri"/>
              </a:rPr>
              <a:t> </a:t>
            </a:r>
            <a:r>
              <a:rPr lang="en-US" sz="1800">
                <a:latin typeface="Calibri"/>
              </a:rPr>
              <a:t>#include&lt;iostream&gt;</a:t>
            </a:r>
          </a:p>
          <a:p>
            <a:r>
              <a:rPr lang="en-US" sz="1800">
                <a:latin typeface="Calibri"/>
              </a:rPr>
              <a:t>#include&lt;fstream&gt;</a:t>
            </a:r>
          </a:p>
          <a:p>
            <a:r>
              <a:rPr lang="en-US" sz="1800">
                <a:latin typeface="Calibri"/>
              </a:rPr>
              <a:t>using namespace std;</a:t>
            </a:r>
          </a:p>
          <a:p>
            <a:r>
              <a:rPr lang="en-US" sz="1800">
                <a:latin typeface="Calibri"/>
              </a:rPr>
              <a:t>struct Student {</a:t>
            </a:r>
          </a:p>
          <a:p>
            <a:r>
              <a:rPr lang="en-US" sz="1800">
                <a:latin typeface="Calibri"/>
              </a:rPr>
              <a:t>   int roll_no;</a:t>
            </a:r>
          </a:p>
          <a:p>
            <a:r>
              <a:rPr lang="en-US" sz="1800">
                <a:latin typeface="Calibri"/>
              </a:rPr>
              <a:t>   string name;</a:t>
            </a:r>
          </a:p>
          <a:p>
            <a:r>
              <a:rPr lang="en-US" sz="1800">
                <a:latin typeface="Calibri"/>
              </a:rPr>
              <a:t>};</a:t>
            </a:r>
          </a:p>
          <a:p>
            <a:r>
              <a:rPr lang="en-US" sz="1800">
                <a:latin typeface="Calibri"/>
              </a:rPr>
              <a:t>int main() {</a:t>
            </a:r>
          </a:p>
          <a:p>
            <a:r>
              <a:rPr lang="en-US" sz="1800">
                <a:latin typeface="Calibri"/>
              </a:rPr>
              <a:t>   ofstream wf("student.dat", ios::out | ios::binary);</a:t>
            </a:r>
          </a:p>
          <a:p>
            <a:r>
              <a:rPr lang="en-US" sz="1800">
                <a:latin typeface="Calibri"/>
              </a:rPr>
              <a:t>   if(!wf) {</a:t>
            </a:r>
          </a:p>
          <a:p>
            <a:r>
              <a:rPr lang="en-US" sz="1800">
                <a:latin typeface="Calibri"/>
              </a:rPr>
              <a:t>      cout &lt;&lt; "Cannot open file!" &lt;&lt; endl;</a:t>
            </a:r>
          </a:p>
          <a:p>
            <a:r>
              <a:rPr lang="en-US" sz="1800">
                <a:latin typeface="Calibri"/>
              </a:rPr>
              <a:t>      return 1;</a:t>
            </a:r>
          </a:p>
          <a:p>
            <a:r>
              <a:rPr lang="en-US" sz="180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407536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Student wstu[3];</a:t>
            </a:r>
            <a:endParaRPr lang="en-US" sz="1800" dirty="0"/>
          </a:p>
          <a:p>
            <a:r>
              <a:rPr lang="en-US" sz="1800">
                <a:latin typeface="Calibri"/>
                <a:cs typeface="Calibri"/>
              </a:rPr>
              <a:t>   wstu[0].roll_no = 1;</a:t>
            </a:r>
            <a:endParaRPr lang="en-US" sz="1800" dirty="0">
              <a:cs typeface="Calibri"/>
            </a:endParaRPr>
          </a:p>
          <a:p>
            <a:r>
              <a:rPr lang="en-US" sz="1800">
                <a:latin typeface="Calibri"/>
                <a:cs typeface="Calibri"/>
              </a:rPr>
              <a:t>   wstu[0].name = "Ram";</a:t>
            </a:r>
            <a:endParaRPr lang="en-US" sz="1800" dirty="0"/>
          </a:p>
          <a:p>
            <a:r>
              <a:rPr lang="en-US" sz="1800">
                <a:latin typeface="Calibri"/>
                <a:cs typeface="Calibri"/>
              </a:rPr>
              <a:t>   wstu[1].roll_no = 2;</a:t>
            </a:r>
            <a:endParaRPr lang="en-US" sz="1800" dirty="0">
              <a:cs typeface="Calibri"/>
            </a:endParaRPr>
          </a:p>
          <a:p>
            <a:r>
              <a:rPr lang="en-US" sz="1800">
                <a:latin typeface="Calibri"/>
                <a:cs typeface="Calibri"/>
              </a:rPr>
              <a:t>   wstu[1].name = "Shyam";</a:t>
            </a:r>
            <a:endParaRPr lang="en-US" sz="1800" dirty="0"/>
          </a:p>
          <a:p>
            <a:r>
              <a:rPr lang="en-US" sz="1800">
                <a:latin typeface="Calibri"/>
                <a:cs typeface="Calibri"/>
              </a:rPr>
              <a:t>   wstu[2].roll_no = 3;</a:t>
            </a:r>
            <a:endParaRPr lang="en-US" sz="1800" dirty="0">
              <a:cs typeface="Calibri"/>
            </a:endParaRPr>
          </a:p>
          <a:p>
            <a:r>
              <a:rPr lang="en-US" sz="1800">
                <a:latin typeface="Calibri"/>
                <a:cs typeface="Calibri"/>
              </a:rPr>
              <a:t>   wstu[2].name = "Madhu";</a:t>
            </a:r>
            <a:endParaRPr lang="en-US" sz="1800" dirty="0"/>
          </a:p>
          <a:p>
            <a:endParaRPr lang="en-US" sz="1800" dirty="0">
              <a:latin typeface="Calibri"/>
              <a:cs typeface="Calibri"/>
            </a:endParaRPr>
          </a:p>
          <a:p>
            <a:r>
              <a:rPr lang="en-US" sz="1800">
                <a:latin typeface="Calibri"/>
              </a:rPr>
              <a:t>for(int i = 0; i &lt; 3; i++)</a:t>
            </a:r>
            <a:endParaRPr lang="en-US">
              <a:latin typeface="Calibri"/>
            </a:endParaRPr>
          </a:p>
          <a:p>
            <a:r>
              <a:rPr lang="en-US" sz="1800">
                <a:latin typeface="Calibri"/>
              </a:rPr>
              <a:t>      wf.write((char *) &amp;wstu[i], sizeof(Student));</a:t>
            </a:r>
            <a:endParaRPr lang="en-US">
              <a:latin typeface="Calibri"/>
            </a:endParaRPr>
          </a:p>
          <a:p>
            <a:r>
              <a:rPr lang="en-US" sz="1800">
                <a:latin typeface="Calibri"/>
              </a:rPr>
              <a:t>   wf.close();</a:t>
            </a:r>
            <a:endParaRPr lang="en-US">
              <a:latin typeface="Calibri"/>
            </a:endParaRPr>
          </a:p>
          <a:p>
            <a:r>
              <a:rPr lang="en-US" sz="1800">
                <a:latin typeface="Calibri"/>
              </a:rPr>
              <a:t>   if(!wf.good()) {</a:t>
            </a:r>
            <a:endParaRPr lang="en-US">
              <a:latin typeface="Calibri"/>
            </a:endParaRPr>
          </a:p>
          <a:p>
            <a:r>
              <a:rPr lang="en-US" sz="1800">
                <a:latin typeface="Calibri"/>
              </a:rPr>
              <a:t>      cout &lt;&lt; "Error occurred at writing time!" &lt;&lt; endl;</a:t>
            </a:r>
            <a:endParaRPr lang="en-US">
              <a:latin typeface="Calibri"/>
            </a:endParaRPr>
          </a:p>
          <a:p>
            <a:r>
              <a:rPr lang="en-US" sz="1800">
                <a:latin typeface="Calibri"/>
              </a:rPr>
              <a:t>      return 1;</a:t>
            </a:r>
            <a:endParaRPr lang="en-US">
              <a:latin typeface="Calibri"/>
            </a:endParaRPr>
          </a:p>
          <a:p>
            <a:r>
              <a:rPr lang="en-US" sz="1800">
                <a:latin typeface="Calibri"/>
              </a:rPr>
              <a:t>   }</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125653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r>
              <a:rPr lang="en-US" sz="1800">
                <a:latin typeface="Calibri"/>
              </a:rPr>
              <a:t>ifstream rf("student.dat", ios::out | ios::binary);</a:t>
            </a:r>
            <a:endParaRPr lang="en-US">
              <a:latin typeface="Calibri"/>
            </a:endParaRPr>
          </a:p>
          <a:p>
            <a:r>
              <a:rPr lang="en-US" sz="1800">
                <a:latin typeface="Calibri"/>
              </a:rPr>
              <a:t>   if(!rf) {</a:t>
            </a:r>
            <a:endParaRPr lang="en-US">
              <a:latin typeface="Calibri"/>
            </a:endParaRPr>
          </a:p>
          <a:p>
            <a:r>
              <a:rPr lang="en-US" sz="1800">
                <a:latin typeface="Calibri"/>
              </a:rPr>
              <a:t>      cout &lt;&lt; "Cannot open file!" &lt;&lt; endl;</a:t>
            </a:r>
            <a:endParaRPr lang="en-US">
              <a:latin typeface="Calibri"/>
            </a:endParaRPr>
          </a:p>
          <a:p>
            <a:r>
              <a:rPr lang="en-US" sz="1800">
                <a:latin typeface="Calibri"/>
              </a:rPr>
              <a:t>      return 1;</a:t>
            </a:r>
            <a:endParaRPr lang="en-US">
              <a:latin typeface="Calibri"/>
            </a:endParaRPr>
          </a:p>
          <a:p>
            <a:r>
              <a:rPr lang="en-US" sz="1800">
                <a:latin typeface="Calibri"/>
              </a:rPr>
              <a:t>   }</a:t>
            </a:r>
            <a:endParaRPr lang="en-US">
              <a:latin typeface="Calibri"/>
            </a:endParaRPr>
          </a:p>
          <a:p>
            <a:r>
              <a:rPr lang="en-US" sz="1800">
                <a:latin typeface="Calibri"/>
              </a:rPr>
              <a:t>   Student rstu[3];</a:t>
            </a:r>
            <a:endParaRPr lang="en-US">
              <a:latin typeface="Calibri"/>
            </a:endParaRPr>
          </a:p>
          <a:p>
            <a:r>
              <a:rPr lang="en-US" sz="1800">
                <a:latin typeface="Calibri"/>
              </a:rPr>
              <a:t>   for(int i = 0; i &lt; 3; i++)</a:t>
            </a:r>
            <a:endParaRPr lang="en-US">
              <a:latin typeface="Calibri"/>
            </a:endParaRPr>
          </a:p>
          <a:p>
            <a:r>
              <a:rPr lang="en-US" sz="1800">
                <a:latin typeface="Calibri"/>
              </a:rPr>
              <a:t>      rf.read((char *) &amp;rstu[i], sizeof(Student));</a:t>
            </a:r>
            <a:endParaRPr lang="en-US">
              <a:latin typeface="Calibri"/>
            </a:endParaRPr>
          </a:p>
          <a:p>
            <a:r>
              <a:rPr lang="en-US" sz="1800">
                <a:latin typeface="Calibri"/>
              </a:rPr>
              <a:t>   rf.close();</a:t>
            </a:r>
            <a:endParaRPr lang="en-US">
              <a:latin typeface="Calibri"/>
            </a:endParaRPr>
          </a:p>
          <a:p>
            <a:r>
              <a:rPr lang="en-US" sz="1800">
                <a:latin typeface="Calibri"/>
              </a:rPr>
              <a:t>   if(!rf.good()) {</a:t>
            </a:r>
            <a:endParaRPr lang="en-US">
              <a:latin typeface="Calibri"/>
            </a:endParaRPr>
          </a:p>
          <a:p>
            <a:r>
              <a:rPr lang="en-US" sz="1800">
                <a:latin typeface="Calibri"/>
              </a:rPr>
              <a:t>      cout &lt;&lt; "Error occurred at reading time!" &lt;&lt; endl;</a:t>
            </a:r>
            <a:endParaRPr lang="en-US">
              <a:latin typeface="Calibri"/>
            </a:endParaRPr>
          </a:p>
          <a:p>
            <a:r>
              <a:rPr lang="en-US" sz="1800">
                <a:latin typeface="Calibri"/>
              </a:rPr>
              <a:t>      return 1;</a:t>
            </a:r>
            <a:endParaRPr lang="en-US">
              <a:latin typeface="Calibri"/>
            </a:endParaRPr>
          </a:p>
          <a:p>
            <a:r>
              <a:rPr lang="en-US" sz="1800">
                <a:latin typeface="Calibri"/>
              </a:rPr>
              <a:t>   }</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53913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p>
          <a:p>
            <a:pPr marL="76200">
              <a:lnSpc>
                <a:spcPct val="200000"/>
              </a:lnSpc>
              <a:buSzPts val="2400"/>
            </a:pPr>
            <a:r>
              <a:rPr lang="en" sz="1800" dirty="0">
                <a:latin typeface="Calibri"/>
                <a:cs typeface="Calibri"/>
              </a:rPr>
              <a:t>C)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p>
          <a:p>
            <a:pPr marL="76200">
              <a:lnSpc>
                <a:spcPct val="200000"/>
              </a:lnSpc>
              <a:buSzPts val="2400"/>
            </a:pPr>
            <a:r>
              <a:rPr lang="en" sz="1800" dirty="0">
                <a:latin typeface="Calibri"/>
                <a:cs typeface="Calibri"/>
              </a:rPr>
              <a:t>E) </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F)</a:t>
            </a:r>
            <a:endParaRPr lang="en" sz="1800" dirty="0" err="1">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a:latin typeface="Calibri"/>
              </a:rPr>
              <a:t>cout&lt;&lt;"Student's Details:"&lt;&lt;endl;</a:t>
            </a:r>
            <a:endParaRPr lang="en-US">
              <a:latin typeface="Calibri"/>
            </a:endParaRPr>
          </a:p>
          <a:p>
            <a:r>
              <a:rPr lang="en-US" sz="1800">
                <a:latin typeface="Calibri"/>
              </a:rPr>
              <a:t>   for(int i=0; i &lt; 3; i++) {</a:t>
            </a:r>
            <a:endParaRPr lang="en-US">
              <a:latin typeface="Calibri"/>
            </a:endParaRPr>
          </a:p>
          <a:p>
            <a:r>
              <a:rPr lang="en-US" sz="1800">
                <a:latin typeface="Calibri"/>
              </a:rPr>
              <a:t>      cout &lt;&lt; "Roll No: " &lt;&lt; wstu[i].roll_no &lt;&lt; endl;</a:t>
            </a:r>
            <a:endParaRPr lang="en-US">
              <a:latin typeface="Calibri"/>
            </a:endParaRPr>
          </a:p>
          <a:p>
            <a:r>
              <a:rPr lang="en-US" sz="1800">
                <a:latin typeface="Calibri"/>
              </a:rPr>
              <a:t>      cout &lt;&lt; "Name: " &lt;&lt; wstu[i].name &lt;&lt; endl;</a:t>
            </a:r>
            <a:endParaRPr lang="en-US">
              <a:latin typeface="Calibri"/>
            </a:endParaRPr>
          </a:p>
          <a:p>
            <a:r>
              <a:rPr lang="en-US" sz="1800">
                <a:latin typeface="Calibri"/>
              </a:rPr>
              <a:t>      cout &lt;&lt; endl;</a:t>
            </a:r>
            <a:endParaRPr lang="en-US">
              <a:latin typeface="Calibri"/>
            </a:endParaRPr>
          </a:p>
          <a:p>
            <a:r>
              <a:rPr lang="en-US" sz="1800">
                <a:latin typeface="Calibri"/>
              </a:rPr>
              <a:t>   }</a:t>
            </a:r>
            <a:endParaRPr lang="en-US">
              <a:latin typeface="Calibri"/>
            </a:endParaRPr>
          </a:p>
          <a:p>
            <a:r>
              <a:rPr lang="en-US" sz="1800">
                <a:latin typeface="Calibri"/>
              </a:rPr>
              <a:t>   return 0;</a:t>
            </a:r>
            <a:endParaRPr lang="en-US">
              <a:latin typeface="Calibri"/>
            </a:endParaRPr>
          </a:p>
          <a:p>
            <a:r>
              <a:rPr lang="en-US" sz="1800">
                <a:latin typeface="Calibri"/>
              </a:rPr>
              <a:t>}</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Code</a:t>
            </a:r>
            <a:endParaRPr lang="en-US" sz="2400" b="1" dirty="0">
              <a:solidFill>
                <a:schemeClr val="bg1"/>
              </a:solidFill>
              <a:latin typeface="Calibri"/>
            </a:endParaRPr>
          </a:p>
        </p:txBody>
      </p:sp>
    </p:spTree>
    <p:extLst>
      <p:ext uri="{BB962C8B-B14F-4D97-AF65-F5344CB8AC3E}">
        <p14:creationId xmlns:p14="http://schemas.microsoft.com/office/powerpoint/2010/main" val="2641784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1"/>
            <a:ext cx="8952289" cy="4262115"/>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Student’s Details:
</a:t>
            </a:r>
            <a:r>
              <a:rPr lang="en-US" sz="1800">
                <a:latin typeface="Calibri"/>
              </a:rPr>
              <a:t>Roll No: 1</a:t>
            </a:r>
            <a:r>
              <a:rPr lang="en-US" sz="1800" dirty="0">
                <a:latin typeface="Calibri"/>
              </a:rPr>
              <a:t>
</a:t>
            </a:r>
            <a:r>
              <a:rPr lang="en-US" sz="1800">
                <a:latin typeface="Calibri"/>
              </a:rPr>
              <a:t>Name: Ram</a:t>
            </a:r>
            <a:r>
              <a:rPr lang="en-US" sz="1800" dirty="0">
                <a:latin typeface="Calibri"/>
              </a:rPr>
              <a:t>
</a:t>
            </a:r>
            <a:r>
              <a:rPr lang="en-US" sz="1800">
                <a:latin typeface="Calibri"/>
              </a:rPr>
              <a:t>Roll No: 2</a:t>
            </a:r>
            <a:r>
              <a:rPr lang="en-US" sz="1800" dirty="0">
                <a:latin typeface="Calibri"/>
              </a:rPr>
              <a:t>
</a:t>
            </a:r>
            <a:r>
              <a:rPr lang="en-US" sz="1800">
                <a:latin typeface="Calibri"/>
              </a:rPr>
              <a:t>Name: Shyam</a:t>
            </a:r>
            <a:r>
              <a:rPr lang="en-US" sz="1800" dirty="0">
                <a:latin typeface="Calibri"/>
              </a:rPr>
              <a:t>
</a:t>
            </a:r>
            <a:r>
              <a:rPr lang="en-US" sz="1800">
                <a:latin typeface="Calibri"/>
              </a:rPr>
              <a:t>Roll No: 3</a:t>
            </a:r>
            <a:r>
              <a:rPr lang="en-US" sz="1800" dirty="0">
                <a:latin typeface="Calibri"/>
              </a:rPr>
              <a:t>
</a:t>
            </a:r>
            <a:r>
              <a:rPr lang="en-US" sz="1800">
                <a:latin typeface="Calibri"/>
              </a:rPr>
              <a:t>Name: Madhu</a:t>
            </a:r>
            <a:endParaRPr lang="en-US">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cs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Output</a:t>
            </a:r>
            <a:endParaRPr lang="en-US" sz="2400" b="1" dirty="0">
              <a:solidFill>
                <a:schemeClr val="bg1"/>
              </a:solidFill>
              <a:latin typeface="Calibri"/>
            </a:endParaRPr>
          </a:p>
        </p:txBody>
      </p:sp>
    </p:spTree>
    <p:extLst>
      <p:ext uri="{BB962C8B-B14F-4D97-AF65-F5344CB8AC3E}">
        <p14:creationId xmlns:p14="http://schemas.microsoft.com/office/powerpoint/2010/main" val="276752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19100" indent="-342900">
              <a:lnSpc>
                <a:spcPct val="200000"/>
              </a:lnSpc>
              <a:buSzPts val="2400"/>
              <a:buChar char="•"/>
            </a:pPr>
            <a:r>
              <a:rPr lang="en" sz="2000" dirty="0">
                <a:latin typeface="Calibri"/>
                <a:ea typeface="Calibri"/>
              </a:rPr>
              <a:t>Sequential access  processing</a:t>
            </a:r>
          </a:p>
          <a:p>
            <a:pPr marL="419100" indent="-342900">
              <a:lnSpc>
                <a:spcPct val="200000"/>
              </a:lnSpc>
              <a:buSzPts val="2400"/>
              <a:buChar char="•"/>
            </a:pPr>
            <a:r>
              <a:rPr lang="en" sz="2000" dirty="0">
                <a:latin typeface="Calibri"/>
              </a:rPr>
              <a:t>Random access file processing</a:t>
            </a:r>
          </a:p>
          <a:p>
            <a:pPr marL="419100" indent="-342900">
              <a:lnSpc>
                <a:spcPct val="200000"/>
              </a:lnSpc>
              <a:buChar char="•"/>
            </a:pPr>
            <a:r>
              <a:rPr lang="en" sz="2000" dirty="0">
                <a:latin typeface="Calibri"/>
              </a:rPr>
              <a:t>Binary file operations</a:t>
            </a:r>
          </a:p>
          <a:p>
            <a:pPr marL="419100" indent="-342900">
              <a:lnSpc>
                <a:spcPct val="200000"/>
              </a:lnSpc>
              <a:buChar char="•"/>
            </a:pPr>
            <a:r>
              <a:rPr lang="en" sz="2000" dirty="0">
                <a:latin typeface="Calibri"/>
              </a:rPr>
              <a:t>Classes and file operations</a:t>
            </a:r>
          </a:p>
          <a:p>
            <a:pPr marL="419100" indent="-342900">
              <a:lnSpc>
                <a:spcPct val="200000"/>
              </a:lnSpc>
              <a:buChar char="•"/>
            </a:pPr>
            <a:r>
              <a:rPr lang="en" sz="2000" dirty="0">
                <a:latin typeface="Calibri"/>
              </a:rPr>
              <a:t>Structures and file operations</a:t>
            </a:r>
          </a:p>
          <a:p>
            <a:pPr marL="76200">
              <a:lnSpc>
                <a:spcPct val="200000"/>
              </a:lnSpc>
              <a:buSzPts val="2400"/>
            </a:pPr>
            <a:endParaRPr lang="en" sz="2000" dirty="0">
              <a:ea typeface="Calibri"/>
            </a:endParaRPr>
          </a:p>
          <a:p>
            <a:pPr marL="457200" indent="-381000">
              <a:lnSpc>
                <a:spcPct val="200000"/>
              </a:lnSpc>
              <a:buSzPts val="2400"/>
              <a:buFont typeface="Calibri,Sans-Serif"/>
              <a:buChar char="●"/>
            </a:pPr>
            <a:endParaRPr lang="en" sz="2000" dirty="0">
              <a:ea typeface="Calibri"/>
            </a:endParaRPr>
          </a:p>
          <a:p>
            <a:pPr marL="457200" indent="-381000">
              <a:lnSpc>
                <a:spcPct val="200000"/>
              </a:lnSpc>
              <a:buSzPts val="2400"/>
              <a:buFont typeface="Calibri,Sans-Serif"/>
              <a:buChar char="●"/>
            </a:pPr>
            <a:endParaRPr lang="en" sz="2000" dirty="0">
              <a:ea typeface="Calibri"/>
            </a:endParaRPr>
          </a:p>
          <a:p>
            <a:pPr marL="76200">
              <a:lnSpc>
                <a:spcPct val="200000"/>
              </a:lnSpc>
              <a:buSzPts val="2400"/>
            </a:pPr>
            <a:endParaRPr lang="en" sz="2000" dirty="0">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a:latin typeface="Calibri"/>
              </a:rPr>
              <a:t>When a file is used, information is read and accessed into computer memory and there are </a:t>
            </a:r>
            <a:r>
              <a:rPr lang="en-US" sz="1800" dirty="0">
                <a:latin typeface="Calibri"/>
              </a:rPr>
              <a:t>several ways to access this information of the file. Some systems provide only one access method for files. Other systems, such as those of IBM, support many access methods, and choosing the right one for a particular application is a major design problem. </a:t>
            </a:r>
            <a:endParaRPr lang="en-US">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Sequential access  processing</a:t>
            </a:r>
            <a:endParaRPr lang="en-US" b="1" dirty="0">
              <a:solidFill>
                <a:schemeClr val="bg1"/>
              </a:solidFill>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It is the simplest access method. Information in the file is processed in order, one record after the other. This mode of access is by far the most common; for example, editor and compiler usually access the file in this fashion.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Read and write make up the bulk of the operation on a file. A read operation </a:t>
            </a:r>
            <a:r>
              <a:rPr lang="en-US" sz="1800" i="1" dirty="0">
                <a:latin typeface="Calibri"/>
              </a:rPr>
              <a:t>-read next-</a:t>
            </a:r>
            <a:r>
              <a:rPr lang="en-US" sz="1800" dirty="0">
                <a:latin typeface="Calibri"/>
              </a:rPr>
              <a:t> read the next position of the file and automatically advance a file pointer, which keeps track I/O location. Similarly, for the </a:t>
            </a:r>
            <a:r>
              <a:rPr lang="en-US" sz="1800" dirty="0" err="1">
                <a:latin typeface="Calibri"/>
              </a:rPr>
              <a:t>write</a:t>
            </a:r>
            <a:r>
              <a:rPr lang="en-US" sz="1800" i="1" dirty="0" err="1">
                <a:latin typeface="Calibri"/>
              </a:rPr>
              <a:t>write</a:t>
            </a:r>
            <a:r>
              <a:rPr lang="en-US" sz="1800" i="1" dirty="0">
                <a:latin typeface="Calibri"/>
              </a:rPr>
              <a:t> next</a:t>
            </a:r>
            <a:r>
              <a:rPr lang="en-US" sz="1800" dirty="0">
                <a:latin typeface="Calibri"/>
              </a:rPr>
              <a:t> append to the end of the file and advance to the newly written material. </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Sequential Access</a:t>
            </a:r>
            <a:endParaRPr lang="en-US" sz="2400" dirty="0">
              <a:solidFill>
                <a:schemeClr val="bg1"/>
              </a:solidFill>
              <a:latin typeface="Calibri"/>
            </a:endParaRP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r>
              <a:rPr lang="en-US" sz="1800" dirty="0">
                <a:latin typeface="Calibri"/>
              </a:rPr>
              <a:t>Data is accessed one record right after another record in an order. </a:t>
            </a:r>
            <a:br>
              <a:rPr lang="en-US" sz="1800" dirty="0">
                <a:latin typeface="Calibri"/>
              </a:rPr>
            </a:br>
            <a:r>
              <a:rPr lang="en-US" sz="1800" dirty="0">
                <a:latin typeface="Calibri"/>
              </a:rPr>
              <a:t> </a:t>
            </a:r>
            <a:endParaRPr lang="en-US"/>
          </a:p>
          <a:p>
            <a:pPr marL="285750" indent="-285750">
              <a:buChar char="•"/>
            </a:pPr>
            <a:r>
              <a:rPr lang="en-US" sz="1800" dirty="0">
                <a:latin typeface="Calibri"/>
              </a:rPr>
              <a:t>When we use read command, it move ahead pointer by one </a:t>
            </a:r>
            <a:br>
              <a:rPr lang="en-US" sz="1800" dirty="0">
                <a:latin typeface="Calibri"/>
              </a:rPr>
            </a:br>
            <a:r>
              <a:rPr lang="en-US" sz="1800" dirty="0">
                <a:latin typeface="Calibri"/>
              </a:rPr>
              <a:t> </a:t>
            </a:r>
            <a:endParaRPr lang="en-US" sz="1800">
              <a:latin typeface="Calibri"/>
            </a:endParaRPr>
          </a:p>
          <a:p>
            <a:pPr marL="285750" indent="-285750">
              <a:buChar char="•"/>
            </a:pPr>
            <a:r>
              <a:rPr lang="en-US" sz="1800" dirty="0">
                <a:latin typeface="Calibri"/>
              </a:rPr>
              <a:t>When we use write command, it will allocate memory and move the pointer to the end of the file </a:t>
            </a:r>
            <a:br>
              <a:rPr lang="en-US" sz="1800" dirty="0">
                <a:latin typeface="Calibri"/>
              </a:rPr>
            </a:br>
            <a:r>
              <a:rPr lang="en-US" sz="1800" dirty="0">
                <a:latin typeface="Calibri"/>
              </a:rPr>
              <a:t> </a:t>
            </a:r>
            <a:endParaRPr lang="en-US" sz="1800">
              <a:latin typeface="Calibri"/>
            </a:endParaRPr>
          </a:p>
          <a:p>
            <a:pPr marL="285750" indent="-285750">
              <a:buChar char="•"/>
            </a:pPr>
            <a:r>
              <a:rPr lang="en-US" sz="1800" dirty="0">
                <a:latin typeface="Calibri"/>
              </a:rPr>
              <a:t>Such a method is reasonable for tape. </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Sequential Access</a:t>
            </a:r>
            <a:endParaRPr lang="en-US" sz="2400" dirty="0">
              <a:solidFill>
                <a:schemeClr val="bg1"/>
              </a:solidFill>
              <a:latin typeface="Calibri"/>
            </a:endParaRPr>
          </a:p>
        </p:txBody>
      </p:sp>
    </p:spTree>
    <p:extLst>
      <p:ext uri="{BB962C8B-B14F-4D97-AF65-F5344CB8AC3E}">
        <p14:creationId xmlns:p14="http://schemas.microsoft.com/office/powerpoint/2010/main" val="11369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r>
              <a:rPr lang="en-US" sz="1800" dirty="0">
                <a:latin typeface="Calibri"/>
              </a:rPr>
              <a:t>Rather than reading all of the records until you get to the one you want, you can skip directly to the record you wish to retrieve. </a:t>
            </a:r>
            <a:r>
              <a:rPr lang="en-US" sz="1800" b="1" dirty="0">
                <a:latin typeface="Calibri"/>
              </a:rPr>
              <a:t>Random file access</a:t>
            </a:r>
            <a:r>
              <a:rPr lang="en-US" sz="1800" dirty="0">
                <a:latin typeface="Calibri"/>
              </a:rPr>
              <a:t> is done by manipulating the </a:t>
            </a:r>
            <a:r>
              <a:rPr lang="en-US" sz="1800" b="1" dirty="0">
                <a:latin typeface="Calibri"/>
              </a:rPr>
              <a:t>file</a:t>
            </a:r>
            <a:r>
              <a:rPr lang="en-US" sz="1800" dirty="0">
                <a:latin typeface="Calibri"/>
              </a:rPr>
              <a:t> pointer using either </a:t>
            </a:r>
            <a:r>
              <a:rPr lang="en-US" sz="1800" dirty="0" err="1">
                <a:latin typeface="Calibri"/>
              </a:rPr>
              <a:t>seekg</a:t>
            </a:r>
            <a:r>
              <a:rPr lang="en-US" sz="1800" dirty="0">
                <a:latin typeface="Calibri"/>
              </a:rPr>
              <a:t>() function (for input) and </a:t>
            </a:r>
            <a:r>
              <a:rPr lang="en-US" sz="1800" dirty="0" err="1">
                <a:latin typeface="Calibri"/>
              </a:rPr>
              <a:t>seekp</a:t>
            </a:r>
            <a:r>
              <a:rPr lang="en-US" sz="1800" dirty="0">
                <a:latin typeface="Calibri"/>
              </a:rPr>
              <a:t>() function (for output).</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Random Access</a:t>
            </a:r>
            <a:endParaRPr lang="en-US" sz="2400" dirty="0">
              <a:solidFill>
                <a:schemeClr val="bg1"/>
              </a:solidFill>
              <a:latin typeface="Calibri"/>
            </a:endParaRPr>
          </a:p>
        </p:txBody>
      </p:sp>
    </p:spTree>
    <p:extLst>
      <p:ext uri="{BB962C8B-B14F-4D97-AF65-F5344CB8AC3E}">
        <p14:creationId xmlns:p14="http://schemas.microsoft.com/office/powerpoint/2010/main" val="185581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p>
          <a:p>
            <a:endParaRPr lang="en-US" sz="1800" dirty="0"/>
          </a:p>
          <a:p>
            <a:r>
              <a:rPr lang="en-US" sz="1800">
                <a:latin typeface="Calibri"/>
              </a:rPr>
              <a:t>seekg() is a function in the iostream library (part of the standard library) that allows you </a:t>
            </a:r>
            <a:r>
              <a:rPr lang="en-US" sz="1800" dirty="0">
                <a:latin typeface="Calibri"/>
              </a:rPr>
              <a:t>to seek to an arbitrary position in a file. It is used in file handling to sets the position of </a:t>
            </a:r>
            <a:r>
              <a:rPr lang="en-US" sz="1800">
                <a:latin typeface="Calibri"/>
              </a:rPr>
              <a:t>the next character to be extracted from the input stream from a given file. For example </a:t>
            </a:r>
          </a:p>
          <a:p>
            <a:endParaRPr lang="en-US" sz="1800" dirty="0">
              <a:latin typeface="Calibri"/>
            </a:endParaRPr>
          </a:p>
          <a:p>
            <a:r>
              <a:rPr lang="en-US" sz="1800" dirty="0">
                <a:latin typeface="Calibri"/>
              </a:rPr>
              <a:t>Input : "Hello World" 
</a:t>
            </a:r>
            <a:r>
              <a:rPr lang="en-US" sz="1800">
                <a:latin typeface="Calibri"/>
              </a:rPr>
              <a:t>Output : World</a:t>
            </a:r>
            <a:endParaRPr lang="en-US">
              <a:latin typeface="Calibri"/>
            </a:endParaRPr>
          </a:p>
          <a:p>
            <a:endParaRPr lang="en-US" sz="1800" dirty="0">
              <a:latin typeface="Consolas"/>
            </a:endParaRPr>
          </a:p>
          <a:p>
            <a:endParaRPr lang="en-US" sz="1800" dirty="0">
              <a:latin typeface="Consolas"/>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a:solidFill>
                  <a:schemeClr val="bg1"/>
                </a:solidFill>
                <a:latin typeface="Calibri"/>
              </a:rPr>
              <a:t>Seekg()</a:t>
            </a:r>
            <a:endParaRPr lang="en-US" sz="2400" b="1" dirty="0">
              <a:solidFill>
                <a:schemeClr val="bg1"/>
              </a:solidFill>
              <a:latin typeface="Calibri"/>
            </a:endParaRPr>
          </a:p>
        </p:txBody>
      </p:sp>
    </p:spTree>
    <p:extLst>
      <p:ext uri="{BB962C8B-B14F-4D97-AF65-F5344CB8AC3E}">
        <p14:creationId xmlns:p14="http://schemas.microsoft.com/office/powerpoint/2010/main" val="30628873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681</cp:revision>
  <dcterms:modified xsi:type="dcterms:W3CDTF">2021-03-10T07:58:28Z</dcterms:modified>
</cp:coreProperties>
</file>