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358" r:id="rId4"/>
    <p:sldId id="258" r:id="rId5"/>
    <p:sldId id="259" r:id="rId6"/>
    <p:sldId id="359" r:id="rId7"/>
    <p:sldId id="360" r:id="rId8"/>
    <p:sldId id="361" r:id="rId9"/>
    <p:sldId id="362" r:id="rId10"/>
    <p:sldId id="363" r:id="rId11"/>
    <p:sldId id="364" r:id="rId12"/>
    <p:sldId id="365" r:id="rId13"/>
    <p:sldId id="366" r:id="rId14"/>
    <p:sldId id="367" r:id="rId15"/>
    <p:sldId id="262" r:id="rId16"/>
    <p:sldId id="368" r:id="rId17"/>
    <p:sldId id="336" r:id="rId18"/>
    <p:sldId id="369" r:id="rId19"/>
    <p:sldId id="370" r:id="rId20"/>
    <p:sldId id="371" r:id="rId21"/>
    <p:sldId id="372" r:id="rId22"/>
    <p:sldId id="373" r:id="rId23"/>
    <p:sldId id="349" r:id="rId24"/>
    <p:sldId id="352" r:id="rId25"/>
    <p:sldId id="375" r:id="rId26"/>
    <p:sldId id="353" r:id="rId27"/>
    <p:sldId id="374" r:id="rId28"/>
    <p:sldId id="354" r:id="rId29"/>
    <p:sldId id="355" r:id="rId30"/>
    <p:sldId id="356" r:id="rId31"/>
    <p:sldId id="357" r:id="rId32"/>
    <p:sldId id="315" r:id="rId33"/>
    <p:sldId id="316" r:id="rId34"/>
  </p:sldIdLst>
  <p:sldSz cx="9144000" cy="5143500" type="screen16x9"/>
  <p:notesSz cx="6858000" cy="9144000"/>
  <p:embeddedFontLst>
    <p:embeddedFont>
      <p:font typeface="Trebuchet MS" panose="020B0603020202020204" pitchFamily="34" charset="0"/>
      <p:regular r:id="rId36"/>
      <p:bold r:id="rId37"/>
      <p:italic r:id="rId38"/>
      <p:boldItalic r:id="rId39"/>
    </p:embeddedFont>
    <p:embeddedFont>
      <p:font typeface="Calibri" panose="020F050202020403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2" roundtripDataSignature="AMtx7miqMEGTkCH0cdfB28s8BoGmxIzWw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31903B-A8BA-48C3-9042-92CA435F74B0}" v="525" dt="2021-03-02T10:47:28.487"/>
    <p1510:client id="{C513740F-FD98-41AA-936F-7E735873181B}" v="255" dt="2021-02-03T15:10:43.748"/>
    <p1510:client id="{CBBBCD4E-ACCB-4B3D-8138-C8A5EC1D7C00}" v="240" dt="2021-02-03T14:37:44.023"/>
    <p1510:client id="{D03D55A7-4C5E-4F79-ABA9-F0B43DA15FB0}" v="186" dt="2021-02-27T09:56:57.845"/>
    <p1510:client id="{DD5D4939-3D15-497D-A682-389197773736}" v="355" dt="2021-02-27T07:26:33.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46" autoAdjust="0"/>
  </p:normalViewPr>
  <p:slideViewPr>
    <p:cSldViewPr snapToGrid="0">
      <p:cViewPr varScale="1">
        <p:scale>
          <a:sx n="71" d="100"/>
          <a:sy n="71" d="100"/>
        </p:scale>
        <p:origin x="1714"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84"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8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82"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7.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font" Target="fonts/font6.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702609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1814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3663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49050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1486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557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0186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87491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7544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76903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627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4475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8390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0075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6318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0045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1948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544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54962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7826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1710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67547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4469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48012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931752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1665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6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2" name="Google Shape;50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78177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6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1" name="Google Shape;511;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6165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8462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99511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5208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6130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7635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635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9"/>
        <p:cNvGrpSpPr/>
        <p:nvPr/>
      </p:nvGrpSpPr>
      <p:grpSpPr>
        <a:xfrm>
          <a:off x="0" y="0"/>
          <a:ext cx="0" cy="0"/>
          <a:chOff x="0" y="0"/>
          <a:chExt cx="0" cy="0"/>
        </a:xfrm>
      </p:grpSpPr>
      <p:sp>
        <p:nvSpPr>
          <p:cNvPr id="10" name="Google Shape;10;p6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 name="Google Shape;11;p6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 name="Google Shape;12;p6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7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7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7" name="Google Shape;47;p7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8" name="Google Shape;48;p7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9" name="Google Shape;49;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7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52" name="Google Shape;52;p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p7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5" name="Google Shape;55;p7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6" name="Google Shape;56;p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13"/>
        <p:cNvGrpSpPr/>
        <p:nvPr/>
      </p:nvGrpSpPr>
      <p:grpSpPr>
        <a:xfrm>
          <a:off x="0" y="0"/>
          <a:ext cx="0" cy="0"/>
          <a:chOff x="0" y="0"/>
          <a:chExt cx="0" cy="0"/>
        </a:xfrm>
      </p:grpSpPr>
      <p:sp>
        <p:nvSpPr>
          <p:cNvPr id="14" name="Google Shape;14;p6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6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6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6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6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6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6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3" name="Google Shape;23;p6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4" name="Google Shape;24;p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6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 name="Google Shape;27;p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6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6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1" name="Google Shape;31;p6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6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6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6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p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9" name="Google Shape;39;p7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0" name="Google Shape;40;p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7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3" name="Google Shape;43;p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6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6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6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a:lnSpc>
                <a:spcPct val="112142"/>
              </a:lnSpc>
              <a:buSzPts val="1400"/>
            </a:pPr>
            <a:r>
              <a:rPr lang="en-US">
                <a:solidFill>
                  <a:srgbClr val="FFFFFF"/>
                </a:solidFill>
                <a:latin typeface="Trebuchet MS"/>
                <a:ea typeface="Trebuchet MS"/>
                <a:cs typeface="Trebuchet MS"/>
                <a:sym typeface="Trebuchet MS"/>
              </a:rPr>
              <a:t>EditEdittex</a:t>
            </a:r>
            <a:endParaRPr lang="en-US" sz="1400" b="0" i="0" u="none" strike="noStrike" cap="none" dirty="0">
              <a:solidFill>
                <a:srgbClr val="FFFFFF"/>
              </a:solidFill>
              <a:latin typeface="Trebuchet MS"/>
              <a:ea typeface="Trebuchet MS"/>
              <a:cs typeface="Trebuchet MS"/>
            </a:endParaRPr>
          </a:p>
        </p:txBody>
      </p:sp>
      <p:pic>
        <p:nvPicPr>
          <p:cNvPr id="64" name="Google Shape;64;p1" descr="Logo, company name&#10;&#10;Description automatically generated"/>
          <p:cNvPicPr preferRelativeResize="0"/>
          <p:nvPr/>
        </p:nvPicPr>
        <p:blipFill rotWithShape="1">
          <a:blip r:embed="rId3">
            <a:alphaModFix/>
          </a:blip>
          <a:srcRect/>
          <a:stretch/>
        </p:blipFill>
        <p:spPr>
          <a:xfrm>
            <a:off x="5225235" y="1161385"/>
            <a:ext cx="3405963" cy="2820729"/>
          </a:xfrm>
          <a:prstGeom prst="rect">
            <a:avLst/>
          </a:prstGeom>
          <a:noFill/>
          <a:ln>
            <a:noFill/>
          </a:ln>
        </p:spPr>
      </p:pic>
      <p:sp>
        <p:nvSpPr>
          <p:cNvPr id="65" name="Google Shape;65;p1"/>
          <p:cNvSpPr txBox="1"/>
          <p:nvPr/>
        </p:nvSpPr>
        <p:spPr>
          <a:xfrm>
            <a:off x="429142" y="2217806"/>
            <a:ext cx="4167963" cy="1015622"/>
          </a:xfrm>
          <a:prstGeom prst="rect">
            <a:avLst/>
          </a:prstGeom>
          <a:noFill/>
          <a:ln>
            <a:noFill/>
          </a:ln>
        </p:spPr>
        <p:txBody>
          <a:bodyPr spcFirstLastPara="1" wrap="square" lIns="91425" tIns="45700" rIns="91425" bIns="45700" anchor="t" anchorCtr="0">
            <a:spAutoFit/>
          </a:bodyPr>
          <a:lstStyle/>
          <a:p>
            <a:pPr algn="ctr"/>
            <a:r>
              <a:rPr lang="en-US" sz="2000" b="1" i="0" u="none" strike="noStrike" cap="none" dirty="0">
                <a:solidFill>
                  <a:srgbClr val="000000"/>
                </a:solidFill>
                <a:latin typeface="Arial"/>
                <a:ea typeface="Arial"/>
                <a:cs typeface="Arial"/>
                <a:sym typeface="Arial"/>
              </a:rPr>
              <a:t>Lecture :</a:t>
            </a:r>
            <a:r>
              <a:rPr lang="en-US" sz="2000" i="0" u="none" strike="noStrike" cap="none" dirty="0">
                <a:solidFill>
                  <a:srgbClr val="000000"/>
                </a:solidFill>
                <a:latin typeface="Arial"/>
                <a:ea typeface="Arial"/>
                <a:cs typeface="Arial"/>
                <a:sym typeface="Arial"/>
              </a:rPr>
              <a:t> </a:t>
            </a:r>
            <a:r>
              <a:rPr lang="en-US" sz="2000" dirty="0"/>
              <a:t>Constructor 2</a:t>
            </a:r>
            <a:endParaRPr lang="en-US" sz="1800" b="1" i="0" u="none" strike="noStrike" cap="none" dirty="0">
              <a:solidFill>
                <a:srgbClr val="000000"/>
              </a:solidFill>
              <a:latin typeface="Calibri"/>
              <a:ea typeface="Arial"/>
              <a:cs typeface="Arial"/>
            </a:endParaRPr>
          </a:p>
          <a:p>
            <a:pPr marL="0" marR="0" lvl="0" indent="0" algn="ctr" rtl="0">
              <a:lnSpc>
                <a:spcPct val="100000"/>
              </a:lnSpc>
              <a:spcBef>
                <a:spcPts val="0"/>
              </a:spcBef>
              <a:spcAft>
                <a:spcPts val="0"/>
              </a:spcAft>
              <a:buNone/>
            </a:pPr>
            <a:endParaRPr sz="2000" dirty="0"/>
          </a:p>
          <a:p>
            <a:pPr marL="101600" marR="0" lvl="0" algn="ctr" rtl="0">
              <a:lnSpc>
                <a:spcPct val="100000"/>
              </a:lnSpc>
              <a:spcBef>
                <a:spcPts val="0"/>
              </a:spcBef>
              <a:spcAft>
                <a:spcPts val="0"/>
              </a:spcAft>
              <a:buSzPts val="2000"/>
            </a:pP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800" b="1" dirty="0">
                <a:solidFill>
                  <a:schemeClr val="bg1"/>
                </a:solidFill>
                <a:latin typeface="Calibri"/>
                <a:cs typeface="Calibri"/>
              </a:rPr>
              <a:t>For initialization of non-static const data members</a:t>
            </a:r>
            <a:endParaRPr lang="en-US" dirty="0">
              <a:solidFill>
                <a:schemeClr val="bg1"/>
              </a:solidFill>
            </a:endParaRPr>
          </a:p>
        </p:txBody>
      </p:sp>
      <p:sp>
        <p:nvSpPr>
          <p:cNvPr id="89" name="Google Shape;89;p4"/>
          <p:cNvSpPr txBox="1"/>
          <p:nvPr/>
        </p:nvSpPr>
        <p:spPr>
          <a:xfrm>
            <a:off x="94468" y="785919"/>
            <a:ext cx="8952289" cy="4218059"/>
          </a:xfrm>
          <a:prstGeom prst="rect">
            <a:avLst/>
          </a:prstGeom>
          <a:noFill/>
          <a:ln>
            <a:noFill/>
          </a:ln>
        </p:spPr>
        <p:txBody>
          <a:bodyPr spcFirstLastPara="1" wrap="square" lIns="91425" tIns="91425" rIns="91425" bIns="91425" anchor="t" anchorCtr="0">
            <a:noAutofit/>
          </a:bodyPr>
          <a:lstStyle/>
          <a:p>
            <a:r>
              <a:rPr lang="en-US" sz="1800" b="1" dirty="0">
                <a:latin typeface="Calibri"/>
              </a:rPr>
              <a:t>/* OUTPUT: </a:t>
            </a:r>
          </a:p>
          <a:p>
            <a:r>
              <a:rPr lang="en-US" sz="1800" b="1" dirty="0">
                <a:latin typeface="Calibri"/>
              </a:rPr>
              <a:t>10 </a:t>
            </a:r>
          </a:p>
          <a:p>
            <a:r>
              <a:rPr lang="en-US" sz="1800" b="1" dirty="0">
                <a:latin typeface="Calibri"/>
              </a:rPr>
              <a:t>*/</a:t>
            </a:r>
            <a:endParaRPr lang="en-US" b="1" dirty="0">
              <a:latin typeface="Calibri"/>
            </a:endParaRPr>
          </a:p>
          <a:p>
            <a:endParaRPr lang="en-US"/>
          </a:p>
          <a:p>
            <a:endParaRPr lang="en-US" sz="1800" dirty="0"/>
          </a:p>
          <a:p>
            <a:endParaRPr lang="en-US" sz="1800" dirty="0">
              <a:latin typeface="Calibri"/>
            </a:endParaRPr>
          </a:p>
          <a:p>
            <a:pPr marL="114300">
              <a:lnSpc>
                <a:spcPct val="200000"/>
              </a:lnSpc>
            </a:pPr>
            <a:endParaRPr lang="en-US" sz="1800" dirty="0"/>
          </a:p>
          <a:p>
            <a:pPr marL="114300"/>
            <a:endParaRPr lang="en-US" sz="1800" dirty="0"/>
          </a:p>
          <a:p>
            <a:pPr>
              <a:lnSpc>
                <a:spcPct val="150000"/>
              </a:lnSpc>
            </a:pPr>
            <a:r>
              <a:rPr lang="en-US" sz="1800" dirty="0"/>
              <a:t/>
            </a:r>
            <a:br>
              <a:rPr lang="en-US" sz="1800" dirty="0"/>
            </a:br>
            <a:endParaRPr lang="en-US" sz="1800" dirty="0"/>
          </a:p>
          <a:p>
            <a:pPr marL="114300">
              <a:lnSpc>
                <a:spcPct val="150000"/>
              </a:lnSpc>
            </a:pPr>
            <a:r>
              <a:rPr lang="en-US" sz="1800" dirty="0"/>
              <a:t/>
            </a:r>
            <a:br>
              <a:rPr lang="en-US" sz="1800" dirty="0"/>
            </a:br>
            <a:endParaRPr lang="en-US" sz="1800" dirty="0"/>
          </a:p>
          <a:p>
            <a:endParaRPr lang="en-US" sz="1800" dirty="0"/>
          </a:p>
          <a:p>
            <a:r>
              <a:rPr lang="en-US" sz="1800" dirty="0">
                <a:latin typeface="Calibri"/>
                <a:cs typeface="Calibri"/>
              </a:rPr>
              <a:t>     </a:t>
            </a:r>
            <a:endParaRPr lang="en-US" sz="1800" dirty="0"/>
          </a:p>
          <a:p>
            <a:pPr marL="114300">
              <a:lnSpc>
                <a:spcPct val="200000"/>
              </a:lnSpc>
            </a:pPr>
            <a:endParaRPr lang="en-US" sz="1800" dirty="0"/>
          </a:p>
          <a:p>
            <a:pPr marL="114300"/>
            <a:endParaRPr lang="en-US" sz="1800" dirty="0"/>
          </a:p>
          <a:p>
            <a:pPr>
              <a:lnSpc>
                <a:spcPct val="150000"/>
              </a:lnSpc>
            </a:pPr>
            <a:r>
              <a:rPr lang="en-US" sz="1800" dirty="0"/>
              <a:t/>
            </a:r>
            <a:br>
              <a:rPr lang="en-US" sz="1800" dirty="0"/>
            </a:br>
            <a:endParaRPr lang="en-US" sz="1800" dirty="0"/>
          </a:p>
          <a:p>
            <a:pPr marL="114300">
              <a:lnSpc>
                <a:spcPct val="150000"/>
              </a:lnSpc>
            </a:pPr>
            <a:r>
              <a:rPr lang="en-US" sz="1800" dirty="0"/>
              <a:t/>
            </a:r>
            <a:br>
              <a:rPr lang="en-US" sz="1800" dirty="0"/>
            </a:br>
            <a:endParaRPr lang="en-US" sz="1800" dirty="0"/>
          </a:p>
          <a:p>
            <a:endParaRPr lang="en-US" sz="1800" dirty="0"/>
          </a:p>
          <a:p>
            <a:endParaRPr sz="1800" b="0"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3415582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400" b="1" dirty="0">
                <a:solidFill>
                  <a:schemeClr val="bg1"/>
                </a:solidFill>
                <a:latin typeface="Calibri"/>
                <a:cs typeface="Calibri"/>
              </a:rPr>
              <a:t>For initialization of reference members.</a:t>
            </a:r>
          </a:p>
        </p:txBody>
      </p:sp>
      <p:sp>
        <p:nvSpPr>
          <p:cNvPr id="89" name="Google Shape;89;p4"/>
          <p:cNvSpPr txBox="1"/>
          <p:nvPr/>
        </p:nvSpPr>
        <p:spPr>
          <a:xfrm>
            <a:off x="94468" y="785919"/>
            <a:ext cx="8952289" cy="4218059"/>
          </a:xfrm>
          <a:prstGeom prst="rect">
            <a:avLst/>
          </a:prstGeom>
          <a:noFill/>
          <a:ln>
            <a:noFill/>
          </a:ln>
        </p:spPr>
        <p:txBody>
          <a:bodyPr spcFirstLastPara="1" wrap="square" lIns="91425" tIns="91425" rIns="91425" bIns="91425" anchor="t" anchorCtr="0">
            <a:noAutofit/>
          </a:bodyPr>
          <a:lstStyle/>
          <a:p>
            <a:r>
              <a:rPr lang="en-US" sz="1800" dirty="0">
                <a:latin typeface="Calibri"/>
              </a:rPr>
              <a:t>// Initialization of reference data members </a:t>
            </a:r>
          </a:p>
          <a:p>
            <a:endParaRPr lang="en-US" sz="1800" dirty="0">
              <a:latin typeface="Calibri"/>
            </a:endParaRPr>
          </a:p>
          <a:p>
            <a:r>
              <a:rPr lang="en-US" sz="1800" dirty="0">
                <a:latin typeface="Calibri"/>
              </a:rPr>
              <a:t>#include&lt;iostream&gt; </a:t>
            </a:r>
          </a:p>
          <a:p>
            <a:r>
              <a:rPr lang="en-US" sz="1800" dirty="0">
                <a:latin typeface="Calibri"/>
              </a:rPr>
              <a:t>using namespace std; </a:t>
            </a:r>
          </a:p>
          <a:p>
            <a:endParaRPr lang="en-US" sz="1800" dirty="0">
              <a:latin typeface="Calibri"/>
            </a:endParaRPr>
          </a:p>
          <a:p>
            <a:r>
              <a:rPr lang="en-US" sz="1800" dirty="0">
                <a:latin typeface="Calibri"/>
              </a:rPr>
              <a:t>class Test { </a:t>
            </a:r>
          </a:p>
          <a:p>
            <a:r>
              <a:rPr lang="en-US" sz="1800" dirty="0">
                <a:latin typeface="Calibri"/>
              </a:rPr>
              <a:t>    int &amp;t; </a:t>
            </a:r>
          </a:p>
          <a:p>
            <a:r>
              <a:rPr lang="en-US" sz="1800" dirty="0">
                <a:latin typeface="Calibri"/>
              </a:rPr>
              <a:t>public: </a:t>
            </a:r>
          </a:p>
          <a:p>
            <a:r>
              <a:rPr lang="en-US" sz="1800" dirty="0">
                <a:latin typeface="Calibri"/>
              </a:rPr>
              <a:t>    Test(int &amp;t):t(t) {} //Initializer list must be used </a:t>
            </a:r>
          </a:p>
          <a:p>
            <a:r>
              <a:rPr lang="en-US" sz="1800" dirty="0">
                <a:latin typeface="Calibri"/>
              </a:rPr>
              <a:t>    int </a:t>
            </a:r>
            <a:r>
              <a:rPr lang="en-US" sz="1800" dirty="0" err="1">
                <a:latin typeface="Calibri"/>
              </a:rPr>
              <a:t>getT</a:t>
            </a:r>
            <a:r>
              <a:rPr lang="en-US" sz="1800" dirty="0">
                <a:latin typeface="Calibri"/>
              </a:rPr>
              <a:t>() { return t; } </a:t>
            </a:r>
          </a:p>
          <a:p>
            <a:r>
              <a:rPr lang="en-US" sz="1800" dirty="0">
                <a:latin typeface="Calibri"/>
              </a:rPr>
              <a:t>}; </a:t>
            </a:r>
          </a:p>
          <a:p>
            <a:endParaRPr lang="en-US"/>
          </a:p>
          <a:p>
            <a:endParaRPr lang="en-US" sz="1800" dirty="0"/>
          </a:p>
          <a:p>
            <a:pPr marL="114300">
              <a:lnSpc>
                <a:spcPct val="150000"/>
              </a:lnSpc>
            </a:pPr>
            <a:r>
              <a:rPr lang="en-US" sz="1800" dirty="0"/>
              <a:t/>
            </a:r>
            <a:br>
              <a:rPr lang="en-US" sz="1800" dirty="0"/>
            </a:br>
            <a:endParaRPr lang="en-US" sz="1800" dirty="0"/>
          </a:p>
          <a:p>
            <a:endParaRPr lang="en-US" sz="1800" dirty="0"/>
          </a:p>
          <a:p>
            <a:endParaRPr sz="1800" b="0"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3883174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400" b="1" dirty="0">
                <a:solidFill>
                  <a:schemeClr val="bg1"/>
                </a:solidFill>
                <a:latin typeface="Calibri"/>
                <a:cs typeface="Calibri"/>
              </a:rPr>
              <a:t>For initialization of reference members.</a:t>
            </a:r>
          </a:p>
        </p:txBody>
      </p:sp>
      <p:sp>
        <p:nvSpPr>
          <p:cNvPr id="89" name="Google Shape;89;p4"/>
          <p:cNvSpPr txBox="1"/>
          <p:nvPr/>
        </p:nvSpPr>
        <p:spPr>
          <a:xfrm>
            <a:off x="94468" y="785919"/>
            <a:ext cx="8952289" cy="4218059"/>
          </a:xfrm>
          <a:prstGeom prst="rect">
            <a:avLst/>
          </a:prstGeom>
          <a:noFill/>
          <a:ln>
            <a:noFill/>
          </a:ln>
        </p:spPr>
        <p:txBody>
          <a:bodyPr spcFirstLastPara="1" wrap="square" lIns="91425" tIns="91425" rIns="91425" bIns="91425" anchor="t" anchorCtr="0">
            <a:noAutofit/>
          </a:bodyPr>
          <a:lstStyle/>
          <a:p>
            <a:r>
              <a:rPr lang="en-US" sz="1800" dirty="0">
                <a:latin typeface="Calibri"/>
              </a:rPr>
              <a:t>int main() { </a:t>
            </a:r>
          </a:p>
          <a:p>
            <a:r>
              <a:rPr lang="en-US" sz="1800" dirty="0">
                <a:latin typeface="Calibri"/>
              </a:rPr>
              <a:t>    int x = 20; </a:t>
            </a:r>
          </a:p>
          <a:p>
            <a:r>
              <a:rPr lang="en-US" sz="1800" dirty="0">
                <a:latin typeface="Calibri"/>
              </a:rPr>
              <a:t>    Test t1(x); </a:t>
            </a:r>
          </a:p>
          <a:p>
            <a:r>
              <a:rPr lang="en-US" sz="1800" dirty="0">
                <a:latin typeface="Calibri"/>
              </a:rPr>
              <a:t>    </a:t>
            </a:r>
            <a:r>
              <a:rPr lang="en-US" sz="1800" dirty="0" err="1">
                <a:latin typeface="Calibri"/>
              </a:rPr>
              <a:t>cout</a:t>
            </a:r>
            <a:r>
              <a:rPr lang="en-US" sz="1800" dirty="0">
                <a:latin typeface="Calibri"/>
              </a:rPr>
              <a:t>&lt;&lt;t1.getT()&lt;&lt;</a:t>
            </a:r>
            <a:r>
              <a:rPr lang="en-US" sz="1800" dirty="0" err="1">
                <a:latin typeface="Calibri"/>
              </a:rPr>
              <a:t>endl</a:t>
            </a:r>
            <a:r>
              <a:rPr lang="en-US" sz="1800" dirty="0">
                <a:latin typeface="Calibri"/>
              </a:rPr>
              <a:t>; </a:t>
            </a:r>
          </a:p>
          <a:p>
            <a:r>
              <a:rPr lang="en-US" sz="1800" dirty="0">
                <a:latin typeface="Calibri"/>
              </a:rPr>
              <a:t>    x = 30; </a:t>
            </a:r>
          </a:p>
          <a:p>
            <a:r>
              <a:rPr lang="en-US" sz="1800" dirty="0">
                <a:latin typeface="Calibri"/>
              </a:rPr>
              <a:t>    </a:t>
            </a:r>
            <a:r>
              <a:rPr lang="en-US" sz="1800" dirty="0" err="1">
                <a:latin typeface="Calibri"/>
              </a:rPr>
              <a:t>cout</a:t>
            </a:r>
            <a:r>
              <a:rPr lang="en-US" sz="1800" dirty="0">
                <a:latin typeface="Calibri"/>
              </a:rPr>
              <a:t>&lt;&lt;t1.getT()&lt;&lt;</a:t>
            </a:r>
            <a:r>
              <a:rPr lang="en-US" sz="1800" dirty="0" err="1">
                <a:latin typeface="Calibri"/>
              </a:rPr>
              <a:t>endl</a:t>
            </a:r>
            <a:r>
              <a:rPr lang="en-US" sz="1800" dirty="0">
                <a:latin typeface="Calibri"/>
              </a:rPr>
              <a:t>; </a:t>
            </a:r>
          </a:p>
          <a:p>
            <a:r>
              <a:rPr lang="en-US" sz="1800" dirty="0">
                <a:latin typeface="Calibri"/>
              </a:rPr>
              <a:t>    return 0; </a:t>
            </a:r>
          </a:p>
          <a:p>
            <a:r>
              <a:rPr lang="en-US" sz="1800" dirty="0">
                <a:latin typeface="Calibri"/>
              </a:rPr>
              <a:t>} </a:t>
            </a:r>
          </a:p>
          <a:p>
            <a:endParaRPr lang="en-US" sz="1800" dirty="0">
              <a:latin typeface="Calibri"/>
            </a:endParaRPr>
          </a:p>
          <a:p>
            <a:endParaRPr lang="en-US" sz="1800" dirty="0">
              <a:latin typeface="Calibri"/>
            </a:endParaRPr>
          </a:p>
          <a:p>
            <a:r>
              <a:rPr lang="en-US" sz="1800" b="1" dirty="0">
                <a:latin typeface="Calibri"/>
              </a:rPr>
              <a:t>OUTPUT: </a:t>
            </a:r>
          </a:p>
          <a:p>
            <a:r>
              <a:rPr lang="en-US" sz="1800" b="1" dirty="0">
                <a:latin typeface="Calibri"/>
              </a:rPr>
              <a:t>    20 </a:t>
            </a:r>
          </a:p>
          <a:p>
            <a:r>
              <a:rPr lang="en-US" sz="1800" b="1" dirty="0">
                <a:latin typeface="Calibri"/>
              </a:rPr>
              <a:t>    30 </a:t>
            </a:r>
          </a:p>
          <a:p>
            <a:endParaRPr lang="en-US" sz="1800" b="1" dirty="0">
              <a:latin typeface="Calibri"/>
            </a:endParaRPr>
          </a:p>
          <a:p>
            <a:endParaRPr lang="en-US" sz="1800" dirty="0"/>
          </a:p>
          <a:p>
            <a:endParaRPr lang="en-US" sz="1800" dirty="0"/>
          </a:p>
          <a:p>
            <a:endParaRPr lang="en-US" sz="1800" dirty="0"/>
          </a:p>
          <a:p>
            <a:endParaRPr lang="en-US" sz="1800" dirty="0"/>
          </a:p>
          <a:p>
            <a:pPr marL="114300">
              <a:lnSpc>
                <a:spcPct val="200000"/>
              </a:lnSpc>
            </a:pPr>
            <a:endParaRPr lang="en-US" sz="1800" dirty="0"/>
          </a:p>
          <a:p>
            <a:pPr marL="114300"/>
            <a:endParaRPr lang="en-US" sz="1800" dirty="0"/>
          </a:p>
          <a:p>
            <a:pPr>
              <a:lnSpc>
                <a:spcPct val="150000"/>
              </a:lnSpc>
            </a:pPr>
            <a:r>
              <a:rPr lang="en-US" sz="1800" dirty="0"/>
              <a:t/>
            </a:r>
            <a:br>
              <a:rPr lang="en-US" sz="1800" dirty="0"/>
            </a:br>
            <a:endParaRPr lang="en-US" sz="1800" dirty="0"/>
          </a:p>
          <a:p>
            <a:pPr marL="114300">
              <a:lnSpc>
                <a:spcPct val="150000"/>
              </a:lnSpc>
            </a:pPr>
            <a:r>
              <a:rPr lang="en-US" sz="1800" dirty="0"/>
              <a:t/>
            </a:r>
            <a:br>
              <a:rPr lang="en-US" sz="1800" dirty="0"/>
            </a:br>
            <a:endParaRPr lang="en-US" sz="1800" dirty="0"/>
          </a:p>
          <a:p>
            <a:endParaRPr lang="en-US" sz="1800" dirty="0"/>
          </a:p>
          <a:p>
            <a:r>
              <a:rPr lang="en-US" sz="1800" dirty="0">
                <a:latin typeface="Calibri"/>
                <a:cs typeface="Calibri"/>
              </a:rPr>
              <a:t>     </a:t>
            </a:r>
            <a:endParaRPr lang="en-US" sz="1800" dirty="0"/>
          </a:p>
          <a:p>
            <a:pPr marL="114300">
              <a:lnSpc>
                <a:spcPct val="200000"/>
              </a:lnSpc>
            </a:pPr>
            <a:endParaRPr lang="en-US" sz="1800" dirty="0"/>
          </a:p>
          <a:p>
            <a:pPr marL="114300"/>
            <a:endParaRPr lang="en-US" sz="1800" dirty="0"/>
          </a:p>
          <a:p>
            <a:pPr>
              <a:lnSpc>
                <a:spcPct val="150000"/>
              </a:lnSpc>
            </a:pPr>
            <a:r>
              <a:rPr lang="en-US" sz="1800" dirty="0"/>
              <a:t/>
            </a:r>
            <a:br>
              <a:rPr lang="en-US" sz="1800" dirty="0"/>
            </a:br>
            <a:endParaRPr lang="en-US" sz="1800" dirty="0"/>
          </a:p>
          <a:p>
            <a:endParaRPr lang="en-US"/>
          </a:p>
          <a:p>
            <a:endParaRPr lang="en-US" sz="1800" dirty="0"/>
          </a:p>
          <a:p>
            <a:pPr marL="114300">
              <a:lnSpc>
                <a:spcPct val="150000"/>
              </a:lnSpc>
            </a:pPr>
            <a:r>
              <a:rPr lang="en-US" sz="1800" dirty="0"/>
              <a:t/>
            </a:r>
            <a:br>
              <a:rPr lang="en-US" sz="1800" dirty="0"/>
            </a:br>
            <a:endParaRPr lang="en-US" sz="1800" dirty="0"/>
          </a:p>
          <a:p>
            <a:endParaRPr lang="en-US" sz="1800" dirty="0"/>
          </a:p>
          <a:p>
            <a:endParaRPr sz="1800" b="0"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2569523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400" b="1" dirty="0">
                <a:solidFill>
                  <a:schemeClr val="bg1"/>
                </a:solidFill>
                <a:latin typeface="Calibri"/>
                <a:cs typeface="Calibri"/>
              </a:rPr>
              <a:t>When constructor’s parameter name is same as data. </a:t>
            </a:r>
          </a:p>
        </p:txBody>
      </p:sp>
      <p:sp>
        <p:nvSpPr>
          <p:cNvPr id="89" name="Google Shape;89;p4"/>
          <p:cNvSpPr txBox="1"/>
          <p:nvPr/>
        </p:nvSpPr>
        <p:spPr>
          <a:xfrm>
            <a:off x="94468" y="785919"/>
            <a:ext cx="8952289" cy="4218059"/>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 </a:t>
            </a:r>
          </a:p>
          <a:p>
            <a:r>
              <a:rPr lang="en-US" sz="1800" dirty="0">
                <a:latin typeface="Calibri"/>
              </a:rPr>
              <a:t>using namespace std; </a:t>
            </a:r>
          </a:p>
          <a:p>
            <a:endParaRPr lang="en-US" sz="1800" dirty="0">
              <a:latin typeface="Calibri"/>
            </a:endParaRPr>
          </a:p>
          <a:p>
            <a:r>
              <a:rPr lang="en-US" sz="1800" dirty="0">
                <a:latin typeface="Calibri"/>
              </a:rPr>
              <a:t>class A { </a:t>
            </a:r>
          </a:p>
          <a:p>
            <a:r>
              <a:rPr lang="en-US" sz="1800" dirty="0">
                <a:latin typeface="Calibri"/>
              </a:rPr>
              <a:t>    int </a:t>
            </a:r>
            <a:r>
              <a:rPr lang="en-US" sz="1800" dirty="0" err="1">
                <a:latin typeface="Calibri"/>
              </a:rPr>
              <a:t>i</a:t>
            </a:r>
            <a:r>
              <a:rPr lang="en-US" sz="1800" dirty="0">
                <a:latin typeface="Calibri"/>
              </a:rPr>
              <a:t>; </a:t>
            </a:r>
          </a:p>
          <a:p>
            <a:r>
              <a:rPr lang="en-US" sz="1800" dirty="0">
                <a:latin typeface="Calibri"/>
              </a:rPr>
              <a:t>public: </a:t>
            </a:r>
          </a:p>
          <a:p>
            <a:r>
              <a:rPr lang="en-US" sz="1800" dirty="0">
                <a:latin typeface="Calibri"/>
              </a:rPr>
              <a:t>    A(int ); </a:t>
            </a:r>
          </a:p>
          <a:p>
            <a:r>
              <a:rPr lang="en-US" sz="1800" dirty="0">
                <a:latin typeface="Calibri"/>
              </a:rPr>
              <a:t>}; </a:t>
            </a:r>
          </a:p>
          <a:p>
            <a:endParaRPr lang="en-US" sz="1800" dirty="0">
              <a:latin typeface="Calibri"/>
            </a:endParaRPr>
          </a:p>
          <a:p>
            <a:r>
              <a:rPr lang="en-US" sz="1800" dirty="0">
                <a:latin typeface="Calibri"/>
              </a:rPr>
              <a:t>A::A(int </a:t>
            </a:r>
            <a:r>
              <a:rPr lang="en-US" sz="1800" dirty="0" err="1">
                <a:latin typeface="Calibri"/>
              </a:rPr>
              <a:t>arg</a:t>
            </a:r>
            <a:r>
              <a:rPr lang="en-US" sz="1800" dirty="0">
                <a:latin typeface="Calibri"/>
              </a:rPr>
              <a:t>) { </a:t>
            </a:r>
          </a:p>
          <a:p>
            <a:r>
              <a:rPr lang="en-US" sz="1800" dirty="0">
                <a:latin typeface="Calibri"/>
              </a:rPr>
              <a:t>    </a:t>
            </a:r>
            <a:r>
              <a:rPr lang="en-US" sz="1800" err="1">
                <a:latin typeface="Calibri"/>
              </a:rPr>
              <a:t>i</a:t>
            </a:r>
            <a:r>
              <a:rPr lang="en-US" sz="1800" dirty="0">
                <a:latin typeface="Calibri"/>
              </a:rPr>
              <a:t> = </a:t>
            </a:r>
            <a:r>
              <a:rPr lang="en-US" sz="1800" err="1">
                <a:latin typeface="Calibri"/>
              </a:rPr>
              <a:t>arg</a:t>
            </a:r>
            <a:r>
              <a:rPr lang="en-US" sz="1800" dirty="0">
                <a:latin typeface="Calibri"/>
              </a:rPr>
              <a:t>; </a:t>
            </a:r>
          </a:p>
          <a:p>
            <a:r>
              <a:rPr lang="en-US" sz="1800" dirty="0">
                <a:latin typeface="Calibri"/>
              </a:rPr>
              <a:t>    </a:t>
            </a:r>
            <a:r>
              <a:rPr lang="en-US" sz="1800" err="1">
                <a:latin typeface="Calibri"/>
              </a:rPr>
              <a:t>cout</a:t>
            </a:r>
            <a:r>
              <a:rPr lang="en-US" sz="1800" dirty="0">
                <a:latin typeface="Calibri"/>
              </a:rPr>
              <a:t> &lt;&lt; "A's Constructor called: Value of </a:t>
            </a:r>
            <a:r>
              <a:rPr lang="en-US" sz="1800" err="1">
                <a:latin typeface="Calibri"/>
              </a:rPr>
              <a:t>i</a:t>
            </a:r>
            <a:r>
              <a:rPr lang="en-US" sz="1800" dirty="0">
                <a:latin typeface="Calibri"/>
              </a:rPr>
              <a:t>: " &lt;&lt; </a:t>
            </a:r>
            <a:r>
              <a:rPr lang="en-US" sz="1800" err="1">
                <a:latin typeface="Calibri"/>
              </a:rPr>
              <a:t>i</a:t>
            </a:r>
            <a:r>
              <a:rPr lang="en-US" sz="1800" dirty="0">
                <a:latin typeface="Calibri"/>
              </a:rPr>
              <a:t> &lt;&lt; </a:t>
            </a:r>
            <a:r>
              <a:rPr lang="en-US" sz="1800" err="1">
                <a:latin typeface="Calibri"/>
              </a:rPr>
              <a:t>endl</a:t>
            </a:r>
            <a:r>
              <a:rPr lang="en-US" sz="1800" dirty="0">
                <a:latin typeface="Calibri"/>
              </a:rPr>
              <a:t>; </a:t>
            </a: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pPr marL="114300">
              <a:lnSpc>
                <a:spcPct val="200000"/>
              </a:lnSpc>
            </a:pPr>
            <a:endParaRPr lang="en-US" sz="1800" dirty="0">
              <a:latin typeface="Calibri"/>
            </a:endParaRPr>
          </a:p>
          <a:p>
            <a:pPr marL="114300"/>
            <a:endParaRPr lang="en-US" sz="1800" dirty="0">
              <a:latin typeface="Calibri"/>
            </a:endParaRPr>
          </a:p>
          <a:p>
            <a:pPr>
              <a:lnSpc>
                <a:spcPct val="150000"/>
              </a:lnSpc>
            </a:pPr>
            <a:r>
              <a:rPr lang="en-US" sz="1800" dirty="0"/>
              <a:t/>
            </a:r>
            <a:br>
              <a:rPr lang="en-US" sz="1800" dirty="0"/>
            </a:br>
            <a:endParaRPr lang="en-US" sz="1800" dirty="0">
              <a:latin typeface="Calibri"/>
            </a:endParaRPr>
          </a:p>
          <a:p>
            <a:pPr marL="114300">
              <a:lnSpc>
                <a:spcPct val="150000"/>
              </a:lnSpc>
            </a:pPr>
            <a:r>
              <a:rPr lang="en-US" sz="1800" dirty="0"/>
              <a:t/>
            </a:r>
            <a:br>
              <a:rPr lang="en-US" sz="1800" dirty="0"/>
            </a:br>
            <a:endParaRPr lang="en-US" sz="1800" dirty="0">
              <a:latin typeface="Calibri"/>
            </a:endParaRPr>
          </a:p>
          <a:p>
            <a:endParaRPr lang="en-US" sz="1800" dirty="0">
              <a:latin typeface="Calibri"/>
            </a:endParaRPr>
          </a:p>
          <a:p>
            <a:r>
              <a:rPr lang="en-US" sz="1800" dirty="0">
                <a:latin typeface="Calibri"/>
                <a:cs typeface="Calibri"/>
              </a:rPr>
              <a:t>     </a:t>
            </a:r>
            <a:endParaRPr lang="en-US" sz="1800" dirty="0">
              <a:latin typeface="Calibri"/>
            </a:endParaRPr>
          </a:p>
          <a:p>
            <a:pPr marL="114300">
              <a:lnSpc>
                <a:spcPct val="200000"/>
              </a:lnSpc>
            </a:pPr>
            <a:endParaRPr lang="en-US" sz="1800" dirty="0">
              <a:latin typeface="Calibri"/>
            </a:endParaRPr>
          </a:p>
          <a:p>
            <a:pPr marL="114300"/>
            <a:endParaRPr lang="en-US" sz="1800" dirty="0">
              <a:latin typeface="Calibri"/>
            </a:endParaRPr>
          </a:p>
          <a:p>
            <a:pPr>
              <a:lnSpc>
                <a:spcPct val="150000"/>
              </a:lnSpc>
            </a:pPr>
            <a:r>
              <a:rPr lang="en-US" sz="1800" dirty="0"/>
              <a:t/>
            </a:r>
            <a:br>
              <a:rPr lang="en-US" sz="1800" dirty="0"/>
            </a:br>
            <a:endParaRPr lang="en-US" sz="1800" dirty="0">
              <a:latin typeface="Calibri"/>
            </a:endParaRPr>
          </a:p>
          <a:p>
            <a:endParaRPr lang="en-US" sz="1800" dirty="0">
              <a:latin typeface="Calibri"/>
            </a:endParaRPr>
          </a:p>
          <a:p>
            <a:endParaRPr lang="en-US" sz="1800" dirty="0">
              <a:latin typeface="Calibri"/>
            </a:endParaRPr>
          </a:p>
          <a:p>
            <a:pPr marL="114300">
              <a:lnSpc>
                <a:spcPct val="150000"/>
              </a:lnSpc>
            </a:pPr>
            <a:r>
              <a:rPr lang="en-US" sz="1800" dirty="0"/>
              <a:t/>
            </a:r>
            <a:br>
              <a:rPr lang="en-US" sz="1800" dirty="0"/>
            </a:br>
            <a:endParaRPr lang="en-US" sz="1800" dirty="0">
              <a:latin typeface="Calibri"/>
            </a:endParaRPr>
          </a:p>
          <a:p>
            <a:endParaRPr lang="en-US" sz="1800" dirty="0">
              <a:latin typeface="Calibri"/>
            </a:endParaRPr>
          </a:p>
          <a:p>
            <a:endParaRPr sz="1800" b="0"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4202423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400" b="1" dirty="0">
                <a:solidFill>
                  <a:schemeClr val="bg1"/>
                </a:solidFill>
                <a:latin typeface="Calibri"/>
                <a:cs typeface="Calibri"/>
              </a:rPr>
              <a:t>When constructor’s parameter name is same as data. </a:t>
            </a:r>
          </a:p>
        </p:txBody>
      </p:sp>
      <p:sp>
        <p:nvSpPr>
          <p:cNvPr id="89" name="Google Shape;89;p4"/>
          <p:cNvSpPr txBox="1"/>
          <p:nvPr/>
        </p:nvSpPr>
        <p:spPr>
          <a:xfrm>
            <a:off x="94468" y="710438"/>
            <a:ext cx="8952289" cy="4293540"/>
          </a:xfrm>
          <a:prstGeom prst="rect">
            <a:avLst/>
          </a:prstGeom>
          <a:noFill/>
          <a:ln>
            <a:noFill/>
          </a:ln>
        </p:spPr>
        <p:txBody>
          <a:bodyPr spcFirstLastPara="1" wrap="square" lIns="91425" tIns="91425" rIns="91425" bIns="91425" anchor="t" anchorCtr="0">
            <a:noAutofit/>
          </a:bodyPr>
          <a:lstStyle/>
          <a:p>
            <a:r>
              <a:rPr lang="en-US" sz="1800" dirty="0">
                <a:latin typeface="Calibri"/>
              </a:rPr>
              <a:t>// Class B contains object of A </a:t>
            </a:r>
          </a:p>
          <a:p>
            <a:r>
              <a:rPr lang="en-US" sz="1800" dirty="0">
                <a:latin typeface="Calibri"/>
              </a:rPr>
              <a:t>class B { </a:t>
            </a:r>
          </a:p>
          <a:p>
            <a:r>
              <a:rPr lang="en-US" sz="1800" dirty="0">
                <a:latin typeface="Calibri"/>
              </a:rPr>
              <a:t>    A </a:t>
            </a:r>
            <a:r>
              <a:rPr lang="en-US" sz="1800" err="1">
                <a:latin typeface="Calibri"/>
              </a:rPr>
              <a:t>a</a:t>
            </a:r>
            <a:r>
              <a:rPr lang="en-US" sz="1800" dirty="0">
                <a:latin typeface="Calibri"/>
              </a:rPr>
              <a:t>; </a:t>
            </a:r>
          </a:p>
          <a:p>
            <a:r>
              <a:rPr lang="en-US" sz="1800" dirty="0">
                <a:latin typeface="Calibri"/>
              </a:rPr>
              <a:t>public: </a:t>
            </a:r>
          </a:p>
          <a:p>
            <a:r>
              <a:rPr lang="en-US" sz="1800" dirty="0">
                <a:latin typeface="Calibri"/>
              </a:rPr>
              <a:t>    B(int ); </a:t>
            </a:r>
          </a:p>
          <a:p>
            <a:r>
              <a:rPr lang="en-US" sz="1800" dirty="0">
                <a:latin typeface="Calibri"/>
              </a:rPr>
              <a:t>}; </a:t>
            </a:r>
          </a:p>
          <a:p>
            <a:r>
              <a:rPr lang="en-US" sz="1800" dirty="0">
                <a:latin typeface="Calibri"/>
              </a:rPr>
              <a:t>B::B(int x):a(x) { //Initializer list must be used </a:t>
            </a:r>
          </a:p>
          <a:p>
            <a:r>
              <a:rPr lang="en-US" sz="1800" dirty="0">
                <a:latin typeface="Calibri"/>
              </a:rPr>
              <a:t>    </a:t>
            </a:r>
            <a:r>
              <a:rPr lang="en-US" sz="1800" err="1">
                <a:latin typeface="Calibri"/>
              </a:rPr>
              <a:t>cout</a:t>
            </a:r>
            <a:r>
              <a:rPr lang="en-US" sz="1800" dirty="0">
                <a:latin typeface="Calibri"/>
              </a:rPr>
              <a:t> &lt;&lt; "B's Constructor called"; </a:t>
            </a:r>
          </a:p>
          <a:p>
            <a:r>
              <a:rPr lang="en-US" sz="1800" dirty="0">
                <a:latin typeface="Calibri"/>
              </a:rPr>
              <a:t>} </a:t>
            </a:r>
          </a:p>
          <a:p>
            <a:r>
              <a:rPr lang="en-US" sz="1800" dirty="0">
                <a:latin typeface="Calibri"/>
              </a:rPr>
              <a:t>int main() { </a:t>
            </a:r>
          </a:p>
          <a:p>
            <a:r>
              <a:rPr lang="en-US" sz="1800" dirty="0">
                <a:latin typeface="Calibri"/>
              </a:rPr>
              <a:t>    B obj(10); </a:t>
            </a:r>
          </a:p>
          <a:p>
            <a:r>
              <a:rPr lang="en-US" sz="1800" dirty="0">
                <a:latin typeface="Calibri"/>
              </a:rPr>
              <a:t>    return 0; </a:t>
            </a:r>
          </a:p>
          <a:p>
            <a:r>
              <a:rPr lang="en-US" sz="1800" dirty="0">
                <a:latin typeface="Calibri"/>
              </a:rPr>
              <a:t>} </a:t>
            </a:r>
          </a:p>
          <a:p>
            <a:r>
              <a:rPr lang="en-US" sz="1800" dirty="0">
                <a:latin typeface="Calibri"/>
              </a:rPr>
              <a:t> </a:t>
            </a:r>
            <a:r>
              <a:rPr lang="en-US" sz="1800" b="1" dirty="0">
                <a:latin typeface="Calibri"/>
              </a:rPr>
              <a:t>OUTPUT: </a:t>
            </a:r>
          </a:p>
          <a:p>
            <a:r>
              <a:rPr lang="en-US" sz="1800" b="1" dirty="0">
                <a:latin typeface="Calibri"/>
              </a:rPr>
              <a:t>    A's Constructor called: Value of </a:t>
            </a:r>
            <a:r>
              <a:rPr lang="en-US" sz="1800" b="1" dirty="0" err="1">
                <a:latin typeface="Calibri"/>
              </a:rPr>
              <a:t>i</a:t>
            </a:r>
            <a:r>
              <a:rPr lang="en-US" sz="1800" b="1" dirty="0">
                <a:latin typeface="Calibri"/>
              </a:rPr>
              <a:t>: 10 </a:t>
            </a:r>
          </a:p>
          <a:p>
            <a:r>
              <a:rPr lang="en-US" sz="1800" b="1" dirty="0">
                <a:latin typeface="Calibri"/>
              </a:rPr>
              <a:t>    B's Constructor called </a:t>
            </a:r>
          </a:p>
          <a:p>
            <a:endParaRPr lang="en-US" sz="1800" dirty="0">
              <a:latin typeface="Calibri"/>
            </a:endParaRPr>
          </a:p>
          <a:p>
            <a:endParaRPr lang="en-US" sz="1800" dirty="0">
              <a:latin typeface="Calibri"/>
            </a:endParaRPr>
          </a:p>
          <a:p>
            <a:endParaRPr lang="en-US" sz="1800" b="1"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pPr marL="114300">
              <a:lnSpc>
                <a:spcPct val="200000"/>
              </a:lnSpc>
            </a:pPr>
            <a:endParaRPr lang="en-US" sz="1800" dirty="0">
              <a:latin typeface="Calibri"/>
            </a:endParaRPr>
          </a:p>
          <a:p>
            <a:pPr marL="114300"/>
            <a:endParaRPr lang="en-US" sz="1800" dirty="0">
              <a:latin typeface="Calibri"/>
            </a:endParaRPr>
          </a:p>
          <a:p>
            <a:pPr>
              <a:lnSpc>
                <a:spcPct val="150000"/>
              </a:lnSpc>
            </a:pPr>
            <a:r>
              <a:rPr lang="en-US" sz="1800" dirty="0"/>
              <a:t/>
            </a:r>
            <a:br>
              <a:rPr lang="en-US" sz="1800" dirty="0"/>
            </a:br>
            <a:endParaRPr lang="en-US" sz="1800" dirty="0">
              <a:latin typeface="Calibri"/>
            </a:endParaRPr>
          </a:p>
          <a:p>
            <a:pPr marL="114300">
              <a:lnSpc>
                <a:spcPct val="150000"/>
              </a:lnSpc>
            </a:pPr>
            <a:r>
              <a:rPr lang="en-US" sz="1800" dirty="0"/>
              <a:t/>
            </a:r>
            <a:br>
              <a:rPr lang="en-US" sz="1800" dirty="0"/>
            </a:br>
            <a:endParaRPr lang="en-US" sz="1800" dirty="0">
              <a:latin typeface="Calibri"/>
            </a:endParaRPr>
          </a:p>
          <a:p>
            <a:endParaRPr lang="en-US" sz="1800" dirty="0">
              <a:latin typeface="Calibri"/>
            </a:endParaRPr>
          </a:p>
          <a:p>
            <a:r>
              <a:rPr lang="en-US" sz="1800" dirty="0">
                <a:latin typeface="Calibri"/>
                <a:cs typeface="Calibri"/>
              </a:rPr>
              <a:t>     </a:t>
            </a:r>
            <a:endParaRPr lang="en-US" sz="1800" dirty="0">
              <a:latin typeface="Calibri"/>
            </a:endParaRPr>
          </a:p>
          <a:p>
            <a:pPr marL="114300">
              <a:lnSpc>
                <a:spcPct val="200000"/>
              </a:lnSpc>
            </a:pPr>
            <a:endParaRPr lang="en-US" sz="1800" dirty="0">
              <a:latin typeface="Calibri"/>
            </a:endParaRPr>
          </a:p>
          <a:p>
            <a:pPr marL="114300"/>
            <a:endParaRPr lang="en-US" sz="1800" dirty="0">
              <a:latin typeface="Calibri"/>
            </a:endParaRPr>
          </a:p>
          <a:p>
            <a:pPr>
              <a:lnSpc>
                <a:spcPct val="150000"/>
              </a:lnSpc>
            </a:pPr>
            <a:r>
              <a:rPr lang="en-US" sz="1800" dirty="0"/>
              <a:t/>
            </a:r>
            <a:br>
              <a:rPr lang="en-US" sz="1800" dirty="0"/>
            </a:br>
            <a:endParaRPr lang="en-US" sz="1800" dirty="0">
              <a:latin typeface="Calibri"/>
            </a:endParaRPr>
          </a:p>
          <a:p>
            <a:endParaRPr lang="en-US" sz="1800" dirty="0">
              <a:latin typeface="Calibri"/>
            </a:endParaRPr>
          </a:p>
          <a:p>
            <a:endParaRPr lang="en-US" sz="1800" dirty="0">
              <a:latin typeface="Calibri"/>
            </a:endParaRPr>
          </a:p>
          <a:p>
            <a:pPr marL="114300">
              <a:lnSpc>
                <a:spcPct val="150000"/>
              </a:lnSpc>
            </a:pPr>
            <a:r>
              <a:rPr lang="en-US" sz="1800" dirty="0"/>
              <a:t/>
            </a:r>
            <a:br>
              <a:rPr lang="en-US" sz="1800" dirty="0"/>
            </a:br>
            <a:endParaRPr lang="en-US" sz="1800" dirty="0">
              <a:latin typeface="Calibri"/>
            </a:endParaRPr>
          </a:p>
          <a:p>
            <a:endParaRPr lang="en-US" sz="1800" dirty="0">
              <a:latin typeface="Calibri"/>
            </a:endParaRPr>
          </a:p>
          <a:p>
            <a:endParaRPr sz="1800" b="0"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4241982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7"/>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A default argument is a value provided in a function declaration that is automatically assigned by the compiler if the caller of the function doesn’t provide a value for the argument with a default value.</a:t>
            </a:r>
          </a:p>
          <a:p>
            <a:pPr algn="just"/>
            <a:endParaRPr lang="en-US" sz="1800" dirty="0">
              <a:latin typeface="Calibri"/>
            </a:endParaRPr>
          </a:p>
          <a:p>
            <a:pPr algn="just"/>
            <a:endParaRPr lang="en-US" sz="1800" dirty="0">
              <a:latin typeface="Calibri"/>
            </a:endParaRPr>
          </a:p>
          <a:p>
            <a:pPr algn="just"/>
            <a:r>
              <a:rPr lang="en-US" sz="1800" dirty="0">
                <a:latin typeface="Calibri"/>
              </a:rPr>
              <a:t>// A function with default arguments, it can be called with </a:t>
            </a:r>
          </a:p>
          <a:p>
            <a:pPr algn="just"/>
            <a:r>
              <a:rPr lang="en-US" sz="1800" dirty="0">
                <a:latin typeface="Calibri"/>
              </a:rPr>
              <a:t>// 2 arguments or 3 arguments or 4 arguments. </a:t>
            </a:r>
          </a:p>
          <a:p>
            <a:pPr algn="just"/>
            <a:r>
              <a:rPr lang="en-US" sz="1800" dirty="0">
                <a:latin typeface="Calibri"/>
              </a:rPr>
              <a:t>int sum(int x, int y, int z=0, int w=0) </a:t>
            </a:r>
          </a:p>
          <a:p>
            <a:pPr algn="just"/>
            <a:r>
              <a:rPr lang="en-US" sz="1800" dirty="0">
                <a:latin typeface="Calibri"/>
              </a:rPr>
              <a:t>{ </a:t>
            </a:r>
          </a:p>
          <a:p>
            <a:pPr algn="just"/>
            <a:r>
              <a:rPr lang="en-US" sz="1800" dirty="0">
                <a:latin typeface="Calibri"/>
              </a:rPr>
              <a:t>    return (x + y + z + w); </a:t>
            </a:r>
          </a:p>
          <a:p>
            <a:pPr algn="just"/>
            <a:r>
              <a:rPr lang="en-US" sz="1800" dirty="0">
                <a:latin typeface="Calibri"/>
              </a:rPr>
              <a:t>} </a:t>
            </a: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r>
              <a:rPr lang="en-US" dirty="0"/>
              <a:t/>
            </a:r>
            <a:br>
              <a:rPr lang="en-US" dirty="0"/>
            </a:br>
            <a:r>
              <a:rPr lang="en-US" dirty="0"/>
              <a:t/>
            </a:r>
            <a:br>
              <a:rPr lang="en-US" dirty="0"/>
            </a:br>
            <a:endParaRPr sz="1800" b="0" i="0" u="none" strike="noStrike" cap="none">
              <a:solidFill>
                <a:srgbClr val="000000"/>
              </a:solidFill>
              <a:latin typeface="Calibri"/>
              <a:ea typeface="Calibri"/>
              <a:cs typeface="Calibri"/>
            </a:endParaRPr>
          </a:p>
        </p:txBody>
      </p:sp>
      <p:sp>
        <p:nvSpPr>
          <p:cNvPr id="112" name="Google Shape;11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cs typeface="Calibri"/>
              </a:rPr>
              <a:t>Default Argument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7"/>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cs typeface="Calibri"/>
            </a:endParaRPr>
          </a:p>
          <a:p>
            <a:pPr algn="just"/>
            <a:r>
              <a:rPr lang="en-US" sz="1800" dirty="0">
                <a:latin typeface="Calibri"/>
                <a:cs typeface="Calibri"/>
              </a:rPr>
              <a:t>/* Driver program to test above function*/</a:t>
            </a:r>
            <a:endParaRPr lang="en-US" sz="1800" dirty="0"/>
          </a:p>
          <a:p>
            <a:pPr algn="just"/>
            <a:r>
              <a:rPr lang="en-US" sz="1800" dirty="0">
                <a:latin typeface="Calibri"/>
                <a:cs typeface="Calibri"/>
              </a:rPr>
              <a:t>int main() </a:t>
            </a:r>
            <a:endParaRPr lang="en-US" sz="1800" dirty="0"/>
          </a:p>
          <a:p>
            <a:pPr algn="just"/>
            <a:r>
              <a:rPr lang="en-US" sz="1800" dirty="0">
                <a:latin typeface="Calibri"/>
                <a:cs typeface="Calibri"/>
              </a:rPr>
              <a:t>{ </a:t>
            </a:r>
            <a:endParaRPr lang="en-US" sz="1800" dirty="0"/>
          </a:p>
          <a:p>
            <a:pPr algn="just"/>
            <a:r>
              <a:rPr lang="en-US" sz="1800" dirty="0">
                <a:latin typeface="Calibri"/>
                <a:cs typeface="Calibri"/>
              </a:rPr>
              <a:t>    </a:t>
            </a:r>
            <a:r>
              <a:rPr lang="en-US" sz="1800" dirty="0" err="1">
                <a:latin typeface="Calibri"/>
                <a:cs typeface="Calibri"/>
              </a:rPr>
              <a:t>cout</a:t>
            </a:r>
            <a:r>
              <a:rPr lang="en-US" sz="1800" dirty="0">
                <a:latin typeface="Calibri"/>
                <a:cs typeface="Calibri"/>
              </a:rPr>
              <a:t> &lt;&lt; sum(10, 15) &lt;&lt; </a:t>
            </a:r>
            <a:r>
              <a:rPr lang="en-US" sz="1800" dirty="0" err="1">
                <a:latin typeface="Calibri"/>
                <a:cs typeface="Calibri"/>
              </a:rPr>
              <a:t>endl</a:t>
            </a:r>
            <a:r>
              <a:rPr lang="en-US" sz="1800" dirty="0">
                <a:latin typeface="Calibri"/>
                <a:cs typeface="Calibri"/>
              </a:rPr>
              <a:t>; </a:t>
            </a:r>
            <a:endParaRPr lang="en-US" sz="1800" dirty="0"/>
          </a:p>
          <a:p>
            <a:pPr algn="just"/>
            <a:r>
              <a:rPr lang="en-US" sz="1800" dirty="0">
                <a:latin typeface="Calibri"/>
                <a:cs typeface="Calibri"/>
              </a:rPr>
              <a:t>    </a:t>
            </a:r>
            <a:r>
              <a:rPr lang="en-US" sz="1800" dirty="0" err="1">
                <a:latin typeface="Calibri"/>
                <a:cs typeface="Calibri"/>
              </a:rPr>
              <a:t>cout</a:t>
            </a:r>
            <a:r>
              <a:rPr lang="en-US" sz="1800" dirty="0">
                <a:latin typeface="Calibri"/>
                <a:cs typeface="Calibri"/>
              </a:rPr>
              <a:t> &lt;&lt; sum(10, 15, 25) &lt;&lt; </a:t>
            </a:r>
            <a:r>
              <a:rPr lang="en-US" sz="1800" dirty="0" err="1">
                <a:latin typeface="Calibri"/>
                <a:cs typeface="Calibri"/>
              </a:rPr>
              <a:t>endl</a:t>
            </a:r>
            <a:r>
              <a:rPr lang="en-US" sz="1800" dirty="0">
                <a:latin typeface="Calibri"/>
                <a:cs typeface="Calibri"/>
              </a:rPr>
              <a:t>; </a:t>
            </a:r>
            <a:endParaRPr lang="en-US" sz="1800" dirty="0"/>
          </a:p>
          <a:p>
            <a:pPr algn="just"/>
            <a:r>
              <a:rPr lang="en-US" sz="1800" dirty="0">
                <a:latin typeface="Calibri"/>
                <a:cs typeface="Calibri"/>
              </a:rPr>
              <a:t>    </a:t>
            </a:r>
            <a:r>
              <a:rPr lang="en-US" sz="1800" dirty="0" err="1">
                <a:latin typeface="Calibri"/>
                <a:cs typeface="Calibri"/>
              </a:rPr>
              <a:t>cout</a:t>
            </a:r>
            <a:r>
              <a:rPr lang="en-US" sz="1800" dirty="0">
                <a:latin typeface="Calibri"/>
                <a:cs typeface="Calibri"/>
              </a:rPr>
              <a:t> &lt;&lt; sum(10, 15, 25, 30) &lt;&lt; </a:t>
            </a:r>
            <a:r>
              <a:rPr lang="en-US" sz="1800" dirty="0" err="1">
                <a:latin typeface="Calibri"/>
                <a:cs typeface="Calibri"/>
              </a:rPr>
              <a:t>endl</a:t>
            </a:r>
            <a:r>
              <a:rPr lang="en-US" sz="1800" dirty="0">
                <a:latin typeface="Calibri"/>
                <a:cs typeface="Calibri"/>
              </a:rPr>
              <a:t>; </a:t>
            </a:r>
            <a:endParaRPr lang="en-US" sz="1800" dirty="0">
              <a:cs typeface="Calibri"/>
            </a:endParaRPr>
          </a:p>
          <a:p>
            <a:pPr algn="just"/>
            <a:r>
              <a:rPr lang="en-US" sz="1800" dirty="0">
                <a:latin typeface="Calibri"/>
                <a:cs typeface="Calibri"/>
              </a:rPr>
              <a:t>    return 0; </a:t>
            </a:r>
            <a:endParaRPr lang="en-US" sz="1800" dirty="0"/>
          </a:p>
          <a:p>
            <a:pPr algn="just"/>
            <a:r>
              <a:rPr lang="en-US" sz="1800" dirty="0">
                <a:latin typeface="Calibri"/>
                <a:cs typeface="Calibri"/>
              </a:rPr>
              <a:t>}</a:t>
            </a:r>
            <a:endParaRPr lang="en-US" sz="1800" dirty="0">
              <a:cs typeface="Calibri"/>
            </a:endParaRPr>
          </a:p>
          <a:p>
            <a:pPr algn="just"/>
            <a:endParaRPr lang="en-US" sz="1800" dirty="0">
              <a:latin typeface="Calibri"/>
              <a:cs typeface="Calibri"/>
            </a:endParaRPr>
          </a:p>
          <a:p>
            <a:pPr algn="just"/>
            <a:r>
              <a:rPr lang="en-US" sz="1800" b="1" dirty="0">
                <a:latin typeface="Calibri"/>
                <a:cs typeface="Calibri"/>
              </a:rPr>
              <a:t>Output</a:t>
            </a:r>
          </a:p>
          <a:p>
            <a:pPr algn="just"/>
            <a:r>
              <a:rPr lang="en-US" sz="1800" dirty="0">
                <a:latin typeface="Calibri"/>
                <a:cs typeface="Calibri"/>
              </a:rPr>
              <a:t>25
50
80</a:t>
            </a:r>
            <a:endParaRPr lang="en-US"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r>
              <a:rPr lang="en-US" dirty="0"/>
              <a:t/>
            </a:r>
            <a:br>
              <a:rPr lang="en-US" dirty="0"/>
            </a:br>
            <a:r>
              <a:rPr lang="en-US" dirty="0"/>
              <a:t/>
            </a:r>
            <a:br>
              <a:rPr lang="en-US" dirty="0"/>
            </a:br>
            <a:endParaRPr sz="1800" b="0" i="0" u="none" strike="noStrike" cap="none">
              <a:solidFill>
                <a:srgbClr val="000000"/>
              </a:solidFill>
              <a:latin typeface="Calibri"/>
              <a:ea typeface="Calibri"/>
              <a:cs typeface="Calibri"/>
            </a:endParaRPr>
          </a:p>
        </p:txBody>
      </p:sp>
      <p:sp>
        <p:nvSpPr>
          <p:cNvPr id="112" name="Google Shape;11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cs typeface="Calibri"/>
              </a:rPr>
              <a:t>Default Argument </a:t>
            </a:r>
          </a:p>
        </p:txBody>
      </p:sp>
    </p:spTree>
    <p:extLst>
      <p:ext uri="{BB962C8B-B14F-4D97-AF65-F5344CB8AC3E}">
        <p14:creationId xmlns:p14="http://schemas.microsoft.com/office/powerpoint/2010/main" val="2084238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7"/>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cs typeface="Calibri"/>
            </a:endParaRPr>
          </a:p>
          <a:p>
            <a:pPr algn="just"/>
            <a:endParaRPr lang="en-US" sz="1800" dirty="0">
              <a:latin typeface="Calibri"/>
            </a:endParaRPr>
          </a:p>
          <a:p>
            <a:pPr algn="just"/>
            <a:r>
              <a:rPr lang="en-US" sz="1800" dirty="0">
                <a:latin typeface="Calibri"/>
              </a:rPr>
              <a:t>Destructor is a member function which destructs or deletes an object.</a:t>
            </a:r>
            <a:endParaRPr lang="en-US" dirty="0"/>
          </a:p>
          <a:p>
            <a:pPr algn="just"/>
            <a:endParaRPr lang="en-US" sz="1800" dirty="0">
              <a:latin typeface="Calibri"/>
            </a:endParaRPr>
          </a:p>
          <a:p>
            <a:pPr algn="just"/>
            <a:endParaRPr lang="en-US" sz="1800" dirty="0">
              <a:latin typeface="Calibri"/>
            </a:endParaRPr>
          </a:p>
          <a:p>
            <a:pPr algn="just"/>
            <a:r>
              <a:rPr lang="en-US" sz="1800" b="1" dirty="0">
                <a:latin typeface="Calibri"/>
              </a:rPr>
              <a:t>Syntax:-</a:t>
            </a:r>
          </a:p>
          <a:p>
            <a:pPr algn="just"/>
            <a:endParaRPr lang="en-US" sz="1800" dirty="0">
              <a:latin typeface="Calibri"/>
            </a:endParaRPr>
          </a:p>
          <a:p>
            <a:pPr algn="just"/>
            <a:r>
              <a:rPr lang="en-US" sz="1800" b="1" dirty="0">
                <a:latin typeface="Calibri"/>
              </a:rPr>
              <a:t>~constructor-name();</a:t>
            </a:r>
            <a:endParaRPr lang="en-US" b="1" dirty="0">
              <a:latin typeface="Calibri"/>
            </a:endParaRPr>
          </a:p>
          <a:p>
            <a:pPr algn="just"/>
            <a:endParaRPr lang="en-US" sz="1800" dirty="0"/>
          </a:p>
          <a:p>
            <a:pPr algn="just"/>
            <a:endParaRPr lang="en-US" sz="1800" dirty="0">
              <a:latin typeface="Calibri"/>
              <a:cs typeface="Calibri"/>
            </a:endParaRPr>
          </a:p>
          <a:p>
            <a:pPr algn="just"/>
            <a:endParaRPr lang="en-US"/>
          </a:p>
          <a:p>
            <a:pPr algn="just"/>
            <a:endParaRPr lang="en-US" sz="1800" dirty="0"/>
          </a:p>
          <a:p>
            <a:pPr algn="just"/>
            <a:r>
              <a:rPr lang="en-US" dirty="0"/>
              <a:t/>
            </a:r>
            <a:br>
              <a:rPr lang="en-US" dirty="0"/>
            </a:br>
            <a:r>
              <a:rPr lang="en-US" dirty="0"/>
              <a:t/>
            </a:r>
            <a:br>
              <a:rPr lang="en-US" dirty="0"/>
            </a:br>
            <a:endParaRPr sz="1800" b="0" i="0" u="none" strike="noStrike" cap="none">
              <a:solidFill>
                <a:srgbClr val="000000"/>
              </a:solidFill>
              <a:latin typeface="Calibri"/>
              <a:ea typeface="Calibri"/>
              <a:cs typeface="Calibri"/>
            </a:endParaRPr>
          </a:p>
        </p:txBody>
      </p:sp>
      <p:sp>
        <p:nvSpPr>
          <p:cNvPr id="112" name="Google Shape;11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cs typeface="Calibri"/>
              </a:rPr>
              <a:t>Destructors</a:t>
            </a:r>
            <a:endParaRPr lang="en-US" dirty="0"/>
          </a:p>
        </p:txBody>
      </p:sp>
    </p:spTree>
    <p:extLst>
      <p:ext uri="{BB962C8B-B14F-4D97-AF65-F5344CB8AC3E}">
        <p14:creationId xmlns:p14="http://schemas.microsoft.com/office/powerpoint/2010/main" val="3595175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7"/>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cs typeface="Calibri"/>
            </a:endParaRPr>
          </a:p>
          <a:p>
            <a:pPr marL="285750" indent="-285750">
              <a:buChar char="•"/>
            </a:pPr>
            <a:r>
              <a:rPr lang="en-US" sz="1800" dirty="0">
                <a:latin typeface="Calibri"/>
              </a:rPr>
              <a:t>Destructor function is automatically invoked when the objects are destroyed.</a:t>
            </a:r>
          </a:p>
          <a:p>
            <a:endParaRPr lang="en-US" sz="1800" dirty="0">
              <a:latin typeface="Calibri"/>
            </a:endParaRPr>
          </a:p>
          <a:p>
            <a:pPr marL="285750" indent="-285750">
              <a:buChar char="•"/>
            </a:pPr>
            <a:r>
              <a:rPr lang="en-US" sz="1800" dirty="0">
                <a:latin typeface="Calibri"/>
              </a:rPr>
              <a:t>It cannot be declared static or const.</a:t>
            </a:r>
          </a:p>
          <a:p>
            <a:pPr marL="285750" indent="-285750">
              <a:buChar char="•"/>
            </a:pPr>
            <a:endParaRPr lang="en-US" sz="1800" dirty="0">
              <a:latin typeface="Calibri"/>
            </a:endParaRPr>
          </a:p>
          <a:p>
            <a:pPr marL="285750" indent="-285750">
              <a:buChar char="•"/>
            </a:pPr>
            <a:r>
              <a:rPr lang="en-US" sz="1800" dirty="0">
                <a:latin typeface="Calibri"/>
              </a:rPr>
              <a:t>The destructor does not have arguments.</a:t>
            </a:r>
          </a:p>
          <a:p>
            <a:pPr marL="285750" indent="-285750">
              <a:buChar char="•"/>
            </a:pPr>
            <a:endParaRPr lang="en-US" sz="1800" dirty="0">
              <a:latin typeface="Calibri"/>
            </a:endParaRPr>
          </a:p>
          <a:p>
            <a:pPr marL="285750" indent="-285750">
              <a:buChar char="•"/>
            </a:pPr>
            <a:r>
              <a:rPr lang="en-US" sz="1800" dirty="0">
                <a:latin typeface="Calibri"/>
              </a:rPr>
              <a:t>It has no return type not even void.</a:t>
            </a:r>
          </a:p>
          <a:p>
            <a:pPr marL="285750" indent="-285750">
              <a:buChar char="•"/>
            </a:pPr>
            <a:endParaRPr lang="en-US" sz="1800" dirty="0">
              <a:latin typeface="Calibri"/>
            </a:endParaRPr>
          </a:p>
          <a:p>
            <a:pPr marL="285750" indent="-285750">
              <a:buChar char="•"/>
            </a:pPr>
            <a:r>
              <a:rPr lang="en-US" sz="1800" dirty="0">
                <a:latin typeface="Calibri"/>
              </a:rPr>
              <a:t>An object of a class with a Destructor cannot become a member of the union.</a:t>
            </a:r>
          </a:p>
          <a:p>
            <a:pPr marL="285750" indent="-285750">
              <a:buChar char="•"/>
            </a:pPr>
            <a:endParaRPr lang="en-US" sz="1800" dirty="0">
              <a:latin typeface="Calibri"/>
            </a:endParaRPr>
          </a:p>
          <a:p>
            <a:pPr marL="285750" indent="-285750">
              <a:buChar char="•"/>
            </a:pPr>
            <a:r>
              <a:rPr lang="en-US" sz="1800" dirty="0">
                <a:latin typeface="Calibri"/>
              </a:rPr>
              <a:t>A destructor should be declared in the public section of the class.</a:t>
            </a:r>
          </a:p>
          <a:p>
            <a:pPr marL="285750" indent="-285750">
              <a:buChar char="•"/>
            </a:pPr>
            <a:endParaRPr lang="en-US" sz="1800" dirty="0">
              <a:latin typeface="Calibri"/>
            </a:endParaRPr>
          </a:p>
          <a:p>
            <a:pPr marL="285750" indent="-285750">
              <a:buChar char="•"/>
            </a:pPr>
            <a:r>
              <a:rPr lang="en-US" sz="1800" dirty="0">
                <a:latin typeface="Calibri"/>
              </a:rPr>
              <a:t>The programmer cannot access the address of destructor.</a:t>
            </a:r>
          </a:p>
          <a:p>
            <a:pPr algn="just"/>
            <a:endParaRPr lang="en-US" sz="1800" dirty="0">
              <a:latin typeface="Calibri"/>
            </a:endParaRPr>
          </a:p>
          <a:p>
            <a:pPr algn="just"/>
            <a:endParaRPr lang="en-US" sz="1800" dirty="0"/>
          </a:p>
          <a:p>
            <a:pPr algn="just"/>
            <a:endParaRPr lang="en-US" sz="1800" dirty="0">
              <a:latin typeface="Calibri"/>
              <a:cs typeface="Calibri"/>
            </a:endParaRPr>
          </a:p>
          <a:p>
            <a:pPr algn="just"/>
            <a:endParaRPr lang="en-US"/>
          </a:p>
          <a:p>
            <a:pPr algn="just"/>
            <a:endParaRPr lang="en-US" sz="1800" dirty="0"/>
          </a:p>
          <a:p>
            <a:pPr algn="just"/>
            <a:r>
              <a:rPr lang="en-US" dirty="0"/>
              <a:t/>
            </a:r>
            <a:br>
              <a:rPr lang="en-US" dirty="0"/>
            </a:br>
            <a:r>
              <a:rPr lang="en-US" dirty="0"/>
              <a:t/>
            </a:r>
            <a:br>
              <a:rPr lang="en-US" dirty="0"/>
            </a:br>
            <a:endParaRPr sz="1800" b="0" i="0" u="none" strike="noStrike" cap="none">
              <a:solidFill>
                <a:srgbClr val="000000"/>
              </a:solidFill>
              <a:latin typeface="Calibri"/>
              <a:ea typeface="Calibri"/>
              <a:cs typeface="Calibri"/>
            </a:endParaRPr>
          </a:p>
        </p:txBody>
      </p:sp>
      <p:sp>
        <p:nvSpPr>
          <p:cNvPr id="112" name="Google Shape;11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cs typeface="Calibri"/>
              </a:rPr>
              <a:t>Properties of Destructors</a:t>
            </a:r>
            <a:endParaRPr lang="en-US" dirty="0"/>
          </a:p>
        </p:txBody>
      </p:sp>
    </p:spTree>
    <p:extLst>
      <p:ext uri="{BB962C8B-B14F-4D97-AF65-F5344CB8AC3E}">
        <p14:creationId xmlns:p14="http://schemas.microsoft.com/office/powerpoint/2010/main" val="1636599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7"/>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cs typeface="Calibri"/>
            </a:endParaRPr>
          </a:p>
          <a:p>
            <a:r>
              <a:rPr lang="en-US" sz="1800" dirty="0">
                <a:latin typeface="Calibri"/>
              </a:rPr>
              <a:t>A destructor function is called automatically when the object goes out of scope: </a:t>
            </a:r>
          </a:p>
          <a:p>
            <a:endParaRPr lang="en-US" sz="1800" dirty="0">
              <a:latin typeface="Calibri"/>
            </a:endParaRPr>
          </a:p>
          <a:p>
            <a:pPr marL="285750" indent="-285750">
              <a:buChar char="•"/>
            </a:pPr>
            <a:r>
              <a:rPr lang="en-US" sz="1800" dirty="0">
                <a:latin typeface="Calibri"/>
              </a:rPr>
              <a:t>the function ends </a:t>
            </a:r>
            <a:endParaRPr lang="en-US" dirty="0"/>
          </a:p>
          <a:p>
            <a:pPr marL="285750" indent="-285750">
              <a:buChar char="•"/>
            </a:pPr>
            <a:endParaRPr lang="en-US" sz="1800" dirty="0">
              <a:latin typeface="Calibri"/>
            </a:endParaRPr>
          </a:p>
          <a:p>
            <a:pPr marL="285750" indent="-285750">
              <a:buChar char="•"/>
            </a:pPr>
            <a:r>
              <a:rPr lang="en-US" sz="1800" dirty="0">
                <a:latin typeface="Calibri"/>
              </a:rPr>
              <a:t>the program ends </a:t>
            </a:r>
            <a:endParaRPr lang="en-US" dirty="0"/>
          </a:p>
          <a:p>
            <a:pPr marL="285750" indent="-285750">
              <a:buChar char="•"/>
            </a:pPr>
            <a:endParaRPr lang="en-US" sz="1800" dirty="0">
              <a:latin typeface="Calibri"/>
            </a:endParaRPr>
          </a:p>
          <a:p>
            <a:pPr marL="285750" indent="-285750">
              <a:buChar char="•"/>
            </a:pPr>
            <a:r>
              <a:rPr lang="en-US" sz="1800" dirty="0">
                <a:latin typeface="Calibri"/>
              </a:rPr>
              <a:t>a block containing local variables ends </a:t>
            </a:r>
            <a:endParaRPr lang="en-US" dirty="0"/>
          </a:p>
          <a:p>
            <a:pPr marL="285750" indent="-285750">
              <a:buChar char="•"/>
            </a:pPr>
            <a:endParaRPr lang="en-US" sz="1800" dirty="0">
              <a:latin typeface="Calibri"/>
            </a:endParaRPr>
          </a:p>
          <a:p>
            <a:pPr marL="285750" indent="-285750">
              <a:buChar char="•"/>
            </a:pPr>
            <a:r>
              <a:rPr lang="en-US" sz="1800" dirty="0">
                <a:latin typeface="Calibri"/>
              </a:rPr>
              <a:t>a delete operator is called  </a:t>
            </a:r>
            <a:endParaRPr lang="en-US" dirty="0"/>
          </a:p>
          <a:p>
            <a:pPr algn="just"/>
            <a:endParaRPr lang="en-US" sz="1800" dirty="0">
              <a:latin typeface="Calibri"/>
            </a:endParaRPr>
          </a:p>
          <a:p>
            <a:pPr algn="just"/>
            <a:endParaRPr lang="en-US" sz="1800" dirty="0"/>
          </a:p>
          <a:p>
            <a:pPr algn="just"/>
            <a:endParaRPr lang="en-US" sz="1800" dirty="0">
              <a:latin typeface="Calibri"/>
              <a:cs typeface="Calibri"/>
            </a:endParaRPr>
          </a:p>
          <a:p>
            <a:pPr algn="just"/>
            <a:endParaRPr lang="en-US"/>
          </a:p>
          <a:p>
            <a:pPr algn="just"/>
            <a:endParaRPr lang="en-US" sz="1800" dirty="0"/>
          </a:p>
          <a:p>
            <a:pPr algn="just"/>
            <a:r>
              <a:rPr lang="en-US" dirty="0"/>
              <a:t/>
            </a:r>
            <a:br>
              <a:rPr lang="en-US" dirty="0"/>
            </a:br>
            <a:r>
              <a:rPr lang="en-US" dirty="0"/>
              <a:t/>
            </a:r>
            <a:br>
              <a:rPr lang="en-US" dirty="0"/>
            </a:br>
            <a:endParaRPr sz="1800" b="0" i="0" u="none" strike="noStrike" cap="none">
              <a:solidFill>
                <a:srgbClr val="000000"/>
              </a:solidFill>
              <a:latin typeface="Calibri"/>
              <a:ea typeface="Calibri"/>
              <a:cs typeface="Calibri"/>
            </a:endParaRPr>
          </a:p>
        </p:txBody>
      </p:sp>
      <p:sp>
        <p:nvSpPr>
          <p:cNvPr id="112" name="Google Shape;11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cs typeface="Calibri"/>
              </a:rPr>
              <a:t>When a Destructors is called</a:t>
            </a:r>
            <a:endParaRPr lang="en-US" dirty="0"/>
          </a:p>
        </p:txBody>
      </p:sp>
    </p:spTree>
    <p:extLst>
      <p:ext uri="{BB962C8B-B14F-4D97-AF65-F5344CB8AC3E}">
        <p14:creationId xmlns:p14="http://schemas.microsoft.com/office/powerpoint/2010/main" val="3554798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marR="0" lvl="0" indent="0" algn="l" rtl="0">
              <a:lnSpc>
                <a:spcPct val="200000"/>
              </a:lnSpc>
              <a:spcBef>
                <a:spcPts val="0"/>
              </a:spcBef>
              <a:spcAft>
                <a:spcPts val="0"/>
              </a:spcAft>
              <a:buNone/>
            </a:pPr>
            <a:endParaRPr lang="en-US" sz="2000" dirty="0">
              <a:latin typeface="Calibri"/>
              <a:cs typeface="Calibri"/>
            </a:endParaRPr>
          </a:p>
          <a:p>
            <a:pPr marL="457200" indent="-381000">
              <a:lnSpc>
                <a:spcPct val="200000"/>
              </a:lnSpc>
              <a:buSzPts val="2400"/>
              <a:buFont typeface="Calibri"/>
              <a:buChar char="●"/>
            </a:pPr>
            <a:r>
              <a:rPr lang="en-US" sz="2000" dirty="0">
                <a:latin typeface="Calibri"/>
                <a:cs typeface="Calibri"/>
              </a:rPr>
              <a:t>Constructor</a:t>
            </a:r>
          </a:p>
          <a:p>
            <a:pPr marL="457200" indent="-381000">
              <a:lnSpc>
                <a:spcPct val="200000"/>
              </a:lnSpc>
              <a:buSzPts val="2400"/>
              <a:buFont typeface="Calibri"/>
              <a:buChar char="●"/>
            </a:pPr>
            <a:r>
              <a:rPr lang="en-US" sz="2000" dirty="0">
                <a:latin typeface="Calibri"/>
                <a:ea typeface="Calibri"/>
                <a:cs typeface="Calibri"/>
              </a:rPr>
              <a:t>Types of Constructor</a:t>
            </a:r>
            <a:endParaRPr lang="en-US" sz="2000" b="0" i="0" u="none" strike="noStrike" cap="none" dirty="0">
              <a:solidFill>
                <a:srgbClr val="000000"/>
              </a:solidFill>
              <a:latin typeface="Calibri"/>
              <a:ea typeface="Calibri"/>
              <a:cs typeface="Calibri"/>
            </a:endParaRPr>
          </a:p>
          <a:p>
            <a:pPr marL="457200" indent="-381000">
              <a:lnSpc>
                <a:spcPct val="200000"/>
              </a:lnSpc>
              <a:buSzPts val="2400"/>
              <a:buFont typeface="Calibri"/>
              <a:buChar char="●"/>
            </a:pPr>
            <a:r>
              <a:rPr lang="en-US" sz="2000" dirty="0">
                <a:latin typeface="Calibri"/>
                <a:ea typeface="Calibri"/>
                <a:cs typeface="Calibri"/>
              </a:rPr>
              <a:t>Default Constructor</a:t>
            </a:r>
            <a:endParaRPr lang="en-US" sz="2000" b="0" i="0" u="none" strike="noStrike" cap="none" dirty="0">
              <a:solidFill>
                <a:srgbClr val="000000"/>
              </a:solidFill>
              <a:latin typeface="Calibri"/>
              <a:ea typeface="Calibri"/>
              <a:cs typeface="Calibri"/>
            </a:endParaRPr>
          </a:p>
          <a:p>
            <a:pPr marL="457200" indent="-381000">
              <a:lnSpc>
                <a:spcPct val="200000"/>
              </a:lnSpc>
              <a:buSzPts val="2400"/>
              <a:buFont typeface="Calibri"/>
              <a:buChar char="●"/>
            </a:pPr>
            <a:r>
              <a:rPr lang="en-US" sz="2000" dirty="0">
                <a:latin typeface="Calibri"/>
                <a:ea typeface="Calibri"/>
                <a:cs typeface="Calibri"/>
              </a:rPr>
              <a:t>Parameterized Constructor</a:t>
            </a:r>
          </a:p>
          <a:p>
            <a:pPr marL="457200" indent="-381000">
              <a:lnSpc>
                <a:spcPct val="200000"/>
              </a:lnSpc>
              <a:buSzPts val="2400"/>
              <a:buFont typeface="Calibri"/>
              <a:buChar char="●"/>
            </a:pPr>
            <a:r>
              <a:rPr lang="en-US" sz="2000" dirty="0">
                <a:latin typeface="Calibri"/>
                <a:ea typeface="Calibri"/>
                <a:cs typeface="Calibri"/>
              </a:rPr>
              <a:t>Copy Constructor</a:t>
            </a:r>
          </a:p>
          <a:p>
            <a:pPr marL="457200" indent="-381000">
              <a:lnSpc>
                <a:spcPct val="200000"/>
              </a:lnSpc>
              <a:buSzPts val="2400"/>
              <a:buFont typeface="Calibri"/>
              <a:buChar char="●"/>
            </a:pPr>
            <a:endParaRPr lang="en-US" sz="2000" dirty="0">
              <a:latin typeface="Calibri"/>
              <a:ea typeface="Calibri"/>
              <a:cs typeface="Calibri"/>
            </a:endParaRPr>
          </a:p>
          <a:p>
            <a:pPr marL="457200" indent="-381000">
              <a:lnSpc>
                <a:spcPct val="200000"/>
              </a:lnSpc>
              <a:buSzPts val="2400"/>
              <a:buFont typeface="Calibri"/>
              <a:buChar char="●"/>
            </a:pPr>
            <a:endParaRPr lang="en-US" sz="2000" dirty="0">
              <a:latin typeface="Calibri"/>
              <a:ea typeface="Calibri"/>
              <a:cs typeface="Calibri"/>
            </a:endParaRPr>
          </a:p>
        </p:txBody>
      </p:sp>
      <p:sp>
        <p:nvSpPr>
          <p:cNvPr id="71" name="Google Shape;71;p2"/>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2" name="Google Shape;72;p2"/>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sp>
        <p:nvSpPr>
          <p:cNvPr id="73" name="Google Shape;73;p2"/>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a:buSzPts val="3000"/>
            </a:pPr>
            <a:r>
              <a:rPr lang="en-US" sz="3000" b="1" dirty="0">
                <a:solidFill>
                  <a:srgbClr val="FFFFFF"/>
                </a:solidFill>
                <a:latin typeface="Calibri"/>
                <a:ea typeface="Calibri"/>
                <a:cs typeface="Calibri"/>
                <a:sym typeface="Calibri"/>
              </a:rPr>
              <a:t>Quick Recap</a:t>
            </a:r>
            <a:endParaRPr sz="3000" b="1" i="0" u="none" strike="noStrike" cap="none"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7"/>
          <p:cNvSpPr txBox="1"/>
          <p:nvPr/>
        </p:nvSpPr>
        <p:spPr>
          <a:xfrm>
            <a:off x="94468" y="696006"/>
            <a:ext cx="8952289" cy="4141807"/>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class String {</a:t>
            </a:r>
          </a:p>
          <a:p>
            <a:r>
              <a:rPr lang="en-US" sz="1800" dirty="0">
                <a:latin typeface="Calibri"/>
              </a:rPr>
              <a:t>private:</a:t>
            </a:r>
          </a:p>
          <a:p>
            <a:r>
              <a:rPr lang="en-US" sz="1800" dirty="0">
                <a:latin typeface="Calibri"/>
              </a:rPr>
              <a:t>    char* s;</a:t>
            </a:r>
          </a:p>
          <a:p>
            <a:r>
              <a:rPr lang="en-US" sz="1800" dirty="0">
                <a:latin typeface="Calibri"/>
              </a:rPr>
              <a:t>    int size;</a:t>
            </a:r>
          </a:p>
          <a:p>
            <a:r>
              <a:rPr lang="en-US" sz="1800" dirty="0">
                <a:latin typeface="Calibri"/>
              </a:rPr>
              <a:t>public:</a:t>
            </a:r>
          </a:p>
          <a:p>
            <a:r>
              <a:rPr lang="en-US" sz="1800" dirty="0">
                <a:latin typeface="Calibri"/>
              </a:rPr>
              <a:t>    String(char*); // constructor</a:t>
            </a:r>
          </a:p>
          <a:p>
            <a:r>
              <a:rPr lang="en-US" sz="1800" dirty="0">
                <a:latin typeface="Calibri"/>
              </a:rPr>
              <a:t>    ~String(); // destructor</a:t>
            </a:r>
          </a:p>
          <a:p>
            <a:r>
              <a:rPr lang="en-US" sz="1800" dirty="0">
                <a:latin typeface="Calibri"/>
              </a:rPr>
              <a:t>};</a:t>
            </a:r>
          </a:p>
          <a:p>
            <a:endParaRPr lang="en-US" sz="1800" dirty="0">
              <a:latin typeface="Calibri"/>
            </a:endParaRPr>
          </a:p>
          <a:p>
            <a:r>
              <a:rPr lang="en-US" sz="1800" dirty="0">
                <a:latin typeface="Calibri"/>
              </a:rPr>
              <a:t>String::String(char* c)</a:t>
            </a:r>
          </a:p>
          <a:p>
            <a:r>
              <a:rPr lang="en-US" sz="1800" dirty="0">
                <a:latin typeface="Calibri"/>
              </a:rPr>
              <a:t>{</a:t>
            </a:r>
          </a:p>
          <a:p>
            <a:r>
              <a:rPr lang="en-US" sz="1800" dirty="0">
                <a:latin typeface="Calibri"/>
              </a:rPr>
              <a:t>    size = </a:t>
            </a:r>
            <a:r>
              <a:rPr lang="en-US" sz="1800" err="1">
                <a:latin typeface="Calibri"/>
              </a:rPr>
              <a:t>strlen</a:t>
            </a:r>
            <a:r>
              <a:rPr lang="en-US" sz="1800" dirty="0">
                <a:latin typeface="Calibri"/>
              </a:rPr>
              <a:t>(c);</a:t>
            </a:r>
          </a:p>
          <a:p>
            <a:r>
              <a:rPr lang="en-US" sz="1800" dirty="0">
                <a:latin typeface="Calibri"/>
              </a:rPr>
              <a:t>    s = new char[size + 1];</a:t>
            </a:r>
          </a:p>
          <a:p>
            <a:r>
              <a:rPr lang="en-US" sz="1800" dirty="0">
                <a:latin typeface="Calibri"/>
              </a:rPr>
              <a:t>    </a:t>
            </a:r>
            <a:r>
              <a:rPr lang="en-US" sz="1800" err="1">
                <a:latin typeface="Calibri"/>
              </a:rPr>
              <a:t>strcpy</a:t>
            </a:r>
            <a:r>
              <a:rPr lang="en-US" sz="1800" dirty="0">
                <a:latin typeface="Calibri"/>
              </a:rPr>
              <a:t>(s, c);</a:t>
            </a:r>
          </a:p>
          <a:p>
            <a:r>
              <a:rPr lang="en-US" sz="1800" dirty="0">
                <a:latin typeface="Calibri"/>
              </a:rPr>
              <a:t>}</a:t>
            </a:r>
          </a:p>
          <a:p>
            <a:r>
              <a:rPr lang="en-US" sz="1800" dirty="0">
                <a:latin typeface="Calibri"/>
              </a:rPr>
              <a:t>String::~String() { delete[] s; }</a:t>
            </a:r>
          </a:p>
          <a:p>
            <a:endParaRPr lang="en-US" sz="1800" dirty="0">
              <a:latin typeface="Calibri"/>
            </a:endParaRPr>
          </a:p>
          <a:p>
            <a:pPr algn="just"/>
            <a:endParaRPr lang="en-US" sz="1800" dirty="0">
              <a:latin typeface="Calibri"/>
            </a:endParaRPr>
          </a:p>
          <a:p>
            <a:pPr algn="just"/>
            <a:endParaRPr lang="en-US" sz="1800" dirty="0"/>
          </a:p>
          <a:p>
            <a:pPr algn="just"/>
            <a:endParaRPr lang="en-US" sz="1800" dirty="0">
              <a:latin typeface="Calibri"/>
              <a:cs typeface="Calibri"/>
            </a:endParaRPr>
          </a:p>
          <a:p>
            <a:pPr algn="just"/>
            <a:endParaRPr lang="en-US"/>
          </a:p>
          <a:p>
            <a:pPr algn="just"/>
            <a:endParaRPr lang="en-US" sz="1800" dirty="0"/>
          </a:p>
          <a:p>
            <a:pPr algn="just"/>
            <a:r>
              <a:rPr lang="en-US" dirty="0"/>
              <a:t/>
            </a:r>
            <a:br>
              <a:rPr lang="en-US" dirty="0"/>
            </a:br>
            <a:r>
              <a:rPr lang="en-US" dirty="0"/>
              <a:t/>
            </a:r>
            <a:br>
              <a:rPr lang="en-US" dirty="0"/>
            </a:br>
            <a:endParaRPr sz="1800" b="0" i="0" u="none" strike="noStrike" cap="none">
              <a:solidFill>
                <a:srgbClr val="000000"/>
              </a:solidFill>
              <a:latin typeface="Calibri"/>
              <a:ea typeface="Calibri"/>
              <a:cs typeface="Calibri"/>
            </a:endParaRPr>
          </a:p>
        </p:txBody>
      </p:sp>
      <p:sp>
        <p:nvSpPr>
          <p:cNvPr id="112" name="Google Shape;11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cs typeface="Calibri"/>
              </a:rPr>
              <a:t> Destructors </a:t>
            </a:r>
            <a:endParaRPr lang="en-US"/>
          </a:p>
        </p:txBody>
      </p:sp>
    </p:spTree>
    <p:extLst>
      <p:ext uri="{BB962C8B-B14F-4D97-AF65-F5344CB8AC3E}">
        <p14:creationId xmlns:p14="http://schemas.microsoft.com/office/powerpoint/2010/main" val="2039260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7"/>
          <p:cNvSpPr txBox="1"/>
          <p:nvPr/>
        </p:nvSpPr>
        <p:spPr>
          <a:xfrm>
            <a:off x="94468" y="696006"/>
            <a:ext cx="8952289" cy="4141807"/>
          </a:xfrm>
          <a:prstGeom prst="rect">
            <a:avLst/>
          </a:prstGeom>
          <a:noFill/>
          <a:ln>
            <a:noFill/>
          </a:ln>
        </p:spPr>
        <p:txBody>
          <a:bodyPr spcFirstLastPara="1" wrap="square" lIns="91425" tIns="91425" rIns="91425" bIns="91425" anchor="t" anchorCtr="0">
            <a:noAutofit/>
          </a:bodyPr>
          <a:lstStyle/>
          <a:p>
            <a:pPr algn="just"/>
            <a:r>
              <a:rPr lang="en-US" sz="1800" dirty="0"/>
              <a:t/>
            </a:r>
            <a:br>
              <a:rPr lang="en-US" sz="1800" dirty="0"/>
            </a:br>
            <a:r>
              <a:rPr lang="en-US" sz="1800" dirty="0"/>
              <a:t>No, there can only one destructor in a class with </a:t>
            </a:r>
            <a:r>
              <a:rPr lang="en-US" sz="1800" dirty="0" err="1"/>
              <a:t>classname</a:t>
            </a:r>
            <a:r>
              <a:rPr lang="en-US" sz="1800" dirty="0"/>
              <a:t> preceded by ~, no parameters and no return type.</a:t>
            </a:r>
            <a:endParaRPr lang="en-US" dirty="0"/>
          </a:p>
          <a:p>
            <a:endParaRPr lang="en-US" sz="1800" dirty="0">
              <a:latin typeface="Calibri"/>
            </a:endParaRPr>
          </a:p>
          <a:p>
            <a:pPr algn="just"/>
            <a:endParaRPr lang="en-US" sz="1800" dirty="0">
              <a:latin typeface="Calibri"/>
            </a:endParaRPr>
          </a:p>
          <a:p>
            <a:pPr algn="just"/>
            <a:endParaRPr lang="en-US" sz="1800" dirty="0"/>
          </a:p>
          <a:p>
            <a:pPr algn="just"/>
            <a:endParaRPr lang="en-US" sz="1800" dirty="0">
              <a:latin typeface="Calibri"/>
              <a:cs typeface="Calibri"/>
            </a:endParaRPr>
          </a:p>
          <a:p>
            <a:pPr algn="just"/>
            <a:endParaRPr lang="en-US"/>
          </a:p>
          <a:p>
            <a:pPr algn="just"/>
            <a:endParaRPr lang="en-US" sz="1800" dirty="0"/>
          </a:p>
          <a:p>
            <a:pPr algn="just"/>
            <a:r>
              <a:rPr lang="en-US" dirty="0"/>
              <a:t/>
            </a:r>
            <a:br>
              <a:rPr lang="en-US" dirty="0"/>
            </a:br>
            <a:r>
              <a:rPr lang="en-US" dirty="0"/>
              <a:t/>
            </a:r>
            <a:br>
              <a:rPr lang="en-US" dirty="0"/>
            </a:br>
            <a:endParaRPr sz="1800" b="0" i="0" u="none" strike="noStrike" cap="none">
              <a:solidFill>
                <a:srgbClr val="000000"/>
              </a:solidFill>
              <a:latin typeface="Calibri"/>
              <a:ea typeface="Calibri"/>
              <a:cs typeface="Calibri"/>
            </a:endParaRPr>
          </a:p>
        </p:txBody>
      </p:sp>
      <p:sp>
        <p:nvSpPr>
          <p:cNvPr id="112" name="Google Shape;112;p7"/>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400" b="1" dirty="0">
                <a:solidFill>
                  <a:schemeClr val="bg1"/>
                </a:solidFill>
                <a:latin typeface="Calibri"/>
              </a:rPr>
              <a:t>Can there be more than one destructor in a class?</a:t>
            </a:r>
            <a:r>
              <a:rPr lang="en-US" sz="2400" dirty="0">
                <a:solidFill>
                  <a:schemeClr val="bg1"/>
                </a:solidFill>
                <a:latin typeface="Calibri"/>
              </a:rPr>
              <a:t> </a:t>
            </a:r>
            <a:r>
              <a:rPr lang="en-US" sz="2800" b="1" dirty="0">
                <a:solidFill>
                  <a:srgbClr val="FFFFFF"/>
                </a:solidFill>
                <a:latin typeface="Calibri"/>
                <a:cs typeface="Calibri"/>
              </a:rPr>
              <a:t> </a:t>
            </a:r>
            <a:endParaRPr lang="en-US" dirty="0"/>
          </a:p>
        </p:txBody>
      </p:sp>
    </p:spTree>
    <p:extLst>
      <p:ext uri="{BB962C8B-B14F-4D97-AF65-F5344CB8AC3E}">
        <p14:creationId xmlns:p14="http://schemas.microsoft.com/office/powerpoint/2010/main" val="167524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MCQ 1</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sz="1800" dirty="0">
              <a:latin typeface="Calibri"/>
            </a:endParaRPr>
          </a:p>
          <a:p>
            <a:pPr algn="just"/>
            <a:r>
              <a:rPr lang="en-US" sz="1800" dirty="0">
                <a:latin typeface="Calibri"/>
              </a:rPr>
              <a:t>Can </a:t>
            </a:r>
            <a:r>
              <a:rPr lang="en-US" sz="1800" dirty="0" err="1">
                <a:latin typeface="Calibri"/>
              </a:rPr>
              <a:t>destuctors</a:t>
            </a:r>
            <a:r>
              <a:rPr lang="en-US" sz="1800" dirty="0">
                <a:latin typeface="Calibri"/>
              </a:rPr>
              <a:t> be private in C++?</a:t>
            </a:r>
            <a:endParaRPr lang="en-US" b="1" dirty="0">
              <a:latin typeface="Calibri"/>
            </a:endParaRPr>
          </a:p>
          <a:p>
            <a:pPr algn="just"/>
            <a:r>
              <a:rPr lang="en-US" sz="1800" dirty="0">
                <a:latin typeface="Calibri"/>
              </a:rPr>
              <a:t/>
            </a:r>
            <a:br>
              <a:rPr lang="en-US" sz="1800" dirty="0">
                <a:latin typeface="Calibri"/>
              </a:rPr>
            </a:br>
            <a:r>
              <a:rPr lang="en-US" sz="1800" dirty="0">
                <a:latin typeface="Calibri"/>
              </a:rPr>
              <a:t>(A) </a:t>
            </a:r>
            <a:r>
              <a:rPr lang="en-US" sz="1800" dirty="0" smtClean="0">
                <a:latin typeface="Calibri"/>
              </a:rPr>
              <a:t>Yes</a:t>
            </a:r>
            <a:endParaRPr lang="en-US" b="1" dirty="0">
              <a:latin typeface="Calibri"/>
            </a:endParaRPr>
          </a:p>
          <a:p>
            <a:pPr>
              <a:lnSpc>
                <a:spcPct val="150000"/>
              </a:lnSpc>
            </a:pPr>
            <a:r>
              <a:rPr lang="en-US" sz="1800" dirty="0" smtClean="0">
                <a:latin typeface="Calibri"/>
              </a:rPr>
              <a:t>(B) No</a:t>
            </a:r>
            <a:r>
              <a:rPr lang="en-US" sz="1800" dirty="0">
                <a:latin typeface="Calibri"/>
              </a:rPr>
              <a:t/>
            </a:r>
            <a:br>
              <a:rPr lang="en-US" sz="1800" dirty="0">
                <a:latin typeface="Calibri"/>
              </a:rPr>
            </a:br>
            <a:r>
              <a:rPr lang="en-US" sz="1800" dirty="0">
                <a:latin typeface="Calibri"/>
              </a:rPr>
              <a:t/>
            </a:r>
            <a:br>
              <a:rPr lang="en-US" sz="1800" dirty="0">
                <a:latin typeface="Calibri"/>
              </a:rPr>
            </a:br>
            <a:r>
              <a:rPr lang="en-US" sz="1800" dirty="0">
                <a:latin typeface="Calibri"/>
              </a:rPr>
              <a:t/>
            </a:r>
            <a:br>
              <a:rPr lang="en-US" sz="1800" dirty="0">
                <a:latin typeface="Calibri"/>
              </a:rPr>
            </a:br>
            <a:endParaRPr lang="en-US" sz="1800" dirty="0">
              <a:latin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marL="269875" indent="-142875" algn="just">
              <a:lnSpc>
                <a:spcPct val="70000"/>
              </a:lnSpc>
            </a:pPr>
            <a:r>
              <a:rPr lang="en-US" sz="1800" dirty="0"/>
              <a:t/>
            </a:r>
            <a:br>
              <a:rPr lang="en-US" sz="1800" dirty="0"/>
            </a:br>
            <a:endParaRPr lang="en-US" sz="1800" dirty="0"/>
          </a:p>
          <a:p>
            <a:pPr marL="636270" lvl="1" indent="-244475" algn="just">
              <a:lnSpc>
                <a:spcPct val="70000"/>
              </a:lnSpc>
              <a:spcBef>
                <a:spcPts val="600"/>
              </a:spcBef>
              <a:buFont typeface="Noto Sans Symbols,Sans-Serif"/>
              <a:buChar char="⚫"/>
            </a:pPr>
            <a:endParaRPr lang="en-US" sz="1800" dirty="0"/>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2373013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MCQ 1</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sz="1800" dirty="0">
              <a:latin typeface="Calibri"/>
            </a:endParaRPr>
          </a:p>
          <a:p>
            <a:pPr algn="just"/>
            <a:r>
              <a:rPr lang="en-US" sz="1800" dirty="0">
                <a:latin typeface="Calibri"/>
              </a:rPr>
              <a:t>Can </a:t>
            </a:r>
            <a:r>
              <a:rPr lang="en-US" sz="1800" dirty="0" err="1">
                <a:latin typeface="Calibri"/>
              </a:rPr>
              <a:t>destuctors</a:t>
            </a:r>
            <a:r>
              <a:rPr lang="en-US" sz="1800" dirty="0">
                <a:latin typeface="Calibri"/>
              </a:rPr>
              <a:t> be private in C++?</a:t>
            </a:r>
            <a:endParaRPr lang="en-US" b="1" dirty="0">
              <a:latin typeface="Calibri"/>
            </a:endParaRPr>
          </a:p>
          <a:p>
            <a:pPr algn="just"/>
            <a:r>
              <a:rPr lang="en-US" sz="1800" dirty="0">
                <a:latin typeface="Calibri"/>
              </a:rPr>
              <a:t/>
            </a:r>
            <a:br>
              <a:rPr lang="en-US" sz="1800" dirty="0">
                <a:latin typeface="Calibri"/>
              </a:rPr>
            </a:br>
            <a:r>
              <a:rPr lang="en-US" sz="1800" b="1" dirty="0">
                <a:solidFill>
                  <a:srgbClr val="FF0000"/>
                </a:solidFill>
                <a:latin typeface="Calibri"/>
              </a:rPr>
              <a:t>(A) Yes</a:t>
            </a:r>
            <a:endParaRPr lang="en-US" b="1" dirty="0">
              <a:solidFill>
                <a:srgbClr val="FF0000"/>
              </a:solidFill>
              <a:latin typeface="Calibri"/>
            </a:endParaRPr>
          </a:p>
          <a:p>
            <a:r>
              <a:rPr lang="en-US" sz="1800" dirty="0">
                <a:latin typeface="Calibri"/>
              </a:rPr>
              <a:t/>
            </a:r>
            <a:br>
              <a:rPr lang="en-US" sz="1800" dirty="0">
                <a:latin typeface="Calibri"/>
              </a:rPr>
            </a:br>
            <a:r>
              <a:rPr lang="en-US" sz="1800" dirty="0">
                <a:latin typeface="Calibri"/>
              </a:rPr>
              <a:t>(</a:t>
            </a:r>
            <a:r>
              <a:rPr lang="en-US" sz="1800" dirty="0" smtClean="0">
                <a:latin typeface="Calibri"/>
              </a:rPr>
              <a:t>B) No</a:t>
            </a:r>
            <a:r>
              <a:rPr lang="en-US" sz="1800" dirty="0">
                <a:latin typeface="Calibri"/>
              </a:rPr>
              <a:t/>
            </a:r>
            <a:br>
              <a:rPr lang="en-US" sz="1800" dirty="0">
                <a:latin typeface="Calibri"/>
              </a:rPr>
            </a:br>
            <a:r>
              <a:rPr lang="en-US" sz="1800" dirty="0">
                <a:latin typeface="Calibri"/>
              </a:rPr>
              <a:t/>
            </a:r>
            <a:br>
              <a:rPr lang="en-US" sz="1800" dirty="0">
                <a:latin typeface="Calibri"/>
              </a:rPr>
            </a:br>
            <a:r>
              <a:rPr lang="en-US" sz="1800" dirty="0">
                <a:latin typeface="Calibri"/>
              </a:rPr>
              <a:t/>
            </a:r>
            <a:br>
              <a:rPr lang="en-US" sz="1800" dirty="0">
                <a:latin typeface="Calibri"/>
              </a:rPr>
            </a:br>
            <a:endParaRPr lang="en-US" sz="1800" dirty="0">
              <a:latin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marL="269875" indent="-142875" algn="just">
              <a:lnSpc>
                <a:spcPct val="70000"/>
              </a:lnSpc>
            </a:pPr>
            <a:r>
              <a:rPr lang="en-US" sz="1800" dirty="0"/>
              <a:t/>
            </a:r>
            <a:br>
              <a:rPr lang="en-US" sz="1800" dirty="0"/>
            </a:br>
            <a:endParaRPr lang="en-US" sz="1800" dirty="0"/>
          </a:p>
          <a:p>
            <a:pPr marL="636270" lvl="1" indent="-244475" algn="just">
              <a:lnSpc>
                <a:spcPct val="70000"/>
              </a:lnSpc>
              <a:spcBef>
                <a:spcPts val="600"/>
              </a:spcBef>
              <a:buFont typeface="Noto Sans Symbols,Sans-Serif"/>
              <a:buChar char="⚫"/>
            </a:pPr>
            <a:endParaRPr lang="en-US" sz="1800" dirty="0"/>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2381865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MCQ 2</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a:p>
          <a:p>
            <a:pPr algn="just"/>
            <a:endParaRPr lang="en-US" sz="1800" dirty="0">
              <a:latin typeface="Calibri"/>
              <a:cs typeface="Calibri"/>
            </a:endParaRPr>
          </a:p>
          <a:p>
            <a:pPr algn="just"/>
            <a:r>
              <a:rPr lang="en-US" sz="1800" dirty="0">
                <a:latin typeface="Calibri"/>
                <a:cs typeface="Calibri"/>
              </a:rPr>
              <a:t>Like constructors, can there be more than one destructors in a class?</a:t>
            </a:r>
          </a:p>
          <a:p>
            <a:pPr algn="just"/>
            <a:r>
              <a:rPr lang="en-US" sz="1800" dirty="0">
                <a:latin typeface="Calibri"/>
                <a:cs typeface="Calibri"/>
              </a:rPr>
              <a:t/>
            </a:r>
            <a:br>
              <a:rPr lang="en-US" sz="1800" dirty="0">
                <a:latin typeface="Calibri"/>
                <a:cs typeface="Calibri"/>
              </a:rPr>
            </a:br>
            <a:r>
              <a:rPr lang="en-US" sz="1800" dirty="0">
                <a:latin typeface="Calibri"/>
                <a:cs typeface="Calibri"/>
              </a:rPr>
              <a:t>(A) Yes</a:t>
            </a:r>
          </a:p>
          <a:p>
            <a:pPr algn="just"/>
            <a:r>
              <a:rPr lang="en-US" sz="1800" dirty="0">
                <a:latin typeface="Calibri"/>
                <a:cs typeface="Calibri"/>
              </a:rPr>
              <a:t/>
            </a:r>
            <a:br>
              <a:rPr lang="en-US" sz="1800" dirty="0">
                <a:latin typeface="Calibri"/>
                <a:cs typeface="Calibri"/>
              </a:rPr>
            </a:br>
            <a:r>
              <a:rPr lang="en-US" sz="1800" dirty="0">
                <a:latin typeface="Calibri"/>
                <a:cs typeface="Calibri"/>
              </a:rPr>
              <a:t>(B) No</a:t>
            </a:r>
            <a:endParaRPr lang="en-US" dirty="0">
              <a:latin typeface="Calibri"/>
              <a:cs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marL="269875" indent="-142875" algn="just">
              <a:lnSpc>
                <a:spcPct val="70000"/>
              </a:lnSpc>
            </a:pPr>
            <a:r>
              <a:rPr lang="en-US" sz="1800" dirty="0"/>
              <a:t/>
            </a:r>
            <a:br>
              <a:rPr lang="en-US" sz="1800" dirty="0"/>
            </a:br>
            <a:endParaRPr lang="en-US" sz="1800" dirty="0">
              <a:latin typeface="Calibri"/>
            </a:endParaRPr>
          </a:p>
          <a:p>
            <a:pPr marL="636270" lvl="1" indent="-244475" algn="just">
              <a:lnSpc>
                <a:spcPct val="70000"/>
              </a:lnSpc>
              <a:spcBef>
                <a:spcPts val="600"/>
              </a:spcBef>
              <a:buFont typeface="Noto Sans Symbols,Sans-Serif"/>
              <a:buChar char="⚫"/>
            </a:pPr>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1841171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MCQ 2</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a:p>
          <a:p>
            <a:pPr algn="just"/>
            <a:endParaRPr lang="en-US" sz="1800" dirty="0">
              <a:latin typeface="Calibri"/>
              <a:cs typeface="Calibri"/>
            </a:endParaRPr>
          </a:p>
          <a:p>
            <a:pPr algn="just"/>
            <a:r>
              <a:rPr lang="en-US" sz="1800" dirty="0">
                <a:latin typeface="Calibri"/>
                <a:cs typeface="Calibri"/>
              </a:rPr>
              <a:t>Like constructors, can there be more than one destructors in a class?</a:t>
            </a:r>
          </a:p>
          <a:p>
            <a:pPr algn="just"/>
            <a:r>
              <a:rPr lang="en-US" sz="1800" dirty="0">
                <a:latin typeface="Calibri"/>
                <a:cs typeface="Calibri"/>
              </a:rPr>
              <a:t/>
            </a:r>
            <a:br>
              <a:rPr lang="en-US" sz="1800" dirty="0">
                <a:latin typeface="Calibri"/>
                <a:cs typeface="Calibri"/>
              </a:rPr>
            </a:br>
            <a:r>
              <a:rPr lang="en-US" sz="1800" dirty="0">
                <a:latin typeface="Calibri"/>
                <a:cs typeface="Calibri"/>
              </a:rPr>
              <a:t>(A) Yes</a:t>
            </a:r>
          </a:p>
          <a:p>
            <a:pPr algn="just"/>
            <a:r>
              <a:rPr lang="en-US" sz="1800" dirty="0">
                <a:latin typeface="Calibri"/>
                <a:cs typeface="Calibri"/>
              </a:rPr>
              <a:t/>
            </a:r>
            <a:br>
              <a:rPr lang="en-US" sz="1800" dirty="0">
                <a:latin typeface="Calibri"/>
                <a:cs typeface="Calibri"/>
              </a:rPr>
            </a:br>
            <a:r>
              <a:rPr lang="en-US" sz="1800" b="1" dirty="0">
                <a:solidFill>
                  <a:srgbClr val="FF0000"/>
                </a:solidFill>
                <a:latin typeface="Calibri"/>
                <a:cs typeface="Calibri"/>
              </a:rPr>
              <a:t>(B) No</a:t>
            </a:r>
            <a:endParaRPr lang="en-US" b="1" dirty="0">
              <a:solidFill>
                <a:srgbClr val="FF0000"/>
              </a:solidFill>
              <a:latin typeface="Calibri"/>
              <a:cs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marL="269875" indent="-142875" algn="just">
              <a:lnSpc>
                <a:spcPct val="70000"/>
              </a:lnSpc>
            </a:pPr>
            <a:r>
              <a:rPr lang="en-US" sz="1800" dirty="0"/>
              <a:t/>
            </a:r>
            <a:br>
              <a:rPr lang="en-US" sz="1800" dirty="0"/>
            </a:br>
            <a:endParaRPr lang="en-US" sz="1800" dirty="0">
              <a:latin typeface="Calibri"/>
            </a:endParaRPr>
          </a:p>
          <a:p>
            <a:pPr marL="636270" lvl="1" indent="-244475" algn="just">
              <a:lnSpc>
                <a:spcPct val="70000"/>
              </a:lnSpc>
              <a:spcBef>
                <a:spcPts val="600"/>
              </a:spcBef>
              <a:buFont typeface="Noto Sans Symbols,Sans-Serif"/>
              <a:buChar char="⚫"/>
            </a:pPr>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1983380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Guess the output 1</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r>
              <a:rPr lang="en-US" sz="1800" dirty="0">
                <a:latin typeface="Calibri"/>
              </a:rPr>
              <a:t>#include &lt;iostream&gt; </a:t>
            </a:r>
          </a:p>
          <a:p>
            <a:pPr algn="just"/>
            <a:r>
              <a:rPr lang="en-US" sz="1800" dirty="0">
                <a:latin typeface="Calibri"/>
              </a:rPr>
              <a:t>using namespace std; </a:t>
            </a:r>
          </a:p>
          <a:p>
            <a:pPr algn="just"/>
            <a:endParaRPr lang="en-US" sz="1800" dirty="0">
              <a:latin typeface="Calibri"/>
            </a:endParaRPr>
          </a:p>
          <a:p>
            <a:pPr algn="just"/>
            <a:r>
              <a:rPr lang="en-US" sz="1800" dirty="0">
                <a:latin typeface="Calibri"/>
              </a:rPr>
              <a:t>int </a:t>
            </a:r>
            <a:r>
              <a:rPr lang="en-US" sz="1800" dirty="0" err="1">
                <a:latin typeface="Calibri"/>
              </a:rPr>
              <a:t>i</a:t>
            </a:r>
            <a:r>
              <a:rPr lang="en-US" sz="1800" dirty="0">
                <a:latin typeface="Calibri"/>
              </a:rPr>
              <a:t>; </a:t>
            </a:r>
          </a:p>
          <a:p>
            <a:pPr algn="just"/>
            <a:endParaRPr lang="en-US" sz="1800" dirty="0">
              <a:latin typeface="Calibri"/>
            </a:endParaRPr>
          </a:p>
          <a:p>
            <a:pPr algn="just"/>
            <a:r>
              <a:rPr lang="en-US" sz="1800" dirty="0">
                <a:latin typeface="Calibri"/>
              </a:rPr>
              <a:t>class A </a:t>
            </a:r>
          </a:p>
          <a:p>
            <a:pPr algn="just"/>
            <a:r>
              <a:rPr lang="en-US" sz="1800" dirty="0">
                <a:latin typeface="Calibri"/>
              </a:rPr>
              <a:t>{ </a:t>
            </a:r>
          </a:p>
          <a:p>
            <a:pPr algn="just"/>
            <a:r>
              <a:rPr lang="en-US" sz="1800" dirty="0">
                <a:latin typeface="Calibri"/>
              </a:rPr>
              <a:t>public: </a:t>
            </a:r>
          </a:p>
          <a:p>
            <a:pPr algn="just"/>
            <a:r>
              <a:rPr lang="en-US" sz="1800" dirty="0">
                <a:latin typeface="Calibri"/>
              </a:rPr>
              <a:t>    ~A() </a:t>
            </a:r>
          </a:p>
          <a:p>
            <a:pPr algn="just"/>
            <a:r>
              <a:rPr lang="en-US" sz="1800" dirty="0">
                <a:latin typeface="Calibri"/>
              </a:rPr>
              <a:t>    { </a:t>
            </a:r>
          </a:p>
          <a:p>
            <a:pPr algn="just"/>
            <a:r>
              <a:rPr lang="en-US" sz="1800" dirty="0">
                <a:latin typeface="Calibri"/>
              </a:rPr>
              <a:t>        </a:t>
            </a:r>
            <a:r>
              <a:rPr lang="en-US" sz="1800" dirty="0" err="1">
                <a:latin typeface="Calibri"/>
              </a:rPr>
              <a:t>i</a:t>
            </a:r>
            <a:r>
              <a:rPr lang="en-US" sz="1800" dirty="0">
                <a:latin typeface="Calibri"/>
              </a:rPr>
              <a:t>=10; </a:t>
            </a:r>
          </a:p>
          <a:p>
            <a:pPr algn="just"/>
            <a:r>
              <a:rPr lang="en-US" sz="1800" dirty="0">
                <a:latin typeface="Calibri"/>
              </a:rPr>
              <a:t>    } </a:t>
            </a:r>
          </a:p>
          <a:p>
            <a:pPr algn="just"/>
            <a:r>
              <a:rPr lang="en-US" sz="1800" dirty="0">
                <a:latin typeface="Calibri"/>
              </a:rPr>
              <a:t>}; </a:t>
            </a:r>
            <a:endParaRPr lang="en-US" dirty="0"/>
          </a:p>
          <a:p>
            <a:pPr algn="just"/>
            <a:endParaRPr lang="en-US"/>
          </a:p>
          <a:p>
            <a:pPr algn="just"/>
            <a:endParaRPr lang="en-US" sz="1800" dirty="0">
              <a:latin typeface="Calibri"/>
            </a:endParaRPr>
          </a:p>
          <a:p>
            <a:pPr algn="just"/>
            <a:endParaRPr lang="en-US"/>
          </a:p>
          <a:p>
            <a:pPr algn="just"/>
            <a:endParaRPr lang="en-US" sz="1800" dirty="0"/>
          </a:p>
          <a:p>
            <a:pPr algn="just"/>
            <a:endParaRPr lang="en-US" sz="1800" dirty="0">
              <a:latin typeface="Calibri"/>
            </a:endParaRPr>
          </a:p>
          <a:p>
            <a:pPr algn="just"/>
            <a:endParaRPr lang="en-US" sz="1800" dirty="0">
              <a:latin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marL="269875" indent="-142875" algn="just">
              <a:lnSpc>
                <a:spcPct val="70000"/>
              </a:lnSpc>
            </a:pPr>
            <a:r>
              <a:rPr lang="en-US" sz="1800" dirty="0"/>
              <a:t/>
            </a:r>
            <a:br>
              <a:rPr lang="en-US" sz="1800" dirty="0"/>
            </a:br>
            <a:endParaRPr lang="en-US" sz="1800" dirty="0">
              <a:latin typeface="Calibri"/>
            </a:endParaRPr>
          </a:p>
          <a:p>
            <a:pPr marL="636270" lvl="1" indent="-244475" algn="just">
              <a:lnSpc>
                <a:spcPct val="70000"/>
              </a:lnSpc>
              <a:spcBef>
                <a:spcPts val="600"/>
              </a:spcBef>
              <a:buFont typeface="Noto Sans Symbols,Sans-Serif"/>
              <a:buChar char="⚫"/>
            </a:pPr>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3649418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Guess the output 1</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r>
              <a:rPr lang="en-US" sz="1800" dirty="0">
                <a:latin typeface="Calibri"/>
              </a:rPr>
              <a:t>int foo() </a:t>
            </a:r>
          </a:p>
          <a:p>
            <a:pPr algn="just"/>
            <a:r>
              <a:rPr lang="en-US" sz="1800" dirty="0">
                <a:latin typeface="Calibri"/>
              </a:rPr>
              <a:t>{ </a:t>
            </a:r>
          </a:p>
          <a:p>
            <a:pPr algn="just"/>
            <a:r>
              <a:rPr lang="en-US" sz="1800" dirty="0">
                <a:latin typeface="Calibri"/>
              </a:rPr>
              <a:t>    </a:t>
            </a:r>
            <a:r>
              <a:rPr lang="en-US" sz="1800" dirty="0" err="1">
                <a:latin typeface="Calibri"/>
              </a:rPr>
              <a:t>i</a:t>
            </a:r>
            <a:r>
              <a:rPr lang="en-US" sz="1800" dirty="0">
                <a:latin typeface="Calibri"/>
              </a:rPr>
              <a:t>=3; </a:t>
            </a:r>
          </a:p>
          <a:p>
            <a:pPr algn="just"/>
            <a:r>
              <a:rPr lang="en-US" sz="1800" dirty="0">
                <a:latin typeface="Calibri"/>
              </a:rPr>
              <a:t>    A </a:t>
            </a:r>
            <a:r>
              <a:rPr lang="en-US" sz="1800" dirty="0" err="1">
                <a:latin typeface="Calibri"/>
              </a:rPr>
              <a:t>ob</a:t>
            </a:r>
            <a:r>
              <a:rPr lang="en-US" sz="1800" dirty="0">
                <a:latin typeface="Calibri"/>
              </a:rPr>
              <a:t>; </a:t>
            </a:r>
          </a:p>
          <a:p>
            <a:pPr algn="just"/>
            <a:r>
              <a:rPr lang="en-US" sz="1800" dirty="0">
                <a:latin typeface="Calibri"/>
              </a:rPr>
              <a:t>    return </a:t>
            </a:r>
            <a:r>
              <a:rPr lang="en-US" sz="1800" dirty="0" err="1">
                <a:latin typeface="Calibri"/>
              </a:rPr>
              <a:t>i</a:t>
            </a:r>
            <a:r>
              <a:rPr lang="en-US" sz="1800" dirty="0">
                <a:latin typeface="Calibri"/>
              </a:rPr>
              <a:t>; </a:t>
            </a:r>
          </a:p>
          <a:p>
            <a:pPr algn="just"/>
            <a:r>
              <a:rPr lang="en-US" sz="1800" dirty="0">
                <a:latin typeface="Calibri"/>
              </a:rPr>
              <a:t>} </a:t>
            </a:r>
          </a:p>
          <a:p>
            <a:pPr algn="just"/>
            <a:endParaRPr lang="en-US" sz="1800" dirty="0">
              <a:latin typeface="Calibri"/>
            </a:endParaRPr>
          </a:p>
          <a:p>
            <a:pPr algn="just"/>
            <a:r>
              <a:rPr lang="en-US" sz="1800" dirty="0">
                <a:latin typeface="Calibri"/>
              </a:rPr>
              <a:t>int main() </a:t>
            </a:r>
          </a:p>
          <a:p>
            <a:pPr algn="just"/>
            <a:r>
              <a:rPr lang="en-US" sz="1800" dirty="0">
                <a:latin typeface="Calibri"/>
              </a:rPr>
              <a:t>{ </a:t>
            </a:r>
          </a:p>
          <a:p>
            <a:pPr algn="just"/>
            <a:r>
              <a:rPr lang="en-US" sz="1800" dirty="0">
                <a:latin typeface="Calibri"/>
              </a:rPr>
              <a:t>    </a:t>
            </a:r>
            <a:r>
              <a:rPr lang="en-US" sz="1800" dirty="0" err="1">
                <a:latin typeface="Calibri"/>
              </a:rPr>
              <a:t>cout</a:t>
            </a:r>
            <a:r>
              <a:rPr lang="en-US" sz="1800" dirty="0">
                <a:latin typeface="Calibri"/>
              </a:rPr>
              <a:t> &lt;&lt; foo() &lt;&lt; </a:t>
            </a:r>
            <a:r>
              <a:rPr lang="en-US" sz="1800" dirty="0" err="1">
                <a:latin typeface="Calibri"/>
              </a:rPr>
              <a:t>endl</a:t>
            </a:r>
            <a:r>
              <a:rPr lang="en-US" sz="1800" dirty="0">
                <a:latin typeface="Calibri"/>
              </a:rPr>
              <a:t>; </a:t>
            </a:r>
          </a:p>
          <a:p>
            <a:pPr algn="just"/>
            <a:r>
              <a:rPr lang="en-US" sz="1800" dirty="0">
                <a:latin typeface="Calibri"/>
              </a:rPr>
              <a:t>    return 0; </a:t>
            </a:r>
          </a:p>
          <a:p>
            <a:pPr algn="just"/>
            <a:r>
              <a:rPr lang="en-US" sz="1800" dirty="0">
                <a:latin typeface="Calibri"/>
              </a:rPr>
              <a:t>} </a:t>
            </a:r>
          </a:p>
          <a:p>
            <a:pPr algn="just"/>
            <a:endParaRPr lang="en-US" sz="1800" dirty="0"/>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marL="269875" indent="-142875" algn="just">
              <a:lnSpc>
                <a:spcPct val="70000"/>
              </a:lnSpc>
            </a:pPr>
            <a:r>
              <a:rPr lang="en-US" sz="1800" dirty="0"/>
              <a:t/>
            </a:r>
            <a:br>
              <a:rPr lang="en-US" sz="1800" dirty="0"/>
            </a:br>
            <a:endParaRPr lang="en-US" sz="1800" dirty="0">
              <a:latin typeface="Calibri"/>
            </a:endParaRPr>
          </a:p>
          <a:p>
            <a:pPr marL="636270" lvl="1" indent="-244475" algn="just">
              <a:lnSpc>
                <a:spcPct val="70000"/>
              </a:lnSpc>
              <a:spcBef>
                <a:spcPts val="600"/>
              </a:spcBef>
              <a:buFont typeface="Noto Sans Symbols,Sans-Serif"/>
              <a:buChar char="⚫"/>
            </a:pPr>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1963533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Guess the output 1</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sz="1800" dirty="0"/>
          </a:p>
          <a:p>
            <a:pPr algn="just"/>
            <a:endParaRPr lang="en-US" sz="1800" dirty="0"/>
          </a:p>
          <a:p>
            <a:pPr algn="just"/>
            <a:r>
              <a:rPr lang="en-US" sz="1800" b="1" dirty="0">
                <a:solidFill>
                  <a:srgbClr val="FF0000"/>
                </a:solidFill>
              </a:rPr>
              <a:t>3</a:t>
            </a:r>
            <a:endParaRPr lang="en-US"/>
          </a:p>
          <a:p>
            <a:pPr algn="just"/>
            <a:endParaRPr lang="en-US"/>
          </a:p>
          <a:p>
            <a:pPr algn="just"/>
            <a:endParaRPr lang="en-US" sz="1800" dirty="0"/>
          </a:p>
          <a:p>
            <a:pPr algn="just"/>
            <a:endParaRPr lang="en-US" sz="1800" dirty="0">
              <a:latin typeface="Calibri"/>
            </a:endParaRPr>
          </a:p>
          <a:p>
            <a:pPr algn="just"/>
            <a:endParaRPr lang="en-US" sz="1800" dirty="0">
              <a:latin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cs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marL="269875" indent="-142875" algn="just">
              <a:lnSpc>
                <a:spcPct val="70000"/>
              </a:lnSpc>
            </a:pPr>
            <a:r>
              <a:rPr lang="en-US" sz="1800" dirty="0"/>
              <a:t/>
            </a:r>
            <a:br>
              <a:rPr lang="en-US" sz="1800" dirty="0"/>
            </a:br>
            <a:endParaRPr lang="en-US" sz="1800" dirty="0">
              <a:latin typeface="Calibri"/>
            </a:endParaRPr>
          </a:p>
          <a:p>
            <a:pPr marL="636270" lvl="1" indent="-244475" algn="just">
              <a:lnSpc>
                <a:spcPct val="70000"/>
              </a:lnSpc>
              <a:spcBef>
                <a:spcPts val="600"/>
              </a:spcBef>
              <a:buFont typeface="Noto Sans Symbols,Sans-Serif"/>
              <a:buChar char="⚫"/>
            </a:pPr>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Tree>
    <p:extLst>
      <p:ext uri="{BB962C8B-B14F-4D97-AF65-F5344CB8AC3E}">
        <p14:creationId xmlns:p14="http://schemas.microsoft.com/office/powerpoint/2010/main" val="3793694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Guess the output 2</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r>
              <a:rPr lang="en-US" sz="1800" dirty="0">
                <a:latin typeface="Calibri"/>
              </a:rPr>
              <a:t>class A</a:t>
            </a:r>
          </a:p>
          <a:p>
            <a:pPr algn="just"/>
            <a:r>
              <a:rPr lang="en-US" sz="1800" dirty="0">
                <a:latin typeface="Calibri"/>
              </a:rPr>
              <a:t>{</a:t>
            </a:r>
          </a:p>
          <a:p>
            <a:pPr algn="just"/>
            <a:r>
              <a:rPr lang="en-US" sz="1800" dirty="0">
                <a:latin typeface="Calibri"/>
              </a:rPr>
              <a:t>    int id;</a:t>
            </a:r>
          </a:p>
          <a:p>
            <a:pPr algn="just"/>
            <a:r>
              <a:rPr lang="en-US" sz="1800" dirty="0">
                <a:latin typeface="Calibri"/>
              </a:rPr>
              <a:t>    static int count;</a:t>
            </a:r>
          </a:p>
          <a:p>
            <a:pPr algn="just"/>
            <a:r>
              <a:rPr lang="en-US" sz="1800" dirty="0">
                <a:latin typeface="Calibri"/>
              </a:rPr>
              <a:t>public:</a:t>
            </a:r>
          </a:p>
          <a:p>
            <a:pPr algn="just"/>
            <a:r>
              <a:rPr lang="en-US" sz="1800" dirty="0">
                <a:latin typeface="Calibri"/>
              </a:rPr>
              <a:t>    A() {</a:t>
            </a:r>
          </a:p>
          <a:p>
            <a:pPr algn="just"/>
            <a:r>
              <a:rPr lang="en-US" sz="1800" dirty="0">
                <a:latin typeface="Calibri"/>
              </a:rPr>
              <a:t>        count++;</a:t>
            </a:r>
          </a:p>
          <a:p>
            <a:pPr algn="just"/>
            <a:r>
              <a:rPr lang="en-US" sz="1800" dirty="0">
                <a:latin typeface="Calibri"/>
              </a:rPr>
              <a:t>        id = count;</a:t>
            </a:r>
          </a:p>
          <a:p>
            <a:pPr algn="just"/>
            <a:r>
              <a:rPr lang="en-US" sz="1800" dirty="0">
                <a:latin typeface="Calibri"/>
              </a:rPr>
              <a:t>        </a:t>
            </a:r>
            <a:r>
              <a:rPr lang="en-US" sz="1800" dirty="0" err="1">
                <a:latin typeface="Calibri"/>
              </a:rPr>
              <a:t>cout</a:t>
            </a:r>
            <a:r>
              <a:rPr lang="en-US" sz="1800" dirty="0">
                <a:latin typeface="Calibri"/>
              </a:rPr>
              <a:t> &lt;&lt; "constructor for id " &lt;&lt; id &lt;&lt; </a:t>
            </a:r>
            <a:r>
              <a:rPr lang="en-US" sz="1800" dirty="0" err="1">
                <a:latin typeface="Calibri"/>
              </a:rPr>
              <a:t>endl</a:t>
            </a:r>
            <a:r>
              <a:rPr lang="en-US" sz="1800" dirty="0">
                <a:latin typeface="Calibri"/>
              </a:rPr>
              <a:t>;</a:t>
            </a:r>
          </a:p>
          <a:p>
            <a:pPr algn="just"/>
            <a:r>
              <a:rPr lang="en-US" sz="1800" dirty="0">
                <a:latin typeface="Calibri"/>
              </a:rPr>
              <a:t>    }</a:t>
            </a:r>
          </a:p>
          <a:p>
            <a:pPr algn="just"/>
            <a:r>
              <a:rPr lang="en-US" sz="1800" dirty="0">
                <a:latin typeface="Calibri"/>
              </a:rPr>
              <a:t>    ~A() {</a:t>
            </a:r>
          </a:p>
          <a:p>
            <a:pPr algn="just"/>
            <a:r>
              <a:rPr lang="en-US" sz="1800" dirty="0">
                <a:latin typeface="Calibri"/>
              </a:rPr>
              <a:t>        </a:t>
            </a:r>
            <a:r>
              <a:rPr lang="en-US" sz="1800" dirty="0" err="1">
                <a:latin typeface="Calibri"/>
              </a:rPr>
              <a:t>cout</a:t>
            </a:r>
            <a:r>
              <a:rPr lang="en-US" sz="1800" dirty="0">
                <a:latin typeface="Calibri"/>
              </a:rPr>
              <a:t> &lt;&lt; "destructor for id " &lt;&lt; id &lt;&lt; </a:t>
            </a:r>
            <a:r>
              <a:rPr lang="en-US" sz="1800" dirty="0" err="1">
                <a:latin typeface="Calibri"/>
              </a:rPr>
              <a:t>endl</a:t>
            </a:r>
            <a:r>
              <a:rPr lang="en-US" sz="1800" dirty="0">
                <a:latin typeface="Calibri"/>
              </a:rPr>
              <a:t>;</a:t>
            </a:r>
          </a:p>
          <a:p>
            <a:pPr algn="just"/>
            <a:r>
              <a:rPr lang="en-US" sz="1800" dirty="0">
                <a:latin typeface="Calibri"/>
              </a:rPr>
              <a:t>    }</a:t>
            </a:r>
          </a:p>
          <a:p>
            <a:pPr algn="just"/>
            <a:r>
              <a:rPr lang="en-US" sz="1800" dirty="0">
                <a:latin typeface="Calibri"/>
              </a:rPr>
              <a:t>};</a:t>
            </a:r>
            <a:endParaRPr lang="en-US" dirty="0">
              <a:latin typeface="Calibri"/>
            </a:endParaRPr>
          </a:p>
        </p:txBody>
      </p:sp>
    </p:spTree>
    <p:extLst>
      <p:ext uri="{BB962C8B-B14F-4D97-AF65-F5344CB8AC3E}">
        <p14:creationId xmlns:p14="http://schemas.microsoft.com/office/powerpoint/2010/main" val="3282932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marR="0" lvl="0" indent="0" algn="l" rtl="0">
              <a:lnSpc>
                <a:spcPct val="200000"/>
              </a:lnSpc>
              <a:spcBef>
                <a:spcPts val="0"/>
              </a:spcBef>
              <a:spcAft>
                <a:spcPts val="0"/>
              </a:spcAft>
              <a:buNone/>
            </a:pPr>
            <a:r>
              <a:rPr lang="en-US" sz="2000" b="0" i="0" u="none" strike="noStrike" cap="none" dirty="0">
                <a:solidFill>
                  <a:srgbClr val="000000"/>
                </a:solidFill>
                <a:latin typeface="Calibri"/>
                <a:ea typeface="Calibri"/>
                <a:cs typeface="Calibri"/>
                <a:sym typeface="Calibri"/>
              </a:rPr>
              <a:t>Today we are going to cover -</a:t>
            </a:r>
            <a:endParaRPr dirty="0"/>
          </a:p>
          <a:p>
            <a:pPr marL="457200" indent="-381000">
              <a:lnSpc>
                <a:spcPct val="200000"/>
              </a:lnSpc>
              <a:buSzPts val="2400"/>
              <a:buFont typeface="Calibri"/>
              <a:buChar char="●"/>
            </a:pPr>
            <a:r>
              <a:rPr lang="en-US" sz="2000" dirty="0">
                <a:latin typeface="Calibri"/>
                <a:cs typeface="Calibri"/>
              </a:rPr>
              <a:t>Initializer List</a:t>
            </a:r>
          </a:p>
          <a:p>
            <a:pPr marL="457200" indent="-381000">
              <a:lnSpc>
                <a:spcPct val="200000"/>
              </a:lnSpc>
              <a:buSzPts val="2400"/>
              <a:buFont typeface="Calibri"/>
              <a:buChar char="●"/>
            </a:pPr>
            <a:r>
              <a:rPr lang="en-US" sz="2000" dirty="0">
                <a:latin typeface="Calibri"/>
                <a:ea typeface="Calibri"/>
                <a:cs typeface="Calibri"/>
              </a:rPr>
              <a:t>Constructor with default argument</a:t>
            </a:r>
            <a:endParaRPr lang="en-US" sz="2000" b="0" i="0" u="none" strike="noStrike" cap="none" dirty="0">
              <a:solidFill>
                <a:srgbClr val="000000"/>
              </a:solidFill>
              <a:latin typeface="Calibri"/>
              <a:ea typeface="Calibri"/>
              <a:cs typeface="Calibri"/>
            </a:endParaRPr>
          </a:p>
          <a:p>
            <a:pPr marL="457200" indent="-381000">
              <a:lnSpc>
                <a:spcPct val="200000"/>
              </a:lnSpc>
              <a:buSzPts val="2400"/>
              <a:buFont typeface="Calibri"/>
              <a:buChar char="●"/>
            </a:pPr>
            <a:r>
              <a:rPr lang="en-US" sz="2000" dirty="0">
                <a:latin typeface="Calibri"/>
                <a:ea typeface="Calibri"/>
                <a:cs typeface="Calibri"/>
              </a:rPr>
              <a:t>Destructor</a:t>
            </a:r>
            <a:endParaRPr lang="en-US" sz="2000" b="0" i="0" u="none" strike="noStrike" cap="none" dirty="0">
              <a:solidFill>
                <a:srgbClr val="000000"/>
              </a:solidFill>
              <a:latin typeface="Calibri"/>
              <a:ea typeface="Calibri"/>
              <a:cs typeface="Calibri"/>
            </a:endParaRPr>
          </a:p>
          <a:p>
            <a:pPr marL="76200">
              <a:lnSpc>
                <a:spcPct val="200000"/>
              </a:lnSpc>
              <a:buSzPts val="2400"/>
            </a:pPr>
            <a:endParaRPr lang="en-US" sz="2000" dirty="0">
              <a:latin typeface="Calibri"/>
              <a:ea typeface="Calibri"/>
              <a:cs typeface="Calibri"/>
            </a:endParaRPr>
          </a:p>
          <a:p>
            <a:pPr marL="457200" indent="-381000">
              <a:lnSpc>
                <a:spcPct val="200000"/>
              </a:lnSpc>
              <a:buSzPts val="2400"/>
              <a:buFont typeface="Calibri"/>
              <a:buChar char="●"/>
            </a:pPr>
            <a:endParaRPr lang="en-US" sz="2000" dirty="0">
              <a:latin typeface="Calibri"/>
              <a:ea typeface="Calibri"/>
              <a:cs typeface="Calibri"/>
            </a:endParaRPr>
          </a:p>
          <a:p>
            <a:pPr marL="457200" indent="-381000">
              <a:lnSpc>
                <a:spcPct val="200000"/>
              </a:lnSpc>
              <a:buSzPts val="2400"/>
              <a:buFont typeface="Calibri"/>
              <a:buChar char="●"/>
            </a:pPr>
            <a:endParaRPr lang="en-US" sz="2000" dirty="0">
              <a:latin typeface="Calibri"/>
              <a:ea typeface="Calibri"/>
              <a:cs typeface="Calibri"/>
            </a:endParaRPr>
          </a:p>
        </p:txBody>
      </p:sp>
      <p:sp>
        <p:nvSpPr>
          <p:cNvPr id="71" name="Google Shape;71;p2"/>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2" name="Google Shape;72;p2"/>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sp>
        <p:nvSpPr>
          <p:cNvPr id="73" name="Google Shape;73;p2"/>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FFFFFF"/>
                </a:solidFill>
                <a:latin typeface="Calibri"/>
                <a:ea typeface="Calibri"/>
                <a:cs typeface="Calibri"/>
                <a:sym typeface="Calibri"/>
              </a:rPr>
              <a:t>Today’s Agenda</a:t>
            </a:r>
            <a:endParaRPr sz="3000" b="1"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786884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Guess the output 2</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a:p>
          <a:p>
            <a:pPr algn="just"/>
            <a:r>
              <a:rPr lang="en-US" sz="1800" dirty="0">
                <a:latin typeface="Calibri"/>
              </a:rPr>
              <a:t>int A::count = 0;</a:t>
            </a:r>
            <a:endParaRPr lang="en-US" dirty="0">
              <a:latin typeface="Calibri"/>
            </a:endParaRPr>
          </a:p>
          <a:p>
            <a:pPr algn="just"/>
            <a:endParaRPr lang="en-US" dirty="0">
              <a:latin typeface="Calibri"/>
            </a:endParaRPr>
          </a:p>
          <a:p>
            <a:pPr algn="just"/>
            <a:r>
              <a:rPr lang="en-US" sz="1800" dirty="0">
                <a:latin typeface="Calibri"/>
              </a:rPr>
              <a:t>int main() {</a:t>
            </a:r>
            <a:endParaRPr lang="en-US" dirty="0">
              <a:latin typeface="Calibri"/>
            </a:endParaRPr>
          </a:p>
          <a:p>
            <a:pPr algn="just"/>
            <a:r>
              <a:rPr lang="en-US" sz="1800" dirty="0">
                <a:latin typeface="Calibri"/>
              </a:rPr>
              <a:t>    A a[3];</a:t>
            </a:r>
            <a:endParaRPr lang="en-US" dirty="0">
              <a:latin typeface="Calibri"/>
            </a:endParaRPr>
          </a:p>
          <a:p>
            <a:pPr algn="just"/>
            <a:r>
              <a:rPr lang="en-US" sz="1800" dirty="0">
                <a:latin typeface="Calibri"/>
              </a:rPr>
              <a:t>    return 0;</a:t>
            </a:r>
            <a:endParaRPr lang="en-US" dirty="0">
              <a:latin typeface="Calibri"/>
            </a:endParaRPr>
          </a:p>
          <a:p>
            <a:pPr algn="just"/>
            <a:r>
              <a:rPr lang="en-US" sz="1800" dirty="0">
                <a:latin typeface="Calibri"/>
              </a:rPr>
              <a:t>}</a:t>
            </a:r>
            <a:endParaRPr lang="en-US" dirty="0">
              <a:latin typeface="Calibri"/>
            </a:endParaRPr>
          </a:p>
          <a:p>
            <a:pPr algn="just"/>
            <a:endParaRPr lang="en-US" sz="1800" dirty="0"/>
          </a:p>
          <a:p>
            <a:pPr algn="just"/>
            <a:endParaRPr lang="en-US" sz="1800" dirty="0">
              <a:latin typeface="Calibri"/>
              <a:cs typeface="Calibri"/>
            </a:endParaRP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marL="269875" indent="-142875" algn="just">
              <a:lnSpc>
                <a:spcPct val="70000"/>
              </a:lnSpc>
            </a:pPr>
            <a:r>
              <a:rPr lang="en-US" sz="1800" dirty="0"/>
              <a:t/>
            </a:r>
            <a:br>
              <a:rPr lang="en-US" sz="1800" dirty="0"/>
            </a:br>
            <a:endParaRPr lang="en-US" sz="1800" dirty="0"/>
          </a:p>
          <a:p>
            <a:pPr marL="636270" lvl="1" indent="-244475" algn="just">
              <a:lnSpc>
                <a:spcPct val="70000"/>
              </a:lnSpc>
              <a:spcBef>
                <a:spcPts val="600"/>
              </a:spcBef>
              <a:buFont typeface="Noto Sans Symbols,Sans-Serif"/>
              <a:buChar char="⚫"/>
            </a:pPr>
            <a:endParaRPr lang="en-US" sz="1800" dirty="0"/>
          </a:p>
          <a:p>
            <a:pPr algn="just"/>
            <a:endParaRPr lang="en-US" sz="1800" dirty="0"/>
          </a:p>
          <a:p>
            <a:pPr algn="just"/>
            <a:endParaRPr lang="en-US" sz="1800" dirty="0"/>
          </a:p>
          <a:p>
            <a:pPr algn="just"/>
            <a:endParaRPr lang="en-US" sz="1800" dirty="0">
              <a:latin typeface="Calibri"/>
            </a:endParaRPr>
          </a:p>
        </p:txBody>
      </p:sp>
    </p:spTree>
    <p:extLst>
      <p:ext uri="{BB962C8B-B14F-4D97-AF65-F5344CB8AC3E}">
        <p14:creationId xmlns:p14="http://schemas.microsoft.com/office/powerpoint/2010/main" val="1586723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9"/>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buClr>
                <a:schemeClr val="dk1"/>
              </a:buClr>
              <a:buSzPts val="2800"/>
            </a:pPr>
            <a:r>
              <a:rPr lang="en-US" sz="2800" b="1" dirty="0">
                <a:solidFill>
                  <a:srgbClr val="FFFFFF"/>
                </a:solidFill>
                <a:latin typeface="Calibri"/>
                <a:ea typeface="Calibri"/>
                <a:cs typeface="Calibri"/>
              </a:rPr>
              <a:t>Guess the output 2</a:t>
            </a:r>
            <a:endParaRPr lang="en-US" sz="2800" b="1" i="0" u="none" strike="noStrike" cap="none" dirty="0">
              <a:solidFill>
                <a:srgbClr val="FFFFFF"/>
              </a:solidFill>
              <a:latin typeface="Calibri"/>
              <a:ea typeface="Calibri"/>
              <a:cs typeface="Calibri"/>
            </a:endParaRPr>
          </a:p>
        </p:txBody>
      </p:sp>
      <p:sp>
        <p:nvSpPr>
          <p:cNvPr id="126" name="Google Shape;126;p9"/>
          <p:cNvSpPr txBox="1"/>
          <p:nvPr/>
        </p:nvSpPr>
        <p:spPr>
          <a:xfrm>
            <a:off x="389700" y="729281"/>
            <a:ext cx="8229600" cy="4222730"/>
          </a:xfrm>
          <a:prstGeom prst="rect">
            <a:avLst/>
          </a:prstGeom>
          <a:noFill/>
          <a:ln>
            <a:noFill/>
          </a:ln>
        </p:spPr>
        <p:txBody>
          <a:bodyPr spcFirstLastPara="1" wrap="square" lIns="90000" tIns="46800" rIns="90000" bIns="46800" anchor="t" anchorCtr="0">
            <a:noAutofit/>
          </a:bodyPr>
          <a:lstStyle/>
          <a:p>
            <a:pPr algn="just"/>
            <a:endParaRPr lang="en-US" sz="1800" b="1" dirty="0">
              <a:solidFill>
                <a:srgbClr val="FF0000"/>
              </a:solidFill>
              <a:latin typeface="Calibri"/>
            </a:endParaRPr>
          </a:p>
          <a:p>
            <a:pPr algn="just"/>
            <a:r>
              <a:rPr lang="en-US" sz="1800" b="1" dirty="0">
                <a:solidFill>
                  <a:srgbClr val="FF0000"/>
                </a:solidFill>
                <a:latin typeface="Calibri"/>
              </a:rPr>
              <a:t>constructor for id 1</a:t>
            </a:r>
            <a:endParaRPr lang="en-US" b="1">
              <a:solidFill>
                <a:srgbClr val="FF0000"/>
              </a:solidFill>
              <a:latin typeface="Calibri"/>
            </a:endParaRPr>
          </a:p>
          <a:p>
            <a:pPr algn="just"/>
            <a:r>
              <a:rPr lang="en-US" sz="1800" b="1" dirty="0">
                <a:solidFill>
                  <a:srgbClr val="FF0000"/>
                </a:solidFill>
                <a:latin typeface="Calibri"/>
              </a:rPr>
              <a:t>
constructor for id 2</a:t>
            </a:r>
            <a:endParaRPr lang="en-US" b="1">
              <a:solidFill>
                <a:srgbClr val="FF0000"/>
              </a:solidFill>
              <a:latin typeface="Calibri"/>
            </a:endParaRPr>
          </a:p>
          <a:p>
            <a:pPr algn="just"/>
            <a:r>
              <a:rPr lang="en-US" sz="1800" b="1" dirty="0">
                <a:solidFill>
                  <a:srgbClr val="FF0000"/>
                </a:solidFill>
                <a:latin typeface="Calibri"/>
              </a:rPr>
              <a:t>
constructor for id 3</a:t>
            </a:r>
            <a:endParaRPr lang="en-US" b="1">
              <a:solidFill>
                <a:srgbClr val="FF0000"/>
              </a:solidFill>
              <a:latin typeface="Calibri"/>
            </a:endParaRPr>
          </a:p>
          <a:p>
            <a:pPr algn="just"/>
            <a:r>
              <a:rPr lang="en-US" sz="1800" b="1" dirty="0">
                <a:solidFill>
                  <a:srgbClr val="FF0000"/>
                </a:solidFill>
                <a:latin typeface="Calibri"/>
              </a:rPr>
              <a:t>
destructor for id 3</a:t>
            </a:r>
            <a:endParaRPr lang="en-US" b="1" dirty="0">
              <a:solidFill>
                <a:srgbClr val="FF0000"/>
              </a:solidFill>
              <a:latin typeface="Calibri"/>
            </a:endParaRPr>
          </a:p>
          <a:p>
            <a:pPr algn="just"/>
            <a:r>
              <a:rPr lang="en-US" sz="1800" b="1" dirty="0">
                <a:solidFill>
                  <a:srgbClr val="FF0000"/>
                </a:solidFill>
                <a:latin typeface="Calibri"/>
              </a:rPr>
              <a:t>
destructor for id 2</a:t>
            </a:r>
            <a:endParaRPr lang="en-US" b="1" dirty="0">
              <a:solidFill>
                <a:srgbClr val="FF0000"/>
              </a:solidFill>
              <a:latin typeface="Calibri"/>
            </a:endParaRPr>
          </a:p>
          <a:p>
            <a:pPr algn="just"/>
            <a:r>
              <a:rPr lang="en-US" sz="1800" b="1" dirty="0">
                <a:solidFill>
                  <a:srgbClr val="FF0000"/>
                </a:solidFill>
                <a:latin typeface="Calibri"/>
              </a:rPr>
              <a:t>
destructor for id 1</a:t>
            </a:r>
            <a:endParaRPr lang="en-US" b="1" dirty="0">
              <a:solidFill>
                <a:srgbClr val="FF0000"/>
              </a:solidFill>
              <a:latin typeface="Calibri"/>
            </a:endParaRPr>
          </a:p>
          <a:p>
            <a:pPr algn="just"/>
            <a:endParaRPr lang="en-US" sz="1800" dirty="0"/>
          </a:p>
          <a:p>
            <a:pPr algn="just"/>
            <a:endParaRPr lang="en-US" sz="1800" dirty="0"/>
          </a:p>
          <a:p>
            <a:pPr algn="just"/>
            <a:endParaRPr lang="en-US" sz="1800" dirty="0">
              <a:latin typeface="Calibri"/>
              <a:cs typeface="Calibri"/>
            </a:endParaRP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marL="269875" indent="-142875" algn="just">
              <a:lnSpc>
                <a:spcPct val="70000"/>
              </a:lnSpc>
            </a:pPr>
            <a:r>
              <a:rPr lang="en-US" sz="1800" dirty="0"/>
              <a:t/>
            </a:r>
            <a:br>
              <a:rPr lang="en-US" sz="1800" dirty="0"/>
            </a:br>
            <a:endParaRPr lang="en-US" sz="1800" dirty="0"/>
          </a:p>
          <a:p>
            <a:pPr marL="636270" lvl="1" indent="-244475" algn="just">
              <a:lnSpc>
                <a:spcPct val="70000"/>
              </a:lnSpc>
              <a:spcBef>
                <a:spcPts val="600"/>
              </a:spcBef>
              <a:buFont typeface="Noto Sans Symbols,Sans-Serif"/>
              <a:buChar char="⚫"/>
            </a:pPr>
            <a:endParaRPr lang="en-US" sz="1800" dirty="0"/>
          </a:p>
          <a:p>
            <a:pPr algn="just"/>
            <a:endParaRPr lang="en-US" sz="1800" dirty="0"/>
          </a:p>
          <a:p>
            <a:pPr algn="just"/>
            <a:endParaRPr lang="en-US" sz="1800" dirty="0"/>
          </a:p>
          <a:p>
            <a:pPr algn="just"/>
            <a:endParaRPr lang="en-US" sz="1800" dirty="0">
              <a:latin typeface="Calibri"/>
            </a:endParaRPr>
          </a:p>
        </p:txBody>
      </p:sp>
    </p:spTree>
    <p:extLst>
      <p:ext uri="{BB962C8B-B14F-4D97-AF65-F5344CB8AC3E}">
        <p14:creationId xmlns:p14="http://schemas.microsoft.com/office/powerpoint/2010/main" val="348969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60"/>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05" name="Google Shape;505;p60"/>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marL="0" marR="0" lvl="2" indent="0" algn="ctr" rtl="0">
              <a:lnSpc>
                <a:spcPct val="150000"/>
              </a:lnSpc>
              <a:spcBef>
                <a:spcPts val="0"/>
              </a:spcBef>
              <a:spcAft>
                <a:spcPts val="0"/>
              </a:spcAft>
              <a:buNone/>
            </a:pPr>
            <a:endParaRPr sz="4000" b="1" i="0" u="none" strike="noStrike" cap="none">
              <a:solidFill>
                <a:srgbClr val="000000"/>
              </a:solidFill>
              <a:latin typeface="Calibri"/>
              <a:ea typeface="Calibri"/>
              <a:cs typeface="Calibri"/>
              <a:sym typeface="Calibri"/>
            </a:endParaRPr>
          </a:p>
          <a:p>
            <a:pPr marL="0" marR="0" lvl="2" indent="0" algn="ctr" rtl="0">
              <a:lnSpc>
                <a:spcPct val="150000"/>
              </a:lnSpc>
              <a:spcBef>
                <a:spcPts val="0"/>
              </a:spcBef>
              <a:spcAft>
                <a:spcPts val="0"/>
              </a:spcAft>
              <a:buNone/>
            </a:pPr>
            <a:r>
              <a:rPr lang="en-US" sz="4000" b="1" i="0" u="none" strike="noStrike" cap="none">
                <a:solidFill>
                  <a:srgbClr val="000000"/>
                </a:solidFill>
                <a:latin typeface="Calibri"/>
                <a:ea typeface="Calibri"/>
                <a:cs typeface="Calibri"/>
                <a:sym typeface="Calibri"/>
              </a:rPr>
              <a:t>Any Questions??</a:t>
            </a:r>
            <a:endParaRPr/>
          </a:p>
        </p:txBody>
      </p:sp>
      <p:sp>
        <p:nvSpPr>
          <p:cNvPr id="506" name="Google Shape;506;p60"/>
          <p:cNvSpPr txBox="1"/>
          <p:nvPr/>
        </p:nvSpPr>
        <p:spPr>
          <a:xfrm>
            <a:off x="340079" y="138448"/>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a:solidFill>
                  <a:schemeClr val="lt1"/>
                </a:solidFill>
                <a:latin typeface="Calibri"/>
                <a:ea typeface="Calibri"/>
                <a:cs typeface="Calibri"/>
                <a:sym typeface="Calibri"/>
              </a:rPr>
              <a:t>QNA Time</a:t>
            </a:r>
            <a:endParaRPr/>
          </a:p>
        </p:txBody>
      </p:sp>
      <p:sp>
        <p:nvSpPr>
          <p:cNvPr id="507" name="Google Shape;507;p60"/>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08" name="Google Shape;508;p60"/>
          <p:cNvSpPr txBox="1"/>
          <p:nvPr/>
        </p:nvSpPr>
        <p:spPr>
          <a:xfrm>
            <a:off x="2349796" y="1275909"/>
            <a:ext cx="4432091"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000" b="0" i="0" u="none" strike="noStrike" cap="none">
                <a:solidFill>
                  <a:srgbClr val="FF0000"/>
                </a:solidFill>
                <a:highlight>
                  <a:srgbClr val="C0C0C0"/>
                </a:highlight>
                <a:latin typeface="Calibri"/>
                <a:ea typeface="Calibri"/>
                <a:cs typeface="Calibri"/>
                <a:sym typeface="Calibri"/>
              </a:rPr>
              <a:t>Any Questions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6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SzPts val="2800"/>
              <a:buNone/>
            </a:pPr>
            <a:r>
              <a:rPr lang="en-US"/>
              <a:t>Thank You!</a:t>
            </a:r>
            <a:endParaRPr/>
          </a:p>
          <a:p>
            <a:pPr marL="12700" lvl="0" indent="0" algn="ctr" rtl="0">
              <a:lnSpc>
                <a:spcPct val="100000"/>
              </a:lnSpc>
              <a:spcBef>
                <a:spcPts val="0"/>
              </a:spcBef>
              <a:spcAft>
                <a:spcPts val="0"/>
              </a:spcAft>
              <a:buSzPts val="2800"/>
              <a:buNone/>
            </a:pPr>
            <a:endParaRPr sz="2000"/>
          </a:p>
          <a:p>
            <a:pPr marL="12700" lvl="0" indent="0" algn="l" rtl="0">
              <a:lnSpc>
                <a:spcPct val="100000"/>
              </a:lnSpc>
              <a:spcBef>
                <a:spcPts val="0"/>
              </a:spcBef>
              <a:spcAft>
                <a:spcPts val="0"/>
              </a:spcAft>
              <a:buSzPts val="2800"/>
              <a:buNone/>
            </a:pPr>
            <a:endParaRPr/>
          </a:p>
          <a:p>
            <a:pPr marL="12700" lvl="0" indent="0" algn="l" rtl="0">
              <a:lnSpc>
                <a:spcPct val="100000"/>
              </a:lnSpc>
              <a:spcBef>
                <a:spcPts val="0"/>
              </a:spcBef>
              <a:spcAft>
                <a:spcPts val="0"/>
              </a:spcAft>
              <a:buSzPts val="2800"/>
              <a:buNone/>
            </a:pPr>
            <a:endParaRPr sz="1800">
              <a:latin typeface="Arial"/>
              <a:ea typeface="Arial"/>
              <a:cs typeface="Arial"/>
              <a:sym typeface="Arial"/>
            </a:endParaRPr>
          </a:p>
          <a:p>
            <a:pPr marL="12700" lvl="0" indent="0" algn="l" rtl="0">
              <a:lnSpc>
                <a:spcPct val="100000"/>
              </a:lnSpc>
              <a:spcBef>
                <a:spcPts val="0"/>
              </a:spcBef>
              <a:spcAft>
                <a:spcPts val="0"/>
              </a:spcAft>
              <a:buSzPts val="2800"/>
              <a:buNone/>
            </a:pPr>
            <a:endParaRPr sz="1800">
              <a:latin typeface="Arial"/>
              <a:ea typeface="Arial"/>
              <a:cs typeface="Arial"/>
              <a:sym typeface="Arial"/>
            </a:endParaRPr>
          </a:p>
        </p:txBody>
      </p:sp>
      <p:sp>
        <p:nvSpPr>
          <p:cNvPr id="514" name="Google Shape;514;p61"/>
          <p:cNvSpPr txBox="1"/>
          <p:nvPr/>
        </p:nvSpPr>
        <p:spPr>
          <a:xfrm>
            <a:off x="1754372" y="3625702"/>
            <a:ext cx="598613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See you guys in next class.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marR="0" lvl="0" indent="0" algn="l" rtl="0">
              <a:lnSpc>
                <a:spcPct val="2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 name="Google Shape;79;p3"/>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0" name="Google Shape;80;p3"/>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sp>
        <p:nvSpPr>
          <p:cNvPr id="81" name="Google Shape;81;p3"/>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a:solidFill>
                  <a:schemeClr val="dk1"/>
                </a:solidFill>
                <a:latin typeface="Calibri"/>
                <a:ea typeface="Calibri"/>
                <a:cs typeface="Calibri"/>
                <a:sym typeface="Calibri"/>
              </a:rPr>
              <a:t>Let’s Get Started-</a:t>
            </a:r>
            <a:endParaRPr sz="3000" b="1" i="0" u="none" strike="noStrike" cap="none">
              <a:solidFill>
                <a:schemeClr val="dk1"/>
              </a:solidFill>
              <a:latin typeface="Calibri"/>
              <a:ea typeface="Calibri"/>
              <a:cs typeface="Calibri"/>
              <a:sym typeface="Calibri"/>
            </a:endParaRPr>
          </a:p>
        </p:txBody>
      </p:sp>
      <p:sp>
        <p:nvSpPr>
          <p:cNvPr id="82" name="Google Shape;82;p3"/>
          <p:cNvSpPr txBox="1"/>
          <p:nvPr/>
        </p:nvSpPr>
        <p:spPr>
          <a:xfrm>
            <a:off x="389700" y="92375"/>
            <a:ext cx="6941700" cy="391200"/>
          </a:xfrm>
          <a:prstGeom prst="rect">
            <a:avLst/>
          </a:prstGeom>
          <a:noFill/>
          <a:ln>
            <a:noFill/>
          </a:ln>
        </p:spPr>
        <p:txBody>
          <a:bodyPr spcFirstLastPara="1" wrap="square" lIns="0" tIns="12700" rIns="0" bIns="0" anchor="t" anchorCtr="0">
            <a:noAutofit/>
          </a:bodyPr>
          <a:lstStyle/>
          <a:p>
            <a:pPr marL="0" marR="0" lvl="0" indent="0" algn="l" rtl="0">
              <a:lnSpc>
                <a:spcPct val="100000"/>
              </a:lnSpc>
              <a:spcBef>
                <a:spcPts val="0"/>
              </a:spcBef>
              <a:spcAft>
                <a:spcPts val="0"/>
              </a:spcAft>
              <a:buNone/>
            </a:pPr>
            <a:endParaRPr lang="en-US" sz="2800" b="1" i="0" u="none" strike="noStrike" cap="none" dirty="0">
              <a:solidFill>
                <a:srgbClr val="FFFFFF"/>
              </a:solidFill>
              <a:latin typeface="Calibri"/>
              <a:ea typeface="Calibri"/>
              <a:cs typeface="Calibri"/>
            </a:endParaRPr>
          </a:p>
          <a:p>
            <a:pPr marL="12700" marR="0" lvl="0" indent="0" algn="l" rtl="0">
              <a:lnSpc>
                <a:spcPct val="100000"/>
              </a:lnSpc>
              <a:spcBef>
                <a:spcPts val="0"/>
              </a:spcBef>
              <a:spcAft>
                <a:spcPts val="0"/>
              </a:spcAft>
              <a:buNone/>
            </a:pPr>
            <a:endParaRPr sz="2800" b="1" i="0" u="none" strike="noStrike" cap="none">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800" b="1" dirty="0">
                <a:solidFill>
                  <a:srgbClr val="FFFFFF"/>
                </a:solidFill>
                <a:latin typeface="Calibri"/>
                <a:cs typeface="Calibri"/>
              </a:rPr>
              <a:t>Initializer List</a:t>
            </a:r>
          </a:p>
        </p:txBody>
      </p:sp>
      <p:sp>
        <p:nvSpPr>
          <p:cNvPr id="89" name="Google Shape;89;p4"/>
          <p:cNvSpPr txBox="1"/>
          <p:nvPr/>
        </p:nvSpPr>
        <p:spPr>
          <a:xfrm>
            <a:off x="94468" y="1012362"/>
            <a:ext cx="8952289" cy="3991616"/>
          </a:xfrm>
          <a:prstGeom prst="rect">
            <a:avLst/>
          </a:prstGeom>
          <a:noFill/>
          <a:ln>
            <a:noFill/>
          </a:ln>
        </p:spPr>
        <p:txBody>
          <a:bodyPr spcFirstLastPara="1" wrap="square" lIns="91425" tIns="91425" rIns="91425" bIns="91425" anchor="t" anchorCtr="0">
            <a:noAutofit/>
          </a:bodyPr>
          <a:lstStyle/>
          <a:p>
            <a:r>
              <a:rPr lang="en-US" sz="1800" dirty="0">
                <a:latin typeface="Calibri"/>
              </a:rPr>
              <a:t>Initializer List is used in initializing the data members of a class. The list of members to be initialized </a:t>
            </a:r>
            <a:r>
              <a:rPr lang="en-US" sz="1800" i="0" u="none" strike="noStrike" cap="none" dirty="0">
                <a:latin typeface="Calibri"/>
                <a:ea typeface="Arial"/>
                <a:cs typeface="Arial"/>
                <a:sym typeface="Arial"/>
              </a:rPr>
              <a:t>is </a:t>
            </a:r>
            <a:r>
              <a:rPr lang="en-US" sz="1800" dirty="0">
                <a:latin typeface="Calibri"/>
              </a:rPr>
              <a:t>indicated with constructor as a comma-separated list followed by a colon. Following is an example that uses the initializer list to initialize x and y of Point class.</a:t>
            </a:r>
            <a:endParaRPr lang="en-US" sz="1800">
              <a:latin typeface="Calibri"/>
            </a:endParaRPr>
          </a:p>
          <a:p>
            <a:r>
              <a:rPr lang="en-US" sz="1800" b="0" i="0" u="none" strike="noStrike" cap="none" dirty="0">
                <a:solidFill>
                  <a:srgbClr val="000000"/>
                </a:solidFill>
                <a:latin typeface="Calibri"/>
                <a:ea typeface="Arial"/>
                <a:cs typeface="Arial"/>
                <a:sym typeface="Arial"/>
              </a:rPr>
              <a:t>  </a:t>
            </a:r>
            <a:endParaRPr lang="en-US" sz="1800">
              <a:latin typeface="Calibri"/>
            </a:endParaRPr>
          </a:p>
          <a:p>
            <a:r>
              <a:rPr lang="en-US" sz="1800" dirty="0">
                <a:latin typeface="Calibri"/>
              </a:rPr>
              <a:t>#include&lt;iostream&gt; </a:t>
            </a:r>
          </a:p>
          <a:p>
            <a:r>
              <a:rPr lang="en-US" sz="1800" dirty="0">
                <a:latin typeface="Calibri"/>
              </a:rPr>
              <a:t>using namespace std; </a:t>
            </a:r>
          </a:p>
          <a:p>
            <a:endParaRPr lang="en-US" sz="1800" dirty="0">
              <a:latin typeface="Calibri"/>
            </a:endParaRPr>
          </a:p>
          <a:p>
            <a:r>
              <a:rPr lang="en-US" sz="1800" dirty="0">
                <a:latin typeface="Calibri"/>
              </a:rPr>
              <a:t>class Point { </a:t>
            </a:r>
          </a:p>
          <a:p>
            <a:r>
              <a:rPr lang="en-US" sz="1800" dirty="0">
                <a:latin typeface="Calibri"/>
              </a:rPr>
              <a:t>private: </a:t>
            </a:r>
          </a:p>
          <a:p>
            <a:r>
              <a:rPr lang="en-US" sz="1800" dirty="0">
                <a:latin typeface="Calibri"/>
              </a:rPr>
              <a:t>    int x; </a:t>
            </a:r>
          </a:p>
          <a:p>
            <a:r>
              <a:rPr lang="en-US" sz="1800" dirty="0">
                <a:latin typeface="Calibri"/>
              </a:rPr>
              <a:t>    int y; </a:t>
            </a:r>
          </a:p>
          <a:p>
            <a:r>
              <a:rPr lang="en-US" sz="1800" dirty="0">
                <a:latin typeface="Calibri"/>
              </a:rPr>
              <a:t>public: </a:t>
            </a:r>
            <a:endParaRPr lang="en-US" dirty="0"/>
          </a:p>
          <a:p>
            <a:r>
              <a:rPr lang="en-US" sz="1800" dirty="0"/>
              <a:t>    </a:t>
            </a:r>
            <a:endParaRPr lang="en-US" sz="1800" b="0" i="0" u="none" strike="noStrike" cap="none">
              <a:solidFill>
                <a:srgbClr val="000000"/>
              </a:solidFill>
              <a:ea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800" b="1" dirty="0">
                <a:solidFill>
                  <a:srgbClr val="FFFFFF"/>
                </a:solidFill>
                <a:latin typeface="Calibri"/>
                <a:cs typeface="Calibri"/>
              </a:rPr>
              <a:t>Initializer List</a:t>
            </a:r>
          </a:p>
        </p:txBody>
      </p:sp>
      <p:sp>
        <p:nvSpPr>
          <p:cNvPr id="89" name="Google Shape;89;p4"/>
          <p:cNvSpPr txBox="1"/>
          <p:nvPr/>
        </p:nvSpPr>
        <p:spPr>
          <a:xfrm>
            <a:off x="94468" y="1012362"/>
            <a:ext cx="8952289" cy="3991616"/>
          </a:xfrm>
          <a:prstGeom prst="rect">
            <a:avLst/>
          </a:prstGeom>
          <a:noFill/>
          <a:ln>
            <a:noFill/>
          </a:ln>
        </p:spPr>
        <p:txBody>
          <a:bodyPr spcFirstLastPara="1" wrap="square" lIns="91425" tIns="91425" rIns="91425" bIns="91425" anchor="t" anchorCtr="0">
            <a:noAutofit/>
          </a:bodyPr>
          <a:lstStyle/>
          <a:p>
            <a:r>
              <a:rPr lang="en-US" sz="1800" dirty="0">
                <a:latin typeface="Calibri"/>
              </a:rPr>
              <a:t>Point(int </a:t>
            </a:r>
            <a:r>
              <a:rPr lang="en-US" sz="1800" dirty="0" err="1">
                <a:latin typeface="Calibri"/>
              </a:rPr>
              <a:t>i</a:t>
            </a:r>
            <a:r>
              <a:rPr lang="en-US" sz="1800" dirty="0">
                <a:latin typeface="Calibri"/>
              </a:rPr>
              <a:t> = 0, int j = 0):x(</a:t>
            </a:r>
            <a:r>
              <a:rPr lang="en-US" sz="1800" dirty="0" err="1">
                <a:latin typeface="Calibri"/>
              </a:rPr>
              <a:t>i</a:t>
            </a:r>
            <a:r>
              <a:rPr lang="en-US" sz="1800" dirty="0">
                <a:latin typeface="Calibri"/>
              </a:rPr>
              <a:t>), y(j) {} </a:t>
            </a:r>
          </a:p>
          <a:p>
            <a:r>
              <a:rPr lang="en-US" sz="1800" dirty="0">
                <a:latin typeface="Calibri"/>
              </a:rPr>
              <a:t>    /* The above use of Initializer list is optional as the </a:t>
            </a:r>
          </a:p>
          <a:p>
            <a:r>
              <a:rPr lang="en-US" sz="1800" dirty="0">
                <a:latin typeface="Calibri"/>
              </a:rPr>
              <a:t>        constructor can also be written as: </a:t>
            </a:r>
          </a:p>
          <a:p>
            <a:r>
              <a:rPr lang="en-US" sz="1800" dirty="0">
                <a:latin typeface="Calibri"/>
              </a:rPr>
              <a:t>        Point(int </a:t>
            </a:r>
            <a:r>
              <a:rPr lang="en-US" sz="1800" dirty="0" err="1">
                <a:latin typeface="Calibri"/>
              </a:rPr>
              <a:t>i</a:t>
            </a:r>
            <a:r>
              <a:rPr lang="en-US" sz="1800" dirty="0">
                <a:latin typeface="Calibri"/>
              </a:rPr>
              <a:t> = 0, int j = 0) { </a:t>
            </a:r>
          </a:p>
          <a:p>
            <a:r>
              <a:rPr lang="en-US" sz="1800" dirty="0">
                <a:latin typeface="Calibri"/>
              </a:rPr>
              <a:t>            x = </a:t>
            </a:r>
            <a:r>
              <a:rPr lang="en-US" sz="1800" dirty="0" err="1">
                <a:latin typeface="Calibri"/>
              </a:rPr>
              <a:t>i</a:t>
            </a:r>
            <a:r>
              <a:rPr lang="en-US" sz="1800" dirty="0">
                <a:latin typeface="Calibri"/>
              </a:rPr>
              <a:t>; </a:t>
            </a:r>
          </a:p>
          <a:p>
            <a:r>
              <a:rPr lang="en-US" sz="1800" dirty="0">
                <a:latin typeface="Calibri"/>
              </a:rPr>
              <a:t>            y = j; </a:t>
            </a:r>
          </a:p>
          <a:p>
            <a:r>
              <a:rPr lang="en-US" sz="1800" dirty="0">
                <a:latin typeface="Calibri"/>
              </a:rPr>
              <a:t>        } </a:t>
            </a:r>
          </a:p>
          <a:p>
            <a:r>
              <a:rPr lang="en-US" sz="1800" dirty="0">
                <a:latin typeface="Calibri"/>
              </a:rPr>
              <a:t>    */    </a:t>
            </a:r>
          </a:p>
          <a:p>
            <a:r>
              <a:rPr lang="en-US" sz="1800" dirty="0">
                <a:latin typeface="Calibri"/>
              </a:rPr>
              <a:t>    </a:t>
            </a:r>
          </a:p>
          <a:p>
            <a:r>
              <a:rPr lang="en-US" sz="1800" dirty="0">
                <a:latin typeface="Calibri"/>
              </a:rPr>
              <a:t>    int </a:t>
            </a:r>
            <a:r>
              <a:rPr lang="en-US" sz="1800" dirty="0" err="1">
                <a:latin typeface="Calibri"/>
              </a:rPr>
              <a:t>getX</a:t>
            </a:r>
            <a:r>
              <a:rPr lang="en-US" sz="1800" dirty="0">
                <a:latin typeface="Calibri"/>
              </a:rPr>
              <a:t>() const {return x;} </a:t>
            </a:r>
          </a:p>
          <a:p>
            <a:r>
              <a:rPr lang="en-US" sz="1800" dirty="0">
                <a:latin typeface="Calibri"/>
              </a:rPr>
              <a:t>    int </a:t>
            </a:r>
            <a:r>
              <a:rPr lang="en-US" sz="1800" dirty="0" err="1">
                <a:latin typeface="Calibri"/>
              </a:rPr>
              <a:t>getY</a:t>
            </a:r>
            <a:r>
              <a:rPr lang="en-US" sz="1800" dirty="0">
                <a:latin typeface="Calibri"/>
              </a:rPr>
              <a:t>() const {return y;} </a:t>
            </a:r>
          </a:p>
          <a:p>
            <a:r>
              <a:rPr lang="en-US" sz="1800" dirty="0">
                <a:latin typeface="Calibri"/>
              </a:rPr>
              <a:t>}; </a:t>
            </a:r>
          </a:p>
          <a:p>
            <a:endParaRPr sz="1800" b="0"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3452200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800" b="1" dirty="0">
                <a:solidFill>
                  <a:srgbClr val="FFFFFF"/>
                </a:solidFill>
                <a:latin typeface="Calibri"/>
                <a:cs typeface="Calibri"/>
              </a:rPr>
              <a:t>Initializer List</a:t>
            </a:r>
          </a:p>
        </p:txBody>
      </p:sp>
      <p:sp>
        <p:nvSpPr>
          <p:cNvPr id="89" name="Google Shape;89;p4"/>
          <p:cNvSpPr txBox="1"/>
          <p:nvPr/>
        </p:nvSpPr>
        <p:spPr>
          <a:xfrm>
            <a:off x="94468" y="1012362"/>
            <a:ext cx="8952289" cy="3991616"/>
          </a:xfrm>
          <a:prstGeom prst="rect">
            <a:avLst/>
          </a:prstGeom>
          <a:noFill/>
          <a:ln>
            <a:noFill/>
          </a:ln>
        </p:spPr>
        <p:txBody>
          <a:bodyPr spcFirstLastPara="1" wrap="square" lIns="91425" tIns="91425" rIns="91425" bIns="91425" anchor="t" anchorCtr="0">
            <a:noAutofit/>
          </a:bodyPr>
          <a:lstStyle/>
          <a:p>
            <a:r>
              <a:rPr lang="en-US" sz="1800" dirty="0">
                <a:latin typeface="Calibri"/>
                <a:cs typeface="Calibri"/>
              </a:rPr>
              <a:t>int main() { </a:t>
            </a:r>
            <a:endParaRPr lang="en-US" sz="1800">
              <a:latin typeface="Calibri"/>
              <a:cs typeface="Calibri"/>
            </a:endParaRPr>
          </a:p>
          <a:p>
            <a:r>
              <a:rPr lang="en-US" sz="1800" dirty="0">
                <a:latin typeface="Calibri"/>
                <a:cs typeface="Calibri"/>
              </a:rPr>
              <a:t>Point t1(10, 15); </a:t>
            </a:r>
            <a:endParaRPr lang="en-US" sz="1800">
              <a:latin typeface="Calibri"/>
              <a:cs typeface="Calibri"/>
            </a:endParaRPr>
          </a:p>
          <a:p>
            <a:r>
              <a:rPr lang="en-US" sz="1800" dirty="0" err="1">
                <a:latin typeface="Calibri"/>
                <a:cs typeface="Calibri"/>
              </a:rPr>
              <a:t>cout</a:t>
            </a:r>
            <a:r>
              <a:rPr lang="en-US" sz="1800" dirty="0">
                <a:latin typeface="Calibri"/>
                <a:cs typeface="Calibri"/>
              </a:rPr>
              <a:t>&lt;&lt;"x = "&lt;&lt;t1.getX()&lt;&lt;", "; </a:t>
            </a:r>
            <a:endParaRPr lang="en-US" sz="1800">
              <a:latin typeface="Calibri"/>
              <a:cs typeface="Calibri"/>
            </a:endParaRPr>
          </a:p>
          <a:p>
            <a:r>
              <a:rPr lang="en-US" sz="1800" dirty="0" err="1">
                <a:latin typeface="Calibri"/>
                <a:cs typeface="Calibri"/>
              </a:rPr>
              <a:t>cout</a:t>
            </a:r>
            <a:r>
              <a:rPr lang="en-US" sz="1800" dirty="0">
                <a:latin typeface="Calibri"/>
                <a:cs typeface="Calibri"/>
              </a:rPr>
              <a:t>&lt;&lt;"y = "&lt;&lt;t1.getY(); </a:t>
            </a:r>
            <a:endParaRPr lang="en-US" sz="1800">
              <a:latin typeface="Calibri"/>
              <a:cs typeface="Calibri"/>
            </a:endParaRPr>
          </a:p>
          <a:p>
            <a:r>
              <a:rPr lang="en-US" sz="1800" dirty="0">
                <a:latin typeface="Calibri"/>
                <a:cs typeface="Calibri"/>
              </a:rPr>
              <a:t>return 0; </a:t>
            </a:r>
          </a:p>
          <a:p>
            <a:r>
              <a:rPr lang="en-US" sz="1800" dirty="0">
                <a:latin typeface="Calibri"/>
                <a:cs typeface="Calibri"/>
              </a:rPr>
              <a:t>} </a:t>
            </a:r>
          </a:p>
          <a:p>
            <a:endParaRPr lang="en-US" sz="1800" b="1" dirty="0">
              <a:latin typeface="Calibri"/>
              <a:cs typeface="Calibri"/>
            </a:endParaRPr>
          </a:p>
          <a:p>
            <a:r>
              <a:rPr lang="en-US" sz="1800" b="1" dirty="0">
                <a:latin typeface="Calibri"/>
                <a:cs typeface="Calibri"/>
              </a:rPr>
              <a:t> OUTPUT: </a:t>
            </a:r>
            <a:endParaRPr lang="en-US" sz="1800" b="1">
              <a:latin typeface="Calibri"/>
              <a:cs typeface="Calibri"/>
            </a:endParaRPr>
          </a:p>
          <a:p>
            <a:r>
              <a:rPr lang="en-US" sz="1800" b="1" dirty="0">
                <a:latin typeface="Calibri"/>
                <a:cs typeface="Calibri"/>
              </a:rPr>
              <a:t>x = 10, y = 15 </a:t>
            </a:r>
          </a:p>
          <a:p>
            <a:r>
              <a:rPr lang="en-US" sz="1800" dirty="0"/>
              <a:t>     </a:t>
            </a:r>
            <a:endParaRPr lang="en-US" sz="1800" dirty="0">
              <a:latin typeface="Calibri"/>
              <a:cs typeface="Calibri"/>
            </a:endParaRPr>
          </a:p>
          <a:p>
            <a:pPr marL="114300">
              <a:lnSpc>
                <a:spcPct val="200000"/>
              </a:lnSpc>
            </a:pPr>
            <a:endParaRPr lang="en-US" sz="1800" dirty="0"/>
          </a:p>
          <a:p>
            <a:pPr marL="114300"/>
            <a:endParaRPr lang="en-US" sz="1800" dirty="0"/>
          </a:p>
          <a:p>
            <a:pPr>
              <a:lnSpc>
                <a:spcPct val="150000"/>
              </a:lnSpc>
            </a:pPr>
            <a:r>
              <a:rPr lang="en-US" sz="1800" dirty="0"/>
              <a:t/>
            </a:r>
            <a:br>
              <a:rPr lang="en-US" sz="1800" dirty="0"/>
            </a:br>
            <a:endParaRPr lang="en-US" sz="1800" dirty="0"/>
          </a:p>
          <a:p>
            <a:pPr marL="114300">
              <a:lnSpc>
                <a:spcPct val="150000"/>
              </a:lnSpc>
            </a:pPr>
            <a:r>
              <a:rPr lang="en-US" sz="1800" dirty="0"/>
              <a:t/>
            </a:r>
            <a:br>
              <a:rPr lang="en-US" sz="1800" dirty="0"/>
            </a:br>
            <a:endParaRPr lang="en-US" sz="1800" dirty="0"/>
          </a:p>
          <a:p>
            <a:endParaRPr lang="en-US" sz="1800" dirty="0"/>
          </a:p>
          <a:p>
            <a:r>
              <a:rPr lang="en-US" sz="1800" dirty="0">
                <a:latin typeface="Calibri"/>
                <a:cs typeface="Calibri"/>
              </a:rPr>
              <a:t>     </a:t>
            </a:r>
            <a:endParaRPr lang="en-US" sz="1800" dirty="0"/>
          </a:p>
          <a:p>
            <a:pPr marL="114300">
              <a:lnSpc>
                <a:spcPct val="200000"/>
              </a:lnSpc>
            </a:pPr>
            <a:endParaRPr lang="en-US" sz="1800" dirty="0"/>
          </a:p>
          <a:p>
            <a:pPr marL="114300"/>
            <a:endParaRPr lang="en-US" sz="1800" dirty="0"/>
          </a:p>
          <a:p>
            <a:pPr>
              <a:lnSpc>
                <a:spcPct val="150000"/>
              </a:lnSpc>
            </a:pPr>
            <a:r>
              <a:rPr lang="en-US" sz="1800" dirty="0"/>
              <a:t/>
            </a:r>
            <a:br>
              <a:rPr lang="en-US" sz="1800" dirty="0"/>
            </a:br>
            <a:endParaRPr lang="en-US" sz="1800" dirty="0"/>
          </a:p>
          <a:p>
            <a:pPr marL="114300">
              <a:lnSpc>
                <a:spcPct val="150000"/>
              </a:lnSpc>
            </a:pPr>
            <a:r>
              <a:rPr lang="en-US" sz="1800" dirty="0"/>
              <a:t/>
            </a:r>
            <a:br>
              <a:rPr lang="en-US" sz="1800" dirty="0"/>
            </a:br>
            <a:endParaRPr lang="en-US" sz="1800" dirty="0"/>
          </a:p>
          <a:p>
            <a:endParaRPr lang="en-US" sz="1800" dirty="0"/>
          </a:p>
          <a:p>
            <a:endParaRPr sz="1800" b="0"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3045649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800" b="1" dirty="0">
                <a:solidFill>
                  <a:srgbClr val="FFFFFF"/>
                </a:solidFill>
                <a:latin typeface="Calibri"/>
                <a:cs typeface="Calibri"/>
              </a:rPr>
              <a:t>Initializer List</a:t>
            </a:r>
          </a:p>
        </p:txBody>
      </p:sp>
      <p:sp>
        <p:nvSpPr>
          <p:cNvPr id="89" name="Google Shape;89;p4"/>
          <p:cNvSpPr txBox="1"/>
          <p:nvPr/>
        </p:nvSpPr>
        <p:spPr>
          <a:xfrm>
            <a:off x="94468" y="1012362"/>
            <a:ext cx="8952289" cy="399161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dirty="0">
                <a:latin typeface="Calibri"/>
              </a:rPr>
              <a:t>In the above code, x and y can also be easily initialed inside the constructor. But there are situations where initialization of data members inside constructor doesn’t work and Initializer List must be used. Following are such cases:</a:t>
            </a:r>
            <a:endParaRPr lang="en-US">
              <a:latin typeface="Calibri"/>
            </a:endParaRPr>
          </a:p>
          <a:p>
            <a:endParaRPr lang="en-US" sz="1800" dirty="0">
              <a:latin typeface="Calibri"/>
              <a:cs typeface="Calibri"/>
            </a:endParaRPr>
          </a:p>
          <a:p>
            <a:endParaRPr lang="en-US" sz="1800" dirty="0">
              <a:latin typeface="Calibri"/>
              <a:cs typeface="Calibri"/>
            </a:endParaRPr>
          </a:p>
          <a:p>
            <a:r>
              <a:rPr lang="en-US" sz="1800" dirty="0">
                <a:latin typeface="Calibri"/>
              </a:rPr>
              <a:t>1) For initialization of non-static const data members</a:t>
            </a:r>
            <a:endParaRPr lang="en-US" sz="1800">
              <a:latin typeface="Calibri"/>
            </a:endParaRPr>
          </a:p>
          <a:p>
            <a:endParaRPr lang="en-US" sz="1800" dirty="0">
              <a:latin typeface="Calibri"/>
            </a:endParaRPr>
          </a:p>
          <a:p>
            <a:r>
              <a:rPr lang="en-US" sz="1800" dirty="0">
                <a:latin typeface="Calibri"/>
              </a:rPr>
              <a:t>2) For initialization of reference members</a:t>
            </a:r>
            <a:endParaRPr lang="en-US" sz="1800">
              <a:latin typeface="Calibri"/>
            </a:endParaRPr>
          </a:p>
          <a:p>
            <a:endParaRPr lang="en-US" sz="1800" dirty="0">
              <a:latin typeface="Calibri"/>
            </a:endParaRPr>
          </a:p>
          <a:p>
            <a:r>
              <a:rPr lang="en-US" sz="1800" dirty="0">
                <a:latin typeface="Calibri"/>
                <a:cs typeface="Calibri"/>
              </a:rPr>
              <a:t>3)When constructor’s parameter name is same as data member</a:t>
            </a:r>
            <a:endParaRPr lang="en-US" dirty="0"/>
          </a:p>
          <a:p>
            <a:pPr marL="114300">
              <a:lnSpc>
                <a:spcPct val="200000"/>
              </a:lnSpc>
            </a:pPr>
            <a:endParaRPr lang="en-US" sz="1800" dirty="0"/>
          </a:p>
          <a:p>
            <a:pPr marL="114300"/>
            <a:endParaRPr lang="en-US" sz="1800" dirty="0"/>
          </a:p>
          <a:p>
            <a:pPr>
              <a:lnSpc>
                <a:spcPct val="150000"/>
              </a:lnSpc>
            </a:pPr>
            <a:r>
              <a:rPr lang="en-US" sz="1800" dirty="0"/>
              <a:t/>
            </a:r>
            <a:br>
              <a:rPr lang="en-US" sz="1800" dirty="0"/>
            </a:br>
            <a:endParaRPr lang="en-US" sz="1800" dirty="0"/>
          </a:p>
          <a:p>
            <a:pPr marL="114300">
              <a:lnSpc>
                <a:spcPct val="150000"/>
              </a:lnSpc>
            </a:pPr>
            <a:r>
              <a:rPr lang="en-US" sz="1800" dirty="0"/>
              <a:t/>
            </a:r>
            <a:br>
              <a:rPr lang="en-US" sz="1800" dirty="0"/>
            </a:br>
            <a:endParaRPr lang="en-US" sz="1800" dirty="0"/>
          </a:p>
          <a:p>
            <a:endParaRPr lang="en-US" sz="1800" dirty="0"/>
          </a:p>
          <a:p>
            <a:r>
              <a:rPr lang="en-US" sz="1800" dirty="0">
                <a:latin typeface="Calibri"/>
                <a:cs typeface="Calibri"/>
              </a:rPr>
              <a:t>     </a:t>
            </a:r>
            <a:endParaRPr lang="en-US" sz="1800" dirty="0"/>
          </a:p>
          <a:p>
            <a:pPr marL="114300">
              <a:lnSpc>
                <a:spcPct val="200000"/>
              </a:lnSpc>
            </a:pPr>
            <a:endParaRPr lang="en-US" sz="1800" dirty="0"/>
          </a:p>
          <a:p>
            <a:pPr marL="114300"/>
            <a:endParaRPr lang="en-US" sz="1800" dirty="0"/>
          </a:p>
          <a:p>
            <a:pPr>
              <a:lnSpc>
                <a:spcPct val="150000"/>
              </a:lnSpc>
            </a:pPr>
            <a:r>
              <a:rPr lang="en-US" sz="1800" dirty="0"/>
              <a:t/>
            </a:r>
            <a:br>
              <a:rPr lang="en-US" sz="1800" dirty="0"/>
            </a:br>
            <a:endParaRPr lang="en-US" sz="1800" dirty="0"/>
          </a:p>
          <a:p>
            <a:pPr marL="114300">
              <a:lnSpc>
                <a:spcPct val="150000"/>
              </a:lnSpc>
            </a:pPr>
            <a:r>
              <a:rPr lang="en-US" sz="1800" dirty="0"/>
              <a:t/>
            </a:r>
            <a:br>
              <a:rPr lang="en-US" sz="1800" dirty="0"/>
            </a:br>
            <a:endParaRPr lang="en-US" sz="1800" dirty="0"/>
          </a:p>
          <a:p>
            <a:endParaRPr lang="en-US" sz="1800" dirty="0"/>
          </a:p>
          <a:p>
            <a:endParaRPr sz="1800" b="0"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1264976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US" sz="2400" b="1" dirty="0">
                <a:solidFill>
                  <a:schemeClr val="bg1"/>
                </a:solidFill>
                <a:latin typeface="Calibri"/>
                <a:cs typeface="Calibri"/>
              </a:rPr>
              <a:t>For initialization of non-static const data members</a:t>
            </a:r>
            <a:endParaRPr lang="en-US" sz="2400" b="1">
              <a:solidFill>
                <a:schemeClr val="bg1"/>
              </a:solidFill>
              <a:latin typeface="Calibri"/>
            </a:endParaRPr>
          </a:p>
        </p:txBody>
      </p:sp>
      <p:sp>
        <p:nvSpPr>
          <p:cNvPr id="89" name="Google Shape;89;p4"/>
          <p:cNvSpPr txBox="1"/>
          <p:nvPr/>
        </p:nvSpPr>
        <p:spPr>
          <a:xfrm>
            <a:off x="94468" y="850617"/>
            <a:ext cx="8952289" cy="4218059"/>
          </a:xfrm>
          <a:prstGeom prst="rect">
            <a:avLst/>
          </a:prstGeom>
          <a:noFill/>
          <a:ln>
            <a:noFill/>
          </a:ln>
        </p:spPr>
        <p:txBody>
          <a:bodyPr spcFirstLastPara="1" wrap="square" lIns="91425" tIns="91425" rIns="91425" bIns="91425" anchor="t" anchorCtr="0">
            <a:noAutofit/>
          </a:bodyPr>
          <a:lstStyle/>
          <a:p>
            <a:r>
              <a:rPr lang="en-US" sz="1800" dirty="0">
                <a:latin typeface="Calibri"/>
              </a:rPr>
              <a:t>#include&lt;iostream&gt; </a:t>
            </a:r>
          </a:p>
          <a:p>
            <a:r>
              <a:rPr lang="en-US" sz="1800" dirty="0">
                <a:latin typeface="Calibri"/>
              </a:rPr>
              <a:t>using namespace std; </a:t>
            </a:r>
          </a:p>
          <a:p>
            <a:endParaRPr lang="en-US" sz="1800" dirty="0">
              <a:latin typeface="Calibri"/>
            </a:endParaRPr>
          </a:p>
          <a:p>
            <a:r>
              <a:rPr lang="en-US" sz="1800" dirty="0">
                <a:latin typeface="Calibri"/>
              </a:rPr>
              <a:t>class Test { </a:t>
            </a:r>
          </a:p>
          <a:p>
            <a:r>
              <a:rPr lang="en-US" sz="1800" dirty="0">
                <a:latin typeface="Calibri"/>
              </a:rPr>
              <a:t>    const int t; </a:t>
            </a:r>
          </a:p>
          <a:p>
            <a:r>
              <a:rPr lang="en-US" sz="1800" dirty="0">
                <a:latin typeface="Calibri"/>
              </a:rPr>
              <a:t>public: </a:t>
            </a:r>
          </a:p>
          <a:p>
            <a:r>
              <a:rPr lang="en-US" sz="1800" dirty="0">
                <a:latin typeface="Calibri"/>
              </a:rPr>
              <a:t>    Test(int t):t(t) {} //Initializer list must be used </a:t>
            </a:r>
          </a:p>
          <a:p>
            <a:r>
              <a:rPr lang="en-US" sz="1800" dirty="0">
                <a:latin typeface="Calibri"/>
              </a:rPr>
              <a:t>    int </a:t>
            </a:r>
            <a:r>
              <a:rPr lang="en-US" sz="1800" err="1">
                <a:latin typeface="Calibri"/>
              </a:rPr>
              <a:t>getT</a:t>
            </a:r>
            <a:r>
              <a:rPr lang="en-US" sz="1800" dirty="0">
                <a:latin typeface="Calibri"/>
              </a:rPr>
              <a:t>() { return t; } </a:t>
            </a:r>
          </a:p>
          <a:p>
            <a:r>
              <a:rPr lang="en-US" sz="1800" dirty="0">
                <a:latin typeface="Calibri"/>
              </a:rPr>
              <a:t>}; </a:t>
            </a:r>
          </a:p>
          <a:p>
            <a:endParaRPr lang="en-US" sz="1800" dirty="0">
              <a:latin typeface="Calibri"/>
            </a:endParaRPr>
          </a:p>
          <a:p>
            <a:r>
              <a:rPr lang="en-US" sz="1800" dirty="0">
                <a:latin typeface="Calibri"/>
              </a:rPr>
              <a:t>int main() { </a:t>
            </a:r>
          </a:p>
          <a:p>
            <a:r>
              <a:rPr lang="en-US" sz="1800" dirty="0">
                <a:latin typeface="Calibri"/>
              </a:rPr>
              <a:t>    Test t1(10); </a:t>
            </a:r>
          </a:p>
          <a:p>
            <a:r>
              <a:rPr lang="en-US" sz="1800" dirty="0">
                <a:latin typeface="Calibri"/>
              </a:rPr>
              <a:t>    </a:t>
            </a:r>
            <a:r>
              <a:rPr lang="en-US" sz="1800" err="1">
                <a:latin typeface="Calibri"/>
              </a:rPr>
              <a:t>cout</a:t>
            </a:r>
            <a:r>
              <a:rPr lang="en-US" sz="1800" dirty="0">
                <a:latin typeface="Calibri"/>
              </a:rPr>
              <a:t>&lt;&lt;t1.getT(); </a:t>
            </a:r>
          </a:p>
          <a:p>
            <a:r>
              <a:rPr lang="en-US" sz="1800" dirty="0">
                <a:latin typeface="Calibri"/>
              </a:rPr>
              <a:t>    return 0; </a:t>
            </a:r>
          </a:p>
          <a:p>
            <a:r>
              <a:rPr lang="en-US" sz="1800" dirty="0">
                <a:latin typeface="Calibri"/>
              </a:rPr>
              <a:t>} </a:t>
            </a:r>
            <a:endParaRPr lang="en-US">
              <a:latin typeface="Calibri"/>
            </a:endParaRPr>
          </a:p>
          <a:p>
            <a:endParaRPr lang="en-US"/>
          </a:p>
          <a:p>
            <a:endParaRPr lang="en-US" sz="1800" dirty="0"/>
          </a:p>
          <a:p>
            <a:endParaRPr lang="en-US" sz="1800" dirty="0">
              <a:latin typeface="Calibri"/>
            </a:endParaRPr>
          </a:p>
          <a:p>
            <a:pPr marL="114300">
              <a:lnSpc>
                <a:spcPct val="200000"/>
              </a:lnSpc>
            </a:pPr>
            <a:endParaRPr lang="en-US" sz="1800" dirty="0"/>
          </a:p>
          <a:p>
            <a:pPr marL="114300"/>
            <a:endParaRPr lang="en-US" sz="1800" dirty="0"/>
          </a:p>
          <a:p>
            <a:pPr>
              <a:lnSpc>
                <a:spcPct val="150000"/>
              </a:lnSpc>
            </a:pPr>
            <a:r>
              <a:rPr lang="en-US" sz="1800" dirty="0"/>
              <a:t/>
            </a:r>
            <a:br>
              <a:rPr lang="en-US" sz="1800" dirty="0"/>
            </a:br>
            <a:endParaRPr lang="en-US" sz="1800" dirty="0"/>
          </a:p>
          <a:p>
            <a:pPr marL="114300">
              <a:lnSpc>
                <a:spcPct val="150000"/>
              </a:lnSpc>
            </a:pPr>
            <a:r>
              <a:rPr lang="en-US" sz="1800" dirty="0"/>
              <a:t/>
            </a:r>
            <a:br>
              <a:rPr lang="en-US" sz="1800" dirty="0"/>
            </a:br>
            <a:endParaRPr lang="en-US" sz="1800" dirty="0"/>
          </a:p>
          <a:p>
            <a:endParaRPr lang="en-US" sz="1800" dirty="0"/>
          </a:p>
          <a:p>
            <a:r>
              <a:rPr lang="en-US" sz="1800" dirty="0">
                <a:latin typeface="Calibri"/>
                <a:cs typeface="Calibri"/>
              </a:rPr>
              <a:t>     </a:t>
            </a:r>
            <a:endParaRPr lang="en-US" sz="1800" dirty="0"/>
          </a:p>
          <a:p>
            <a:pPr marL="114300">
              <a:lnSpc>
                <a:spcPct val="200000"/>
              </a:lnSpc>
            </a:pPr>
            <a:endParaRPr lang="en-US" sz="1800" dirty="0"/>
          </a:p>
          <a:p>
            <a:pPr marL="114300"/>
            <a:endParaRPr lang="en-US" sz="1800" dirty="0"/>
          </a:p>
          <a:p>
            <a:pPr>
              <a:lnSpc>
                <a:spcPct val="150000"/>
              </a:lnSpc>
            </a:pPr>
            <a:r>
              <a:rPr lang="en-US" sz="1800" dirty="0"/>
              <a:t/>
            </a:r>
            <a:br>
              <a:rPr lang="en-US" sz="1800" dirty="0"/>
            </a:br>
            <a:endParaRPr lang="en-US" sz="1800" dirty="0"/>
          </a:p>
          <a:p>
            <a:pPr marL="114300">
              <a:lnSpc>
                <a:spcPct val="150000"/>
              </a:lnSpc>
            </a:pPr>
            <a:r>
              <a:rPr lang="en-US" sz="1800" dirty="0"/>
              <a:t/>
            </a:r>
            <a:br>
              <a:rPr lang="en-US" sz="1800" dirty="0"/>
            </a:br>
            <a:endParaRPr lang="en-US" sz="1800" dirty="0"/>
          </a:p>
          <a:p>
            <a:endParaRPr lang="en-US" sz="1800" dirty="0"/>
          </a:p>
          <a:p>
            <a:endParaRPr sz="1800" b="0" i="0" u="none" strike="noStrike" cap="none" dirty="0">
              <a:solidFill>
                <a:srgbClr val="000000"/>
              </a:solidFill>
              <a:latin typeface="Calibri"/>
              <a:ea typeface="Calibri"/>
              <a:cs typeface="Calibri"/>
            </a:endParaRPr>
          </a:p>
        </p:txBody>
      </p:sp>
    </p:spTree>
    <p:extLst>
      <p:ext uri="{BB962C8B-B14F-4D97-AF65-F5344CB8AC3E}">
        <p14:creationId xmlns:p14="http://schemas.microsoft.com/office/powerpoint/2010/main" val="396183836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532</Words>
  <Application>Microsoft Office PowerPoint</Application>
  <PresentationFormat>On-screen Show (16:9)</PresentationFormat>
  <Paragraphs>602</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Noto Sans Symbols,Sans-Serif</vt:lpstr>
      <vt:lpstr>Arial</vt:lpstr>
      <vt:lpstr>Trebuchet MS</vt:lpstr>
      <vt:lpstr>Calibri</vt:lpstr>
      <vt:lpstr>Simple Light</vt:lpstr>
      <vt:lpstr>PowerPoint Presentation</vt:lpstr>
      <vt:lpstr>PowerPoint Presentation</vt:lpstr>
      <vt:lpstr>PowerPoint Presentation</vt:lpstr>
      <vt:lpstr>PowerPoint Presentation</vt:lpstr>
      <vt:lpstr>Initializer List</vt:lpstr>
      <vt:lpstr>Initializer List</vt:lpstr>
      <vt:lpstr>Initializer List</vt:lpstr>
      <vt:lpstr>Initializer List</vt:lpstr>
      <vt:lpstr>For initialization of non-static const data members</vt:lpstr>
      <vt:lpstr>For initialization of non-static const data members</vt:lpstr>
      <vt:lpstr>For initialization of reference members.</vt:lpstr>
      <vt:lpstr>For initialization of reference members.</vt:lpstr>
      <vt:lpstr>When constructor’s parameter name is same as data. </vt:lpstr>
      <vt:lpstr>When constructor’s parameter name is same as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Subrat Kumar Swain</cp:lastModifiedBy>
  <cp:revision>572</cp:revision>
  <dcterms:modified xsi:type="dcterms:W3CDTF">2021-03-03T20:04:43Z</dcterms:modified>
</cp:coreProperties>
</file>