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8" r:id="rId3"/>
    <p:sldId id="311" r:id="rId4"/>
    <p:sldId id="312" r:id="rId5"/>
    <p:sldId id="260" r:id="rId6"/>
    <p:sldId id="355" r:id="rId7"/>
    <p:sldId id="357" r:id="rId8"/>
    <p:sldId id="358" r:id="rId9"/>
    <p:sldId id="356" r:id="rId10"/>
    <p:sldId id="359" r:id="rId11"/>
    <p:sldId id="292" r:id="rId12"/>
    <p:sldId id="344" r:id="rId13"/>
    <p:sldId id="360" r:id="rId14"/>
    <p:sldId id="369" r:id="rId15"/>
    <p:sldId id="361" r:id="rId16"/>
    <p:sldId id="362" r:id="rId17"/>
    <p:sldId id="363" r:id="rId18"/>
    <p:sldId id="368" r:id="rId19"/>
    <p:sldId id="364" r:id="rId20"/>
    <p:sldId id="365" r:id="rId21"/>
    <p:sldId id="366" r:id="rId22"/>
    <p:sldId id="367" r:id="rId23"/>
    <p:sldId id="316" r:id="rId24"/>
    <p:sldId id="272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7130B-BD7F-49B7-B845-39B05562DC9D}" v="202" dt="2021-01-31T08:44:00.934"/>
    <p1510:client id="{07C89B38-3B33-4D56-A135-3F8D77DDBA53}" v="642" dt="2021-03-19T20:27:51.469"/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E9574E5-BE2B-4A60-8784-70B87DA9EE13}" v="293" dt="2021-01-22T17:10:13.672"/>
    <p1510:client id="{4090878D-D319-45C3-AD40-3B4F6FD93E4D}" v="206" dt="2021-01-25T05:16:53.612"/>
    <p1510:client id="{4777F1C9-23C5-4254-A6B6-FAAB82D81E32}" v="496" dt="2021-01-31T08:35:36.062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  <p1510:client id="{B80ADEDB-738D-440F-BFD2-F939A19680FF}" v="1026" dt="2021-01-30T10:28:47.941"/>
    <p1510:client id="{B8DC2B14-565A-4F31-AD18-2625B4501B96}" v="120" dt="2021-01-31T05:08:00.758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59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64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48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431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638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889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407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884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6062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68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683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8049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721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072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65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23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57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 :</a:t>
            </a:r>
            <a:r>
              <a:rPr lang="en-US" sz="2000" dirty="0"/>
              <a:t>Operator Overloading 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40553" y="631309"/>
            <a:ext cx="8952289" cy="458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endParaRPr lang="en-US" sz="1800" dirty="0">
              <a:latin typeface="Calibri"/>
            </a:endParaRPr>
          </a:p>
          <a:p>
            <a:pPr marL="457200" indent="-381000">
              <a:lnSpc>
                <a:spcPct val="200000"/>
              </a:lnSpc>
              <a:buFont typeface="Calibri,Sans-Serif"/>
              <a:buChar char="●"/>
            </a:pPr>
            <a:r>
              <a:rPr lang="en" sz="1800" dirty="0">
                <a:latin typeface="Calibri"/>
                <a:cs typeface="Calibri"/>
              </a:rPr>
              <a:t>Unary operator overloading</a:t>
            </a:r>
            <a:endParaRPr lang="en-US" sz="1800" dirty="0">
              <a:latin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Font typeface="Calibri,Sans-Serif"/>
              <a:buChar char="●"/>
            </a:pPr>
            <a:r>
              <a:rPr lang="en" sz="1800" dirty="0">
                <a:latin typeface="Calibri"/>
                <a:cs typeface="Calibri"/>
              </a:rPr>
              <a:t>Binary operator overloading</a:t>
            </a:r>
            <a:endParaRPr lang="en-US" dirty="0">
              <a:latin typeface="Calibri"/>
              <a:cs typeface="Calibri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Types of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423263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96006"/>
            <a:ext cx="8952289" cy="414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Operator Overloading can be done by using </a:t>
            </a:r>
            <a:r>
              <a:rPr lang="en-US" sz="1800" b="1" dirty="0">
                <a:latin typeface="Calibri"/>
              </a:rPr>
              <a:t>three approaches</a:t>
            </a:r>
            <a:r>
              <a:rPr lang="en-US" sz="1800" dirty="0">
                <a:latin typeface="Calibri"/>
              </a:rPr>
              <a:t>, they are</a:t>
            </a: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Overloading unary operator.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Overloading binary operator.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Overloading binary operator using a friend function.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Different approach to operator overloading </a:t>
            </a:r>
          </a:p>
        </p:txBody>
      </p:sp>
    </p:spTree>
    <p:extLst>
      <p:ext uri="{BB962C8B-B14F-4D97-AF65-F5344CB8AC3E}">
        <p14:creationId xmlns:p14="http://schemas.microsoft.com/office/powerpoint/2010/main" val="247973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192025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In case of a non-static function, the binary operator should have only one argument and unary should not have an argument.</a:t>
            </a:r>
            <a:endParaRPr lang="en-US" sz="1800">
              <a:latin typeface="Calibri"/>
            </a:endParaRP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In the case of a friend function, the binary operator should have only two argument and unary should have only one argument.</a:t>
            </a:r>
            <a:endParaRPr lang="en-US" sz="1800">
              <a:latin typeface="Calibri"/>
            </a:endParaRP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All the class member object should be public if operator overloading is implemented.</a:t>
            </a:r>
            <a:endParaRPr lang="en-US" sz="1800">
              <a:latin typeface="Calibri"/>
            </a:endParaRP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Operators that cannot be overloaded are </a:t>
            </a:r>
            <a:r>
              <a:rPr lang="en-US" sz="1800" b="1" dirty="0">
                <a:latin typeface="Calibri"/>
              </a:rPr>
              <a:t>.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.*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::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?:</a:t>
            </a:r>
            <a:endParaRPr lang="en-US" sz="1800">
              <a:latin typeface="Calibri"/>
            </a:endParaRPr>
          </a:p>
          <a:p>
            <a:pPr marL="285750" indent="-285750">
              <a:buChar char="•"/>
            </a:pPr>
            <a:endParaRPr lang="en-US" sz="1800" b="1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Operator cannot be used to overload when declaring that function as friend function </a:t>
            </a:r>
            <a:r>
              <a:rPr lang="en-US" sz="1800" b="1" dirty="0">
                <a:latin typeface="Calibri"/>
              </a:rPr>
              <a:t>=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()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[]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-&gt;</a:t>
            </a:r>
            <a:r>
              <a:rPr lang="en-US" sz="1800" dirty="0">
                <a:latin typeface="Calibri"/>
              </a:rPr>
              <a:t>.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Rules For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237526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The unary operators operate on a single operand and following are the examples of Unary operators − </a:t>
            </a:r>
            <a:endParaRPr lang="en-US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 increment (++) and decrement (--) operators. </a:t>
            </a:r>
            <a:endParaRPr lang="en-US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 unary minus (-) operator. </a:t>
            </a:r>
            <a:endParaRPr lang="en-US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 logical not (!) operator. </a:t>
            </a:r>
            <a:endParaRPr lang="en-US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 unary operators operate on the object for which they were called and normally, this operator appears on the left side of the object, as in !obj, -obj, and ++obj but sometime they can be used as postfix as well like obj++ or obj--. </a:t>
            </a:r>
            <a:endParaRPr lang="en-US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Following example explain how minus (-) operator can be overloaded for prefix as well as postfix usage</a:t>
            </a:r>
            <a:endParaRPr lang="en-US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Unary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281150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class Distance {</a:t>
            </a:r>
          </a:p>
          <a:p>
            <a:r>
              <a:rPr lang="en-US" sz="1800" dirty="0">
                <a:latin typeface="Calibri"/>
              </a:rPr>
              <a:t>   private:</a:t>
            </a:r>
          </a:p>
          <a:p>
            <a:r>
              <a:rPr lang="en-US" sz="1800" dirty="0">
                <a:latin typeface="Calibri"/>
              </a:rPr>
              <a:t>      int feet;             // 0 to infinite</a:t>
            </a:r>
          </a:p>
          <a:p>
            <a:r>
              <a:rPr lang="en-US" sz="1800" dirty="0">
                <a:latin typeface="Calibri"/>
              </a:rPr>
              <a:t>      int inches;           // 0 to 12</a:t>
            </a:r>
          </a:p>
          <a:p>
            <a:r>
              <a:rPr lang="en-US" sz="1800" dirty="0">
                <a:latin typeface="Calibri"/>
              </a:rPr>
              <a:t>      </a:t>
            </a:r>
          </a:p>
          <a:p>
            <a:r>
              <a:rPr lang="en-US" sz="1800" dirty="0">
                <a:latin typeface="Calibri"/>
              </a:rPr>
              <a:t>   public:</a:t>
            </a:r>
          </a:p>
          <a:p>
            <a:r>
              <a:rPr lang="en-US" sz="1800" dirty="0">
                <a:latin typeface="Calibri"/>
              </a:rPr>
              <a:t>      // required constructors</a:t>
            </a:r>
          </a:p>
          <a:p>
            <a:r>
              <a:rPr lang="en-US" sz="1800" dirty="0">
                <a:latin typeface="Calibri"/>
              </a:rPr>
              <a:t>      Distance() {</a:t>
            </a:r>
          </a:p>
          <a:p>
            <a:r>
              <a:rPr lang="en-US" sz="1800" dirty="0">
                <a:latin typeface="Calibri"/>
              </a:rPr>
              <a:t>         feet = 0;</a:t>
            </a:r>
          </a:p>
          <a:p>
            <a:r>
              <a:rPr lang="en-US" sz="1800" dirty="0">
                <a:latin typeface="Calibri"/>
              </a:rPr>
              <a:t>         inches = 0;</a:t>
            </a:r>
          </a:p>
          <a:p>
            <a:r>
              <a:rPr lang="en-US" sz="1800" dirty="0">
                <a:latin typeface="Calibri"/>
              </a:rPr>
              <a:t>      }</a:t>
            </a:r>
          </a:p>
          <a:p>
            <a:r>
              <a:rPr lang="en-US" sz="1800" dirty="0">
                <a:latin typeface="Calibri"/>
              </a:rPr>
              <a:t>      Distance(int f, int </a:t>
            </a:r>
            <a:r>
              <a:rPr lang="en-US" sz="1800" dirty="0" err="1">
                <a:latin typeface="Calibri"/>
              </a:rPr>
              <a:t>i</a:t>
            </a:r>
            <a:r>
              <a:rPr lang="en-US" sz="1800" dirty="0">
                <a:latin typeface="Calibri"/>
              </a:rPr>
              <a:t>) {</a:t>
            </a:r>
          </a:p>
          <a:p>
            <a:r>
              <a:rPr lang="en-US" sz="1800" dirty="0">
                <a:latin typeface="Calibri"/>
              </a:rPr>
              <a:t>         feet = f;</a:t>
            </a:r>
          </a:p>
          <a:p>
            <a:r>
              <a:rPr lang="en-US" sz="1800" dirty="0">
                <a:latin typeface="Calibri"/>
              </a:rPr>
              <a:t>         inches = </a:t>
            </a:r>
            <a:r>
              <a:rPr lang="en-US" sz="1800" dirty="0" err="1">
                <a:latin typeface="Calibri"/>
              </a:rPr>
              <a:t>i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   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Unary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230193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 </a:t>
            </a:r>
            <a:endParaRPr lang="en-US" sz="1800">
              <a:latin typeface="Calibri"/>
            </a:endParaRPr>
          </a:p>
          <a:p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// method to display distance</a:t>
            </a:r>
          </a:p>
          <a:p>
            <a:r>
              <a:rPr lang="en-US" sz="1800" dirty="0">
                <a:latin typeface="Calibri"/>
              </a:rPr>
              <a:t>      void </a:t>
            </a:r>
            <a:r>
              <a:rPr lang="en-US" sz="1800" dirty="0" err="1">
                <a:latin typeface="Calibri"/>
              </a:rPr>
              <a:t>displayDistance</a:t>
            </a:r>
            <a:r>
              <a:rPr lang="en-US" sz="1800" dirty="0">
                <a:latin typeface="Calibri"/>
              </a:rPr>
              <a:t>() {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"F: " &lt;&lt; feet &lt;&lt; " I:" &lt;&lt; inches 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}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// overloaded minus (-) operator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Distance operator- () {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   feet = -feet;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   inches = -inches;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   return Distance(feet, inches);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}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};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Unary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253350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 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int main() {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Distance D1(11, 10), D2(-5, 11);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-D1;                     // apply negation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D1.displayDistance();    // display D1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-D2;                     // apply negation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D2.displayDistance();    // display D2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return 0;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}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latin typeface="Calibri"/>
              </a:rPr>
              <a:t>Output:-</a:t>
            </a:r>
            <a:endParaRPr lang="en-US" sz="1800" b="1" dirty="0">
              <a:latin typeface="Calibri" panose="020F0502020204030204" pitchFamily="34" charset="0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F: -11 I:-10
F: 5 I:-11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Unary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145759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 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The binary operators take two arguments and following are the examples of Binary operators. You use binary operators very frequently like addition (+) operator, subtraction (-) operator and division (/) operator.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Following example explains how addition (+) operator can be overloaded. Similar way, you can overload subtraction (-) and division (/) operators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Binary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379807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 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class Box {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double length;      // Length of a box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double breadth;     // Breadth of a box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double height;      // Height of a box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public: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double </a:t>
            </a:r>
            <a:r>
              <a:rPr lang="en-US" sz="1800" dirty="0" err="1">
                <a:latin typeface="Calibri"/>
              </a:rPr>
              <a:t>getVolume</a:t>
            </a:r>
            <a:r>
              <a:rPr lang="en-US" sz="1800" dirty="0">
                <a:latin typeface="Calibri"/>
              </a:rPr>
              <a:t>(void) {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return length * breadth * height;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}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void </a:t>
            </a:r>
            <a:r>
              <a:rPr lang="en-US" sz="1800" dirty="0" err="1">
                <a:latin typeface="Calibri"/>
              </a:rPr>
              <a:t>setLength</a:t>
            </a:r>
            <a:r>
              <a:rPr lang="en-US" sz="1800" dirty="0">
                <a:latin typeface="Calibri"/>
              </a:rPr>
              <a:t>( double </a:t>
            </a:r>
            <a:r>
              <a:rPr lang="en-US" sz="1800" dirty="0" err="1">
                <a:latin typeface="Calibri"/>
              </a:rPr>
              <a:t>len</a:t>
            </a:r>
            <a:r>
              <a:rPr lang="en-US" sz="1800" dirty="0">
                <a:latin typeface="Calibri"/>
              </a:rPr>
              <a:t> ) {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length = </a:t>
            </a:r>
            <a:r>
              <a:rPr lang="en-US" sz="1800" dirty="0" err="1">
                <a:latin typeface="Calibri"/>
              </a:rPr>
              <a:t>len</a:t>
            </a:r>
            <a:r>
              <a:rPr lang="en-US" sz="1800" dirty="0">
                <a:latin typeface="Calibri"/>
              </a:rPr>
              <a:t>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}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Binary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56532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  void </a:t>
            </a:r>
            <a:r>
              <a:rPr lang="en-US" sz="1800" dirty="0" err="1">
                <a:latin typeface="Calibri"/>
              </a:rPr>
              <a:t>setBreadth</a:t>
            </a:r>
            <a:r>
              <a:rPr lang="en-US" sz="1800" dirty="0">
                <a:latin typeface="Calibri"/>
              </a:rPr>
              <a:t>( double </a:t>
            </a:r>
            <a:r>
              <a:rPr lang="en-US" sz="1800" dirty="0" err="1">
                <a:latin typeface="Calibri"/>
              </a:rPr>
              <a:t>bre</a:t>
            </a:r>
            <a:r>
              <a:rPr lang="en-US" sz="1800" dirty="0">
                <a:latin typeface="Calibri"/>
              </a:rPr>
              <a:t> ) {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breadth = </a:t>
            </a:r>
            <a:r>
              <a:rPr lang="en-US" sz="1800" dirty="0" err="1">
                <a:latin typeface="Calibri"/>
              </a:rPr>
              <a:t>bre</a:t>
            </a:r>
            <a:r>
              <a:rPr lang="en-US" sz="1800" dirty="0">
                <a:latin typeface="Calibri"/>
              </a:rPr>
              <a:t>;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}</a:t>
            </a:r>
            <a:endParaRPr lang="en-US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void </a:t>
            </a:r>
            <a:r>
              <a:rPr lang="en-US" sz="1800" dirty="0" err="1">
                <a:latin typeface="Calibri"/>
              </a:rPr>
              <a:t>setHeight</a:t>
            </a:r>
            <a:r>
              <a:rPr lang="en-US" sz="1800" dirty="0">
                <a:latin typeface="Calibri"/>
              </a:rPr>
              <a:t>( double </a:t>
            </a:r>
            <a:r>
              <a:rPr lang="en-US" sz="1800" dirty="0" err="1">
                <a:latin typeface="Calibri"/>
              </a:rPr>
              <a:t>hei</a:t>
            </a:r>
            <a:r>
              <a:rPr lang="en-US" sz="1800" dirty="0">
                <a:latin typeface="Calibri"/>
              </a:rPr>
              <a:t> ) {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height = </a:t>
            </a:r>
            <a:r>
              <a:rPr lang="en-US" sz="1800" dirty="0" err="1">
                <a:latin typeface="Calibri"/>
              </a:rPr>
              <a:t>hei</a:t>
            </a:r>
            <a:r>
              <a:rPr lang="en-US" sz="1800" dirty="0">
                <a:latin typeface="Calibri"/>
              </a:rPr>
              <a:t>;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}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// Overload + operator to add two Box objects.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Box operator+(const Box&amp; b) {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Box </a:t>
            </a:r>
            <a:r>
              <a:rPr lang="en-US" sz="1800" dirty="0" err="1">
                <a:latin typeface="Calibri"/>
              </a:rPr>
              <a:t>box</a:t>
            </a:r>
            <a:r>
              <a:rPr lang="en-US" sz="1800" dirty="0">
                <a:latin typeface="Calibri"/>
              </a:rPr>
              <a:t>;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</a:t>
            </a:r>
            <a:r>
              <a:rPr lang="en-US" sz="1800" dirty="0" err="1">
                <a:latin typeface="Calibri"/>
              </a:rPr>
              <a:t>box.length</a:t>
            </a:r>
            <a:r>
              <a:rPr lang="en-US" sz="1800" dirty="0">
                <a:latin typeface="Calibri"/>
              </a:rPr>
              <a:t> = this-&gt;length + </a:t>
            </a:r>
            <a:r>
              <a:rPr lang="en-US" sz="1800" dirty="0" err="1">
                <a:latin typeface="Calibri"/>
              </a:rPr>
              <a:t>b.length</a:t>
            </a:r>
            <a:r>
              <a:rPr lang="en-US" sz="1800" dirty="0">
                <a:latin typeface="Calibri"/>
              </a:rPr>
              <a:t>;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</a:t>
            </a:r>
            <a:r>
              <a:rPr lang="en-US" sz="1800" dirty="0" err="1">
                <a:latin typeface="Calibri"/>
              </a:rPr>
              <a:t>box.breadth</a:t>
            </a:r>
            <a:r>
              <a:rPr lang="en-US" sz="1800" dirty="0">
                <a:latin typeface="Calibri"/>
              </a:rPr>
              <a:t> = this-&gt;breadth + </a:t>
            </a:r>
            <a:r>
              <a:rPr lang="en-US" sz="1800" dirty="0" err="1">
                <a:latin typeface="Calibri"/>
              </a:rPr>
              <a:t>b.breadth</a:t>
            </a:r>
            <a:r>
              <a:rPr lang="en-US" sz="1800" dirty="0">
                <a:latin typeface="Calibri"/>
              </a:rPr>
              <a:t>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</a:t>
            </a:r>
            <a:r>
              <a:rPr lang="en-US" sz="1800" dirty="0" err="1">
                <a:latin typeface="Calibri"/>
              </a:rPr>
              <a:t>box.height</a:t>
            </a:r>
            <a:r>
              <a:rPr lang="en-US" sz="1800" dirty="0">
                <a:latin typeface="Calibri"/>
              </a:rPr>
              <a:t> = this-&gt;height + </a:t>
            </a:r>
            <a:r>
              <a:rPr lang="en-US" sz="1800" dirty="0" err="1">
                <a:latin typeface="Calibri"/>
              </a:rPr>
              <a:t>b.height</a:t>
            </a:r>
            <a:r>
              <a:rPr lang="en-US" sz="1800" dirty="0">
                <a:latin typeface="Calibri"/>
              </a:rPr>
              <a:t>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return box;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}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};</a:t>
            </a:r>
            <a:endParaRPr lang="en-US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Binary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80170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A) </a:t>
            </a:r>
            <a:endParaRPr lang="e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B)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C)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D)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E)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  // Main function for the program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int main() {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Box Box1;                // Declare Box1 of type Box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Box Box2;                // Declare Box2 of type Box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Box Box3;                // Declare Box3 of type Box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double volume = 0.0;     // Store the volume of a box here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// box 1 specification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Box1.setLength(6.0);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Box1.setBreadth(7.0);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Box1.setHeight(5.0);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// box 2 specification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Box2.setLength(12.0);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Box2.setBreadth(13.0);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Box2.setHeight(10.0);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Binary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86902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 // volume of box 1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volume = Box1.getVolume();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"Volume of Box1 : " &lt;&lt; volume 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// volume of box 2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volume = Box2.getVolume();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"Volume of Box2 : " &lt;&lt; volume 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// Add two object as follows: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Box3 = Box1 + Box2;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// volume of box 3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volume = Box3.getVolume();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"Volume of Box3 : " &lt;&lt; volume 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return 0;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}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</a:t>
            </a:r>
            <a:endParaRPr lang="en-US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Binary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2278003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Volume of Box1 : 210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
Volume of Box2 : 1560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
Volume of Box3 : 5400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</a:t>
            </a:r>
            <a:endParaRPr lang="en-US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2664978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/>
                <a:cs typeface="Calibri"/>
                <a:sym typeface="Calibri"/>
              </a:rPr>
              <a:t>Today we are going to cover -</a:t>
            </a:r>
            <a:endParaRPr lang="en" sz="2000" dirty="0">
              <a:latin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What is Operator Overloading?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Syntax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Can all operator overloaded?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Types of operator overloading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Rules for operator overloading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Different Approaches to operator overloading</a:t>
            </a: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endParaRPr lang="e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Operator Overloading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89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In C++, we can make operators to work for user defined classes. This means C++ has the ability to provide the operators with a special meaning for a data type, this ability is known as operator overloading.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For example, we can overload an operator ‘+’ in a class like String so that we can concatenate two strings by just using +.</a:t>
            </a: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Other example classes where arithmetic operators may be overloaded are Complex Number, Fractional Number, Big Integer, etc.</a:t>
            </a: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class class_name
{
    ... .. ...
    public
       </a:t>
            </a:r>
            <a:r>
              <a:rPr lang="en" sz="1800" dirty="0" err="1">
                <a:latin typeface="Calibri"/>
              </a:rPr>
              <a:t>return_type</a:t>
            </a:r>
            <a:r>
              <a:rPr lang="en" sz="1800" dirty="0">
                <a:latin typeface="Calibri"/>
              </a:rPr>
              <a:t> operator symbol (argument(s))
       {
           ... .. ...
       } 
    ... .. ...
};</a:t>
            </a:r>
            <a:endParaRPr lang="en-US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" sz="1800" dirty="0">
                <a:latin typeface="Calibri"/>
              </a:rPr>
              <a:t>The </a:t>
            </a:r>
            <a:r>
              <a:rPr lang="en" sz="1800" dirty="0" err="1">
                <a:latin typeface="Calibri"/>
              </a:rPr>
              <a:t>return_type</a:t>
            </a:r>
            <a:r>
              <a:rPr lang="en" sz="1800" dirty="0">
                <a:latin typeface="Calibri"/>
              </a:rPr>
              <a:t> is the return type for the function.</a:t>
            </a:r>
            <a:endParaRPr lang="en">
              <a:latin typeface="Calibri"/>
            </a:endParaRPr>
          </a:p>
          <a:p>
            <a:pPr marL="285750" indent="-285750">
              <a:buChar char="•"/>
            </a:pPr>
            <a:r>
              <a:rPr lang="en" sz="1800" dirty="0">
                <a:latin typeface="Calibri"/>
              </a:rPr>
              <a:t>Next, you mention the operator keyword.</a:t>
            </a:r>
            <a:endParaRPr lang="en">
              <a:latin typeface="Calibri"/>
            </a:endParaRPr>
          </a:p>
          <a:p>
            <a:pPr marL="285750" indent="-285750">
              <a:buChar char="•"/>
            </a:pPr>
            <a:r>
              <a:rPr lang="en" sz="1800" dirty="0">
                <a:latin typeface="Calibri"/>
              </a:rPr>
              <a:t>The symbol denotes the operator symbol to be overloaded. For example, +, -, &lt;, ++.</a:t>
            </a:r>
            <a:endParaRPr lang="en">
              <a:latin typeface="Calibri"/>
            </a:endParaRPr>
          </a:p>
          <a:p>
            <a:pPr marL="285750" indent="-285750">
              <a:buChar char="•"/>
            </a:pPr>
            <a:r>
              <a:rPr lang="en" sz="1800" dirty="0">
                <a:latin typeface="Calibri"/>
              </a:rPr>
              <a:t>The argument(s) can be passed to the operator function in the same way as functions.</a:t>
            </a:r>
            <a:endParaRPr lang="en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2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#include &lt;iostream&gt;</a:t>
            </a:r>
            <a:endParaRPr lang="en-US">
              <a:latin typeface="Calibri"/>
            </a:endParaRPr>
          </a:p>
          <a:p>
            <a:r>
              <a:rPr lang="en" sz="1800" dirty="0">
                <a:latin typeface="Calibri"/>
              </a:rPr>
              <a:t>using namespace std;</a:t>
            </a: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class </a:t>
            </a:r>
            <a:r>
              <a:rPr lang="en" sz="1800" dirty="0" err="1">
                <a:latin typeface="Calibri"/>
              </a:rPr>
              <a:t>TestClass</a:t>
            </a:r>
            <a:r>
              <a:rPr lang="en" sz="1800" dirty="0">
                <a:latin typeface="Calibri"/>
              </a:rPr>
              <a:t> {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private: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int count;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public: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</a:t>
            </a:r>
            <a:r>
              <a:rPr lang="en" sz="1800" dirty="0" err="1">
                <a:latin typeface="Calibri"/>
              </a:rPr>
              <a:t>TestClass</a:t>
            </a:r>
            <a:r>
              <a:rPr lang="en" sz="1800" dirty="0">
                <a:latin typeface="Calibri"/>
              </a:rPr>
              <a:t>() : count(5) {}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void operator --() {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     count = count - 3;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}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void Display() { 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     </a:t>
            </a:r>
            <a:r>
              <a:rPr lang="en" sz="1800" dirty="0" err="1">
                <a:latin typeface="Calibri"/>
              </a:rPr>
              <a:t>cout</a:t>
            </a:r>
            <a:r>
              <a:rPr lang="en" sz="1800" dirty="0">
                <a:latin typeface="Calibri"/>
              </a:rPr>
              <a:t> &lt;&lt; "Count: " &lt;&lt; count; }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};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15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int main() {</a:t>
            </a:r>
            <a:endParaRPr lang="en" dirty="0"/>
          </a:p>
          <a:p>
            <a:r>
              <a:rPr lang="en" sz="1800" dirty="0">
                <a:latin typeface="Calibri"/>
              </a:rPr>
              <a:t>    </a:t>
            </a:r>
            <a:r>
              <a:rPr lang="en" sz="1800" dirty="0" err="1">
                <a:latin typeface="Calibri"/>
              </a:rPr>
              <a:t>TestClass</a:t>
            </a:r>
            <a:r>
              <a:rPr lang="en" sz="1800" dirty="0">
                <a:latin typeface="Calibri"/>
              </a:rPr>
              <a:t> </a:t>
            </a:r>
            <a:r>
              <a:rPr lang="en" sz="1800" dirty="0" err="1">
                <a:latin typeface="Calibri"/>
              </a:rPr>
              <a:t>tc</a:t>
            </a:r>
            <a:r>
              <a:rPr lang="en" sz="1800" dirty="0">
                <a:latin typeface="Calibri"/>
              </a:rPr>
              <a:t>;</a:t>
            </a:r>
          </a:p>
          <a:p>
            <a:r>
              <a:rPr lang="en" sz="1800" dirty="0">
                <a:latin typeface="Calibri"/>
              </a:rPr>
              <a:t>    --</a:t>
            </a:r>
            <a:r>
              <a:rPr lang="en" sz="1800" dirty="0" err="1">
                <a:latin typeface="Calibri"/>
              </a:rPr>
              <a:t>tc</a:t>
            </a:r>
            <a:r>
              <a:rPr lang="en" sz="1800" dirty="0">
                <a:latin typeface="Calibri"/>
              </a:rPr>
              <a:t>;</a:t>
            </a:r>
          </a:p>
          <a:p>
            <a:r>
              <a:rPr lang="en" sz="1800" dirty="0">
                <a:latin typeface="Calibri"/>
              </a:rPr>
              <a:t>    </a:t>
            </a:r>
            <a:r>
              <a:rPr lang="en" sz="1800" dirty="0" err="1">
                <a:latin typeface="Calibri"/>
              </a:rPr>
              <a:t>tc.Display</a:t>
            </a:r>
            <a:r>
              <a:rPr lang="en" sz="1800" dirty="0">
                <a:latin typeface="Calibri"/>
              </a:rPr>
              <a:t>();</a:t>
            </a:r>
          </a:p>
          <a:p>
            <a:r>
              <a:rPr lang="en" sz="1800" dirty="0">
                <a:latin typeface="Calibri"/>
              </a:rPr>
              <a:t>    return 0;</a:t>
            </a:r>
          </a:p>
          <a:p>
            <a:r>
              <a:rPr lang="en" sz="1800" dirty="0">
                <a:latin typeface="Calibri"/>
              </a:rPr>
              <a:t>}</a:t>
            </a:r>
          </a:p>
          <a:p>
            <a:endParaRPr lang="en" sz="1800" dirty="0">
              <a:latin typeface="Calibri"/>
            </a:endParaRPr>
          </a:p>
          <a:p>
            <a:endParaRPr lang="en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40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96006"/>
            <a:ext cx="8952289" cy="414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No. There are C++ operators that can't be overloaded.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They include: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:: -Scope resolution operator</a:t>
            </a: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?: -ternary operator.</a:t>
            </a: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. -member selector</a:t>
            </a: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 err="1">
                <a:latin typeface="Calibri"/>
              </a:rPr>
              <a:t>Sizeof</a:t>
            </a:r>
            <a:r>
              <a:rPr lang="en-US" sz="1800" dirty="0">
                <a:latin typeface="Calibri"/>
              </a:rPr>
              <a:t> operator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* -member pointer selector</a:t>
            </a:r>
            <a:endParaRPr lang="en-US" dirty="0">
              <a:latin typeface="Calibri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Can all operator be overloaded?</a:t>
            </a:r>
          </a:p>
        </p:txBody>
      </p:sp>
    </p:spTree>
    <p:extLst>
      <p:ext uri="{BB962C8B-B14F-4D97-AF65-F5344CB8AC3E}">
        <p14:creationId xmlns:p14="http://schemas.microsoft.com/office/powerpoint/2010/main" val="3502120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742</Words>
  <Application>Microsoft Office PowerPoint</Application>
  <PresentationFormat>On-screen Show (16:9)</PresentationFormat>
  <Paragraphs>124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Operator Overloading</vt:lpstr>
      <vt:lpstr>Syntax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Mukesh Dubey</cp:lastModifiedBy>
  <cp:revision>1948</cp:revision>
  <dcterms:modified xsi:type="dcterms:W3CDTF">2021-03-19T20:34:52Z</dcterms:modified>
</cp:coreProperties>
</file>