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351" r:id="rId6"/>
    <p:sldId id="447" r:id="rId7"/>
    <p:sldId id="280" r:id="rId8"/>
    <p:sldId id="431" r:id="rId9"/>
    <p:sldId id="407" r:id="rId10"/>
    <p:sldId id="363" r:id="rId11"/>
    <p:sldId id="448" r:id="rId12"/>
    <p:sldId id="408" r:id="rId13"/>
    <p:sldId id="432" r:id="rId14"/>
    <p:sldId id="433" r:id="rId15"/>
    <p:sldId id="450" r:id="rId16"/>
    <p:sldId id="449" r:id="rId17"/>
    <p:sldId id="434" r:id="rId18"/>
    <p:sldId id="435" r:id="rId19"/>
    <p:sldId id="451" r:id="rId20"/>
    <p:sldId id="452" r:id="rId21"/>
    <p:sldId id="453" r:id="rId22"/>
    <p:sldId id="456" r:id="rId23"/>
    <p:sldId id="457" r:id="rId24"/>
    <p:sldId id="458" r:id="rId25"/>
    <p:sldId id="455" r:id="rId26"/>
    <p:sldId id="459" r:id="rId27"/>
    <p:sldId id="463" r:id="rId28"/>
    <p:sldId id="465" r:id="rId29"/>
    <p:sldId id="466" r:id="rId30"/>
    <p:sldId id="464" r:id="rId31"/>
    <p:sldId id="461" r:id="rId32"/>
    <p:sldId id="462" r:id="rId33"/>
    <p:sldId id="467" r:id="rId34"/>
    <p:sldId id="468" r:id="rId35"/>
    <p:sldId id="437" r:id="rId36"/>
    <p:sldId id="470" r:id="rId37"/>
    <p:sldId id="469" r:id="rId38"/>
    <p:sldId id="471" r:id="rId39"/>
    <p:sldId id="472" r:id="rId40"/>
    <p:sldId id="473" r:id="rId41"/>
    <p:sldId id="421" r:id="rId42"/>
    <p:sldId id="474" r:id="rId43"/>
    <p:sldId id="294" r:id="rId44"/>
    <p:sldId id="295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086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23702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2D9052-DA56-4630-BE36-AB8167995E78}"/>
              </a:ext>
            </a:extLst>
          </p:cNvPr>
          <p:cNvSpPr txBox="1"/>
          <p:nvPr/>
        </p:nvSpPr>
        <p:spPr>
          <a:xfrm>
            <a:off x="429142" y="2249983"/>
            <a:ext cx="416796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/>
              <a:t>Practical Lecture : </a:t>
            </a:r>
            <a:r>
              <a:rPr lang="en-US" sz="2000" dirty="0" smtClean="0"/>
              <a:t>Exception Handling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Exceptions provide a way to transfer control from one part of a program to another. C++ exception handling is built upon three keywords: try, catch, and throw.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try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− A try block identifies a block of code for which particular exceptions will be activated. It's followed by one or more catch blocks.</a:t>
            </a:r>
          </a:p>
          <a:p>
            <a:endParaRPr lang="en-US" sz="18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throw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− A program throws an exception when a problem shows up. This is done using a throw keyword.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catch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− A program catches an exception with an exception handler at the place in a program where you want to handle the problem. The catch keyword indicates the catching of an exception.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Exception handling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0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The main motive of the exceptional handling concept is to provide a means to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1. detect errors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2. throw or report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an exception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and take appropriate action. 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This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mechanism needs a separate error handling code that performs the following tasks: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Find and hit the problem (exception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Inform that the error has occurred (throw exception)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Receive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the error information (Catch the exception)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Take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corrective actions (handle exception)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Exception handling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3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The Catch blocks catching exceptions must immediately follow the try block that throws an exception.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try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b="1" dirty="0">
                <a:latin typeface="Calibri" pitchFamily="34" charset="0"/>
                <a:cs typeface="Calibri" pitchFamily="34" charset="0"/>
              </a:rPr>
              <a:t>throw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exception;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b="1" dirty="0">
                <a:latin typeface="Calibri" pitchFamily="34" charset="0"/>
                <a:cs typeface="Calibri" pitchFamily="34" charset="0"/>
              </a:rPr>
              <a:t>catch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(type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arg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//some code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7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If the try block throws an exception then program control leaves the block and enters into the catch statement of the catch block.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the type of object thrown matches the argument type in the catch statement, the catch block is executed for handling the exception.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Divided-by-zero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is a common form of exception generally occurred in arithmetic based programs.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How it works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9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#include&lt;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iostream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&gt;</a:t>
            </a: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using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namespace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std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fontAlgn="base"/>
            <a:r>
              <a:rPr lang="en-IN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main(){    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a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double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b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err="1" smtClean="0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&lt;&lt; "Enter two integers "&lt;&lt;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endl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;    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err="1" smtClean="0">
                <a:latin typeface="Calibri" pitchFamily="34" charset="0"/>
                <a:cs typeface="Calibri" pitchFamily="34" charset="0"/>
              </a:rPr>
              <a:t>cin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&gt;&gt;a&gt;&gt;b;    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double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d = 0;    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try    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{        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	if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(b == 0)        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	       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	throw "Division by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Zero not possible.";       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	}       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	else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{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	        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		d=a/b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;	       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&lt;&lt;d;	        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	}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} 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Practice question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0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catch (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const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char* error)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 //This is used to catch the message thrown by try block</a:t>
            </a: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{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&lt;&lt; error &lt;&lt;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endl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}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fontAlgn="base"/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return 0;</a:t>
            </a: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the code above, we are checking the divisor, if it is zero, we are throwing an exception message, then the catch block catches that exception and prints the message.</a:t>
            </a:r>
          </a:p>
          <a:p>
            <a:pPr fontAlgn="base"/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Doing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so, the user will never know that our program failed at runtime, he/she will only see the message "Division by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Zero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not possible".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b="1" dirty="0" smtClean="0">
                <a:latin typeface="Calibri" pitchFamily="34" charset="0"/>
                <a:cs typeface="Calibri" pitchFamily="34" charset="0"/>
              </a:rPr>
              <a:t>Note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Because we are raising an exception of type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const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char*, so while catching this exception, we have to use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const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char* in catch block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Practice question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8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//The above program is written here in function call format.</a:t>
            </a: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include&lt;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iostream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using namespace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std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double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division(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var1,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double var2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if (var2 == 0) 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throw "Division by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Zero not possible.";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return (var1 / var2);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fontAlgn="base"/>
            <a:r>
              <a:rPr lang="en-IN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main()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a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double </a:t>
            </a:r>
            <a:r>
              <a:rPr lang="en-IN" sz="1800" dirty="0" err="1" smtClean="0">
                <a:latin typeface="Calibri" pitchFamily="34" charset="0"/>
                <a:cs typeface="Calibri" pitchFamily="34" charset="0"/>
              </a:rPr>
              <a:t>b,d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=0;   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err="1" smtClean="0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&lt;&lt; "Enter two integers "&lt;&lt;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endl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;    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1800" dirty="0" err="1" smtClean="0">
                <a:latin typeface="Calibri" pitchFamily="34" charset="0"/>
                <a:cs typeface="Calibri" pitchFamily="34" charset="0"/>
              </a:rPr>
              <a:t>cin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&gt;&gt;a&gt;&gt;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b;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Practice </a:t>
            </a:r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question (revised)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8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try 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d = division(a, b);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&lt;&lt; d &lt;&lt;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endl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catch (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const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char* error) 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&lt;&lt; error &lt;&lt;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endl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pPr fontAlgn="base"/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return 0;</a:t>
            </a: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fontAlgn="base"/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Output:</a:t>
            </a: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Enter two integers</a:t>
            </a: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3 0</a:t>
            </a: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Division by Zero not possible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Practice </a:t>
            </a:r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question(revised)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56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A </a:t>
            </a:r>
            <a:r>
              <a:rPr lang="en-US" sz="1800" b="1" dirty="0">
                <a:latin typeface="Calibri" pitchFamily="34" charset="0"/>
                <a:cs typeface="Calibri" pitchFamily="34" charset="0"/>
              </a:rPr>
              <a:t>try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 block identifies a block of code for which particular exceptions will be activated. It's followed by one or more catch blocks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code which can throw any exception is kept inside(or enclosed in)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 try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 block.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Then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, when the code will lead to any error, that error/exception will get caught inside the 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catch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block</a:t>
            </a:r>
          </a:p>
          <a:p>
            <a:pPr lvl="1" fontAlgn="base"/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Assuming a block will raise an exception, a method catches an exception using a combination of the try and catch keywords.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try/catch block is placed around the code that might generate an exception.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Code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within a try/catch block is referred to as protected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code.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Try block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7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try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// protected code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 catch(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ExceptionName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e1 )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// catch block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 catch(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ExceptionName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e2 )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// catch block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 catch(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ExceptionName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eN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)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// catch block</a:t>
            </a: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You can list down multiple catch statements to catch different type of exceptions in case your try block raises more than one exception in different situations.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Try block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69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Let’s take a quick recap of previous lecture – 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Today we are going to cover –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Compile and run time polymorphism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Virtual functions, Pure virtual functions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virtual destructor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Abstract classes and concrete class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Self-Referential class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Early binding and late binding, Dynamic constructors.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Exceptions can be thrown anywhere within a code block using throw statement.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operand of the throw statement determines a type for the exception and can be any expression and the type of the result of the expression determines the type of exception thrown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fontAlgn="base"/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Consider the following example of throwing an exception: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double division(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a,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b)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if( b == 0 )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throw "Division by zero condition!";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}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return (a/b);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Throwing exceptions 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39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The catch block following the try block catches any exception.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You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can specify what type of exception you want to catch and this is determined by the exception declaration that appears in parentheses following the keyword catch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try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// protected code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 catch(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ExceptionName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e )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// code to handle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ExceptionName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exception</a:t>
            </a: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Above code will catch an exception of </a:t>
            </a:r>
            <a:r>
              <a:rPr lang="en-US" sz="1800" b="1" dirty="0" err="1">
                <a:latin typeface="Calibri" pitchFamily="34" charset="0"/>
                <a:cs typeface="Calibri" pitchFamily="34" charset="0"/>
              </a:rPr>
              <a:t>ExceptionName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type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Catch exception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5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catch block is intended to catch the error and handle the exception condition.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can have multiple catch blocks to handle different types of exception and perform different actions when the exceptions occur.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example, we can display descriptive messages to explain why any particular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exception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occured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In the below program,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if the value of integer in the array x is less than 0, we are throwing a numeric value as exception and if the value is greater than 0, then we are throwing a character value as exception. And we have two different catch blocks to catch those exceptions.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 fontAlgn="base"/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 fontAlgn="base"/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 fontAlgn="base"/>
            <a:endParaRPr lang="en-US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Catch exception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4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iostream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using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namespace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std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lvl="1" fontAlgn="base"/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main()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x[3] = {-1,2};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for(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i=0; i&lt;2; i++)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ex = x[i];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try 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if (ex &gt; 0)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    // throwing numeric value as exception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    throw ex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Practice question 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4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else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    // throwing a character as exception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    throw 'e';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} 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catch 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ex)  // to catch numeric exceptions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"Integer exception\n";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} 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catch (char ex) // to catch character/string exceptions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"Character exception\n";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}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Output: Character exception</a:t>
            </a: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Integer exception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Practice question 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64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Below program contains a generalized catch block to catch any uncaught errors/exceptions. catch(...) block takes care of all type of exceptions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 In the below program, both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the exceptions are being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catched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by a single 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catch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 block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..</a:t>
            </a:r>
          </a:p>
          <a:p>
            <a:pPr lvl="1" fontAlgn="base"/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main()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x[3] = {-1,2};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for(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i=0; i&lt;2; i++)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ex = x[i];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try 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if (ex &gt; 0)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    // throwing numeric value as exception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    throw ex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Catch exception </a:t>
            </a:r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(Generalized )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296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else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    // throwing a character as exception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    throw 'e';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} 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catch (...)  // to catch numeric exceptions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"Special exception\n";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} 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  </a:t>
            </a:r>
          </a:p>
          <a:p>
            <a:pPr lvl="1"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Output:</a:t>
            </a: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Special exception</a:t>
            </a:r>
          </a:p>
          <a:p>
            <a:pPr lvl="1"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Special exception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Catch exception </a:t>
            </a:r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(Generalized )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61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We can even have separate catch blocks to handle integer and character exception along with the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generalized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 catch 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block.</a:t>
            </a:r>
          </a:p>
          <a:p>
            <a:pPr fontAlgn="base"/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main()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x[3] = {-1,0,2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}; //array of 3 values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for(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i=0; i&lt;3; i++)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ex = x[i];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try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if (ex &gt; 0) //ex value is 2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    // throwing numeric value as exception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    throw ex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;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Catch exception </a:t>
            </a:r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52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else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if (ex &lt; 0) //ex value is -1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    throw "EX";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else  //ex value is 0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    // throwing a character as exception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    throw 'e';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}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catch (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ex)  // to catch numeric exceptions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&lt;&lt; "Integer exception\n";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} 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catch (char ex) // to catch character exceptions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&lt;&lt; "Character exception\n";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}</a:t>
            </a:r>
          </a:p>
          <a:p>
            <a:pPr fontAlgn="base"/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Catch exception </a:t>
            </a:r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79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catch (...)  // to catch generalised exceptions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&lt;&lt; "Special exception\n";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        } </a:t>
            </a: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   }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fontAlgn="base"/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fontAlgn="base"/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Output:</a:t>
            </a: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Special exception</a:t>
            </a: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Character exception</a:t>
            </a: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Integer exception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Catch exception </a:t>
            </a:r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2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Today we are going to cover </a:t>
            </a: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–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Basics of exception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handling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Exception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handling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mechanism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Throwing mechanism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Catching mechanism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There is a special catch block called ‘catch all’ catch(…) that can be used to catch all types of exceptions.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example, in the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above program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, an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and char is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thrown as an exception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there are catch blocks for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and char  exceptions, 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but there is no catch block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const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char* which is “EX” ,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so catch(…) block will be executed. 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Catch exception </a:t>
            </a:r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50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 smtClean="0"/>
              <a:t>Simple </a:t>
            </a:r>
            <a:r>
              <a:rPr lang="en-US" sz="1800" dirty="0"/>
              <a:t>example to show exception </a:t>
            </a:r>
            <a:r>
              <a:rPr lang="en-US" sz="1800" dirty="0" smtClean="0"/>
              <a:t>handling and program flow: </a:t>
            </a:r>
          </a:p>
          <a:p>
            <a:pPr fontAlgn="base"/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include 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iostream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using namespace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std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fontAlgn="base"/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main()</a:t>
            </a:r>
          </a:p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{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x = -1;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&lt;&lt; "Before try \n";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try 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"Inside try \n";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if (x &lt; 0)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   throw x;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   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"After throw (Never executed) \n";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}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}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Practice question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78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catch 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x ) 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"Exception Caught \n";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}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"After catch (Will be executed) \n";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   return 0;</a:t>
            </a:r>
          </a:p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Output: 	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Before try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Inside try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Exception Caught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After catch (Will be 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executed)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Practice question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15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Implicit type conversion doesn’t happen for primitive types. For example, in the following program ‘a’ is not implicitly converted to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 What will be the output of the program? 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main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() {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try  {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 throw 'a';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catch (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x)  {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&lt;&lt; "Caught " &lt;&lt; x;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catch (...)  {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&lt;&lt; "Default Exception\n";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r>
              <a:rPr lang="en-IN" sz="16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342900" indent="-342900">
              <a:buAutoNum type="alphaUcPeriod"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Caught</a:t>
            </a:r>
          </a:p>
          <a:p>
            <a:pPr marL="342900" indent="-342900">
              <a:buAutoNum type="alphaUcPeriod"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Default Exception</a:t>
            </a:r>
          </a:p>
          <a:p>
            <a:pPr marL="342900" indent="-342900">
              <a:buAutoNum type="alphaUcPeriod"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‘a’ will be printed</a:t>
            </a:r>
          </a:p>
          <a:p>
            <a:pPr marL="342900" indent="-342900">
              <a:buAutoNum type="alphaUcPeriod"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Compilation error</a:t>
            </a:r>
          </a:p>
          <a:p>
            <a:pPr marL="342900" indent="-342900">
              <a:buAutoNum type="alphaUcPeriod"/>
            </a:pPr>
            <a:endParaRPr lang="en-IN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MCQ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986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Implicit type conversion doesn’t happen for primitive types. For example, in the following program ‘a’ is not implicitly converted to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 What will be the output of the program? 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main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() {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try  {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 throw 'a';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catch (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x)  {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&lt;&lt; "Caught " &lt;&lt; x;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catch (...)  {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&lt;&lt; "Default Exception\n";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r>
              <a:rPr lang="en-IN" sz="16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342900" indent="-342900">
              <a:buAutoNum type="alphaUcPeriod"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Caught</a:t>
            </a:r>
          </a:p>
          <a:p>
            <a:pPr marL="342900" indent="-342900">
              <a:buAutoNum type="alphaUcPeriod"/>
            </a:pPr>
            <a:r>
              <a:rPr lang="en-IN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Default Exception</a:t>
            </a:r>
          </a:p>
          <a:p>
            <a:pPr marL="342900" indent="-342900">
              <a:buAutoNum type="alphaUcPeriod"/>
            </a:pP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‘a’ will be printed</a:t>
            </a:r>
          </a:p>
          <a:p>
            <a:pPr marL="342900" indent="-342900">
              <a:buAutoNum type="alphaUcPeriod"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Compilation error</a:t>
            </a:r>
          </a:p>
          <a:p>
            <a:pPr marL="342900" indent="-342900">
              <a:buAutoNum type="alphaUcPeriod"/>
            </a:pPr>
            <a:endParaRPr lang="en-IN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MCQ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49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What will be the output of the following program?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main()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try  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 throw 'a';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}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catch 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x)  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  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"Caught ";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}</a:t>
            </a:r>
          </a:p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342900" indent="-342900" fontAlgn="base"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‘a’ will be displayed</a:t>
            </a:r>
          </a:p>
          <a:p>
            <a:pPr marL="342900" indent="-342900" fontAlgn="base"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Caught</a:t>
            </a:r>
          </a:p>
          <a:p>
            <a:pPr marL="342900" indent="-342900" fontAlgn="base"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Compilation error</a:t>
            </a:r>
          </a:p>
          <a:p>
            <a:pPr marL="342900" indent="-342900" fontAlgn="base"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Program terminates abnormally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MCQ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41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What will be the output of the following program?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main()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try  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 throw 'a';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}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catch (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x)  {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    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&lt;&lt; "Caught ";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    }</a:t>
            </a:r>
          </a:p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marL="342900" indent="-342900" fontAlgn="base"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‘a’ will be displayed</a:t>
            </a:r>
          </a:p>
          <a:p>
            <a:pPr marL="342900" indent="-342900" fontAlgn="base"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Caught</a:t>
            </a:r>
          </a:p>
          <a:p>
            <a:pPr marL="342900" indent="-342900" fontAlgn="base"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Compilation error</a:t>
            </a:r>
          </a:p>
          <a:p>
            <a:pPr marL="342900" indent="-342900" fontAlgn="base">
              <a:buAutoNum type="alphaUcPeriod"/>
            </a:pP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Program terminates abnormally</a:t>
            </a:r>
          </a:p>
          <a:p>
            <a:pPr fontAlgn="base"/>
            <a:r>
              <a:rPr lang="en-US" sz="1800" dirty="0"/>
              <a:t>Note: If an exception is thrown and not caught anywhere, the program terminates abnormally.</a:t>
            </a:r>
          </a:p>
          <a:p>
            <a:pPr marL="342900" indent="-342900" fontAlgn="base">
              <a:buAutoNum type="alphaUcPeriod"/>
            </a:pPr>
            <a:endParaRPr lang="en-US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MCQ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787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What should be put in try block?</a:t>
            </a:r>
          </a:p>
          <a:p>
            <a:pPr marL="342900" indent="-342900" fontAlgn="base"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Statements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that might cause exceptions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fontAlgn="base"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Statements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that should be skipped in case of an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exception</a:t>
            </a:r>
          </a:p>
          <a:p>
            <a:pPr marL="342900" indent="-342900" fontAlgn="base"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42900" indent="-342900" fontAlgn="base"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Option 1</a:t>
            </a:r>
          </a:p>
          <a:p>
            <a:pPr marL="342900" indent="-342900" fontAlgn="base"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Option 1 &amp; 2</a:t>
            </a:r>
          </a:p>
          <a:p>
            <a:pPr marL="342900" indent="-342900" fontAlgn="base"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Only 2</a:t>
            </a:r>
          </a:p>
          <a:p>
            <a:pPr marL="342900" indent="-342900" fontAlgn="base"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None of the above</a:t>
            </a: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MCQ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78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What should be put in try block?</a:t>
            </a:r>
          </a:p>
          <a:p>
            <a:pPr marL="342900" indent="-342900" fontAlgn="base"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Statements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that might cause exceptions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fontAlgn="base"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Statements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that should be skipped in case of an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exception</a:t>
            </a:r>
          </a:p>
          <a:p>
            <a:pPr marL="342900" indent="-342900" fontAlgn="base"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42900" indent="-342900" fontAlgn="base"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Option 1</a:t>
            </a:r>
          </a:p>
          <a:p>
            <a:pPr marL="342900" indent="-342900" fontAlgn="base">
              <a:buAutoNum type="alphaUcPeriod"/>
            </a:pP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Option 1 &amp; 2</a:t>
            </a:r>
          </a:p>
          <a:p>
            <a:pPr marL="342900" indent="-342900" fontAlgn="base"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Only 2</a:t>
            </a:r>
          </a:p>
          <a:p>
            <a:pPr marL="342900" indent="-342900" fontAlgn="base">
              <a:buAutoNum type="alphaU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None of the above</a:t>
            </a: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MCQ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7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What would be output of the following program? Type the answer in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chatbox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IN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main()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try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    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   throw 'a';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}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catch (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param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    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    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&lt;&lt; "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exceptionn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";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}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catch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(...) 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    {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    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&lt;&lt; 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“Default 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exceptionn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";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}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  </a:t>
            </a:r>
            <a:r>
              <a:rPr lang="en-IN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IN" sz="1800" dirty="0">
                <a:latin typeface="Calibri" pitchFamily="34" charset="0"/>
                <a:cs typeface="Calibri" pitchFamily="34" charset="0"/>
              </a:rPr>
              <a:t> &lt;&lt; "After Exception";</a:t>
            </a: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 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Guess the output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3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xmlns="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5855" y="636905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What would be output of the following program? Type the answer in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chatbox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>
                <a:latin typeface="Calibri" pitchFamily="34" charset="0"/>
                <a:cs typeface="Calibri" pitchFamily="34" charset="0"/>
              </a:rPr>
              <a:t> 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endParaRPr lang="en-IN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Output:</a:t>
            </a: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Default exception</a:t>
            </a:r>
          </a:p>
          <a:p>
            <a:pPr fontAlgn="base"/>
            <a:r>
              <a:rPr lang="en-IN" sz="1800" dirty="0" smtClean="0">
                <a:latin typeface="Calibri" pitchFamily="34" charset="0"/>
                <a:cs typeface="Calibri" pitchFamily="34" charset="0"/>
              </a:rPr>
              <a:t>After exception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Guess the output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01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Write a program to create an array of 5 integers. Access this array using index variable. Handle the condition where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programmer 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accidentally accesses any index of array which is out of 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bound using exception handling.</a:t>
            </a:r>
            <a:endPara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75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main () {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myarray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[10];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try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{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for (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n=0; n&lt;=10; n++)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{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if (n&gt;9) throw n;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myarray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[n]='z';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}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}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catch (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n)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{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&lt;&lt; "Array out of bound Exception: " &lt;&lt; 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endl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}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return 0;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Assignment- 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70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xmlns="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xmlns="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It's very rare that a large program or software works correctly the first time. It might have errors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The two most common types of errors are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pPr lvl="3"/>
            <a:r>
              <a:rPr lang="en-US" sz="1800" dirty="0" smtClean="0">
                <a:latin typeface="Calibri" pitchFamily="34" charset="0"/>
                <a:cs typeface="Calibri" pitchFamily="34" charset="0"/>
              </a:rPr>
              <a:t>	-Compile time errors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	-Runtime errors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1800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Compile time errors:  Errors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caught during compiled time is called Compile time errors.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E.g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en-US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Logical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errors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	Syntactic errors (syntax errors)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Run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Time Errors -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Programmers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often come across some peculiar problems in addition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logical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or syntax errors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 These are called exceptions.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Basics of Exception Handling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4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Programmers can debug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compile time errors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by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debugging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and testing procedures. 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But runtime errors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hinder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normal execution of program.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They are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run-time anomalies or unusual logical conditions that may come up while executing the C ++ program.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For example, User divides a number by zero, this will compile successfully but an exception or run time error will occur due to which our applications will be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crashed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Consider the code given next, which may fail/crash at runtime on some systems.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Basics of Exception Handling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9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#include&lt;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iostream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using namespace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std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main()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   double var1, var2;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&lt;&lt;"Enter two values"&lt;&lt;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endl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cin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&gt;&gt;var1 &gt;&gt;var2;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&lt;&lt; var1 &lt;&lt;"/" &lt;&lt;var2 &lt;&lt;"=" &lt;&lt;var1/var2;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   return 0;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Output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: Enter two values                                                                                                              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4                                                                                                                             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0                                                                                                                             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4/0=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inf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Note: Some compilers may terminate the program abruptly for divide by zero error. 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8646274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6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As we have learnt , an exception is a problem that arises during the execution of a program. 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A C++ exception is a response to an exceptional circumstance that arises while a program is running, such as an attempt to divide by zero.</a:t>
            </a:r>
          </a:p>
          <a:p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Exception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handling is the process of handling errors and exceptions in such a way that they do not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hinder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normal execution of the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system</a:t>
            </a:r>
          </a:p>
          <a:p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In other words, Exceptions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allow a method to react to exceptional circumstances and errors (like runtime errors) within programs by transferring control to special functions called handlers.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8646274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Exception handling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8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There are two types of exceptions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a)Synchronous,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b)Asynchronous</a:t>
            </a: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Asynchronous exceptions are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beyond the program’s control, Disc failure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etc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. Those errors that are caused by events beyond the control of the program are called asynchronous exceptions.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>
                <a:latin typeface="Calibri" pitchFamily="34" charset="0"/>
                <a:cs typeface="Calibri" pitchFamily="34" charset="0"/>
              </a:rPr>
              <a:t>Errors such as: out of range index and overflow fall under the category of synchronous 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type exceptions. For synchronized exceptions, C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++ provides following specialized keywords for this purpose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fontAlgn="base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ry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hrow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atch </a:t>
            </a:r>
          </a:p>
          <a:p>
            <a:pPr fontAlgn="base"/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All are case sensitive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8646274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FFFF"/>
                </a:solidFill>
                <a:latin typeface="Calibri"/>
                <a:cs typeface="Calibri"/>
              </a:rPr>
              <a:t>Exception handling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868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2178</Words>
  <Application>Microsoft Office PowerPoint</Application>
  <PresentationFormat>On-screen Show (16:9)</PresentationFormat>
  <Paragraphs>510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BLACKSTORM</dc:creator>
  <cp:lastModifiedBy>lenovo</cp:lastModifiedBy>
  <cp:revision>359</cp:revision>
  <dcterms:modified xsi:type="dcterms:W3CDTF">2021-04-16T12:48:53Z</dcterms:modified>
</cp:coreProperties>
</file>