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3"/>
  </p:notesMasterIdLst>
  <p:sldIdLst>
    <p:sldId id="256" r:id="rId2"/>
    <p:sldId id="257" r:id="rId3"/>
    <p:sldId id="258" r:id="rId4"/>
    <p:sldId id="259" r:id="rId5"/>
    <p:sldId id="351" r:id="rId6"/>
    <p:sldId id="463" r:id="rId7"/>
    <p:sldId id="462" r:id="rId8"/>
    <p:sldId id="464" r:id="rId9"/>
    <p:sldId id="465" r:id="rId10"/>
    <p:sldId id="280" r:id="rId11"/>
    <p:sldId id="466" r:id="rId12"/>
    <p:sldId id="447" r:id="rId13"/>
    <p:sldId id="468" r:id="rId14"/>
    <p:sldId id="467" r:id="rId15"/>
    <p:sldId id="469" r:id="rId16"/>
    <p:sldId id="431" r:id="rId17"/>
    <p:sldId id="436" r:id="rId18"/>
    <p:sldId id="460" r:id="rId19"/>
    <p:sldId id="461" r:id="rId20"/>
    <p:sldId id="470" r:id="rId21"/>
    <p:sldId id="471" r:id="rId22"/>
    <p:sldId id="472" r:id="rId23"/>
    <p:sldId id="473" r:id="rId24"/>
    <p:sldId id="490" r:id="rId25"/>
    <p:sldId id="421" r:id="rId26"/>
    <p:sldId id="474" r:id="rId27"/>
    <p:sldId id="475" r:id="rId28"/>
    <p:sldId id="476" r:id="rId29"/>
    <p:sldId id="477" r:id="rId30"/>
    <p:sldId id="479" r:id="rId31"/>
    <p:sldId id="478" r:id="rId32"/>
    <p:sldId id="480" r:id="rId33"/>
    <p:sldId id="482" r:id="rId34"/>
    <p:sldId id="484" r:id="rId35"/>
    <p:sldId id="485" r:id="rId36"/>
    <p:sldId id="486" r:id="rId37"/>
    <p:sldId id="487" r:id="rId38"/>
    <p:sldId id="488" r:id="rId39"/>
    <p:sldId id="489" r:id="rId40"/>
    <p:sldId id="294" r:id="rId41"/>
    <p:sldId id="295"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49983"/>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Exception Handling</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smtClean="0">
                <a:latin typeface="Calibri" pitchFamily="34" charset="0"/>
                <a:cs typeface="Calibri" pitchFamily="34" charset="0"/>
              </a:rPr>
              <a:t>void </a:t>
            </a:r>
            <a:r>
              <a:rPr lang="en-US" sz="1800" dirty="0">
                <a:latin typeface="Calibri" pitchFamily="34" charset="0"/>
                <a:cs typeface="Calibri" pitchFamily="34" charset="0"/>
              </a:rPr>
              <a:t>fun(</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x) </a:t>
            </a:r>
            <a:r>
              <a:rPr lang="en-US" sz="1800" dirty="0" smtClean="0">
                <a:latin typeface="Calibri" pitchFamily="34" charset="0"/>
                <a:cs typeface="Calibri" pitchFamily="34" charset="0"/>
              </a:rPr>
              <a:t> </a:t>
            </a:r>
            <a:r>
              <a:rPr lang="en-US" sz="1800" dirty="0">
                <a:latin typeface="Calibri" pitchFamily="34" charset="0"/>
                <a:cs typeface="Calibri" pitchFamily="34" charset="0"/>
              </a:rPr>
              <a:t>// Dynamic Exception specification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if (</a:t>
            </a:r>
            <a:r>
              <a:rPr lang="en-US" sz="1800" dirty="0" err="1">
                <a:latin typeface="Calibri" pitchFamily="34" charset="0"/>
                <a:cs typeface="Calibri" pitchFamily="34" charset="0"/>
              </a:rPr>
              <a:t>ptr</a:t>
            </a:r>
            <a:r>
              <a:rPr lang="en-US" sz="1800" dirty="0">
                <a:latin typeface="Calibri" pitchFamily="34" charset="0"/>
                <a:cs typeface="Calibri" pitchFamily="34" charset="0"/>
              </a:rPr>
              <a:t> == NULL)</a:t>
            </a:r>
          </a:p>
          <a:p>
            <a:pPr fontAlgn="base"/>
            <a:r>
              <a:rPr lang="en-US" sz="1800" dirty="0">
                <a:latin typeface="Calibri" pitchFamily="34" charset="0"/>
                <a:cs typeface="Calibri" pitchFamily="34" charset="0"/>
              </a:rPr>
              <a:t>        throw </a:t>
            </a:r>
            <a:r>
              <a:rPr lang="en-US" sz="1800" dirty="0" err="1">
                <a:latin typeface="Calibri" pitchFamily="34" charset="0"/>
                <a:cs typeface="Calibri" pitchFamily="34" charset="0"/>
              </a:rPr>
              <a:t>ptr</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if (x == 0)</a:t>
            </a:r>
          </a:p>
          <a:p>
            <a:pPr fontAlgn="base"/>
            <a:r>
              <a:rPr lang="en-US" sz="1800" dirty="0">
                <a:latin typeface="Calibri" pitchFamily="34" charset="0"/>
                <a:cs typeface="Calibri" pitchFamily="34" charset="0"/>
              </a:rPr>
              <a:t>        throw x;</a:t>
            </a:r>
          </a:p>
          <a:p>
            <a:pPr fontAlgn="base"/>
            <a:r>
              <a:rPr lang="en-US" sz="1800" dirty="0">
                <a:latin typeface="Calibri" pitchFamily="34" charset="0"/>
                <a:cs typeface="Calibri" pitchFamily="34" charset="0"/>
              </a:rPr>
              <a:t>    /* Some functionality */</a:t>
            </a:r>
          </a:p>
          <a:p>
            <a:pPr fontAlgn="base"/>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Exception in function calls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err="1" smtClean="0">
                <a:latin typeface="Calibri" pitchFamily="34" charset="0"/>
                <a:cs typeface="Calibri" pitchFamily="34" charset="0"/>
              </a:rPr>
              <a:t>int</a:t>
            </a:r>
            <a:r>
              <a:rPr lang="en-IN" sz="1800" dirty="0" smtClean="0">
                <a:latin typeface="Calibri" pitchFamily="34" charset="0"/>
                <a:cs typeface="Calibri" pitchFamily="34" charset="0"/>
              </a:rPr>
              <a:t> </a:t>
            </a:r>
            <a:r>
              <a:rPr lang="en-IN" sz="1800" dirty="0">
                <a:latin typeface="Calibri" pitchFamily="34" charset="0"/>
                <a:cs typeface="Calibri" pitchFamily="34" charset="0"/>
              </a:rPr>
              <a:t>main()</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try {</a:t>
            </a:r>
          </a:p>
          <a:p>
            <a:pPr fontAlgn="base"/>
            <a:r>
              <a:rPr lang="en-IN" sz="1800" dirty="0">
                <a:latin typeface="Calibri" pitchFamily="34" charset="0"/>
                <a:cs typeface="Calibri" pitchFamily="34" charset="0"/>
              </a:rPr>
              <a:t>       fun(NULL, 0);</a:t>
            </a:r>
          </a:p>
          <a:p>
            <a:pPr fontAlgn="base"/>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catch(...) {</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 "Caught exception from fun()";</a:t>
            </a:r>
          </a:p>
          <a:p>
            <a:pPr fontAlgn="base"/>
            <a:r>
              <a:rPr lang="en-IN" sz="1800" dirty="0">
                <a:latin typeface="Calibri" pitchFamily="34" charset="0"/>
                <a:cs typeface="Calibri" pitchFamily="34" charset="0"/>
              </a:rPr>
              <a:t>    }</a:t>
            </a:r>
          </a:p>
          <a:p>
            <a:pPr fontAlgn="base"/>
            <a:r>
              <a:rPr lang="en-IN" sz="1800" dirty="0" smtClean="0">
                <a:latin typeface="Calibri" pitchFamily="34" charset="0"/>
                <a:cs typeface="Calibri" pitchFamily="34" charset="0"/>
              </a:rPr>
              <a:t>}</a:t>
            </a:r>
          </a:p>
          <a:p>
            <a:pPr fontAlgn="base"/>
            <a:r>
              <a:rPr lang="en-IN" sz="1800" dirty="0" smtClean="0">
                <a:latin typeface="Calibri" pitchFamily="34" charset="0"/>
                <a:cs typeface="Calibri" pitchFamily="34" charset="0"/>
              </a:rPr>
              <a:t>Explanation: I</a:t>
            </a:r>
            <a:r>
              <a:rPr lang="en-US" sz="1800" dirty="0" smtClean="0">
                <a:latin typeface="Calibri" pitchFamily="34" charset="0"/>
                <a:cs typeface="Calibri" pitchFamily="34" charset="0"/>
              </a:rPr>
              <a:t>f </a:t>
            </a:r>
            <a:r>
              <a:rPr lang="en-US" sz="1800" dirty="0">
                <a:latin typeface="Calibri" pitchFamily="34" charset="0"/>
                <a:cs typeface="Calibri" pitchFamily="34" charset="0"/>
              </a:rPr>
              <a:t>the compiler encounters an exception in a try block, it will try each handler in order of appearance</a:t>
            </a:r>
            <a:r>
              <a:rPr lang="en-US" sz="1800" dirty="0" smtClean="0">
                <a:latin typeface="Calibri" pitchFamily="34" charset="0"/>
                <a:cs typeface="Calibri" pitchFamily="34" charset="0"/>
              </a:rPr>
              <a:t>.</a:t>
            </a:r>
            <a:r>
              <a:rPr lang="en-US" sz="1800" dirty="0">
                <a:latin typeface="Calibri" pitchFamily="34" charset="0"/>
                <a:cs typeface="Calibri" pitchFamily="34" charset="0"/>
              </a:rPr>
              <a:t> If the run time cannot find a matching handler in the current scope, the run time will continue to find a matching handler in a dynamically surrounding try block</a:t>
            </a:r>
            <a:r>
              <a:rPr lang="en-US" sz="1800" dirty="0" smtClean="0">
                <a:latin typeface="Calibri" pitchFamily="34" charset="0"/>
                <a:cs typeface="Calibri" pitchFamily="34" charset="0"/>
              </a:rPr>
              <a:t>. </a:t>
            </a:r>
            <a:r>
              <a:rPr lang="en-US" sz="1800" dirty="0">
                <a:latin typeface="Calibri" pitchFamily="34" charset="0"/>
                <a:cs typeface="Calibri" pitchFamily="34" charset="0"/>
              </a:rPr>
              <a:t>In function </a:t>
            </a:r>
            <a:r>
              <a:rPr lang="en-US" sz="1800" dirty="0" smtClean="0">
                <a:latin typeface="Calibri" pitchFamily="34" charset="0"/>
                <a:cs typeface="Calibri" pitchFamily="34" charset="0"/>
              </a:rPr>
              <a:t>fun(), </a:t>
            </a:r>
            <a:r>
              <a:rPr lang="en-US" sz="1800" dirty="0">
                <a:latin typeface="Calibri" pitchFamily="34" charset="0"/>
                <a:cs typeface="Calibri" pitchFamily="34" charset="0"/>
              </a:rPr>
              <a:t>the run time could not find a handler to handle the exception of type E thrown. The run time finds a matching handler in a dynamically surrounding try block: the try block in the main() function.</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Exception in function calls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68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A </a:t>
            </a:r>
            <a:r>
              <a:rPr lang="en-US" sz="1800" dirty="0">
                <a:latin typeface="Calibri" pitchFamily="34" charset="0"/>
                <a:cs typeface="Calibri" pitchFamily="34" charset="0"/>
              </a:rPr>
              <a:t>catch block of the form catch(...) must be the last catch block following a try block or an error occurs.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This </a:t>
            </a:r>
            <a:r>
              <a:rPr lang="en-US" sz="1800" dirty="0">
                <a:latin typeface="Calibri" pitchFamily="34" charset="0"/>
                <a:cs typeface="Calibri" pitchFamily="34" charset="0"/>
              </a:rPr>
              <a:t>placement ensures that the catch(...) block does not prevent more specific catch blocks from catching exceptions intended for them</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When an exception is thrown, all objects created inside the enclosing try block are destructed before the control is transferred to catch block</a:t>
            </a:r>
            <a:r>
              <a:rPr lang="en-US" sz="1800" dirty="0" smtClean="0">
                <a:latin typeface="Calibri" pitchFamily="34" charset="0"/>
                <a:cs typeface="Calibri" pitchFamily="34" charset="0"/>
              </a:rPr>
              <a:t>. Refer next slide for example</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If both base and derived classes are caught as exceptions then catch block of derived class must appear before the base class</a:t>
            </a:r>
            <a:r>
              <a:rPr lang="en-US" sz="1800" dirty="0" smtClean="0">
                <a:latin typeface="Calibri" pitchFamily="34" charset="0"/>
                <a:cs typeface="Calibri" pitchFamily="34" charset="0"/>
              </a:rPr>
              <a:t>. If </a:t>
            </a:r>
            <a:r>
              <a:rPr lang="en-US" sz="1800" dirty="0">
                <a:latin typeface="Calibri" pitchFamily="34" charset="0"/>
                <a:cs typeface="Calibri" pitchFamily="34" charset="0"/>
              </a:rPr>
              <a:t>we put base class first then the derived class catch block will never be reached</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When an exception is thrown and not caught, the program terminates abnormally.</a:t>
            </a: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Points to remember</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7559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class </a:t>
            </a:r>
            <a:r>
              <a:rPr lang="en-US" sz="1800" dirty="0">
                <a:latin typeface="Calibri" pitchFamily="34" charset="0"/>
                <a:cs typeface="Calibri" pitchFamily="34" charset="0"/>
              </a:rPr>
              <a:t>Test {</a:t>
            </a:r>
          </a:p>
          <a:p>
            <a:pPr lvl="1"/>
            <a:r>
              <a:rPr lang="en-US" sz="1800" dirty="0">
                <a:latin typeface="Calibri" pitchFamily="34" charset="0"/>
                <a:cs typeface="Calibri" pitchFamily="34" charset="0"/>
              </a:rPr>
              <a:t>public:</a:t>
            </a:r>
          </a:p>
          <a:p>
            <a:pPr lvl="1"/>
            <a:r>
              <a:rPr lang="en-US" sz="1800" dirty="0">
                <a:latin typeface="Calibri" pitchFamily="34" charset="0"/>
                <a:cs typeface="Calibri" pitchFamily="34" charset="0"/>
              </a:rPr>
              <a:t>    Test() {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"Constructor of Test "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pPr lvl="1"/>
            <a:r>
              <a:rPr lang="en-US" sz="1800" dirty="0">
                <a:latin typeface="Calibri" pitchFamily="34" charset="0"/>
                <a:cs typeface="Calibri" pitchFamily="34" charset="0"/>
              </a:rPr>
              <a:t>    ~Test() {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"Destructor of Test "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pPr lvl="1"/>
            <a:r>
              <a:rPr lang="en-US" sz="1800" dirty="0">
                <a:latin typeface="Calibri" pitchFamily="34" charset="0"/>
                <a:cs typeface="Calibri" pitchFamily="34" charset="0"/>
              </a:rPr>
              <a:t>};</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try {</a:t>
            </a:r>
          </a:p>
          <a:p>
            <a:pPr lvl="1"/>
            <a:r>
              <a:rPr lang="en-US" sz="1800" dirty="0">
                <a:latin typeface="Calibri" pitchFamily="34" charset="0"/>
                <a:cs typeface="Calibri" pitchFamily="34" charset="0"/>
              </a:rPr>
              <a:t>        Test t1</a:t>
            </a:r>
            <a:r>
              <a:rPr lang="en-US" sz="1800" dirty="0" smtClean="0">
                <a:latin typeface="Calibri" pitchFamily="34" charset="0"/>
                <a:cs typeface="Calibri" pitchFamily="34" charset="0"/>
              </a:rPr>
              <a:t>; //creating object of Test class using default constructor</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throw 10;</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catch (</a:t>
            </a:r>
            <a:r>
              <a:rPr lang="en-US" sz="1800" dirty="0" err="1">
                <a:latin typeface="Calibri" pitchFamily="34" charset="0"/>
                <a:cs typeface="Calibri" pitchFamily="34" charset="0"/>
              </a:rPr>
              <a:t>int</a:t>
            </a:r>
            <a:r>
              <a:rPr lang="en-US" sz="1800" dirty="0">
                <a:latin typeface="Calibri" pitchFamily="34" charset="0"/>
                <a:cs typeface="Calibri" pitchFamily="34" charset="0"/>
              </a:rPr>
              <a:t> i)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"Caught " &lt;&lt; i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Exception in Constructor / Destructor</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6068292" y="3693226"/>
            <a:ext cx="2967682" cy="1384995"/>
          </a:xfrm>
          <a:prstGeom prst="rect">
            <a:avLst/>
          </a:prstGeom>
          <a:noFill/>
          <a:ln>
            <a:solidFill>
              <a:schemeClr val="tx1"/>
            </a:solidFill>
          </a:ln>
        </p:spPr>
        <p:txBody>
          <a:bodyPr wrap="square" rtlCol="0">
            <a:spAutoFit/>
          </a:bodyPr>
          <a:lstStyle/>
          <a:p>
            <a:r>
              <a:rPr lang="en-US" dirty="0"/>
              <a:t>Constructor of Test                                                                                                             </a:t>
            </a:r>
          </a:p>
          <a:p>
            <a:r>
              <a:rPr lang="en-US" dirty="0"/>
              <a:t>Destructor of Test                                                                                                              </a:t>
            </a:r>
          </a:p>
          <a:p>
            <a:r>
              <a:rPr lang="en-US" dirty="0"/>
              <a:t>Caught 10 </a:t>
            </a:r>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39184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4488315"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#include&lt;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lvl="1"/>
            <a:r>
              <a:rPr lang="en-US" sz="1800" dirty="0" smtClean="0">
                <a:latin typeface="Calibri" pitchFamily="34" charset="0"/>
                <a:cs typeface="Calibri" pitchFamily="34" charset="0"/>
              </a:rPr>
              <a:t>using namespace </a:t>
            </a:r>
            <a:r>
              <a:rPr lang="en-US" sz="1800" dirty="0" err="1" smtClean="0">
                <a:latin typeface="Calibri" pitchFamily="34" charset="0"/>
                <a:cs typeface="Calibri" pitchFamily="34" charset="0"/>
              </a:rPr>
              <a:t>std</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class Base {};</a:t>
            </a:r>
          </a:p>
          <a:p>
            <a:pPr lvl="1"/>
            <a:r>
              <a:rPr lang="en-US" sz="1800" dirty="0" smtClean="0">
                <a:latin typeface="Calibri" pitchFamily="34" charset="0"/>
                <a:cs typeface="Calibri" pitchFamily="34" charset="0"/>
              </a:rPr>
              <a:t>class Derived: public Base {};</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p>
          <a:p>
            <a:pPr lvl="1"/>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   Derived d;</a:t>
            </a:r>
          </a:p>
          <a:p>
            <a:pPr lvl="1"/>
            <a:r>
              <a:rPr lang="en-US" sz="1800" dirty="0" smtClean="0">
                <a:latin typeface="Calibri" pitchFamily="34" charset="0"/>
                <a:cs typeface="Calibri" pitchFamily="34" charset="0"/>
              </a:rPr>
              <a:t>   try {</a:t>
            </a:r>
          </a:p>
          <a:p>
            <a:pPr lvl="1"/>
            <a:r>
              <a:rPr lang="en-US" sz="1800" dirty="0" smtClean="0">
                <a:latin typeface="Calibri" pitchFamily="34" charset="0"/>
                <a:cs typeface="Calibri" pitchFamily="34" charset="0"/>
              </a:rPr>
              <a:t>       throw d;</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catch(Base b) {</a:t>
            </a:r>
          </a:p>
          <a:p>
            <a:pPr lvl="1"/>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&lt;&lt;"Caught Base Exception";</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Exception in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Google Shape;100;p19"/>
          <p:cNvSpPr txBox="1"/>
          <p:nvPr/>
        </p:nvSpPr>
        <p:spPr>
          <a:xfrm>
            <a:off x="4572000" y="673017"/>
            <a:ext cx="4488315"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catch(Derived d)</a:t>
            </a:r>
          </a:p>
          <a:p>
            <a:pPr lvl="1"/>
            <a:r>
              <a:rPr lang="en-US" sz="1800" dirty="0">
                <a:latin typeface="Calibri" pitchFamily="34" charset="0"/>
                <a:cs typeface="Calibri" pitchFamily="34" charset="0"/>
              </a:rPr>
              <a:t>//This catch block is NEVER executed</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&lt;&lt;"Caught Derived Exception";</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return 0;</a:t>
            </a:r>
          </a:p>
          <a:p>
            <a:pPr lvl="1"/>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Output: </a:t>
            </a:r>
          </a:p>
          <a:p>
            <a:pPr lvl="1"/>
            <a:r>
              <a:rPr lang="en-US" sz="1800" dirty="0">
                <a:latin typeface="Calibri" pitchFamily="34" charset="0"/>
                <a:cs typeface="Calibri" pitchFamily="34" charset="0"/>
              </a:rPr>
              <a:t>Caught Base </a:t>
            </a:r>
            <a:r>
              <a:rPr lang="en-US" sz="1800" dirty="0" smtClean="0">
                <a:latin typeface="Calibri" pitchFamily="34" charset="0"/>
                <a:cs typeface="Calibri" pitchFamily="34" charset="0"/>
              </a:rPr>
              <a:t>Exception</a:t>
            </a:r>
          </a:p>
          <a:p>
            <a:pPr lvl="1"/>
            <a:endParaRPr lang="en-US" sz="1800" dirty="0">
              <a:latin typeface="Calibri" pitchFamily="34" charset="0"/>
              <a:cs typeface="Calibri" pitchFamily="34" charset="0"/>
            </a:endParaRPr>
          </a:p>
          <a:p>
            <a:pPr lvl="1"/>
            <a:r>
              <a:rPr lang="en-US" sz="1800" b="1" dirty="0" smtClean="0">
                <a:latin typeface="Calibri" pitchFamily="34" charset="0"/>
                <a:cs typeface="Calibri" pitchFamily="34" charset="0"/>
              </a:rPr>
              <a:t>Note</a:t>
            </a:r>
            <a:r>
              <a:rPr lang="en-US" sz="1800" dirty="0" smtClean="0">
                <a:latin typeface="Calibri" pitchFamily="34" charset="0"/>
                <a:cs typeface="Calibri" pitchFamily="34" charset="0"/>
              </a:rPr>
              <a:t>: </a:t>
            </a:r>
            <a:r>
              <a:rPr lang="en-US" sz="1800" dirty="0"/>
              <a:t>C</a:t>
            </a:r>
            <a:r>
              <a:rPr lang="en-US" sz="1800" dirty="0" smtClean="0"/>
              <a:t>atching </a:t>
            </a:r>
            <a:r>
              <a:rPr lang="en-US" sz="1800" dirty="0"/>
              <a:t>a base class exception before derived is not allowed by the compiler itself. </a:t>
            </a:r>
            <a:r>
              <a:rPr lang="en-US" sz="1800" dirty="0" smtClean="0"/>
              <a:t>Compiler </a:t>
            </a:r>
            <a:r>
              <a:rPr lang="en-US" sz="1800" dirty="0"/>
              <a:t>might give warning about it, but compiles the code.</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101290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4488315"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#include&lt;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lvl="1"/>
            <a:r>
              <a:rPr lang="en-US" sz="1800" dirty="0" smtClean="0">
                <a:latin typeface="Calibri" pitchFamily="34" charset="0"/>
                <a:cs typeface="Calibri" pitchFamily="34" charset="0"/>
              </a:rPr>
              <a:t>using namespace </a:t>
            </a:r>
            <a:r>
              <a:rPr lang="en-US" sz="1800" dirty="0" err="1" smtClean="0">
                <a:latin typeface="Calibri" pitchFamily="34" charset="0"/>
                <a:cs typeface="Calibri" pitchFamily="34" charset="0"/>
              </a:rPr>
              <a:t>std</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class Base {};</a:t>
            </a:r>
          </a:p>
          <a:p>
            <a:pPr lvl="1"/>
            <a:r>
              <a:rPr lang="en-US" sz="1800" dirty="0" smtClean="0">
                <a:latin typeface="Calibri" pitchFamily="34" charset="0"/>
                <a:cs typeface="Calibri" pitchFamily="34" charset="0"/>
              </a:rPr>
              <a:t>class Derived: public Base {};</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p>
          <a:p>
            <a:pPr lvl="1"/>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   Derived d;</a:t>
            </a:r>
          </a:p>
          <a:p>
            <a:pPr lvl="1"/>
            <a:r>
              <a:rPr lang="en-US" sz="1800" dirty="0" smtClean="0">
                <a:latin typeface="Calibri" pitchFamily="34" charset="0"/>
                <a:cs typeface="Calibri" pitchFamily="34" charset="0"/>
              </a:rPr>
              <a:t>   try {</a:t>
            </a:r>
          </a:p>
          <a:p>
            <a:pPr lvl="1"/>
            <a:r>
              <a:rPr lang="en-US" sz="1800" dirty="0" smtClean="0">
                <a:latin typeface="Calibri" pitchFamily="34" charset="0"/>
                <a:cs typeface="Calibri" pitchFamily="34" charset="0"/>
              </a:rPr>
              <a:t>       throw d;</a:t>
            </a:r>
          </a:p>
          <a:p>
            <a:pPr lvl="1"/>
            <a:r>
              <a:rPr lang="en-US" sz="1800" dirty="0" smtClean="0">
                <a:latin typeface="Calibri" pitchFamily="34" charset="0"/>
                <a:cs typeface="Calibri" pitchFamily="34" charset="0"/>
              </a:rPr>
              <a:t>   }</a:t>
            </a:r>
          </a:p>
          <a:p>
            <a:pPr lvl="1"/>
            <a:r>
              <a:rPr lang="en-US" sz="1800" dirty="0" smtClean="0">
                <a:latin typeface="Calibri" pitchFamily="34" charset="0"/>
                <a:cs typeface="Calibri" pitchFamily="34" charset="0"/>
              </a:rPr>
              <a:t> catch(Derived </a:t>
            </a:r>
            <a:r>
              <a:rPr lang="en-US" sz="1800" dirty="0">
                <a:latin typeface="Calibri" pitchFamily="34" charset="0"/>
                <a:cs typeface="Calibri" pitchFamily="34" charset="0"/>
              </a:rPr>
              <a:t>d)</a:t>
            </a:r>
          </a:p>
          <a:p>
            <a:pPr lvl="1"/>
            <a:r>
              <a:rPr lang="en-US" sz="1800" dirty="0" smtClean="0">
                <a:latin typeface="Calibri" pitchFamily="34" charset="0"/>
                <a:cs typeface="Calibri" pitchFamily="34" charset="0"/>
              </a:rPr>
              <a:t> </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&lt;&lt;"Caught Derived Exception";</a:t>
            </a:r>
          </a:p>
          <a:p>
            <a:pPr lvl="1"/>
            <a:r>
              <a:rPr lang="en-US" sz="1800" dirty="0">
                <a:latin typeface="Calibri" pitchFamily="34" charset="0"/>
                <a:cs typeface="Calibri" pitchFamily="34" charset="0"/>
              </a:rPr>
              <a:t>   }</a:t>
            </a:r>
          </a:p>
          <a:p>
            <a:pPr lvl="1"/>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Exception in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Google Shape;100;p19"/>
          <p:cNvSpPr txBox="1"/>
          <p:nvPr/>
        </p:nvSpPr>
        <p:spPr>
          <a:xfrm>
            <a:off x="4572000" y="673017"/>
            <a:ext cx="4488315"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catch(Base b)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&lt;&lt;"Caught Base Exception";</a:t>
            </a:r>
          </a:p>
          <a:p>
            <a:pPr lvl="1"/>
            <a:r>
              <a:rPr lang="en-US" sz="1800" dirty="0">
                <a:latin typeface="Calibri" pitchFamily="34" charset="0"/>
                <a:cs typeface="Calibri" pitchFamily="34" charset="0"/>
              </a:rPr>
              <a:t>   }</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Output: </a:t>
            </a:r>
          </a:p>
          <a:p>
            <a:pPr lvl="1"/>
            <a:r>
              <a:rPr lang="en-US" sz="1800" dirty="0">
                <a:latin typeface="Calibri" pitchFamily="34" charset="0"/>
                <a:cs typeface="Calibri" pitchFamily="34" charset="0"/>
              </a:rPr>
              <a:t>Caught </a:t>
            </a:r>
            <a:r>
              <a:rPr lang="en-US" sz="1800" dirty="0" smtClean="0">
                <a:latin typeface="Calibri" pitchFamily="34" charset="0"/>
                <a:cs typeface="Calibri" pitchFamily="34" charset="0"/>
              </a:rPr>
              <a:t>Derived Exception</a:t>
            </a:r>
          </a:p>
          <a:p>
            <a:pPr lvl="1"/>
            <a:endParaRPr lang="en-US" sz="1800" dirty="0">
              <a:latin typeface="Calibri" pitchFamily="34" charset="0"/>
              <a:cs typeface="Calibri" pitchFamily="34" charset="0"/>
            </a:endParaRPr>
          </a:p>
          <a:p>
            <a:pPr lvl="1"/>
            <a:r>
              <a:rPr lang="en-US" sz="1800" b="1" dirty="0" smtClean="0">
                <a:latin typeface="Calibri" pitchFamily="34" charset="0"/>
                <a:cs typeface="Calibri" pitchFamily="34" charset="0"/>
              </a:rPr>
              <a:t>Note</a:t>
            </a:r>
            <a:r>
              <a:rPr lang="en-US" sz="1800" dirty="0" smtClean="0">
                <a:latin typeface="Calibri" pitchFamily="34" charset="0"/>
                <a:cs typeface="Calibri" pitchFamily="34" charset="0"/>
              </a:rPr>
              <a:t>: </a:t>
            </a:r>
            <a:r>
              <a:rPr lang="en-US" sz="1800" dirty="0"/>
              <a:t>I</a:t>
            </a:r>
            <a:r>
              <a:rPr lang="en-US" sz="1800" dirty="0" smtClean="0"/>
              <a:t>f </a:t>
            </a:r>
            <a:r>
              <a:rPr lang="en-US" sz="1800" dirty="0"/>
              <a:t>we change the order of catch statements then both catch statements become reachable. </a:t>
            </a:r>
            <a:r>
              <a:rPr lang="en-US" sz="1800" dirty="0" smtClean="0"/>
              <a:t>Above is </a:t>
            </a:r>
            <a:r>
              <a:rPr lang="en-US" sz="1800" dirty="0"/>
              <a:t>the </a:t>
            </a:r>
            <a:r>
              <a:rPr lang="en-US" sz="1800" dirty="0" smtClean="0"/>
              <a:t>modified </a:t>
            </a:r>
            <a:r>
              <a:rPr lang="en-US" sz="1800" dirty="0"/>
              <a:t>program and it prints </a:t>
            </a:r>
            <a:r>
              <a:rPr lang="en-US" sz="1800" i="1" dirty="0"/>
              <a:t>“Caught Derived Exception”</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18119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&lt;This slide is only for knowledge, and won’t be included for exam&gt;</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C</a:t>
            </a:r>
            <a:r>
              <a:rPr lang="en-US" sz="1800" dirty="0">
                <a:latin typeface="Calibri" pitchFamily="34" charset="0"/>
                <a:cs typeface="Calibri" pitchFamily="34" charset="0"/>
              </a:rPr>
              <a:t>++ provides a list of standard exceptions defined in &lt;exception&gt; which we can use in our programs.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pPr marL="342900" indent="-342900">
              <a:buAutoNum type="arabicPeriod"/>
            </a:pPr>
            <a:r>
              <a:rPr lang="en-US" sz="1800" dirty="0" err="1" smtClean="0">
                <a:latin typeface="Calibri" pitchFamily="34" charset="0"/>
                <a:cs typeface="Calibri" pitchFamily="34" charset="0"/>
              </a:rPr>
              <a:t>std</a:t>
            </a:r>
            <a:r>
              <a:rPr lang="en-US" sz="1800" dirty="0">
                <a:latin typeface="Calibri" pitchFamily="34" charset="0"/>
                <a:cs typeface="Calibri" pitchFamily="34" charset="0"/>
              </a:rPr>
              <a:t>::</a:t>
            </a:r>
            <a:r>
              <a:rPr lang="en-US" sz="1800" dirty="0" smtClean="0">
                <a:latin typeface="Calibri" pitchFamily="34" charset="0"/>
                <a:cs typeface="Calibri" pitchFamily="34" charset="0"/>
              </a:rPr>
              <a:t>exception :An </a:t>
            </a:r>
            <a:r>
              <a:rPr lang="en-US" sz="1800" dirty="0">
                <a:latin typeface="Calibri" pitchFamily="34" charset="0"/>
                <a:cs typeface="Calibri" pitchFamily="34" charset="0"/>
              </a:rPr>
              <a:t>exception and parent class of all the standard C++ </a:t>
            </a:r>
            <a:r>
              <a:rPr lang="en-US" sz="1800" dirty="0" smtClean="0">
                <a:latin typeface="Calibri" pitchFamily="34" charset="0"/>
                <a:cs typeface="Calibri" pitchFamily="34" charset="0"/>
              </a:rPr>
              <a:t>exceptions.</a:t>
            </a:r>
          </a:p>
          <a:p>
            <a:pPr marL="342900" indent="-342900">
              <a:buAutoNum type="arabicPeriod"/>
            </a:pPr>
            <a:r>
              <a:rPr lang="en-US" sz="1800" dirty="0" err="1" smtClean="0">
                <a:latin typeface="Calibri" pitchFamily="34" charset="0"/>
                <a:cs typeface="Calibri" pitchFamily="34" charset="0"/>
              </a:rPr>
              <a:t>std</a:t>
            </a:r>
            <a:r>
              <a:rPr lang="en-US" sz="1800" dirty="0">
                <a:latin typeface="Calibri" pitchFamily="34" charset="0"/>
                <a:cs typeface="Calibri" pitchFamily="34" charset="0"/>
              </a:rPr>
              <a:t>::</a:t>
            </a:r>
            <a:r>
              <a:rPr lang="en-US" sz="1800" dirty="0" err="1" smtClean="0">
                <a:latin typeface="Calibri" pitchFamily="34" charset="0"/>
                <a:cs typeface="Calibri" pitchFamily="34" charset="0"/>
              </a:rPr>
              <a:t>bad_alloc</a:t>
            </a:r>
            <a:r>
              <a:rPr lang="en-US" sz="1800" dirty="0" smtClean="0">
                <a:latin typeface="Calibri" pitchFamily="34" charset="0"/>
                <a:cs typeface="Calibri" pitchFamily="34" charset="0"/>
              </a:rPr>
              <a:t> : This </a:t>
            </a:r>
            <a:r>
              <a:rPr lang="en-US" sz="1800" dirty="0">
                <a:latin typeface="Calibri" pitchFamily="34" charset="0"/>
                <a:cs typeface="Calibri" pitchFamily="34" charset="0"/>
              </a:rPr>
              <a:t>can be thrown by new.</a:t>
            </a:r>
          </a:p>
          <a:p>
            <a:pPr marL="342900" indent="-342900">
              <a:buAutoNum type="arabicPeriod"/>
            </a:pPr>
            <a:r>
              <a:rPr lang="en-US" sz="1800" dirty="0" err="1">
                <a:latin typeface="Calibri" pitchFamily="34" charset="0"/>
                <a:cs typeface="Calibri" pitchFamily="34" charset="0"/>
              </a:rPr>
              <a:t>std</a:t>
            </a:r>
            <a:r>
              <a:rPr lang="en-US" sz="1800" dirty="0">
                <a:latin typeface="Calibri" pitchFamily="34" charset="0"/>
                <a:cs typeface="Calibri" pitchFamily="34" charset="0"/>
              </a:rPr>
              <a:t>::</a:t>
            </a:r>
            <a:r>
              <a:rPr lang="en-US" sz="1800" dirty="0" err="1" smtClean="0">
                <a:latin typeface="Calibri" pitchFamily="34" charset="0"/>
                <a:cs typeface="Calibri" pitchFamily="34" charset="0"/>
              </a:rPr>
              <a:t>range_error</a:t>
            </a:r>
            <a:r>
              <a:rPr lang="en-US" sz="1800" dirty="0" smtClean="0">
                <a:latin typeface="Calibri" pitchFamily="34" charset="0"/>
                <a:cs typeface="Calibri" pitchFamily="34" charset="0"/>
              </a:rPr>
              <a:t> : This </a:t>
            </a:r>
            <a:r>
              <a:rPr lang="en-US" sz="1800" dirty="0">
                <a:latin typeface="Calibri" pitchFamily="34" charset="0"/>
                <a:cs typeface="Calibri" pitchFamily="34" charset="0"/>
              </a:rPr>
              <a:t>is occurred when you try to store a value which is out of range</a:t>
            </a:r>
            <a:r>
              <a:rPr lang="en-US" sz="1800" dirty="0" smtClean="0">
                <a:latin typeface="Calibri" pitchFamily="34" charset="0"/>
                <a:cs typeface="Calibri" pitchFamily="34" charset="0"/>
              </a:rPr>
              <a:t>.</a:t>
            </a:r>
          </a:p>
          <a:p>
            <a:pPr marL="342900" indent="-342900">
              <a:buAutoNum type="arabicPeriod"/>
            </a:pPr>
            <a:r>
              <a:rPr lang="en-US" sz="1800" dirty="0" err="1">
                <a:latin typeface="Calibri" pitchFamily="34" charset="0"/>
                <a:cs typeface="Calibri" pitchFamily="34" charset="0"/>
              </a:rPr>
              <a:t>std</a:t>
            </a:r>
            <a:r>
              <a:rPr lang="en-US" sz="1800" dirty="0">
                <a:latin typeface="Calibri" pitchFamily="34" charset="0"/>
                <a:cs typeface="Calibri" pitchFamily="34" charset="0"/>
              </a:rPr>
              <a:t>::</a:t>
            </a:r>
            <a:r>
              <a:rPr lang="en-US" sz="1800" dirty="0" err="1" smtClean="0">
                <a:latin typeface="Calibri" pitchFamily="34" charset="0"/>
                <a:cs typeface="Calibri" pitchFamily="34" charset="0"/>
              </a:rPr>
              <a:t>underflow_error</a:t>
            </a:r>
            <a:r>
              <a:rPr lang="en-US" sz="1800" dirty="0" smtClean="0">
                <a:latin typeface="Calibri" pitchFamily="34" charset="0"/>
                <a:cs typeface="Calibri" pitchFamily="34" charset="0"/>
              </a:rPr>
              <a:t>: This </a:t>
            </a:r>
            <a:r>
              <a:rPr lang="en-US" sz="1800" dirty="0">
                <a:latin typeface="Calibri" pitchFamily="34" charset="0"/>
                <a:cs typeface="Calibri" pitchFamily="34" charset="0"/>
              </a:rPr>
              <a:t>is thrown if a mathematical underflow occurs</a:t>
            </a:r>
            <a:r>
              <a:rPr lang="en-US" sz="1800" dirty="0" smtClean="0">
                <a:latin typeface="Calibri" pitchFamily="34" charset="0"/>
                <a:cs typeface="Calibri" pitchFamily="34" charset="0"/>
              </a:rPr>
              <a:t>.</a:t>
            </a:r>
          </a:p>
          <a:p>
            <a:pPr marL="342900" indent="-342900">
              <a:buAutoNum type="arabicPeriod"/>
            </a:pPr>
            <a:r>
              <a:rPr lang="en-US" sz="1800" dirty="0" err="1">
                <a:latin typeface="Calibri" pitchFamily="34" charset="0"/>
                <a:cs typeface="Calibri" pitchFamily="34" charset="0"/>
              </a:rPr>
              <a:t>std</a:t>
            </a:r>
            <a:r>
              <a:rPr lang="en-US" sz="1800" dirty="0">
                <a:latin typeface="Calibri" pitchFamily="34" charset="0"/>
                <a:cs typeface="Calibri" pitchFamily="34" charset="0"/>
              </a:rPr>
              <a:t>::</a:t>
            </a:r>
            <a:r>
              <a:rPr lang="en-US" sz="1800" dirty="0" err="1" smtClean="0">
                <a:latin typeface="Calibri" pitchFamily="34" charset="0"/>
                <a:cs typeface="Calibri" pitchFamily="34" charset="0"/>
              </a:rPr>
              <a:t>overflow_error</a:t>
            </a:r>
            <a:r>
              <a:rPr lang="en-US" sz="1800" dirty="0" smtClean="0">
                <a:latin typeface="Calibri" pitchFamily="34" charset="0"/>
                <a:cs typeface="Calibri" pitchFamily="34" charset="0"/>
              </a:rPr>
              <a:t>: This </a:t>
            </a:r>
            <a:r>
              <a:rPr lang="en-US" sz="1800" dirty="0">
                <a:latin typeface="Calibri" pitchFamily="34" charset="0"/>
                <a:cs typeface="Calibri" pitchFamily="34" charset="0"/>
              </a:rPr>
              <a:t>is thrown if a mathematical overflow occurs.</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Standard exceptions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38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Separation </a:t>
            </a:r>
            <a:r>
              <a:rPr lang="en-US" sz="1800" b="1" dirty="0">
                <a:latin typeface="Calibri" pitchFamily="34" charset="0"/>
                <a:cs typeface="Calibri" pitchFamily="34" charset="0"/>
              </a:rPr>
              <a:t>of Error Handling code from Normal </a:t>
            </a:r>
            <a:r>
              <a:rPr lang="en-US" sz="1800" b="1" dirty="0" smtClean="0">
                <a:latin typeface="Calibri" pitchFamily="34" charset="0"/>
                <a:cs typeface="Calibri" pitchFamily="34" charset="0"/>
              </a:rPr>
              <a:t>Code</a:t>
            </a:r>
            <a:r>
              <a:rPr lang="en-US" sz="1800" dirty="0">
                <a:latin typeface="Calibri" pitchFamily="34" charset="0"/>
                <a:cs typeface="Calibri" pitchFamily="34" charset="0"/>
              </a:rPr>
              <a:t>: In traditional error handling codes, there are always if else conditions to handle errors. </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These </a:t>
            </a:r>
            <a:r>
              <a:rPr lang="en-US" sz="1800" dirty="0">
                <a:latin typeface="Calibri" pitchFamily="34" charset="0"/>
                <a:cs typeface="Calibri" pitchFamily="34" charset="0"/>
              </a:rPr>
              <a:t>conditions and the code to handle errors get mixed up with the normal flow. This makes the code less readable and maintainable.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With </a:t>
            </a:r>
            <a:r>
              <a:rPr lang="en-US" sz="1800" dirty="0">
                <a:latin typeface="Calibri" pitchFamily="34" charset="0"/>
                <a:cs typeface="Calibri" pitchFamily="34" charset="0"/>
              </a:rPr>
              <a:t>try catch blocks, the code for error handling becomes separate from the normal flow.</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Programmers </a:t>
            </a:r>
            <a:r>
              <a:rPr lang="en-US" sz="1800" dirty="0">
                <a:latin typeface="Calibri" pitchFamily="34" charset="0"/>
                <a:cs typeface="Calibri" pitchFamily="34" charset="0"/>
              </a:rPr>
              <a:t>can deal with them at some level within the </a:t>
            </a:r>
            <a:r>
              <a:rPr lang="en-US" sz="1800" dirty="0" smtClean="0">
                <a:latin typeface="Calibri" pitchFamily="34" charset="0"/>
                <a:cs typeface="Calibri" pitchFamily="34" charset="0"/>
              </a:rPr>
              <a:t>program</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If an error can't be dealt with at one level, then it will automatically be shown at the next level, where it can be dealt with.</a:t>
            </a:r>
          </a:p>
          <a:p>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Advanatages</a:t>
            </a:r>
            <a:r>
              <a:rPr lang="en-US" sz="2400" b="1" dirty="0" smtClean="0">
                <a:solidFill>
                  <a:srgbClr val="FFFFFF"/>
                </a:solidFill>
                <a:latin typeface="Calibri"/>
                <a:cs typeface="Calibri"/>
              </a:rPr>
              <a:t> of exception handling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03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Functions/Methods can handle any exceptions they choose</a:t>
            </a:r>
            <a:r>
              <a:rPr lang="en-US" sz="1800" dirty="0">
                <a:latin typeface="Calibri" pitchFamily="34" charset="0"/>
                <a:cs typeface="Calibri" pitchFamily="34" charset="0"/>
              </a:rPr>
              <a:t>: A function can throw many exceptions, but may choose to handle some of them.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other exceptions which are thrown, but not caught can be handled by caller. If the caller chooses not to catch them, then the exceptions are handled by caller of the caller.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In C++, a function can specify the exceptions that it throws using the throw keyword.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caller of this function must handle the exception in some way (either by specifying it again or catching it)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Advanatages</a:t>
            </a:r>
            <a:r>
              <a:rPr lang="en-US" sz="2400" b="1" dirty="0" smtClean="0">
                <a:solidFill>
                  <a:srgbClr val="FFFFFF"/>
                </a:solidFill>
                <a:latin typeface="Calibri"/>
                <a:cs typeface="Calibri"/>
              </a:rPr>
              <a:t> of exception handling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IN" sz="1800" dirty="0" smtClean="0">
                <a:latin typeface="Calibri" pitchFamily="34" charset="0"/>
                <a:cs typeface="Calibri" pitchFamily="34" charset="0"/>
              </a:rPr>
              <a:t>Dynamic memory allocation failure  program</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Example revisited of try catch</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63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Basics of exception handling</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Exception handling mechanism</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Throwing mechanism</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Catching mechanism</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r>
              <a:rPr lang="en-US" sz="1800" dirty="0" smtClean="0">
                <a:latin typeface="Calibri" pitchFamily="34" charset="0"/>
                <a:cs typeface="Calibri" pitchFamily="34" charset="0"/>
              </a:rPr>
              <a:t>If </a:t>
            </a:r>
            <a:r>
              <a:rPr lang="en-US" sz="1800" dirty="0">
                <a:latin typeface="Calibri" pitchFamily="34" charset="0"/>
                <a:cs typeface="Calibri" pitchFamily="34" charset="0"/>
              </a:rPr>
              <a:t>memory allocation using new is failed in C++ then how it should be handled? </a:t>
            </a:r>
            <a:endParaRPr lang="en-US" sz="1800" dirty="0" smtClean="0">
              <a:latin typeface="Calibri" pitchFamily="34" charset="0"/>
              <a:cs typeface="Calibri" pitchFamily="34" charset="0"/>
            </a:endParaRPr>
          </a:p>
          <a:p>
            <a:pPr lvl="5"/>
            <a:endParaRPr lang="en-US" sz="1800" dirty="0" smtClean="0">
              <a:latin typeface="Calibri" pitchFamily="34" charset="0"/>
              <a:cs typeface="Calibri" pitchFamily="34" charset="0"/>
            </a:endParaRPr>
          </a:p>
          <a:p>
            <a:pPr lvl="5"/>
            <a:r>
              <a:rPr lang="en-US" sz="1800" dirty="0" smtClean="0">
                <a:latin typeface="Calibri" pitchFamily="34" charset="0"/>
                <a:cs typeface="Calibri" pitchFamily="34" charset="0"/>
              </a:rPr>
              <a:t>When </a:t>
            </a:r>
            <a:r>
              <a:rPr lang="en-US" sz="1800" dirty="0">
                <a:latin typeface="Calibri" pitchFamily="34" charset="0"/>
                <a:cs typeface="Calibri" pitchFamily="34" charset="0"/>
              </a:rPr>
              <a:t>an object of a class is created dynamically using new operator, the object occupies memory in the heap. </a:t>
            </a:r>
            <a:endParaRPr lang="en-US" sz="1800" dirty="0" smtClean="0">
              <a:latin typeface="Calibri" pitchFamily="34" charset="0"/>
              <a:cs typeface="Calibri" pitchFamily="34" charset="0"/>
            </a:endParaRPr>
          </a:p>
          <a:p>
            <a:pPr lvl="5"/>
            <a:endParaRPr lang="en-US" sz="1800" dirty="0">
              <a:latin typeface="Calibri" pitchFamily="34" charset="0"/>
              <a:cs typeface="Calibri" pitchFamily="34" charset="0"/>
            </a:endParaRPr>
          </a:p>
          <a:p>
            <a:pPr lvl="5"/>
            <a:r>
              <a:rPr lang="en-US" sz="1800" dirty="0" smtClean="0">
                <a:latin typeface="Calibri" pitchFamily="34" charset="0"/>
                <a:cs typeface="Calibri" pitchFamily="34" charset="0"/>
              </a:rPr>
              <a:t>Below </a:t>
            </a:r>
            <a:r>
              <a:rPr lang="en-US" sz="1800" dirty="0">
                <a:latin typeface="Calibri" pitchFamily="34" charset="0"/>
                <a:cs typeface="Calibri" pitchFamily="34" charset="0"/>
              </a:rPr>
              <a:t>are the major thing that must be </a:t>
            </a:r>
            <a:r>
              <a:rPr lang="en-US" sz="1800" dirty="0" smtClean="0">
                <a:latin typeface="Calibri" pitchFamily="34" charset="0"/>
                <a:cs typeface="Calibri" pitchFamily="34" charset="0"/>
              </a:rPr>
              <a:t>kept </a:t>
            </a:r>
            <a:r>
              <a:rPr lang="en-US" sz="1800" dirty="0">
                <a:latin typeface="Calibri" pitchFamily="34" charset="0"/>
                <a:cs typeface="Calibri" pitchFamily="34" charset="0"/>
              </a:rPr>
              <a:t>in mind:</a:t>
            </a:r>
          </a:p>
          <a:p>
            <a:pPr lvl="5"/>
            <a:endParaRPr lang="en-US" sz="1800" dirty="0">
              <a:latin typeface="Calibri" pitchFamily="34" charset="0"/>
              <a:cs typeface="Calibri" pitchFamily="34" charset="0"/>
            </a:endParaRPr>
          </a:p>
          <a:p>
            <a:pPr marL="342900" lvl="5" indent="-342900">
              <a:buFont typeface="+mj-lt"/>
              <a:buAutoNum type="arabicPeriod"/>
            </a:pPr>
            <a:r>
              <a:rPr lang="en-US" sz="1800" dirty="0">
                <a:latin typeface="Calibri" pitchFamily="34" charset="0"/>
                <a:cs typeface="Calibri" pitchFamily="34" charset="0"/>
              </a:rPr>
              <a:t>What if sufficient memory is not available in the heap memory, and how it should be handled</a:t>
            </a:r>
            <a:r>
              <a:rPr lang="en-US" sz="1800" dirty="0" smtClean="0">
                <a:latin typeface="Calibri" pitchFamily="34" charset="0"/>
                <a:cs typeface="Calibri" pitchFamily="34" charset="0"/>
              </a:rPr>
              <a:t>?  - using try and catch block</a:t>
            </a:r>
            <a:endParaRPr lang="en-US" sz="1800" dirty="0">
              <a:latin typeface="Calibri" pitchFamily="34" charset="0"/>
              <a:cs typeface="Calibri" pitchFamily="34" charset="0"/>
            </a:endParaRPr>
          </a:p>
          <a:p>
            <a:pPr marL="342900" lvl="5" indent="-342900">
              <a:buFont typeface="+mj-lt"/>
              <a:buAutoNum type="arabicPeriod"/>
            </a:pPr>
            <a:r>
              <a:rPr lang="en-US" sz="1800" dirty="0">
                <a:latin typeface="Calibri" pitchFamily="34" charset="0"/>
                <a:cs typeface="Calibri" pitchFamily="34" charset="0"/>
              </a:rPr>
              <a:t>If memory is not allocated then how to avoid the project crash</a:t>
            </a:r>
            <a:r>
              <a:rPr lang="en-US" sz="1800" dirty="0" smtClean="0">
                <a:latin typeface="Calibri" pitchFamily="34" charset="0"/>
                <a:cs typeface="Calibri" pitchFamily="34" charset="0"/>
              </a:rPr>
              <a:t>? – prevent memory crash by throwing an exception</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allocation failure</a:t>
            </a:r>
            <a:endParaRPr lang="en-US" sz="2400" b="1" dirty="0">
              <a:solidFill>
                <a:srgbClr val="FFFFFF"/>
              </a:solidFill>
              <a:latin typeface="Calibri"/>
              <a:cs typeface="Calibri"/>
            </a:endParaRP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152128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832896"/>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 Allocate huge amount of memory</a:t>
            </a:r>
          </a:p>
          <a:p>
            <a:r>
              <a:rPr lang="en-US" sz="1800" dirty="0">
                <a:latin typeface="Calibri" pitchFamily="34" charset="0"/>
                <a:cs typeface="Calibri" pitchFamily="34" charset="0"/>
              </a:rPr>
              <a:t>    long MEMORY_SIZE = 0x7fffffff;</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 Put memory allocation statement</a:t>
            </a:r>
          </a:p>
          <a:p>
            <a:r>
              <a:rPr lang="en-US" sz="1800" dirty="0">
                <a:latin typeface="Calibri" pitchFamily="34" charset="0"/>
                <a:cs typeface="Calibri" pitchFamily="34" charset="0"/>
              </a:rPr>
              <a:t>    // in the try catch block</a:t>
            </a:r>
          </a:p>
          <a:p>
            <a:r>
              <a:rPr lang="en-US" sz="1800" dirty="0">
                <a:latin typeface="Calibri" pitchFamily="34" charset="0"/>
                <a:cs typeface="Calibri" pitchFamily="34" charset="0"/>
              </a:rPr>
              <a:t>    try {</a:t>
            </a:r>
          </a:p>
          <a:p>
            <a:r>
              <a:rPr lang="en-US" sz="1800" dirty="0">
                <a:latin typeface="Calibri" pitchFamily="34" charset="0"/>
                <a:cs typeface="Calibri" pitchFamily="34" charset="0"/>
              </a:rPr>
              <a:t>        char* </a:t>
            </a:r>
            <a:r>
              <a:rPr lang="en-US" sz="1800" dirty="0" err="1">
                <a:latin typeface="Calibri" pitchFamily="34" charset="0"/>
                <a:cs typeface="Calibri" pitchFamily="34" charset="0"/>
              </a:rPr>
              <a:t>ptr</a:t>
            </a:r>
            <a:r>
              <a:rPr lang="en-US" sz="1800" dirty="0">
                <a:latin typeface="Calibri" pitchFamily="34" charset="0"/>
                <a:cs typeface="Calibri" pitchFamily="34" charset="0"/>
              </a:rPr>
              <a:t> = new char[MEMORY_SIZE];</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 When memory allocation fails</a:t>
            </a:r>
            <a:r>
              <a:rPr lang="en-US" sz="1800" dirty="0" smtClean="0">
                <a:latin typeface="Calibri" pitchFamily="34" charset="0"/>
                <a:cs typeface="Calibri" pitchFamily="34" charset="0"/>
              </a:rPr>
              <a:t>, </a:t>
            </a:r>
            <a:r>
              <a:rPr lang="en-US" sz="1800" dirty="0">
                <a:latin typeface="Calibri" pitchFamily="34" charset="0"/>
                <a:cs typeface="Calibri" pitchFamily="34" charset="0"/>
              </a:rPr>
              <a:t>below line is not be </a:t>
            </a:r>
            <a:r>
              <a:rPr lang="en-US" sz="1800" dirty="0" smtClean="0">
                <a:latin typeface="Calibri" pitchFamily="34" charset="0"/>
                <a:cs typeface="Calibri" pitchFamily="34" charset="0"/>
              </a:rPr>
              <a:t>executed </a:t>
            </a:r>
            <a:endParaRPr lang="en-US" sz="1800" dirty="0">
              <a:latin typeface="Calibri" pitchFamily="34" charset="0"/>
              <a:cs typeface="Calibri" pitchFamily="34" charset="0"/>
            </a:endParaRPr>
          </a:p>
          <a:p>
            <a:r>
              <a:rPr lang="en-US" sz="1800" dirty="0">
                <a:latin typeface="Calibri" pitchFamily="34" charset="0"/>
                <a:cs typeface="Calibri" pitchFamily="34" charset="0"/>
              </a:rPr>
              <a:t>        // &amp; control will go in catch block</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"Memory is </a:t>
            </a:r>
            <a:r>
              <a:rPr lang="en-US" sz="1800" dirty="0" smtClean="0">
                <a:latin typeface="Calibri" pitchFamily="34" charset="0"/>
                <a:cs typeface="Calibri" pitchFamily="34" charset="0"/>
              </a:rPr>
              <a:t>allocated“ &lt;&lt; </a:t>
            </a:r>
            <a:r>
              <a:rPr lang="en-US" sz="1800" dirty="0">
                <a:latin typeface="Calibri" pitchFamily="34" charset="0"/>
                <a:cs typeface="Calibri" pitchFamily="34" charset="0"/>
              </a:rPr>
              <a:t>" Successfully"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2037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773520"/>
            <a:ext cx="8846289" cy="3693319"/>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 Catch Block handle error</a:t>
            </a:r>
          </a:p>
          <a:p>
            <a:r>
              <a:rPr lang="en-US" sz="1800" dirty="0">
                <a:latin typeface="Calibri" pitchFamily="34" charset="0"/>
                <a:cs typeface="Calibri" pitchFamily="34" charset="0"/>
              </a:rPr>
              <a:t>    catch (</a:t>
            </a:r>
            <a:r>
              <a:rPr lang="en-US" sz="1800" dirty="0" err="1">
                <a:latin typeface="Calibri" pitchFamily="34" charset="0"/>
                <a:cs typeface="Calibri" pitchFamily="34" charset="0"/>
              </a:rPr>
              <a:t>const</a:t>
            </a:r>
            <a:r>
              <a:rPr lang="en-US" sz="1800" dirty="0">
                <a:latin typeface="Calibri" pitchFamily="34" charset="0"/>
                <a:cs typeface="Calibri" pitchFamily="34" charset="0"/>
              </a:rPr>
              <a:t> </a:t>
            </a:r>
            <a:r>
              <a:rPr lang="en-US" sz="1800" dirty="0" err="1">
                <a:latin typeface="Calibri" pitchFamily="34" charset="0"/>
                <a:cs typeface="Calibri" pitchFamily="34" charset="0"/>
              </a:rPr>
              <a:t>bad_alloc</a:t>
            </a:r>
            <a:r>
              <a:rPr lang="en-US" sz="1800" dirty="0">
                <a:latin typeface="Calibri" pitchFamily="34" charset="0"/>
                <a:cs typeface="Calibri" pitchFamily="34" charset="0"/>
              </a:rPr>
              <a:t>&amp; e)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"Memory </a:t>
            </a:r>
            <a:r>
              <a:rPr lang="en-US" sz="1800" dirty="0" smtClean="0">
                <a:latin typeface="Calibri" pitchFamily="34" charset="0"/>
                <a:cs typeface="Calibri" pitchFamily="34" charset="0"/>
              </a:rPr>
              <a:t>Allocation“ &lt;&lt; </a:t>
            </a:r>
            <a:r>
              <a:rPr lang="en-US" sz="1800" dirty="0">
                <a:latin typeface="Calibri" pitchFamily="34" charset="0"/>
                <a:cs typeface="Calibri" pitchFamily="34" charset="0"/>
              </a:rPr>
              <a:t>" is failed: </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a:t>
            </a:r>
            <a:r>
              <a:rPr lang="en-US" sz="1800" dirty="0" err="1">
                <a:latin typeface="Calibri" pitchFamily="34" charset="0"/>
                <a:cs typeface="Calibri" pitchFamily="34" charset="0"/>
              </a:rPr>
              <a:t>e.what</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r>
              <a:rPr lang="en-US" sz="1800" dirty="0">
                <a:latin typeface="Calibri" pitchFamily="34" charset="0"/>
                <a:cs typeface="Calibri" pitchFamily="34" charset="0"/>
              </a:rPr>
              <a:t>Output:</a:t>
            </a:r>
          </a:p>
          <a:p>
            <a:r>
              <a:rPr lang="en-US" sz="1800" dirty="0">
                <a:latin typeface="Calibri" pitchFamily="34" charset="0"/>
                <a:cs typeface="Calibri" pitchFamily="34" charset="0"/>
              </a:rPr>
              <a:t>Memory Allocation is failed: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r>
              <a:rPr lang="en-US" sz="1800" dirty="0" err="1">
                <a:latin typeface="Calibri" pitchFamily="34" charset="0"/>
                <a:cs typeface="Calibri" pitchFamily="34" charset="0"/>
              </a:rPr>
              <a:t>bad_alloc</a:t>
            </a:r>
            <a:endParaRPr lang="en-US" sz="1800" dirty="0">
              <a:latin typeface="Calibri" pitchFamily="34" charset="0"/>
              <a:cs typeface="Calibri" pitchFamily="34" charset="0"/>
            </a:endParaRPr>
          </a:p>
          <a:p>
            <a:r>
              <a:rPr lang="en-US" sz="1800" dirty="0">
                <a:latin typeface="Calibri" pitchFamily="34" charset="0"/>
                <a:cs typeface="Calibri" pitchFamily="34" charset="0"/>
              </a:rPr>
              <a:t>The above memory failure issue can be resolved without using the try-catch block. It can be fixed by using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version of the new </a:t>
            </a:r>
            <a:r>
              <a:rPr lang="en-US" sz="1800" dirty="0" smtClean="0">
                <a:latin typeface="Calibri" pitchFamily="34" charset="0"/>
                <a:cs typeface="Calibri" pitchFamily="34" charset="0"/>
              </a:rPr>
              <a:t>operator.</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53492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773520"/>
            <a:ext cx="8846289"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The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constant value is used as an argument for operator new and operator new[] to indicate that these functions shall not throw an exception on failure but return a null pointer instead</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By default, when the new operator is used to attempt to allocate memory and the handling function is unable to do so, a </a:t>
            </a:r>
            <a:r>
              <a:rPr lang="en-US" sz="1800" dirty="0" err="1">
                <a:latin typeface="Calibri" pitchFamily="34" charset="0"/>
                <a:cs typeface="Calibri" pitchFamily="34" charset="0"/>
              </a:rPr>
              <a:t>bad_alloc</a:t>
            </a:r>
            <a:r>
              <a:rPr lang="en-US" sz="1800" dirty="0">
                <a:latin typeface="Calibri" pitchFamily="34" charset="0"/>
                <a:cs typeface="Calibri" pitchFamily="34" charset="0"/>
              </a:rPr>
              <a:t> exception is thrown.</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But </a:t>
            </a:r>
            <a:r>
              <a:rPr lang="en-US" sz="1800" dirty="0">
                <a:latin typeface="Calibri" pitchFamily="34" charset="0"/>
                <a:cs typeface="Calibri" pitchFamily="34" charset="0"/>
              </a:rPr>
              <a:t>when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is used as an argument for new, and it returns a null pointer instead.</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This </a:t>
            </a:r>
            <a:r>
              <a:rPr lang="en-US" sz="1800" dirty="0">
                <a:latin typeface="Calibri" pitchFamily="34" charset="0"/>
                <a:cs typeface="Calibri" pitchFamily="34" charset="0"/>
              </a:rPr>
              <a:t>constant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is just a value of type </a:t>
            </a:r>
            <a:r>
              <a:rPr lang="en-US" sz="1800" dirty="0" err="1">
                <a:latin typeface="Calibri" pitchFamily="34" charset="0"/>
                <a:cs typeface="Calibri" pitchFamily="34" charset="0"/>
              </a:rPr>
              <a:t>nothrow_t</a:t>
            </a:r>
            <a:r>
              <a:rPr lang="en-US" sz="1800" dirty="0">
                <a:latin typeface="Calibri" pitchFamily="34" charset="0"/>
                <a:cs typeface="Calibri" pitchFamily="34" charset="0"/>
              </a:rPr>
              <a:t>, with the only purpose of triggering an overloaded version of the function operator new (or operator new[]) that takes an argument of this type</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216662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Note</a:t>
            </a:r>
            <a:endParaRPr lang="en-US" sz="2400" b="1" dirty="0">
              <a:solidFill>
                <a:srgbClr val="FFFFFF"/>
              </a:solidFill>
              <a:latin typeface="Calibri"/>
              <a:cs typeface="Calibri"/>
            </a:endParaRPr>
          </a:p>
        </p:txBody>
      </p:sp>
      <p:sp>
        <p:nvSpPr>
          <p:cNvPr id="4" name="TextBox 3"/>
          <p:cNvSpPr txBox="1"/>
          <p:nvPr/>
        </p:nvSpPr>
        <p:spPr>
          <a:xfrm>
            <a:off x="148855" y="773520"/>
            <a:ext cx="8846289" cy="646331"/>
          </a:xfrm>
          <a:prstGeom prst="rect">
            <a:avLst/>
          </a:prstGeom>
          <a:noFill/>
          <a:ln>
            <a:solidFill>
              <a:schemeClr val="tx1"/>
            </a:solidFill>
          </a:ln>
        </p:spPr>
        <p:txBody>
          <a:bodyPr wrap="square" rtlCol="0">
            <a:spAutoFit/>
          </a:bodyPr>
          <a:lstStyle/>
          <a:p>
            <a:r>
              <a:rPr lang="en-US" sz="1800" dirty="0" smtClean="0">
                <a:latin typeface="Calibri" pitchFamily="34" charset="0"/>
                <a:cs typeface="Calibri" pitchFamily="34" charset="0"/>
              </a:rPr>
              <a:t>Teachers  are encouraged to discuss the solutions of the following programs by executing them if required.</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019452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96759359"/>
              </p:ext>
            </p:extLst>
          </p:nvPr>
        </p:nvGraphicFramePr>
        <p:xfrm>
          <a:off x="153576" y="1123950"/>
          <a:ext cx="4703834" cy="3840480"/>
        </p:xfrm>
        <a:graphic>
          <a:graphicData uri="http://schemas.openxmlformats.org/drawingml/2006/table">
            <a:tbl>
              <a:tblPr/>
              <a:tblGrid>
                <a:gridCol w="4703834"/>
              </a:tblGrid>
              <a:tr h="3416300">
                <a:tc>
                  <a:txBody>
                    <a:bodyPr/>
                    <a:lstStyle/>
                    <a:p>
                      <a:pPr algn="l" rtl="0" fontAlgn="base"/>
                      <a:r>
                        <a:rPr lang="en-IN" sz="1800" b="0" i="0" dirty="0" smtClean="0">
                          <a:effectLst/>
                          <a:latin typeface="Calibri" pitchFamily="34" charset="0"/>
                          <a:cs typeface="Calibri" pitchFamily="34" charset="0"/>
                        </a:rPr>
                        <a:t>class </a:t>
                      </a:r>
                      <a:r>
                        <a:rPr lang="en-IN" sz="1800" b="0" i="0" dirty="0">
                          <a:effectLst/>
                          <a:latin typeface="Calibri" pitchFamily="34" charset="0"/>
                          <a:cs typeface="Calibri" pitchFamily="34" charset="0"/>
                        </a:rPr>
                        <a:t>Base {};</a:t>
                      </a:r>
                    </a:p>
                    <a:p>
                      <a:pPr algn="l" rtl="0" fontAlgn="base"/>
                      <a:r>
                        <a:rPr lang="en-IN" sz="1800" b="0" i="0" dirty="0">
                          <a:effectLst/>
                          <a:latin typeface="Calibri" pitchFamily="34" charset="0"/>
                          <a:cs typeface="Calibri" pitchFamily="34" charset="0"/>
                        </a:rPr>
                        <a:t>class Derived: public Base {};</a:t>
                      </a:r>
                    </a:p>
                    <a:p>
                      <a:pPr algn="l" rtl="0" fontAlgn="base"/>
                      <a:r>
                        <a:rPr lang="en-IN" sz="1800" b="0" i="0" dirty="0" err="1">
                          <a:effectLst/>
                          <a:latin typeface="Calibri" pitchFamily="34" charset="0"/>
                          <a:cs typeface="Calibri" pitchFamily="34" charset="0"/>
                        </a:rPr>
                        <a:t>int</a:t>
                      </a:r>
                      <a:r>
                        <a:rPr lang="en-IN" sz="1800" b="0" i="0" dirty="0">
                          <a:effectLst/>
                          <a:latin typeface="Calibri" pitchFamily="34" charset="0"/>
                          <a:cs typeface="Calibri" pitchFamily="34" charset="0"/>
                        </a:rPr>
                        <a:t> main</a:t>
                      </a:r>
                      <a:r>
                        <a:rPr lang="en-IN" sz="1800" b="0" i="0" dirty="0" smtClean="0">
                          <a:effectLst/>
                          <a:latin typeface="Calibri" pitchFamily="34" charset="0"/>
                          <a:cs typeface="Calibri" pitchFamily="34" charset="0"/>
                        </a:rPr>
                        <a:t>(){</a:t>
                      </a:r>
                      <a:endParaRPr lang="en-IN" sz="1800" b="0" i="0" dirty="0">
                        <a:effectLst/>
                        <a:latin typeface="Calibri" pitchFamily="34" charset="0"/>
                        <a:cs typeface="Calibri" pitchFamily="34" charset="0"/>
                      </a:endParaRPr>
                    </a:p>
                    <a:p>
                      <a:pPr algn="l" rtl="0" fontAlgn="base"/>
                      <a:r>
                        <a:rPr lang="en-IN" sz="1800" b="0" i="0" dirty="0">
                          <a:effectLst/>
                          <a:latin typeface="Calibri" pitchFamily="34" charset="0"/>
                          <a:cs typeface="Calibri" pitchFamily="34" charset="0"/>
                        </a:rPr>
                        <a:t>   Derived d;</a:t>
                      </a:r>
                    </a:p>
                    <a:p>
                      <a:pPr algn="l" rtl="0" fontAlgn="base"/>
                      <a:r>
                        <a:rPr lang="en-IN" sz="1800" b="0" i="0" dirty="0">
                          <a:effectLst/>
                          <a:latin typeface="Calibri" pitchFamily="34" charset="0"/>
                          <a:cs typeface="Calibri" pitchFamily="34" charset="0"/>
                        </a:rPr>
                        <a:t>   try {</a:t>
                      </a:r>
                    </a:p>
                    <a:p>
                      <a:pPr algn="l" rtl="0" fontAlgn="base"/>
                      <a:r>
                        <a:rPr lang="en-IN" sz="1800" b="0" i="0" dirty="0">
                          <a:effectLst/>
                          <a:latin typeface="Calibri" pitchFamily="34" charset="0"/>
                          <a:cs typeface="Calibri" pitchFamily="34" charset="0"/>
                        </a:rPr>
                        <a:t>       throw d;</a:t>
                      </a:r>
                    </a:p>
                    <a:p>
                      <a:pPr algn="l" rtl="0" fontAlgn="base"/>
                      <a:r>
                        <a:rPr lang="en-IN" sz="1800" b="0" i="0" dirty="0">
                          <a:effectLst/>
                          <a:latin typeface="Calibri" pitchFamily="34" charset="0"/>
                          <a:cs typeface="Calibri" pitchFamily="34" charset="0"/>
                        </a:rPr>
                        <a:t>   }</a:t>
                      </a:r>
                    </a:p>
                    <a:p>
                      <a:pPr algn="l" rtl="0" fontAlgn="base"/>
                      <a:r>
                        <a:rPr lang="en-IN" sz="1800" b="0" i="0" dirty="0">
                          <a:effectLst/>
                          <a:latin typeface="Calibri" pitchFamily="34" charset="0"/>
                          <a:cs typeface="Calibri" pitchFamily="34" charset="0"/>
                        </a:rPr>
                        <a:t>   catch(Base b) {</a:t>
                      </a:r>
                    </a:p>
                    <a:p>
                      <a:pPr algn="l" rtl="0" fontAlgn="base"/>
                      <a:r>
                        <a:rPr lang="en-IN" sz="1800" b="0" i="0" dirty="0">
                          <a:effectLst/>
                          <a:latin typeface="Calibri" pitchFamily="34" charset="0"/>
                          <a:cs typeface="Calibri" pitchFamily="34" charset="0"/>
                        </a:rPr>
                        <a:t>        </a:t>
                      </a:r>
                      <a:r>
                        <a:rPr lang="en-IN" sz="1800" b="0" i="0" dirty="0" err="1">
                          <a:effectLst/>
                          <a:latin typeface="Calibri" pitchFamily="34" charset="0"/>
                          <a:cs typeface="Calibri" pitchFamily="34" charset="0"/>
                        </a:rPr>
                        <a:t>cout</a:t>
                      </a:r>
                      <a:r>
                        <a:rPr lang="en-IN" sz="1800" b="0" i="0" dirty="0">
                          <a:effectLst/>
                          <a:latin typeface="Calibri" pitchFamily="34" charset="0"/>
                          <a:cs typeface="Calibri" pitchFamily="34" charset="0"/>
                        </a:rPr>
                        <a:t>&lt;&lt;"Caught Base Exception";</a:t>
                      </a:r>
                    </a:p>
                    <a:p>
                      <a:pPr algn="l" rtl="0" fontAlgn="base"/>
                      <a:r>
                        <a:rPr lang="en-IN" sz="1800" b="0" i="0" dirty="0">
                          <a:effectLst/>
                          <a:latin typeface="Calibri" pitchFamily="34" charset="0"/>
                          <a:cs typeface="Calibri" pitchFamily="34" charset="0"/>
                        </a:rPr>
                        <a:t>   }</a:t>
                      </a:r>
                    </a:p>
                    <a:p>
                      <a:pPr algn="l" rtl="0" fontAlgn="base"/>
                      <a:r>
                        <a:rPr lang="en-IN" sz="1800" b="0" i="0" dirty="0">
                          <a:effectLst/>
                          <a:latin typeface="Calibri" pitchFamily="34" charset="0"/>
                          <a:cs typeface="Calibri" pitchFamily="34" charset="0"/>
                        </a:rPr>
                        <a:t>   catch(Derived d) {</a:t>
                      </a:r>
                    </a:p>
                    <a:p>
                      <a:pPr algn="l" rtl="0" fontAlgn="base"/>
                      <a:r>
                        <a:rPr lang="en-IN" sz="1800" b="0" i="0" dirty="0">
                          <a:effectLst/>
                          <a:latin typeface="Calibri" pitchFamily="34" charset="0"/>
                          <a:cs typeface="Calibri" pitchFamily="34" charset="0"/>
                        </a:rPr>
                        <a:t>        </a:t>
                      </a:r>
                      <a:r>
                        <a:rPr lang="en-IN" sz="1800" b="0" i="0" dirty="0" err="1">
                          <a:effectLst/>
                          <a:latin typeface="Calibri" pitchFamily="34" charset="0"/>
                          <a:cs typeface="Calibri" pitchFamily="34" charset="0"/>
                        </a:rPr>
                        <a:t>cout</a:t>
                      </a:r>
                      <a:r>
                        <a:rPr lang="en-IN" sz="1800" b="0" i="0" dirty="0">
                          <a:effectLst/>
                          <a:latin typeface="Calibri" pitchFamily="34" charset="0"/>
                          <a:cs typeface="Calibri" pitchFamily="34" charset="0"/>
                        </a:rPr>
                        <a:t>&lt;&lt;"Caught Derived Exception";</a:t>
                      </a:r>
                    </a:p>
                    <a:p>
                      <a:pPr algn="l" rtl="0" fontAlgn="base"/>
                      <a:r>
                        <a:rPr lang="en-IN" sz="1800" b="0" i="0" dirty="0">
                          <a:effectLst/>
                          <a:latin typeface="Calibri" pitchFamily="34" charset="0"/>
                          <a:cs typeface="Calibri" pitchFamily="34" charset="0"/>
                        </a:rPr>
                        <a:t>   }</a:t>
                      </a:r>
                    </a:p>
                    <a:p>
                      <a:pPr algn="l" rtl="0" fontAlgn="base"/>
                      <a:r>
                        <a:rPr lang="en-IN" sz="1800" b="0" i="0" dirty="0">
                          <a:effectLst/>
                          <a:latin typeface="Calibri" pitchFamily="34" charset="0"/>
                          <a:cs typeface="Calibri" pitchFamily="34" charset="0"/>
                        </a:rPr>
                        <a:t> </a:t>
                      </a:r>
                      <a:r>
                        <a:rPr lang="en-IN" sz="1800" b="0" i="0" dirty="0" smtClean="0">
                          <a:effectLst/>
                          <a:latin typeface="Calibri" pitchFamily="34" charset="0"/>
                          <a:cs typeface="Calibri" pitchFamily="34" charset="0"/>
                        </a:rPr>
                        <a:t>}</a:t>
                      </a:r>
                      <a:endParaRPr lang="en-IN" sz="1800" b="0" i="0" dirty="0">
                        <a:effectLst/>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680675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951720"/>
              </p:ext>
            </p:extLst>
          </p:nvPr>
        </p:nvGraphicFramePr>
        <p:xfrm>
          <a:off x="153576" y="1123950"/>
          <a:ext cx="4703834" cy="3840480"/>
        </p:xfrm>
        <a:graphic>
          <a:graphicData uri="http://schemas.openxmlformats.org/drawingml/2006/table">
            <a:tbl>
              <a:tblPr/>
              <a:tblGrid>
                <a:gridCol w="4703834"/>
              </a:tblGrid>
              <a:tr h="3416300">
                <a:tc>
                  <a:txBody>
                    <a:bodyPr/>
                    <a:lstStyle/>
                    <a:p>
                      <a:pPr algn="l" rtl="0" fontAlgn="base"/>
                      <a:r>
                        <a:rPr lang="en-IN" sz="1800" b="0" i="0" dirty="0" smtClean="0">
                          <a:effectLst/>
                          <a:latin typeface="Calibri" pitchFamily="34" charset="0"/>
                          <a:cs typeface="Calibri" pitchFamily="34" charset="0"/>
                        </a:rPr>
                        <a:t>class </a:t>
                      </a:r>
                      <a:r>
                        <a:rPr lang="en-IN" sz="1800" b="0" i="0" dirty="0">
                          <a:effectLst/>
                          <a:latin typeface="Calibri" pitchFamily="34" charset="0"/>
                          <a:cs typeface="Calibri" pitchFamily="34" charset="0"/>
                        </a:rPr>
                        <a:t>Base {};</a:t>
                      </a:r>
                    </a:p>
                    <a:p>
                      <a:pPr algn="l" rtl="0" fontAlgn="base"/>
                      <a:r>
                        <a:rPr lang="en-IN" sz="1800" b="0" i="0" dirty="0">
                          <a:effectLst/>
                          <a:latin typeface="Calibri" pitchFamily="34" charset="0"/>
                          <a:cs typeface="Calibri" pitchFamily="34" charset="0"/>
                        </a:rPr>
                        <a:t>class Derived: public Base {};</a:t>
                      </a:r>
                    </a:p>
                    <a:p>
                      <a:pPr algn="l" rtl="0" fontAlgn="base"/>
                      <a:r>
                        <a:rPr lang="en-IN" sz="1800" b="0" i="0" dirty="0" err="1">
                          <a:effectLst/>
                          <a:latin typeface="Calibri" pitchFamily="34" charset="0"/>
                          <a:cs typeface="Calibri" pitchFamily="34" charset="0"/>
                        </a:rPr>
                        <a:t>int</a:t>
                      </a:r>
                      <a:r>
                        <a:rPr lang="en-IN" sz="1800" b="0" i="0" dirty="0">
                          <a:effectLst/>
                          <a:latin typeface="Calibri" pitchFamily="34" charset="0"/>
                          <a:cs typeface="Calibri" pitchFamily="34" charset="0"/>
                        </a:rPr>
                        <a:t> main</a:t>
                      </a:r>
                      <a:r>
                        <a:rPr lang="en-IN" sz="1800" b="0" i="0" dirty="0" smtClean="0">
                          <a:effectLst/>
                          <a:latin typeface="Calibri" pitchFamily="34" charset="0"/>
                          <a:cs typeface="Calibri" pitchFamily="34" charset="0"/>
                        </a:rPr>
                        <a:t>(){</a:t>
                      </a:r>
                      <a:endParaRPr lang="en-IN" sz="1800" b="0" i="0" dirty="0">
                        <a:effectLst/>
                        <a:latin typeface="Calibri" pitchFamily="34" charset="0"/>
                        <a:cs typeface="Calibri" pitchFamily="34" charset="0"/>
                      </a:endParaRPr>
                    </a:p>
                    <a:p>
                      <a:pPr algn="l" rtl="0" fontAlgn="base"/>
                      <a:r>
                        <a:rPr lang="en-IN" sz="1800" b="0" i="0" dirty="0">
                          <a:effectLst/>
                          <a:latin typeface="Calibri" pitchFamily="34" charset="0"/>
                          <a:cs typeface="Calibri" pitchFamily="34" charset="0"/>
                        </a:rPr>
                        <a:t>   Derived d;</a:t>
                      </a:r>
                    </a:p>
                    <a:p>
                      <a:pPr algn="l" rtl="0" fontAlgn="base"/>
                      <a:r>
                        <a:rPr lang="en-IN" sz="1800" b="0" i="0" dirty="0">
                          <a:effectLst/>
                          <a:latin typeface="Calibri" pitchFamily="34" charset="0"/>
                          <a:cs typeface="Calibri" pitchFamily="34" charset="0"/>
                        </a:rPr>
                        <a:t>   try {</a:t>
                      </a:r>
                    </a:p>
                    <a:p>
                      <a:pPr algn="l" rtl="0" fontAlgn="base"/>
                      <a:r>
                        <a:rPr lang="en-IN" sz="1800" b="0" i="0" dirty="0">
                          <a:effectLst/>
                          <a:latin typeface="Calibri" pitchFamily="34" charset="0"/>
                          <a:cs typeface="Calibri" pitchFamily="34" charset="0"/>
                        </a:rPr>
                        <a:t>       throw d;</a:t>
                      </a:r>
                    </a:p>
                    <a:p>
                      <a:pPr algn="l" rtl="0" fontAlgn="base"/>
                      <a:r>
                        <a:rPr lang="en-IN" sz="1800" b="0" i="0" dirty="0">
                          <a:effectLst/>
                          <a:latin typeface="Calibri" pitchFamily="34" charset="0"/>
                          <a:cs typeface="Calibri" pitchFamily="34" charset="0"/>
                        </a:rPr>
                        <a:t>   }</a:t>
                      </a:r>
                    </a:p>
                    <a:p>
                      <a:pPr algn="l" rtl="0" fontAlgn="base"/>
                      <a:r>
                        <a:rPr lang="en-IN" sz="1800" b="0" i="0" dirty="0">
                          <a:effectLst/>
                          <a:latin typeface="Calibri" pitchFamily="34" charset="0"/>
                          <a:cs typeface="Calibri" pitchFamily="34" charset="0"/>
                        </a:rPr>
                        <a:t>   catch(Base b) {</a:t>
                      </a:r>
                    </a:p>
                    <a:p>
                      <a:pPr algn="l" rtl="0" fontAlgn="base"/>
                      <a:r>
                        <a:rPr lang="en-IN" sz="1800" b="0" i="0" dirty="0">
                          <a:effectLst/>
                          <a:latin typeface="Calibri" pitchFamily="34" charset="0"/>
                          <a:cs typeface="Calibri" pitchFamily="34" charset="0"/>
                        </a:rPr>
                        <a:t>        </a:t>
                      </a:r>
                      <a:r>
                        <a:rPr lang="en-IN" sz="1800" b="0" i="0" dirty="0" err="1">
                          <a:effectLst/>
                          <a:latin typeface="Calibri" pitchFamily="34" charset="0"/>
                          <a:cs typeface="Calibri" pitchFamily="34" charset="0"/>
                        </a:rPr>
                        <a:t>cout</a:t>
                      </a:r>
                      <a:r>
                        <a:rPr lang="en-IN" sz="1800" b="0" i="0" dirty="0">
                          <a:effectLst/>
                          <a:latin typeface="Calibri" pitchFamily="34" charset="0"/>
                          <a:cs typeface="Calibri" pitchFamily="34" charset="0"/>
                        </a:rPr>
                        <a:t>&lt;&lt;"Caught Base Exception";</a:t>
                      </a:r>
                    </a:p>
                    <a:p>
                      <a:pPr algn="l" rtl="0" fontAlgn="base"/>
                      <a:r>
                        <a:rPr lang="en-IN" sz="1800" b="0" i="0" dirty="0">
                          <a:effectLst/>
                          <a:latin typeface="Calibri" pitchFamily="34" charset="0"/>
                          <a:cs typeface="Calibri" pitchFamily="34" charset="0"/>
                        </a:rPr>
                        <a:t>   }</a:t>
                      </a:r>
                    </a:p>
                    <a:p>
                      <a:pPr algn="l" rtl="0" fontAlgn="base"/>
                      <a:r>
                        <a:rPr lang="en-IN" sz="1800" b="0" i="0" dirty="0">
                          <a:effectLst/>
                          <a:latin typeface="Calibri" pitchFamily="34" charset="0"/>
                          <a:cs typeface="Calibri" pitchFamily="34" charset="0"/>
                        </a:rPr>
                        <a:t>   catch(Derived d) {</a:t>
                      </a:r>
                    </a:p>
                    <a:p>
                      <a:pPr algn="l" rtl="0" fontAlgn="base"/>
                      <a:r>
                        <a:rPr lang="en-IN" sz="1800" b="0" i="0" dirty="0">
                          <a:effectLst/>
                          <a:latin typeface="Calibri" pitchFamily="34" charset="0"/>
                          <a:cs typeface="Calibri" pitchFamily="34" charset="0"/>
                        </a:rPr>
                        <a:t>        </a:t>
                      </a:r>
                      <a:r>
                        <a:rPr lang="en-IN" sz="1800" b="0" i="0" dirty="0" err="1">
                          <a:effectLst/>
                          <a:latin typeface="Calibri" pitchFamily="34" charset="0"/>
                          <a:cs typeface="Calibri" pitchFamily="34" charset="0"/>
                        </a:rPr>
                        <a:t>cout</a:t>
                      </a:r>
                      <a:r>
                        <a:rPr lang="en-IN" sz="1800" b="0" i="0" dirty="0">
                          <a:effectLst/>
                          <a:latin typeface="Calibri" pitchFamily="34" charset="0"/>
                          <a:cs typeface="Calibri" pitchFamily="34" charset="0"/>
                        </a:rPr>
                        <a:t>&lt;&lt;"Caught Derived Exception";</a:t>
                      </a:r>
                    </a:p>
                    <a:p>
                      <a:pPr algn="l" rtl="0" fontAlgn="base"/>
                      <a:r>
                        <a:rPr lang="en-IN" sz="1800" b="0" i="0" dirty="0">
                          <a:effectLst/>
                          <a:latin typeface="Calibri" pitchFamily="34" charset="0"/>
                          <a:cs typeface="Calibri" pitchFamily="34" charset="0"/>
                        </a:rPr>
                        <a:t>   }</a:t>
                      </a:r>
                    </a:p>
                    <a:p>
                      <a:pPr algn="l" rtl="0" fontAlgn="base"/>
                      <a:r>
                        <a:rPr lang="en-IN" sz="1800" b="0" i="0" dirty="0">
                          <a:effectLst/>
                          <a:latin typeface="Calibri" pitchFamily="34" charset="0"/>
                          <a:cs typeface="Calibri" pitchFamily="34" charset="0"/>
                        </a:rPr>
                        <a:t> </a:t>
                      </a:r>
                      <a:r>
                        <a:rPr lang="en-IN" sz="1800" b="0" i="0" dirty="0" smtClean="0">
                          <a:effectLst/>
                          <a:latin typeface="Calibri" pitchFamily="34" charset="0"/>
                          <a:cs typeface="Calibri" pitchFamily="34" charset="0"/>
                        </a:rPr>
                        <a:t>}</a:t>
                      </a:r>
                      <a:endParaRPr lang="en-IN" sz="1800" b="0" i="0" dirty="0">
                        <a:effectLst/>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
        <p:nvSpPr>
          <p:cNvPr id="3" name="TextBox 2"/>
          <p:cNvSpPr txBox="1"/>
          <p:nvPr/>
        </p:nvSpPr>
        <p:spPr>
          <a:xfrm>
            <a:off x="5070764" y="890649"/>
            <a:ext cx="3800104" cy="3970318"/>
          </a:xfrm>
          <a:prstGeom prst="rect">
            <a:avLst/>
          </a:prstGeom>
          <a:noFill/>
          <a:ln>
            <a:solidFill>
              <a:schemeClr val="tx1"/>
            </a:solidFill>
          </a:ln>
        </p:spPr>
        <p:txBody>
          <a:bodyPr wrap="square" rtlCol="0">
            <a:spAutoFit/>
          </a:bodyPr>
          <a:lstStyle/>
          <a:p>
            <a:r>
              <a:rPr lang="en-IN" sz="1800" dirty="0" smtClean="0">
                <a:solidFill>
                  <a:srgbClr val="FF0000"/>
                </a:solidFill>
                <a:latin typeface="Calibri" pitchFamily="34" charset="0"/>
                <a:cs typeface="Calibri" pitchFamily="34" charset="0"/>
              </a:rPr>
              <a:t>Output: </a:t>
            </a:r>
          </a:p>
          <a:p>
            <a:r>
              <a:rPr lang="en-IN" sz="1800" dirty="0" smtClean="0">
                <a:solidFill>
                  <a:srgbClr val="FF0000"/>
                </a:solidFill>
                <a:latin typeface="Calibri" pitchFamily="34" charset="0"/>
                <a:cs typeface="Calibri" pitchFamily="34" charset="0"/>
              </a:rPr>
              <a:t>Caught Base Exception</a:t>
            </a: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919165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70256679"/>
              </p:ext>
            </p:extLst>
          </p:nvPr>
        </p:nvGraphicFramePr>
        <p:xfrm>
          <a:off x="153576" y="1123950"/>
          <a:ext cx="4703834" cy="3566160"/>
        </p:xfrm>
        <a:graphic>
          <a:graphicData uri="http://schemas.openxmlformats.org/drawingml/2006/table">
            <a:tbl>
              <a:tblPr/>
              <a:tblGrid>
                <a:gridCol w="4703834"/>
              </a:tblGrid>
              <a:tr h="3416300">
                <a:tc>
                  <a:txBody>
                    <a:bodyPr/>
                    <a:lstStyle/>
                    <a:p>
                      <a:pPr algn="l" rtl="0" fontAlgn="base"/>
                      <a:r>
                        <a:rPr lang="en-IN" sz="1800" b="0" i="0" dirty="0" err="1" smtClean="0">
                          <a:effectLst/>
                          <a:latin typeface="Calibri" pitchFamily="34" charset="0"/>
                          <a:cs typeface="Calibri" pitchFamily="34" charset="0"/>
                        </a:rPr>
                        <a:t>int</a:t>
                      </a:r>
                      <a:r>
                        <a:rPr lang="en-IN" sz="1800" b="0" i="0" dirty="0" smtClean="0">
                          <a:effectLst/>
                          <a:latin typeface="Calibri" pitchFamily="34" charset="0"/>
                          <a:cs typeface="Calibri" pitchFamily="34" charset="0"/>
                        </a:rPr>
                        <a:t> main(){</a:t>
                      </a:r>
                    </a:p>
                    <a:p>
                      <a:pPr algn="l" rtl="0" fontAlgn="base"/>
                      <a:r>
                        <a:rPr lang="en-IN" sz="1800" b="0" i="0" dirty="0" smtClean="0">
                          <a:effectLst/>
                          <a:latin typeface="Calibri" pitchFamily="34" charset="0"/>
                          <a:cs typeface="Calibri" pitchFamily="34" charset="0"/>
                        </a:rPr>
                        <a:t>    try    {</a:t>
                      </a:r>
                    </a:p>
                    <a:p>
                      <a:pPr algn="l" rtl="0" fontAlgn="base"/>
                      <a:r>
                        <a:rPr lang="en-IN" sz="1800" b="0" i="0" dirty="0" smtClean="0">
                          <a:effectLst/>
                          <a:latin typeface="Calibri" pitchFamily="34" charset="0"/>
                          <a:cs typeface="Calibri" pitchFamily="34" charset="0"/>
                        </a:rPr>
                        <a:t>       throw 'a';</a:t>
                      </a:r>
                    </a:p>
                    <a:p>
                      <a:pPr algn="l" rtl="0" fontAlgn="base"/>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catch (</a:t>
                      </a:r>
                      <a:r>
                        <a:rPr lang="en-IN" sz="1800" b="0" i="0" dirty="0" err="1" smtClean="0">
                          <a:effectLst/>
                          <a:latin typeface="Calibri" pitchFamily="34" charset="0"/>
                          <a:cs typeface="Calibri" pitchFamily="34" charset="0"/>
                        </a:rPr>
                        <a:t>int</a:t>
                      </a:r>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param</a:t>
                      </a:r>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cout</a:t>
                      </a:r>
                      <a:r>
                        <a:rPr lang="en-IN" sz="1800" b="0" i="0" dirty="0" smtClean="0">
                          <a:effectLst/>
                          <a:latin typeface="Calibri" pitchFamily="34" charset="0"/>
                          <a:cs typeface="Calibri" pitchFamily="34" charset="0"/>
                        </a:rPr>
                        <a:t> &lt;&lt; "</a:t>
                      </a:r>
                      <a:r>
                        <a:rPr lang="en-IN" sz="1800" b="0" i="0" dirty="0" err="1" smtClean="0">
                          <a:effectLst/>
                          <a:latin typeface="Calibri" pitchFamily="34" charset="0"/>
                          <a:cs typeface="Calibri" pitchFamily="34" charset="0"/>
                        </a:rPr>
                        <a:t>int</a:t>
                      </a:r>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exceptionn</a:t>
                      </a:r>
                      <a:r>
                        <a:rPr lang="en-IN" sz="1800" b="0" i="0" dirty="0" smtClean="0">
                          <a:effectLst/>
                          <a:latin typeface="Calibri" pitchFamily="34" charset="0"/>
                          <a:cs typeface="Calibri" pitchFamily="34" charset="0"/>
                        </a:rPr>
                        <a:t>";</a:t>
                      </a:r>
                    </a:p>
                    <a:p>
                      <a:pPr algn="l" rtl="0" fontAlgn="base"/>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catch (...)     {</a:t>
                      </a:r>
                    </a:p>
                    <a:p>
                      <a:pPr algn="l" rtl="0" fontAlgn="base"/>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cout</a:t>
                      </a:r>
                      <a:r>
                        <a:rPr lang="en-IN" sz="1800" b="0" i="0" dirty="0" smtClean="0">
                          <a:effectLst/>
                          <a:latin typeface="Calibri" pitchFamily="34" charset="0"/>
                          <a:cs typeface="Calibri" pitchFamily="34" charset="0"/>
                        </a:rPr>
                        <a:t> &lt;&lt; "default </a:t>
                      </a:r>
                      <a:r>
                        <a:rPr lang="en-IN" sz="1800" b="0" i="0" dirty="0" err="1" smtClean="0">
                          <a:effectLst/>
                          <a:latin typeface="Calibri" pitchFamily="34" charset="0"/>
                          <a:cs typeface="Calibri" pitchFamily="34" charset="0"/>
                        </a:rPr>
                        <a:t>exceptionn</a:t>
                      </a:r>
                      <a:r>
                        <a:rPr lang="en-IN" sz="1800" b="0" i="0" dirty="0" smtClean="0">
                          <a:effectLst/>
                          <a:latin typeface="Calibri" pitchFamily="34" charset="0"/>
                          <a:cs typeface="Calibri" pitchFamily="34" charset="0"/>
                        </a:rPr>
                        <a:t>";</a:t>
                      </a:r>
                    </a:p>
                    <a:p>
                      <a:pPr algn="l" rtl="0" fontAlgn="base"/>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cout</a:t>
                      </a:r>
                      <a:r>
                        <a:rPr lang="en-IN" sz="1800" b="0" i="0" dirty="0" smtClean="0">
                          <a:effectLst/>
                          <a:latin typeface="Calibri" pitchFamily="34" charset="0"/>
                          <a:cs typeface="Calibri" pitchFamily="34" charset="0"/>
                        </a:rPr>
                        <a:t> &lt;&lt; "After Exception";</a:t>
                      </a:r>
                    </a:p>
                    <a:p>
                      <a:pPr algn="l" rtl="0" fontAlgn="base"/>
                      <a:r>
                        <a:rPr lang="en-IN" sz="1800" b="0" i="0" dirty="0" smtClean="0">
                          <a:effectLst/>
                          <a:latin typeface="Calibri" pitchFamily="34" charset="0"/>
                          <a:cs typeface="Calibri" pitchFamily="34" charset="0"/>
                        </a:rPr>
                        <a:t>    return 0;</a:t>
                      </a:r>
                    </a:p>
                    <a:p>
                      <a:pPr algn="l" rtl="0" fontAlgn="base"/>
                      <a:r>
                        <a:rPr lang="en-IN" sz="1800" b="0" i="0" dirty="0" smtClean="0">
                          <a:effectLst/>
                          <a:latin typeface="Calibri" pitchFamily="34" charset="0"/>
                          <a:cs typeface="Calibri" pitchFamily="34" charset="0"/>
                        </a:rPr>
                        <a:t>}</a:t>
                      </a:r>
                      <a:endParaRPr lang="en-IN" sz="1800" b="0" i="0" dirty="0">
                        <a:effectLst/>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145807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71781272"/>
              </p:ext>
            </p:extLst>
          </p:nvPr>
        </p:nvGraphicFramePr>
        <p:xfrm>
          <a:off x="153576" y="1123950"/>
          <a:ext cx="4703834" cy="3566160"/>
        </p:xfrm>
        <a:graphic>
          <a:graphicData uri="http://schemas.openxmlformats.org/drawingml/2006/table">
            <a:tbl>
              <a:tblPr/>
              <a:tblGrid>
                <a:gridCol w="4703834"/>
              </a:tblGrid>
              <a:tr h="3416300">
                <a:tc>
                  <a:txBody>
                    <a:bodyPr/>
                    <a:lstStyle/>
                    <a:p>
                      <a:pPr algn="l" rtl="0" fontAlgn="base"/>
                      <a:r>
                        <a:rPr lang="en-IN" sz="1800" b="0" i="0" dirty="0" err="1" smtClean="0">
                          <a:effectLst/>
                          <a:latin typeface="Calibri" pitchFamily="34" charset="0"/>
                          <a:cs typeface="Calibri" pitchFamily="34" charset="0"/>
                        </a:rPr>
                        <a:t>int</a:t>
                      </a:r>
                      <a:r>
                        <a:rPr lang="en-IN" sz="1800" b="0" i="0" dirty="0" smtClean="0">
                          <a:effectLst/>
                          <a:latin typeface="Calibri" pitchFamily="34" charset="0"/>
                          <a:cs typeface="Calibri" pitchFamily="34" charset="0"/>
                        </a:rPr>
                        <a:t> main(){</a:t>
                      </a:r>
                    </a:p>
                    <a:p>
                      <a:pPr algn="l" rtl="0" fontAlgn="base"/>
                      <a:r>
                        <a:rPr lang="en-IN" sz="1800" b="0" i="0" dirty="0" smtClean="0">
                          <a:effectLst/>
                          <a:latin typeface="Calibri" pitchFamily="34" charset="0"/>
                          <a:cs typeface="Calibri" pitchFamily="34" charset="0"/>
                        </a:rPr>
                        <a:t>    try    {</a:t>
                      </a:r>
                    </a:p>
                    <a:p>
                      <a:pPr algn="l" rtl="0" fontAlgn="base"/>
                      <a:r>
                        <a:rPr lang="en-IN" sz="1800" b="0" i="0" dirty="0" smtClean="0">
                          <a:effectLst/>
                          <a:latin typeface="Calibri" pitchFamily="34" charset="0"/>
                          <a:cs typeface="Calibri" pitchFamily="34" charset="0"/>
                        </a:rPr>
                        <a:t>       throw 'a';</a:t>
                      </a:r>
                    </a:p>
                    <a:p>
                      <a:pPr algn="l" rtl="0" fontAlgn="base"/>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catch (</a:t>
                      </a:r>
                      <a:r>
                        <a:rPr lang="en-IN" sz="1800" b="0" i="0" dirty="0" err="1" smtClean="0">
                          <a:effectLst/>
                          <a:latin typeface="Calibri" pitchFamily="34" charset="0"/>
                          <a:cs typeface="Calibri" pitchFamily="34" charset="0"/>
                        </a:rPr>
                        <a:t>int</a:t>
                      </a:r>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param</a:t>
                      </a:r>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cout</a:t>
                      </a:r>
                      <a:r>
                        <a:rPr lang="en-IN" sz="1800" b="0" i="0" dirty="0" smtClean="0">
                          <a:effectLst/>
                          <a:latin typeface="Calibri" pitchFamily="34" charset="0"/>
                          <a:cs typeface="Calibri" pitchFamily="34" charset="0"/>
                        </a:rPr>
                        <a:t> &lt;&lt; "</a:t>
                      </a:r>
                      <a:r>
                        <a:rPr lang="en-IN" sz="1800" b="0" i="0" dirty="0" err="1" smtClean="0">
                          <a:effectLst/>
                          <a:latin typeface="Calibri" pitchFamily="34" charset="0"/>
                          <a:cs typeface="Calibri" pitchFamily="34" charset="0"/>
                        </a:rPr>
                        <a:t>int</a:t>
                      </a:r>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exceptionn</a:t>
                      </a:r>
                      <a:r>
                        <a:rPr lang="en-IN" sz="1800" b="0" i="0" dirty="0" smtClean="0">
                          <a:effectLst/>
                          <a:latin typeface="Calibri" pitchFamily="34" charset="0"/>
                          <a:cs typeface="Calibri" pitchFamily="34" charset="0"/>
                        </a:rPr>
                        <a:t>";</a:t>
                      </a:r>
                    </a:p>
                    <a:p>
                      <a:pPr algn="l" rtl="0" fontAlgn="base"/>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catch (...)     {</a:t>
                      </a:r>
                    </a:p>
                    <a:p>
                      <a:pPr algn="l" rtl="0" fontAlgn="base"/>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cout</a:t>
                      </a:r>
                      <a:r>
                        <a:rPr lang="en-IN" sz="1800" b="0" i="0" dirty="0" smtClean="0">
                          <a:effectLst/>
                          <a:latin typeface="Calibri" pitchFamily="34" charset="0"/>
                          <a:cs typeface="Calibri" pitchFamily="34" charset="0"/>
                        </a:rPr>
                        <a:t> &lt;&lt; "default </a:t>
                      </a:r>
                      <a:r>
                        <a:rPr lang="en-IN" sz="1800" b="0" i="0" dirty="0" err="1" smtClean="0">
                          <a:effectLst/>
                          <a:latin typeface="Calibri" pitchFamily="34" charset="0"/>
                          <a:cs typeface="Calibri" pitchFamily="34" charset="0"/>
                        </a:rPr>
                        <a:t>exceptionn</a:t>
                      </a:r>
                      <a:r>
                        <a:rPr lang="en-IN" sz="1800" b="0" i="0" dirty="0" smtClean="0">
                          <a:effectLst/>
                          <a:latin typeface="Calibri" pitchFamily="34" charset="0"/>
                          <a:cs typeface="Calibri" pitchFamily="34" charset="0"/>
                        </a:rPr>
                        <a:t>";</a:t>
                      </a:r>
                    </a:p>
                    <a:p>
                      <a:pPr algn="l" rtl="0" fontAlgn="base"/>
                      <a:r>
                        <a:rPr lang="en-IN" sz="1800" b="0" i="0" dirty="0" smtClean="0">
                          <a:effectLst/>
                          <a:latin typeface="Calibri" pitchFamily="34" charset="0"/>
                          <a:cs typeface="Calibri" pitchFamily="34" charset="0"/>
                        </a:rPr>
                        <a:t>    }</a:t>
                      </a:r>
                    </a:p>
                    <a:p>
                      <a:pPr algn="l" rtl="0" fontAlgn="base"/>
                      <a:r>
                        <a:rPr lang="en-IN" sz="1800" b="0" i="0" dirty="0" smtClean="0">
                          <a:effectLst/>
                          <a:latin typeface="Calibri" pitchFamily="34" charset="0"/>
                          <a:cs typeface="Calibri" pitchFamily="34" charset="0"/>
                        </a:rPr>
                        <a:t>    </a:t>
                      </a:r>
                      <a:r>
                        <a:rPr lang="en-IN" sz="1800" b="0" i="0" dirty="0" err="1" smtClean="0">
                          <a:effectLst/>
                          <a:latin typeface="Calibri" pitchFamily="34" charset="0"/>
                          <a:cs typeface="Calibri" pitchFamily="34" charset="0"/>
                        </a:rPr>
                        <a:t>cout</a:t>
                      </a:r>
                      <a:r>
                        <a:rPr lang="en-IN" sz="1800" b="0" i="0" dirty="0" smtClean="0">
                          <a:effectLst/>
                          <a:latin typeface="Calibri" pitchFamily="34" charset="0"/>
                          <a:cs typeface="Calibri" pitchFamily="34" charset="0"/>
                        </a:rPr>
                        <a:t> &lt;&lt; "After Exception";</a:t>
                      </a:r>
                    </a:p>
                    <a:p>
                      <a:pPr algn="l" rtl="0" fontAlgn="base"/>
                      <a:r>
                        <a:rPr lang="en-IN" sz="1800" b="0" i="0" dirty="0" smtClean="0">
                          <a:effectLst/>
                          <a:latin typeface="Calibri" pitchFamily="34" charset="0"/>
                          <a:cs typeface="Calibri" pitchFamily="34" charset="0"/>
                        </a:rPr>
                        <a:t>    return 0;</a:t>
                      </a:r>
                    </a:p>
                    <a:p>
                      <a:pPr algn="l" rtl="0" fontAlgn="base"/>
                      <a:r>
                        <a:rPr lang="en-IN" sz="1800" b="0" i="0" dirty="0" smtClean="0">
                          <a:effectLst/>
                          <a:latin typeface="Calibri" pitchFamily="34" charset="0"/>
                          <a:cs typeface="Calibri" pitchFamily="34" charset="0"/>
                        </a:rPr>
                        <a:t>}</a:t>
                      </a:r>
                      <a:endParaRPr lang="en-IN" sz="1800" b="0" i="0" dirty="0">
                        <a:effectLst/>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
        <p:nvSpPr>
          <p:cNvPr id="6" name="TextBox 5"/>
          <p:cNvSpPr txBox="1"/>
          <p:nvPr/>
        </p:nvSpPr>
        <p:spPr>
          <a:xfrm>
            <a:off x="5070764" y="890649"/>
            <a:ext cx="3800104" cy="4247317"/>
          </a:xfrm>
          <a:prstGeom prst="rect">
            <a:avLst/>
          </a:prstGeom>
          <a:noFill/>
          <a:ln>
            <a:solidFill>
              <a:schemeClr val="tx1"/>
            </a:solidFill>
          </a:ln>
        </p:spPr>
        <p:txBody>
          <a:bodyPr wrap="square" rtlCol="0">
            <a:spAutoFit/>
          </a:bodyPr>
          <a:lstStyle/>
          <a:p>
            <a:r>
              <a:rPr lang="en-IN" sz="1800" dirty="0" smtClean="0">
                <a:solidFill>
                  <a:srgbClr val="FF0000"/>
                </a:solidFill>
                <a:latin typeface="Calibri" pitchFamily="34" charset="0"/>
                <a:cs typeface="Calibri" pitchFamily="34" charset="0"/>
              </a:rPr>
              <a:t>Output: </a:t>
            </a:r>
          </a:p>
          <a:p>
            <a:r>
              <a:rPr lang="en-IN" sz="1800" dirty="0" smtClean="0">
                <a:solidFill>
                  <a:srgbClr val="FF0000"/>
                </a:solidFill>
                <a:latin typeface="Calibri" pitchFamily="34" charset="0"/>
                <a:cs typeface="Calibri" pitchFamily="34" charset="0"/>
              </a:rPr>
              <a:t>default Exception</a:t>
            </a:r>
          </a:p>
          <a:p>
            <a:r>
              <a:rPr lang="en-IN" sz="1800" dirty="0" smtClean="0">
                <a:solidFill>
                  <a:srgbClr val="FF0000"/>
                </a:solidFill>
                <a:latin typeface="Calibri" pitchFamily="34" charset="0"/>
                <a:cs typeface="Calibri" pitchFamily="34" charset="0"/>
              </a:rPr>
              <a:t>After Exception</a:t>
            </a: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a:p>
            <a:endParaRPr lang="en-IN" sz="1800" dirty="0">
              <a:solidFill>
                <a:srgbClr val="FF0000"/>
              </a:solidFill>
              <a:latin typeface="Calibri" pitchFamily="34" charset="0"/>
              <a:cs typeface="Calibri" pitchFamily="34" charset="0"/>
            </a:endParaRPr>
          </a:p>
          <a:p>
            <a:endParaRPr lang="en-IN" sz="1800"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791985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19446974"/>
              </p:ext>
            </p:extLst>
          </p:nvPr>
        </p:nvGraphicFramePr>
        <p:xfrm>
          <a:off x="153576" y="1123950"/>
          <a:ext cx="4703834" cy="3566160"/>
        </p:xfrm>
        <a:graphic>
          <a:graphicData uri="http://schemas.openxmlformats.org/drawingml/2006/table">
            <a:tbl>
              <a:tblPr/>
              <a:tblGrid>
                <a:gridCol w="4703834"/>
              </a:tblGrid>
              <a:tr h="3416300">
                <a:tc>
                  <a:txBody>
                    <a:bodyPr/>
                    <a:lstStyle/>
                    <a:p>
                      <a:pPr rtl="0" fontAlgn="base"/>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main()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try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throw 10;</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catch (...)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cout</a:t>
                      </a:r>
                      <a:r>
                        <a:rPr lang="en-IN" sz="1800" b="0" i="0" u="none" strike="noStrike" cap="none" dirty="0" smtClean="0">
                          <a:solidFill>
                            <a:schemeClr val="tx1"/>
                          </a:solidFill>
                          <a:effectLst/>
                          <a:latin typeface="Calibri" pitchFamily="34" charset="0"/>
                          <a:ea typeface="+mn-ea"/>
                          <a:cs typeface="Calibri" pitchFamily="34" charset="0"/>
                          <a:sym typeface="Arial"/>
                        </a:rPr>
                        <a:t> &lt;&lt; "default exception";</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catch (</a:t>
                      </a:r>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param</a:t>
                      </a:r>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cout</a:t>
                      </a:r>
                      <a:r>
                        <a:rPr lang="en-IN" sz="1800" b="0" i="0" u="none" strike="noStrike" cap="none" dirty="0" smtClean="0">
                          <a:solidFill>
                            <a:schemeClr val="tx1"/>
                          </a:solidFill>
                          <a:effectLst/>
                          <a:latin typeface="Calibri" pitchFamily="34" charset="0"/>
                          <a:ea typeface="+mn-ea"/>
                          <a:cs typeface="Calibri" pitchFamily="34" charset="0"/>
                          <a:sym typeface="Arial"/>
                        </a:rPr>
                        <a:t> &lt;&lt; "</a:t>
                      </a:r>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exception";</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return 0;</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a:t>
                      </a:r>
                      <a:endParaRPr lang="en-IN" sz="1800" b="0" i="0" u="none" strike="noStrike" cap="none" dirty="0">
                        <a:solidFill>
                          <a:schemeClr val="tx1"/>
                        </a:solidFill>
                        <a:effectLst/>
                        <a:latin typeface="Calibri" pitchFamily="34" charset="0"/>
                        <a:ea typeface="+mn-ea"/>
                        <a:cs typeface="Calibri" pitchFamily="34" charset="0"/>
                        <a:sym typeface="Arial"/>
                      </a:endParaRPr>
                    </a:p>
                  </a:txBody>
                  <a:tcPr marL="0" marR="0" marT="0" marB="0" anchor="ctr">
                    <a:lnL>
                      <a:noFill/>
                    </a:lnL>
                    <a:lnR>
                      <a:noFill/>
                    </a:lnR>
                    <a:lnT>
                      <a:noFill/>
                    </a:lnT>
                    <a:lnB>
                      <a:noFill/>
                    </a:lnB>
                  </a:tcPr>
                </a:tc>
              </a:tr>
            </a:tbl>
          </a:graphicData>
        </a:graphic>
      </p:graphicFrame>
      <p:sp>
        <p:nvSpPr>
          <p:cNvPr id="7" name="TextBox 6"/>
          <p:cNvSpPr txBox="1"/>
          <p:nvPr/>
        </p:nvSpPr>
        <p:spPr>
          <a:xfrm>
            <a:off x="5070764" y="890649"/>
            <a:ext cx="3800104" cy="4247317"/>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Options: </a:t>
            </a:r>
          </a:p>
          <a:p>
            <a:r>
              <a:rPr lang="en-IN" sz="1800" dirty="0" smtClean="0">
                <a:latin typeface="Calibri" pitchFamily="34" charset="0"/>
                <a:cs typeface="Calibri" pitchFamily="34" charset="0"/>
              </a:rPr>
              <a:t>1. default exception</a:t>
            </a:r>
          </a:p>
          <a:p>
            <a:r>
              <a:rPr lang="en-IN" sz="1800" dirty="0" smtClean="0">
                <a:latin typeface="Calibri" pitchFamily="34" charset="0"/>
                <a:cs typeface="Calibri" pitchFamily="34" charset="0"/>
              </a:rPr>
              <a:t>2. </a:t>
            </a:r>
            <a:r>
              <a:rPr lang="en-IN" sz="1800" dirty="0" err="1">
                <a:latin typeface="Calibri" pitchFamily="34" charset="0"/>
                <a:cs typeface="Calibri" pitchFamily="34" charset="0"/>
              </a:rPr>
              <a:t>i</a:t>
            </a:r>
            <a:r>
              <a:rPr lang="en-IN" sz="1800" dirty="0" err="1" smtClean="0">
                <a:latin typeface="Calibri" pitchFamily="34" charset="0"/>
                <a:cs typeface="Calibri" pitchFamily="34" charset="0"/>
              </a:rPr>
              <a:t>nt</a:t>
            </a:r>
            <a:r>
              <a:rPr lang="en-IN" sz="1800" dirty="0" smtClean="0">
                <a:latin typeface="Calibri" pitchFamily="34" charset="0"/>
                <a:cs typeface="Calibri" pitchFamily="34" charset="0"/>
              </a:rPr>
              <a:t> Exception</a:t>
            </a:r>
          </a:p>
          <a:p>
            <a:r>
              <a:rPr lang="en-IN" sz="1800" dirty="0" smtClean="0">
                <a:latin typeface="Calibri" pitchFamily="34" charset="0"/>
                <a:cs typeface="Calibri" pitchFamily="34" charset="0"/>
              </a:rPr>
              <a:t>3. Compile error</a:t>
            </a:r>
          </a:p>
          <a:p>
            <a:r>
              <a:rPr lang="en-IN" sz="1800" dirty="0" smtClean="0">
                <a:latin typeface="Calibri" pitchFamily="34" charset="0"/>
                <a:cs typeface="Calibri" pitchFamily="34" charset="0"/>
              </a:rPr>
              <a:t>4. default exception </a:t>
            </a:r>
            <a:r>
              <a:rPr lang="en-IN" sz="1800" dirty="0" err="1" smtClean="0">
                <a:latin typeface="Calibri" pitchFamily="34" charset="0"/>
                <a:cs typeface="Calibri" pitchFamily="34" charset="0"/>
              </a:rPr>
              <a:t>int</a:t>
            </a:r>
            <a:r>
              <a:rPr lang="en-IN" sz="1800" dirty="0" smtClean="0">
                <a:latin typeface="Calibri" pitchFamily="34" charset="0"/>
                <a:cs typeface="Calibri" pitchFamily="34" charset="0"/>
              </a:rPr>
              <a:t> exception</a:t>
            </a:r>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smtClean="0">
              <a:latin typeface="Calibri" pitchFamily="34" charset="0"/>
              <a:cs typeface="Calibri" pitchFamily="34" charset="0"/>
            </a:endParaRPr>
          </a:p>
        </p:txBody>
      </p:sp>
    </p:spTree>
    <p:extLst>
      <p:ext uri="{BB962C8B-B14F-4D97-AF65-F5344CB8AC3E}">
        <p14:creationId xmlns:p14="http://schemas.microsoft.com/office/powerpoint/2010/main" val="1233227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err="1" smtClean="0">
                <a:latin typeface="Calibri" panose="020F0502020204030204" pitchFamily="34" charset="0"/>
                <a:cs typeface="Calibri" panose="020F0502020204030204" pitchFamily="34" charset="0"/>
                <a:sym typeface="Calibri"/>
              </a:rPr>
              <a:t>Rethrowing</a:t>
            </a:r>
            <a:r>
              <a:rPr lang="en-US" sz="2000" dirty="0" smtClean="0">
                <a:latin typeface="Calibri" panose="020F0502020204030204" pitchFamily="34" charset="0"/>
                <a:cs typeface="Calibri" panose="020F0502020204030204" pitchFamily="34" charset="0"/>
                <a:sym typeface="Calibri"/>
              </a:rPr>
              <a:t> </a:t>
            </a:r>
            <a:r>
              <a:rPr lang="en-US" sz="2000" dirty="0">
                <a:latin typeface="Calibri" panose="020F0502020204030204" pitchFamily="34" charset="0"/>
                <a:cs typeface="Calibri" panose="020F0502020204030204" pitchFamily="34" charset="0"/>
                <a:sym typeface="Calibri"/>
              </a:rPr>
              <a:t>an exception</a:t>
            </a: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00665401"/>
              </p:ext>
            </p:extLst>
          </p:nvPr>
        </p:nvGraphicFramePr>
        <p:xfrm>
          <a:off x="153576" y="1123950"/>
          <a:ext cx="4703834" cy="3566160"/>
        </p:xfrm>
        <a:graphic>
          <a:graphicData uri="http://schemas.openxmlformats.org/drawingml/2006/table">
            <a:tbl>
              <a:tblPr/>
              <a:tblGrid>
                <a:gridCol w="4703834"/>
              </a:tblGrid>
              <a:tr h="3416300">
                <a:tc>
                  <a:txBody>
                    <a:bodyPr/>
                    <a:lstStyle/>
                    <a:p>
                      <a:pPr rtl="0" fontAlgn="base"/>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main()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try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throw 10;</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catch (...)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cout</a:t>
                      </a:r>
                      <a:r>
                        <a:rPr lang="en-IN" sz="1800" b="0" i="0" u="none" strike="noStrike" cap="none" dirty="0" smtClean="0">
                          <a:solidFill>
                            <a:schemeClr val="tx1"/>
                          </a:solidFill>
                          <a:effectLst/>
                          <a:latin typeface="Calibri" pitchFamily="34" charset="0"/>
                          <a:ea typeface="+mn-ea"/>
                          <a:cs typeface="Calibri" pitchFamily="34" charset="0"/>
                          <a:sym typeface="Arial"/>
                        </a:rPr>
                        <a:t> &lt;&lt; "default exception";</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catch (</a:t>
                      </a:r>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param</a:t>
                      </a:r>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cout</a:t>
                      </a:r>
                      <a:r>
                        <a:rPr lang="en-IN" sz="1800" b="0" i="0" u="none" strike="noStrike" cap="none" dirty="0" smtClean="0">
                          <a:solidFill>
                            <a:schemeClr val="tx1"/>
                          </a:solidFill>
                          <a:effectLst/>
                          <a:latin typeface="Calibri" pitchFamily="34" charset="0"/>
                          <a:ea typeface="+mn-ea"/>
                          <a:cs typeface="Calibri" pitchFamily="34" charset="0"/>
                          <a:sym typeface="Arial"/>
                        </a:rPr>
                        <a:t> &lt;&lt; "</a:t>
                      </a:r>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exception";</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return 0;</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a:t>
                      </a:r>
                      <a:endParaRPr lang="en-IN" sz="1800" b="0" i="0" u="none" strike="noStrike" cap="none" dirty="0">
                        <a:solidFill>
                          <a:schemeClr val="tx1"/>
                        </a:solidFill>
                        <a:effectLst/>
                        <a:latin typeface="Calibri" pitchFamily="34" charset="0"/>
                        <a:ea typeface="+mn-ea"/>
                        <a:cs typeface="Calibri" pitchFamily="34" charset="0"/>
                        <a:sym typeface="Arial"/>
                      </a:endParaRPr>
                    </a:p>
                  </a:txBody>
                  <a:tcPr marL="0" marR="0" marT="0" marB="0" anchor="ctr">
                    <a:lnL>
                      <a:noFill/>
                    </a:lnL>
                    <a:lnR>
                      <a:noFill/>
                    </a:lnR>
                    <a:lnT>
                      <a:noFill/>
                    </a:lnT>
                    <a:lnB>
                      <a:noFill/>
                    </a:lnB>
                  </a:tcPr>
                </a:tc>
              </a:tr>
            </a:tbl>
          </a:graphicData>
        </a:graphic>
      </p:graphicFrame>
      <p:sp>
        <p:nvSpPr>
          <p:cNvPr id="7" name="TextBox 6"/>
          <p:cNvSpPr txBox="1"/>
          <p:nvPr/>
        </p:nvSpPr>
        <p:spPr>
          <a:xfrm>
            <a:off x="5070764" y="890649"/>
            <a:ext cx="3800104" cy="3970318"/>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Options: </a:t>
            </a:r>
          </a:p>
          <a:p>
            <a:r>
              <a:rPr lang="en-IN" sz="1800" dirty="0" smtClean="0">
                <a:latin typeface="Calibri" pitchFamily="34" charset="0"/>
                <a:cs typeface="Calibri" pitchFamily="34" charset="0"/>
              </a:rPr>
              <a:t>1. default exception</a:t>
            </a:r>
          </a:p>
          <a:p>
            <a:r>
              <a:rPr lang="en-IN" sz="1800" dirty="0" smtClean="0">
                <a:latin typeface="Calibri" pitchFamily="34" charset="0"/>
                <a:cs typeface="Calibri" pitchFamily="34" charset="0"/>
              </a:rPr>
              <a:t>2. </a:t>
            </a:r>
            <a:r>
              <a:rPr lang="en-IN" sz="1800" dirty="0" err="1">
                <a:latin typeface="Calibri" pitchFamily="34" charset="0"/>
                <a:cs typeface="Calibri" pitchFamily="34" charset="0"/>
              </a:rPr>
              <a:t>i</a:t>
            </a:r>
            <a:r>
              <a:rPr lang="en-IN" sz="1800" dirty="0" err="1" smtClean="0">
                <a:latin typeface="Calibri" pitchFamily="34" charset="0"/>
                <a:cs typeface="Calibri" pitchFamily="34" charset="0"/>
              </a:rPr>
              <a:t>nt</a:t>
            </a:r>
            <a:r>
              <a:rPr lang="en-IN" sz="1800" dirty="0" smtClean="0">
                <a:latin typeface="Calibri" pitchFamily="34" charset="0"/>
                <a:cs typeface="Calibri" pitchFamily="34" charset="0"/>
              </a:rPr>
              <a:t> Exception</a:t>
            </a:r>
          </a:p>
          <a:p>
            <a:r>
              <a:rPr lang="en-IN" sz="1800" dirty="0" smtClean="0">
                <a:solidFill>
                  <a:srgbClr val="FF0000"/>
                </a:solidFill>
                <a:latin typeface="Calibri" pitchFamily="34" charset="0"/>
                <a:cs typeface="Calibri" pitchFamily="34" charset="0"/>
              </a:rPr>
              <a:t>3. Compile error</a:t>
            </a:r>
          </a:p>
          <a:p>
            <a:r>
              <a:rPr lang="en-IN" sz="1800" dirty="0" smtClean="0">
                <a:latin typeface="Calibri" pitchFamily="34" charset="0"/>
                <a:cs typeface="Calibri" pitchFamily="34" charset="0"/>
              </a:rPr>
              <a:t>4. default exception </a:t>
            </a:r>
            <a:r>
              <a:rPr lang="en-IN" sz="1800" dirty="0" err="1" smtClean="0">
                <a:latin typeface="Calibri" pitchFamily="34" charset="0"/>
                <a:cs typeface="Calibri" pitchFamily="34" charset="0"/>
              </a:rPr>
              <a:t>int</a:t>
            </a:r>
            <a:r>
              <a:rPr lang="en-IN" sz="1800" dirty="0" smtClean="0">
                <a:latin typeface="Calibri" pitchFamily="34" charset="0"/>
                <a:cs typeface="Calibri" pitchFamily="34" charset="0"/>
              </a:rPr>
              <a:t> exception</a:t>
            </a:r>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smtClean="0">
              <a:latin typeface="Calibri" pitchFamily="34" charset="0"/>
              <a:cs typeface="Calibri" pitchFamily="34" charset="0"/>
            </a:endParaRPr>
          </a:p>
        </p:txBody>
      </p:sp>
    </p:spTree>
    <p:extLst>
      <p:ext uri="{BB962C8B-B14F-4D97-AF65-F5344CB8AC3E}">
        <p14:creationId xmlns:p14="http://schemas.microsoft.com/office/powerpoint/2010/main" val="741710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06070989"/>
              </p:ext>
            </p:extLst>
          </p:nvPr>
        </p:nvGraphicFramePr>
        <p:xfrm>
          <a:off x="153575" y="783780"/>
          <a:ext cx="8788543" cy="411480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true about exception handling in C++? </a:t>
                      </a:r>
                    </a:p>
                    <a:p>
                      <a:pPr lvl="1"/>
                      <a:r>
                        <a:rPr lang="en-US" sz="1800" dirty="0" smtClean="0">
                          <a:latin typeface="Calibri" pitchFamily="34" charset="0"/>
                          <a:cs typeface="Calibri" pitchFamily="34" charset="0"/>
                        </a:rPr>
                        <a:t>1. When an exception is </a:t>
                      </a:r>
                      <a:r>
                        <a:rPr lang="en-US" sz="1800" dirty="0" err="1" smtClean="0">
                          <a:latin typeface="Calibri" pitchFamily="34" charset="0"/>
                          <a:cs typeface="Calibri" pitchFamily="34" charset="0"/>
                        </a:rPr>
                        <a:t>rethrown</a:t>
                      </a:r>
                      <a:r>
                        <a:rPr lang="en-US" sz="1800" dirty="0" smtClean="0">
                          <a:latin typeface="Calibri" pitchFamily="34" charset="0"/>
                          <a:cs typeface="Calibri" pitchFamily="34" charset="0"/>
                        </a:rPr>
                        <a:t>, it is propagated outward to the next catch block.</a:t>
                      </a:r>
                    </a:p>
                    <a:p>
                      <a:pPr lvl="1"/>
                      <a:r>
                        <a:rPr lang="en-US" sz="1800" dirty="0" smtClean="0">
                          <a:latin typeface="Calibri" pitchFamily="34" charset="0"/>
                          <a:cs typeface="Calibri" pitchFamily="34" charset="0"/>
                        </a:rPr>
                        <a:t>2. A catch block of the form catch(...) must be the last catch block following a try block or an error occurs. </a:t>
                      </a:r>
                    </a:p>
                    <a:p>
                      <a:pPr lvl="1"/>
                      <a:r>
                        <a:rPr lang="en-US" sz="1800" dirty="0" smtClean="0">
                          <a:latin typeface="Calibri" pitchFamily="34" charset="0"/>
                          <a:cs typeface="Calibri" pitchFamily="34" charset="0"/>
                        </a:rPr>
                        <a:t>Options:</a:t>
                      </a:r>
                    </a:p>
                    <a:p>
                      <a:pPr marL="342900" lvl="1" indent="-342900">
                        <a:buAutoNum type="arabicPeriod"/>
                      </a:pPr>
                      <a:r>
                        <a:rPr lang="en-US" sz="1800" dirty="0" smtClean="0">
                          <a:latin typeface="Calibri" pitchFamily="34" charset="0"/>
                          <a:cs typeface="Calibri" pitchFamily="34" charset="0"/>
                        </a:rPr>
                        <a:t>1 only</a:t>
                      </a:r>
                    </a:p>
                    <a:p>
                      <a:pPr marL="342900" lvl="1" indent="-342900">
                        <a:buAutoNum type="arabicPeriod"/>
                      </a:pPr>
                      <a:r>
                        <a:rPr lang="en-US" sz="1800" dirty="0" smtClean="0">
                          <a:latin typeface="Calibri" pitchFamily="34" charset="0"/>
                          <a:cs typeface="Calibri" pitchFamily="34" charset="0"/>
                        </a:rPr>
                        <a:t>2 only</a:t>
                      </a:r>
                    </a:p>
                    <a:p>
                      <a:pPr marL="342900" lvl="1" indent="-342900">
                        <a:buAutoNum type="arabicPeriod"/>
                      </a:pPr>
                      <a:r>
                        <a:rPr lang="en-US" sz="1800" dirty="0" smtClean="0">
                          <a:latin typeface="Calibri" pitchFamily="34" charset="0"/>
                          <a:cs typeface="Calibri" pitchFamily="34" charset="0"/>
                        </a:rPr>
                        <a:t>Both are true</a:t>
                      </a:r>
                    </a:p>
                    <a:p>
                      <a:pPr marL="342900" lvl="1" indent="-342900">
                        <a:buAutoNum type="arabicPeriod"/>
                      </a:pPr>
                      <a:r>
                        <a:rPr lang="en-US" sz="1800" dirty="0" smtClean="0">
                          <a:latin typeface="Calibri" pitchFamily="34" charset="0"/>
                          <a:cs typeface="Calibri" pitchFamily="34" charset="0"/>
                        </a:rPr>
                        <a:t>Both</a:t>
                      </a:r>
                      <a:r>
                        <a:rPr lang="en-US" sz="1800" baseline="0" dirty="0" smtClean="0">
                          <a:latin typeface="Calibri" pitchFamily="34" charset="0"/>
                          <a:cs typeface="Calibri" pitchFamily="34" charset="0"/>
                        </a:rPr>
                        <a:t> are false</a:t>
                      </a: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877717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95644838"/>
              </p:ext>
            </p:extLst>
          </p:nvPr>
        </p:nvGraphicFramePr>
        <p:xfrm>
          <a:off x="153575" y="783780"/>
          <a:ext cx="8788543" cy="411480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true about exception handling in C++? </a:t>
                      </a:r>
                    </a:p>
                    <a:p>
                      <a:pPr lvl="1"/>
                      <a:r>
                        <a:rPr lang="en-US" sz="1800" dirty="0" smtClean="0">
                          <a:latin typeface="Calibri" pitchFamily="34" charset="0"/>
                          <a:cs typeface="Calibri" pitchFamily="34" charset="0"/>
                        </a:rPr>
                        <a:t>1. When an exception is </a:t>
                      </a:r>
                      <a:r>
                        <a:rPr lang="en-US" sz="1800" dirty="0" err="1" smtClean="0">
                          <a:latin typeface="Calibri" pitchFamily="34" charset="0"/>
                          <a:cs typeface="Calibri" pitchFamily="34" charset="0"/>
                        </a:rPr>
                        <a:t>rethrown</a:t>
                      </a:r>
                      <a:r>
                        <a:rPr lang="en-US" sz="1800" dirty="0" smtClean="0">
                          <a:latin typeface="Calibri" pitchFamily="34" charset="0"/>
                          <a:cs typeface="Calibri" pitchFamily="34" charset="0"/>
                        </a:rPr>
                        <a:t>, it is propagated outward to the next catch block.</a:t>
                      </a:r>
                    </a:p>
                    <a:p>
                      <a:pPr lvl="1"/>
                      <a:r>
                        <a:rPr lang="en-US" sz="1800" dirty="0" smtClean="0">
                          <a:latin typeface="Calibri" pitchFamily="34" charset="0"/>
                          <a:cs typeface="Calibri" pitchFamily="34" charset="0"/>
                        </a:rPr>
                        <a:t>2. A catch block of the form catch(...) must be the last catch block following a try block or an error occurs. </a:t>
                      </a:r>
                    </a:p>
                    <a:p>
                      <a:pPr lvl="1"/>
                      <a:r>
                        <a:rPr lang="en-US" sz="1800" dirty="0" smtClean="0">
                          <a:latin typeface="Calibri" pitchFamily="34" charset="0"/>
                          <a:cs typeface="Calibri" pitchFamily="34" charset="0"/>
                        </a:rPr>
                        <a:t>Options:</a:t>
                      </a:r>
                    </a:p>
                    <a:p>
                      <a:pPr marL="342900" lvl="1" indent="-342900">
                        <a:buAutoNum type="arabicPeriod"/>
                      </a:pPr>
                      <a:r>
                        <a:rPr lang="en-US" sz="1800" dirty="0" smtClean="0">
                          <a:latin typeface="Calibri" pitchFamily="34" charset="0"/>
                          <a:cs typeface="Calibri" pitchFamily="34" charset="0"/>
                        </a:rPr>
                        <a:t>1 only</a:t>
                      </a:r>
                    </a:p>
                    <a:p>
                      <a:pPr marL="342900" lvl="1" indent="-342900">
                        <a:buAutoNum type="arabicPeriod"/>
                      </a:pPr>
                      <a:r>
                        <a:rPr lang="en-US" sz="1800" dirty="0" smtClean="0">
                          <a:latin typeface="Calibri" pitchFamily="34" charset="0"/>
                          <a:cs typeface="Calibri" pitchFamily="34" charset="0"/>
                        </a:rPr>
                        <a:t>2 only</a:t>
                      </a:r>
                    </a:p>
                    <a:p>
                      <a:pPr marL="342900" lvl="1" indent="-342900">
                        <a:buAutoNum type="arabicPeriod"/>
                      </a:pPr>
                      <a:r>
                        <a:rPr lang="en-US" sz="1800" dirty="0" smtClean="0">
                          <a:solidFill>
                            <a:srgbClr val="FF0000"/>
                          </a:solidFill>
                          <a:latin typeface="Calibri" pitchFamily="34" charset="0"/>
                          <a:cs typeface="Calibri" pitchFamily="34" charset="0"/>
                        </a:rPr>
                        <a:t>Both are true</a:t>
                      </a:r>
                    </a:p>
                    <a:p>
                      <a:pPr marL="342900" lvl="1" indent="-342900">
                        <a:buAutoNum type="arabicPeriod"/>
                      </a:pPr>
                      <a:r>
                        <a:rPr lang="en-US" sz="1800" dirty="0" smtClean="0">
                          <a:latin typeface="Calibri" pitchFamily="34" charset="0"/>
                          <a:cs typeface="Calibri" pitchFamily="34" charset="0"/>
                        </a:rPr>
                        <a:t>Both</a:t>
                      </a:r>
                      <a:r>
                        <a:rPr lang="en-US" sz="1800" baseline="0" dirty="0" smtClean="0">
                          <a:latin typeface="Calibri" pitchFamily="34" charset="0"/>
                          <a:cs typeface="Calibri" pitchFamily="34" charset="0"/>
                        </a:rPr>
                        <a:t> are false</a:t>
                      </a: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89394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happens in C++ when an exception is thrown and not caught anywhere like in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44308714"/>
              </p:ext>
            </p:extLst>
          </p:nvPr>
        </p:nvGraphicFramePr>
        <p:xfrm>
          <a:off x="153576" y="1123950"/>
          <a:ext cx="4703834" cy="3416300"/>
        </p:xfrm>
        <a:graphic>
          <a:graphicData uri="http://schemas.openxmlformats.org/drawingml/2006/table">
            <a:tbl>
              <a:tblPr/>
              <a:tblGrid>
                <a:gridCol w="4703834"/>
              </a:tblGrid>
              <a:tr h="3416300">
                <a:tc>
                  <a:txBody>
                    <a:bodyPr/>
                    <a:lstStyle/>
                    <a:p>
                      <a:pPr algn="l" rtl="0" fontAlgn="base"/>
                      <a:r>
                        <a:rPr lang="en-US" sz="1800" b="0" i="0" dirty="0" smtClean="0">
                          <a:effectLst/>
                          <a:latin typeface="Calibri" pitchFamily="34" charset="0"/>
                          <a:cs typeface="Calibri" pitchFamily="34" charset="0"/>
                        </a:rPr>
                        <a:t>#include &lt;</a:t>
                      </a:r>
                      <a:r>
                        <a:rPr lang="en-US" sz="1800" b="0" i="0" dirty="0" err="1" smtClean="0">
                          <a:effectLst/>
                          <a:latin typeface="Calibri" pitchFamily="34" charset="0"/>
                          <a:cs typeface="Calibri" pitchFamily="34" charset="0"/>
                        </a:rPr>
                        <a:t>iostream</a:t>
                      </a:r>
                      <a:r>
                        <a:rPr lang="en-US" sz="1800" b="0" i="0" dirty="0" smtClean="0">
                          <a:effectLst/>
                          <a:latin typeface="Calibri" pitchFamily="34" charset="0"/>
                          <a:cs typeface="Calibri" pitchFamily="34" charset="0"/>
                        </a:rPr>
                        <a:t>&gt;</a:t>
                      </a:r>
                    </a:p>
                    <a:p>
                      <a:pPr algn="l" rtl="0" fontAlgn="base"/>
                      <a:r>
                        <a:rPr lang="en-US" sz="1800" b="0" i="0" dirty="0" smtClean="0">
                          <a:effectLst/>
                          <a:latin typeface="Calibri" pitchFamily="34" charset="0"/>
                          <a:cs typeface="Calibri" pitchFamily="34" charset="0"/>
                        </a:rPr>
                        <a:t>using namespace </a:t>
                      </a:r>
                      <a:r>
                        <a:rPr lang="en-US" sz="1800" b="0" i="0" dirty="0" err="1" smtClean="0">
                          <a:effectLst/>
                          <a:latin typeface="Calibri" pitchFamily="34" charset="0"/>
                          <a:cs typeface="Calibri" pitchFamily="34" charset="0"/>
                        </a:rPr>
                        <a:t>std</a:t>
                      </a:r>
                      <a:r>
                        <a:rPr lang="en-US" sz="1800" b="0" i="0" dirty="0" smtClean="0">
                          <a:effectLst/>
                          <a:latin typeface="Calibri" pitchFamily="34" charset="0"/>
                          <a:cs typeface="Calibri" pitchFamily="34" charset="0"/>
                        </a:rPr>
                        <a:t>;</a:t>
                      </a:r>
                    </a:p>
                    <a:p>
                      <a:pPr algn="l" rtl="0" fontAlgn="base"/>
                      <a:r>
                        <a:rPr lang="en-US" sz="1800" b="0" i="0" dirty="0" smtClean="0">
                          <a:effectLst/>
                          <a:latin typeface="Calibri" pitchFamily="34" charset="0"/>
                          <a:cs typeface="Calibri" pitchFamily="34" charset="0"/>
                        </a:rPr>
                        <a:t> </a:t>
                      </a:r>
                      <a:r>
                        <a:rPr lang="en-US" sz="1800" b="0" i="0" dirty="0" err="1" smtClean="0">
                          <a:effectLst/>
                          <a:latin typeface="Calibri" pitchFamily="34" charset="0"/>
                          <a:cs typeface="Calibri" pitchFamily="34" charset="0"/>
                        </a:rPr>
                        <a:t>int</a:t>
                      </a:r>
                      <a:r>
                        <a:rPr lang="en-US" sz="1800" b="0" i="0" dirty="0" smtClean="0">
                          <a:effectLst/>
                          <a:latin typeface="Calibri" pitchFamily="34" charset="0"/>
                          <a:cs typeface="Calibri" pitchFamily="34" charset="0"/>
                        </a:rPr>
                        <a:t> fun() throw (</a:t>
                      </a:r>
                      <a:r>
                        <a:rPr lang="en-US" sz="1800" b="0" i="0" dirty="0" err="1" smtClean="0">
                          <a:effectLst/>
                          <a:latin typeface="Calibri" pitchFamily="34" charset="0"/>
                          <a:cs typeface="Calibri" pitchFamily="34" charset="0"/>
                        </a:rPr>
                        <a:t>int</a:t>
                      </a:r>
                      <a:r>
                        <a:rPr lang="en-US" sz="1800" b="0" i="0" dirty="0" smtClean="0">
                          <a:effectLst/>
                          <a:latin typeface="Calibri" pitchFamily="34" charset="0"/>
                          <a:cs typeface="Calibri" pitchFamily="34" charset="0"/>
                        </a:rPr>
                        <a:t>)</a:t>
                      </a:r>
                    </a:p>
                    <a:p>
                      <a:pPr algn="l" rtl="0" fontAlgn="base"/>
                      <a:r>
                        <a:rPr lang="en-US" sz="1800" b="0" i="0" dirty="0" smtClean="0">
                          <a:effectLst/>
                          <a:latin typeface="Calibri" pitchFamily="34" charset="0"/>
                          <a:cs typeface="Calibri" pitchFamily="34" charset="0"/>
                        </a:rPr>
                        <a:t>{</a:t>
                      </a:r>
                    </a:p>
                    <a:p>
                      <a:pPr algn="l" rtl="0" fontAlgn="base"/>
                      <a:r>
                        <a:rPr lang="en-US" sz="1800" b="0" i="0" dirty="0" smtClean="0">
                          <a:effectLst/>
                          <a:latin typeface="Calibri" pitchFamily="34" charset="0"/>
                          <a:cs typeface="Calibri" pitchFamily="34" charset="0"/>
                        </a:rPr>
                        <a:t>    throw 10;</a:t>
                      </a:r>
                    </a:p>
                    <a:p>
                      <a:pPr algn="l" rtl="0" fontAlgn="base"/>
                      <a:r>
                        <a:rPr lang="en-US" sz="1800" b="0" i="0" dirty="0" smtClean="0">
                          <a:effectLst/>
                          <a:latin typeface="Calibri" pitchFamily="34" charset="0"/>
                          <a:cs typeface="Calibri" pitchFamily="34" charset="0"/>
                        </a:rPr>
                        <a:t>}</a:t>
                      </a:r>
                    </a:p>
                    <a:p>
                      <a:pPr algn="l" rtl="0" fontAlgn="base"/>
                      <a:endParaRPr lang="en-US" sz="1800" b="0" i="0" dirty="0" smtClean="0">
                        <a:effectLst/>
                        <a:latin typeface="Calibri" pitchFamily="34" charset="0"/>
                        <a:cs typeface="Calibri" pitchFamily="34" charset="0"/>
                      </a:endParaRPr>
                    </a:p>
                    <a:p>
                      <a:pPr algn="l" rtl="0" fontAlgn="base"/>
                      <a:r>
                        <a:rPr lang="en-US" sz="1800" b="0" i="0" dirty="0" smtClean="0">
                          <a:effectLst/>
                          <a:latin typeface="Calibri" pitchFamily="34" charset="0"/>
                          <a:cs typeface="Calibri" pitchFamily="34" charset="0"/>
                        </a:rPr>
                        <a:t> </a:t>
                      </a:r>
                      <a:r>
                        <a:rPr lang="en-US" sz="1800" b="0" i="0" dirty="0" err="1" smtClean="0">
                          <a:effectLst/>
                          <a:latin typeface="Calibri" pitchFamily="34" charset="0"/>
                          <a:cs typeface="Calibri" pitchFamily="34" charset="0"/>
                        </a:rPr>
                        <a:t>int</a:t>
                      </a:r>
                      <a:r>
                        <a:rPr lang="en-US" sz="1800" b="0" i="0" dirty="0" smtClean="0">
                          <a:effectLst/>
                          <a:latin typeface="Calibri" pitchFamily="34" charset="0"/>
                          <a:cs typeface="Calibri" pitchFamily="34" charset="0"/>
                        </a:rPr>
                        <a:t> main() {</a:t>
                      </a:r>
                    </a:p>
                    <a:p>
                      <a:pPr algn="l" rtl="0" fontAlgn="base"/>
                      <a:r>
                        <a:rPr lang="en-US" sz="1800" b="0" i="0" dirty="0" smtClean="0">
                          <a:effectLst/>
                          <a:latin typeface="Calibri" pitchFamily="34" charset="0"/>
                          <a:cs typeface="Calibri" pitchFamily="34" charset="0"/>
                        </a:rPr>
                        <a:t>   fun();</a:t>
                      </a:r>
                    </a:p>
                    <a:p>
                      <a:pPr algn="l" rtl="0" fontAlgn="base"/>
                      <a:r>
                        <a:rPr lang="en-US" sz="1800" b="0" i="0" dirty="0" smtClean="0">
                          <a:effectLst/>
                          <a:latin typeface="Calibri" pitchFamily="34" charset="0"/>
                          <a:cs typeface="Calibri" pitchFamily="34" charset="0"/>
                        </a:rPr>
                        <a:t>   return 0;</a:t>
                      </a:r>
                    </a:p>
                    <a:p>
                      <a:pPr algn="l" rtl="0" fontAlgn="base"/>
                      <a:r>
                        <a:rPr lang="en-US" sz="1800" b="0" i="0" dirty="0" smtClean="0">
                          <a:effectLst/>
                          <a:latin typeface="Calibri" pitchFamily="34" charset="0"/>
                          <a:cs typeface="Calibri" pitchFamily="34" charset="0"/>
                        </a:rPr>
                        <a:t>}</a:t>
                      </a:r>
                      <a:endParaRPr lang="en-US" sz="1800" b="0" i="0" dirty="0">
                        <a:effectLst/>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
        <p:nvSpPr>
          <p:cNvPr id="3" name="TextBox 2"/>
          <p:cNvSpPr txBox="1"/>
          <p:nvPr/>
        </p:nvSpPr>
        <p:spPr>
          <a:xfrm>
            <a:off x="4928260" y="1864426"/>
            <a:ext cx="4107714" cy="1754326"/>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Options:</a:t>
            </a:r>
          </a:p>
          <a:p>
            <a:pPr marL="342900" indent="-342900">
              <a:buFont typeface="+mj-lt"/>
              <a:buAutoNum type="arabicPeriod"/>
            </a:pPr>
            <a:r>
              <a:rPr lang="en-IN" sz="1800" dirty="0" smtClean="0">
                <a:latin typeface="Calibri" pitchFamily="34" charset="0"/>
                <a:cs typeface="Calibri" pitchFamily="34" charset="0"/>
              </a:rPr>
              <a:t>Compile error</a:t>
            </a:r>
          </a:p>
          <a:p>
            <a:pPr marL="342900" indent="-342900">
              <a:buFont typeface="+mj-lt"/>
              <a:buAutoNum type="arabicPeriod"/>
            </a:pPr>
            <a:r>
              <a:rPr lang="en-IN" sz="1800" dirty="0" smtClean="0">
                <a:latin typeface="Calibri" pitchFamily="34" charset="0"/>
                <a:cs typeface="Calibri" pitchFamily="34" charset="0"/>
              </a:rPr>
              <a:t>Abnormal program termination</a:t>
            </a:r>
          </a:p>
          <a:p>
            <a:pPr marL="342900" indent="-342900">
              <a:buFont typeface="+mj-lt"/>
              <a:buAutoNum type="arabicPeriod"/>
            </a:pPr>
            <a:r>
              <a:rPr lang="en-IN" sz="1800" dirty="0" smtClean="0">
                <a:latin typeface="Calibri" pitchFamily="34" charset="0"/>
                <a:cs typeface="Calibri" pitchFamily="34" charset="0"/>
              </a:rPr>
              <a:t>Program doesn’t print anything and terminates normally</a:t>
            </a:r>
          </a:p>
          <a:p>
            <a:pPr marL="342900" indent="-342900">
              <a:buFont typeface="+mj-lt"/>
              <a:buAutoNum type="arabicPeriod"/>
            </a:pPr>
            <a:r>
              <a:rPr lang="en-IN" sz="1800" dirty="0" smtClean="0">
                <a:latin typeface="Calibri" pitchFamily="34" charset="0"/>
                <a:cs typeface="Calibri" pitchFamily="34" charset="0"/>
              </a:rPr>
              <a:t>None of the above</a:t>
            </a:r>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3798694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happens in C++ when an exception is thrown and not caught anywhere like in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60545383"/>
              </p:ext>
            </p:extLst>
          </p:nvPr>
        </p:nvGraphicFramePr>
        <p:xfrm>
          <a:off x="153576" y="1123950"/>
          <a:ext cx="4703834" cy="3416300"/>
        </p:xfrm>
        <a:graphic>
          <a:graphicData uri="http://schemas.openxmlformats.org/drawingml/2006/table">
            <a:tbl>
              <a:tblPr/>
              <a:tblGrid>
                <a:gridCol w="4703834"/>
              </a:tblGrid>
              <a:tr h="3416300">
                <a:tc>
                  <a:txBody>
                    <a:bodyPr/>
                    <a:lstStyle/>
                    <a:p>
                      <a:pPr algn="l" rtl="0" fontAlgn="base"/>
                      <a:r>
                        <a:rPr lang="en-US" sz="1800" b="0" i="0" dirty="0" smtClean="0">
                          <a:effectLst/>
                          <a:latin typeface="Calibri" pitchFamily="34" charset="0"/>
                          <a:cs typeface="Calibri" pitchFamily="34" charset="0"/>
                        </a:rPr>
                        <a:t>#include &lt;</a:t>
                      </a:r>
                      <a:r>
                        <a:rPr lang="en-US" sz="1800" b="0" i="0" dirty="0" err="1" smtClean="0">
                          <a:effectLst/>
                          <a:latin typeface="Calibri" pitchFamily="34" charset="0"/>
                          <a:cs typeface="Calibri" pitchFamily="34" charset="0"/>
                        </a:rPr>
                        <a:t>iostream</a:t>
                      </a:r>
                      <a:r>
                        <a:rPr lang="en-US" sz="1800" b="0" i="0" dirty="0" smtClean="0">
                          <a:effectLst/>
                          <a:latin typeface="Calibri" pitchFamily="34" charset="0"/>
                          <a:cs typeface="Calibri" pitchFamily="34" charset="0"/>
                        </a:rPr>
                        <a:t>&gt;</a:t>
                      </a:r>
                    </a:p>
                    <a:p>
                      <a:pPr algn="l" rtl="0" fontAlgn="base"/>
                      <a:r>
                        <a:rPr lang="en-US" sz="1800" b="0" i="0" dirty="0" smtClean="0">
                          <a:effectLst/>
                          <a:latin typeface="Calibri" pitchFamily="34" charset="0"/>
                          <a:cs typeface="Calibri" pitchFamily="34" charset="0"/>
                        </a:rPr>
                        <a:t>using namespace </a:t>
                      </a:r>
                      <a:r>
                        <a:rPr lang="en-US" sz="1800" b="0" i="0" dirty="0" err="1" smtClean="0">
                          <a:effectLst/>
                          <a:latin typeface="Calibri" pitchFamily="34" charset="0"/>
                          <a:cs typeface="Calibri" pitchFamily="34" charset="0"/>
                        </a:rPr>
                        <a:t>std</a:t>
                      </a:r>
                      <a:r>
                        <a:rPr lang="en-US" sz="1800" b="0" i="0" dirty="0" smtClean="0">
                          <a:effectLst/>
                          <a:latin typeface="Calibri" pitchFamily="34" charset="0"/>
                          <a:cs typeface="Calibri" pitchFamily="34" charset="0"/>
                        </a:rPr>
                        <a:t>;</a:t>
                      </a:r>
                    </a:p>
                    <a:p>
                      <a:pPr algn="l" rtl="0" fontAlgn="base"/>
                      <a:r>
                        <a:rPr lang="en-US" sz="1800" b="0" i="0" dirty="0" smtClean="0">
                          <a:effectLst/>
                          <a:latin typeface="Calibri" pitchFamily="34" charset="0"/>
                          <a:cs typeface="Calibri" pitchFamily="34" charset="0"/>
                        </a:rPr>
                        <a:t> </a:t>
                      </a:r>
                      <a:r>
                        <a:rPr lang="en-US" sz="1800" b="0" i="0" dirty="0" err="1" smtClean="0">
                          <a:effectLst/>
                          <a:latin typeface="Calibri" pitchFamily="34" charset="0"/>
                          <a:cs typeface="Calibri" pitchFamily="34" charset="0"/>
                        </a:rPr>
                        <a:t>int</a:t>
                      </a:r>
                      <a:r>
                        <a:rPr lang="en-US" sz="1800" b="0" i="0" dirty="0" smtClean="0">
                          <a:effectLst/>
                          <a:latin typeface="Calibri" pitchFamily="34" charset="0"/>
                          <a:cs typeface="Calibri" pitchFamily="34" charset="0"/>
                        </a:rPr>
                        <a:t> fun() throw (</a:t>
                      </a:r>
                      <a:r>
                        <a:rPr lang="en-US" sz="1800" b="0" i="0" dirty="0" err="1" smtClean="0">
                          <a:effectLst/>
                          <a:latin typeface="Calibri" pitchFamily="34" charset="0"/>
                          <a:cs typeface="Calibri" pitchFamily="34" charset="0"/>
                        </a:rPr>
                        <a:t>int</a:t>
                      </a:r>
                      <a:r>
                        <a:rPr lang="en-US" sz="1800" b="0" i="0" dirty="0" smtClean="0">
                          <a:effectLst/>
                          <a:latin typeface="Calibri" pitchFamily="34" charset="0"/>
                          <a:cs typeface="Calibri" pitchFamily="34" charset="0"/>
                        </a:rPr>
                        <a:t>)</a:t>
                      </a:r>
                    </a:p>
                    <a:p>
                      <a:pPr algn="l" rtl="0" fontAlgn="base"/>
                      <a:r>
                        <a:rPr lang="en-US" sz="1800" b="0" i="0" dirty="0" smtClean="0">
                          <a:effectLst/>
                          <a:latin typeface="Calibri" pitchFamily="34" charset="0"/>
                          <a:cs typeface="Calibri" pitchFamily="34" charset="0"/>
                        </a:rPr>
                        <a:t>{</a:t>
                      </a:r>
                    </a:p>
                    <a:p>
                      <a:pPr algn="l" rtl="0" fontAlgn="base"/>
                      <a:r>
                        <a:rPr lang="en-US" sz="1800" b="0" i="0" dirty="0" smtClean="0">
                          <a:effectLst/>
                          <a:latin typeface="Calibri" pitchFamily="34" charset="0"/>
                          <a:cs typeface="Calibri" pitchFamily="34" charset="0"/>
                        </a:rPr>
                        <a:t>    throw 10;</a:t>
                      </a:r>
                    </a:p>
                    <a:p>
                      <a:pPr algn="l" rtl="0" fontAlgn="base"/>
                      <a:r>
                        <a:rPr lang="en-US" sz="1800" b="0" i="0" dirty="0" smtClean="0">
                          <a:effectLst/>
                          <a:latin typeface="Calibri" pitchFamily="34" charset="0"/>
                          <a:cs typeface="Calibri" pitchFamily="34" charset="0"/>
                        </a:rPr>
                        <a:t>}</a:t>
                      </a:r>
                    </a:p>
                    <a:p>
                      <a:pPr algn="l" rtl="0" fontAlgn="base"/>
                      <a:endParaRPr lang="en-US" sz="1800" b="0" i="0" dirty="0" smtClean="0">
                        <a:effectLst/>
                        <a:latin typeface="Calibri" pitchFamily="34" charset="0"/>
                        <a:cs typeface="Calibri" pitchFamily="34" charset="0"/>
                      </a:endParaRPr>
                    </a:p>
                    <a:p>
                      <a:pPr algn="l" rtl="0" fontAlgn="base"/>
                      <a:r>
                        <a:rPr lang="en-US" sz="1800" b="0" i="0" dirty="0" smtClean="0">
                          <a:effectLst/>
                          <a:latin typeface="Calibri" pitchFamily="34" charset="0"/>
                          <a:cs typeface="Calibri" pitchFamily="34" charset="0"/>
                        </a:rPr>
                        <a:t> </a:t>
                      </a:r>
                      <a:r>
                        <a:rPr lang="en-US" sz="1800" b="0" i="0" dirty="0" err="1" smtClean="0">
                          <a:effectLst/>
                          <a:latin typeface="Calibri" pitchFamily="34" charset="0"/>
                          <a:cs typeface="Calibri" pitchFamily="34" charset="0"/>
                        </a:rPr>
                        <a:t>int</a:t>
                      </a:r>
                      <a:r>
                        <a:rPr lang="en-US" sz="1800" b="0" i="0" dirty="0" smtClean="0">
                          <a:effectLst/>
                          <a:latin typeface="Calibri" pitchFamily="34" charset="0"/>
                          <a:cs typeface="Calibri" pitchFamily="34" charset="0"/>
                        </a:rPr>
                        <a:t> main() {</a:t>
                      </a:r>
                    </a:p>
                    <a:p>
                      <a:pPr algn="l" rtl="0" fontAlgn="base"/>
                      <a:r>
                        <a:rPr lang="en-US" sz="1800" b="0" i="0" dirty="0" smtClean="0">
                          <a:effectLst/>
                          <a:latin typeface="Calibri" pitchFamily="34" charset="0"/>
                          <a:cs typeface="Calibri" pitchFamily="34" charset="0"/>
                        </a:rPr>
                        <a:t>   fun();</a:t>
                      </a:r>
                    </a:p>
                    <a:p>
                      <a:pPr algn="l" rtl="0" fontAlgn="base"/>
                      <a:r>
                        <a:rPr lang="en-US" sz="1800" b="0" i="0" dirty="0" smtClean="0">
                          <a:effectLst/>
                          <a:latin typeface="Calibri" pitchFamily="34" charset="0"/>
                          <a:cs typeface="Calibri" pitchFamily="34" charset="0"/>
                        </a:rPr>
                        <a:t>   return 0;</a:t>
                      </a:r>
                    </a:p>
                    <a:p>
                      <a:pPr algn="l" rtl="0" fontAlgn="base"/>
                      <a:r>
                        <a:rPr lang="en-US" sz="1800" b="0" i="0" dirty="0" smtClean="0">
                          <a:effectLst/>
                          <a:latin typeface="Calibri" pitchFamily="34" charset="0"/>
                          <a:cs typeface="Calibri" pitchFamily="34" charset="0"/>
                        </a:rPr>
                        <a:t>}</a:t>
                      </a:r>
                      <a:endParaRPr lang="en-US" sz="1800" b="0" i="0" dirty="0">
                        <a:effectLst/>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
        <p:nvSpPr>
          <p:cNvPr id="3" name="TextBox 2"/>
          <p:cNvSpPr txBox="1"/>
          <p:nvPr/>
        </p:nvSpPr>
        <p:spPr>
          <a:xfrm>
            <a:off x="4928260" y="1864426"/>
            <a:ext cx="4107714" cy="1754326"/>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Options:</a:t>
            </a:r>
          </a:p>
          <a:p>
            <a:pPr marL="342900" indent="-342900">
              <a:buFont typeface="+mj-lt"/>
              <a:buAutoNum type="arabicPeriod"/>
            </a:pPr>
            <a:r>
              <a:rPr lang="en-IN" sz="1800" dirty="0" smtClean="0">
                <a:latin typeface="Calibri" pitchFamily="34" charset="0"/>
                <a:cs typeface="Calibri" pitchFamily="34" charset="0"/>
              </a:rPr>
              <a:t>Compile error</a:t>
            </a:r>
          </a:p>
          <a:p>
            <a:pPr marL="342900" indent="-342900">
              <a:buFont typeface="+mj-lt"/>
              <a:buAutoNum type="arabicPeriod"/>
            </a:pPr>
            <a:r>
              <a:rPr lang="en-IN" sz="1800" dirty="0" smtClean="0">
                <a:solidFill>
                  <a:srgbClr val="FF0000"/>
                </a:solidFill>
                <a:latin typeface="Calibri" pitchFamily="34" charset="0"/>
                <a:cs typeface="Calibri" pitchFamily="34" charset="0"/>
              </a:rPr>
              <a:t>Abnormal program termination</a:t>
            </a:r>
          </a:p>
          <a:p>
            <a:pPr marL="342900" indent="-342900">
              <a:buFont typeface="+mj-lt"/>
              <a:buAutoNum type="arabicPeriod"/>
            </a:pPr>
            <a:r>
              <a:rPr lang="en-IN" sz="1800" dirty="0" smtClean="0">
                <a:latin typeface="Calibri" pitchFamily="34" charset="0"/>
                <a:cs typeface="Calibri" pitchFamily="34" charset="0"/>
              </a:rPr>
              <a:t>Program doesn’t print anything and terminates normally</a:t>
            </a:r>
          </a:p>
          <a:p>
            <a:pPr marL="342900" indent="-342900">
              <a:buFont typeface="+mj-lt"/>
              <a:buAutoNum type="arabicPeriod"/>
            </a:pPr>
            <a:r>
              <a:rPr lang="en-IN" sz="1800" dirty="0" smtClean="0">
                <a:latin typeface="Calibri" pitchFamily="34" charset="0"/>
                <a:cs typeface="Calibri" pitchFamily="34" charset="0"/>
              </a:rPr>
              <a:t>None of the above</a:t>
            </a:r>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731063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Write a </a:t>
            </a:r>
            <a:r>
              <a:rPr lang="en-US" sz="1800" dirty="0" err="1" smtClean="0">
                <a:solidFill>
                  <a:schemeClr val="tx1"/>
                </a:solidFill>
                <a:latin typeface="Calibri" pitchFamily="34" charset="0"/>
                <a:cs typeface="Calibri" pitchFamily="34" charset="0"/>
              </a:rPr>
              <a:t>c++</a:t>
            </a:r>
            <a:r>
              <a:rPr lang="en-US" sz="1800" dirty="0" smtClean="0">
                <a:solidFill>
                  <a:schemeClr val="tx1"/>
                </a:solidFill>
                <a:latin typeface="Calibri" pitchFamily="34" charset="0"/>
                <a:cs typeface="Calibri" pitchFamily="34" charset="0"/>
              </a:rPr>
              <a:t> program to accept a character from keyboard. If it is not an alphabet, not a numbe</a:t>
            </a:r>
            <a:r>
              <a:rPr lang="en-US" sz="1800" dirty="0">
                <a:solidFill>
                  <a:schemeClr val="tx1"/>
                </a:solidFill>
                <a:latin typeface="Calibri" pitchFamily="34" charset="0"/>
                <a:cs typeface="Calibri" pitchFamily="34" charset="0"/>
              </a:rPr>
              <a:t>r</a:t>
            </a:r>
            <a:r>
              <a:rPr lang="en-US" sz="1800" dirty="0" smtClean="0">
                <a:solidFill>
                  <a:schemeClr val="tx1"/>
                </a:solidFill>
                <a:latin typeface="Calibri" pitchFamily="34" charset="0"/>
                <a:cs typeface="Calibri" pitchFamily="34" charset="0"/>
              </a:rPr>
              <a:t> then throw an appropriate exception and catch it using multiple catch statements and generalized catch.</a:t>
            </a:r>
          </a:p>
          <a:p>
            <a:pPr fontAlgn="base"/>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Hint:</a:t>
            </a:r>
          </a:p>
          <a:p>
            <a:pPr fontAlgn="base"/>
            <a:r>
              <a:rPr lang="en-US" sz="1800" dirty="0" smtClean="0">
                <a:solidFill>
                  <a:schemeClr val="tx1"/>
                </a:solidFill>
                <a:latin typeface="Calibri" pitchFamily="34" charset="0"/>
                <a:cs typeface="Calibri" pitchFamily="34" charset="0"/>
              </a:rPr>
              <a:t>If not an alphabet</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throw(“not an alphabet”)</a:t>
            </a:r>
          </a:p>
          <a:p>
            <a:pPr fontAlgn="base"/>
            <a:r>
              <a:rPr lang="en-US" sz="1800" dirty="0" smtClean="0">
                <a:solidFill>
                  <a:schemeClr val="tx1"/>
                </a:solidFill>
                <a:latin typeface="Calibri" pitchFamily="34" charset="0"/>
                <a:cs typeface="Calibri" pitchFamily="34" charset="0"/>
              </a:rPr>
              <a:t>Else if not a number</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throw “not a number</a:t>
            </a:r>
          </a:p>
          <a:p>
            <a:pPr fontAlgn="base"/>
            <a:r>
              <a:rPr lang="en-US" sz="1800" dirty="0" smtClean="0">
                <a:solidFill>
                  <a:schemeClr val="tx1"/>
                </a:solidFill>
                <a:latin typeface="Calibri" pitchFamily="34" charset="0"/>
                <a:cs typeface="Calibri" pitchFamily="34" charset="0"/>
              </a:rPr>
              <a:t>Else </a:t>
            </a:r>
          </a:p>
          <a:p>
            <a:pPr fontAlgn="base"/>
            <a:r>
              <a:rPr lang="en-US" sz="1800" dirty="0" smtClean="0">
                <a:solidFill>
                  <a:schemeClr val="tx1"/>
                </a:solidFill>
                <a:latin typeface="Calibri" pitchFamily="34" charset="0"/>
                <a:cs typeface="Calibri" pitchFamily="34" charset="0"/>
              </a:rPr>
              <a:t>	throw “Special char”</a:t>
            </a: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21685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Write a </a:t>
            </a:r>
            <a:r>
              <a:rPr lang="en-US" sz="1800" dirty="0" err="1" smtClean="0">
                <a:solidFill>
                  <a:schemeClr val="tx1"/>
                </a:solidFill>
                <a:latin typeface="Calibri" pitchFamily="34" charset="0"/>
                <a:cs typeface="Calibri" pitchFamily="34" charset="0"/>
              </a:rPr>
              <a:t>c++</a:t>
            </a:r>
            <a:r>
              <a:rPr lang="en-US" sz="1800" dirty="0" smtClean="0">
                <a:solidFill>
                  <a:schemeClr val="tx1"/>
                </a:solidFill>
                <a:latin typeface="Calibri" pitchFamily="34" charset="0"/>
                <a:cs typeface="Calibri" pitchFamily="34" charset="0"/>
              </a:rPr>
              <a:t> program to accept a character from keyboard. If it is not an alphabet, not a numbe</a:t>
            </a:r>
            <a:r>
              <a:rPr lang="en-US" sz="1800" dirty="0">
                <a:solidFill>
                  <a:schemeClr val="tx1"/>
                </a:solidFill>
                <a:latin typeface="Calibri" pitchFamily="34" charset="0"/>
                <a:cs typeface="Calibri" pitchFamily="34" charset="0"/>
              </a:rPr>
              <a:t>r</a:t>
            </a:r>
            <a:r>
              <a:rPr lang="en-US" sz="1800" dirty="0" smtClean="0">
                <a:solidFill>
                  <a:schemeClr val="tx1"/>
                </a:solidFill>
                <a:latin typeface="Calibri" pitchFamily="34" charset="0"/>
                <a:cs typeface="Calibri" pitchFamily="34" charset="0"/>
              </a:rPr>
              <a:t> then throw an appropriate exception and catch it using multiple catch statements and generalized catch.</a:t>
            </a:r>
          </a:p>
          <a:p>
            <a:pPr fontAlgn="base"/>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Hint:</a:t>
            </a:r>
          </a:p>
          <a:p>
            <a:pPr fontAlgn="base"/>
            <a:r>
              <a:rPr lang="en-US" sz="1800" dirty="0" smtClean="0">
                <a:solidFill>
                  <a:schemeClr val="tx1"/>
                </a:solidFill>
                <a:latin typeface="Calibri" pitchFamily="34" charset="0"/>
                <a:cs typeface="Calibri" pitchFamily="34" charset="0"/>
              </a:rPr>
              <a:t>If not an alphabet</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throw(“not an alphabet”)</a:t>
            </a:r>
          </a:p>
          <a:p>
            <a:pPr fontAlgn="base"/>
            <a:r>
              <a:rPr lang="en-US" sz="1800" dirty="0" smtClean="0">
                <a:solidFill>
                  <a:schemeClr val="tx1"/>
                </a:solidFill>
                <a:latin typeface="Calibri" pitchFamily="34" charset="0"/>
                <a:cs typeface="Calibri" pitchFamily="34" charset="0"/>
              </a:rPr>
              <a:t>Else if not a number</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throw “not a number</a:t>
            </a:r>
          </a:p>
          <a:p>
            <a:pPr fontAlgn="base"/>
            <a:r>
              <a:rPr lang="en-US" sz="1800" dirty="0" smtClean="0">
                <a:solidFill>
                  <a:schemeClr val="tx1"/>
                </a:solidFill>
                <a:latin typeface="Calibri" pitchFamily="34" charset="0"/>
                <a:cs typeface="Calibri" pitchFamily="34" charset="0"/>
              </a:rPr>
              <a:t>Else </a:t>
            </a:r>
          </a:p>
          <a:p>
            <a:pPr fontAlgn="base"/>
            <a:r>
              <a:rPr lang="en-US" sz="1800" dirty="0" smtClean="0">
                <a:solidFill>
                  <a:schemeClr val="tx1"/>
                </a:solidFill>
                <a:latin typeface="Calibri" pitchFamily="34" charset="0"/>
                <a:cs typeface="Calibri" pitchFamily="34" charset="0"/>
              </a:rPr>
              <a:t>	throw “Special char”</a:t>
            </a: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762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#include&lt;</a:t>
            </a:r>
            <a:r>
              <a:rPr lang="en-US" sz="1800" dirty="0" err="1">
                <a:solidFill>
                  <a:schemeClr val="tx1"/>
                </a:solidFill>
                <a:latin typeface="Calibri" pitchFamily="34" charset="0"/>
                <a:cs typeface="Calibri" pitchFamily="34" charset="0"/>
              </a:rPr>
              <a:t>iostream</a:t>
            </a:r>
            <a:r>
              <a:rPr lang="en-US" sz="1800" dirty="0" smtClean="0">
                <a:solidFill>
                  <a:schemeClr val="tx1"/>
                </a:solidFill>
                <a:latin typeface="Calibri" pitchFamily="34" charset="0"/>
                <a:cs typeface="Calibri" pitchFamily="34" charset="0"/>
              </a:rPr>
              <a:t>&gt;</a:t>
            </a:r>
          </a:p>
          <a:p>
            <a:pPr fontAlgn="base"/>
            <a:r>
              <a:rPr lang="en-US" sz="1800" dirty="0" smtClean="0">
                <a:solidFill>
                  <a:schemeClr val="tx1"/>
                </a:solidFill>
                <a:latin typeface="Calibri" pitchFamily="34" charset="0"/>
                <a:cs typeface="Calibri" pitchFamily="34" charset="0"/>
              </a:rPr>
              <a:t>using </a:t>
            </a:r>
            <a:r>
              <a:rPr lang="en-US" sz="1800" dirty="0">
                <a:solidFill>
                  <a:schemeClr val="tx1"/>
                </a:solidFill>
                <a:latin typeface="Calibri" pitchFamily="34" charset="0"/>
                <a:cs typeface="Calibri" pitchFamily="34" charset="0"/>
              </a:rPr>
              <a:t>namespace </a:t>
            </a:r>
            <a:r>
              <a:rPr lang="en-US" sz="1800" dirty="0" err="1">
                <a:solidFill>
                  <a:schemeClr val="tx1"/>
                </a:solidFill>
                <a:latin typeface="Calibri" pitchFamily="34" charset="0"/>
                <a:cs typeface="Calibri" pitchFamily="34" charset="0"/>
              </a:rPr>
              <a:t>std</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fontAlgn="base"/>
            <a:r>
              <a:rPr lang="en-US" sz="1800" dirty="0" err="1" smtClean="0">
                <a:solidFill>
                  <a:schemeClr val="tx1"/>
                </a:solidFill>
                <a:latin typeface="Calibri" pitchFamily="34" charset="0"/>
                <a:cs typeface="Calibri" pitchFamily="34" charset="0"/>
              </a:rPr>
              <a:t>int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main(){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char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&lt;&lt;"Enter a char";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a:t>
            </a:r>
            <a:r>
              <a:rPr lang="en-US" sz="1800" dirty="0" err="1" smtClean="0">
                <a:solidFill>
                  <a:schemeClr val="tx1"/>
                </a:solidFill>
                <a:latin typeface="Calibri" pitchFamily="34" charset="0"/>
                <a:cs typeface="Calibri" pitchFamily="34" charset="0"/>
              </a:rPr>
              <a:t>cin</a:t>
            </a:r>
            <a:r>
              <a:rPr lang="en-US" sz="1800" dirty="0">
                <a:solidFill>
                  <a:schemeClr val="tx1"/>
                </a:solidFill>
                <a:latin typeface="Calibri" pitchFamily="34" charset="0"/>
                <a:cs typeface="Calibri" pitchFamily="34" charset="0"/>
              </a:rPr>
              <a:t>&gt;&gt;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try        </a:t>
            </a:r>
          </a:p>
          <a:p>
            <a:pPr lvl="6" algn="just"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p>
          <a:p>
            <a:pPr lvl="6" algn="just" fontAlgn="base"/>
            <a:r>
              <a:rPr lang="en-US" sz="1800" dirty="0" smtClean="0">
                <a:solidFill>
                  <a:schemeClr val="tx1"/>
                </a:solidFill>
                <a:latin typeface="Calibri" pitchFamily="34" charset="0"/>
                <a:cs typeface="Calibri" pitchFamily="34" charset="0"/>
              </a:rPr>
              <a:t>	If </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isalpha</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&amp;&amp; (!</a:t>
            </a:r>
            <a:r>
              <a:rPr lang="en-US" sz="1800" dirty="0" err="1">
                <a:solidFill>
                  <a:schemeClr val="tx1"/>
                </a:solidFill>
                <a:latin typeface="Calibri" pitchFamily="34" charset="0"/>
                <a:cs typeface="Calibri" pitchFamily="34" charset="0"/>
              </a:rPr>
              <a:t>isdigit</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throw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else </a:t>
            </a:r>
            <a:r>
              <a:rPr lang="en-US" sz="1800" dirty="0">
                <a:solidFill>
                  <a:schemeClr val="tx1"/>
                </a:solidFill>
                <a:latin typeface="Calibri" pitchFamily="34" charset="0"/>
                <a:cs typeface="Calibri" pitchFamily="34" charset="0"/>
              </a:rPr>
              <a:t>if (!</a:t>
            </a:r>
            <a:r>
              <a:rPr lang="en-US" sz="1800" dirty="0" err="1">
                <a:solidFill>
                  <a:schemeClr val="tx1"/>
                </a:solidFill>
                <a:latin typeface="Calibri" pitchFamily="34" charset="0"/>
                <a:cs typeface="Calibri" pitchFamily="34" charset="0"/>
              </a:rPr>
              <a:t>isalpha</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throw </a:t>
            </a:r>
            <a:r>
              <a:rPr lang="en-US" sz="1800" dirty="0">
                <a:solidFill>
                  <a:schemeClr val="tx1"/>
                </a:solidFill>
                <a:latin typeface="Calibri" pitchFamily="34" charset="0"/>
                <a:cs typeface="Calibri" pitchFamily="34" charset="0"/>
              </a:rPr>
              <a:t>"not an alphabet";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else </a:t>
            </a:r>
            <a:r>
              <a:rPr lang="en-US" sz="1800" dirty="0">
                <a:solidFill>
                  <a:schemeClr val="tx1"/>
                </a:solidFill>
                <a:latin typeface="Calibri" pitchFamily="34" charset="0"/>
                <a:cs typeface="Calibri" pitchFamily="34" charset="0"/>
              </a:rPr>
              <a:t>if (!</a:t>
            </a:r>
            <a:r>
              <a:rPr lang="en-US" sz="1800" dirty="0" err="1">
                <a:solidFill>
                  <a:schemeClr val="tx1"/>
                </a:solidFill>
                <a:latin typeface="Calibri" pitchFamily="34" charset="0"/>
                <a:cs typeface="Calibri" pitchFamily="34" charset="0"/>
              </a:rPr>
              <a:t>isdigit</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lvl="6" algn="just" fontAlgn="base"/>
            <a:r>
              <a:rPr lang="en-US" sz="1800" dirty="0" smtClean="0">
                <a:solidFill>
                  <a:schemeClr val="tx1"/>
                </a:solidFill>
                <a:latin typeface="Calibri" pitchFamily="34" charset="0"/>
                <a:cs typeface="Calibri" pitchFamily="34" charset="0"/>
              </a:rPr>
              <a:t>		throw </a:t>
            </a:r>
            <a:r>
              <a:rPr lang="en-US" sz="1800" dirty="0">
                <a:solidFill>
                  <a:schemeClr val="tx1"/>
                </a:solidFill>
                <a:latin typeface="Calibri" pitchFamily="34" charset="0"/>
                <a:cs typeface="Calibri" pitchFamily="34" charset="0"/>
              </a:rPr>
              <a:t>1;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1183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 catch(</a:t>
            </a:r>
            <a:r>
              <a:rPr lang="en-US" sz="1800" dirty="0" err="1">
                <a:solidFill>
                  <a:schemeClr val="tx1"/>
                </a:solidFill>
                <a:latin typeface="Calibri" pitchFamily="34" charset="0"/>
                <a:cs typeface="Calibri" pitchFamily="34" charset="0"/>
              </a:rPr>
              <a:t>const</a:t>
            </a:r>
            <a:r>
              <a:rPr lang="en-US" sz="1800" dirty="0">
                <a:solidFill>
                  <a:schemeClr val="tx1"/>
                </a:solidFill>
                <a:latin typeface="Calibri" pitchFamily="34" charset="0"/>
                <a:cs typeface="Calibri" pitchFamily="34" charset="0"/>
              </a:rPr>
              <a:t> char* ex)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a:t>
            </a:r>
          </a:p>
          <a:p>
            <a:pPr fontAlgn="base"/>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&lt;&lt;ex&lt;&lt;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p>
          <a:p>
            <a:pPr fontAlgn="base"/>
            <a:r>
              <a:rPr lang="en-US" sz="1800" dirty="0" smtClean="0">
                <a:solidFill>
                  <a:schemeClr val="tx1"/>
                </a:solidFill>
                <a:latin typeface="Calibri" pitchFamily="34" charset="0"/>
                <a:cs typeface="Calibri" pitchFamily="34" charset="0"/>
              </a:rPr>
              <a:t>catch </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n</a:t>
            </a:r>
            <a:r>
              <a:rPr lang="en-US" sz="1800" dirty="0" smtClean="0">
                <a:solidFill>
                  <a:schemeClr val="tx1"/>
                </a:solidFill>
                <a:latin typeface="Calibri" pitchFamily="34" charset="0"/>
                <a:cs typeface="Calibri" pitchFamily="34" charset="0"/>
              </a:rPr>
              <a:t>)</a:t>
            </a:r>
          </a:p>
          <a:p>
            <a:pPr fontAlgn="base"/>
            <a:r>
              <a:rPr lang="en-US" sz="1800" dirty="0" smtClean="0">
                <a:solidFill>
                  <a:schemeClr val="tx1"/>
                </a:solidFill>
                <a:latin typeface="Calibri" pitchFamily="34" charset="0"/>
                <a:cs typeface="Calibri" pitchFamily="34" charset="0"/>
              </a:rPr>
              <a:t>{           </a:t>
            </a:r>
          </a:p>
          <a:p>
            <a:pPr fontAlgn="base"/>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 &lt;&lt;"not a number"&lt;&lt;</a:t>
            </a:r>
            <a:r>
              <a:rPr lang="en-US" sz="1800" dirty="0" err="1">
                <a:solidFill>
                  <a:schemeClr val="tx1"/>
                </a:solidFill>
                <a:latin typeface="Calibri" pitchFamily="34" charset="0"/>
                <a:cs typeface="Calibri" pitchFamily="34" charset="0"/>
              </a:rPr>
              <a:t>endl</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p>
          <a:p>
            <a:pPr fontAlgn="base"/>
            <a:r>
              <a:rPr lang="en-US" sz="1800" dirty="0" smtClean="0">
                <a:solidFill>
                  <a:schemeClr val="tx1"/>
                </a:solidFill>
                <a:latin typeface="Calibri" pitchFamily="34" charset="0"/>
                <a:cs typeface="Calibri" pitchFamily="34" charset="0"/>
              </a:rPr>
              <a:t>catch </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p>
          <a:p>
            <a:pPr fontAlgn="base"/>
            <a:r>
              <a:rPr lang="en-US" sz="1800" dirty="0" err="1" smtClean="0">
                <a:solidFill>
                  <a:schemeClr val="tx1"/>
                </a:solidFill>
                <a:latin typeface="Calibri" pitchFamily="34" charset="0"/>
                <a:cs typeface="Calibri" pitchFamily="34" charset="0"/>
              </a:rPr>
              <a:t>cout</a:t>
            </a:r>
            <a:r>
              <a:rPr lang="en-US" sz="1800" dirty="0">
                <a:solidFill>
                  <a:schemeClr val="tx1"/>
                </a:solidFill>
                <a:latin typeface="Calibri" pitchFamily="34" charset="0"/>
                <a:cs typeface="Calibri" pitchFamily="34" charset="0"/>
              </a:rPr>
              <a:t>&lt;&lt; " It is a special character";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return </a:t>
            </a:r>
            <a:r>
              <a:rPr lang="en-US" sz="1800" dirty="0">
                <a:solidFill>
                  <a:schemeClr val="tx1"/>
                </a:solidFill>
                <a:latin typeface="Calibri" pitchFamily="34" charset="0"/>
                <a:cs typeface="Calibri" pitchFamily="34" charset="0"/>
              </a:rPr>
              <a:t>0</a:t>
            </a:r>
            <a:r>
              <a:rPr lang="en-US" sz="1800" dirty="0" smtClean="0">
                <a:solidFill>
                  <a:schemeClr val="tx1"/>
                </a:solidFill>
                <a:latin typeface="Calibri" pitchFamily="34" charset="0"/>
                <a:cs typeface="Calibri" pitchFamily="34" charset="0"/>
              </a:rPr>
              <a:t>;</a:t>
            </a:r>
          </a:p>
          <a:p>
            <a:pPr fontAlgn="base"/>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7799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Write a </a:t>
            </a:r>
            <a:r>
              <a:rPr lang="en-US" sz="1800" dirty="0" err="1" smtClean="0">
                <a:solidFill>
                  <a:schemeClr val="tx1"/>
                </a:solidFill>
                <a:latin typeface="Calibri" pitchFamily="34" charset="0"/>
                <a:cs typeface="Calibri" pitchFamily="34" charset="0"/>
              </a:rPr>
              <a:t>c++</a:t>
            </a:r>
            <a:r>
              <a:rPr lang="en-US" sz="1800" dirty="0" smtClean="0">
                <a:solidFill>
                  <a:schemeClr val="tx1"/>
                </a:solidFill>
                <a:latin typeface="Calibri" pitchFamily="34" charset="0"/>
                <a:cs typeface="Calibri" pitchFamily="34" charset="0"/>
              </a:rPr>
              <a:t> program to accept 5 numbers from user in an array and handle the exceptions for positive , -</a:t>
            </a:r>
            <a:r>
              <a:rPr lang="en-US" sz="1800" dirty="0" err="1" smtClean="0">
                <a:solidFill>
                  <a:schemeClr val="tx1"/>
                </a:solidFill>
                <a:latin typeface="Calibri" pitchFamily="34" charset="0"/>
                <a:cs typeface="Calibri" pitchFamily="34" charset="0"/>
              </a:rPr>
              <a:t>ve</a:t>
            </a:r>
            <a:r>
              <a:rPr lang="en-US" sz="1800" dirty="0" smtClean="0">
                <a:solidFill>
                  <a:schemeClr val="tx1"/>
                </a:solidFill>
                <a:latin typeface="Calibri" pitchFamily="34" charset="0"/>
                <a:cs typeface="Calibri" pitchFamily="34" charset="0"/>
              </a:rPr>
              <a:t> numbers and equal to 0 numbers using multiple try catch statements. </a:t>
            </a:r>
          </a:p>
          <a:p>
            <a:pPr fontAlgn="base"/>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Sample Input: 1 -2 0 2 -4</a:t>
            </a:r>
          </a:p>
          <a:p>
            <a:pPr fontAlgn="base"/>
            <a:endParaRPr lang="en-US" sz="1800" dirty="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Sample output:</a:t>
            </a:r>
          </a:p>
          <a:p>
            <a:pPr fontAlgn="base"/>
            <a:endParaRPr lang="en-US" sz="1800">
              <a:solidFill>
                <a:schemeClr val="tx1"/>
              </a:solidFill>
              <a:latin typeface="Calibri" pitchFamily="34" charset="0"/>
              <a:cs typeface="Calibri" pitchFamily="34" charset="0"/>
            </a:endParaRPr>
          </a:p>
          <a:p>
            <a:pPr fontAlgn="base"/>
            <a:r>
              <a:rPr lang="en-US" sz="1800" smtClean="0">
                <a:solidFill>
                  <a:schemeClr val="tx1"/>
                </a:solidFill>
                <a:latin typeface="Calibri" pitchFamily="34" charset="0"/>
                <a:cs typeface="Calibri" pitchFamily="34" charset="0"/>
              </a:rPr>
              <a:t>1- </a:t>
            </a:r>
            <a:r>
              <a:rPr lang="en-US" sz="1800" dirty="0" smtClean="0">
                <a:solidFill>
                  <a:schemeClr val="tx1"/>
                </a:solidFill>
                <a:latin typeface="Calibri" pitchFamily="34" charset="0"/>
                <a:cs typeface="Calibri" pitchFamily="34" charset="0"/>
              </a:rPr>
              <a:t>Positive number</a:t>
            </a:r>
          </a:p>
          <a:p>
            <a:pPr fontAlgn="base"/>
            <a:r>
              <a:rPr lang="en-US" sz="1800" dirty="0" smtClean="0">
                <a:solidFill>
                  <a:schemeClr val="tx1"/>
                </a:solidFill>
                <a:latin typeface="Calibri" pitchFamily="34" charset="0"/>
                <a:cs typeface="Calibri" pitchFamily="34" charset="0"/>
              </a:rPr>
              <a:t>-2 – negative number</a:t>
            </a:r>
          </a:p>
          <a:p>
            <a:pPr fontAlgn="base"/>
            <a:r>
              <a:rPr lang="en-US" sz="1800" dirty="0" smtClean="0">
                <a:solidFill>
                  <a:schemeClr val="tx1"/>
                </a:solidFill>
                <a:latin typeface="Calibri" pitchFamily="34" charset="0"/>
                <a:cs typeface="Calibri" pitchFamily="34" charset="0"/>
              </a:rPr>
              <a:t>0 – Zero</a:t>
            </a:r>
          </a:p>
          <a:p>
            <a:pPr fontAlgn="base"/>
            <a:r>
              <a:rPr lang="en-US" sz="1800" dirty="0" smtClean="0">
                <a:solidFill>
                  <a:schemeClr val="tx1"/>
                </a:solidFill>
                <a:latin typeface="Calibri" pitchFamily="34" charset="0"/>
                <a:cs typeface="Calibri" pitchFamily="34" charset="0"/>
              </a:rPr>
              <a:t>2 -positive number</a:t>
            </a:r>
          </a:p>
          <a:p>
            <a:pPr fontAlgn="base"/>
            <a:r>
              <a:rPr lang="en-US" sz="1800" dirty="0" smtClean="0">
                <a:solidFill>
                  <a:schemeClr val="tx1"/>
                </a:solidFill>
                <a:latin typeface="Calibri" pitchFamily="34" charset="0"/>
                <a:cs typeface="Calibri" pitchFamily="34" charset="0"/>
              </a:rPr>
              <a:t>-4 – negative number</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91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In C++, try-catch blocks can be nested.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Also</a:t>
            </a:r>
            <a:r>
              <a:rPr lang="en-US" sz="1800" dirty="0">
                <a:latin typeface="Calibri" pitchFamily="34" charset="0"/>
                <a:cs typeface="Calibri" pitchFamily="34" charset="0"/>
              </a:rPr>
              <a:t>, an exception can be re-thrown using “throw; ” </a:t>
            </a:r>
          </a:p>
          <a:p>
            <a:pPr lvl="1"/>
            <a:endParaRPr lang="en-US" sz="1800" dirty="0" smtClean="0">
              <a:latin typeface="Calibri" pitchFamily="34" charset="0"/>
              <a:cs typeface="Calibri" pitchFamily="34" charset="0"/>
            </a:endParaRPr>
          </a:p>
          <a:p>
            <a:pPr lvl="1"/>
            <a:r>
              <a:rPr lang="en-US" sz="1800" dirty="0" err="1" smtClean="0">
                <a:latin typeface="Calibri" pitchFamily="34" charset="0"/>
                <a:cs typeface="Calibri" pitchFamily="34" charset="0"/>
              </a:rPr>
              <a:t>Rethrowing</a:t>
            </a:r>
            <a:r>
              <a:rPr lang="en-US" sz="1800" dirty="0" smtClean="0">
                <a:latin typeface="Calibri" pitchFamily="34" charset="0"/>
                <a:cs typeface="Calibri" pitchFamily="34" charset="0"/>
              </a:rPr>
              <a:t> </a:t>
            </a:r>
            <a:r>
              <a:rPr lang="en-US" sz="1800" dirty="0">
                <a:latin typeface="Calibri" pitchFamily="34" charset="0"/>
                <a:cs typeface="Calibri" pitchFamily="34" charset="0"/>
              </a:rPr>
              <a:t>an expression from within an exception handler can be done by calling throw, by itself, with no exception.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This </a:t>
            </a:r>
            <a:r>
              <a:rPr lang="en-US" sz="1800" dirty="0">
                <a:latin typeface="Calibri" pitchFamily="34" charset="0"/>
                <a:cs typeface="Calibri" pitchFamily="34" charset="0"/>
              </a:rPr>
              <a:t>causes current exception to be passed on to an outer try/catch sequence.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An </a:t>
            </a:r>
            <a:r>
              <a:rPr lang="en-US" sz="1800" dirty="0">
                <a:latin typeface="Calibri" pitchFamily="34" charset="0"/>
                <a:cs typeface="Calibri" pitchFamily="34" charset="0"/>
              </a:rPr>
              <a:t>exception can only be </a:t>
            </a:r>
            <a:r>
              <a:rPr lang="en-US" sz="1800" dirty="0" err="1">
                <a:latin typeface="Calibri" pitchFamily="34" charset="0"/>
                <a:cs typeface="Calibri" pitchFamily="34" charset="0"/>
              </a:rPr>
              <a:t>rethrown</a:t>
            </a:r>
            <a:r>
              <a:rPr lang="en-US" sz="1800" dirty="0">
                <a:latin typeface="Calibri" pitchFamily="34" charset="0"/>
                <a:cs typeface="Calibri" pitchFamily="34" charset="0"/>
              </a:rPr>
              <a:t> from within a catch block.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When </a:t>
            </a:r>
            <a:r>
              <a:rPr lang="en-US" sz="1800" dirty="0">
                <a:latin typeface="Calibri" pitchFamily="34" charset="0"/>
                <a:cs typeface="Calibri" pitchFamily="34" charset="0"/>
              </a:rPr>
              <a:t>an exception is </a:t>
            </a:r>
            <a:r>
              <a:rPr lang="en-US" sz="1800" dirty="0" err="1">
                <a:latin typeface="Calibri" pitchFamily="34" charset="0"/>
                <a:cs typeface="Calibri" pitchFamily="34" charset="0"/>
              </a:rPr>
              <a:t>rethrown</a:t>
            </a:r>
            <a:r>
              <a:rPr lang="en-US" sz="1800" dirty="0">
                <a:latin typeface="Calibri" pitchFamily="34" charset="0"/>
                <a:cs typeface="Calibri" pitchFamily="34" charset="0"/>
              </a:rPr>
              <a:t>, it is propagated outward to the next catch block</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Consider the example given below. Revisit this slide after you go through example.</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Rethrowing</a:t>
            </a:r>
            <a:r>
              <a:rPr lang="en-US" sz="2400" b="1" dirty="0" smtClean="0">
                <a:solidFill>
                  <a:srgbClr val="FFFFFF"/>
                </a:solidFill>
                <a:latin typeface="Calibri"/>
                <a:cs typeface="Calibri"/>
              </a:rPr>
              <a:t> an exception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476144"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try</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try</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throw 20;</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catch (</a:t>
            </a:r>
            <a:r>
              <a:rPr lang="en-US" sz="1800" dirty="0" err="1">
                <a:latin typeface="Calibri" pitchFamily="34" charset="0"/>
                <a:cs typeface="Calibri" pitchFamily="34" charset="0"/>
              </a:rPr>
              <a:t>int</a:t>
            </a:r>
            <a:r>
              <a:rPr lang="en-US" sz="1800" dirty="0">
                <a:latin typeface="Calibri" pitchFamily="34" charset="0"/>
                <a:cs typeface="Calibri" pitchFamily="34" charset="0"/>
              </a:rPr>
              <a:t> n)</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"Inner </a:t>
            </a:r>
            <a:r>
              <a:rPr lang="en-US" sz="1800" dirty="0" err="1">
                <a:latin typeface="Calibri" pitchFamily="34" charset="0"/>
                <a:cs typeface="Calibri" pitchFamily="34" charset="0"/>
              </a:rPr>
              <a:t>Catchn</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throw;</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Rethrowing</a:t>
            </a:r>
            <a:r>
              <a:rPr lang="en-US" sz="2400" b="1" dirty="0" smtClean="0">
                <a:solidFill>
                  <a:srgbClr val="FFFFFF"/>
                </a:solidFill>
                <a:latin typeface="Calibri"/>
                <a:cs typeface="Calibri"/>
              </a:rPr>
              <a:t> an exception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Google Shape;100;p19"/>
          <p:cNvSpPr txBox="1"/>
          <p:nvPr/>
        </p:nvSpPr>
        <p:spPr>
          <a:xfrm>
            <a:off x="4572000" y="671320"/>
            <a:ext cx="4463974"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catch </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x)</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"Outer </a:t>
            </a:r>
            <a:r>
              <a:rPr lang="en-US" sz="1800" dirty="0" err="1">
                <a:latin typeface="Calibri" pitchFamily="34" charset="0"/>
                <a:cs typeface="Calibri" pitchFamily="34" charset="0"/>
              </a:rPr>
              <a:t>Catchn</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return 0;</a:t>
            </a:r>
          </a:p>
          <a:p>
            <a:pPr lvl="1"/>
            <a:r>
              <a:rPr lang="en-US" sz="1800" dirty="0">
                <a:latin typeface="Calibri" pitchFamily="34" charset="0"/>
                <a:cs typeface="Calibri" pitchFamily="34" charset="0"/>
              </a:rPr>
              <a:t>}</a:t>
            </a:r>
          </a:p>
        </p:txBody>
      </p:sp>
      <p:sp>
        <p:nvSpPr>
          <p:cNvPr id="2" name="TextBox 1"/>
          <p:cNvSpPr txBox="1"/>
          <p:nvPr/>
        </p:nvSpPr>
        <p:spPr>
          <a:xfrm>
            <a:off x="4785756" y="2861222"/>
            <a:ext cx="4037610" cy="2031325"/>
          </a:xfrm>
          <a:prstGeom prst="rect">
            <a:avLst/>
          </a:prstGeom>
          <a:noFill/>
          <a:ln>
            <a:solidFill>
              <a:schemeClr val="tx1"/>
            </a:solidFill>
          </a:ln>
        </p:spPr>
        <p:txBody>
          <a:bodyPr wrap="square" rtlCol="0">
            <a:spAutoFit/>
          </a:bodyPr>
          <a:lstStyle/>
          <a:p>
            <a:r>
              <a:rPr lang="en-IN" b="1" dirty="0" smtClean="0"/>
              <a:t>Output: </a:t>
            </a:r>
          </a:p>
          <a:p>
            <a:r>
              <a:rPr lang="en-IN" b="1" dirty="0" smtClean="0"/>
              <a:t>Inner </a:t>
            </a:r>
            <a:r>
              <a:rPr lang="en-IN" b="1" dirty="0" err="1" smtClean="0"/>
              <a:t>Catchn</a:t>
            </a:r>
            <a:endParaRPr lang="en-IN" b="1" dirty="0" smtClean="0"/>
          </a:p>
          <a:p>
            <a:r>
              <a:rPr lang="en-IN" b="1" dirty="0" smtClean="0"/>
              <a:t>Outer </a:t>
            </a:r>
            <a:r>
              <a:rPr lang="en-IN" b="1" dirty="0" err="1" smtClean="0"/>
              <a:t>Catchn</a:t>
            </a:r>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a:p>
        </p:txBody>
      </p:sp>
    </p:spTree>
    <p:extLst>
      <p:ext uri="{BB962C8B-B14F-4D97-AF65-F5344CB8AC3E}">
        <p14:creationId xmlns:p14="http://schemas.microsoft.com/office/powerpoint/2010/main" val="292108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IN" sz="1800" dirty="0">
                <a:latin typeface="Calibri" pitchFamily="34" charset="0"/>
                <a:cs typeface="Calibri" pitchFamily="34" charset="0"/>
              </a:rPr>
              <a:t>#include &lt;</a:t>
            </a:r>
            <a:r>
              <a:rPr lang="en-IN" sz="1800" dirty="0" err="1">
                <a:latin typeface="Calibri" pitchFamily="34" charset="0"/>
                <a:cs typeface="Calibri" pitchFamily="34" charset="0"/>
              </a:rPr>
              <a:t>iostream</a:t>
            </a:r>
            <a:r>
              <a:rPr lang="en-IN" sz="1800" dirty="0">
                <a:latin typeface="Calibri" pitchFamily="34" charset="0"/>
                <a:cs typeface="Calibri" pitchFamily="34" charset="0"/>
              </a:rPr>
              <a:t>&gt;</a:t>
            </a:r>
          </a:p>
          <a:p>
            <a:pPr lvl="1"/>
            <a:r>
              <a:rPr lang="en-IN" sz="1800" dirty="0">
                <a:latin typeface="Calibri" pitchFamily="34" charset="0"/>
                <a:cs typeface="Calibri" pitchFamily="34" charset="0"/>
              </a:rPr>
              <a:t>using namespace </a:t>
            </a:r>
            <a:r>
              <a:rPr lang="en-IN" sz="1800" dirty="0" err="1">
                <a:latin typeface="Calibri" pitchFamily="34" charset="0"/>
                <a:cs typeface="Calibri" pitchFamily="34" charset="0"/>
              </a:rPr>
              <a:t>std</a:t>
            </a:r>
            <a:r>
              <a:rPr lang="en-IN" sz="1800" dirty="0">
                <a:latin typeface="Calibri" pitchFamily="34" charset="0"/>
                <a:cs typeface="Calibri" pitchFamily="34" charset="0"/>
              </a:rPr>
              <a:t>;</a:t>
            </a:r>
          </a:p>
          <a:p>
            <a:pPr lvl="1"/>
            <a:r>
              <a:rPr lang="en-IN" sz="1800" dirty="0">
                <a:latin typeface="Calibri" pitchFamily="34" charset="0"/>
                <a:cs typeface="Calibri" pitchFamily="34" charset="0"/>
              </a:rPr>
              <a:t>void </a:t>
            </a:r>
            <a:r>
              <a:rPr lang="en-IN" sz="1800" dirty="0" err="1">
                <a:latin typeface="Calibri" pitchFamily="34" charset="0"/>
                <a:cs typeface="Calibri" pitchFamily="34" charset="0"/>
              </a:rPr>
              <a:t>MyHandler</a:t>
            </a:r>
            <a:r>
              <a:rPr lang="en-IN" sz="1800" dirty="0">
                <a:latin typeface="Calibri" pitchFamily="34" charset="0"/>
                <a:cs typeface="Calibri" pitchFamily="34" charset="0"/>
              </a:rPr>
              <a:t>()</a:t>
            </a:r>
          </a:p>
          <a:p>
            <a:pPr lvl="1"/>
            <a:r>
              <a:rPr lang="en-IN" sz="1800" dirty="0">
                <a:latin typeface="Calibri" pitchFamily="34" charset="0"/>
                <a:cs typeface="Calibri" pitchFamily="34" charset="0"/>
              </a:rPr>
              <a:t>{</a:t>
            </a:r>
          </a:p>
          <a:p>
            <a:pPr lvl="1"/>
            <a:r>
              <a:rPr lang="en-IN" sz="1800" dirty="0">
                <a:latin typeface="Calibri" pitchFamily="34" charset="0"/>
                <a:cs typeface="Calibri" pitchFamily="34" charset="0"/>
              </a:rPr>
              <a:t>   try</a:t>
            </a:r>
          </a:p>
          <a:p>
            <a:pPr lvl="1"/>
            <a:r>
              <a:rPr lang="en-IN" sz="1800" dirty="0">
                <a:latin typeface="Calibri" pitchFamily="34" charset="0"/>
                <a:cs typeface="Calibri" pitchFamily="34" charset="0"/>
              </a:rPr>
              <a:t>   {</a:t>
            </a:r>
          </a:p>
          <a:p>
            <a:pPr lvl="1"/>
            <a:r>
              <a:rPr lang="en-IN" sz="1800" dirty="0">
                <a:latin typeface="Calibri" pitchFamily="34" charset="0"/>
                <a:cs typeface="Calibri" pitchFamily="34" charset="0"/>
              </a:rPr>
              <a:t>       throw "hello" ;</a:t>
            </a:r>
          </a:p>
          <a:p>
            <a:pPr lvl="1"/>
            <a:r>
              <a:rPr lang="en-IN" sz="1800" dirty="0">
                <a:latin typeface="Calibri" pitchFamily="34" charset="0"/>
                <a:cs typeface="Calibri" pitchFamily="34" charset="0"/>
              </a:rPr>
              <a:t>   }</a:t>
            </a:r>
          </a:p>
          <a:p>
            <a:pPr lvl="1"/>
            <a:r>
              <a:rPr lang="en-IN" sz="1800" dirty="0">
                <a:latin typeface="Calibri" pitchFamily="34" charset="0"/>
                <a:cs typeface="Calibri" pitchFamily="34" charset="0"/>
              </a:rPr>
              <a:t>   catch (</a:t>
            </a:r>
            <a:r>
              <a:rPr lang="en-IN" sz="1800" dirty="0" err="1">
                <a:latin typeface="Calibri" pitchFamily="34" charset="0"/>
                <a:cs typeface="Calibri" pitchFamily="34" charset="0"/>
              </a:rPr>
              <a:t>const</a:t>
            </a:r>
            <a:r>
              <a:rPr lang="en-IN" sz="1800" dirty="0">
                <a:latin typeface="Calibri" pitchFamily="34" charset="0"/>
                <a:cs typeface="Calibri" pitchFamily="34" charset="0"/>
              </a:rPr>
              <a:t> char*)</a:t>
            </a:r>
          </a:p>
          <a:p>
            <a:pPr lvl="1"/>
            <a:r>
              <a:rPr lang="en-IN" sz="1800" dirty="0">
                <a:latin typeface="Calibri" pitchFamily="34" charset="0"/>
                <a:cs typeface="Calibri" pitchFamily="34" charset="0"/>
              </a:rPr>
              <a:t>   {</a:t>
            </a:r>
          </a:p>
          <a:p>
            <a:pPr lvl="1"/>
            <a:r>
              <a:rPr lang="en-IN" sz="1800" dirty="0">
                <a:latin typeface="Calibri" pitchFamily="34" charset="0"/>
                <a:cs typeface="Calibri" pitchFamily="34" charset="0"/>
              </a:rPr>
              <a:t>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&lt;&lt;"Caught exception inside </a:t>
            </a:r>
            <a:r>
              <a:rPr lang="en-IN" sz="1800" dirty="0" err="1">
                <a:latin typeface="Calibri" pitchFamily="34" charset="0"/>
                <a:cs typeface="Calibri" pitchFamily="34" charset="0"/>
              </a:rPr>
              <a:t>MyHandler</a:t>
            </a:r>
            <a:r>
              <a:rPr lang="en-IN" sz="1800" dirty="0">
                <a:latin typeface="Calibri" pitchFamily="34" charset="0"/>
                <a:cs typeface="Calibri" pitchFamily="34" charset="0"/>
              </a:rPr>
              <a:t>\n";</a:t>
            </a:r>
          </a:p>
          <a:p>
            <a:pPr lvl="1"/>
            <a:r>
              <a:rPr lang="en-IN" sz="1800" dirty="0">
                <a:latin typeface="Calibri" pitchFamily="34" charset="0"/>
                <a:cs typeface="Calibri" pitchFamily="34" charset="0"/>
              </a:rPr>
              <a:t>   throw; //</a:t>
            </a:r>
            <a:r>
              <a:rPr lang="en-IN" sz="1800" dirty="0" err="1">
                <a:latin typeface="Calibri" pitchFamily="34" charset="0"/>
                <a:cs typeface="Calibri" pitchFamily="34" charset="0"/>
              </a:rPr>
              <a:t>rethrow</a:t>
            </a:r>
            <a:r>
              <a:rPr lang="en-IN" sz="1800" dirty="0">
                <a:latin typeface="Calibri" pitchFamily="34" charset="0"/>
                <a:cs typeface="Calibri" pitchFamily="34" charset="0"/>
              </a:rPr>
              <a:t> char* out of function</a:t>
            </a:r>
          </a:p>
          <a:p>
            <a:pPr lvl="1"/>
            <a:r>
              <a:rPr lang="en-IN" sz="1800" dirty="0">
                <a:latin typeface="Calibri" pitchFamily="34" charset="0"/>
                <a:cs typeface="Calibri" pitchFamily="34" charset="0"/>
              </a:rPr>
              <a:t>   }</a:t>
            </a:r>
          </a:p>
          <a:p>
            <a:pPr lvl="1"/>
            <a:r>
              <a:rPr lang="en-IN" sz="1800" dirty="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Rethrowing</a:t>
            </a:r>
            <a:r>
              <a:rPr lang="en-US" sz="2400" b="1" dirty="0" smtClean="0">
                <a:solidFill>
                  <a:srgbClr val="FFFFFF"/>
                </a:solidFill>
                <a:latin typeface="Calibri"/>
                <a:cs typeface="Calibri"/>
              </a:rPr>
              <a:t> an exception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621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“Main start”;</a:t>
            </a:r>
          </a:p>
          <a:p>
            <a:pPr lvl="1"/>
            <a:r>
              <a:rPr lang="en-US" sz="1800" dirty="0">
                <a:latin typeface="Calibri" pitchFamily="34" charset="0"/>
                <a:cs typeface="Calibri" pitchFamily="34" charset="0"/>
              </a:rPr>
              <a:t>   try</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MyHandler</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catch(</a:t>
            </a:r>
            <a:r>
              <a:rPr lang="en-US" sz="1800" dirty="0" err="1">
                <a:latin typeface="Calibri" pitchFamily="34" charset="0"/>
                <a:cs typeface="Calibri" pitchFamily="34" charset="0"/>
              </a:rPr>
              <a:t>const</a:t>
            </a:r>
            <a:r>
              <a:rPr lang="en-US" sz="1800" dirty="0">
                <a:latin typeface="Calibri" pitchFamily="34" charset="0"/>
                <a:cs typeface="Calibri" pitchFamily="34" charset="0"/>
              </a:rPr>
              <a:t> char*)</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&lt;&lt;”Caught exception inside Main\n”;</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“Main end”;</a:t>
            </a:r>
          </a:p>
          <a:p>
            <a:pPr lvl="1"/>
            <a:r>
              <a:rPr lang="en-US" sz="1800" dirty="0">
                <a:latin typeface="Calibri" pitchFamily="34" charset="0"/>
                <a:cs typeface="Calibri" pitchFamily="34" charset="0"/>
              </a:rPr>
              <a:t>       return 0;</a:t>
            </a:r>
          </a:p>
          <a:p>
            <a:pPr lvl="1"/>
            <a:r>
              <a:rPr lang="en-US" sz="1800" dirty="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Rethrowing</a:t>
            </a:r>
            <a:r>
              <a:rPr lang="en-US" sz="2400" b="1" dirty="0" smtClean="0">
                <a:solidFill>
                  <a:srgbClr val="FFFFFF"/>
                </a:solidFill>
                <a:latin typeface="Calibri"/>
                <a:cs typeface="Calibri"/>
              </a:rPr>
              <a:t> an exception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8173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b="1" dirty="0" smtClean="0">
                <a:latin typeface="Calibri" pitchFamily="34" charset="0"/>
                <a:cs typeface="Calibri" pitchFamily="34" charset="0"/>
              </a:rPr>
              <a:t>Output:</a:t>
            </a:r>
          </a:p>
          <a:p>
            <a:pPr lvl="1"/>
            <a:r>
              <a:rPr lang="en-US" sz="1800" dirty="0" smtClean="0">
                <a:latin typeface="Calibri" pitchFamily="34" charset="0"/>
                <a:cs typeface="Calibri" pitchFamily="34" charset="0"/>
              </a:rPr>
              <a:t>Main </a:t>
            </a:r>
            <a:r>
              <a:rPr lang="en-US" sz="1800" dirty="0">
                <a:latin typeface="Calibri" pitchFamily="34" charset="0"/>
                <a:cs typeface="Calibri" pitchFamily="34" charset="0"/>
              </a:rPr>
              <a:t>start</a:t>
            </a:r>
          </a:p>
          <a:p>
            <a:pPr lvl="1"/>
            <a:r>
              <a:rPr lang="en-US" sz="1800" dirty="0">
                <a:latin typeface="Calibri" pitchFamily="34" charset="0"/>
                <a:cs typeface="Calibri" pitchFamily="34" charset="0"/>
              </a:rPr>
              <a:t>Caught exception inside </a:t>
            </a:r>
            <a:r>
              <a:rPr lang="en-US" sz="1800" dirty="0" err="1">
                <a:latin typeface="Calibri" pitchFamily="34" charset="0"/>
                <a:cs typeface="Calibri" pitchFamily="34" charset="0"/>
              </a:rPr>
              <a:t>MyHandler</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Caught exception inside Main</a:t>
            </a:r>
          </a:p>
          <a:p>
            <a:pPr lvl="1"/>
            <a:r>
              <a:rPr lang="en-US" sz="1800" dirty="0">
                <a:latin typeface="Calibri" pitchFamily="34" charset="0"/>
                <a:cs typeface="Calibri" pitchFamily="34" charset="0"/>
              </a:rPr>
              <a:t>Main </a:t>
            </a:r>
            <a:r>
              <a:rPr lang="en-US" sz="1800" dirty="0" smtClean="0">
                <a:latin typeface="Calibri" pitchFamily="34" charset="0"/>
                <a:cs typeface="Calibri" pitchFamily="34" charset="0"/>
              </a:rPr>
              <a:t>end</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Explanation</a:t>
            </a:r>
            <a:r>
              <a:rPr lang="en-US" sz="1800" dirty="0">
                <a:latin typeface="Calibri" pitchFamily="34" charset="0"/>
                <a:cs typeface="Calibri" pitchFamily="34" charset="0"/>
              </a:rPr>
              <a:t>: The try block in the main() function calls function </a:t>
            </a:r>
            <a:r>
              <a:rPr lang="en-US" sz="1800" dirty="0" err="1">
                <a:latin typeface="Calibri" pitchFamily="34" charset="0"/>
                <a:cs typeface="Calibri" pitchFamily="34" charset="0"/>
              </a:rPr>
              <a:t>MyHandler</a:t>
            </a:r>
            <a:r>
              <a:rPr lang="en-US" sz="1800" dirty="0" smtClean="0">
                <a:latin typeface="Calibri" pitchFamily="34" charset="0"/>
                <a:cs typeface="Calibri" pitchFamily="34" charset="0"/>
              </a:rPr>
              <a:t>(). </a:t>
            </a:r>
            <a:r>
              <a:rPr lang="en-US" sz="1800" dirty="0">
                <a:latin typeface="Calibri" pitchFamily="34" charset="0"/>
                <a:cs typeface="Calibri" pitchFamily="34" charset="0"/>
              </a:rPr>
              <a:t>The try block in function </a:t>
            </a:r>
            <a:r>
              <a:rPr lang="en-US" sz="1800" dirty="0" err="1">
                <a:latin typeface="Calibri" pitchFamily="34" charset="0"/>
                <a:cs typeface="Calibri" pitchFamily="34" charset="0"/>
              </a:rPr>
              <a:t>MyHandler</a:t>
            </a:r>
            <a:r>
              <a:rPr lang="en-US" sz="1800" dirty="0" smtClean="0">
                <a:latin typeface="Calibri" pitchFamily="34" charset="0"/>
                <a:cs typeface="Calibri" pitchFamily="34" charset="0"/>
              </a:rPr>
              <a:t>() </a:t>
            </a:r>
            <a:r>
              <a:rPr lang="en-US" sz="1800" dirty="0">
                <a:latin typeface="Calibri" pitchFamily="34" charset="0"/>
                <a:cs typeface="Calibri" pitchFamily="34" charset="0"/>
              </a:rPr>
              <a:t>throws </a:t>
            </a:r>
            <a:r>
              <a:rPr lang="en-US" sz="1800" dirty="0" smtClean="0">
                <a:latin typeface="Calibri" pitchFamily="34" charset="0"/>
                <a:cs typeface="Calibri" pitchFamily="34" charset="0"/>
              </a:rPr>
              <a:t>an exception “Hello”. </a:t>
            </a:r>
            <a:r>
              <a:rPr lang="en-US" sz="1800" dirty="0">
                <a:latin typeface="Calibri" pitchFamily="34" charset="0"/>
                <a:cs typeface="Calibri" pitchFamily="34" charset="0"/>
              </a:rPr>
              <a:t>The handler catch </a:t>
            </a:r>
            <a:r>
              <a:rPr lang="en-US" sz="1800" dirty="0" smtClean="0">
                <a:latin typeface="Calibri" pitchFamily="34" charset="0"/>
                <a:cs typeface="Calibri" pitchFamily="34" charset="0"/>
              </a:rPr>
              <a:t>(</a:t>
            </a:r>
            <a:r>
              <a:rPr lang="en-IN" sz="1800" dirty="0" err="1">
                <a:latin typeface="Calibri" pitchFamily="34" charset="0"/>
                <a:cs typeface="Calibri" pitchFamily="34" charset="0"/>
              </a:rPr>
              <a:t>const</a:t>
            </a:r>
            <a:r>
              <a:rPr lang="en-IN" sz="1800" dirty="0">
                <a:latin typeface="Calibri" pitchFamily="34" charset="0"/>
                <a:cs typeface="Calibri" pitchFamily="34" charset="0"/>
              </a:rPr>
              <a:t> char*)</a:t>
            </a:r>
            <a:r>
              <a:rPr lang="en-US" sz="1800" dirty="0" smtClean="0">
                <a:latin typeface="Calibri" pitchFamily="34" charset="0"/>
                <a:cs typeface="Calibri" pitchFamily="34" charset="0"/>
              </a:rPr>
              <a:t> </a:t>
            </a:r>
            <a:r>
              <a:rPr lang="en-US" sz="1800" dirty="0">
                <a:latin typeface="Calibri" pitchFamily="34" charset="0"/>
                <a:cs typeface="Calibri" pitchFamily="34" charset="0"/>
              </a:rPr>
              <a:t>catches </a:t>
            </a:r>
            <a:r>
              <a:rPr lang="en-US" sz="1800" dirty="0" smtClean="0">
                <a:latin typeface="Calibri" pitchFamily="34" charset="0"/>
                <a:cs typeface="Calibri" pitchFamily="34" charset="0"/>
              </a:rPr>
              <a:t>this exception. </a:t>
            </a:r>
            <a:r>
              <a:rPr lang="en-US" sz="1800" dirty="0">
                <a:latin typeface="Calibri" pitchFamily="34" charset="0"/>
                <a:cs typeface="Calibri" pitchFamily="34" charset="0"/>
              </a:rPr>
              <a:t>The handler then </a:t>
            </a:r>
            <a:r>
              <a:rPr lang="en-US" sz="1800" dirty="0" err="1">
                <a:latin typeface="Calibri" pitchFamily="34" charset="0"/>
                <a:cs typeface="Calibri" pitchFamily="34" charset="0"/>
              </a:rPr>
              <a:t>rethrows</a:t>
            </a:r>
            <a:r>
              <a:rPr lang="en-US" sz="1800" dirty="0">
                <a:latin typeface="Calibri" pitchFamily="34" charset="0"/>
                <a:cs typeface="Calibri" pitchFamily="34" charset="0"/>
              </a:rPr>
              <a:t> </a:t>
            </a:r>
            <a:r>
              <a:rPr lang="en-IN" sz="1800" dirty="0">
                <a:latin typeface="Calibri" pitchFamily="34" charset="0"/>
                <a:cs typeface="Calibri" pitchFamily="34" charset="0"/>
              </a:rPr>
              <a:t>char* out of function </a:t>
            </a:r>
            <a:r>
              <a:rPr lang="en-US" sz="1800" dirty="0" smtClean="0">
                <a:latin typeface="Calibri" pitchFamily="34" charset="0"/>
                <a:cs typeface="Calibri" pitchFamily="34" charset="0"/>
              </a:rPr>
              <a:t>with </a:t>
            </a:r>
            <a:r>
              <a:rPr lang="en-US" sz="1800" dirty="0">
                <a:latin typeface="Calibri" pitchFamily="34" charset="0"/>
                <a:cs typeface="Calibri" pitchFamily="34" charset="0"/>
              </a:rPr>
              <a:t>the statement throw to </a:t>
            </a:r>
            <a:r>
              <a:rPr lang="en-US" sz="1800" dirty="0" smtClean="0">
                <a:latin typeface="Calibri" pitchFamily="34" charset="0"/>
                <a:cs typeface="Calibri" pitchFamily="34" charset="0"/>
              </a:rPr>
              <a:t>the next dynamically enclosing </a:t>
            </a:r>
            <a:r>
              <a:rPr lang="en-US" sz="1800" dirty="0">
                <a:latin typeface="Calibri" pitchFamily="34" charset="0"/>
                <a:cs typeface="Calibri" pitchFamily="34" charset="0"/>
              </a:rPr>
              <a:t>try block: the try block in the main() function. The </a:t>
            </a:r>
            <a:r>
              <a:rPr lang="en-US" sz="1800" dirty="0" smtClean="0">
                <a:latin typeface="Calibri" pitchFamily="34" charset="0"/>
                <a:cs typeface="Calibri" pitchFamily="34" charset="0"/>
              </a:rPr>
              <a:t>generic handler in main catch</a:t>
            </a:r>
            <a:r>
              <a:rPr lang="en-US" sz="1800" dirty="0">
                <a:latin typeface="Calibri" pitchFamily="34" charset="0"/>
                <a:cs typeface="Calibri" pitchFamily="34" charset="0"/>
              </a:rPr>
              <a:t>(...) catches </a:t>
            </a:r>
            <a:r>
              <a:rPr lang="en-IN" sz="1800" dirty="0">
                <a:latin typeface="Calibri" pitchFamily="34" charset="0"/>
                <a:cs typeface="Calibri" pitchFamily="34" charset="0"/>
              </a:rPr>
              <a:t>char* </a:t>
            </a:r>
            <a:r>
              <a:rPr lang="en-IN" sz="1800" dirty="0" smtClean="0">
                <a:latin typeface="Calibri" pitchFamily="34" charset="0"/>
                <a:cs typeface="Calibri" pitchFamily="34" charset="0"/>
              </a:rPr>
              <a:t>exception</a:t>
            </a:r>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Rethrowing</a:t>
            </a:r>
            <a:r>
              <a:rPr lang="en-US" sz="2400" b="1" dirty="0" smtClean="0">
                <a:solidFill>
                  <a:srgbClr val="FFFFFF"/>
                </a:solidFill>
                <a:latin typeface="Calibri"/>
                <a:cs typeface="Calibri"/>
              </a:rPr>
              <a:t> an exception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650605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3465</TotalTime>
  <Words>2191</Words>
  <Application>Microsoft Office PowerPoint</Application>
  <PresentationFormat>On-screen Show (16:9)</PresentationFormat>
  <Paragraphs>565</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400</cp:revision>
  <dcterms:modified xsi:type="dcterms:W3CDTF">2021-04-21T11:37:55Z</dcterms:modified>
</cp:coreProperties>
</file>