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1" r:id="rId1"/>
  </p:sldMasterIdLst>
  <p:notesMasterIdLst>
    <p:notesMasterId r:id="rId45"/>
  </p:notesMasterIdLst>
  <p:sldIdLst>
    <p:sldId id="256" r:id="rId2"/>
    <p:sldId id="257" r:id="rId3"/>
    <p:sldId id="258" r:id="rId4"/>
    <p:sldId id="259" r:id="rId5"/>
    <p:sldId id="351" r:id="rId6"/>
    <p:sldId id="462" r:id="rId7"/>
    <p:sldId id="491" r:id="rId8"/>
    <p:sldId id="464" r:id="rId9"/>
    <p:sldId id="465" r:id="rId10"/>
    <p:sldId id="498" r:id="rId11"/>
    <p:sldId id="280" r:id="rId12"/>
    <p:sldId id="466" r:id="rId13"/>
    <p:sldId id="447" r:id="rId14"/>
    <p:sldId id="468" r:id="rId15"/>
    <p:sldId id="492" r:id="rId16"/>
    <p:sldId id="494" r:id="rId17"/>
    <p:sldId id="495" r:id="rId18"/>
    <p:sldId id="496" r:id="rId19"/>
    <p:sldId id="497" r:id="rId20"/>
    <p:sldId id="500" r:id="rId21"/>
    <p:sldId id="493" r:id="rId22"/>
    <p:sldId id="499" r:id="rId23"/>
    <p:sldId id="431" r:id="rId24"/>
    <p:sldId id="436" r:id="rId25"/>
    <p:sldId id="502" r:id="rId26"/>
    <p:sldId id="501" r:id="rId27"/>
    <p:sldId id="460" r:id="rId28"/>
    <p:sldId id="503" r:id="rId29"/>
    <p:sldId id="504" r:id="rId30"/>
    <p:sldId id="421" r:id="rId31"/>
    <p:sldId id="505" r:id="rId32"/>
    <p:sldId id="475" r:id="rId33"/>
    <p:sldId id="506" r:id="rId34"/>
    <p:sldId id="477" r:id="rId35"/>
    <p:sldId id="507" r:id="rId36"/>
    <p:sldId id="479" r:id="rId37"/>
    <p:sldId id="508" r:id="rId38"/>
    <p:sldId id="478" r:id="rId39"/>
    <p:sldId id="509" r:id="rId40"/>
    <p:sldId id="510" r:id="rId41"/>
    <p:sldId id="512" r:id="rId42"/>
    <p:sldId id="294" r:id="rId43"/>
    <p:sldId id="295" r:id="rId44"/>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80" d="100"/>
          <a:sy n="80" d="100"/>
        </p:scale>
        <p:origin x="-1086" y="-27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70237027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96c5f5a607_0_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1" name="Google Shape;61;g96c5f5a60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96c5f5a607_0_16: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9" name="Google Shape;79;g96c5f5a607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937353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141000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141000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141000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141000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141000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141000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141000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1410009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141000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96c5f5a607_0_16: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9" name="Google Shape;79;g96c5f5a607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1410009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1410009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96c5f5a607_0_16: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9" name="Google Shape;79;g96c5f5a607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9373538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1410009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1410009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1410009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1410009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1410009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1410009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141000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96c5f5a607_0_16: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9" name="Google Shape;79;g96c5f5a607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4604098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282534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1410009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282534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1410009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282534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282534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282534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282534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282534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28253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96c5f5a607_0_16: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9" name="Google Shape;79;g96c5f5a607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9373538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282534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282534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0904532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96c5f5a607_0_133: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0" name="Google Shape;210;g96c5f5a607_0_1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141000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141000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141000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141000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141000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1">
  <p:cSld name="Blank">
    <p:spTree>
      <p:nvGrpSpPr>
        <p:cNvPr id="1" name="Shape 50"/>
        <p:cNvGrpSpPr/>
        <p:nvPr/>
      </p:nvGrpSpPr>
      <p:grpSpPr>
        <a:xfrm>
          <a:off x="0" y="0"/>
          <a:ext cx="0" cy="0"/>
          <a:chOff x="0" y="0"/>
          <a:chExt cx="0" cy="0"/>
        </a:xfrm>
      </p:grpSpPr>
      <p:sp>
        <p:nvSpPr>
          <p:cNvPr id="51" name="Google Shape;51;p13"/>
          <p:cNvSpPr txBox="1">
            <a:spLocks noGrp="1"/>
          </p:cNvSpPr>
          <p:nvPr>
            <p:ph type="ftr" idx="11"/>
          </p:nvPr>
        </p:nvSpPr>
        <p:spPr>
          <a:xfrm>
            <a:off x="3108960" y="4783455"/>
            <a:ext cx="2926200" cy="257100"/>
          </a:xfrm>
          <a:prstGeom prst="rect">
            <a:avLst/>
          </a:prstGeom>
          <a:noFill/>
          <a:ln>
            <a:noFill/>
          </a:ln>
        </p:spPr>
        <p:txBody>
          <a:bodyPr spcFirstLastPara="1" wrap="square" lIns="0" tIns="0" rIns="0" bIns="0" anchor="t" anchorCtr="0">
            <a:noAutofit/>
          </a:bodyPr>
          <a:lstStyle>
            <a:lvl1pPr lvl="0" algn="ctr"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2" name="Google Shape;52;p13"/>
          <p:cNvSpPr txBox="1">
            <a:spLocks noGrp="1"/>
          </p:cNvSpPr>
          <p:nvPr>
            <p:ph type="dt" idx="10"/>
          </p:nvPr>
        </p:nvSpPr>
        <p:spPr>
          <a:xfrm>
            <a:off x="457200" y="4783455"/>
            <a:ext cx="2103000" cy="257100"/>
          </a:xfrm>
          <a:prstGeom prst="rect">
            <a:avLst/>
          </a:prstGeom>
          <a:noFill/>
          <a:ln>
            <a:noFill/>
          </a:ln>
        </p:spPr>
        <p:txBody>
          <a:bodyPr spcFirstLastPara="1" wrap="square" lIns="0" tIns="0" rIns="0" bIns="0" anchor="t" anchorCtr="0">
            <a:noAutofit/>
          </a:bodyPr>
          <a:lstStyle>
            <a:lvl1pPr lvl="0" algn="l"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3" name="Google Shape;53;p13"/>
          <p:cNvSpPr txBox="1">
            <a:spLocks noGrp="1"/>
          </p:cNvSpPr>
          <p:nvPr>
            <p:ph type="sldNum" idx="12"/>
          </p:nvPr>
        </p:nvSpPr>
        <p:spPr>
          <a:xfrm>
            <a:off x="6583680" y="4783455"/>
            <a:ext cx="2103000" cy="257100"/>
          </a:xfrm>
          <a:prstGeom prst="rect">
            <a:avLst/>
          </a:prstGeom>
          <a:noFill/>
          <a:ln>
            <a:noFill/>
          </a:ln>
        </p:spPr>
        <p:txBody>
          <a:bodyPr spcFirstLastPara="1" wrap="square" lIns="0" tIns="0" rIns="0" bIns="0" anchor="t" anchorCtr="0">
            <a:noAutofit/>
          </a:bodyPr>
          <a:lstStyle>
            <a:lvl1pPr marL="0" lvl="0" indent="0" algn="r" rtl="0">
              <a:spcBef>
                <a:spcPts val="0"/>
              </a:spcBef>
              <a:buNone/>
              <a:defRPr>
                <a:solidFill>
                  <a:srgbClr val="888888"/>
                </a:solidFill>
              </a:defRPr>
            </a:lvl1pPr>
            <a:lvl2pPr marL="0" lvl="1" indent="0" algn="r" rtl="0">
              <a:spcBef>
                <a:spcPts val="0"/>
              </a:spcBef>
              <a:buNone/>
              <a:defRPr>
                <a:solidFill>
                  <a:srgbClr val="888888"/>
                </a:solidFill>
              </a:defRPr>
            </a:lvl2pPr>
            <a:lvl3pPr marL="0" lvl="2" indent="0" algn="r" rtl="0">
              <a:spcBef>
                <a:spcPts val="0"/>
              </a:spcBef>
              <a:buNone/>
              <a:defRPr>
                <a:solidFill>
                  <a:srgbClr val="888888"/>
                </a:solidFill>
              </a:defRPr>
            </a:lvl3pPr>
            <a:lvl4pPr marL="0" lvl="3" indent="0" algn="r" rtl="0">
              <a:spcBef>
                <a:spcPts val="0"/>
              </a:spcBef>
              <a:buNone/>
              <a:defRPr>
                <a:solidFill>
                  <a:srgbClr val="888888"/>
                </a:solidFill>
              </a:defRPr>
            </a:lvl4pPr>
            <a:lvl5pPr marL="0" lvl="4" indent="0" algn="r" rtl="0">
              <a:spcBef>
                <a:spcPts val="0"/>
              </a:spcBef>
              <a:buNone/>
              <a:defRPr>
                <a:solidFill>
                  <a:srgbClr val="888888"/>
                </a:solidFill>
              </a:defRPr>
            </a:lvl5pPr>
            <a:lvl6pPr marL="0" lvl="5" indent="0" algn="r" rtl="0">
              <a:spcBef>
                <a:spcPts val="0"/>
              </a:spcBef>
              <a:buNone/>
              <a:defRPr>
                <a:solidFill>
                  <a:srgbClr val="888888"/>
                </a:solidFill>
              </a:defRPr>
            </a:lvl6pPr>
            <a:lvl7pPr marL="0" lvl="6" indent="0" algn="r" rtl="0">
              <a:spcBef>
                <a:spcPts val="0"/>
              </a:spcBef>
              <a:buNone/>
              <a:defRPr>
                <a:solidFill>
                  <a:srgbClr val="888888"/>
                </a:solidFill>
              </a:defRPr>
            </a:lvl7pPr>
            <a:lvl8pPr marL="0" lvl="7" indent="0" algn="r" rtl="0">
              <a:spcBef>
                <a:spcPts val="0"/>
              </a:spcBef>
              <a:buNone/>
              <a:defRPr>
                <a:solidFill>
                  <a:srgbClr val="888888"/>
                </a:solidFill>
              </a:defRPr>
            </a:lvl8pPr>
            <a:lvl9pPr marL="0" lvl="8" indent="0" algn="r" rtl="0">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
              <a:t>‹#›</a:t>
            </a:fld>
            <a:endParaRPr>
              <a:solidFill>
                <a:schemeClr val="dk2"/>
              </a:solidFil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type="obj">
  <p:cSld name="OBJECT">
    <p:spTree>
      <p:nvGrpSpPr>
        <p:cNvPr id="1" name="Shape 54"/>
        <p:cNvGrpSpPr/>
        <p:nvPr/>
      </p:nvGrpSpPr>
      <p:grpSpPr>
        <a:xfrm>
          <a:off x="0" y="0"/>
          <a:ext cx="0" cy="0"/>
          <a:chOff x="0" y="0"/>
          <a:chExt cx="0" cy="0"/>
        </a:xfrm>
      </p:grpSpPr>
      <p:sp>
        <p:nvSpPr>
          <p:cNvPr id="55" name="Google Shape;55;p14"/>
          <p:cNvSpPr txBox="1">
            <a:spLocks noGrp="1"/>
          </p:cNvSpPr>
          <p:nvPr>
            <p:ph type="title"/>
          </p:nvPr>
        </p:nvSpPr>
        <p:spPr>
          <a:xfrm>
            <a:off x="628060" y="2614667"/>
            <a:ext cx="7887900" cy="635100"/>
          </a:xfrm>
          <a:prstGeom prst="rect">
            <a:avLst/>
          </a:prstGeom>
          <a:noFill/>
          <a:ln>
            <a:noFill/>
          </a:ln>
        </p:spPr>
        <p:txBody>
          <a:bodyPr spcFirstLastPara="1" wrap="square" lIns="0" tIns="0" rIns="0" bIns="0" anchor="t" anchorCtr="0">
            <a:noAutofit/>
          </a:bodyPr>
          <a:lstStyle>
            <a:lvl1pPr lvl="0" algn="l" rtl="0">
              <a:spcBef>
                <a:spcPts val="0"/>
              </a:spcBef>
              <a:spcAft>
                <a:spcPts val="0"/>
              </a:spcAft>
              <a:buSzPts val="2800"/>
              <a:buNone/>
              <a:defRPr sz="4000" b="0" i="0">
                <a:solidFill>
                  <a:schemeClr val="dk1"/>
                </a:solidFill>
                <a:latin typeface="Trebuchet MS"/>
                <a:ea typeface="Trebuchet MS"/>
                <a:cs typeface="Trebuchet MS"/>
                <a:sym typeface="Trebuchet MS"/>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6" name="Google Shape;56;p14"/>
          <p:cNvSpPr txBox="1">
            <a:spLocks noGrp="1"/>
          </p:cNvSpPr>
          <p:nvPr>
            <p:ph type="ftr" idx="11"/>
          </p:nvPr>
        </p:nvSpPr>
        <p:spPr>
          <a:xfrm>
            <a:off x="3108960" y="4783455"/>
            <a:ext cx="2926200" cy="257100"/>
          </a:xfrm>
          <a:prstGeom prst="rect">
            <a:avLst/>
          </a:prstGeom>
          <a:noFill/>
          <a:ln>
            <a:noFill/>
          </a:ln>
        </p:spPr>
        <p:txBody>
          <a:bodyPr spcFirstLastPara="1" wrap="square" lIns="0" tIns="0" rIns="0" bIns="0" anchor="t" anchorCtr="0">
            <a:noAutofit/>
          </a:bodyPr>
          <a:lstStyle>
            <a:lvl1pPr lvl="0" algn="ctr"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7" name="Google Shape;57;p14"/>
          <p:cNvSpPr txBox="1">
            <a:spLocks noGrp="1"/>
          </p:cNvSpPr>
          <p:nvPr>
            <p:ph type="dt" idx="10"/>
          </p:nvPr>
        </p:nvSpPr>
        <p:spPr>
          <a:xfrm>
            <a:off x="457200" y="4783455"/>
            <a:ext cx="2103000" cy="257100"/>
          </a:xfrm>
          <a:prstGeom prst="rect">
            <a:avLst/>
          </a:prstGeom>
          <a:noFill/>
          <a:ln>
            <a:noFill/>
          </a:ln>
        </p:spPr>
        <p:txBody>
          <a:bodyPr spcFirstLastPara="1" wrap="square" lIns="0" tIns="0" rIns="0" bIns="0" anchor="t" anchorCtr="0">
            <a:noAutofit/>
          </a:bodyPr>
          <a:lstStyle>
            <a:lvl1pPr lvl="0" algn="l"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8" name="Google Shape;58;p14"/>
          <p:cNvSpPr txBox="1">
            <a:spLocks noGrp="1"/>
          </p:cNvSpPr>
          <p:nvPr>
            <p:ph type="sldNum" idx="12"/>
          </p:nvPr>
        </p:nvSpPr>
        <p:spPr>
          <a:xfrm>
            <a:off x="6583680" y="4783455"/>
            <a:ext cx="2103000" cy="257100"/>
          </a:xfrm>
          <a:prstGeom prst="rect">
            <a:avLst/>
          </a:prstGeom>
          <a:noFill/>
          <a:ln>
            <a:noFill/>
          </a:ln>
        </p:spPr>
        <p:txBody>
          <a:bodyPr spcFirstLastPara="1" wrap="square" lIns="0" tIns="0" rIns="0" bIns="0" anchor="t" anchorCtr="0">
            <a:noAutofit/>
          </a:bodyPr>
          <a:lstStyle>
            <a:lvl1pPr marL="0" lvl="0" indent="0" algn="r" rtl="0">
              <a:spcBef>
                <a:spcPts val="0"/>
              </a:spcBef>
              <a:buNone/>
              <a:defRPr>
                <a:solidFill>
                  <a:srgbClr val="888888"/>
                </a:solidFill>
              </a:defRPr>
            </a:lvl1pPr>
            <a:lvl2pPr marL="0" lvl="1" indent="0" algn="r" rtl="0">
              <a:spcBef>
                <a:spcPts val="0"/>
              </a:spcBef>
              <a:buNone/>
              <a:defRPr>
                <a:solidFill>
                  <a:srgbClr val="888888"/>
                </a:solidFill>
              </a:defRPr>
            </a:lvl2pPr>
            <a:lvl3pPr marL="0" lvl="2" indent="0" algn="r" rtl="0">
              <a:spcBef>
                <a:spcPts val="0"/>
              </a:spcBef>
              <a:buNone/>
              <a:defRPr>
                <a:solidFill>
                  <a:srgbClr val="888888"/>
                </a:solidFill>
              </a:defRPr>
            </a:lvl3pPr>
            <a:lvl4pPr marL="0" lvl="3" indent="0" algn="r" rtl="0">
              <a:spcBef>
                <a:spcPts val="0"/>
              </a:spcBef>
              <a:buNone/>
              <a:defRPr>
                <a:solidFill>
                  <a:srgbClr val="888888"/>
                </a:solidFill>
              </a:defRPr>
            </a:lvl4pPr>
            <a:lvl5pPr marL="0" lvl="4" indent="0" algn="r" rtl="0">
              <a:spcBef>
                <a:spcPts val="0"/>
              </a:spcBef>
              <a:buNone/>
              <a:defRPr>
                <a:solidFill>
                  <a:srgbClr val="888888"/>
                </a:solidFill>
              </a:defRPr>
            </a:lvl5pPr>
            <a:lvl6pPr marL="0" lvl="5" indent="0" algn="r" rtl="0">
              <a:spcBef>
                <a:spcPts val="0"/>
              </a:spcBef>
              <a:buNone/>
              <a:defRPr>
                <a:solidFill>
                  <a:srgbClr val="888888"/>
                </a:solidFill>
              </a:defRPr>
            </a:lvl6pPr>
            <a:lvl7pPr marL="0" lvl="6" indent="0" algn="r" rtl="0">
              <a:spcBef>
                <a:spcPts val="0"/>
              </a:spcBef>
              <a:buNone/>
              <a:defRPr>
                <a:solidFill>
                  <a:srgbClr val="888888"/>
                </a:solidFill>
              </a:defRPr>
            </a:lvl7pPr>
            <a:lvl8pPr marL="0" lvl="7" indent="0" algn="r" rtl="0">
              <a:spcBef>
                <a:spcPts val="0"/>
              </a:spcBef>
              <a:buNone/>
              <a:defRPr>
                <a:solidFill>
                  <a:srgbClr val="888888"/>
                </a:solidFill>
              </a:defRPr>
            </a:lvl8pPr>
            <a:lvl9pPr marL="0" lvl="8" indent="0" algn="r" rtl="0">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
              <a:t>‹#›</a:t>
            </a:fld>
            <a:endParaRPr>
              <a:solidFill>
                <a:schemeClr val="dk2"/>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4" name="Google Shape;64;p15"/>
          <p:cNvSpPr txBox="1"/>
          <p:nvPr/>
        </p:nvSpPr>
        <p:spPr>
          <a:xfrm>
            <a:off x="1057272" y="1288764"/>
            <a:ext cx="1700400" cy="217200"/>
          </a:xfrm>
          <a:prstGeom prst="rect">
            <a:avLst/>
          </a:prstGeom>
          <a:noFill/>
          <a:ln>
            <a:noFill/>
          </a:ln>
        </p:spPr>
        <p:txBody>
          <a:bodyPr spcFirstLastPara="1" wrap="square" lIns="0" tIns="0" rIns="0" bIns="0" anchor="t" anchorCtr="0">
            <a:noAutofit/>
          </a:bodyPr>
          <a:lstStyle/>
          <a:p>
            <a:pPr marL="0" marR="0" lvl="0" indent="0" algn="l" rtl="0">
              <a:lnSpc>
                <a:spcPct val="112142"/>
              </a:lnSpc>
              <a:spcBef>
                <a:spcPts val="0"/>
              </a:spcBef>
              <a:spcAft>
                <a:spcPts val="0"/>
              </a:spcAft>
              <a:buNone/>
            </a:pPr>
            <a:r>
              <a:rPr lang="en" sz="1400" dirty="0">
                <a:solidFill>
                  <a:srgbClr val="FFFFFF"/>
                </a:solidFill>
                <a:latin typeface="Trebuchet MS"/>
                <a:ea typeface="Trebuchet MS"/>
                <a:cs typeface="Trebuchet MS"/>
                <a:sym typeface="Trebuchet MS"/>
              </a:rPr>
              <a:t>EditEdit MasterMaster  texttext stylesstyles</a:t>
            </a:r>
            <a:endParaRPr sz="1400" dirty="0">
              <a:latin typeface="Trebuchet MS"/>
              <a:ea typeface="Trebuchet MS"/>
              <a:cs typeface="Trebuchet MS"/>
              <a:sym typeface="Trebuchet MS"/>
            </a:endParaRPr>
          </a:p>
        </p:txBody>
      </p:sp>
      <p:pic>
        <p:nvPicPr>
          <p:cNvPr id="4" name="Picture 3" descr="Logo, company name&#10;&#10;Description automatically generated">
            <a:extLst>
              <a:ext uri="{FF2B5EF4-FFF2-40B4-BE49-F238E27FC236}">
                <a16:creationId xmlns="" xmlns:a16="http://schemas.microsoft.com/office/drawing/2014/main" id="{B6694CB6-B6E1-4B1A-96F3-D43C0D1FAA0B}"/>
              </a:ext>
            </a:extLst>
          </p:cNvPr>
          <p:cNvPicPr>
            <a:picLocks noChangeAspect="1"/>
          </p:cNvPicPr>
          <p:nvPr/>
        </p:nvPicPr>
        <p:blipFill>
          <a:blip r:embed="rId3"/>
          <a:stretch>
            <a:fillRect/>
          </a:stretch>
        </p:blipFill>
        <p:spPr>
          <a:xfrm>
            <a:off x="5225235" y="1161385"/>
            <a:ext cx="3405963" cy="2820729"/>
          </a:xfrm>
          <a:prstGeom prst="rect">
            <a:avLst/>
          </a:prstGeom>
        </p:spPr>
      </p:pic>
      <p:sp>
        <p:nvSpPr>
          <p:cNvPr id="5" name="TextBox 4">
            <a:extLst>
              <a:ext uri="{FF2B5EF4-FFF2-40B4-BE49-F238E27FC236}">
                <a16:creationId xmlns="" xmlns:a16="http://schemas.microsoft.com/office/drawing/2014/main" id="{7B2D9052-DA56-4630-BE36-AB8167995E78}"/>
              </a:ext>
            </a:extLst>
          </p:cNvPr>
          <p:cNvSpPr txBox="1"/>
          <p:nvPr/>
        </p:nvSpPr>
        <p:spPr>
          <a:xfrm>
            <a:off x="142504" y="2249983"/>
            <a:ext cx="4454601" cy="400110"/>
          </a:xfrm>
          <a:prstGeom prst="rect">
            <a:avLst/>
          </a:prstGeom>
          <a:noFill/>
        </p:spPr>
        <p:txBody>
          <a:bodyPr wrap="square" lIns="91440" tIns="45720" rIns="91440" bIns="45720" rtlCol="0" anchor="t">
            <a:spAutoFit/>
          </a:bodyPr>
          <a:lstStyle/>
          <a:p>
            <a:pPr algn="ctr"/>
            <a:r>
              <a:rPr lang="en-US" sz="2000" b="1" dirty="0"/>
              <a:t>Practical Lecture : </a:t>
            </a:r>
            <a:r>
              <a:rPr lang="en-US" sz="2000" dirty="0" smtClean="0"/>
              <a:t>Templates Day 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7"/>
          <p:cNvSpPr txBox="1"/>
          <p:nvPr/>
        </p:nvSpPr>
        <p:spPr>
          <a:xfrm>
            <a:off x="-2968" y="641768"/>
            <a:ext cx="9128131" cy="4504017"/>
          </a:xfrm>
          <a:prstGeom prst="rect">
            <a:avLst/>
          </a:prstGeom>
          <a:noFill/>
          <a:ln>
            <a:noFill/>
          </a:ln>
        </p:spPr>
        <p:txBody>
          <a:bodyPr spcFirstLastPara="1" wrap="square" lIns="91425" tIns="91425" rIns="91425" bIns="91425" anchor="t" anchorCtr="0">
            <a:noAutofit/>
          </a:bodyPr>
          <a:lstStyle/>
          <a:p>
            <a:pPr marL="76200">
              <a:lnSpc>
                <a:spcPct val="200000"/>
              </a:lnSpc>
              <a:buSzPts val="2400"/>
            </a:pPr>
            <a:endParaRPr lang="en" dirty="0"/>
          </a:p>
        </p:txBody>
      </p:sp>
      <p:sp>
        <p:nvSpPr>
          <p:cNvPr id="82" name="Google Shape;82;p17"/>
          <p:cNvSpPr/>
          <p:nvPr/>
        </p:nvSpPr>
        <p:spPr>
          <a:xfrm>
            <a:off x="7611909" y="303609"/>
            <a:ext cx="909900" cy="2430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3" name="Google Shape;83;p17"/>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lang="en-IN" sz="1800" b="1" dirty="0"/>
          </a:p>
        </p:txBody>
      </p:sp>
      <p:sp>
        <p:nvSpPr>
          <p:cNvPr id="84" name="Google Shape;84;p17"/>
          <p:cNvSpPr txBox="1"/>
          <p:nvPr/>
        </p:nvSpPr>
        <p:spPr>
          <a:xfrm>
            <a:off x="2137144" y="2072376"/>
            <a:ext cx="4603898" cy="821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IN" sz="3000" b="1" dirty="0" smtClean="0">
                <a:solidFill>
                  <a:schemeClr val="tx1"/>
                </a:solidFill>
                <a:latin typeface="Calibri"/>
                <a:ea typeface="Calibri"/>
                <a:cs typeface="Calibri"/>
                <a:sym typeface="Calibri"/>
              </a:rPr>
              <a:t>Function template</a:t>
            </a:r>
            <a:endParaRPr sz="3000" b="1" dirty="0">
              <a:solidFill>
                <a:schemeClr val="tx1"/>
              </a:solidFill>
              <a:latin typeface="Calibri"/>
              <a:ea typeface="Calibri"/>
              <a:cs typeface="Calibri"/>
              <a:sym typeface="Calibri"/>
            </a:endParaRPr>
          </a:p>
        </p:txBody>
      </p:sp>
      <p:sp>
        <p:nvSpPr>
          <p:cNvPr id="7" name="Google Shape;99;p19">
            <a:extLst>
              <a:ext uri="{FF2B5EF4-FFF2-40B4-BE49-F238E27FC236}">
                <a16:creationId xmlns="" xmlns:a16="http://schemas.microsoft.com/office/drawing/2014/main" id="{D68C140F-49EB-4833-A343-7578B682C2CA}"/>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 sz="2800" b="1" dirty="0">
                <a:solidFill>
                  <a:srgbClr val="FFFFFF"/>
                </a:solidFill>
                <a:latin typeface="Calibri" panose="020F0502020204030204" pitchFamily="34" charset="0"/>
                <a:cs typeface="Calibri" panose="020F0502020204030204" pitchFamily="34" charset="0"/>
              </a:rPr>
              <a:t>C++</a:t>
            </a:r>
          </a:p>
          <a:p>
            <a:pPr marL="12700"/>
            <a:endParaRPr lang="en" sz="28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2137228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6" y="671320"/>
            <a:ext cx="8952288" cy="4379804"/>
          </a:xfrm>
          <a:prstGeom prst="rect">
            <a:avLst/>
          </a:prstGeom>
          <a:noFill/>
          <a:ln>
            <a:solidFill>
              <a:schemeClr val="tx1"/>
            </a:solidFill>
          </a:ln>
        </p:spPr>
        <p:txBody>
          <a:bodyPr spcFirstLastPara="1" wrap="square" lIns="91425" tIns="91425" rIns="91425" bIns="91425" anchor="t" anchorCtr="0">
            <a:noAutofit/>
          </a:bodyPr>
          <a:lstStyle/>
          <a:p>
            <a:pPr fontAlgn="base"/>
            <a:r>
              <a:rPr lang="en-US" sz="1800" dirty="0">
                <a:latin typeface="Calibri" pitchFamily="34" charset="0"/>
                <a:cs typeface="Calibri" pitchFamily="34" charset="0"/>
              </a:rPr>
              <a:t>#include &lt;</a:t>
            </a:r>
            <a:r>
              <a:rPr lang="en-US" sz="1800" dirty="0" err="1">
                <a:latin typeface="Calibri" pitchFamily="34" charset="0"/>
                <a:cs typeface="Calibri" pitchFamily="34" charset="0"/>
              </a:rPr>
              <a:t>iostream</a:t>
            </a:r>
            <a:r>
              <a:rPr lang="en-US" sz="1800" dirty="0">
                <a:latin typeface="Calibri" pitchFamily="34" charset="0"/>
                <a:cs typeface="Calibri" pitchFamily="34" charset="0"/>
              </a:rPr>
              <a:t>&gt; </a:t>
            </a:r>
            <a:endParaRPr lang="en-US" sz="1800" dirty="0" smtClean="0">
              <a:latin typeface="Calibri" pitchFamily="34" charset="0"/>
              <a:cs typeface="Calibri" pitchFamily="34" charset="0"/>
            </a:endParaRPr>
          </a:p>
          <a:p>
            <a:pPr fontAlgn="base"/>
            <a:r>
              <a:rPr lang="en-US" sz="1800" dirty="0" smtClean="0">
                <a:latin typeface="Calibri" pitchFamily="34" charset="0"/>
                <a:cs typeface="Calibri" pitchFamily="34" charset="0"/>
              </a:rPr>
              <a:t>using </a:t>
            </a:r>
            <a:r>
              <a:rPr lang="en-US" sz="1800" dirty="0">
                <a:latin typeface="Calibri" pitchFamily="34" charset="0"/>
                <a:cs typeface="Calibri" pitchFamily="34" charset="0"/>
              </a:rPr>
              <a:t>namespace </a:t>
            </a:r>
            <a:r>
              <a:rPr lang="en-US" sz="1800" dirty="0" err="1">
                <a:latin typeface="Calibri" pitchFamily="34" charset="0"/>
                <a:cs typeface="Calibri" pitchFamily="34" charset="0"/>
              </a:rPr>
              <a:t>std</a:t>
            </a:r>
            <a:r>
              <a:rPr lang="en-US" sz="1800" dirty="0">
                <a:latin typeface="Calibri" pitchFamily="34" charset="0"/>
                <a:cs typeface="Calibri" pitchFamily="34" charset="0"/>
              </a:rPr>
              <a:t>; </a:t>
            </a:r>
            <a:endParaRPr lang="en-US" sz="1800" dirty="0" smtClean="0">
              <a:latin typeface="Calibri" pitchFamily="34" charset="0"/>
              <a:cs typeface="Calibri" pitchFamily="34" charset="0"/>
            </a:endParaRPr>
          </a:p>
          <a:p>
            <a:pPr fontAlgn="base"/>
            <a:r>
              <a:rPr lang="en-US" sz="1800" dirty="0" smtClean="0">
                <a:latin typeface="Calibri" pitchFamily="34" charset="0"/>
                <a:cs typeface="Calibri" pitchFamily="34" charset="0"/>
              </a:rPr>
              <a:t>template &lt;class X&gt;  //additional line for template syntax </a:t>
            </a:r>
          </a:p>
          <a:p>
            <a:pPr fontAlgn="base"/>
            <a:r>
              <a:rPr lang="en-US" sz="1800" dirty="0" smtClean="0">
                <a:latin typeface="Calibri" pitchFamily="34" charset="0"/>
                <a:cs typeface="Calibri" pitchFamily="34" charset="0"/>
              </a:rPr>
              <a:t>X Max (</a:t>
            </a:r>
            <a:r>
              <a:rPr lang="en-US" sz="1800" dirty="0">
                <a:latin typeface="Calibri" pitchFamily="34" charset="0"/>
                <a:cs typeface="Calibri" pitchFamily="34" charset="0"/>
              </a:rPr>
              <a:t>X</a:t>
            </a:r>
            <a:r>
              <a:rPr lang="en-US" sz="1800" dirty="0" smtClean="0">
                <a:latin typeface="Calibri" pitchFamily="34" charset="0"/>
                <a:cs typeface="Calibri" pitchFamily="34" charset="0"/>
              </a:rPr>
              <a:t> </a:t>
            </a:r>
            <a:r>
              <a:rPr lang="en-US" sz="1800" dirty="0">
                <a:latin typeface="Calibri" pitchFamily="34" charset="0"/>
                <a:cs typeface="Calibri" pitchFamily="34" charset="0"/>
              </a:rPr>
              <a:t>a, X</a:t>
            </a:r>
            <a:r>
              <a:rPr lang="en-US" sz="1800" dirty="0" smtClean="0">
                <a:latin typeface="Calibri" pitchFamily="34" charset="0"/>
                <a:cs typeface="Calibri" pitchFamily="34" charset="0"/>
              </a:rPr>
              <a:t> </a:t>
            </a:r>
            <a:r>
              <a:rPr lang="en-US" sz="1800" dirty="0">
                <a:latin typeface="Calibri" pitchFamily="34" charset="0"/>
                <a:cs typeface="Calibri" pitchFamily="34" charset="0"/>
              </a:rPr>
              <a:t>b) { </a:t>
            </a:r>
            <a:r>
              <a:rPr lang="en-US" sz="1800" dirty="0" smtClean="0">
                <a:latin typeface="Calibri" pitchFamily="34" charset="0"/>
                <a:cs typeface="Calibri" pitchFamily="34" charset="0"/>
              </a:rPr>
              <a:t> //X is any data type </a:t>
            </a:r>
          </a:p>
          <a:p>
            <a:pPr fontAlgn="base"/>
            <a:r>
              <a:rPr lang="en-US" sz="1800" dirty="0" smtClean="0">
                <a:latin typeface="Calibri" pitchFamily="34" charset="0"/>
                <a:cs typeface="Calibri" pitchFamily="34" charset="0"/>
              </a:rPr>
              <a:t>//The above two lines could be written on same or different lines as shown below</a:t>
            </a:r>
          </a:p>
          <a:p>
            <a:pPr fontAlgn="base"/>
            <a:r>
              <a:rPr lang="en-US" sz="1800" dirty="0" smtClean="0">
                <a:latin typeface="Calibri" pitchFamily="34" charset="0"/>
                <a:cs typeface="Calibri" pitchFamily="34" charset="0"/>
              </a:rPr>
              <a:t>//template &lt;class X&gt; X Max (X a, X b){</a:t>
            </a:r>
          </a:p>
          <a:p>
            <a:pPr fontAlgn="base"/>
            <a:r>
              <a:rPr lang="en-US" sz="1800" dirty="0" smtClean="0">
                <a:latin typeface="Calibri" pitchFamily="34" charset="0"/>
                <a:cs typeface="Calibri" pitchFamily="34" charset="0"/>
              </a:rPr>
              <a:t>return </a:t>
            </a:r>
            <a:r>
              <a:rPr lang="en-US" sz="1800" dirty="0">
                <a:latin typeface="Calibri" pitchFamily="34" charset="0"/>
                <a:cs typeface="Calibri" pitchFamily="34" charset="0"/>
              </a:rPr>
              <a:t>a </a:t>
            </a:r>
            <a:r>
              <a:rPr lang="en-US" sz="1800" dirty="0" smtClean="0">
                <a:latin typeface="Calibri" pitchFamily="34" charset="0"/>
                <a:cs typeface="Calibri" pitchFamily="34" charset="0"/>
              </a:rPr>
              <a:t>&gt;b </a:t>
            </a:r>
            <a:r>
              <a:rPr lang="en-US" sz="1800" dirty="0">
                <a:latin typeface="Calibri" pitchFamily="34" charset="0"/>
                <a:cs typeface="Calibri" pitchFamily="34" charset="0"/>
              </a:rPr>
              <a:t>? </a:t>
            </a:r>
            <a:r>
              <a:rPr lang="en-US" sz="1800" dirty="0" smtClean="0">
                <a:latin typeface="Calibri" pitchFamily="34" charset="0"/>
                <a:cs typeface="Calibri" pitchFamily="34" charset="0"/>
              </a:rPr>
              <a:t>a:b; </a:t>
            </a:r>
          </a:p>
          <a:p>
            <a:pPr lvl="1"/>
            <a:r>
              <a:rPr lang="en-US" sz="1800" dirty="0" smtClean="0">
                <a:latin typeface="Calibri" pitchFamily="34" charset="0"/>
                <a:cs typeface="Calibri" pitchFamily="34" charset="0"/>
              </a:rPr>
              <a:t>} </a:t>
            </a:r>
          </a:p>
          <a:p>
            <a:pPr lvl="1"/>
            <a:r>
              <a:rPr lang="en-US" sz="1800" dirty="0" err="1" smtClean="0">
                <a:latin typeface="Calibri" pitchFamily="34" charset="0"/>
                <a:cs typeface="Calibri" pitchFamily="34" charset="0"/>
              </a:rPr>
              <a:t>int</a:t>
            </a:r>
            <a:r>
              <a:rPr lang="en-US" sz="1800" dirty="0" smtClean="0">
                <a:latin typeface="Calibri" pitchFamily="34" charset="0"/>
                <a:cs typeface="Calibri" pitchFamily="34" charset="0"/>
              </a:rPr>
              <a:t> </a:t>
            </a:r>
            <a:r>
              <a:rPr lang="en-US" sz="1800" dirty="0">
                <a:latin typeface="Calibri" pitchFamily="34" charset="0"/>
                <a:cs typeface="Calibri" pitchFamily="34" charset="0"/>
              </a:rPr>
              <a:t>main(){</a:t>
            </a:r>
          </a:p>
          <a:p>
            <a:pPr lvl="1"/>
            <a:r>
              <a:rPr lang="en-US" sz="1800" dirty="0">
                <a:latin typeface="Calibri" pitchFamily="34" charset="0"/>
                <a:cs typeface="Calibri" pitchFamily="34" charset="0"/>
              </a:rPr>
              <a:t>       	</a:t>
            </a:r>
            <a:r>
              <a:rPr lang="en-US" sz="1800" dirty="0" err="1">
                <a:latin typeface="Calibri" pitchFamily="34" charset="0"/>
                <a:cs typeface="Calibri" pitchFamily="34" charset="0"/>
              </a:rPr>
              <a:t>cout</a:t>
            </a:r>
            <a:r>
              <a:rPr lang="en-US" sz="1800" dirty="0">
                <a:latin typeface="Calibri" pitchFamily="34" charset="0"/>
                <a:cs typeface="Calibri" pitchFamily="34" charset="0"/>
              </a:rPr>
              <a:t>&lt;&lt;</a:t>
            </a:r>
            <a:r>
              <a:rPr lang="en-US" sz="1800" dirty="0" smtClean="0">
                <a:latin typeface="Calibri" pitchFamily="34" charset="0"/>
                <a:cs typeface="Calibri" pitchFamily="34" charset="0"/>
              </a:rPr>
              <a:t>Max(4,5)&lt;&lt;</a:t>
            </a:r>
            <a:r>
              <a:rPr lang="en-US" sz="1800" dirty="0" err="1" smtClean="0">
                <a:latin typeface="Calibri" pitchFamily="34" charset="0"/>
                <a:cs typeface="Calibri" pitchFamily="34" charset="0"/>
              </a:rPr>
              <a:t>endl</a:t>
            </a:r>
            <a:r>
              <a:rPr lang="en-US" sz="1800" dirty="0" smtClean="0">
                <a:latin typeface="Calibri" pitchFamily="34" charset="0"/>
                <a:cs typeface="Calibri" pitchFamily="34" charset="0"/>
              </a:rPr>
              <a:t>;</a:t>
            </a:r>
            <a:endParaRPr lang="en-US" sz="1800" dirty="0">
              <a:latin typeface="Calibri" pitchFamily="34" charset="0"/>
              <a:cs typeface="Calibri" pitchFamily="34" charset="0"/>
            </a:endParaRPr>
          </a:p>
          <a:p>
            <a:pPr lvl="1"/>
            <a:r>
              <a:rPr lang="en-US" sz="1800" dirty="0">
                <a:latin typeface="Calibri" pitchFamily="34" charset="0"/>
                <a:cs typeface="Calibri" pitchFamily="34" charset="0"/>
              </a:rPr>
              <a:t>	</a:t>
            </a:r>
            <a:r>
              <a:rPr lang="en-US" sz="1800" dirty="0" err="1">
                <a:latin typeface="Calibri" pitchFamily="34" charset="0"/>
                <a:cs typeface="Calibri" pitchFamily="34" charset="0"/>
              </a:rPr>
              <a:t>cout</a:t>
            </a:r>
            <a:r>
              <a:rPr lang="en-US" sz="1800" dirty="0">
                <a:latin typeface="Calibri" pitchFamily="34" charset="0"/>
                <a:cs typeface="Calibri" pitchFamily="34" charset="0"/>
              </a:rPr>
              <a:t>&lt;&lt;Max(4.5, 3.2)&lt;&lt;</a:t>
            </a:r>
            <a:r>
              <a:rPr lang="en-US" sz="1800" dirty="0" err="1">
                <a:latin typeface="Calibri" pitchFamily="34" charset="0"/>
                <a:cs typeface="Calibri" pitchFamily="34" charset="0"/>
              </a:rPr>
              <a:t>endl</a:t>
            </a:r>
            <a:r>
              <a:rPr lang="en-US" sz="1800" dirty="0">
                <a:latin typeface="Calibri" pitchFamily="34" charset="0"/>
                <a:cs typeface="Calibri" pitchFamily="34" charset="0"/>
              </a:rPr>
              <a:t>;</a:t>
            </a:r>
          </a:p>
          <a:p>
            <a:pPr lvl="1"/>
            <a:r>
              <a:rPr lang="en-US" sz="1800" dirty="0">
                <a:latin typeface="Calibri" pitchFamily="34" charset="0"/>
                <a:cs typeface="Calibri" pitchFamily="34" charset="0"/>
              </a:rPr>
              <a:t>	return 0;</a:t>
            </a:r>
          </a:p>
          <a:p>
            <a:pPr lvl="1"/>
            <a:r>
              <a:rPr lang="en-US" sz="1800" dirty="0">
                <a:latin typeface="Calibri" pitchFamily="34" charset="0"/>
                <a:cs typeface="Calibri" pitchFamily="34" charset="0"/>
              </a:rPr>
              <a:t>}</a:t>
            </a:r>
            <a:endParaRPr lang="en-US" sz="1800" dirty="0" smtClean="0">
              <a:latin typeface="Calibri" pitchFamily="34" charset="0"/>
              <a:cs typeface="Calibri" pitchFamily="34" charset="0"/>
            </a:endParaRPr>
          </a:p>
          <a:p>
            <a:pPr fontAlgn="base"/>
            <a:r>
              <a:rPr lang="en-US" sz="1800" dirty="0" smtClean="0">
                <a:latin typeface="Calibri" pitchFamily="34" charset="0"/>
                <a:cs typeface="Calibri" pitchFamily="34" charset="0"/>
              </a:rPr>
              <a:t>Output: </a:t>
            </a:r>
          </a:p>
          <a:p>
            <a:pPr fontAlgn="base"/>
            <a:r>
              <a:rPr lang="en-US" sz="1800" dirty="0" smtClean="0">
                <a:latin typeface="Calibri" pitchFamily="34" charset="0"/>
                <a:cs typeface="Calibri" pitchFamily="34" charset="0"/>
              </a:rPr>
              <a:t>5 </a:t>
            </a:r>
          </a:p>
          <a:p>
            <a:pPr fontAlgn="base"/>
            <a:r>
              <a:rPr lang="en-US" sz="1800" dirty="0" smtClean="0">
                <a:latin typeface="Calibri" pitchFamily="34" charset="0"/>
                <a:cs typeface="Calibri" pitchFamily="34" charset="0"/>
              </a:rPr>
              <a:t>4.5</a:t>
            </a:r>
          </a:p>
          <a:p>
            <a:pPr fontAlgn="base"/>
            <a:r>
              <a:rPr lang="en-US" sz="1800" dirty="0">
                <a:latin typeface="Calibri" pitchFamily="34" charset="0"/>
                <a:cs typeface="Calibri" pitchFamily="34" charset="0"/>
              </a:rPr>
              <a:t>	</a:t>
            </a:r>
            <a:endParaRPr lang="en-IN" sz="1800" dirty="0">
              <a:latin typeface="Calibri" pitchFamily="34" charset="0"/>
              <a:cs typeface="Calibri" pitchFamily="34" charset="0"/>
            </a:endParaRPr>
          </a:p>
        </p:txBody>
      </p:sp>
      <p:sp>
        <p:nvSpPr>
          <p:cNvPr id="8" name="Google Shape;99;p19">
            <a:extLst>
              <a:ext uri="{FF2B5EF4-FFF2-40B4-BE49-F238E27FC236}">
                <a16:creationId xmlns="" xmlns:a16="http://schemas.microsoft.com/office/drawing/2014/main" id="{8A90869E-2300-483D-BE0B-A73EFF819635}"/>
              </a:ext>
            </a:extLst>
          </p:cNvPr>
          <p:cNvSpPr txBox="1">
            <a:spLocks/>
          </p:cNvSpPr>
          <p:nvPr/>
        </p:nvSpPr>
        <p:spPr>
          <a:xfrm>
            <a:off x="389700" y="92375"/>
            <a:ext cx="8646274"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smtClean="0">
                <a:solidFill>
                  <a:srgbClr val="FFFFFF"/>
                </a:solidFill>
                <a:latin typeface="Calibri" panose="020F0502020204030204" pitchFamily="34" charset="0"/>
                <a:cs typeface="Calibri" panose="020F0502020204030204" pitchFamily="34" charset="0"/>
              </a:rPr>
              <a:t>Practice question  </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987623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pPr fontAlgn="base"/>
            <a:r>
              <a:rPr lang="en-IN" sz="1800" dirty="0" smtClean="0">
                <a:latin typeface="Calibri" pitchFamily="34" charset="0"/>
                <a:cs typeface="Calibri" pitchFamily="34" charset="0"/>
              </a:rPr>
              <a:t>Explanation: </a:t>
            </a:r>
          </a:p>
          <a:p>
            <a:pPr fontAlgn="base"/>
            <a:r>
              <a:rPr lang="en-IN" sz="1800" dirty="0" smtClean="0">
                <a:latin typeface="Calibri" pitchFamily="34" charset="0"/>
                <a:cs typeface="Calibri" pitchFamily="34" charset="0"/>
              </a:rPr>
              <a:t>In addition to normal program, we have preceded the function definition with </a:t>
            </a:r>
            <a:r>
              <a:rPr lang="en-IN" sz="1800" dirty="0"/>
              <a:t>template </a:t>
            </a:r>
            <a:r>
              <a:rPr lang="en-IN" sz="1800" dirty="0" smtClean="0"/>
              <a:t>&lt;class T&gt; which we always do. </a:t>
            </a:r>
          </a:p>
          <a:p>
            <a:pPr fontAlgn="base"/>
            <a:endParaRPr lang="en-IN" sz="1800" dirty="0">
              <a:latin typeface="Calibri" pitchFamily="34" charset="0"/>
              <a:cs typeface="Calibri" pitchFamily="34" charset="0"/>
            </a:endParaRPr>
          </a:p>
          <a:p>
            <a:pPr fontAlgn="base"/>
            <a:r>
              <a:rPr lang="en-IN" sz="1800" dirty="0" smtClean="0">
                <a:latin typeface="Calibri" pitchFamily="34" charset="0"/>
                <a:cs typeface="Calibri" pitchFamily="34" charset="0"/>
              </a:rPr>
              <a:t> </a:t>
            </a:r>
          </a:p>
          <a:p>
            <a:pPr fontAlgn="base"/>
            <a:r>
              <a:rPr lang="en-US" sz="1800" dirty="0">
                <a:latin typeface="Calibri" pitchFamily="34" charset="0"/>
                <a:cs typeface="Calibri" pitchFamily="34" charset="0"/>
              </a:rPr>
              <a:t>X Max (X a, X b</a:t>
            </a:r>
            <a:r>
              <a:rPr lang="en-US" sz="1800" dirty="0" smtClean="0">
                <a:latin typeface="Calibri" pitchFamily="34" charset="0"/>
                <a:cs typeface="Calibri" pitchFamily="34" charset="0"/>
              </a:rPr>
              <a:t>):  is a function prototype where X could be any name you like. X works as placeholder written in &lt;&gt;. If you pass </a:t>
            </a:r>
            <a:r>
              <a:rPr lang="en-US" sz="1800" dirty="0" err="1" smtClean="0">
                <a:latin typeface="Calibri" pitchFamily="34" charset="0"/>
                <a:cs typeface="Calibri" pitchFamily="34" charset="0"/>
              </a:rPr>
              <a:t>int</a:t>
            </a:r>
            <a:r>
              <a:rPr lang="en-US" sz="1800" dirty="0">
                <a:latin typeface="Calibri" pitchFamily="34" charset="0"/>
                <a:cs typeface="Calibri" pitchFamily="34" charset="0"/>
              </a:rPr>
              <a:t> </a:t>
            </a:r>
            <a:r>
              <a:rPr lang="en-US" sz="1800" dirty="0" smtClean="0">
                <a:latin typeface="Calibri" pitchFamily="34" charset="0"/>
                <a:cs typeface="Calibri" pitchFamily="34" charset="0"/>
              </a:rPr>
              <a:t>as data type, X will be int. If you pass double as data type, X will be double.</a:t>
            </a:r>
          </a:p>
          <a:p>
            <a:pPr fontAlgn="base"/>
            <a:endParaRPr lang="en-US" sz="1800" dirty="0">
              <a:latin typeface="Calibri" pitchFamily="34" charset="0"/>
              <a:cs typeface="Calibri" pitchFamily="34" charset="0"/>
            </a:endParaRPr>
          </a:p>
          <a:p>
            <a:pPr fontAlgn="base"/>
            <a:endParaRPr lang="en-US" sz="1800" dirty="0" smtClean="0">
              <a:latin typeface="Calibri" pitchFamily="34" charset="0"/>
              <a:cs typeface="Calibri" pitchFamily="34" charset="0"/>
            </a:endParaRPr>
          </a:p>
          <a:p>
            <a:pPr fontAlgn="base"/>
            <a:endParaRPr lang="en-US" sz="1800" dirty="0">
              <a:latin typeface="Calibri" pitchFamily="34" charset="0"/>
              <a:cs typeface="Calibri" pitchFamily="34" charset="0"/>
            </a:endParaRPr>
          </a:p>
          <a:p>
            <a:pPr fontAlgn="base"/>
            <a:endParaRPr lang="en-US" sz="1800" dirty="0" smtClean="0">
              <a:latin typeface="Calibri" pitchFamily="34" charset="0"/>
              <a:cs typeface="Calibri" pitchFamily="34" charset="0"/>
            </a:endParaRPr>
          </a:p>
        </p:txBody>
      </p:sp>
      <p:sp>
        <p:nvSpPr>
          <p:cNvPr id="8" name="Google Shape;99;p19">
            <a:extLst>
              <a:ext uri="{FF2B5EF4-FFF2-40B4-BE49-F238E27FC236}">
                <a16:creationId xmlns="" xmlns:a16="http://schemas.microsoft.com/office/drawing/2014/main" id="{8A90869E-2300-483D-BE0B-A73EFF819635}"/>
              </a:ext>
            </a:extLst>
          </p:cNvPr>
          <p:cNvSpPr txBox="1">
            <a:spLocks/>
          </p:cNvSpPr>
          <p:nvPr/>
        </p:nvSpPr>
        <p:spPr>
          <a:xfrm>
            <a:off x="389700" y="92375"/>
            <a:ext cx="8646274"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smtClean="0">
                <a:solidFill>
                  <a:srgbClr val="FFFFFF"/>
                </a:solidFill>
                <a:latin typeface="Calibri" panose="020F0502020204030204" pitchFamily="34" charset="0"/>
                <a:cs typeface="Calibri" panose="020F0502020204030204" pitchFamily="34" charset="0"/>
              </a:rPr>
              <a:t>Practice question</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736891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pPr lvl="1"/>
            <a:r>
              <a:rPr lang="en-US" sz="1800" dirty="0" smtClean="0">
                <a:latin typeface="Calibri" pitchFamily="34" charset="0"/>
                <a:cs typeface="Calibri" pitchFamily="34" charset="0"/>
              </a:rPr>
              <a:t>A function template is also known as generic function. </a:t>
            </a:r>
          </a:p>
          <a:p>
            <a:pPr lvl="1"/>
            <a:endParaRPr lang="en-US" sz="1800" dirty="0">
              <a:latin typeface="Calibri" pitchFamily="34" charset="0"/>
              <a:cs typeface="Calibri" pitchFamily="34" charset="0"/>
            </a:endParaRPr>
          </a:p>
          <a:p>
            <a:pPr lvl="1"/>
            <a:r>
              <a:rPr lang="en-US" sz="1800" dirty="0" smtClean="0">
                <a:latin typeface="Calibri" pitchFamily="34" charset="0"/>
                <a:cs typeface="Calibri" pitchFamily="34" charset="0"/>
              </a:rPr>
              <a:t>Syntax: </a:t>
            </a:r>
          </a:p>
          <a:p>
            <a:pPr lvl="1"/>
            <a:r>
              <a:rPr lang="en-US" sz="1800" dirty="0" smtClean="0"/>
              <a:t>template </a:t>
            </a:r>
            <a:r>
              <a:rPr lang="en-US" sz="1800" dirty="0"/>
              <a:t>&lt;class type&gt; ret-type </a:t>
            </a:r>
            <a:r>
              <a:rPr lang="en-US" sz="1800" dirty="0" err="1" smtClean="0"/>
              <a:t>function_name</a:t>
            </a:r>
            <a:r>
              <a:rPr lang="en-US" sz="1800" dirty="0" smtClean="0"/>
              <a:t>(parameter </a:t>
            </a:r>
            <a:r>
              <a:rPr lang="en-US" sz="1800" dirty="0"/>
              <a:t>list) </a:t>
            </a:r>
            <a:endParaRPr lang="en-US" sz="1800" dirty="0" smtClean="0"/>
          </a:p>
          <a:p>
            <a:pPr lvl="1"/>
            <a:r>
              <a:rPr lang="en-US" sz="1800" dirty="0" smtClean="0"/>
              <a:t>{ </a:t>
            </a:r>
          </a:p>
          <a:p>
            <a:pPr lvl="1"/>
            <a:r>
              <a:rPr lang="en-US" sz="1800" dirty="0" smtClean="0"/>
              <a:t>// </a:t>
            </a:r>
            <a:r>
              <a:rPr lang="en-US" sz="1800" dirty="0"/>
              <a:t>body of function </a:t>
            </a:r>
            <a:endParaRPr lang="en-US" sz="1800" dirty="0" smtClean="0"/>
          </a:p>
          <a:p>
            <a:pPr lvl="1"/>
            <a:r>
              <a:rPr lang="en-US" sz="1800" dirty="0" smtClean="0"/>
              <a:t>}</a:t>
            </a:r>
          </a:p>
          <a:p>
            <a:pPr lvl="1"/>
            <a:endParaRPr lang="en-IN" sz="1800" dirty="0">
              <a:latin typeface="Calibri" pitchFamily="34" charset="0"/>
              <a:cs typeface="Calibri" pitchFamily="34" charset="0"/>
            </a:endParaRPr>
          </a:p>
          <a:p>
            <a:pPr lvl="1"/>
            <a:r>
              <a:rPr lang="en-IN" sz="1800" dirty="0">
                <a:latin typeface="Calibri" pitchFamily="34" charset="0"/>
                <a:cs typeface="Calibri" pitchFamily="34" charset="0"/>
              </a:rPr>
              <a:t>t</a:t>
            </a:r>
            <a:r>
              <a:rPr lang="en-IN" sz="1800" dirty="0" smtClean="0">
                <a:latin typeface="Calibri" pitchFamily="34" charset="0"/>
                <a:cs typeface="Calibri" pitchFamily="34" charset="0"/>
              </a:rPr>
              <a:t>emplate: is a keyword and is to be written in small case</a:t>
            </a:r>
          </a:p>
          <a:p>
            <a:pPr lvl="1"/>
            <a:endParaRPr lang="en-US" sz="1800" dirty="0" smtClean="0">
              <a:latin typeface="Calibri" pitchFamily="34" charset="0"/>
              <a:cs typeface="Calibri" pitchFamily="34" charset="0"/>
            </a:endParaRPr>
          </a:p>
          <a:p>
            <a:pPr lvl="1"/>
            <a:r>
              <a:rPr lang="en-US" sz="1800" dirty="0" smtClean="0">
                <a:latin typeface="Calibri" pitchFamily="34" charset="0"/>
                <a:cs typeface="Calibri" pitchFamily="34" charset="0"/>
              </a:rPr>
              <a:t>class is a keyword which is </a:t>
            </a:r>
            <a:r>
              <a:rPr lang="en-US" sz="1800" dirty="0" err="1" smtClean="0">
                <a:latin typeface="Calibri" pitchFamily="34" charset="0"/>
                <a:cs typeface="Calibri" pitchFamily="34" charset="0"/>
              </a:rPr>
              <a:t>madatory</a:t>
            </a:r>
            <a:endParaRPr lang="en-US" sz="1800" dirty="0" smtClean="0">
              <a:latin typeface="Calibri" pitchFamily="34" charset="0"/>
              <a:cs typeface="Calibri" pitchFamily="34" charset="0"/>
            </a:endParaRPr>
          </a:p>
          <a:p>
            <a:pPr lvl="1"/>
            <a:endParaRPr lang="en-US" sz="1800" dirty="0" smtClean="0">
              <a:latin typeface="Calibri" pitchFamily="34" charset="0"/>
              <a:cs typeface="Calibri" pitchFamily="34" charset="0"/>
            </a:endParaRPr>
          </a:p>
          <a:p>
            <a:pPr lvl="1"/>
            <a:r>
              <a:rPr lang="en-US" sz="1800" dirty="0" smtClean="0">
                <a:latin typeface="Calibri" pitchFamily="34" charset="0"/>
                <a:cs typeface="Calibri" pitchFamily="34" charset="0"/>
              </a:rPr>
              <a:t>Type is a placeholder which will be replaced with data type you pass from calling function.</a:t>
            </a:r>
          </a:p>
          <a:p>
            <a:pPr lvl="1"/>
            <a:endParaRPr lang="en-US" sz="1800" dirty="0">
              <a:latin typeface="Calibri" pitchFamily="34" charset="0"/>
              <a:cs typeface="Calibri" pitchFamily="34" charset="0"/>
            </a:endParaRPr>
          </a:p>
          <a:p>
            <a:pPr lvl="1"/>
            <a:r>
              <a:rPr lang="en-US" sz="1800" dirty="0" smtClean="0">
                <a:latin typeface="Calibri" pitchFamily="34" charset="0"/>
                <a:cs typeface="Calibri" pitchFamily="34" charset="0"/>
              </a:rPr>
              <a:t>Ret-type </a:t>
            </a:r>
            <a:r>
              <a:rPr lang="en-US" sz="1800" dirty="0" err="1">
                <a:latin typeface="Calibri" pitchFamily="34" charset="0"/>
                <a:cs typeface="Calibri" pitchFamily="34" charset="0"/>
              </a:rPr>
              <a:t>function_name</a:t>
            </a:r>
            <a:r>
              <a:rPr lang="en-US" sz="1800" dirty="0">
                <a:latin typeface="Calibri" pitchFamily="34" charset="0"/>
                <a:cs typeface="Calibri" pitchFamily="34" charset="0"/>
              </a:rPr>
              <a:t> </a:t>
            </a:r>
            <a:r>
              <a:rPr lang="en-US" sz="1800" dirty="0" smtClean="0">
                <a:latin typeface="Calibri" pitchFamily="34" charset="0"/>
                <a:cs typeface="Calibri" pitchFamily="34" charset="0"/>
              </a:rPr>
              <a:t>(</a:t>
            </a:r>
            <a:r>
              <a:rPr lang="en-IN" sz="1800" dirty="0" smtClean="0">
                <a:latin typeface="Calibri" pitchFamily="34" charset="0"/>
                <a:cs typeface="Calibri" pitchFamily="34" charset="0"/>
              </a:rPr>
              <a:t>parameter list) : is a normal function prototype. </a:t>
            </a:r>
            <a:endParaRPr lang="en-IN" sz="1800" dirty="0">
              <a:latin typeface="Calibri" pitchFamily="34" charset="0"/>
              <a:cs typeface="Calibri" pitchFamily="34" charset="0"/>
            </a:endParaRPr>
          </a:p>
          <a:p>
            <a:pPr lvl="1"/>
            <a:endParaRPr lang="en-US" sz="1800" dirty="0" smtClean="0">
              <a:latin typeface="Calibri" pitchFamily="34" charset="0"/>
              <a:cs typeface="Calibri" pitchFamily="34" charset="0"/>
            </a:endParaRPr>
          </a:p>
          <a:p>
            <a:pPr lvl="1"/>
            <a:endParaRPr lang="en-US" sz="1800" dirty="0">
              <a:latin typeface="Calibri" pitchFamily="34" charset="0"/>
              <a:cs typeface="Calibri" pitchFamily="34" charset="0"/>
            </a:endParaRPr>
          </a:p>
        </p:txBody>
      </p:sp>
      <p:sp>
        <p:nvSpPr>
          <p:cNvPr id="8" name="Google Shape;99;p19">
            <a:extLst>
              <a:ext uri="{FF2B5EF4-FFF2-40B4-BE49-F238E27FC236}">
                <a16:creationId xmlns=""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b="1" dirty="0" smtClean="0">
                <a:solidFill>
                  <a:srgbClr val="FFFFFF"/>
                </a:solidFill>
                <a:latin typeface="Calibri"/>
                <a:cs typeface="Calibri"/>
              </a:rPr>
              <a:t>syntax</a:t>
            </a:r>
            <a:endParaRPr lang="en" sz="2400" b="1" dirty="0">
              <a:solidFill>
                <a:srgbClr val="FFFFFF"/>
              </a:solidFill>
              <a:latin typeface="Calibri" panose="020F0502020204030204" pitchFamily="34" charset="0"/>
              <a:cs typeface="Calibri" panose="020F0502020204030204" pitchFamily="34" charset="0"/>
            </a:endParaRPr>
          </a:p>
        </p:txBody>
      </p:sp>
      <p:sp>
        <p:nvSpPr>
          <p:cNvPr id="3" name="Rectangle 2"/>
          <p:cNvSpPr>
            <a:spLocks noChangeArrowheads="1"/>
          </p:cNvSpPr>
          <p:nvPr/>
        </p:nvSpPr>
        <p:spPr bwMode="auto">
          <a:xfrm>
            <a:off x="2219325" y="11239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40755926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pPr lvl="1"/>
            <a:r>
              <a:rPr lang="en-US" sz="1800" dirty="0" smtClean="0">
                <a:latin typeface="Calibri" pitchFamily="34" charset="0"/>
                <a:cs typeface="Calibri" pitchFamily="34" charset="0"/>
              </a:rPr>
              <a:t>What if I have different types of arguments in function call? </a:t>
            </a:r>
          </a:p>
          <a:p>
            <a:pPr lvl="1"/>
            <a:endParaRPr lang="en-US" sz="1800" dirty="0">
              <a:latin typeface="Calibri" pitchFamily="34" charset="0"/>
              <a:cs typeface="Calibri" pitchFamily="34" charset="0"/>
            </a:endParaRPr>
          </a:p>
          <a:p>
            <a:pPr lvl="1"/>
            <a:r>
              <a:rPr lang="en-US" sz="1800" dirty="0" smtClean="0">
                <a:latin typeface="Calibri" pitchFamily="34" charset="0"/>
                <a:cs typeface="Calibri" pitchFamily="34" charset="0"/>
              </a:rPr>
              <a:t>The above program can be modified with reference to the following syntax:</a:t>
            </a:r>
          </a:p>
          <a:p>
            <a:pPr lvl="1"/>
            <a:endParaRPr lang="en-US" sz="1800" dirty="0">
              <a:latin typeface="Calibri" pitchFamily="34" charset="0"/>
              <a:cs typeface="Calibri" pitchFamily="34" charset="0"/>
            </a:endParaRPr>
          </a:p>
          <a:p>
            <a:pPr lvl="1"/>
            <a:endParaRPr lang="en-US" sz="1800" dirty="0" smtClean="0">
              <a:latin typeface="Calibri" pitchFamily="34" charset="0"/>
              <a:cs typeface="Calibri" pitchFamily="34" charset="0"/>
            </a:endParaRPr>
          </a:p>
          <a:p>
            <a:pPr lvl="1"/>
            <a:r>
              <a:rPr lang="en-US" sz="1800" dirty="0">
                <a:latin typeface="Calibri" pitchFamily="34" charset="0"/>
                <a:cs typeface="Calibri" pitchFamily="34" charset="0"/>
              </a:rPr>
              <a:t>template &lt;class </a:t>
            </a:r>
            <a:r>
              <a:rPr lang="en-US" sz="1800" dirty="0" smtClean="0">
                <a:latin typeface="Calibri" pitchFamily="34" charset="0"/>
                <a:cs typeface="Calibri" pitchFamily="34" charset="0"/>
              </a:rPr>
              <a:t>type1, class type2&gt; type1 or type2 </a:t>
            </a:r>
            <a:r>
              <a:rPr lang="en-US" sz="1800" dirty="0" err="1">
                <a:latin typeface="Calibri" pitchFamily="34" charset="0"/>
                <a:cs typeface="Calibri" pitchFamily="34" charset="0"/>
              </a:rPr>
              <a:t>function_name</a:t>
            </a:r>
            <a:r>
              <a:rPr lang="en-US" sz="1800" dirty="0">
                <a:latin typeface="Calibri" pitchFamily="34" charset="0"/>
                <a:cs typeface="Calibri" pitchFamily="34" charset="0"/>
              </a:rPr>
              <a:t> (</a:t>
            </a:r>
            <a:r>
              <a:rPr lang="en-IN" sz="1800" dirty="0" smtClean="0">
                <a:latin typeface="Calibri" pitchFamily="34" charset="0"/>
                <a:cs typeface="Calibri" pitchFamily="34" charset="0"/>
              </a:rPr>
              <a:t>type1 </a:t>
            </a:r>
            <a:r>
              <a:rPr lang="en-IN" sz="1800" dirty="0">
                <a:latin typeface="Calibri" pitchFamily="34" charset="0"/>
                <a:cs typeface="Calibri" pitchFamily="34" charset="0"/>
              </a:rPr>
              <a:t>arg1</a:t>
            </a:r>
            <a:r>
              <a:rPr lang="en-IN" sz="1800" dirty="0" smtClean="0">
                <a:latin typeface="Calibri" pitchFamily="34" charset="0"/>
                <a:cs typeface="Calibri" pitchFamily="34" charset="0"/>
              </a:rPr>
              <a:t>, type2 arg2, ....)</a:t>
            </a:r>
          </a:p>
          <a:p>
            <a:pPr lvl="1"/>
            <a:endParaRPr lang="en-IN" sz="1800" dirty="0">
              <a:latin typeface="Calibri" pitchFamily="34" charset="0"/>
              <a:cs typeface="Calibri" pitchFamily="34" charset="0"/>
            </a:endParaRPr>
          </a:p>
          <a:p>
            <a:pPr lvl="1"/>
            <a:r>
              <a:rPr lang="en-IN" sz="1800" dirty="0" smtClean="0">
                <a:latin typeface="Calibri" pitchFamily="34" charset="0"/>
                <a:cs typeface="Calibri" pitchFamily="34" charset="0"/>
              </a:rPr>
              <a:t>Let us understand it better with the help of example.</a:t>
            </a:r>
            <a:endParaRPr lang="en-IN" sz="1800" dirty="0">
              <a:latin typeface="Calibri" pitchFamily="34" charset="0"/>
              <a:cs typeface="Calibri" pitchFamily="34" charset="0"/>
            </a:endParaRPr>
          </a:p>
          <a:p>
            <a:pPr lvl="1"/>
            <a:endParaRPr lang="en-US" sz="1800" dirty="0" smtClean="0">
              <a:latin typeface="Calibri" pitchFamily="34" charset="0"/>
              <a:cs typeface="Calibri" pitchFamily="34" charset="0"/>
            </a:endParaRPr>
          </a:p>
          <a:p>
            <a:pPr lvl="1"/>
            <a:endParaRPr lang="en-US" sz="1800" dirty="0">
              <a:latin typeface="Calibri" pitchFamily="34" charset="0"/>
              <a:cs typeface="Calibri" pitchFamily="34" charset="0"/>
            </a:endParaRPr>
          </a:p>
          <a:p>
            <a:pPr lvl="1"/>
            <a:r>
              <a:rPr lang="en-US" sz="1800" b="1" dirty="0" smtClean="0">
                <a:latin typeface="Calibri" pitchFamily="34" charset="0"/>
                <a:cs typeface="Calibri" pitchFamily="34" charset="0"/>
              </a:rPr>
              <a:t>Hint: Initially, Always write the program in usual way and then modify it to make it generic. </a:t>
            </a:r>
            <a:endParaRPr lang="en-US" sz="1800" b="1" dirty="0">
              <a:latin typeface="Calibri" pitchFamily="34" charset="0"/>
              <a:cs typeface="Calibri" pitchFamily="34" charset="0"/>
            </a:endParaRPr>
          </a:p>
          <a:p>
            <a:pPr lvl="1"/>
            <a:r>
              <a:rPr lang="en-US" sz="1800" dirty="0" smtClean="0">
                <a:latin typeface="Calibri" pitchFamily="34" charset="0"/>
                <a:cs typeface="Calibri" pitchFamily="34" charset="0"/>
              </a:rPr>
              <a:t>  </a:t>
            </a:r>
            <a:endParaRPr lang="en-US" sz="1800" dirty="0">
              <a:latin typeface="Calibri" pitchFamily="34" charset="0"/>
              <a:cs typeface="Calibri" pitchFamily="34" charset="0"/>
            </a:endParaRPr>
          </a:p>
        </p:txBody>
      </p:sp>
      <p:sp>
        <p:nvSpPr>
          <p:cNvPr id="8" name="Google Shape;99;p19">
            <a:extLst>
              <a:ext uri="{FF2B5EF4-FFF2-40B4-BE49-F238E27FC236}">
                <a16:creationId xmlns=""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b="1" dirty="0" smtClean="0">
                <a:solidFill>
                  <a:srgbClr val="FFFFFF"/>
                </a:solidFill>
                <a:latin typeface="Calibri"/>
                <a:cs typeface="Calibri"/>
              </a:rPr>
              <a:t>Practice question</a:t>
            </a:r>
            <a:endParaRPr lang="en" sz="2400" b="1" dirty="0">
              <a:solidFill>
                <a:srgbClr val="FFFFFF"/>
              </a:solidFill>
              <a:latin typeface="Calibri" panose="020F0502020204030204" pitchFamily="34" charset="0"/>
              <a:cs typeface="Calibri" panose="020F0502020204030204" pitchFamily="34" charset="0"/>
            </a:endParaRPr>
          </a:p>
        </p:txBody>
      </p:sp>
      <p:sp>
        <p:nvSpPr>
          <p:cNvPr id="3" name="Rectangle 2"/>
          <p:cNvSpPr>
            <a:spLocks noChangeArrowheads="1"/>
          </p:cNvSpPr>
          <p:nvPr/>
        </p:nvSpPr>
        <p:spPr bwMode="auto">
          <a:xfrm>
            <a:off x="2219325" y="11239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3918470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6" y="671320"/>
            <a:ext cx="8952288" cy="4379804"/>
          </a:xfrm>
          <a:prstGeom prst="rect">
            <a:avLst/>
          </a:prstGeom>
          <a:noFill/>
          <a:ln>
            <a:solidFill>
              <a:schemeClr val="tx1"/>
            </a:solidFill>
          </a:ln>
        </p:spPr>
        <p:txBody>
          <a:bodyPr spcFirstLastPara="1" wrap="square" lIns="91425" tIns="91425" rIns="91425" bIns="91425" anchor="t" anchorCtr="0">
            <a:noAutofit/>
          </a:bodyPr>
          <a:lstStyle/>
          <a:p>
            <a:pPr fontAlgn="base"/>
            <a:r>
              <a:rPr lang="en-US" sz="1800" dirty="0">
                <a:latin typeface="Calibri" pitchFamily="34" charset="0"/>
                <a:cs typeface="Calibri" pitchFamily="34" charset="0"/>
              </a:rPr>
              <a:t>#include &lt;</a:t>
            </a:r>
            <a:r>
              <a:rPr lang="en-US" sz="1800" dirty="0" err="1">
                <a:latin typeface="Calibri" pitchFamily="34" charset="0"/>
                <a:cs typeface="Calibri" pitchFamily="34" charset="0"/>
              </a:rPr>
              <a:t>iostream</a:t>
            </a:r>
            <a:r>
              <a:rPr lang="en-US" sz="1800" dirty="0">
                <a:latin typeface="Calibri" pitchFamily="34" charset="0"/>
                <a:cs typeface="Calibri" pitchFamily="34" charset="0"/>
              </a:rPr>
              <a:t>&gt; </a:t>
            </a:r>
            <a:endParaRPr lang="en-US" sz="1800" dirty="0" smtClean="0">
              <a:latin typeface="Calibri" pitchFamily="34" charset="0"/>
              <a:cs typeface="Calibri" pitchFamily="34" charset="0"/>
            </a:endParaRPr>
          </a:p>
          <a:p>
            <a:pPr fontAlgn="base"/>
            <a:r>
              <a:rPr lang="en-US" sz="1800" dirty="0" smtClean="0">
                <a:latin typeface="Calibri" pitchFamily="34" charset="0"/>
                <a:cs typeface="Calibri" pitchFamily="34" charset="0"/>
              </a:rPr>
              <a:t>using </a:t>
            </a:r>
            <a:r>
              <a:rPr lang="en-US" sz="1800" dirty="0">
                <a:latin typeface="Calibri" pitchFamily="34" charset="0"/>
                <a:cs typeface="Calibri" pitchFamily="34" charset="0"/>
              </a:rPr>
              <a:t>namespace </a:t>
            </a:r>
            <a:r>
              <a:rPr lang="en-US" sz="1800" dirty="0" err="1">
                <a:latin typeface="Calibri" pitchFamily="34" charset="0"/>
                <a:cs typeface="Calibri" pitchFamily="34" charset="0"/>
              </a:rPr>
              <a:t>std</a:t>
            </a:r>
            <a:r>
              <a:rPr lang="en-US" sz="1800" dirty="0">
                <a:latin typeface="Calibri" pitchFamily="34" charset="0"/>
                <a:cs typeface="Calibri" pitchFamily="34" charset="0"/>
              </a:rPr>
              <a:t>; </a:t>
            </a:r>
            <a:endParaRPr lang="en-US" sz="1800" dirty="0" smtClean="0">
              <a:latin typeface="Calibri" pitchFamily="34" charset="0"/>
              <a:cs typeface="Calibri" pitchFamily="34" charset="0"/>
            </a:endParaRPr>
          </a:p>
          <a:p>
            <a:pPr fontAlgn="base"/>
            <a:r>
              <a:rPr lang="en-US" sz="1800" dirty="0" smtClean="0">
                <a:latin typeface="Calibri" pitchFamily="34" charset="0"/>
                <a:cs typeface="Calibri" pitchFamily="34" charset="0"/>
              </a:rPr>
              <a:t>template </a:t>
            </a:r>
            <a:r>
              <a:rPr lang="en-US" sz="1800" dirty="0">
                <a:latin typeface="Calibri" pitchFamily="34" charset="0"/>
                <a:cs typeface="Calibri" pitchFamily="34" charset="0"/>
              </a:rPr>
              <a:t>&lt;class T, class M&gt; M Max(T a, M b</a:t>
            </a:r>
            <a:r>
              <a:rPr lang="en-US" sz="1800" dirty="0" smtClean="0">
                <a:latin typeface="Calibri" pitchFamily="34" charset="0"/>
                <a:cs typeface="Calibri" pitchFamily="34" charset="0"/>
              </a:rPr>
              <a:t>)</a:t>
            </a:r>
          </a:p>
          <a:p>
            <a:pPr fontAlgn="base"/>
            <a:r>
              <a:rPr lang="en-US" sz="1800" dirty="0" smtClean="0">
                <a:latin typeface="Calibri" pitchFamily="34" charset="0"/>
                <a:cs typeface="Calibri" pitchFamily="34" charset="0"/>
              </a:rPr>
              <a:t>{    </a:t>
            </a:r>
          </a:p>
          <a:p>
            <a:pPr fontAlgn="base"/>
            <a:r>
              <a:rPr lang="en-US" sz="1800" dirty="0" smtClean="0">
                <a:latin typeface="Calibri" pitchFamily="34" charset="0"/>
                <a:cs typeface="Calibri" pitchFamily="34" charset="0"/>
              </a:rPr>
              <a:t>	return </a:t>
            </a:r>
            <a:r>
              <a:rPr lang="en-US" sz="1800" dirty="0">
                <a:latin typeface="Calibri" pitchFamily="34" charset="0"/>
                <a:cs typeface="Calibri" pitchFamily="34" charset="0"/>
              </a:rPr>
              <a:t>a&gt;b ? a :b</a:t>
            </a:r>
            <a:r>
              <a:rPr lang="en-US" sz="1800" dirty="0" smtClean="0">
                <a:latin typeface="Calibri" pitchFamily="34" charset="0"/>
                <a:cs typeface="Calibri" pitchFamily="34" charset="0"/>
              </a:rPr>
              <a:t>;</a:t>
            </a:r>
          </a:p>
          <a:p>
            <a:pPr fontAlgn="base"/>
            <a:r>
              <a:rPr lang="en-US" sz="1800" dirty="0" smtClean="0">
                <a:latin typeface="Calibri" pitchFamily="34" charset="0"/>
                <a:cs typeface="Calibri" pitchFamily="34" charset="0"/>
              </a:rPr>
              <a:t>}</a:t>
            </a:r>
          </a:p>
          <a:p>
            <a:pPr fontAlgn="base"/>
            <a:r>
              <a:rPr lang="en-US" sz="1800" dirty="0" err="1" smtClean="0">
                <a:latin typeface="Calibri" pitchFamily="34" charset="0"/>
                <a:cs typeface="Calibri" pitchFamily="34" charset="0"/>
              </a:rPr>
              <a:t>int</a:t>
            </a:r>
            <a:r>
              <a:rPr lang="en-US" sz="1800" dirty="0" smtClean="0">
                <a:latin typeface="Calibri" pitchFamily="34" charset="0"/>
                <a:cs typeface="Calibri" pitchFamily="34" charset="0"/>
              </a:rPr>
              <a:t> </a:t>
            </a:r>
            <a:r>
              <a:rPr lang="en-US" sz="1800" dirty="0">
                <a:latin typeface="Calibri" pitchFamily="34" charset="0"/>
                <a:cs typeface="Calibri" pitchFamily="34" charset="0"/>
              </a:rPr>
              <a:t>main</a:t>
            </a:r>
            <a:r>
              <a:rPr lang="en-US" sz="1800" dirty="0" smtClean="0">
                <a:latin typeface="Calibri" pitchFamily="34" charset="0"/>
                <a:cs typeface="Calibri" pitchFamily="34" charset="0"/>
              </a:rPr>
              <a:t>()</a:t>
            </a:r>
          </a:p>
          <a:p>
            <a:pPr fontAlgn="base"/>
            <a:r>
              <a:rPr lang="en-US" sz="1800" dirty="0" smtClean="0">
                <a:latin typeface="Calibri" pitchFamily="34" charset="0"/>
                <a:cs typeface="Calibri" pitchFamily="34" charset="0"/>
              </a:rPr>
              <a:t>{    </a:t>
            </a:r>
          </a:p>
          <a:p>
            <a:pPr fontAlgn="base"/>
            <a:r>
              <a:rPr lang="en-US" sz="1800" dirty="0">
                <a:latin typeface="Calibri" pitchFamily="34" charset="0"/>
                <a:cs typeface="Calibri" pitchFamily="34" charset="0"/>
              </a:rPr>
              <a:t>	</a:t>
            </a:r>
            <a:r>
              <a:rPr lang="en-US" sz="1800" dirty="0" err="1" smtClean="0">
                <a:latin typeface="Calibri" pitchFamily="34" charset="0"/>
                <a:cs typeface="Calibri" pitchFamily="34" charset="0"/>
              </a:rPr>
              <a:t>cout</a:t>
            </a:r>
            <a:r>
              <a:rPr lang="en-US" sz="1800" dirty="0">
                <a:latin typeface="Calibri" pitchFamily="34" charset="0"/>
                <a:cs typeface="Calibri" pitchFamily="34" charset="0"/>
              </a:rPr>
              <a:t>&lt;&lt;(3,4.6)&lt;&lt;</a:t>
            </a:r>
            <a:r>
              <a:rPr lang="en-US" sz="1800" dirty="0" err="1">
                <a:latin typeface="Calibri" pitchFamily="34" charset="0"/>
                <a:cs typeface="Calibri" pitchFamily="34" charset="0"/>
              </a:rPr>
              <a:t>endl</a:t>
            </a:r>
            <a:r>
              <a:rPr lang="en-US" sz="1800" dirty="0">
                <a:latin typeface="Calibri" pitchFamily="34" charset="0"/>
                <a:cs typeface="Calibri" pitchFamily="34" charset="0"/>
              </a:rPr>
              <a:t>;    </a:t>
            </a:r>
            <a:endParaRPr lang="en-US" sz="1800" dirty="0" smtClean="0">
              <a:latin typeface="Calibri" pitchFamily="34" charset="0"/>
              <a:cs typeface="Calibri" pitchFamily="34" charset="0"/>
            </a:endParaRPr>
          </a:p>
          <a:p>
            <a:pPr fontAlgn="base"/>
            <a:r>
              <a:rPr lang="en-US" sz="1800" dirty="0">
                <a:latin typeface="Calibri" pitchFamily="34" charset="0"/>
                <a:cs typeface="Calibri" pitchFamily="34" charset="0"/>
              </a:rPr>
              <a:t>	</a:t>
            </a:r>
            <a:r>
              <a:rPr lang="en-US" sz="1800" dirty="0" err="1" smtClean="0">
                <a:latin typeface="Calibri" pitchFamily="34" charset="0"/>
                <a:cs typeface="Calibri" pitchFamily="34" charset="0"/>
              </a:rPr>
              <a:t>cout</a:t>
            </a:r>
            <a:r>
              <a:rPr lang="en-US" sz="1800" dirty="0">
                <a:latin typeface="Calibri" pitchFamily="34" charset="0"/>
                <a:cs typeface="Calibri" pitchFamily="34" charset="0"/>
              </a:rPr>
              <a:t>&lt;&lt;(4.5, 4)&lt;&lt;</a:t>
            </a:r>
            <a:r>
              <a:rPr lang="en-US" sz="1800" dirty="0" err="1">
                <a:latin typeface="Calibri" pitchFamily="34" charset="0"/>
                <a:cs typeface="Calibri" pitchFamily="34" charset="0"/>
              </a:rPr>
              <a:t>endl</a:t>
            </a:r>
            <a:r>
              <a:rPr lang="en-US" sz="1800" dirty="0">
                <a:latin typeface="Calibri" pitchFamily="34" charset="0"/>
                <a:cs typeface="Calibri" pitchFamily="34" charset="0"/>
              </a:rPr>
              <a:t>;                </a:t>
            </a:r>
            <a:endParaRPr lang="en-US" sz="1800" dirty="0" smtClean="0">
              <a:latin typeface="Calibri" pitchFamily="34" charset="0"/>
              <a:cs typeface="Calibri" pitchFamily="34" charset="0"/>
            </a:endParaRPr>
          </a:p>
          <a:p>
            <a:pPr fontAlgn="base"/>
            <a:r>
              <a:rPr lang="en-US" sz="1800" dirty="0" smtClean="0">
                <a:latin typeface="Calibri" pitchFamily="34" charset="0"/>
                <a:cs typeface="Calibri" pitchFamily="34" charset="0"/>
              </a:rPr>
              <a:t>	return </a:t>
            </a:r>
            <a:r>
              <a:rPr lang="en-US" sz="1800" dirty="0">
                <a:latin typeface="Calibri" pitchFamily="34" charset="0"/>
                <a:cs typeface="Calibri" pitchFamily="34" charset="0"/>
              </a:rPr>
              <a:t>0</a:t>
            </a:r>
            <a:r>
              <a:rPr lang="en-US" sz="1800" dirty="0" smtClean="0">
                <a:latin typeface="Calibri" pitchFamily="34" charset="0"/>
                <a:cs typeface="Calibri" pitchFamily="34" charset="0"/>
              </a:rPr>
              <a:t>;</a:t>
            </a:r>
          </a:p>
          <a:p>
            <a:pPr fontAlgn="base"/>
            <a:r>
              <a:rPr lang="en-US" sz="1800" dirty="0" smtClean="0">
                <a:latin typeface="Calibri" pitchFamily="34" charset="0"/>
                <a:cs typeface="Calibri" pitchFamily="34" charset="0"/>
              </a:rPr>
              <a:t>}</a:t>
            </a:r>
          </a:p>
          <a:p>
            <a:pPr fontAlgn="base"/>
            <a:r>
              <a:rPr lang="en-US" sz="1800" dirty="0" smtClean="0">
                <a:latin typeface="Calibri" pitchFamily="34" charset="0"/>
                <a:cs typeface="Calibri" pitchFamily="34" charset="0"/>
              </a:rPr>
              <a:t>Output:</a:t>
            </a:r>
          </a:p>
          <a:p>
            <a:pPr fontAlgn="base"/>
            <a:r>
              <a:rPr lang="en-US" sz="1800" dirty="0" smtClean="0">
                <a:latin typeface="Calibri" pitchFamily="34" charset="0"/>
                <a:cs typeface="Calibri" pitchFamily="34" charset="0"/>
              </a:rPr>
              <a:t>4.6</a:t>
            </a:r>
          </a:p>
          <a:p>
            <a:pPr fontAlgn="base"/>
            <a:r>
              <a:rPr lang="en-US" sz="1800" dirty="0" smtClean="0">
                <a:latin typeface="Calibri" pitchFamily="34" charset="0"/>
                <a:cs typeface="Calibri" pitchFamily="34" charset="0"/>
              </a:rPr>
              <a:t>4  </a:t>
            </a:r>
          </a:p>
          <a:p>
            <a:pPr fontAlgn="base"/>
            <a:r>
              <a:rPr lang="en-US" sz="1800" dirty="0" smtClean="0">
                <a:latin typeface="Calibri" pitchFamily="34" charset="0"/>
                <a:cs typeface="Calibri" pitchFamily="34" charset="0"/>
              </a:rPr>
              <a:t>//second output is 4 as first argument is truncated from double to </a:t>
            </a:r>
            <a:r>
              <a:rPr lang="en-US" sz="1800" dirty="0" err="1" smtClean="0">
                <a:latin typeface="Calibri" pitchFamily="34" charset="0"/>
                <a:cs typeface="Calibri" pitchFamily="34" charset="0"/>
              </a:rPr>
              <a:t>int</a:t>
            </a:r>
            <a:r>
              <a:rPr lang="en-US" sz="1800" dirty="0" smtClean="0">
                <a:latin typeface="Calibri" pitchFamily="34" charset="0"/>
                <a:cs typeface="Calibri" pitchFamily="34" charset="0"/>
              </a:rPr>
              <a:t> as 4 .</a:t>
            </a:r>
            <a:r>
              <a:rPr lang="en-US" sz="1800" dirty="0">
                <a:latin typeface="Calibri" pitchFamily="34" charset="0"/>
                <a:cs typeface="Calibri" pitchFamily="34" charset="0"/>
              </a:rPr>
              <a:t>	</a:t>
            </a:r>
            <a:endParaRPr lang="en-IN" sz="1800" dirty="0">
              <a:latin typeface="Calibri" pitchFamily="34" charset="0"/>
              <a:cs typeface="Calibri" pitchFamily="34" charset="0"/>
            </a:endParaRPr>
          </a:p>
        </p:txBody>
      </p:sp>
      <p:sp>
        <p:nvSpPr>
          <p:cNvPr id="8" name="Google Shape;99;p19">
            <a:extLst>
              <a:ext uri="{FF2B5EF4-FFF2-40B4-BE49-F238E27FC236}">
                <a16:creationId xmlns="" xmlns:a16="http://schemas.microsoft.com/office/drawing/2014/main" id="{8A90869E-2300-483D-BE0B-A73EFF819635}"/>
              </a:ext>
            </a:extLst>
          </p:cNvPr>
          <p:cNvSpPr txBox="1">
            <a:spLocks/>
          </p:cNvSpPr>
          <p:nvPr/>
        </p:nvSpPr>
        <p:spPr>
          <a:xfrm>
            <a:off x="389700" y="92375"/>
            <a:ext cx="8646274"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smtClean="0">
                <a:solidFill>
                  <a:srgbClr val="FFFFFF"/>
                </a:solidFill>
                <a:latin typeface="Calibri" panose="020F0502020204030204" pitchFamily="34" charset="0"/>
                <a:cs typeface="Calibri" panose="020F0502020204030204" pitchFamily="34" charset="0"/>
              </a:rPr>
              <a:t>Practice question </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4900104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6" y="671320"/>
            <a:ext cx="8952288" cy="4379804"/>
          </a:xfrm>
          <a:prstGeom prst="rect">
            <a:avLst/>
          </a:prstGeom>
          <a:noFill/>
          <a:ln>
            <a:solidFill>
              <a:schemeClr val="tx1"/>
            </a:solidFill>
          </a:ln>
        </p:spPr>
        <p:txBody>
          <a:bodyPr spcFirstLastPara="1" wrap="square" lIns="91425" tIns="91425" rIns="91425" bIns="91425" anchor="t" anchorCtr="0">
            <a:noAutofit/>
          </a:bodyPr>
          <a:lstStyle/>
          <a:p>
            <a:pPr fontAlgn="base"/>
            <a:r>
              <a:rPr lang="en-US" sz="1800" dirty="0" smtClean="0">
                <a:latin typeface="Calibri" pitchFamily="34" charset="0"/>
                <a:cs typeface="Calibri" pitchFamily="34" charset="0"/>
              </a:rPr>
              <a:t>Write a function template to accept an array and its size and return sum of elements of  an array. </a:t>
            </a:r>
          </a:p>
          <a:p>
            <a:pPr fontAlgn="base"/>
            <a:r>
              <a:rPr lang="en-US" sz="1800" dirty="0" smtClean="0">
                <a:latin typeface="Calibri" pitchFamily="34" charset="0"/>
                <a:cs typeface="Calibri" pitchFamily="34" charset="0"/>
              </a:rPr>
              <a:t>Let us first write the simple program using function. Then convert to generic program.</a:t>
            </a:r>
          </a:p>
          <a:p>
            <a:pPr fontAlgn="base"/>
            <a:endParaRPr lang="en-US" sz="1800" dirty="0" smtClean="0">
              <a:latin typeface="Calibri" pitchFamily="34" charset="0"/>
              <a:cs typeface="Calibri" pitchFamily="34" charset="0"/>
            </a:endParaRPr>
          </a:p>
          <a:p>
            <a:pPr fontAlgn="base"/>
            <a:r>
              <a:rPr lang="en-US" sz="1800" dirty="0" smtClean="0">
                <a:latin typeface="Calibri" pitchFamily="34" charset="0"/>
                <a:cs typeface="Calibri" pitchFamily="34" charset="0"/>
              </a:rPr>
              <a:t>#include </a:t>
            </a:r>
            <a:r>
              <a:rPr lang="en-US" sz="1800" dirty="0">
                <a:latin typeface="Calibri" pitchFamily="34" charset="0"/>
                <a:cs typeface="Calibri" pitchFamily="34" charset="0"/>
              </a:rPr>
              <a:t>&lt;</a:t>
            </a:r>
            <a:r>
              <a:rPr lang="en-US" sz="1800" dirty="0" err="1">
                <a:latin typeface="Calibri" pitchFamily="34" charset="0"/>
                <a:cs typeface="Calibri" pitchFamily="34" charset="0"/>
              </a:rPr>
              <a:t>iostream</a:t>
            </a:r>
            <a:r>
              <a:rPr lang="en-US" sz="1800" dirty="0">
                <a:latin typeface="Calibri" pitchFamily="34" charset="0"/>
                <a:cs typeface="Calibri" pitchFamily="34" charset="0"/>
              </a:rPr>
              <a:t>&gt; </a:t>
            </a:r>
            <a:endParaRPr lang="en-US" sz="1800" dirty="0" smtClean="0">
              <a:latin typeface="Calibri" pitchFamily="34" charset="0"/>
              <a:cs typeface="Calibri" pitchFamily="34" charset="0"/>
            </a:endParaRPr>
          </a:p>
          <a:p>
            <a:pPr fontAlgn="base"/>
            <a:r>
              <a:rPr lang="en-US" sz="1800" dirty="0" smtClean="0">
                <a:latin typeface="Calibri" pitchFamily="34" charset="0"/>
                <a:cs typeface="Calibri" pitchFamily="34" charset="0"/>
              </a:rPr>
              <a:t>using </a:t>
            </a:r>
            <a:r>
              <a:rPr lang="en-US" sz="1800" dirty="0">
                <a:latin typeface="Calibri" pitchFamily="34" charset="0"/>
                <a:cs typeface="Calibri" pitchFamily="34" charset="0"/>
              </a:rPr>
              <a:t>namespace </a:t>
            </a:r>
            <a:r>
              <a:rPr lang="en-US" sz="1800" dirty="0" err="1">
                <a:latin typeface="Calibri" pitchFamily="34" charset="0"/>
                <a:cs typeface="Calibri" pitchFamily="34" charset="0"/>
              </a:rPr>
              <a:t>std</a:t>
            </a:r>
            <a:r>
              <a:rPr lang="en-US" sz="1800" dirty="0">
                <a:latin typeface="Calibri" pitchFamily="34" charset="0"/>
                <a:cs typeface="Calibri" pitchFamily="34" charset="0"/>
              </a:rPr>
              <a:t>; </a:t>
            </a:r>
            <a:endParaRPr lang="en-US" sz="1800" dirty="0" smtClean="0">
              <a:latin typeface="Calibri" pitchFamily="34" charset="0"/>
              <a:cs typeface="Calibri" pitchFamily="34" charset="0"/>
            </a:endParaRPr>
          </a:p>
          <a:p>
            <a:pPr fontAlgn="base"/>
            <a:r>
              <a:rPr lang="en-US" sz="1800" dirty="0" err="1" smtClean="0">
                <a:latin typeface="Calibri" pitchFamily="34" charset="0"/>
                <a:cs typeface="Calibri" pitchFamily="34" charset="0"/>
              </a:rPr>
              <a:t>int</a:t>
            </a:r>
            <a:r>
              <a:rPr lang="en-US" sz="1800" dirty="0" smtClean="0">
                <a:latin typeface="Calibri" pitchFamily="34" charset="0"/>
                <a:cs typeface="Calibri" pitchFamily="34" charset="0"/>
              </a:rPr>
              <a:t> Sum (</a:t>
            </a:r>
            <a:r>
              <a:rPr lang="en-US" sz="1800" dirty="0" err="1" smtClean="0">
                <a:latin typeface="Calibri" pitchFamily="34" charset="0"/>
                <a:cs typeface="Calibri" pitchFamily="34" charset="0"/>
              </a:rPr>
              <a:t>int</a:t>
            </a:r>
            <a:r>
              <a:rPr lang="en-US" sz="1800" dirty="0" smtClean="0">
                <a:latin typeface="Calibri" pitchFamily="34" charset="0"/>
                <a:cs typeface="Calibri" pitchFamily="34" charset="0"/>
              </a:rPr>
              <a:t> a[], </a:t>
            </a:r>
            <a:r>
              <a:rPr lang="en-US" sz="1800" dirty="0" err="1" smtClean="0">
                <a:latin typeface="Calibri" pitchFamily="34" charset="0"/>
                <a:cs typeface="Calibri" pitchFamily="34" charset="0"/>
              </a:rPr>
              <a:t>int</a:t>
            </a:r>
            <a:r>
              <a:rPr lang="en-US" sz="1800" dirty="0" smtClean="0">
                <a:latin typeface="Calibri" pitchFamily="34" charset="0"/>
                <a:cs typeface="Calibri" pitchFamily="34" charset="0"/>
              </a:rPr>
              <a:t> size)</a:t>
            </a:r>
          </a:p>
          <a:p>
            <a:pPr fontAlgn="base"/>
            <a:r>
              <a:rPr lang="en-US" sz="1800" dirty="0" smtClean="0">
                <a:latin typeface="Calibri" pitchFamily="34" charset="0"/>
                <a:cs typeface="Calibri" pitchFamily="34" charset="0"/>
              </a:rPr>
              <a:t>{</a:t>
            </a:r>
          </a:p>
          <a:p>
            <a:pPr fontAlgn="base"/>
            <a:r>
              <a:rPr lang="en-US" sz="1800" dirty="0">
                <a:latin typeface="Calibri" pitchFamily="34" charset="0"/>
                <a:cs typeface="Calibri" pitchFamily="34" charset="0"/>
              </a:rPr>
              <a:t>	</a:t>
            </a:r>
            <a:r>
              <a:rPr lang="en-US" sz="1800" dirty="0" err="1" smtClean="0">
                <a:latin typeface="Calibri" pitchFamily="34" charset="0"/>
                <a:cs typeface="Calibri" pitchFamily="34" charset="0"/>
              </a:rPr>
              <a:t>int</a:t>
            </a:r>
            <a:r>
              <a:rPr lang="en-US" sz="1800" dirty="0" smtClean="0">
                <a:latin typeface="Calibri" pitchFamily="34" charset="0"/>
                <a:cs typeface="Calibri" pitchFamily="34" charset="0"/>
              </a:rPr>
              <a:t> s=0;</a:t>
            </a:r>
            <a:endParaRPr lang="en-US" sz="1800" dirty="0">
              <a:latin typeface="Calibri" pitchFamily="34" charset="0"/>
              <a:cs typeface="Calibri" pitchFamily="34" charset="0"/>
            </a:endParaRPr>
          </a:p>
          <a:p>
            <a:pPr fontAlgn="base"/>
            <a:r>
              <a:rPr lang="en-US" sz="1800" dirty="0" smtClean="0">
                <a:latin typeface="Calibri" pitchFamily="34" charset="0"/>
                <a:cs typeface="Calibri" pitchFamily="34" charset="0"/>
              </a:rPr>
              <a:t>	for (</a:t>
            </a:r>
            <a:r>
              <a:rPr lang="en-US" sz="1800" dirty="0" err="1" smtClean="0">
                <a:latin typeface="Calibri" pitchFamily="34" charset="0"/>
                <a:cs typeface="Calibri" pitchFamily="34" charset="0"/>
              </a:rPr>
              <a:t>int</a:t>
            </a:r>
            <a:r>
              <a:rPr lang="en-US" sz="1800" dirty="0" smtClean="0">
                <a:latin typeface="Calibri" pitchFamily="34" charset="0"/>
                <a:cs typeface="Calibri" pitchFamily="34" charset="0"/>
              </a:rPr>
              <a:t> i=0; i&lt;</a:t>
            </a:r>
            <a:r>
              <a:rPr lang="en-US" sz="1800" dirty="0" err="1" smtClean="0">
                <a:latin typeface="Calibri" pitchFamily="34" charset="0"/>
                <a:cs typeface="Calibri" pitchFamily="34" charset="0"/>
              </a:rPr>
              <a:t>size;i</a:t>
            </a:r>
            <a:r>
              <a:rPr lang="en-US" sz="1800" dirty="0" smtClean="0">
                <a:latin typeface="Calibri" pitchFamily="34" charset="0"/>
                <a:cs typeface="Calibri" pitchFamily="34" charset="0"/>
              </a:rPr>
              <a:t>++)</a:t>
            </a:r>
          </a:p>
          <a:p>
            <a:pPr fontAlgn="base"/>
            <a:r>
              <a:rPr lang="en-US" sz="1800" dirty="0">
                <a:latin typeface="Calibri" pitchFamily="34" charset="0"/>
                <a:cs typeface="Calibri" pitchFamily="34" charset="0"/>
              </a:rPr>
              <a:t>	</a:t>
            </a:r>
            <a:r>
              <a:rPr lang="en-US" sz="1800" dirty="0" smtClean="0">
                <a:latin typeface="Calibri" pitchFamily="34" charset="0"/>
                <a:cs typeface="Calibri" pitchFamily="34" charset="0"/>
              </a:rPr>
              <a:t>{</a:t>
            </a:r>
          </a:p>
          <a:p>
            <a:pPr fontAlgn="base"/>
            <a:r>
              <a:rPr lang="en-US" sz="1800" dirty="0">
                <a:latin typeface="Calibri" pitchFamily="34" charset="0"/>
                <a:cs typeface="Calibri" pitchFamily="34" charset="0"/>
              </a:rPr>
              <a:t>	</a:t>
            </a:r>
            <a:r>
              <a:rPr lang="en-US" sz="1800" dirty="0" smtClean="0">
                <a:latin typeface="Calibri" pitchFamily="34" charset="0"/>
                <a:cs typeface="Calibri" pitchFamily="34" charset="0"/>
              </a:rPr>
              <a:t>	s=</a:t>
            </a:r>
            <a:r>
              <a:rPr lang="en-US" sz="1800" dirty="0" err="1" smtClean="0">
                <a:latin typeface="Calibri" pitchFamily="34" charset="0"/>
                <a:cs typeface="Calibri" pitchFamily="34" charset="0"/>
              </a:rPr>
              <a:t>s+a</a:t>
            </a:r>
            <a:r>
              <a:rPr lang="en-US" sz="1800" dirty="0" smtClean="0">
                <a:latin typeface="Calibri" pitchFamily="34" charset="0"/>
                <a:cs typeface="Calibri" pitchFamily="34" charset="0"/>
              </a:rPr>
              <a:t>[i];</a:t>
            </a:r>
          </a:p>
          <a:p>
            <a:pPr fontAlgn="base"/>
            <a:r>
              <a:rPr lang="en-US" sz="1800" dirty="0">
                <a:latin typeface="Calibri" pitchFamily="34" charset="0"/>
                <a:cs typeface="Calibri" pitchFamily="34" charset="0"/>
              </a:rPr>
              <a:t>	</a:t>
            </a:r>
            <a:r>
              <a:rPr lang="en-US" sz="1800" dirty="0" smtClean="0">
                <a:latin typeface="Calibri" pitchFamily="34" charset="0"/>
                <a:cs typeface="Calibri" pitchFamily="34" charset="0"/>
              </a:rPr>
              <a:t>}	</a:t>
            </a:r>
          </a:p>
          <a:p>
            <a:pPr fontAlgn="base"/>
            <a:r>
              <a:rPr lang="en-US" sz="1800" dirty="0" smtClean="0">
                <a:latin typeface="Calibri" pitchFamily="34" charset="0"/>
                <a:cs typeface="Calibri" pitchFamily="34" charset="0"/>
              </a:rPr>
              <a:t>	return s;</a:t>
            </a:r>
          </a:p>
          <a:p>
            <a:pPr fontAlgn="base"/>
            <a:r>
              <a:rPr lang="en-US" sz="1800" dirty="0" smtClean="0">
                <a:latin typeface="Calibri" pitchFamily="34" charset="0"/>
                <a:cs typeface="Calibri" pitchFamily="34" charset="0"/>
              </a:rPr>
              <a:t>}</a:t>
            </a:r>
            <a:endParaRPr lang="en-IN" sz="1800" dirty="0">
              <a:latin typeface="Calibri" pitchFamily="34" charset="0"/>
              <a:cs typeface="Calibri" pitchFamily="34" charset="0"/>
            </a:endParaRPr>
          </a:p>
        </p:txBody>
      </p:sp>
      <p:sp>
        <p:nvSpPr>
          <p:cNvPr id="8" name="Google Shape;99;p19">
            <a:extLst>
              <a:ext uri="{FF2B5EF4-FFF2-40B4-BE49-F238E27FC236}">
                <a16:creationId xmlns="" xmlns:a16="http://schemas.microsoft.com/office/drawing/2014/main" id="{8A90869E-2300-483D-BE0B-A73EFF819635}"/>
              </a:ext>
            </a:extLst>
          </p:cNvPr>
          <p:cNvSpPr txBox="1">
            <a:spLocks/>
          </p:cNvSpPr>
          <p:nvPr/>
        </p:nvSpPr>
        <p:spPr>
          <a:xfrm>
            <a:off x="389700" y="92375"/>
            <a:ext cx="8646274"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smtClean="0">
                <a:solidFill>
                  <a:srgbClr val="FFFFFF"/>
                </a:solidFill>
                <a:latin typeface="Calibri" panose="020F0502020204030204" pitchFamily="34" charset="0"/>
                <a:cs typeface="Calibri" panose="020F0502020204030204" pitchFamily="34" charset="0"/>
              </a:rPr>
              <a:t>Practice question </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333740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6" y="671320"/>
            <a:ext cx="8952288" cy="4379804"/>
          </a:xfrm>
          <a:prstGeom prst="rect">
            <a:avLst/>
          </a:prstGeom>
          <a:noFill/>
          <a:ln>
            <a:solidFill>
              <a:schemeClr val="tx1"/>
            </a:solidFill>
          </a:ln>
        </p:spPr>
        <p:txBody>
          <a:bodyPr spcFirstLastPara="1" wrap="square" lIns="91425" tIns="91425" rIns="91425" bIns="91425" anchor="t" anchorCtr="0">
            <a:noAutofit/>
          </a:bodyPr>
          <a:lstStyle/>
          <a:p>
            <a:pPr fontAlgn="base"/>
            <a:endParaRPr lang="en-US" sz="1800" dirty="0">
              <a:latin typeface="Calibri" pitchFamily="34" charset="0"/>
              <a:cs typeface="Calibri" pitchFamily="34" charset="0"/>
            </a:endParaRPr>
          </a:p>
          <a:p>
            <a:pPr fontAlgn="base"/>
            <a:r>
              <a:rPr lang="en-US" sz="1800" dirty="0" err="1">
                <a:latin typeface="Calibri" pitchFamily="34" charset="0"/>
                <a:cs typeface="Calibri" pitchFamily="34" charset="0"/>
              </a:rPr>
              <a:t>int</a:t>
            </a:r>
            <a:r>
              <a:rPr lang="en-US" sz="1800" dirty="0">
                <a:latin typeface="Calibri" pitchFamily="34" charset="0"/>
                <a:cs typeface="Calibri" pitchFamily="34" charset="0"/>
              </a:rPr>
              <a:t> main()</a:t>
            </a:r>
          </a:p>
          <a:p>
            <a:pPr fontAlgn="base"/>
            <a:r>
              <a:rPr lang="en-US" sz="1800" dirty="0">
                <a:latin typeface="Calibri" pitchFamily="34" charset="0"/>
                <a:cs typeface="Calibri" pitchFamily="34" charset="0"/>
              </a:rPr>
              <a:t>{    </a:t>
            </a:r>
          </a:p>
          <a:p>
            <a:pPr fontAlgn="base"/>
            <a:r>
              <a:rPr lang="en-US" sz="1800" dirty="0">
                <a:latin typeface="Calibri" pitchFamily="34" charset="0"/>
                <a:cs typeface="Calibri" pitchFamily="34" charset="0"/>
              </a:rPr>
              <a:t>	</a:t>
            </a:r>
            <a:r>
              <a:rPr lang="en-US" sz="1800" dirty="0" err="1" smtClean="0">
                <a:latin typeface="Calibri" pitchFamily="34" charset="0"/>
                <a:cs typeface="Calibri" pitchFamily="34" charset="0"/>
              </a:rPr>
              <a:t>int</a:t>
            </a:r>
            <a:r>
              <a:rPr lang="en-US" sz="1800" dirty="0" smtClean="0">
                <a:latin typeface="Calibri" pitchFamily="34" charset="0"/>
                <a:cs typeface="Calibri" pitchFamily="34" charset="0"/>
              </a:rPr>
              <a:t> x[]={10,20,30,40,50};</a:t>
            </a:r>
          </a:p>
          <a:p>
            <a:pPr fontAlgn="base"/>
            <a:r>
              <a:rPr lang="en-US" sz="1800" dirty="0">
                <a:latin typeface="Calibri" pitchFamily="34" charset="0"/>
                <a:cs typeface="Calibri" pitchFamily="34" charset="0"/>
              </a:rPr>
              <a:t>	</a:t>
            </a:r>
            <a:r>
              <a:rPr lang="en-US" sz="1800" dirty="0" smtClean="0">
                <a:latin typeface="Calibri" pitchFamily="34" charset="0"/>
                <a:cs typeface="Calibri" pitchFamily="34" charset="0"/>
              </a:rPr>
              <a:t>//double y[]={ 1.1,2.2,3.3};</a:t>
            </a:r>
          </a:p>
          <a:p>
            <a:pPr fontAlgn="base"/>
            <a:r>
              <a:rPr lang="en-US" sz="1800" dirty="0">
                <a:latin typeface="Calibri" pitchFamily="34" charset="0"/>
                <a:cs typeface="Calibri" pitchFamily="34" charset="0"/>
              </a:rPr>
              <a:t>	</a:t>
            </a:r>
            <a:r>
              <a:rPr lang="en-US" sz="1800" dirty="0" err="1">
                <a:latin typeface="Calibri" pitchFamily="34" charset="0"/>
                <a:cs typeface="Calibri" pitchFamily="34" charset="0"/>
              </a:rPr>
              <a:t>cout</a:t>
            </a:r>
            <a:r>
              <a:rPr lang="en-US" sz="1800" dirty="0">
                <a:latin typeface="Calibri" pitchFamily="34" charset="0"/>
                <a:cs typeface="Calibri" pitchFamily="34" charset="0"/>
              </a:rPr>
              <a:t>&lt;&lt;"Sum of </a:t>
            </a:r>
            <a:r>
              <a:rPr lang="en-US" sz="1800" dirty="0" err="1">
                <a:latin typeface="Calibri" pitchFamily="34" charset="0"/>
                <a:cs typeface="Calibri" pitchFamily="34" charset="0"/>
              </a:rPr>
              <a:t>int</a:t>
            </a:r>
            <a:r>
              <a:rPr lang="en-US" sz="1800" dirty="0">
                <a:latin typeface="Calibri" pitchFamily="34" charset="0"/>
                <a:cs typeface="Calibri" pitchFamily="34" charset="0"/>
              </a:rPr>
              <a:t> </a:t>
            </a:r>
            <a:r>
              <a:rPr lang="en-US" sz="1800" dirty="0" smtClean="0">
                <a:latin typeface="Calibri" pitchFamily="34" charset="0"/>
                <a:cs typeface="Calibri" pitchFamily="34" charset="0"/>
              </a:rPr>
              <a:t>array="&lt;&lt;</a:t>
            </a:r>
            <a:r>
              <a:rPr lang="en-US" sz="1800" dirty="0">
                <a:latin typeface="Calibri" pitchFamily="34" charset="0"/>
                <a:cs typeface="Calibri" pitchFamily="34" charset="0"/>
              </a:rPr>
              <a:t>Sum(x ,5</a:t>
            </a:r>
            <a:r>
              <a:rPr lang="en-US" sz="1800" dirty="0" smtClean="0">
                <a:latin typeface="Calibri" pitchFamily="34" charset="0"/>
                <a:cs typeface="Calibri" pitchFamily="34" charset="0"/>
              </a:rPr>
              <a:t>);</a:t>
            </a:r>
          </a:p>
          <a:p>
            <a:pPr fontAlgn="base"/>
            <a:r>
              <a:rPr lang="en-US" sz="1800" dirty="0" smtClean="0">
                <a:latin typeface="Calibri" pitchFamily="34" charset="0"/>
                <a:cs typeface="Calibri" pitchFamily="34" charset="0"/>
              </a:rPr>
              <a:t>}</a:t>
            </a:r>
            <a:endParaRPr lang="en-US" sz="1800" dirty="0">
              <a:latin typeface="Calibri" pitchFamily="34" charset="0"/>
              <a:cs typeface="Calibri" pitchFamily="34" charset="0"/>
            </a:endParaRPr>
          </a:p>
          <a:p>
            <a:pPr fontAlgn="base"/>
            <a:r>
              <a:rPr lang="en-US" sz="1800" dirty="0">
                <a:latin typeface="Calibri" pitchFamily="34" charset="0"/>
                <a:cs typeface="Calibri" pitchFamily="34" charset="0"/>
              </a:rPr>
              <a:t>Output:</a:t>
            </a:r>
          </a:p>
          <a:p>
            <a:pPr fontAlgn="base"/>
            <a:r>
              <a:rPr lang="en-US" sz="1800" dirty="0" smtClean="0">
                <a:latin typeface="Calibri" pitchFamily="34" charset="0"/>
                <a:cs typeface="Calibri" pitchFamily="34" charset="0"/>
              </a:rPr>
              <a:t>Sum </a:t>
            </a:r>
            <a:r>
              <a:rPr lang="en-US" sz="1800" dirty="0">
                <a:latin typeface="Calibri" pitchFamily="34" charset="0"/>
                <a:cs typeface="Calibri" pitchFamily="34" charset="0"/>
              </a:rPr>
              <a:t>of </a:t>
            </a:r>
            <a:r>
              <a:rPr lang="en-US" sz="1800" dirty="0" err="1">
                <a:latin typeface="Calibri" pitchFamily="34" charset="0"/>
                <a:cs typeface="Calibri" pitchFamily="34" charset="0"/>
              </a:rPr>
              <a:t>int</a:t>
            </a:r>
            <a:r>
              <a:rPr lang="en-US" sz="1800" dirty="0">
                <a:latin typeface="Calibri" pitchFamily="34" charset="0"/>
                <a:cs typeface="Calibri" pitchFamily="34" charset="0"/>
              </a:rPr>
              <a:t> </a:t>
            </a:r>
            <a:r>
              <a:rPr lang="en-US" sz="1800" dirty="0" smtClean="0">
                <a:latin typeface="Calibri" pitchFamily="34" charset="0"/>
                <a:cs typeface="Calibri" pitchFamily="34" charset="0"/>
              </a:rPr>
              <a:t>array=150</a:t>
            </a:r>
            <a:endParaRPr lang="en-US" sz="1800" dirty="0">
              <a:latin typeface="Calibri" pitchFamily="34" charset="0"/>
              <a:cs typeface="Calibri" pitchFamily="34" charset="0"/>
            </a:endParaRPr>
          </a:p>
        </p:txBody>
      </p:sp>
      <p:sp>
        <p:nvSpPr>
          <p:cNvPr id="8" name="Google Shape;99;p19">
            <a:extLst>
              <a:ext uri="{FF2B5EF4-FFF2-40B4-BE49-F238E27FC236}">
                <a16:creationId xmlns="" xmlns:a16="http://schemas.microsoft.com/office/drawing/2014/main" id="{8A90869E-2300-483D-BE0B-A73EFF819635}"/>
              </a:ext>
            </a:extLst>
          </p:cNvPr>
          <p:cNvSpPr txBox="1">
            <a:spLocks/>
          </p:cNvSpPr>
          <p:nvPr/>
        </p:nvSpPr>
        <p:spPr>
          <a:xfrm>
            <a:off x="389700" y="92375"/>
            <a:ext cx="8646274"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smtClean="0">
                <a:solidFill>
                  <a:srgbClr val="FFFFFF"/>
                </a:solidFill>
                <a:latin typeface="Calibri" panose="020F0502020204030204" pitchFamily="34" charset="0"/>
                <a:cs typeface="Calibri" panose="020F0502020204030204" pitchFamily="34" charset="0"/>
              </a:rPr>
              <a:t>Practice question </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678117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6" y="671320"/>
            <a:ext cx="8952288" cy="4379804"/>
          </a:xfrm>
          <a:prstGeom prst="rect">
            <a:avLst/>
          </a:prstGeom>
          <a:noFill/>
          <a:ln>
            <a:solidFill>
              <a:schemeClr val="tx1"/>
            </a:solidFill>
          </a:ln>
        </p:spPr>
        <p:txBody>
          <a:bodyPr spcFirstLastPara="1" wrap="square" lIns="91425" tIns="91425" rIns="91425" bIns="91425" anchor="t" anchorCtr="0">
            <a:noAutofit/>
          </a:bodyPr>
          <a:lstStyle/>
          <a:p>
            <a:pPr fontAlgn="base"/>
            <a:r>
              <a:rPr lang="en-US" sz="1800" dirty="0" smtClean="0">
                <a:latin typeface="Calibri" pitchFamily="34" charset="0"/>
                <a:cs typeface="Calibri" pitchFamily="34" charset="0"/>
              </a:rPr>
              <a:t>Let us now modify the above program using template</a:t>
            </a:r>
          </a:p>
          <a:p>
            <a:pPr fontAlgn="base"/>
            <a:r>
              <a:rPr lang="en-US" sz="1800" dirty="0" smtClean="0">
                <a:latin typeface="Calibri" pitchFamily="34" charset="0"/>
                <a:cs typeface="Calibri" pitchFamily="34" charset="0"/>
              </a:rPr>
              <a:t>template </a:t>
            </a:r>
            <a:r>
              <a:rPr lang="en-US" sz="1800" dirty="0">
                <a:latin typeface="Calibri" pitchFamily="34" charset="0"/>
                <a:cs typeface="Calibri" pitchFamily="34" charset="0"/>
              </a:rPr>
              <a:t>&lt;class T&gt;T Sum (T a[], </a:t>
            </a:r>
            <a:r>
              <a:rPr lang="en-US" sz="1800" dirty="0" err="1">
                <a:latin typeface="Calibri" pitchFamily="34" charset="0"/>
                <a:cs typeface="Calibri" pitchFamily="34" charset="0"/>
              </a:rPr>
              <a:t>int</a:t>
            </a:r>
            <a:r>
              <a:rPr lang="en-US" sz="1800" dirty="0">
                <a:latin typeface="Calibri" pitchFamily="34" charset="0"/>
                <a:cs typeface="Calibri" pitchFamily="34" charset="0"/>
              </a:rPr>
              <a:t> size</a:t>
            </a:r>
            <a:r>
              <a:rPr lang="en-US" sz="1800" dirty="0" smtClean="0">
                <a:latin typeface="Calibri" pitchFamily="34" charset="0"/>
                <a:cs typeface="Calibri" pitchFamily="34" charset="0"/>
              </a:rPr>
              <a:t>)</a:t>
            </a:r>
            <a:endParaRPr lang="en-US" sz="1800" dirty="0">
              <a:latin typeface="Calibri" pitchFamily="34" charset="0"/>
              <a:cs typeface="Calibri" pitchFamily="34" charset="0"/>
            </a:endParaRPr>
          </a:p>
          <a:p>
            <a:pPr fontAlgn="base"/>
            <a:r>
              <a:rPr lang="en-US" sz="1800" dirty="0" smtClean="0">
                <a:latin typeface="Calibri" pitchFamily="34" charset="0"/>
                <a:cs typeface="Calibri" pitchFamily="34" charset="0"/>
              </a:rPr>
              <a:t>{</a:t>
            </a:r>
            <a:r>
              <a:rPr lang="en-US" sz="1800" dirty="0">
                <a:latin typeface="Calibri" pitchFamily="34" charset="0"/>
                <a:cs typeface="Calibri" pitchFamily="34" charset="0"/>
              </a:rPr>
              <a:t>	</a:t>
            </a:r>
            <a:endParaRPr lang="en-US" sz="1800" dirty="0" smtClean="0">
              <a:latin typeface="Calibri" pitchFamily="34" charset="0"/>
              <a:cs typeface="Calibri" pitchFamily="34" charset="0"/>
            </a:endParaRPr>
          </a:p>
          <a:p>
            <a:pPr fontAlgn="base"/>
            <a:r>
              <a:rPr lang="en-US" sz="1800" dirty="0">
                <a:latin typeface="Calibri" pitchFamily="34" charset="0"/>
                <a:cs typeface="Calibri" pitchFamily="34" charset="0"/>
              </a:rPr>
              <a:t>	</a:t>
            </a:r>
            <a:r>
              <a:rPr lang="en-US" sz="1800" dirty="0" smtClean="0">
                <a:latin typeface="Calibri" pitchFamily="34" charset="0"/>
                <a:cs typeface="Calibri" pitchFamily="34" charset="0"/>
              </a:rPr>
              <a:t>T </a:t>
            </a:r>
            <a:r>
              <a:rPr lang="en-US" sz="1800" dirty="0">
                <a:latin typeface="Calibri" pitchFamily="34" charset="0"/>
                <a:cs typeface="Calibri" pitchFamily="34" charset="0"/>
              </a:rPr>
              <a:t>s=0;	</a:t>
            </a:r>
            <a:endParaRPr lang="en-US" sz="1800" dirty="0" smtClean="0">
              <a:latin typeface="Calibri" pitchFamily="34" charset="0"/>
              <a:cs typeface="Calibri" pitchFamily="34" charset="0"/>
            </a:endParaRPr>
          </a:p>
          <a:p>
            <a:pPr fontAlgn="base"/>
            <a:r>
              <a:rPr lang="en-US" sz="1800" dirty="0">
                <a:latin typeface="Calibri" pitchFamily="34" charset="0"/>
                <a:cs typeface="Calibri" pitchFamily="34" charset="0"/>
              </a:rPr>
              <a:t>	</a:t>
            </a:r>
            <a:r>
              <a:rPr lang="en-US" sz="1800" dirty="0" smtClean="0">
                <a:latin typeface="Calibri" pitchFamily="34" charset="0"/>
                <a:cs typeface="Calibri" pitchFamily="34" charset="0"/>
              </a:rPr>
              <a:t>for </a:t>
            </a:r>
            <a:r>
              <a:rPr lang="en-US" sz="1800" dirty="0">
                <a:latin typeface="Calibri" pitchFamily="34" charset="0"/>
                <a:cs typeface="Calibri" pitchFamily="34" charset="0"/>
              </a:rPr>
              <a:t>(</a:t>
            </a:r>
            <a:r>
              <a:rPr lang="en-US" sz="1800" dirty="0" err="1">
                <a:latin typeface="Calibri" pitchFamily="34" charset="0"/>
                <a:cs typeface="Calibri" pitchFamily="34" charset="0"/>
              </a:rPr>
              <a:t>int</a:t>
            </a:r>
            <a:r>
              <a:rPr lang="en-US" sz="1800" dirty="0">
                <a:latin typeface="Calibri" pitchFamily="34" charset="0"/>
                <a:cs typeface="Calibri" pitchFamily="34" charset="0"/>
              </a:rPr>
              <a:t> i=0; i&lt;</a:t>
            </a:r>
            <a:r>
              <a:rPr lang="en-US" sz="1800" dirty="0" err="1">
                <a:latin typeface="Calibri" pitchFamily="34" charset="0"/>
                <a:cs typeface="Calibri" pitchFamily="34" charset="0"/>
              </a:rPr>
              <a:t>size;i</a:t>
            </a:r>
            <a:r>
              <a:rPr lang="en-US" sz="1800" dirty="0">
                <a:latin typeface="Calibri" pitchFamily="34" charset="0"/>
                <a:cs typeface="Calibri" pitchFamily="34" charset="0"/>
              </a:rPr>
              <a:t>++)	</a:t>
            </a:r>
            <a:endParaRPr lang="en-US" sz="1800" dirty="0" smtClean="0">
              <a:latin typeface="Calibri" pitchFamily="34" charset="0"/>
              <a:cs typeface="Calibri" pitchFamily="34" charset="0"/>
            </a:endParaRPr>
          </a:p>
          <a:p>
            <a:pPr fontAlgn="base"/>
            <a:r>
              <a:rPr lang="en-US" sz="1800" dirty="0">
                <a:latin typeface="Calibri" pitchFamily="34" charset="0"/>
                <a:cs typeface="Calibri" pitchFamily="34" charset="0"/>
              </a:rPr>
              <a:t>	</a:t>
            </a:r>
            <a:r>
              <a:rPr lang="en-US" sz="1800" dirty="0" smtClean="0">
                <a:latin typeface="Calibri" pitchFamily="34" charset="0"/>
                <a:cs typeface="Calibri" pitchFamily="34" charset="0"/>
              </a:rPr>
              <a:t>{</a:t>
            </a:r>
            <a:r>
              <a:rPr lang="en-US" sz="1800" dirty="0">
                <a:latin typeface="Calibri" pitchFamily="34" charset="0"/>
                <a:cs typeface="Calibri" pitchFamily="34" charset="0"/>
              </a:rPr>
              <a:t>		</a:t>
            </a:r>
            <a:endParaRPr lang="en-US" sz="1800" dirty="0" smtClean="0">
              <a:latin typeface="Calibri" pitchFamily="34" charset="0"/>
              <a:cs typeface="Calibri" pitchFamily="34" charset="0"/>
            </a:endParaRPr>
          </a:p>
          <a:p>
            <a:pPr fontAlgn="base"/>
            <a:r>
              <a:rPr lang="en-US" sz="1800" dirty="0">
                <a:latin typeface="Calibri" pitchFamily="34" charset="0"/>
                <a:cs typeface="Calibri" pitchFamily="34" charset="0"/>
              </a:rPr>
              <a:t>	</a:t>
            </a:r>
            <a:r>
              <a:rPr lang="en-US" sz="1800" dirty="0" smtClean="0">
                <a:latin typeface="Calibri" pitchFamily="34" charset="0"/>
                <a:cs typeface="Calibri" pitchFamily="34" charset="0"/>
              </a:rPr>
              <a:t>	s=</a:t>
            </a:r>
            <a:r>
              <a:rPr lang="en-US" sz="1800" dirty="0" err="1" smtClean="0">
                <a:latin typeface="Calibri" pitchFamily="34" charset="0"/>
                <a:cs typeface="Calibri" pitchFamily="34" charset="0"/>
              </a:rPr>
              <a:t>s+a</a:t>
            </a:r>
            <a:r>
              <a:rPr lang="en-US" sz="1800" dirty="0" smtClean="0">
                <a:latin typeface="Calibri" pitchFamily="34" charset="0"/>
                <a:cs typeface="Calibri" pitchFamily="34" charset="0"/>
              </a:rPr>
              <a:t>[i];</a:t>
            </a:r>
          </a:p>
          <a:p>
            <a:pPr fontAlgn="base"/>
            <a:r>
              <a:rPr lang="en-US" sz="1800" dirty="0">
                <a:latin typeface="Calibri" pitchFamily="34" charset="0"/>
                <a:cs typeface="Calibri" pitchFamily="34" charset="0"/>
              </a:rPr>
              <a:t>	}		</a:t>
            </a:r>
            <a:endParaRPr lang="en-US" sz="1800" dirty="0" smtClean="0">
              <a:latin typeface="Calibri" pitchFamily="34" charset="0"/>
              <a:cs typeface="Calibri" pitchFamily="34" charset="0"/>
            </a:endParaRPr>
          </a:p>
          <a:p>
            <a:pPr fontAlgn="base"/>
            <a:r>
              <a:rPr lang="en-US" sz="1800" dirty="0">
                <a:latin typeface="Calibri" pitchFamily="34" charset="0"/>
                <a:cs typeface="Calibri" pitchFamily="34" charset="0"/>
              </a:rPr>
              <a:t>	</a:t>
            </a:r>
            <a:r>
              <a:rPr lang="en-US" sz="1800" dirty="0" smtClean="0">
                <a:latin typeface="Calibri" pitchFamily="34" charset="0"/>
                <a:cs typeface="Calibri" pitchFamily="34" charset="0"/>
              </a:rPr>
              <a:t>return </a:t>
            </a:r>
            <a:r>
              <a:rPr lang="en-US" sz="1800" dirty="0">
                <a:latin typeface="Calibri" pitchFamily="34" charset="0"/>
                <a:cs typeface="Calibri" pitchFamily="34" charset="0"/>
              </a:rPr>
              <a:t>s</a:t>
            </a:r>
            <a:r>
              <a:rPr lang="en-US" sz="1800" dirty="0" smtClean="0">
                <a:latin typeface="Calibri" pitchFamily="34" charset="0"/>
                <a:cs typeface="Calibri" pitchFamily="34" charset="0"/>
              </a:rPr>
              <a:t>;</a:t>
            </a:r>
          </a:p>
          <a:p>
            <a:pPr fontAlgn="base"/>
            <a:r>
              <a:rPr lang="en-US" sz="1800" dirty="0" smtClean="0">
                <a:latin typeface="Calibri" pitchFamily="34" charset="0"/>
                <a:cs typeface="Calibri" pitchFamily="34" charset="0"/>
              </a:rPr>
              <a:t>}</a:t>
            </a:r>
          </a:p>
          <a:p>
            <a:pPr fontAlgn="base"/>
            <a:r>
              <a:rPr lang="en-US" sz="1800" dirty="0" err="1" smtClean="0">
                <a:latin typeface="Calibri" pitchFamily="34" charset="0"/>
                <a:cs typeface="Calibri" pitchFamily="34" charset="0"/>
              </a:rPr>
              <a:t>int</a:t>
            </a:r>
            <a:r>
              <a:rPr lang="en-US" sz="1800" dirty="0" smtClean="0">
                <a:latin typeface="Calibri" pitchFamily="34" charset="0"/>
                <a:cs typeface="Calibri" pitchFamily="34" charset="0"/>
              </a:rPr>
              <a:t> </a:t>
            </a:r>
            <a:r>
              <a:rPr lang="en-US" sz="1800" dirty="0">
                <a:latin typeface="Calibri" pitchFamily="34" charset="0"/>
                <a:cs typeface="Calibri" pitchFamily="34" charset="0"/>
              </a:rPr>
              <a:t>main</a:t>
            </a:r>
            <a:r>
              <a:rPr lang="en-US" sz="1800" dirty="0" smtClean="0">
                <a:latin typeface="Calibri" pitchFamily="34" charset="0"/>
                <a:cs typeface="Calibri" pitchFamily="34" charset="0"/>
              </a:rPr>
              <a:t>() {    </a:t>
            </a:r>
            <a:endParaRPr lang="en-US" sz="1800" dirty="0">
              <a:latin typeface="Calibri" pitchFamily="34" charset="0"/>
              <a:cs typeface="Calibri" pitchFamily="34" charset="0"/>
            </a:endParaRPr>
          </a:p>
          <a:p>
            <a:pPr fontAlgn="base"/>
            <a:r>
              <a:rPr lang="en-US" sz="1800" dirty="0">
                <a:latin typeface="Calibri" pitchFamily="34" charset="0"/>
                <a:cs typeface="Calibri" pitchFamily="34" charset="0"/>
              </a:rPr>
              <a:t>	</a:t>
            </a:r>
            <a:r>
              <a:rPr lang="en-US" sz="1800" dirty="0" err="1" smtClean="0">
                <a:latin typeface="Calibri" pitchFamily="34" charset="0"/>
                <a:cs typeface="Calibri" pitchFamily="34" charset="0"/>
              </a:rPr>
              <a:t>int</a:t>
            </a:r>
            <a:r>
              <a:rPr lang="en-US" sz="1800" dirty="0" smtClean="0">
                <a:latin typeface="Calibri" pitchFamily="34" charset="0"/>
                <a:cs typeface="Calibri" pitchFamily="34" charset="0"/>
              </a:rPr>
              <a:t> x[]={10,20,30,40,50};</a:t>
            </a:r>
          </a:p>
          <a:p>
            <a:pPr fontAlgn="base"/>
            <a:r>
              <a:rPr lang="en-US" sz="1800" dirty="0">
                <a:latin typeface="Calibri" pitchFamily="34" charset="0"/>
                <a:cs typeface="Calibri" pitchFamily="34" charset="0"/>
              </a:rPr>
              <a:t>	</a:t>
            </a:r>
            <a:r>
              <a:rPr lang="en-US" sz="1800" dirty="0" smtClean="0">
                <a:latin typeface="Calibri" pitchFamily="34" charset="0"/>
                <a:cs typeface="Calibri" pitchFamily="34" charset="0"/>
              </a:rPr>
              <a:t>double y[]={ 1.1,2.2,3.3};</a:t>
            </a:r>
          </a:p>
          <a:p>
            <a:pPr fontAlgn="base"/>
            <a:r>
              <a:rPr lang="en-US" sz="1800" dirty="0">
                <a:latin typeface="Calibri" pitchFamily="34" charset="0"/>
                <a:cs typeface="Calibri" pitchFamily="34" charset="0"/>
              </a:rPr>
              <a:t>	</a:t>
            </a:r>
            <a:r>
              <a:rPr lang="en-US" sz="1800" dirty="0" err="1">
                <a:latin typeface="Calibri" pitchFamily="34" charset="0"/>
                <a:cs typeface="Calibri" pitchFamily="34" charset="0"/>
              </a:rPr>
              <a:t>cout</a:t>
            </a:r>
            <a:r>
              <a:rPr lang="en-US" sz="1800" dirty="0">
                <a:latin typeface="Calibri" pitchFamily="34" charset="0"/>
                <a:cs typeface="Calibri" pitchFamily="34" charset="0"/>
              </a:rPr>
              <a:t>&lt;&lt;"Sum of </a:t>
            </a:r>
            <a:r>
              <a:rPr lang="en-US" sz="1800" dirty="0" err="1">
                <a:latin typeface="Calibri" pitchFamily="34" charset="0"/>
                <a:cs typeface="Calibri" pitchFamily="34" charset="0"/>
              </a:rPr>
              <a:t>int</a:t>
            </a:r>
            <a:r>
              <a:rPr lang="en-US" sz="1800" dirty="0">
                <a:latin typeface="Calibri" pitchFamily="34" charset="0"/>
                <a:cs typeface="Calibri" pitchFamily="34" charset="0"/>
              </a:rPr>
              <a:t> </a:t>
            </a:r>
            <a:r>
              <a:rPr lang="en-US" sz="1800" dirty="0" smtClean="0">
                <a:latin typeface="Calibri" pitchFamily="34" charset="0"/>
                <a:cs typeface="Calibri" pitchFamily="34" charset="0"/>
              </a:rPr>
              <a:t>array="&lt;&lt;</a:t>
            </a:r>
            <a:r>
              <a:rPr lang="en-US" sz="1800" dirty="0">
                <a:latin typeface="Calibri" pitchFamily="34" charset="0"/>
                <a:cs typeface="Calibri" pitchFamily="34" charset="0"/>
              </a:rPr>
              <a:t>Sum(x ,5</a:t>
            </a:r>
            <a:r>
              <a:rPr lang="en-US" sz="1800" dirty="0" smtClean="0">
                <a:latin typeface="Calibri" pitchFamily="34" charset="0"/>
                <a:cs typeface="Calibri" pitchFamily="34" charset="0"/>
              </a:rPr>
              <a:t>)&lt;&lt;</a:t>
            </a:r>
            <a:r>
              <a:rPr lang="en-US" sz="1800" dirty="0" err="1" smtClean="0">
                <a:latin typeface="Calibri" pitchFamily="34" charset="0"/>
                <a:cs typeface="Calibri" pitchFamily="34" charset="0"/>
              </a:rPr>
              <a:t>endl</a:t>
            </a:r>
            <a:r>
              <a:rPr lang="en-US" sz="1800" dirty="0" smtClean="0">
                <a:latin typeface="Calibri" pitchFamily="34" charset="0"/>
                <a:cs typeface="Calibri" pitchFamily="34" charset="0"/>
              </a:rPr>
              <a:t>;</a:t>
            </a:r>
          </a:p>
          <a:p>
            <a:pPr fontAlgn="base"/>
            <a:r>
              <a:rPr lang="en-US" sz="1800" dirty="0">
                <a:latin typeface="Calibri" pitchFamily="34" charset="0"/>
                <a:cs typeface="Calibri" pitchFamily="34" charset="0"/>
              </a:rPr>
              <a:t>	</a:t>
            </a:r>
            <a:r>
              <a:rPr lang="en-US" sz="1800" dirty="0" err="1" smtClean="0">
                <a:latin typeface="Calibri" pitchFamily="34" charset="0"/>
                <a:cs typeface="Calibri" pitchFamily="34" charset="0"/>
              </a:rPr>
              <a:t>cout</a:t>
            </a:r>
            <a:r>
              <a:rPr lang="en-US" sz="1800" dirty="0">
                <a:latin typeface="Calibri" pitchFamily="34" charset="0"/>
                <a:cs typeface="Calibri" pitchFamily="34" charset="0"/>
              </a:rPr>
              <a:t>&lt;&lt;"Sum of double </a:t>
            </a:r>
            <a:r>
              <a:rPr lang="en-US" sz="1800" dirty="0" smtClean="0">
                <a:latin typeface="Calibri" pitchFamily="34" charset="0"/>
                <a:cs typeface="Calibri" pitchFamily="34" charset="0"/>
              </a:rPr>
              <a:t>array= "&lt;&lt;</a:t>
            </a:r>
            <a:r>
              <a:rPr lang="en-US" sz="1800" dirty="0">
                <a:latin typeface="Calibri" pitchFamily="34" charset="0"/>
                <a:cs typeface="Calibri" pitchFamily="34" charset="0"/>
              </a:rPr>
              <a:t>Sum(y,3)&lt;&lt;</a:t>
            </a:r>
            <a:r>
              <a:rPr lang="en-US" sz="1800" dirty="0" err="1">
                <a:latin typeface="Calibri" pitchFamily="34" charset="0"/>
                <a:cs typeface="Calibri" pitchFamily="34" charset="0"/>
              </a:rPr>
              <a:t>endl</a:t>
            </a:r>
            <a:r>
              <a:rPr lang="en-US" sz="1800" dirty="0">
                <a:latin typeface="Calibri" pitchFamily="34" charset="0"/>
                <a:cs typeface="Calibri" pitchFamily="34" charset="0"/>
              </a:rPr>
              <a:t>;</a:t>
            </a:r>
            <a:endParaRPr lang="en-US" sz="1800" dirty="0" smtClean="0">
              <a:latin typeface="Calibri" pitchFamily="34" charset="0"/>
              <a:cs typeface="Calibri" pitchFamily="34" charset="0"/>
            </a:endParaRPr>
          </a:p>
          <a:p>
            <a:pPr fontAlgn="base"/>
            <a:r>
              <a:rPr lang="en-US" sz="1800" dirty="0" smtClean="0">
                <a:latin typeface="Calibri" pitchFamily="34" charset="0"/>
                <a:cs typeface="Calibri" pitchFamily="34" charset="0"/>
              </a:rPr>
              <a:t>}</a:t>
            </a:r>
            <a:endParaRPr lang="en-US" sz="1800" dirty="0">
              <a:latin typeface="Calibri" pitchFamily="34" charset="0"/>
              <a:cs typeface="Calibri" pitchFamily="34" charset="0"/>
            </a:endParaRPr>
          </a:p>
        </p:txBody>
      </p:sp>
      <p:sp>
        <p:nvSpPr>
          <p:cNvPr id="8" name="Google Shape;99;p19">
            <a:extLst>
              <a:ext uri="{FF2B5EF4-FFF2-40B4-BE49-F238E27FC236}">
                <a16:creationId xmlns="" xmlns:a16="http://schemas.microsoft.com/office/drawing/2014/main" id="{8A90869E-2300-483D-BE0B-A73EFF819635}"/>
              </a:ext>
            </a:extLst>
          </p:cNvPr>
          <p:cNvSpPr txBox="1">
            <a:spLocks/>
          </p:cNvSpPr>
          <p:nvPr/>
        </p:nvSpPr>
        <p:spPr>
          <a:xfrm>
            <a:off x="389700" y="92375"/>
            <a:ext cx="8646274"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smtClean="0">
                <a:solidFill>
                  <a:srgbClr val="FFFFFF"/>
                </a:solidFill>
                <a:latin typeface="Calibri" panose="020F0502020204030204" pitchFamily="34" charset="0"/>
                <a:cs typeface="Calibri" panose="020F0502020204030204" pitchFamily="34" charset="0"/>
              </a:rPr>
              <a:t>Practice question </a:t>
            </a:r>
            <a:endParaRPr lang="en" sz="2400" b="1" dirty="0">
              <a:solidFill>
                <a:srgbClr val="FFFFFF"/>
              </a:solidFill>
              <a:latin typeface="Calibri" panose="020F0502020204030204" pitchFamily="34" charset="0"/>
              <a:cs typeface="Calibri" panose="020F0502020204030204" pitchFamily="34" charset="0"/>
            </a:endParaRPr>
          </a:p>
        </p:txBody>
      </p:sp>
      <p:sp>
        <p:nvSpPr>
          <p:cNvPr id="2" name="TextBox 1"/>
          <p:cNvSpPr txBox="1"/>
          <p:nvPr/>
        </p:nvSpPr>
        <p:spPr>
          <a:xfrm>
            <a:off x="6353299" y="1056904"/>
            <a:ext cx="2517569" cy="2308324"/>
          </a:xfrm>
          <a:prstGeom prst="rect">
            <a:avLst/>
          </a:prstGeom>
          <a:noFill/>
          <a:ln>
            <a:solidFill>
              <a:schemeClr val="tx1"/>
            </a:solidFill>
          </a:ln>
        </p:spPr>
        <p:txBody>
          <a:bodyPr wrap="square" rtlCol="0">
            <a:spAutoFit/>
          </a:bodyPr>
          <a:lstStyle/>
          <a:p>
            <a:r>
              <a:rPr lang="en-IN" sz="1800" dirty="0" smtClean="0">
                <a:latin typeface="Calibri" pitchFamily="34" charset="0"/>
                <a:cs typeface="Calibri" pitchFamily="34" charset="0"/>
              </a:rPr>
              <a:t>Output: </a:t>
            </a:r>
          </a:p>
          <a:p>
            <a:r>
              <a:rPr lang="en-US" sz="1800" dirty="0">
                <a:latin typeface="Calibri" pitchFamily="34" charset="0"/>
                <a:cs typeface="Calibri" pitchFamily="34" charset="0"/>
              </a:rPr>
              <a:t>Sum of </a:t>
            </a:r>
            <a:r>
              <a:rPr lang="en-US" sz="1800" dirty="0" err="1">
                <a:latin typeface="Calibri" pitchFamily="34" charset="0"/>
                <a:cs typeface="Calibri" pitchFamily="34" charset="0"/>
              </a:rPr>
              <a:t>int</a:t>
            </a:r>
            <a:r>
              <a:rPr lang="en-US" sz="1800" dirty="0">
                <a:latin typeface="Calibri" pitchFamily="34" charset="0"/>
                <a:cs typeface="Calibri" pitchFamily="34" charset="0"/>
              </a:rPr>
              <a:t> </a:t>
            </a:r>
            <a:r>
              <a:rPr lang="en-US" sz="1800" dirty="0" smtClean="0">
                <a:latin typeface="Calibri" pitchFamily="34" charset="0"/>
                <a:cs typeface="Calibri" pitchFamily="34" charset="0"/>
              </a:rPr>
              <a:t>array=150</a:t>
            </a:r>
            <a:r>
              <a:rPr lang="en-US" sz="1800" dirty="0">
                <a:latin typeface="Calibri" pitchFamily="34" charset="0"/>
                <a:cs typeface="Calibri" pitchFamily="34" charset="0"/>
              </a:rPr>
              <a:t>       </a:t>
            </a:r>
            <a:r>
              <a:rPr lang="en-US" sz="1800" dirty="0" smtClean="0">
                <a:latin typeface="Calibri" pitchFamily="34" charset="0"/>
                <a:cs typeface="Calibri" pitchFamily="34" charset="0"/>
              </a:rPr>
              <a:t>Sum</a:t>
            </a:r>
            <a:r>
              <a:rPr lang="en-US" sz="1800" dirty="0">
                <a:latin typeface="Calibri" pitchFamily="34" charset="0"/>
                <a:cs typeface="Calibri" pitchFamily="34" charset="0"/>
              </a:rPr>
              <a:t> of double </a:t>
            </a:r>
            <a:r>
              <a:rPr lang="en-US" sz="1800" dirty="0" smtClean="0">
                <a:latin typeface="Calibri" pitchFamily="34" charset="0"/>
                <a:cs typeface="Calibri" pitchFamily="34" charset="0"/>
              </a:rPr>
              <a:t>array=6.6</a:t>
            </a:r>
          </a:p>
          <a:p>
            <a:endParaRPr lang="en-US" sz="1800" dirty="0">
              <a:latin typeface="Calibri" pitchFamily="34" charset="0"/>
              <a:cs typeface="Calibri" pitchFamily="34" charset="0"/>
            </a:endParaRPr>
          </a:p>
          <a:p>
            <a:endParaRPr lang="en-US" sz="1800" dirty="0" smtClean="0">
              <a:latin typeface="Calibri" pitchFamily="34" charset="0"/>
              <a:cs typeface="Calibri" pitchFamily="34" charset="0"/>
            </a:endParaRPr>
          </a:p>
          <a:p>
            <a:endParaRPr lang="en-US" sz="1800" dirty="0">
              <a:latin typeface="Calibri" pitchFamily="34" charset="0"/>
              <a:cs typeface="Calibri" pitchFamily="34" charset="0"/>
            </a:endParaRPr>
          </a:p>
          <a:p>
            <a:endParaRPr lang="en-US" sz="1800" dirty="0">
              <a:latin typeface="Calibri" pitchFamily="34" charset="0"/>
              <a:cs typeface="Calibri" pitchFamily="34" charset="0"/>
            </a:endParaRPr>
          </a:p>
          <a:p>
            <a:endParaRPr lang="en-IN" sz="1800" dirty="0">
              <a:latin typeface="Calibri" pitchFamily="34" charset="0"/>
              <a:cs typeface="Calibri" pitchFamily="34" charset="0"/>
            </a:endParaRPr>
          </a:p>
        </p:txBody>
      </p:sp>
    </p:spTree>
    <p:extLst>
      <p:ext uri="{BB962C8B-B14F-4D97-AF65-F5344CB8AC3E}">
        <p14:creationId xmlns:p14="http://schemas.microsoft.com/office/powerpoint/2010/main" val="5332992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6" y="671320"/>
            <a:ext cx="8952288" cy="4379804"/>
          </a:xfrm>
          <a:prstGeom prst="rect">
            <a:avLst/>
          </a:prstGeom>
          <a:noFill/>
          <a:ln>
            <a:solidFill>
              <a:schemeClr val="tx1"/>
            </a:solidFill>
          </a:ln>
        </p:spPr>
        <p:txBody>
          <a:bodyPr spcFirstLastPara="1" wrap="square" lIns="91425" tIns="91425" rIns="91425" bIns="91425" anchor="t" anchorCtr="0">
            <a:noAutofit/>
          </a:bodyPr>
          <a:lstStyle/>
          <a:p>
            <a:pPr fontAlgn="base"/>
            <a:r>
              <a:rPr lang="en-US" sz="1800" dirty="0" smtClean="0">
                <a:latin typeface="Calibri" pitchFamily="34" charset="0"/>
                <a:cs typeface="Calibri" pitchFamily="34" charset="0"/>
              </a:rPr>
              <a:t>Let us now modify the above program using template</a:t>
            </a:r>
          </a:p>
          <a:p>
            <a:pPr fontAlgn="base"/>
            <a:r>
              <a:rPr lang="en-US" sz="1800" dirty="0" smtClean="0">
                <a:latin typeface="Calibri" pitchFamily="34" charset="0"/>
                <a:cs typeface="Calibri" pitchFamily="34" charset="0"/>
              </a:rPr>
              <a:t>template </a:t>
            </a:r>
            <a:r>
              <a:rPr lang="en-US" sz="1800" dirty="0">
                <a:latin typeface="Calibri" pitchFamily="34" charset="0"/>
                <a:cs typeface="Calibri" pitchFamily="34" charset="0"/>
              </a:rPr>
              <a:t>&lt;class T&gt;T Sum (T a[], </a:t>
            </a:r>
            <a:r>
              <a:rPr lang="en-US" sz="1800" dirty="0" err="1">
                <a:latin typeface="Calibri" pitchFamily="34" charset="0"/>
                <a:cs typeface="Calibri" pitchFamily="34" charset="0"/>
              </a:rPr>
              <a:t>int</a:t>
            </a:r>
            <a:r>
              <a:rPr lang="en-US" sz="1800" dirty="0">
                <a:latin typeface="Calibri" pitchFamily="34" charset="0"/>
                <a:cs typeface="Calibri" pitchFamily="34" charset="0"/>
              </a:rPr>
              <a:t> size</a:t>
            </a:r>
            <a:r>
              <a:rPr lang="en-US" sz="1800" dirty="0" smtClean="0">
                <a:latin typeface="Calibri" pitchFamily="34" charset="0"/>
                <a:cs typeface="Calibri" pitchFamily="34" charset="0"/>
              </a:rPr>
              <a:t>)</a:t>
            </a:r>
            <a:endParaRPr lang="en-US" sz="1800" dirty="0">
              <a:latin typeface="Calibri" pitchFamily="34" charset="0"/>
              <a:cs typeface="Calibri" pitchFamily="34" charset="0"/>
            </a:endParaRPr>
          </a:p>
          <a:p>
            <a:pPr fontAlgn="base"/>
            <a:r>
              <a:rPr lang="en-US" sz="1800" dirty="0" smtClean="0">
                <a:latin typeface="Calibri" pitchFamily="34" charset="0"/>
                <a:cs typeface="Calibri" pitchFamily="34" charset="0"/>
              </a:rPr>
              <a:t>{</a:t>
            </a:r>
            <a:r>
              <a:rPr lang="en-US" sz="1800" dirty="0">
                <a:latin typeface="Calibri" pitchFamily="34" charset="0"/>
                <a:cs typeface="Calibri" pitchFamily="34" charset="0"/>
              </a:rPr>
              <a:t>	</a:t>
            </a:r>
            <a:endParaRPr lang="en-US" sz="1800" dirty="0" smtClean="0">
              <a:latin typeface="Calibri" pitchFamily="34" charset="0"/>
              <a:cs typeface="Calibri" pitchFamily="34" charset="0"/>
            </a:endParaRPr>
          </a:p>
          <a:p>
            <a:pPr fontAlgn="base"/>
            <a:r>
              <a:rPr lang="en-US" sz="1800" dirty="0">
                <a:latin typeface="Calibri" pitchFamily="34" charset="0"/>
                <a:cs typeface="Calibri" pitchFamily="34" charset="0"/>
              </a:rPr>
              <a:t>	</a:t>
            </a:r>
            <a:r>
              <a:rPr lang="en-US" sz="1800" dirty="0" smtClean="0">
                <a:latin typeface="Calibri" pitchFamily="34" charset="0"/>
                <a:cs typeface="Calibri" pitchFamily="34" charset="0"/>
              </a:rPr>
              <a:t>T </a:t>
            </a:r>
            <a:r>
              <a:rPr lang="en-US" sz="1800" dirty="0">
                <a:latin typeface="Calibri" pitchFamily="34" charset="0"/>
                <a:cs typeface="Calibri" pitchFamily="34" charset="0"/>
              </a:rPr>
              <a:t>s=0;	</a:t>
            </a:r>
            <a:endParaRPr lang="en-US" sz="1800" dirty="0" smtClean="0">
              <a:latin typeface="Calibri" pitchFamily="34" charset="0"/>
              <a:cs typeface="Calibri" pitchFamily="34" charset="0"/>
            </a:endParaRPr>
          </a:p>
          <a:p>
            <a:pPr fontAlgn="base"/>
            <a:r>
              <a:rPr lang="en-US" sz="1800" dirty="0">
                <a:latin typeface="Calibri" pitchFamily="34" charset="0"/>
                <a:cs typeface="Calibri" pitchFamily="34" charset="0"/>
              </a:rPr>
              <a:t>	</a:t>
            </a:r>
            <a:r>
              <a:rPr lang="en-US" sz="1800" dirty="0" smtClean="0">
                <a:latin typeface="Calibri" pitchFamily="34" charset="0"/>
                <a:cs typeface="Calibri" pitchFamily="34" charset="0"/>
              </a:rPr>
              <a:t>for </a:t>
            </a:r>
            <a:r>
              <a:rPr lang="en-US" sz="1800" dirty="0">
                <a:latin typeface="Calibri" pitchFamily="34" charset="0"/>
                <a:cs typeface="Calibri" pitchFamily="34" charset="0"/>
              </a:rPr>
              <a:t>(</a:t>
            </a:r>
            <a:r>
              <a:rPr lang="en-US" sz="1800" dirty="0" err="1">
                <a:latin typeface="Calibri" pitchFamily="34" charset="0"/>
                <a:cs typeface="Calibri" pitchFamily="34" charset="0"/>
              </a:rPr>
              <a:t>int</a:t>
            </a:r>
            <a:r>
              <a:rPr lang="en-US" sz="1800" dirty="0">
                <a:latin typeface="Calibri" pitchFamily="34" charset="0"/>
                <a:cs typeface="Calibri" pitchFamily="34" charset="0"/>
              </a:rPr>
              <a:t> i=0; i&lt;</a:t>
            </a:r>
            <a:r>
              <a:rPr lang="en-US" sz="1800" dirty="0" err="1">
                <a:latin typeface="Calibri" pitchFamily="34" charset="0"/>
                <a:cs typeface="Calibri" pitchFamily="34" charset="0"/>
              </a:rPr>
              <a:t>size;i</a:t>
            </a:r>
            <a:r>
              <a:rPr lang="en-US" sz="1800" dirty="0">
                <a:latin typeface="Calibri" pitchFamily="34" charset="0"/>
                <a:cs typeface="Calibri" pitchFamily="34" charset="0"/>
              </a:rPr>
              <a:t>++)	</a:t>
            </a:r>
            <a:endParaRPr lang="en-US" sz="1800" dirty="0" smtClean="0">
              <a:latin typeface="Calibri" pitchFamily="34" charset="0"/>
              <a:cs typeface="Calibri" pitchFamily="34" charset="0"/>
            </a:endParaRPr>
          </a:p>
          <a:p>
            <a:pPr fontAlgn="base"/>
            <a:r>
              <a:rPr lang="en-US" sz="1800" dirty="0">
                <a:latin typeface="Calibri" pitchFamily="34" charset="0"/>
                <a:cs typeface="Calibri" pitchFamily="34" charset="0"/>
              </a:rPr>
              <a:t>	</a:t>
            </a:r>
            <a:r>
              <a:rPr lang="en-US" sz="1800" dirty="0" smtClean="0">
                <a:latin typeface="Calibri" pitchFamily="34" charset="0"/>
                <a:cs typeface="Calibri" pitchFamily="34" charset="0"/>
              </a:rPr>
              <a:t>{</a:t>
            </a:r>
            <a:r>
              <a:rPr lang="en-US" sz="1800" dirty="0">
                <a:latin typeface="Calibri" pitchFamily="34" charset="0"/>
                <a:cs typeface="Calibri" pitchFamily="34" charset="0"/>
              </a:rPr>
              <a:t>		</a:t>
            </a:r>
            <a:endParaRPr lang="en-US" sz="1800" dirty="0" smtClean="0">
              <a:latin typeface="Calibri" pitchFamily="34" charset="0"/>
              <a:cs typeface="Calibri" pitchFamily="34" charset="0"/>
            </a:endParaRPr>
          </a:p>
          <a:p>
            <a:pPr fontAlgn="base"/>
            <a:r>
              <a:rPr lang="en-US" sz="1800" dirty="0">
                <a:latin typeface="Calibri" pitchFamily="34" charset="0"/>
                <a:cs typeface="Calibri" pitchFamily="34" charset="0"/>
              </a:rPr>
              <a:t>	</a:t>
            </a:r>
            <a:r>
              <a:rPr lang="en-US" sz="1800" dirty="0" smtClean="0">
                <a:latin typeface="Calibri" pitchFamily="34" charset="0"/>
                <a:cs typeface="Calibri" pitchFamily="34" charset="0"/>
              </a:rPr>
              <a:t>	s=</a:t>
            </a:r>
            <a:r>
              <a:rPr lang="en-US" sz="1800" dirty="0" err="1" smtClean="0">
                <a:latin typeface="Calibri" pitchFamily="34" charset="0"/>
                <a:cs typeface="Calibri" pitchFamily="34" charset="0"/>
              </a:rPr>
              <a:t>s+a</a:t>
            </a:r>
            <a:r>
              <a:rPr lang="en-US" sz="1800" dirty="0" smtClean="0">
                <a:latin typeface="Calibri" pitchFamily="34" charset="0"/>
                <a:cs typeface="Calibri" pitchFamily="34" charset="0"/>
              </a:rPr>
              <a:t>[i];</a:t>
            </a:r>
          </a:p>
          <a:p>
            <a:pPr fontAlgn="base"/>
            <a:r>
              <a:rPr lang="en-US" sz="1800" dirty="0">
                <a:latin typeface="Calibri" pitchFamily="34" charset="0"/>
                <a:cs typeface="Calibri" pitchFamily="34" charset="0"/>
              </a:rPr>
              <a:t>	}		</a:t>
            </a:r>
            <a:endParaRPr lang="en-US" sz="1800" dirty="0" smtClean="0">
              <a:latin typeface="Calibri" pitchFamily="34" charset="0"/>
              <a:cs typeface="Calibri" pitchFamily="34" charset="0"/>
            </a:endParaRPr>
          </a:p>
          <a:p>
            <a:pPr fontAlgn="base"/>
            <a:r>
              <a:rPr lang="en-US" sz="1800" dirty="0">
                <a:latin typeface="Calibri" pitchFamily="34" charset="0"/>
                <a:cs typeface="Calibri" pitchFamily="34" charset="0"/>
              </a:rPr>
              <a:t>	</a:t>
            </a:r>
            <a:r>
              <a:rPr lang="en-US" sz="1800" dirty="0" smtClean="0">
                <a:latin typeface="Calibri" pitchFamily="34" charset="0"/>
                <a:cs typeface="Calibri" pitchFamily="34" charset="0"/>
              </a:rPr>
              <a:t>return </a:t>
            </a:r>
            <a:r>
              <a:rPr lang="en-US" sz="1800" dirty="0">
                <a:latin typeface="Calibri" pitchFamily="34" charset="0"/>
                <a:cs typeface="Calibri" pitchFamily="34" charset="0"/>
              </a:rPr>
              <a:t>s</a:t>
            </a:r>
            <a:r>
              <a:rPr lang="en-US" sz="1800" dirty="0" smtClean="0">
                <a:latin typeface="Calibri" pitchFamily="34" charset="0"/>
                <a:cs typeface="Calibri" pitchFamily="34" charset="0"/>
              </a:rPr>
              <a:t>;</a:t>
            </a:r>
          </a:p>
          <a:p>
            <a:pPr fontAlgn="base"/>
            <a:r>
              <a:rPr lang="en-US" sz="1800" dirty="0" smtClean="0">
                <a:latin typeface="Calibri" pitchFamily="34" charset="0"/>
                <a:cs typeface="Calibri" pitchFamily="34" charset="0"/>
              </a:rPr>
              <a:t>}</a:t>
            </a:r>
          </a:p>
          <a:p>
            <a:pPr fontAlgn="base"/>
            <a:r>
              <a:rPr lang="en-US" sz="1800" dirty="0" err="1" smtClean="0">
                <a:latin typeface="Calibri" pitchFamily="34" charset="0"/>
                <a:cs typeface="Calibri" pitchFamily="34" charset="0"/>
              </a:rPr>
              <a:t>int</a:t>
            </a:r>
            <a:r>
              <a:rPr lang="en-US" sz="1800" dirty="0" smtClean="0">
                <a:latin typeface="Calibri" pitchFamily="34" charset="0"/>
                <a:cs typeface="Calibri" pitchFamily="34" charset="0"/>
              </a:rPr>
              <a:t> </a:t>
            </a:r>
            <a:r>
              <a:rPr lang="en-US" sz="1800" dirty="0">
                <a:latin typeface="Calibri" pitchFamily="34" charset="0"/>
                <a:cs typeface="Calibri" pitchFamily="34" charset="0"/>
              </a:rPr>
              <a:t>main</a:t>
            </a:r>
            <a:r>
              <a:rPr lang="en-US" sz="1800" dirty="0" smtClean="0">
                <a:latin typeface="Calibri" pitchFamily="34" charset="0"/>
                <a:cs typeface="Calibri" pitchFamily="34" charset="0"/>
              </a:rPr>
              <a:t>() {    </a:t>
            </a:r>
            <a:endParaRPr lang="en-US" sz="1800" dirty="0">
              <a:latin typeface="Calibri" pitchFamily="34" charset="0"/>
              <a:cs typeface="Calibri" pitchFamily="34" charset="0"/>
            </a:endParaRPr>
          </a:p>
          <a:p>
            <a:pPr fontAlgn="base"/>
            <a:r>
              <a:rPr lang="en-US" sz="1800" dirty="0">
                <a:latin typeface="Calibri" pitchFamily="34" charset="0"/>
                <a:cs typeface="Calibri" pitchFamily="34" charset="0"/>
              </a:rPr>
              <a:t>	</a:t>
            </a:r>
            <a:r>
              <a:rPr lang="en-US" sz="1800" dirty="0" err="1" smtClean="0">
                <a:latin typeface="Calibri" pitchFamily="34" charset="0"/>
                <a:cs typeface="Calibri" pitchFamily="34" charset="0"/>
              </a:rPr>
              <a:t>int</a:t>
            </a:r>
            <a:r>
              <a:rPr lang="en-US" sz="1800" dirty="0" smtClean="0">
                <a:latin typeface="Calibri" pitchFamily="34" charset="0"/>
                <a:cs typeface="Calibri" pitchFamily="34" charset="0"/>
              </a:rPr>
              <a:t> x[]={10,20,30,40,50};</a:t>
            </a:r>
          </a:p>
          <a:p>
            <a:pPr fontAlgn="base"/>
            <a:r>
              <a:rPr lang="en-US" sz="1800" dirty="0">
                <a:latin typeface="Calibri" pitchFamily="34" charset="0"/>
                <a:cs typeface="Calibri" pitchFamily="34" charset="0"/>
              </a:rPr>
              <a:t>	</a:t>
            </a:r>
            <a:r>
              <a:rPr lang="en-US" sz="1800" dirty="0" smtClean="0">
                <a:latin typeface="Calibri" pitchFamily="34" charset="0"/>
                <a:cs typeface="Calibri" pitchFamily="34" charset="0"/>
              </a:rPr>
              <a:t>double y[]={ 1.1,2.2,3.3};</a:t>
            </a:r>
          </a:p>
          <a:p>
            <a:pPr fontAlgn="base"/>
            <a:r>
              <a:rPr lang="en-US" sz="1800" dirty="0">
                <a:latin typeface="Calibri" pitchFamily="34" charset="0"/>
                <a:cs typeface="Calibri" pitchFamily="34" charset="0"/>
              </a:rPr>
              <a:t>	</a:t>
            </a:r>
            <a:r>
              <a:rPr lang="en-US" sz="1800" dirty="0" err="1">
                <a:latin typeface="Calibri" pitchFamily="34" charset="0"/>
                <a:cs typeface="Calibri" pitchFamily="34" charset="0"/>
              </a:rPr>
              <a:t>cout</a:t>
            </a:r>
            <a:r>
              <a:rPr lang="en-US" sz="1800" dirty="0">
                <a:latin typeface="Calibri" pitchFamily="34" charset="0"/>
                <a:cs typeface="Calibri" pitchFamily="34" charset="0"/>
              </a:rPr>
              <a:t>&lt;&lt;"Sum of </a:t>
            </a:r>
            <a:r>
              <a:rPr lang="en-US" sz="1800" dirty="0" err="1">
                <a:latin typeface="Calibri" pitchFamily="34" charset="0"/>
                <a:cs typeface="Calibri" pitchFamily="34" charset="0"/>
              </a:rPr>
              <a:t>int</a:t>
            </a:r>
            <a:r>
              <a:rPr lang="en-US" sz="1800" dirty="0">
                <a:latin typeface="Calibri" pitchFamily="34" charset="0"/>
                <a:cs typeface="Calibri" pitchFamily="34" charset="0"/>
              </a:rPr>
              <a:t> </a:t>
            </a:r>
            <a:r>
              <a:rPr lang="en-US" sz="1800" dirty="0" smtClean="0">
                <a:latin typeface="Calibri" pitchFamily="34" charset="0"/>
                <a:cs typeface="Calibri" pitchFamily="34" charset="0"/>
              </a:rPr>
              <a:t>array="&lt;&lt;</a:t>
            </a:r>
            <a:r>
              <a:rPr lang="en-US" sz="1800" dirty="0">
                <a:latin typeface="Calibri" pitchFamily="34" charset="0"/>
                <a:cs typeface="Calibri" pitchFamily="34" charset="0"/>
              </a:rPr>
              <a:t>Sum(x ,5</a:t>
            </a:r>
            <a:r>
              <a:rPr lang="en-US" sz="1800" dirty="0" smtClean="0">
                <a:latin typeface="Calibri" pitchFamily="34" charset="0"/>
                <a:cs typeface="Calibri" pitchFamily="34" charset="0"/>
              </a:rPr>
              <a:t>)&lt;&lt;</a:t>
            </a:r>
            <a:r>
              <a:rPr lang="en-US" sz="1800" dirty="0" err="1" smtClean="0">
                <a:latin typeface="Calibri" pitchFamily="34" charset="0"/>
                <a:cs typeface="Calibri" pitchFamily="34" charset="0"/>
              </a:rPr>
              <a:t>endl</a:t>
            </a:r>
            <a:r>
              <a:rPr lang="en-US" sz="1800" dirty="0" smtClean="0">
                <a:latin typeface="Calibri" pitchFamily="34" charset="0"/>
                <a:cs typeface="Calibri" pitchFamily="34" charset="0"/>
              </a:rPr>
              <a:t>;</a:t>
            </a:r>
          </a:p>
          <a:p>
            <a:pPr fontAlgn="base"/>
            <a:r>
              <a:rPr lang="en-US" sz="1800" dirty="0">
                <a:latin typeface="Calibri" pitchFamily="34" charset="0"/>
                <a:cs typeface="Calibri" pitchFamily="34" charset="0"/>
              </a:rPr>
              <a:t>	</a:t>
            </a:r>
            <a:r>
              <a:rPr lang="en-US" sz="1800" dirty="0" err="1" smtClean="0">
                <a:latin typeface="Calibri" pitchFamily="34" charset="0"/>
                <a:cs typeface="Calibri" pitchFamily="34" charset="0"/>
              </a:rPr>
              <a:t>cout</a:t>
            </a:r>
            <a:r>
              <a:rPr lang="en-US" sz="1800" dirty="0">
                <a:latin typeface="Calibri" pitchFamily="34" charset="0"/>
                <a:cs typeface="Calibri" pitchFamily="34" charset="0"/>
              </a:rPr>
              <a:t>&lt;&lt;"Sum of double </a:t>
            </a:r>
            <a:r>
              <a:rPr lang="en-US" sz="1800" dirty="0" smtClean="0">
                <a:latin typeface="Calibri" pitchFamily="34" charset="0"/>
                <a:cs typeface="Calibri" pitchFamily="34" charset="0"/>
              </a:rPr>
              <a:t>array= "&lt;&lt;</a:t>
            </a:r>
            <a:r>
              <a:rPr lang="en-US" sz="1800" dirty="0">
                <a:latin typeface="Calibri" pitchFamily="34" charset="0"/>
                <a:cs typeface="Calibri" pitchFamily="34" charset="0"/>
              </a:rPr>
              <a:t>Sum(y,3)&lt;&lt;</a:t>
            </a:r>
            <a:r>
              <a:rPr lang="en-US" sz="1800" dirty="0" err="1">
                <a:latin typeface="Calibri" pitchFamily="34" charset="0"/>
                <a:cs typeface="Calibri" pitchFamily="34" charset="0"/>
              </a:rPr>
              <a:t>endl</a:t>
            </a:r>
            <a:r>
              <a:rPr lang="en-US" sz="1800" dirty="0">
                <a:latin typeface="Calibri" pitchFamily="34" charset="0"/>
                <a:cs typeface="Calibri" pitchFamily="34" charset="0"/>
              </a:rPr>
              <a:t>;</a:t>
            </a:r>
            <a:endParaRPr lang="en-US" sz="1800" dirty="0" smtClean="0">
              <a:latin typeface="Calibri" pitchFamily="34" charset="0"/>
              <a:cs typeface="Calibri" pitchFamily="34" charset="0"/>
            </a:endParaRPr>
          </a:p>
          <a:p>
            <a:pPr fontAlgn="base"/>
            <a:r>
              <a:rPr lang="en-US" sz="1800" dirty="0" smtClean="0">
                <a:latin typeface="Calibri" pitchFamily="34" charset="0"/>
                <a:cs typeface="Calibri" pitchFamily="34" charset="0"/>
              </a:rPr>
              <a:t>}</a:t>
            </a:r>
            <a:endParaRPr lang="en-US" sz="1800" dirty="0">
              <a:latin typeface="Calibri" pitchFamily="34" charset="0"/>
              <a:cs typeface="Calibri" pitchFamily="34" charset="0"/>
            </a:endParaRPr>
          </a:p>
        </p:txBody>
      </p:sp>
      <p:sp>
        <p:nvSpPr>
          <p:cNvPr id="8" name="Google Shape;99;p19">
            <a:extLst>
              <a:ext uri="{FF2B5EF4-FFF2-40B4-BE49-F238E27FC236}">
                <a16:creationId xmlns="" xmlns:a16="http://schemas.microsoft.com/office/drawing/2014/main" id="{8A90869E-2300-483D-BE0B-A73EFF819635}"/>
              </a:ext>
            </a:extLst>
          </p:cNvPr>
          <p:cNvSpPr txBox="1">
            <a:spLocks/>
          </p:cNvSpPr>
          <p:nvPr/>
        </p:nvSpPr>
        <p:spPr>
          <a:xfrm>
            <a:off x="389700" y="92375"/>
            <a:ext cx="8646274"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smtClean="0">
                <a:solidFill>
                  <a:srgbClr val="FFFFFF"/>
                </a:solidFill>
                <a:latin typeface="Calibri" panose="020F0502020204030204" pitchFamily="34" charset="0"/>
                <a:cs typeface="Calibri" panose="020F0502020204030204" pitchFamily="34" charset="0"/>
              </a:rPr>
              <a:t>Practice question </a:t>
            </a:r>
            <a:endParaRPr lang="en" sz="2400" b="1" dirty="0">
              <a:solidFill>
                <a:srgbClr val="FFFFFF"/>
              </a:solidFill>
              <a:latin typeface="Calibri" panose="020F0502020204030204" pitchFamily="34" charset="0"/>
              <a:cs typeface="Calibri" panose="020F0502020204030204" pitchFamily="34" charset="0"/>
            </a:endParaRPr>
          </a:p>
        </p:txBody>
      </p:sp>
      <p:sp>
        <p:nvSpPr>
          <p:cNvPr id="2" name="TextBox 1"/>
          <p:cNvSpPr txBox="1"/>
          <p:nvPr/>
        </p:nvSpPr>
        <p:spPr>
          <a:xfrm>
            <a:off x="6353299" y="1056904"/>
            <a:ext cx="2517569" cy="2308324"/>
          </a:xfrm>
          <a:prstGeom prst="rect">
            <a:avLst/>
          </a:prstGeom>
          <a:noFill/>
          <a:ln>
            <a:solidFill>
              <a:schemeClr val="tx1"/>
            </a:solidFill>
          </a:ln>
        </p:spPr>
        <p:txBody>
          <a:bodyPr wrap="square" rtlCol="0">
            <a:spAutoFit/>
          </a:bodyPr>
          <a:lstStyle/>
          <a:p>
            <a:r>
              <a:rPr lang="en-IN" sz="1800" dirty="0" smtClean="0">
                <a:latin typeface="Calibri" pitchFamily="34" charset="0"/>
                <a:cs typeface="Calibri" pitchFamily="34" charset="0"/>
              </a:rPr>
              <a:t>Output: </a:t>
            </a:r>
          </a:p>
          <a:p>
            <a:r>
              <a:rPr lang="en-US" sz="1800" dirty="0">
                <a:latin typeface="Calibri" pitchFamily="34" charset="0"/>
                <a:cs typeface="Calibri" pitchFamily="34" charset="0"/>
              </a:rPr>
              <a:t>Sum of </a:t>
            </a:r>
            <a:r>
              <a:rPr lang="en-US" sz="1800" dirty="0" err="1">
                <a:latin typeface="Calibri" pitchFamily="34" charset="0"/>
                <a:cs typeface="Calibri" pitchFamily="34" charset="0"/>
              </a:rPr>
              <a:t>int</a:t>
            </a:r>
            <a:r>
              <a:rPr lang="en-US" sz="1800" dirty="0">
                <a:latin typeface="Calibri" pitchFamily="34" charset="0"/>
                <a:cs typeface="Calibri" pitchFamily="34" charset="0"/>
              </a:rPr>
              <a:t> </a:t>
            </a:r>
            <a:r>
              <a:rPr lang="en-US" sz="1800" dirty="0" smtClean="0">
                <a:latin typeface="Calibri" pitchFamily="34" charset="0"/>
                <a:cs typeface="Calibri" pitchFamily="34" charset="0"/>
              </a:rPr>
              <a:t>array=150</a:t>
            </a:r>
            <a:r>
              <a:rPr lang="en-US" sz="1800" dirty="0">
                <a:latin typeface="Calibri" pitchFamily="34" charset="0"/>
                <a:cs typeface="Calibri" pitchFamily="34" charset="0"/>
              </a:rPr>
              <a:t>       </a:t>
            </a:r>
            <a:r>
              <a:rPr lang="en-US" sz="1800" dirty="0" smtClean="0">
                <a:latin typeface="Calibri" pitchFamily="34" charset="0"/>
                <a:cs typeface="Calibri" pitchFamily="34" charset="0"/>
              </a:rPr>
              <a:t>Sum</a:t>
            </a:r>
            <a:r>
              <a:rPr lang="en-US" sz="1800" dirty="0">
                <a:latin typeface="Calibri" pitchFamily="34" charset="0"/>
                <a:cs typeface="Calibri" pitchFamily="34" charset="0"/>
              </a:rPr>
              <a:t> of double </a:t>
            </a:r>
            <a:r>
              <a:rPr lang="en-US" sz="1800" dirty="0" smtClean="0">
                <a:latin typeface="Calibri" pitchFamily="34" charset="0"/>
                <a:cs typeface="Calibri" pitchFamily="34" charset="0"/>
              </a:rPr>
              <a:t>array=6.6</a:t>
            </a:r>
          </a:p>
          <a:p>
            <a:endParaRPr lang="en-US" sz="1800" dirty="0">
              <a:latin typeface="Calibri" pitchFamily="34" charset="0"/>
              <a:cs typeface="Calibri" pitchFamily="34" charset="0"/>
            </a:endParaRPr>
          </a:p>
          <a:p>
            <a:endParaRPr lang="en-US" sz="1800" dirty="0" smtClean="0">
              <a:latin typeface="Calibri" pitchFamily="34" charset="0"/>
              <a:cs typeface="Calibri" pitchFamily="34" charset="0"/>
            </a:endParaRPr>
          </a:p>
          <a:p>
            <a:endParaRPr lang="en-US" sz="1800" dirty="0">
              <a:latin typeface="Calibri" pitchFamily="34" charset="0"/>
              <a:cs typeface="Calibri" pitchFamily="34" charset="0"/>
            </a:endParaRPr>
          </a:p>
          <a:p>
            <a:endParaRPr lang="en-US" sz="1800" dirty="0">
              <a:latin typeface="Calibri" pitchFamily="34" charset="0"/>
              <a:cs typeface="Calibri" pitchFamily="34" charset="0"/>
            </a:endParaRPr>
          </a:p>
          <a:p>
            <a:endParaRPr lang="en-IN" sz="1800" dirty="0">
              <a:latin typeface="Calibri" pitchFamily="34" charset="0"/>
              <a:cs typeface="Calibri" pitchFamily="34" charset="0"/>
            </a:endParaRPr>
          </a:p>
        </p:txBody>
      </p:sp>
    </p:spTree>
    <p:extLst>
      <p:ext uri="{BB962C8B-B14F-4D97-AF65-F5344CB8AC3E}">
        <p14:creationId xmlns:p14="http://schemas.microsoft.com/office/powerpoint/2010/main" val="26233269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7"/>
          <p:cNvSpPr txBox="1"/>
          <p:nvPr/>
        </p:nvSpPr>
        <p:spPr>
          <a:xfrm>
            <a:off x="-2968" y="641768"/>
            <a:ext cx="9128131" cy="4504017"/>
          </a:xfrm>
          <a:prstGeom prst="rect">
            <a:avLst/>
          </a:prstGeom>
          <a:noFill/>
          <a:ln>
            <a:noFill/>
          </a:ln>
        </p:spPr>
        <p:txBody>
          <a:bodyPr spcFirstLastPara="1" wrap="square" lIns="91425" tIns="91425" rIns="91425" bIns="91425" anchor="t" anchorCtr="0">
            <a:noAutofit/>
          </a:bodyPr>
          <a:lstStyle/>
          <a:p>
            <a:pPr marL="76200">
              <a:lnSpc>
                <a:spcPct val="200000"/>
              </a:lnSpc>
              <a:buSzPts val="2400"/>
            </a:pPr>
            <a:r>
              <a:rPr lang="en" sz="1800" dirty="0">
                <a:latin typeface="Calibri" panose="020F0502020204030204" pitchFamily="34" charset="0"/>
                <a:cs typeface="Calibri" panose="020F0502020204030204" pitchFamily="34" charset="0"/>
              </a:rPr>
              <a:t>Let’s take a quick recap of previous lecture – </a:t>
            </a:r>
          </a:p>
          <a:p>
            <a:pPr marL="419100" indent="-342900">
              <a:lnSpc>
                <a:spcPct val="200000"/>
              </a:lnSpc>
              <a:buSzPts val="2400"/>
              <a:buFont typeface="Arial" pitchFamily="34" charset="0"/>
              <a:buChar char="•"/>
            </a:pPr>
            <a:r>
              <a:rPr lang="en-US" sz="1800" dirty="0">
                <a:latin typeface="Calibri" panose="020F0502020204030204" pitchFamily="34" charset="0"/>
                <a:cs typeface="Calibri" panose="020F0502020204030204" pitchFamily="34" charset="0"/>
                <a:sym typeface="Calibri"/>
              </a:rPr>
              <a:t>Basics of exception handling</a:t>
            </a:r>
          </a:p>
          <a:p>
            <a:pPr marL="419100" indent="-342900">
              <a:lnSpc>
                <a:spcPct val="200000"/>
              </a:lnSpc>
              <a:buSzPts val="2400"/>
              <a:buFont typeface="Arial" pitchFamily="34" charset="0"/>
              <a:buChar char="•"/>
            </a:pPr>
            <a:r>
              <a:rPr lang="en-US" sz="1800" dirty="0">
                <a:latin typeface="Calibri" panose="020F0502020204030204" pitchFamily="34" charset="0"/>
                <a:cs typeface="Calibri" panose="020F0502020204030204" pitchFamily="34" charset="0"/>
                <a:sym typeface="Calibri"/>
              </a:rPr>
              <a:t>Exception handling mechanism</a:t>
            </a:r>
          </a:p>
          <a:p>
            <a:pPr marL="419100" indent="-342900">
              <a:lnSpc>
                <a:spcPct val="200000"/>
              </a:lnSpc>
              <a:buSzPts val="2400"/>
              <a:buFont typeface="Arial" pitchFamily="34" charset="0"/>
              <a:buChar char="•"/>
            </a:pPr>
            <a:r>
              <a:rPr lang="en-US" sz="1800" dirty="0">
                <a:latin typeface="Calibri" panose="020F0502020204030204" pitchFamily="34" charset="0"/>
                <a:cs typeface="Calibri" panose="020F0502020204030204" pitchFamily="34" charset="0"/>
                <a:sym typeface="Calibri"/>
              </a:rPr>
              <a:t>Throwing mechanism</a:t>
            </a:r>
          </a:p>
          <a:p>
            <a:pPr marL="419100" indent="-342900">
              <a:lnSpc>
                <a:spcPct val="200000"/>
              </a:lnSpc>
              <a:buSzPts val="2400"/>
              <a:buFont typeface="Arial" pitchFamily="34" charset="0"/>
              <a:buChar char="•"/>
            </a:pPr>
            <a:r>
              <a:rPr lang="en-US" sz="1800" dirty="0">
                <a:latin typeface="Calibri" panose="020F0502020204030204" pitchFamily="34" charset="0"/>
                <a:cs typeface="Calibri" panose="020F0502020204030204" pitchFamily="34" charset="0"/>
                <a:sym typeface="Calibri"/>
              </a:rPr>
              <a:t>Catching </a:t>
            </a:r>
            <a:r>
              <a:rPr lang="en-US" sz="1800" dirty="0" smtClean="0">
                <a:latin typeface="Calibri" panose="020F0502020204030204" pitchFamily="34" charset="0"/>
                <a:cs typeface="Calibri" panose="020F0502020204030204" pitchFamily="34" charset="0"/>
                <a:sym typeface="Calibri"/>
              </a:rPr>
              <a:t>mechanism</a:t>
            </a:r>
          </a:p>
          <a:p>
            <a:pPr marL="419100" indent="-342900">
              <a:lnSpc>
                <a:spcPct val="200000"/>
              </a:lnSpc>
              <a:buSzPts val="2400"/>
              <a:buFont typeface="Arial" pitchFamily="34" charset="0"/>
              <a:buChar char="•"/>
            </a:pPr>
            <a:r>
              <a:rPr lang="en-US" sz="1800" dirty="0" err="1">
                <a:latin typeface="Calibri" panose="020F0502020204030204" pitchFamily="34" charset="0"/>
                <a:cs typeface="Calibri" panose="020F0502020204030204" pitchFamily="34" charset="0"/>
                <a:sym typeface="Calibri"/>
              </a:rPr>
              <a:t>Rethrowing</a:t>
            </a:r>
            <a:r>
              <a:rPr lang="en-US" sz="1800" dirty="0">
                <a:latin typeface="Calibri" panose="020F0502020204030204" pitchFamily="34" charset="0"/>
                <a:cs typeface="Calibri" panose="020F0502020204030204" pitchFamily="34" charset="0"/>
                <a:sym typeface="Calibri"/>
              </a:rPr>
              <a:t> an exception</a:t>
            </a:r>
            <a:endParaRPr lang="en" sz="1800" dirty="0">
              <a:latin typeface="Calibri" panose="020F0502020204030204" pitchFamily="34" charset="0"/>
              <a:cs typeface="Calibri" panose="020F0502020204030204" pitchFamily="34" charset="0"/>
              <a:sym typeface="Calibri"/>
            </a:endParaRPr>
          </a:p>
          <a:p>
            <a:pPr marL="419100" indent="-342900">
              <a:lnSpc>
                <a:spcPct val="200000"/>
              </a:lnSpc>
              <a:buSzPts val="2400"/>
              <a:buFont typeface="Arial" pitchFamily="34" charset="0"/>
              <a:buChar char="•"/>
            </a:pPr>
            <a:endParaRPr lang="en-US" sz="1800" dirty="0">
              <a:latin typeface="Calibri" panose="020F0502020204030204" pitchFamily="34" charset="0"/>
              <a:cs typeface="Calibri" panose="020F0502020204030204" pitchFamily="34" charset="0"/>
              <a:sym typeface="Calibri"/>
            </a:endParaRPr>
          </a:p>
        </p:txBody>
      </p:sp>
      <p:sp>
        <p:nvSpPr>
          <p:cNvPr id="82" name="Google Shape;82;p17"/>
          <p:cNvSpPr/>
          <p:nvPr/>
        </p:nvSpPr>
        <p:spPr>
          <a:xfrm>
            <a:off x="7611909" y="303609"/>
            <a:ext cx="909900" cy="2430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3" name="Google Shape;83;p17"/>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4" name="Google Shape;84;p17"/>
          <p:cNvSpPr txBox="1"/>
          <p:nvPr/>
        </p:nvSpPr>
        <p:spPr>
          <a:xfrm>
            <a:off x="127591" y="14350"/>
            <a:ext cx="4157330" cy="532259"/>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IN" sz="3000" b="1" dirty="0">
                <a:solidFill>
                  <a:srgbClr val="FFFFFF"/>
                </a:solidFill>
                <a:latin typeface="Calibri"/>
                <a:ea typeface="Calibri"/>
                <a:cs typeface="Calibri"/>
                <a:sym typeface="Calibri"/>
              </a:rPr>
              <a:t>Quick Recap</a:t>
            </a:r>
            <a:endParaRPr sz="3000" b="1" dirty="0">
              <a:solidFill>
                <a:srgbClr val="FFFFFF"/>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6" y="671320"/>
            <a:ext cx="8952288" cy="4379804"/>
          </a:xfrm>
          <a:prstGeom prst="rect">
            <a:avLst/>
          </a:prstGeom>
          <a:noFill/>
          <a:ln>
            <a:solidFill>
              <a:schemeClr val="tx1"/>
            </a:solidFill>
          </a:ln>
        </p:spPr>
        <p:txBody>
          <a:bodyPr spcFirstLastPara="1" wrap="square" lIns="91425" tIns="91425" rIns="91425" bIns="91425" anchor="t" anchorCtr="0">
            <a:noAutofit/>
          </a:bodyPr>
          <a:lstStyle/>
          <a:p>
            <a:pPr fontAlgn="base"/>
            <a:r>
              <a:rPr lang="en-US" sz="1800" dirty="0">
                <a:latin typeface="Calibri" pitchFamily="34" charset="0"/>
                <a:cs typeface="Calibri" pitchFamily="34" charset="0"/>
              </a:rPr>
              <a:t>Templates are expanded at compiler time. This is like macros. </a:t>
            </a:r>
            <a:endParaRPr lang="en-US" sz="1800" dirty="0" smtClean="0">
              <a:latin typeface="Calibri" pitchFamily="34" charset="0"/>
              <a:cs typeface="Calibri" pitchFamily="34" charset="0"/>
            </a:endParaRPr>
          </a:p>
          <a:p>
            <a:pPr fontAlgn="base"/>
            <a:r>
              <a:rPr lang="en-US" sz="1800" dirty="0" smtClean="0">
                <a:latin typeface="Calibri" pitchFamily="34" charset="0"/>
                <a:cs typeface="Calibri" pitchFamily="34" charset="0"/>
              </a:rPr>
              <a:t>The </a:t>
            </a:r>
            <a:r>
              <a:rPr lang="en-US" sz="1800" dirty="0">
                <a:latin typeface="Calibri" pitchFamily="34" charset="0"/>
                <a:cs typeface="Calibri" pitchFamily="34" charset="0"/>
              </a:rPr>
              <a:t>difference is, the compiler does type checking before template expansion. The idea is simple, source code contains only function/class, but compiled code may contain multiple copies of same function/class. </a:t>
            </a:r>
            <a:endParaRPr lang="en-US" sz="1800" dirty="0" smtClean="0">
              <a:latin typeface="Calibri" pitchFamily="34" charset="0"/>
              <a:cs typeface="Calibri" pitchFamily="34" charset="0"/>
            </a:endParaRPr>
          </a:p>
          <a:p>
            <a:pPr fontAlgn="base"/>
            <a:endParaRPr lang="en-US" sz="1800" dirty="0">
              <a:latin typeface="Calibri" pitchFamily="34" charset="0"/>
              <a:cs typeface="Calibri" pitchFamily="34" charset="0"/>
            </a:endParaRPr>
          </a:p>
        </p:txBody>
      </p:sp>
      <p:sp>
        <p:nvSpPr>
          <p:cNvPr id="8" name="Google Shape;99;p19">
            <a:extLst>
              <a:ext uri="{FF2B5EF4-FFF2-40B4-BE49-F238E27FC236}">
                <a16:creationId xmlns="" xmlns:a16="http://schemas.microsoft.com/office/drawing/2014/main" id="{8A90869E-2300-483D-BE0B-A73EFF819635}"/>
              </a:ext>
            </a:extLst>
          </p:cNvPr>
          <p:cNvSpPr txBox="1">
            <a:spLocks/>
          </p:cNvSpPr>
          <p:nvPr/>
        </p:nvSpPr>
        <p:spPr>
          <a:xfrm>
            <a:off x="389700" y="92375"/>
            <a:ext cx="8646274"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smtClean="0">
                <a:solidFill>
                  <a:srgbClr val="FFFFFF"/>
                </a:solidFill>
                <a:latin typeface="Calibri" panose="020F0502020204030204" pitchFamily="34" charset="0"/>
                <a:cs typeface="Calibri" panose="020F0502020204030204" pitchFamily="34" charset="0"/>
              </a:rPr>
              <a:t>How templates work </a:t>
            </a:r>
            <a:endParaRPr lang="en" sz="2400" b="1" dirty="0">
              <a:solidFill>
                <a:srgbClr val="FFFFFF"/>
              </a:solidFill>
              <a:latin typeface="Calibri" panose="020F0502020204030204" pitchFamily="34" charset="0"/>
              <a:cs typeface="Calibri" panose="020F0502020204030204" pitchFamily="34" charset="0"/>
            </a:endParaRPr>
          </a:p>
        </p:txBody>
      </p:sp>
      <p:pic>
        <p:nvPicPr>
          <p:cNvPr id="102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t="6861"/>
          <a:stretch/>
        </p:blipFill>
        <p:spPr bwMode="auto">
          <a:xfrm>
            <a:off x="3080155" y="1686299"/>
            <a:ext cx="5715000" cy="33622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682210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6" y="671320"/>
            <a:ext cx="8952288" cy="4379804"/>
          </a:xfrm>
          <a:prstGeom prst="rect">
            <a:avLst/>
          </a:prstGeom>
          <a:noFill/>
          <a:ln>
            <a:solidFill>
              <a:schemeClr val="tx1"/>
            </a:solidFill>
          </a:ln>
        </p:spPr>
        <p:txBody>
          <a:bodyPr spcFirstLastPara="1" wrap="square" lIns="91425" tIns="91425" rIns="91425" bIns="91425" anchor="t" anchorCtr="0">
            <a:noAutofit/>
          </a:bodyPr>
          <a:lstStyle/>
          <a:p>
            <a:pPr fontAlgn="base"/>
            <a:r>
              <a:rPr lang="en-US" sz="1800" dirty="0" smtClean="0">
                <a:latin typeface="Calibri" pitchFamily="34" charset="0"/>
                <a:cs typeface="Calibri" pitchFamily="34" charset="0"/>
              </a:rPr>
              <a:t>Create a template function for addition of two numbers.  This function returns the sum of the numbers to calling function. Pass different types of data to it : </a:t>
            </a:r>
          </a:p>
          <a:p>
            <a:pPr fontAlgn="base"/>
            <a:r>
              <a:rPr lang="en-US" sz="1800" dirty="0">
                <a:latin typeface="Calibri" pitchFamily="34" charset="0"/>
                <a:cs typeface="Calibri" pitchFamily="34" charset="0"/>
              </a:rPr>
              <a:t>(</a:t>
            </a:r>
            <a:r>
              <a:rPr lang="en-US" sz="1800" dirty="0" err="1" smtClean="0">
                <a:latin typeface="Calibri" pitchFamily="34" charset="0"/>
                <a:cs typeface="Calibri" pitchFamily="34" charset="0"/>
              </a:rPr>
              <a:t>int</a:t>
            </a:r>
            <a:r>
              <a:rPr lang="en-US" sz="1800" dirty="0" smtClean="0">
                <a:latin typeface="Calibri" pitchFamily="34" charset="0"/>
                <a:cs typeface="Calibri" pitchFamily="34" charset="0"/>
              </a:rPr>
              <a:t>, </a:t>
            </a:r>
            <a:r>
              <a:rPr lang="en-US" sz="1800" dirty="0" err="1" smtClean="0">
                <a:latin typeface="Calibri" pitchFamily="34" charset="0"/>
                <a:cs typeface="Calibri" pitchFamily="34" charset="0"/>
              </a:rPr>
              <a:t>int</a:t>
            </a:r>
            <a:r>
              <a:rPr lang="en-US" sz="1800" dirty="0" smtClean="0">
                <a:latin typeface="Calibri" pitchFamily="34" charset="0"/>
                <a:cs typeface="Calibri" pitchFamily="34" charset="0"/>
              </a:rPr>
              <a:t>)</a:t>
            </a:r>
          </a:p>
          <a:p>
            <a:pPr fontAlgn="base"/>
            <a:r>
              <a:rPr lang="en-US" sz="1800" dirty="0" smtClean="0">
                <a:latin typeface="Calibri" pitchFamily="34" charset="0"/>
                <a:cs typeface="Calibri" pitchFamily="34" charset="0"/>
              </a:rPr>
              <a:t>(double, double)</a:t>
            </a:r>
          </a:p>
          <a:p>
            <a:pPr fontAlgn="base"/>
            <a:r>
              <a:rPr lang="en-US" sz="1800" dirty="0" smtClean="0">
                <a:latin typeface="Calibri" pitchFamily="34" charset="0"/>
                <a:cs typeface="Calibri" pitchFamily="34" charset="0"/>
              </a:rPr>
              <a:t>(</a:t>
            </a:r>
            <a:r>
              <a:rPr lang="en-US" sz="1800" dirty="0" err="1" smtClean="0">
                <a:latin typeface="Calibri" pitchFamily="34" charset="0"/>
                <a:cs typeface="Calibri" pitchFamily="34" charset="0"/>
              </a:rPr>
              <a:t>int</a:t>
            </a:r>
            <a:r>
              <a:rPr lang="en-US" sz="1800" dirty="0" smtClean="0">
                <a:latin typeface="Calibri" pitchFamily="34" charset="0"/>
                <a:cs typeface="Calibri" pitchFamily="34" charset="0"/>
              </a:rPr>
              <a:t> , double)</a:t>
            </a:r>
          </a:p>
          <a:p>
            <a:pPr fontAlgn="base"/>
            <a:r>
              <a:rPr lang="en-US" sz="1800" dirty="0" smtClean="0">
                <a:latin typeface="Calibri" pitchFamily="34" charset="0"/>
                <a:cs typeface="Calibri" pitchFamily="34" charset="0"/>
              </a:rPr>
              <a:t>(double, </a:t>
            </a:r>
            <a:r>
              <a:rPr lang="en-US" sz="1800" dirty="0" err="1" smtClean="0">
                <a:latin typeface="Calibri" pitchFamily="34" charset="0"/>
                <a:cs typeface="Calibri" pitchFamily="34" charset="0"/>
              </a:rPr>
              <a:t>int</a:t>
            </a:r>
            <a:r>
              <a:rPr lang="en-US" sz="1800" dirty="0" smtClean="0">
                <a:latin typeface="Calibri" pitchFamily="34" charset="0"/>
                <a:cs typeface="Calibri" pitchFamily="34" charset="0"/>
              </a:rPr>
              <a:t>)</a:t>
            </a:r>
          </a:p>
          <a:p>
            <a:pPr fontAlgn="base"/>
            <a:endParaRPr lang="en-US" sz="1800" dirty="0">
              <a:latin typeface="Calibri" pitchFamily="34" charset="0"/>
              <a:cs typeface="Calibri" pitchFamily="34" charset="0"/>
            </a:endParaRPr>
          </a:p>
          <a:p>
            <a:pPr fontAlgn="base"/>
            <a:r>
              <a:rPr lang="en-US" sz="1800" dirty="0" smtClean="0">
                <a:latin typeface="Calibri" pitchFamily="34" charset="0"/>
                <a:cs typeface="Calibri" pitchFamily="34" charset="0"/>
              </a:rPr>
              <a:t>Observe the advantages of template with respect to function overloading.</a:t>
            </a:r>
          </a:p>
          <a:p>
            <a:pPr fontAlgn="base"/>
            <a:r>
              <a:rPr lang="en-US" sz="1800" dirty="0" smtClean="0">
                <a:latin typeface="Calibri" pitchFamily="34" charset="0"/>
                <a:cs typeface="Calibri" pitchFamily="34" charset="0"/>
              </a:rPr>
              <a:t> </a:t>
            </a:r>
          </a:p>
          <a:p>
            <a:pPr fontAlgn="base"/>
            <a:endParaRPr lang="en-US" sz="1800" dirty="0" smtClean="0">
              <a:latin typeface="Calibri" pitchFamily="34" charset="0"/>
              <a:cs typeface="Calibri" pitchFamily="34" charset="0"/>
            </a:endParaRPr>
          </a:p>
          <a:p>
            <a:pPr fontAlgn="base"/>
            <a:endParaRPr lang="en-IN" sz="1800" dirty="0">
              <a:latin typeface="Calibri" pitchFamily="34" charset="0"/>
              <a:cs typeface="Calibri" pitchFamily="34" charset="0"/>
            </a:endParaRPr>
          </a:p>
        </p:txBody>
      </p:sp>
      <p:sp>
        <p:nvSpPr>
          <p:cNvPr id="8" name="Google Shape;99;p19">
            <a:extLst>
              <a:ext uri="{FF2B5EF4-FFF2-40B4-BE49-F238E27FC236}">
                <a16:creationId xmlns="" xmlns:a16="http://schemas.microsoft.com/office/drawing/2014/main" id="{8A90869E-2300-483D-BE0B-A73EFF819635}"/>
              </a:ext>
            </a:extLst>
          </p:cNvPr>
          <p:cNvSpPr txBox="1">
            <a:spLocks/>
          </p:cNvSpPr>
          <p:nvPr/>
        </p:nvSpPr>
        <p:spPr>
          <a:xfrm>
            <a:off x="389700" y="92375"/>
            <a:ext cx="8646274"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smtClean="0">
                <a:solidFill>
                  <a:srgbClr val="FFFFFF"/>
                </a:solidFill>
                <a:latin typeface="Calibri" panose="020F0502020204030204" pitchFamily="34" charset="0"/>
                <a:cs typeface="Calibri" panose="020F0502020204030204" pitchFamily="34" charset="0"/>
              </a:rPr>
              <a:t>Assignment</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687321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7"/>
          <p:cNvSpPr txBox="1"/>
          <p:nvPr/>
        </p:nvSpPr>
        <p:spPr>
          <a:xfrm>
            <a:off x="-2968" y="641768"/>
            <a:ext cx="9128131" cy="4504017"/>
          </a:xfrm>
          <a:prstGeom prst="rect">
            <a:avLst/>
          </a:prstGeom>
          <a:noFill/>
          <a:ln>
            <a:noFill/>
          </a:ln>
        </p:spPr>
        <p:txBody>
          <a:bodyPr spcFirstLastPara="1" wrap="square" lIns="91425" tIns="91425" rIns="91425" bIns="91425" anchor="t" anchorCtr="0">
            <a:noAutofit/>
          </a:bodyPr>
          <a:lstStyle/>
          <a:p>
            <a:pPr marL="76200">
              <a:lnSpc>
                <a:spcPct val="200000"/>
              </a:lnSpc>
              <a:buSzPts val="2400"/>
            </a:pPr>
            <a:endParaRPr lang="en" dirty="0"/>
          </a:p>
        </p:txBody>
      </p:sp>
      <p:sp>
        <p:nvSpPr>
          <p:cNvPr id="82" name="Google Shape;82;p17"/>
          <p:cNvSpPr/>
          <p:nvPr/>
        </p:nvSpPr>
        <p:spPr>
          <a:xfrm>
            <a:off x="7611909" y="303609"/>
            <a:ext cx="909900" cy="2430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3" name="Google Shape;83;p17"/>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lang="en-IN" sz="1800" b="1" dirty="0"/>
          </a:p>
        </p:txBody>
      </p:sp>
      <p:sp>
        <p:nvSpPr>
          <p:cNvPr id="84" name="Google Shape;84;p17"/>
          <p:cNvSpPr txBox="1"/>
          <p:nvPr/>
        </p:nvSpPr>
        <p:spPr>
          <a:xfrm>
            <a:off x="2137144" y="2072376"/>
            <a:ext cx="4603898" cy="821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IN" sz="3000" b="1" dirty="0" smtClean="0">
                <a:solidFill>
                  <a:schemeClr val="tx1"/>
                </a:solidFill>
                <a:latin typeface="Calibri"/>
                <a:ea typeface="Calibri"/>
                <a:cs typeface="Calibri"/>
                <a:sym typeface="Calibri"/>
              </a:rPr>
              <a:t>Class template</a:t>
            </a:r>
            <a:endParaRPr sz="3000" b="1" dirty="0">
              <a:solidFill>
                <a:schemeClr val="tx1"/>
              </a:solidFill>
              <a:latin typeface="Calibri"/>
              <a:ea typeface="Calibri"/>
              <a:cs typeface="Calibri"/>
              <a:sym typeface="Calibri"/>
            </a:endParaRPr>
          </a:p>
        </p:txBody>
      </p:sp>
      <p:sp>
        <p:nvSpPr>
          <p:cNvPr id="7" name="Google Shape;99;p19">
            <a:extLst>
              <a:ext uri="{FF2B5EF4-FFF2-40B4-BE49-F238E27FC236}">
                <a16:creationId xmlns="" xmlns:a16="http://schemas.microsoft.com/office/drawing/2014/main" id="{D68C140F-49EB-4833-A343-7578B682C2CA}"/>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 sz="2800" b="1" dirty="0">
                <a:solidFill>
                  <a:srgbClr val="FFFFFF"/>
                </a:solidFill>
                <a:latin typeface="Calibri" panose="020F0502020204030204" pitchFamily="34" charset="0"/>
                <a:cs typeface="Calibri" panose="020F0502020204030204" pitchFamily="34" charset="0"/>
              </a:rPr>
              <a:t>C++</a:t>
            </a:r>
          </a:p>
          <a:p>
            <a:pPr marL="12700"/>
            <a:endParaRPr lang="en" sz="28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930934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r>
              <a:rPr lang="en-US" sz="1800" dirty="0">
                <a:latin typeface="Calibri" pitchFamily="34" charset="0"/>
                <a:cs typeface="Calibri" pitchFamily="34" charset="0"/>
              </a:rPr>
              <a:t>Class </a:t>
            </a:r>
            <a:r>
              <a:rPr lang="en-US" sz="1800" dirty="0" smtClean="0">
                <a:latin typeface="Calibri" pitchFamily="34" charset="0"/>
                <a:cs typeface="Calibri" pitchFamily="34" charset="0"/>
              </a:rPr>
              <a:t>Templates: </a:t>
            </a:r>
            <a:r>
              <a:rPr lang="en-US" sz="1800" dirty="0">
                <a:latin typeface="Calibri" pitchFamily="34" charset="0"/>
                <a:cs typeface="Calibri" pitchFamily="34" charset="0"/>
              </a:rPr>
              <a:t>Like function templates, class templates are useful when a class defines something that is independent of the data type</a:t>
            </a:r>
            <a:r>
              <a:rPr lang="en-US" sz="1800" dirty="0" smtClean="0">
                <a:latin typeface="Calibri" pitchFamily="34" charset="0"/>
                <a:cs typeface="Calibri" pitchFamily="34" charset="0"/>
              </a:rPr>
              <a:t>.</a:t>
            </a:r>
          </a:p>
          <a:p>
            <a:endParaRPr lang="en-IN" sz="1800" dirty="0" smtClean="0">
              <a:latin typeface="Calibri" pitchFamily="34" charset="0"/>
              <a:cs typeface="Calibri" pitchFamily="34" charset="0"/>
            </a:endParaRPr>
          </a:p>
          <a:p>
            <a:r>
              <a:rPr lang="en-IN" sz="1800" dirty="0" smtClean="0">
                <a:latin typeface="Calibri" pitchFamily="34" charset="0"/>
                <a:cs typeface="Calibri" pitchFamily="34" charset="0"/>
              </a:rPr>
              <a:t>Syntax:</a:t>
            </a:r>
          </a:p>
          <a:p>
            <a:endParaRPr lang="en-IN" sz="1800" dirty="0" smtClean="0">
              <a:latin typeface="Calibri" pitchFamily="34" charset="0"/>
              <a:cs typeface="Calibri" pitchFamily="34" charset="0"/>
            </a:endParaRPr>
          </a:p>
          <a:p>
            <a:r>
              <a:rPr lang="en-US" sz="1800" dirty="0"/>
              <a:t>template &lt;class type&gt; </a:t>
            </a:r>
            <a:endParaRPr lang="en-US" sz="1800" dirty="0" smtClean="0"/>
          </a:p>
          <a:p>
            <a:r>
              <a:rPr lang="en-US" sz="1800" dirty="0" smtClean="0"/>
              <a:t>class </a:t>
            </a:r>
            <a:r>
              <a:rPr lang="en-US" sz="1800" dirty="0"/>
              <a:t>class-name </a:t>
            </a:r>
            <a:endParaRPr lang="en-US" sz="1800" dirty="0" smtClean="0"/>
          </a:p>
          <a:p>
            <a:r>
              <a:rPr lang="en-US" sz="1800" dirty="0" smtClean="0"/>
              <a:t>{</a:t>
            </a:r>
          </a:p>
          <a:p>
            <a:r>
              <a:rPr lang="en-US" sz="1800" dirty="0" smtClean="0"/>
              <a:t>	…</a:t>
            </a:r>
          </a:p>
          <a:p>
            <a:r>
              <a:rPr lang="en-US" sz="1800" dirty="0" smtClean="0"/>
              <a:t>	… </a:t>
            </a:r>
          </a:p>
          <a:p>
            <a:r>
              <a:rPr lang="en-US" sz="1800" dirty="0"/>
              <a:t>	</a:t>
            </a:r>
            <a:r>
              <a:rPr lang="en-US" sz="1800" dirty="0" smtClean="0"/>
              <a:t>…</a:t>
            </a:r>
            <a:endParaRPr lang="en-US" sz="1800" dirty="0"/>
          </a:p>
          <a:p>
            <a:r>
              <a:rPr lang="en-US" sz="1800" dirty="0" smtClean="0"/>
              <a:t> }</a:t>
            </a:r>
          </a:p>
          <a:p>
            <a:endParaRPr lang="en-US" sz="1800" dirty="0">
              <a:latin typeface="Calibri" pitchFamily="34" charset="0"/>
              <a:cs typeface="Calibri" pitchFamily="34" charset="0"/>
            </a:endParaRPr>
          </a:p>
          <a:p>
            <a:r>
              <a:rPr lang="en-US" sz="1800" dirty="0">
                <a:latin typeface="Calibri" pitchFamily="34" charset="0"/>
                <a:cs typeface="Calibri" pitchFamily="34" charset="0"/>
              </a:rPr>
              <a:t>Here, type is the placeholder type name, which will be specified when a class is instantiated. </a:t>
            </a:r>
          </a:p>
        </p:txBody>
      </p:sp>
      <p:sp>
        <p:nvSpPr>
          <p:cNvPr id="8" name="Google Shape;99;p19">
            <a:extLst>
              <a:ext uri="{FF2B5EF4-FFF2-40B4-BE49-F238E27FC236}">
                <a16:creationId xmlns="" xmlns:a16="http://schemas.microsoft.com/office/drawing/2014/main" id="{8A90869E-2300-483D-BE0B-A73EFF819635}"/>
              </a:ext>
            </a:extLst>
          </p:cNvPr>
          <p:cNvSpPr txBox="1">
            <a:spLocks/>
          </p:cNvSpPr>
          <p:nvPr/>
        </p:nvSpPr>
        <p:spPr>
          <a:xfrm>
            <a:off x="389700" y="92375"/>
            <a:ext cx="8646274"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IN" sz="2400" b="1" dirty="0" smtClean="0">
                <a:solidFill>
                  <a:srgbClr val="FFFFFF"/>
                </a:solidFill>
                <a:latin typeface="Calibri" panose="020F0502020204030204" pitchFamily="34" charset="0"/>
                <a:cs typeface="Calibri" panose="020F0502020204030204" pitchFamily="34" charset="0"/>
              </a:rPr>
              <a:t>C</a:t>
            </a:r>
            <a:r>
              <a:rPr lang="en" sz="2400" b="1" dirty="0" smtClean="0">
                <a:solidFill>
                  <a:srgbClr val="FFFFFF"/>
                </a:solidFill>
                <a:latin typeface="Calibri" panose="020F0502020204030204" pitchFamily="34" charset="0"/>
                <a:cs typeface="Calibri" panose="020F0502020204030204" pitchFamily="34" charset="0"/>
              </a:rPr>
              <a:t>lass template</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013880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5855" y="636905"/>
            <a:ext cx="8952289" cy="4379804"/>
          </a:xfrm>
          <a:prstGeom prst="rect">
            <a:avLst/>
          </a:prstGeom>
          <a:noFill/>
          <a:ln>
            <a:noFill/>
          </a:ln>
        </p:spPr>
        <p:txBody>
          <a:bodyPr spcFirstLastPara="1" wrap="square" lIns="91425" tIns="91425" rIns="91425" bIns="91425" anchor="t" anchorCtr="0">
            <a:noAutofit/>
          </a:bodyPr>
          <a:lstStyle/>
          <a:p>
            <a:r>
              <a:rPr lang="en-US" sz="1800" dirty="0" smtClean="0">
                <a:latin typeface="Calibri" pitchFamily="34" charset="0"/>
                <a:cs typeface="Calibri" pitchFamily="34" charset="0"/>
              </a:rPr>
              <a:t>Let is create a class with 2 data members and a constructor</a:t>
            </a:r>
          </a:p>
          <a:p>
            <a:endParaRPr lang="en-US" sz="1800" dirty="0">
              <a:latin typeface="Calibri" pitchFamily="34" charset="0"/>
              <a:cs typeface="Calibri" pitchFamily="34" charset="0"/>
            </a:endParaRPr>
          </a:p>
          <a:p>
            <a:r>
              <a:rPr lang="en-US" sz="1800" dirty="0">
                <a:latin typeface="Calibri" pitchFamily="34" charset="0"/>
                <a:cs typeface="Calibri" pitchFamily="34" charset="0"/>
              </a:rPr>
              <a:t>class A  {</a:t>
            </a:r>
          </a:p>
          <a:p>
            <a:r>
              <a:rPr lang="en-US" sz="1800" dirty="0">
                <a:latin typeface="Calibri" pitchFamily="34" charset="0"/>
                <a:cs typeface="Calibri" pitchFamily="34" charset="0"/>
              </a:rPr>
              <a:t>    </a:t>
            </a:r>
            <a:r>
              <a:rPr lang="en-US" sz="1800" dirty="0" err="1">
                <a:latin typeface="Calibri" pitchFamily="34" charset="0"/>
                <a:cs typeface="Calibri" pitchFamily="34" charset="0"/>
              </a:rPr>
              <a:t>int</a:t>
            </a:r>
            <a:r>
              <a:rPr lang="en-US" sz="1800" dirty="0">
                <a:latin typeface="Calibri" pitchFamily="34" charset="0"/>
                <a:cs typeface="Calibri" pitchFamily="34" charset="0"/>
              </a:rPr>
              <a:t> x;</a:t>
            </a:r>
          </a:p>
          <a:p>
            <a:r>
              <a:rPr lang="en-US" sz="1800" dirty="0">
                <a:latin typeface="Calibri" pitchFamily="34" charset="0"/>
                <a:cs typeface="Calibri" pitchFamily="34" charset="0"/>
              </a:rPr>
              <a:t>    </a:t>
            </a:r>
            <a:r>
              <a:rPr lang="en-US" sz="1800" dirty="0" err="1" smtClean="0">
                <a:latin typeface="Calibri" pitchFamily="34" charset="0"/>
                <a:cs typeface="Calibri" pitchFamily="34" charset="0"/>
              </a:rPr>
              <a:t>int</a:t>
            </a:r>
            <a:r>
              <a:rPr lang="en-US" sz="1800" dirty="0" smtClean="0">
                <a:latin typeface="Calibri" pitchFamily="34" charset="0"/>
                <a:cs typeface="Calibri" pitchFamily="34" charset="0"/>
              </a:rPr>
              <a:t> y</a:t>
            </a:r>
            <a:r>
              <a:rPr lang="en-US" sz="1800" dirty="0">
                <a:latin typeface="Calibri" pitchFamily="34" charset="0"/>
                <a:cs typeface="Calibri" pitchFamily="34" charset="0"/>
              </a:rPr>
              <a:t>;</a:t>
            </a:r>
          </a:p>
          <a:p>
            <a:r>
              <a:rPr lang="en-US" sz="1800" dirty="0">
                <a:latin typeface="Calibri" pitchFamily="34" charset="0"/>
                <a:cs typeface="Calibri" pitchFamily="34" charset="0"/>
              </a:rPr>
              <a:t>public:</a:t>
            </a:r>
          </a:p>
          <a:p>
            <a:r>
              <a:rPr lang="en-US" sz="1800" dirty="0">
                <a:latin typeface="Calibri" pitchFamily="34" charset="0"/>
                <a:cs typeface="Calibri" pitchFamily="34" charset="0"/>
              </a:rPr>
              <a:t>    A() {    </a:t>
            </a:r>
            <a:r>
              <a:rPr lang="en-US" sz="1800" dirty="0" err="1">
                <a:latin typeface="Calibri" pitchFamily="34" charset="0"/>
                <a:cs typeface="Calibri" pitchFamily="34" charset="0"/>
              </a:rPr>
              <a:t>cout</a:t>
            </a:r>
            <a:r>
              <a:rPr lang="en-US" sz="1800" dirty="0">
                <a:latin typeface="Calibri" pitchFamily="34" charset="0"/>
                <a:cs typeface="Calibri" pitchFamily="34" charset="0"/>
              </a:rPr>
              <a:t>&lt;&lt;"Constructor Called"&lt;&lt;</a:t>
            </a:r>
            <a:r>
              <a:rPr lang="en-US" sz="1800" dirty="0" err="1">
                <a:latin typeface="Calibri" pitchFamily="34" charset="0"/>
                <a:cs typeface="Calibri" pitchFamily="34" charset="0"/>
              </a:rPr>
              <a:t>endl</a:t>
            </a:r>
            <a:r>
              <a:rPr lang="en-US" sz="1800" dirty="0">
                <a:latin typeface="Calibri" pitchFamily="34" charset="0"/>
                <a:cs typeface="Calibri" pitchFamily="34" charset="0"/>
              </a:rPr>
              <a:t>;   }</a:t>
            </a:r>
          </a:p>
          <a:p>
            <a:r>
              <a:rPr lang="en-US" sz="1800" dirty="0">
                <a:latin typeface="Calibri" pitchFamily="34" charset="0"/>
                <a:cs typeface="Calibri" pitchFamily="34" charset="0"/>
              </a:rPr>
              <a:t>};</a:t>
            </a:r>
          </a:p>
          <a:p>
            <a:r>
              <a:rPr lang="en-US" sz="1800" dirty="0">
                <a:latin typeface="Calibri" pitchFamily="34" charset="0"/>
                <a:cs typeface="Calibri" pitchFamily="34" charset="0"/>
              </a:rPr>
              <a:t> </a:t>
            </a:r>
          </a:p>
          <a:p>
            <a:r>
              <a:rPr lang="en-US" sz="1800" dirty="0" err="1">
                <a:latin typeface="Calibri" pitchFamily="34" charset="0"/>
                <a:cs typeface="Calibri" pitchFamily="34" charset="0"/>
              </a:rPr>
              <a:t>int</a:t>
            </a:r>
            <a:r>
              <a:rPr lang="en-US" sz="1800" dirty="0">
                <a:latin typeface="Calibri" pitchFamily="34" charset="0"/>
                <a:cs typeface="Calibri" pitchFamily="34" charset="0"/>
              </a:rPr>
              <a:t> main()  {</a:t>
            </a:r>
          </a:p>
          <a:p>
            <a:r>
              <a:rPr lang="en-US" sz="1800" dirty="0">
                <a:latin typeface="Calibri" pitchFamily="34" charset="0"/>
                <a:cs typeface="Calibri" pitchFamily="34" charset="0"/>
              </a:rPr>
              <a:t>   A </a:t>
            </a:r>
            <a:r>
              <a:rPr lang="en-US" sz="1800" dirty="0" err="1">
                <a:latin typeface="Calibri" pitchFamily="34" charset="0"/>
                <a:cs typeface="Calibri" pitchFamily="34" charset="0"/>
              </a:rPr>
              <a:t>a</a:t>
            </a:r>
            <a:r>
              <a:rPr lang="en-US" sz="1800" dirty="0">
                <a:latin typeface="Calibri" pitchFamily="34" charset="0"/>
                <a:cs typeface="Calibri" pitchFamily="34" charset="0"/>
              </a:rPr>
              <a:t>;</a:t>
            </a:r>
          </a:p>
          <a:p>
            <a:r>
              <a:rPr lang="en-US" sz="1800" dirty="0" smtClean="0">
                <a:latin typeface="Calibri" pitchFamily="34" charset="0"/>
                <a:cs typeface="Calibri" pitchFamily="34" charset="0"/>
              </a:rPr>
              <a:t>   </a:t>
            </a:r>
            <a:r>
              <a:rPr lang="en-US" sz="1800" dirty="0">
                <a:latin typeface="Calibri" pitchFamily="34" charset="0"/>
                <a:cs typeface="Calibri" pitchFamily="34" charset="0"/>
              </a:rPr>
              <a:t>return 0;</a:t>
            </a:r>
          </a:p>
          <a:p>
            <a:r>
              <a:rPr lang="en-US" sz="1800" dirty="0" smtClean="0">
                <a:latin typeface="Calibri" pitchFamily="34" charset="0"/>
                <a:cs typeface="Calibri" pitchFamily="34" charset="0"/>
              </a:rPr>
              <a:t>}</a:t>
            </a:r>
          </a:p>
          <a:p>
            <a:endParaRPr lang="en-US" sz="1800" dirty="0">
              <a:latin typeface="Calibri" pitchFamily="34" charset="0"/>
              <a:cs typeface="Calibri" pitchFamily="34" charset="0"/>
            </a:endParaRPr>
          </a:p>
          <a:p>
            <a:r>
              <a:rPr lang="en-US" sz="1800" dirty="0" smtClean="0">
                <a:latin typeface="Calibri" pitchFamily="34" charset="0"/>
                <a:cs typeface="Calibri" pitchFamily="34" charset="0"/>
              </a:rPr>
              <a:t>Output: Constructor Called </a:t>
            </a:r>
            <a:endParaRPr lang="en-IN" sz="1800" dirty="0">
              <a:latin typeface="Calibri" pitchFamily="34" charset="0"/>
              <a:cs typeface="Calibri" pitchFamily="34" charset="0"/>
            </a:endParaRPr>
          </a:p>
        </p:txBody>
      </p:sp>
      <p:sp>
        <p:nvSpPr>
          <p:cNvPr id="8" name="Google Shape;99;p19">
            <a:extLst>
              <a:ext uri="{FF2B5EF4-FFF2-40B4-BE49-F238E27FC236}">
                <a16:creationId xmlns=""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b="1" dirty="0" smtClean="0">
                <a:solidFill>
                  <a:srgbClr val="FFFFFF"/>
                </a:solidFill>
                <a:latin typeface="Calibri"/>
                <a:cs typeface="Calibri"/>
              </a:rPr>
              <a:t>Practice question</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620342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5855" y="636905"/>
            <a:ext cx="5449922" cy="4379804"/>
          </a:xfrm>
          <a:prstGeom prst="rect">
            <a:avLst/>
          </a:prstGeom>
          <a:noFill/>
          <a:ln>
            <a:solidFill>
              <a:schemeClr val="tx1"/>
            </a:solidFill>
          </a:ln>
        </p:spPr>
        <p:txBody>
          <a:bodyPr spcFirstLastPara="1" wrap="square" lIns="91425" tIns="91425" rIns="91425" bIns="91425" anchor="t" anchorCtr="0">
            <a:noAutofit/>
          </a:bodyPr>
          <a:lstStyle/>
          <a:p>
            <a:r>
              <a:rPr lang="en-US" sz="1800" b="1" dirty="0" smtClean="0">
                <a:latin typeface="Calibri" pitchFamily="34" charset="0"/>
                <a:cs typeface="Calibri" pitchFamily="34" charset="0"/>
              </a:rPr>
              <a:t>Let us modify it to display the sum.</a:t>
            </a:r>
          </a:p>
          <a:p>
            <a:r>
              <a:rPr lang="en-US" sz="1800" dirty="0">
                <a:latin typeface="Calibri" pitchFamily="34" charset="0"/>
                <a:cs typeface="Calibri" pitchFamily="34" charset="0"/>
              </a:rPr>
              <a:t>class A  </a:t>
            </a:r>
            <a:endParaRPr lang="en-US" sz="1800" dirty="0" smtClean="0">
              <a:latin typeface="Calibri" pitchFamily="34" charset="0"/>
              <a:cs typeface="Calibri" pitchFamily="34" charset="0"/>
            </a:endParaRPr>
          </a:p>
          <a:p>
            <a:r>
              <a:rPr lang="en-US" sz="1800" dirty="0" smtClean="0">
                <a:latin typeface="Calibri" pitchFamily="34" charset="0"/>
                <a:cs typeface="Calibri" pitchFamily="34" charset="0"/>
              </a:rPr>
              <a:t>{    </a:t>
            </a:r>
          </a:p>
          <a:p>
            <a:r>
              <a:rPr lang="en-US" sz="1800" dirty="0">
                <a:latin typeface="Calibri" pitchFamily="34" charset="0"/>
                <a:cs typeface="Calibri" pitchFamily="34" charset="0"/>
              </a:rPr>
              <a:t>	</a:t>
            </a:r>
            <a:r>
              <a:rPr lang="en-US" sz="1800" dirty="0" err="1" smtClean="0">
                <a:latin typeface="Calibri" pitchFamily="34" charset="0"/>
                <a:cs typeface="Calibri" pitchFamily="34" charset="0"/>
              </a:rPr>
              <a:t>int</a:t>
            </a:r>
            <a:r>
              <a:rPr lang="en-US" sz="1800" dirty="0" smtClean="0">
                <a:latin typeface="Calibri" pitchFamily="34" charset="0"/>
                <a:cs typeface="Calibri" pitchFamily="34" charset="0"/>
              </a:rPr>
              <a:t> </a:t>
            </a:r>
            <a:r>
              <a:rPr lang="en-US" sz="1800" dirty="0">
                <a:latin typeface="Calibri" pitchFamily="34" charset="0"/>
                <a:cs typeface="Calibri" pitchFamily="34" charset="0"/>
              </a:rPr>
              <a:t>x;    </a:t>
            </a:r>
            <a:endParaRPr lang="en-US" sz="1800" dirty="0" smtClean="0">
              <a:latin typeface="Calibri" pitchFamily="34" charset="0"/>
              <a:cs typeface="Calibri" pitchFamily="34" charset="0"/>
            </a:endParaRPr>
          </a:p>
          <a:p>
            <a:r>
              <a:rPr lang="en-US" sz="1800" dirty="0">
                <a:latin typeface="Calibri" pitchFamily="34" charset="0"/>
                <a:cs typeface="Calibri" pitchFamily="34" charset="0"/>
              </a:rPr>
              <a:t>	</a:t>
            </a:r>
            <a:r>
              <a:rPr lang="en-US" sz="1800" dirty="0" err="1" smtClean="0">
                <a:latin typeface="Calibri" pitchFamily="34" charset="0"/>
                <a:cs typeface="Calibri" pitchFamily="34" charset="0"/>
              </a:rPr>
              <a:t>int</a:t>
            </a:r>
            <a:r>
              <a:rPr lang="en-US" sz="1800" dirty="0" smtClean="0">
                <a:latin typeface="Calibri" pitchFamily="34" charset="0"/>
                <a:cs typeface="Calibri" pitchFamily="34" charset="0"/>
              </a:rPr>
              <a:t> y;</a:t>
            </a:r>
          </a:p>
          <a:p>
            <a:r>
              <a:rPr lang="en-US" sz="1800" dirty="0">
                <a:latin typeface="Calibri" pitchFamily="34" charset="0"/>
                <a:cs typeface="Calibri" pitchFamily="34" charset="0"/>
              </a:rPr>
              <a:t>	</a:t>
            </a:r>
            <a:r>
              <a:rPr lang="en-US" sz="1800" dirty="0" smtClean="0">
                <a:latin typeface="Calibri" pitchFamily="34" charset="0"/>
                <a:cs typeface="Calibri" pitchFamily="34" charset="0"/>
              </a:rPr>
              <a:t>public</a:t>
            </a:r>
            <a:r>
              <a:rPr lang="en-US" sz="1800" dirty="0">
                <a:latin typeface="Calibri" pitchFamily="34" charset="0"/>
                <a:cs typeface="Calibri" pitchFamily="34" charset="0"/>
              </a:rPr>
              <a:t>:    A()     </a:t>
            </a:r>
            <a:endParaRPr lang="en-US" sz="1800" dirty="0" smtClean="0">
              <a:latin typeface="Calibri" pitchFamily="34" charset="0"/>
              <a:cs typeface="Calibri" pitchFamily="34" charset="0"/>
            </a:endParaRPr>
          </a:p>
          <a:p>
            <a:r>
              <a:rPr lang="en-US" sz="1800" dirty="0">
                <a:latin typeface="Calibri" pitchFamily="34" charset="0"/>
                <a:cs typeface="Calibri" pitchFamily="34" charset="0"/>
              </a:rPr>
              <a:t>	</a:t>
            </a:r>
            <a:r>
              <a:rPr lang="en-US" sz="1800" dirty="0" smtClean="0">
                <a:latin typeface="Calibri" pitchFamily="34" charset="0"/>
                <a:cs typeface="Calibri" pitchFamily="34" charset="0"/>
              </a:rPr>
              <a:t>{           </a:t>
            </a:r>
          </a:p>
          <a:p>
            <a:r>
              <a:rPr lang="en-US" sz="1800" dirty="0">
                <a:latin typeface="Calibri" pitchFamily="34" charset="0"/>
                <a:cs typeface="Calibri" pitchFamily="34" charset="0"/>
              </a:rPr>
              <a:t>	</a:t>
            </a:r>
            <a:r>
              <a:rPr lang="en-US" sz="1800" dirty="0" smtClean="0">
                <a:latin typeface="Calibri" pitchFamily="34" charset="0"/>
                <a:cs typeface="Calibri" pitchFamily="34" charset="0"/>
              </a:rPr>
              <a:t>	x=10</a:t>
            </a:r>
            <a:r>
              <a:rPr lang="en-US" sz="1800" dirty="0">
                <a:latin typeface="Calibri" pitchFamily="34" charset="0"/>
                <a:cs typeface="Calibri" pitchFamily="34" charset="0"/>
              </a:rPr>
              <a:t>;        </a:t>
            </a:r>
            <a:r>
              <a:rPr lang="en-US" sz="1800" dirty="0" smtClean="0">
                <a:latin typeface="Calibri" pitchFamily="34" charset="0"/>
                <a:cs typeface="Calibri" pitchFamily="34" charset="0"/>
              </a:rPr>
              <a:t>y=2;        </a:t>
            </a:r>
          </a:p>
          <a:p>
            <a:r>
              <a:rPr lang="en-US" sz="1800" dirty="0">
                <a:latin typeface="Calibri" pitchFamily="34" charset="0"/>
                <a:cs typeface="Calibri" pitchFamily="34" charset="0"/>
              </a:rPr>
              <a:t>	</a:t>
            </a:r>
            <a:r>
              <a:rPr lang="en-US" sz="1800" dirty="0" smtClean="0">
                <a:latin typeface="Calibri" pitchFamily="34" charset="0"/>
                <a:cs typeface="Calibri" pitchFamily="34" charset="0"/>
              </a:rPr>
              <a:t>	</a:t>
            </a:r>
            <a:r>
              <a:rPr lang="en-US" sz="1800" dirty="0" err="1" smtClean="0">
                <a:latin typeface="Calibri" pitchFamily="34" charset="0"/>
                <a:cs typeface="Calibri" pitchFamily="34" charset="0"/>
              </a:rPr>
              <a:t>cout</a:t>
            </a:r>
            <a:r>
              <a:rPr lang="en-US" sz="1800" dirty="0">
                <a:latin typeface="Calibri" pitchFamily="34" charset="0"/>
                <a:cs typeface="Calibri" pitchFamily="34" charset="0"/>
              </a:rPr>
              <a:t>&lt;&lt;"Constructor Called"&lt;&lt;</a:t>
            </a:r>
            <a:r>
              <a:rPr lang="en-US" sz="1800" dirty="0" err="1">
                <a:latin typeface="Calibri" pitchFamily="34" charset="0"/>
                <a:cs typeface="Calibri" pitchFamily="34" charset="0"/>
              </a:rPr>
              <a:t>endl</a:t>
            </a:r>
            <a:r>
              <a:rPr lang="en-US" sz="1800" dirty="0">
                <a:latin typeface="Calibri" pitchFamily="34" charset="0"/>
                <a:cs typeface="Calibri" pitchFamily="34" charset="0"/>
              </a:rPr>
              <a:t>;       </a:t>
            </a:r>
            <a:endParaRPr lang="en-US" sz="1800" dirty="0" smtClean="0">
              <a:latin typeface="Calibri" pitchFamily="34" charset="0"/>
              <a:cs typeface="Calibri" pitchFamily="34" charset="0"/>
            </a:endParaRPr>
          </a:p>
          <a:p>
            <a:r>
              <a:rPr lang="en-US" sz="1800" dirty="0">
                <a:latin typeface="Calibri" pitchFamily="34" charset="0"/>
                <a:cs typeface="Calibri" pitchFamily="34" charset="0"/>
              </a:rPr>
              <a:t>	</a:t>
            </a:r>
            <a:r>
              <a:rPr lang="en-US" sz="1800" dirty="0" smtClean="0">
                <a:latin typeface="Calibri" pitchFamily="34" charset="0"/>
                <a:cs typeface="Calibri" pitchFamily="34" charset="0"/>
              </a:rPr>
              <a:t>}    </a:t>
            </a:r>
          </a:p>
          <a:p>
            <a:r>
              <a:rPr lang="en-US" sz="1800" dirty="0">
                <a:latin typeface="Calibri" pitchFamily="34" charset="0"/>
                <a:cs typeface="Calibri" pitchFamily="34" charset="0"/>
              </a:rPr>
              <a:t>	</a:t>
            </a:r>
            <a:r>
              <a:rPr lang="en-US" sz="1800" dirty="0" err="1" smtClean="0">
                <a:latin typeface="Calibri" pitchFamily="34" charset="0"/>
                <a:cs typeface="Calibri" pitchFamily="34" charset="0"/>
              </a:rPr>
              <a:t>int</a:t>
            </a:r>
            <a:r>
              <a:rPr lang="en-US" sz="1800" dirty="0" smtClean="0">
                <a:latin typeface="Calibri" pitchFamily="34" charset="0"/>
                <a:cs typeface="Calibri" pitchFamily="34" charset="0"/>
              </a:rPr>
              <a:t> display</a:t>
            </a:r>
            <a:r>
              <a:rPr lang="en-US" sz="1800" dirty="0">
                <a:latin typeface="Calibri" pitchFamily="34" charset="0"/>
                <a:cs typeface="Calibri" pitchFamily="34" charset="0"/>
              </a:rPr>
              <a:t>()    </a:t>
            </a:r>
            <a:endParaRPr lang="en-US" sz="1800" dirty="0" smtClean="0">
              <a:latin typeface="Calibri" pitchFamily="34" charset="0"/>
              <a:cs typeface="Calibri" pitchFamily="34" charset="0"/>
            </a:endParaRPr>
          </a:p>
          <a:p>
            <a:r>
              <a:rPr lang="en-US" sz="1800" dirty="0">
                <a:latin typeface="Calibri" pitchFamily="34" charset="0"/>
                <a:cs typeface="Calibri" pitchFamily="34" charset="0"/>
              </a:rPr>
              <a:t>	</a:t>
            </a:r>
            <a:r>
              <a:rPr lang="en-US" sz="1800" dirty="0" smtClean="0">
                <a:latin typeface="Calibri" pitchFamily="34" charset="0"/>
                <a:cs typeface="Calibri" pitchFamily="34" charset="0"/>
              </a:rPr>
              <a:t>{        </a:t>
            </a:r>
          </a:p>
          <a:p>
            <a:r>
              <a:rPr lang="en-US" sz="1800" dirty="0">
                <a:latin typeface="Calibri" pitchFamily="34" charset="0"/>
                <a:cs typeface="Calibri" pitchFamily="34" charset="0"/>
              </a:rPr>
              <a:t>	</a:t>
            </a:r>
            <a:r>
              <a:rPr lang="en-US" sz="1800" dirty="0" smtClean="0">
                <a:latin typeface="Calibri" pitchFamily="34" charset="0"/>
                <a:cs typeface="Calibri" pitchFamily="34" charset="0"/>
              </a:rPr>
              <a:t>	return </a:t>
            </a:r>
            <a:r>
              <a:rPr lang="en-US" sz="1800" dirty="0" err="1" smtClean="0">
                <a:latin typeface="Calibri" pitchFamily="34" charset="0"/>
                <a:cs typeface="Calibri" pitchFamily="34" charset="0"/>
              </a:rPr>
              <a:t>x+y</a:t>
            </a:r>
            <a:r>
              <a:rPr lang="en-US" sz="1800" dirty="0" smtClean="0">
                <a:latin typeface="Calibri" pitchFamily="34" charset="0"/>
                <a:cs typeface="Calibri" pitchFamily="34" charset="0"/>
              </a:rPr>
              <a:t>;    </a:t>
            </a:r>
          </a:p>
          <a:p>
            <a:r>
              <a:rPr lang="en-US" sz="1800" dirty="0">
                <a:latin typeface="Calibri" pitchFamily="34" charset="0"/>
                <a:cs typeface="Calibri" pitchFamily="34" charset="0"/>
              </a:rPr>
              <a:t>	</a:t>
            </a:r>
            <a:r>
              <a:rPr lang="en-US" sz="1800" dirty="0" smtClean="0">
                <a:latin typeface="Calibri" pitchFamily="34" charset="0"/>
                <a:cs typeface="Calibri" pitchFamily="34" charset="0"/>
              </a:rPr>
              <a:t>}</a:t>
            </a:r>
          </a:p>
          <a:p>
            <a:r>
              <a:rPr lang="en-US" sz="1800" dirty="0" smtClean="0">
                <a:latin typeface="Calibri" pitchFamily="34" charset="0"/>
                <a:cs typeface="Calibri" pitchFamily="34" charset="0"/>
              </a:rPr>
              <a:t>};</a:t>
            </a:r>
            <a:endParaRPr lang="en-IN" sz="1800" dirty="0">
              <a:latin typeface="Calibri" pitchFamily="34" charset="0"/>
              <a:cs typeface="Calibri" pitchFamily="34" charset="0"/>
            </a:endParaRPr>
          </a:p>
        </p:txBody>
      </p:sp>
      <p:sp>
        <p:nvSpPr>
          <p:cNvPr id="8" name="Google Shape;99;p19">
            <a:extLst>
              <a:ext uri="{FF2B5EF4-FFF2-40B4-BE49-F238E27FC236}">
                <a16:creationId xmlns=""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b="1" dirty="0" smtClean="0">
                <a:solidFill>
                  <a:srgbClr val="FFFFFF"/>
                </a:solidFill>
                <a:latin typeface="Calibri"/>
                <a:cs typeface="Calibri"/>
              </a:rPr>
              <a:t>Practice question</a:t>
            </a:r>
            <a:endParaRPr lang="en" sz="2400" b="1" dirty="0">
              <a:solidFill>
                <a:srgbClr val="FFFFFF"/>
              </a:solidFill>
              <a:latin typeface="Calibri" panose="020F0502020204030204" pitchFamily="34" charset="0"/>
              <a:cs typeface="Calibri" panose="020F0502020204030204" pitchFamily="34" charset="0"/>
            </a:endParaRPr>
          </a:p>
        </p:txBody>
      </p:sp>
      <p:sp>
        <p:nvSpPr>
          <p:cNvPr id="5" name="Google Shape;100;p19"/>
          <p:cNvSpPr txBox="1"/>
          <p:nvPr/>
        </p:nvSpPr>
        <p:spPr>
          <a:xfrm>
            <a:off x="5545777" y="636905"/>
            <a:ext cx="3502368" cy="4379804"/>
          </a:xfrm>
          <a:prstGeom prst="rect">
            <a:avLst/>
          </a:prstGeom>
          <a:noFill/>
          <a:ln>
            <a:solidFill>
              <a:schemeClr val="tx1"/>
            </a:solidFill>
          </a:ln>
        </p:spPr>
        <p:txBody>
          <a:bodyPr spcFirstLastPara="1" wrap="square" lIns="91425" tIns="91425" rIns="91425" bIns="91425" anchor="t" anchorCtr="0">
            <a:noAutofit/>
          </a:bodyPr>
          <a:lstStyle/>
          <a:p>
            <a:r>
              <a:rPr lang="en-US" sz="1800" dirty="0" err="1">
                <a:latin typeface="Calibri" pitchFamily="34" charset="0"/>
                <a:cs typeface="Calibri" pitchFamily="34" charset="0"/>
              </a:rPr>
              <a:t>int</a:t>
            </a:r>
            <a:r>
              <a:rPr lang="en-US" sz="1800" dirty="0">
                <a:latin typeface="Calibri" pitchFamily="34" charset="0"/>
                <a:cs typeface="Calibri" pitchFamily="34" charset="0"/>
              </a:rPr>
              <a:t> main() </a:t>
            </a:r>
            <a:endParaRPr lang="en-US" sz="1800" dirty="0" smtClean="0">
              <a:latin typeface="Calibri" pitchFamily="34" charset="0"/>
              <a:cs typeface="Calibri" pitchFamily="34" charset="0"/>
            </a:endParaRPr>
          </a:p>
          <a:p>
            <a:r>
              <a:rPr lang="en-US" sz="1800" dirty="0" smtClean="0">
                <a:latin typeface="Calibri" pitchFamily="34" charset="0"/>
                <a:cs typeface="Calibri" pitchFamily="34" charset="0"/>
              </a:rPr>
              <a:t> </a:t>
            </a:r>
            <a:r>
              <a:rPr lang="en-US" sz="1800" dirty="0">
                <a:latin typeface="Calibri" pitchFamily="34" charset="0"/>
                <a:cs typeface="Calibri" pitchFamily="34" charset="0"/>
              </a:rPr>
              <a:t>{   </a:t>
            </a:r>
            <a:endParaRPr lang="en-US" sz="1800" dirty="0" smtClean="0">
              <a:latin typeface="Calibri" pitchFamily="34" charset="0"/>
              <a:cs typeface="Calibri" pitchFamily="34" charset="0"/>
            </a:endParaRPr>
          </a:p>
          <a:p>
            <a:r>
              <a:rPr lang="en-US" sz="1800" dirty="0" smtClean="0">
                <a:latin typeface="Calibri" pitchFamily="34" charset="0"/>
                <a:cs typeface="Calibri" pitchFamily="34" charset="0"/>
              </a:rPr>
              <a:t>	A </a:t>
            </a:r>
            <a:r>
              <a:rPr lang="en-US" sz="1800" dirty="0" err="1">
                <a:latin typeface="Calibri" pitchFamily="34" charset="0"/>
                <a:cs typeface="Calibri" pitchFamily="34" charset="0"/>
              </a:rPr>
              <a:t>a</a:t>
            </a:r>
            <a:r>
              <a:rPr lang="en-US" sz="1800" dirty="0" smtClean="0">
                <a:latin typeface="Calibri" pitchFamily="34" charset="0"/>
                <a:cs typeface="Calibri" pitchFamily="34" charset="0"/>
              </a:rPr>
              <a:t>;</a:t>
            </a:r>
          </a:p>
          <a:p>
            <a:r>
              <a:rPr lang="en-US" sz="1800" dirty="0">
                <a:latin typeface="Calibri" pitchFamily="34" charset="0"/>
                <a:cs typeface="Calibri" pitchFamily="34" charset="0"/>
              </a:rPr>
              <a:t>	</a:t>
            </a:r>
            <a:r>
              <a:rPr lang="en-US" sz="1800" dirty="0" err="1" smtClean="0">
                <a:latin typeface="Calibri" pitchFamily="34" charset="0"/>
                <a:cs typeface="Calibri" pitchFamily="34" charset="0"/>
              </a:rPr>
              <a:t>cout</a:t>
            </a:r>
            <a:r>
              <a:rPr lang="en-US" sz="1800" dirty="0" smtClean="0">
                <a:latin typeface="Calibri" pitchFamily="34" charset="0"/>
                <a:cs typeface="Calibri" pitchFamily="34" charset="0"/>
              </a:rPr>
              <a:t>&lt;&lt;</a:t>
            </a:r>
            <a:r>
              <a:rPr lang="en-US" sz="1800" dirty="0" err="1" smtClean="0">
                <a:latin typeface="Calibri" pitchFamily="34" charset="0"/>
                <a:cs typeface="Calibri" pitchFamily="34" charset="0"/>
              </a:rPr>
              <a:t>a.display</a:t>
            </a:r>
            <a:r>
              <a:rPr lang="en-US" sz="1800" dirty="0">
                <a:latin typeface="Calibri" pitchFamily="34" charset="0"/>
                <a:cs typeface="Calibri" pitchFamily="34" charset="0"/>
              </a:rPr>
              <a:t>();   </a:t>
            </a:r>
            <a:endParaRPr lang="en-US" sz="1800" dirty="0" smtClean="0">
              <a:latin typeface="Calibri" pitchFamily="34" charset="0"/>
              <a:cs typeface="Calibri" pitchFamily="34" charset="0"/>
            </a:endParaRPr>
          </a:p>
          <a:p>
            <a:r>
              <a:rPr lang="en-US" sz="1800" dirty="0">
                <a:latin typeface="Calibri" pitchFamily="34" charset="0"/>
                <a:cs typeface="Calibri" pitchFamily="34" charset="0"/>
              </a:rPr>
              <a:t>	</a:t>
            </a:r>
            <a:r>
              <a:rPr lang="en-US" sz="1800" dirty="0" smtClean="0">
                <a:latin typeface="Calibri" pitchFamily="34" charset="0"/>
                <a:cs typeface="Calibri" pitchFamily="34" charset="0"/>
              </a:rPr>
              <a:t>return </a:t>
            </a:r>
            <a:r>
              <a:rPr lang="en-US" sz="1800" dirty="0">
                <a:latin typeface="Calibri" pitchFamily="34" charset="0"/>
                <a:cs typeface="Calibri" pitchFamily="34" charset="0"/>
              </a:rPr>
              <a:t>0</a:t>
            </a:r>
            <a:r>
              <a:rPr lang="en-US" sz="1800" dirty="0" smtClean="0">
                <a:latin typeface="Calibri" pitchFamily="34" charset="0"/>
                <a:cs typeface="Calibri" pitchFamily="34" charset="0"/>
              </a:rPr>
              <a:t>;</a:t>
            </a:r>
          </a:p>
          <a:p>
            <a:r>
              <a:rPr lang="en-US" sz="1800" dirty="0" smtClean="0">
                <a:latin typeface="Calibri" pitchFamily="34" charset="0"/>
                <a:cs typeface="Calibri" pitchFamily="34" charset="0"/>
              </a:rPr>
              <a:t>}</a:t>
            </a:r>
          </a:p>
          <a:p>
            <a:endParaRPr lang="en-US" sz="1800" dirty="0">
              <a:latin typeface="Calibri" pitchFamily="34" charset="0"/>
              <a:cs typeface="Calibri" pitchFamily="34" charset="0"/>
            </a:endParaRPr>
          </a:p>
          <a:p>
            <a:r>
              <a:rPr lang="en-US" sz="1800" b="1" dirty="0" smtClean="0">
                <a:latin typeface="Calibri" pitchFamily="34" charset="0"/>
                <a:cs typeface="Calibri" pitchFamily="34" charset="0"/>
              </a:rPr>
              <a:t>Output: </a:t>
            </a:r>
          </a:p>
          <a:p>
            <a:r>
              <a:rPr lang="en-IN" sz="1800" b="1" dirty="0">
                <a:latin typeface="Calibri" pitchFamily="34" charset="0"/>
                <a:cs typeface="Calibri" pitchFamily="34" charset="0"/>
              </a:rPr>
              <a:t>Constructor Called                                                                                                            </a:t>
            </a:r>
          </a:p>
          <a:p>
            <a:r>
              <a:rPr lang="en-IN" sz="1800" b="1" dirty="0" smtClean="0">
                <a:latin typeface="Calibri" pitchFamily="34" charset="0"/>
                <a:cs typeface="Calibri" pitchFamily="34" charset="0"/>
              </a:rPr>
              <a:t>12</a:t>
            </a:r>
            <a:endParaRPr lang="en-IN" sz="1800" b="1" dirty="0">
              <a:latin typeface="Calibri" pitchFamily="34" charset="0"/>
              <a:cs typeface="Calibri" pitchFamily="34" charset="0"/>
            </a:endParaRPr>
          </a:p>
        </p:txBody>
      </p:sp>
    </p:spTree>
    <p:extLst>
      <p:ext uri="{BB962C8B-B14F-4D97-AF65-F5344CB8AC3E}">
        <p14:creationId xmlns:p14="http://schemas.microsoft.com/office/powerpoint/2010/main" val="5172180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5855" y="636905"/>
            <a:ext cx="5449922" cy="4379804"/>
          </a:xfrm>
          <a:prstGeom prst="rect">
            <a:avLst/>
          </a:prstGeom>
          <a:noFill/>
          <a:ln>
            <a:solidFill>
              <a:schemeClr val="tx1"/>
            </a:solidFill>
          </a:ln>
        </p:spPr>
        <p:txBody>
          <a:bodyPr spcFirstLastPara="1" wrap="square" lIns="91425" tIns="91425" rIns="91425" bIns="91425" anchor="t" anchorCtr="0">
            <a:noAutofit/>
          </a:bodyPr>
          <a:lstStyle/>
          <a:p>
            <a:r>
              <a:rPr lang="en-US" sz="1800" b="1" dirty="0" smtClean="0">
                <a:latin typeface="Calibri" pitchFamily="34" charset="0"/>
                <a:cs typeface="Calibri" pitchFamily="34" charset="0"/>
              </a:rPr>
              <a:t>Let us modify to make it generic class</a:t>
            </a:r>
          </a:p>
          <a:p>
            <a:r>
              <a:rPr lang="en-US" sz="1800" dirty="0" smtClean="0">
                <a:latin typeface="Calibri" pitchFamily="34" charset="0"/>
                <a:cs typeface="Calibri" pitchFamily="34" charset="0"/>
              </a:rPr>
              <a:t>Template &lt;class T&gt;</a:t>
            </a:r>
          </a:p>
          <a:p>
            <a:r>
              <a:rPr lang="en-US" sz="1800" dirty="0" smtClean="0">
                <a:latin typeface="Calibri" pitchFamily="34" charset="0"/>
                <a:cs typeface="Calibri" pitchFamily="34" charset="0"/>
              </a:rPr>
              <a:t>class </a:t>
            </a:r>
            <a:r>
              <a:rPr lang="en-US" sz="1800" dirty="0">
                <a:latin typeface="Calibri" pitchFamily="34" charset="0"/>
                <a:cs typeface="Calibri" pitchFamily="34" charset="0"/>
              </a:rPr>
              <a:t>A  </a:t>
            </a:r>
            <a:endParaRPr lang="en-US" sz="1800" dirty="0" smtClean="0">
              <a:latin typeface="Calibri" pitchFamily="34" charset="0"/>
              <a:cs typeface="Calibri" pitchFamily="34" charset="0"/>
            </a:endParaRPr>
          </a:p>
          <a:p>
            <a:r>
              <a:rPr lang="en-US" sz="1800" dirty="0" smtClean="0">
                <a:latin typeface="Calibri" pitchFamily="34" charset="0"/>
                <a:cs typeface="Calibri" pitchFamily="34" charset="0"/>
              </a:rPr>
              <a:t>{    </a:t>
            </a:r>
          </a:p>
          <a:p>
            <a:r>
              <a:rPr lang="en-US" sz="1800" dirty="0">
                <a:latin typeface="Calibri" pitchFamily="34" charset="0"/>
                <a:cs typeface="Calibri" pitchFamily="34" charset="0"/>
              </a:rPr>
              <a:t>	</a:t>
            </a:r>
            <a:r>
              <a:rPr lang="en-US" sz="1800" dirty="0" smtClean="0">
                <a:latin typeface="Calibri" pitchFamily="34" charset="0"/>
                <a:cs typeface="Calibri" pitchFamily="34" charset="0"/>
              </a:rPr>
              <a:t>T x</a:t>
            </a:r>
            <a:r>
              <a:rPr lang="en-US" sz="1800" dirty="0">
                <a:latin typeface="Calibri" pitchFamily="34" charset="0"/>
                <a:cs typeface="Calibri" pitchFamily="34" charset="0"/>
              </a:rPr>
              <a:t>;    </a:t>
            </a:r>
            <a:endParaRPr lang="en-US" sz="1800" dirty="0" smtClean="0">
              <a:latin typeface="Calibri" pitchFamily="34" charset="0"/>
              <a:cs typeface="Calibri" pitchFamily="34" charset="0"/>
            </a:endParaRPr>
          </a:p>
          <a:p>
            <a:r>
              <a:rPr lang="en-US" sz="1800" dirty="0">
                <a:latin typeface="Calibri" pitchFamily="34" charset="0"/>
                <a:cs typeface="Calibri" pitchFamily="34" charset="0"/>
              </a:rPr>
              <a:t>	</a:t>
            </a:r>
            <a:r>
              <a:rPr lang="en-US" sz="1800" dirty="0" smtClean="0">
                <a:latin typeface="Calibri" pitchFamily="34" charset="0"/>
                <a:cs typeface="Calibri" pitchFamily="34" charset="0"/>
              </a:rPr>
              <a:t>T y;</a:t>
            </a:r>
          </a:p>
          <a:p>
            <a:r>
              <a:rPr lang="en-US" sz="1800" dirty="0">
                <a:latin typeface="Calibri" pitchFamily="34" charset="0"/>
                <a:cs typeface="Calibri" pitchFamily="34" charset="0"/>
              </a:rPr>
              <a:t>	</a:t>
            </a:r>
            <a:r>
              <a:rPr lang="en-US" sz="1800" dirty="0" smtClean="0">
                <a:latin typeface="Calibri" pitchFamily="34" charset="0"/>
                <a:cs typeface="Calibri" pitchFamily="34" charset="0"/>
              </a:rPr>
              <a:t>public</a:t>
            </a:r>
            <a:r>
              <a:rPr lang="en-US" sz="1800" dirty="0">
                <a:latin typeface="Calibri" pitchFamily="34" charset="0"/>
                <a:cs typeface="Calibri" pitchFamily="34" charset="0"/>
              </a:rPr>
              <a:t>:    A()     </a:t>
            </a:r>
            <a:endParaRPr lang="en-US" sz="1800" dirty="0" smtClean="0">
              <a:latin typeface="Calibri" pitchFamily="34" charset="0"/>
              <a:cs typeface="Calibri" pitchFamily="34" charset="0"/>
            </a:endParaRPr>
          </a:p>
          <a:p>
            <a:r>
              <a:rPr lang="en-US" sz="1800" dirty="0">
                <a:latin typeface="Calibri" pitchFamily="34" charset="0"/>
                <a:cs typeface="Calibri" pitchFamily="34" charset="0"/>
              </a:rPr>
              <a:t>	</a:t>
            </a:r>
            <a:r>
              <a:rPr lang="en-US" sz="1800" dirty="0" smtClean="0">
                <a:latin typeface="Calibri" pitchFamily="34" charset="0"/>
                <a:cs typeface="Calibri" pitchFamily="34" charset="0"/>
              </a:rPr>
              <a:t>{           </a:t>
            </a:r>
          </a:p>
          <a:p>
            <a:r>
              <a:rPr lang="en-US" sz="1800" dirty="0">
                <a:latin typeface="Calibri" pitchFamily="34" charset="0"/>
                <a:cs typeface="Calibri" pitchFamily="34" charset="0"/>
              </a:rPr>
              <a:t>	</a:t>
            </a:r>
            <a:r>
              <a:rPr lang="en-US" sz="1800" dirty="0" smtClean="0">
                <a:latin typeface="Calibri" pitchFamily="34" charset="0"/>
                <a:cs typeface="Calibri" pitchFamily="34" charset="0"/>
              </a:rPr>
              <a:t>	x=10</a:t>
            </a:r>
            <a:r>
              <a:rPr lang="en-US" sz="1800" dirty="0">
                <a:latin typeface="Calibri" pitchFamily="34" charset="0"/>
                <a:cs typeface="Calibri" pitchFamily="34" charset="0"/>
              </a:rPr>
              <a:t>;        </a:t>
            </a:r>
            <a:r>
              <a:rPr lang="en-US" sz="1800" dirty="0" smtClean="0">
                <a:latin typeface="Calibri" pitchFamily="34" charset="0"/>
                <a:cs typeface="Calibri" pitchFamily="34" charset="0"/>
              </a:rPr>
              <a:t>y=2;        </a:t>
            </a:r>
          </a:p>
          <a:p>
            <a:r>
              <a:rPr lang="en-US" sz="1800" dirty="0">
                <a:latin typeface="Calibri" pitchFamily="34" charset="0"/>
                <a:cs typeface="Calibri" pitchFamily="34" charset="0"/>
              </a:rPr>
              <a:t>	</a:t>
            </a:r>
            <a:r>
              <a:rPr lang="en-US" sz="1800" dirty="0" smtClean="0">
                <a:latin typeface="Calibri" pitchFamily="34" charset="0"/>
                <a:cs typeface="Calibri" pitchFamily="34" charset="0"/>
              </a:rPr>
              <a:t>	</a:t>
            </a:r>
            <a:r>
              <a:rPr lang="en-US" sz="1800" dirty="0" err="1" smtClean="0">
                <a:latin typeface="Calibri" pitchFamily="34" charset="0"/>
                <a:cs typeface="Calibri" pitchFamily="34" charset="0"/>
              </a:rPr>
              <a:t>cout</a:t>
            </a:r>
            <a:r>
              <a:rPr lang="en-US" sz="1800" dirty="0">
                <a:latin typeface="Calibri" pitchFamily="34" charset="0"/>
                <a:cs typeface="Calibri" pitchFamily="34" charset="0"/>
              </a:rPr>
              <a:t>&lt;&lt;"Constructor Called"&lt;&lt;</a:t>
            </a:r>
            <a:r>
              <a:rPr lang="en-US" sz="1800" dirty="0" err="1">
                <a:latin typeface="Calibri" pitchFamily="34" charset="0"/>
                <a:cs typeface="Calibri" pitchFamily="34" charset="0"/>
              </a:rPr>
              <a:t>endl</a:t>
            </a:r>
            <a:r>
              <a:rPr lang="en-US" sz="1800" dirty="0">
                <a:latin typeface="Calibri" pitchFamily="34" charset="0"/>
                <a:cs typeface="Calibri" pitchFamily="34" charset="0"/>
              </a:rPr>
              <a:t>;       </a:t>
            </a:r>
            <a:endParaRPr lang="en-US" sz="1800" dirty="0" smtClean="0">
              <a:latin typeface="Calibri" pitchFamily="34" charset="0"/>
              <a:cs typeface="Calibri" pitchFamily="34" charset="0"/>
            </a:endParaRPr>
          </a:p>
          <a:p>
            <a:r>
              <a:rPr lang="en-US" sz="1800" dirty="0">
                <a:latin typeface="Calibri" pitchFamily="34" charset="0"/>
                <a:cs typeface="Calibri" pitchFamily="34" charset="0"/>
              </a:rPr>
              <a:t>	</a:t>
            </a:r>
            <a:r>
              <a:rPr lang="en-US" sz="1800" dirty="0" smtClean="0">
                <a:latin typeface="Calibri" pitchFamily="34" charset="0"/>
                <a:cs typeface="Calibri" pitchFamily="34" charset="0"/>
              </a:rPr>
              <a:t>}    </a:t>
            </a:r>
          </a:p>
          <a:p>
            <a:r>
              <a:rPr lang="en-US" sz="1800" dirty="0">
                <a:latin typeface="Calibri" pitchFamily="34" charset="0"/>
                <a:cs typeface="Calibri" pitchFamily="34" charset="0"/>
              </a:rPr>
              <a:t>	</a:t>
            </a:r>
            <a:r>
              <a:rPr lang="en-US" sz="1800" dirty="0" smtClean="0">
                <a:latin typeface="Calibri" pitchFamily="34" charset="0"/>
                <a:cs typeface="Calibri" pitchFamily="34" charset="0"/>
              </a:rPr>
              <a:t>T display</a:t>
            </a:r>
            <a:r>
              <a:rPr lang="en-US" sz="1800" dirty="0">
                <a:latin typeface="Calibri" pitchFamily="34" charset="0"/>
                <a:cs typeface="Calibri" pitchFamily="34" charset="0"/>
              </a:rPr>
              <a:t>()    </a:t>
            </a:r>
            <a:endParaRPr lang="en-US" sz="1800" dirty="0" smtClean="0">
              <a:latin typeface="Calibri" pitchFamily="34" charset="0"/>
              <a:cs typeface="Calibri" pitchFamily="34" charset="0"/>
            </a:endParaRPr>
          </a:p>
          <a:p>
            <a:r>
              <a:rPr lang="en-US" sz="1800" dirty="0">
                <a:latin typeface="Calibri" pitchFamily="34" charset="0"/>
                <a:cs typeface="Calibri" pitchFamily="34" charset="0"/>
              </a:rPr>
              <a:t>	</a:t>
            </a:r>
            <a:r>
              <a:rPr lang="en-US" sz="1800" dirty="0" smtClean="0">
                <a:latin typeface="Calibri" pitchFamily="34" charset="0"/>
                <a:cs typeface="Calibri" pitchFamily="34" charset="0"/>
              </a:rPr>
              <a:t>{        </a:t>
            </a:r>
          </a:p>
          <a:p>
            <a:r>
              <a:rPr lang="en-US" sz="1800" dirty="0">
                <a:latin typeface="Calibri" pitchFamily="34" charset="0"/>
                <a:cs typeface="Calibri" pitchFamily="34" charset="0"/>
              </a:rPr>
              <a:t>	</a:t>
            </a:r>
            <a:r>
              <a:rPr lang="en-US" sz="1800" dirty="0" smtClean="0">
                <a:latin typeface="Calibri" pitchFamily="34" charset="0"/>
                <a:cs typeface="Calibri" pitchFamily="34" charset="0"/>
              </a:rPr>
              <a:t>	return </a:t>
            </a:r>
            <a:r>
              <a:rPr lang="en-US" sz="1800" dirty="0" err="1" smtClean="0">
                <a:latin typeface="Calibri" pitchFamily="34" charset="0"/>
                <a:cs typeface="Calibri" pitchFamily="34" charset="0"/>
              </a:rPr>
              <a:t>x+y</a:t>
            </a:r>
            <a:r>
              <a:rPr lang="en-US" sz="1800" dirty="0" smtClean="0">
                <a:latin typeface="Calibri" pitchFamily="34" charset="0"/>
                <a:cs typeface="Calibri" pitchFamily="34" charset="0"/>
              </a:rPr>
              <a:t>;    </a:t>
            </a:r>
          </a:p>
          <a:p>
            <a:r>
              <a:rPr lang="en-US" sz="1800" dirty="0">
                <a:latin typeface="Calibri" pitchFamily="34" charset="0"/>
                <a:cs typeface="Calibri" pitchFamily="34" charset="0"/>
              </a:rPr>
              <a:t>	</a:t>
            </a:r>
            <a:r>
              <a:rPr lang="en-US" sz="1800" dirty="0" smtClean="0">
                <a:latin typeface="Calibri" pitchFamily="34" charset="0"/>
                <a:cs typeface="Calibri" pitchFamily="34" charset="0"/>
              </a:rPr>
              <a:t>}</a:t>
            </a:r>
          </a:p>
          <a:p>
            <a:r>
              <a:rPr lang="en-US" sz="1800" dirty="0" smtClean="0">
                <a:latin typeface="Calibri" pitchFamily="34" charset="0"/>
                <a:cs typeface="Calibri" pitchFamily="34" charset="0"/>
              </a:rPr>
              <a:t>};</a:t>
            </a:r>
            <a:endParaRPr lang="en-IN" sz="1800" dirty="0">
              <a:latin typeface="Calibri" pitchFamily="34" charset="0"/>
              <a:cs typeface="Calibri" pitchFamily="34" charset="0"/>
            </a:endParaRPr>
          </a:p>
        </p:txBody>
      </p:sp>
      <p:sp>
        <p:nvSpPr>
          <p:cNvPr id="8" name="Google Shape;99;p19">
            <a:extLst>
              <a:ext uri="{FF2B5EF4-FFF2-40B4-BE49-F238E27FC236}">
                <a16:creationId xmlns=""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b="1" dirty="0" smtClean="0">
                <a:solidFill>
                  <a:srgbClr val="FFFFFF"/>
                </a:solidFill>
                <a:latin typeface="Calibri"/>
                <a:cs typeface="Calibri"/>
              </a:rPr>
              <a:t>Practice question</a:t>
            </a:r>
            <a:endParaRPr lang="en" sz="2400" b="1" dirty="0">
              <a:solidFill>
                <a:srgbClr val="FFFFFF"/>
              </a:solidFill>
              <a:latin typeface="Calibri" panose="020F0502020204030204" pitchFamily="34" charset="0"/>
              <a:cs typeface="Calibri" panose="020F0502020204030204" pitchFamily="34" charset="0"/>
            </a:endParaRPr>
          </a:p>
        </p:txBody>
      </p:sp>
      <p:sp>
        <p:nvSpPr>
          <p:cNvPr id="5" name="Google Shape;100;p19"/>
          <p:cNvSpPr txBox="1"/>
          <p:nvPr/>
        </p:nvSpPr>
        <p:spPr>
          <a:xfrm>
            <a:off x="5545777" y="636905"/>
            <a:ext cx="3502368" cy="4379804"/>
          </a:xfrm>
          <a:prstGeom prst="rect">
            <a:avLst/>
          </a:prstGeom>
          <a:noFill/>
          <a:ln>
            <a:solidFill>
              <a:schemeClr val="tx1"/>
            </a:solidFill>
          </a:ln>
        </p:spPr>
        <p:txBody>
          <a:bodyPr spcFirstLastPara="1" wrap="square" lIns="91425" tIns="91425" rIns="91425" bIns="91425" anchor="t" anchorCtr="0">
            <a:noAutofit/>
          </a:bodyPr>
          <a:lstStyle/>
          <a:p>
            <a:r>
              <a:rPr lang="en-US" sz="1800" dirty="0" err="1">
                <a:latin typeface="Calibri" pitchFamily="34" charset="0"/>
                <a:cs typeface="Calibri" pitchFamily="34" charset="0"/>
              </a:rPr>
              <a:t>int</a:t>
            </a:r>
            <a:r>
              <a:rPr lang="en-US" sz="1800" dirty="0">
                <a:latin typeface="Calibri" pitchFamily="34" charset="0"/>
                <a:cs typeface="Calibri" pitchFamily="34" charset="0"/>
              </a:rPr>
              <a:t> main() </a:t>
            </a:r>
            <a:endParaRPr lang="en-US" sz="1800" dirty="0" smtClean="0">
              <a:latin typeface="Calibri" pitchFamily="34" charset="0"/>
              <a:cs typeface="Calibri" pitchFamily="34" charset="0"/>
            </a:endParaRPr>
          </a:p>
          <a:p>
            <a:r>
              <a:rPr lang="en-US" sz="1800" dirty="0" smtClean="0">
                <a:latin typeface="Calibri" pitchFamily="34" charset="0"/>
                <a:cs typeface="Calibri" pitchFamily="34" charset="0"/>
              </a:rPr>
              <a:t> </a:t>
            </a:r>
            <a:r>
              <a:rPr lang="en-US" sz="1800" dirty="0">
                <a:latin typeface="Calibri" pitchFamily="34" charset="0"/>
                <a:cs typeface="Calibri" pitchFamily="34" charset="0"/>
              </a:rPr>
              <a:t>{   </a:t>
            </a:r>
            <a:endParaRPr lang="en-US" sz="1800" dirty="0" smtClean="0">
              <a:latin typeface="Calibri" pitchFamily="34" charset="0"/>
              <a:cs typeface="Calibri" pitchFamily="34" charset="0"/>
            </a:endParaRPr>
          </a:p>
          <a:p>
            <a:r>
              <a:rPr lang="en-US" sz="1800" dirty="0" smtClean="0">
                <a:latin typeface="Calibri" pitchFamily="34" charset="0"/>
                <a:cs typeface="Calibri" pitchFamily="34" charset="0"/>
              </a:rPr>
              <a:t>	A &lt;</a:t>
            </a:r>
            <a:r>
              <a:rPr lang="en-US" sz="1800" dirty="0" err="1" smtClean="0">
                <a:latin typeface="Calibri" pitchFamily="34" charset="0"/>
                <a:cs typeface="Calibri" pitchFamily="34" charset="0"/>
              </a:rPr>
              <a:t>int</a:t>
            </a:r>
            <a:r>
              <a:rPr lang="en-US" sz="1800" dirty="0" smtClean="0">
                <a:latin typeface="Calibri" pitchFamily="34" charset="0"/>
                <a:cs typeface="Calibri" pitchFamily="34" charset="0"/>
              </a:rPr>
              <a:t>&gt; </a:t>
            </a:r>
            <a:r>
              <a:rPr lang="en-US" sz="1800" dirty="0">
                <a:latin typeface="Calibri" pitchFamily="34" charset="0"/>
                <a:cs typeface="Calibri" pitchFamily="34" charset="0"/>
              </a:rPr>
              <a:t>a</a:t>
            </a:r>
            <a:r>
              <a:rPr lang="en-US" sz="1800" dirty="0" smtClean="0">
                <a:latin typeface="Calibri" pitchFamily="34" charset="0"/>
                <a:cs typeface="Calibri" pitchFamily="34" charset="0"/>
              </a:rPr>
              <a:t>;</a:t>
            </a:r>
          </a:p>
          <a:p>
            <a:r>
              <a:rPr lang="en-US" sz="1800" dirty="0">
                <a:latin typeface="Calibri" pitchFamily="34" charset="0"/>
                <a:cs typeface="Calibri" pitchFamily="34" charset="0"/>
              </a:rPr>
              <a:t>	</a:t>
            </a:r>
            <a:r>
              <a:rPr lang="en-US" sz="1800" dirty="0" err="1" smtClean="0">
                <a:latin typeface="Calibri" pitchFamily="34" charset="0"/>
                <a:cs typeface="Calibri" pitchFamily="34" charset="0"/>
              </a:rPr>
              <a:t>cout</a:t>
            </a:r>
            <a:r>
              <a:rPr lang="en-US" sz="1800" dirty="0" smtClean="0">
                <a:latin typeface="Calibri" pitchFamily="34" charset="0"/>
                <a:cs typeface="Calibri" pitchFamily="34" charset="0"/>
              </a:rPr>
              <a:t>&lt;&lt;</a:t>
            </a:r>
            <a:r>
              <a:rPr lang="en-US" sz="1800" dirty="0" err="1" smtClean="0">
                <a:latin typeface="Calibri" pitchFamily="34" charset="0"/>
                <a:cs typeface="Calibri" pitchFamily="34" charset="0"/>
              </a:rPr>
              <a:t>a.display</a:t>
            </a:r>
            <a:r>
              <a:rPr lang="en-US" sz="1800" dirty="0">
                <a:latin typeface="Calibri" pitchFamily="34" charset="0"/>
                <a:cs typeface="Calibri" pitchFamily="34" charset="0"/>
              </a:rPr>
              <a:t>();   </a:t>
            </a:r>
            <a:endParaRPr lang="en-US" sz="1800" dirty="0" smtClean="0">
              <a:latin typeface="Calibri" pitchFamily="34" charset="0"/>
              <a:cs typeface="Calibri" pitchFamily="34" charset="0"/>
            </a:endParaRPr>
          </a:p>
          <a:p>
            <a:r>
              <a:rPr lang="en-US" sz="1800" dirty="0">
                <a:latin typeface="Calibri" pitchFamily="34" charset="0"/>
                <a:cs typeface="Calibri" pitchFamily="34" charset="0"/>
              </a:rPr>
              <a:t>	</a:t>
            </a:r>
            <a:r>
              <a:rPr lang="en-US" sz="1800" dirty="0" smtClean="0">
                <a:latin typeface="Calibri" pitchFamily="34" charset="0"/>
                <a:cs typeface="Calibri" pitchFamily="34" charset="0"/>
              </a:rPr>
              <a:t>return </a:t>
            </a:r>
            <a:r>
              <a:rPr lang="en-US" sz="1800" dirty="0">
                <a:latin typeface="Calibri" pitchFamily="34" charset="0"/>
                <a:cs typeface="Calibri" pitchFamily="34" charset="0"/>
              </a:rPr>
              <a:t>0</a:t>
            </a:r>
            <a:r>
              <a:rPr lang="en-US" sz="1800" dirty="0" smtClean="0">
                <a:latin typeface="Calibri" pitchFamily="34" charset="0"/>
                <a:cs typeface="Calibri" pitchFamily="34" charset="0"/>
              </a:rPr>
              <a:t>;</a:t>
            </a:r>
          </a:p>
          <a:p>
            <a:r>
              <a:rPr lang="en-US" sz="1800" dirty="0" smtClean="0">
                <a:latin typeface="Calibri" pitchFamily="34" charset="0"/>
                <a:cs typeface="Calibri" pitchFamily="34" charset="0"/>
              </a:rPr>
              <a:t>}</a:t>
            </a:r>
          </a:p>
          <a:p>
            <a:endParaRPr lang="en-US" sz="1800" dirty="0">
              <a:latin typeface="Calibri" pitchFamily="34" charset="0"/>
              <a:cs typeface="Calibri" pitchFamily="34" charset="0"/>
            </a:endParaRPr>
          </a:p>
          <a:p>
            <a:r>
              <a:rPr lang="en-US" sz="1800" b="1" dirty="0" smtClean="0">
                <a:latin typeface="Calibri" pitchFamily="34" charset="0"/>
                <a:cs typeface="Calibri" pitchFamily="34" charset="0"/>
              </a:rPr>
              <a:t>Output: </a:t>
            </a:r>
          </a:p>
          <a:p>
            <a:r>
              <a:rPr lang="en-IN" sz="1800" b="1" dirty="0">
                <a:latin typeface="Calibri" pitchFamily="34" charset="0"/>
                <a:cs typeface="Calibri" pitchFamily="34" charset="0"/>
              </a:rPr>
              <a:t>Constructor Called                                                                                                            </a:t>
            </a:r>
          </a:p>
          <a:p>
            <a:r>
              <a:rPr lang="en-IN" sz="1800" b="1" dirty="0" smtClean="0">
                <a:latin typeface="Calibri" pitchFamily="34" charset="0"/>
                <a:cs typeface="Calibri" pitchFamily="34" charset="0"/>
              </a:rPr>
              <a:t>12</a:t>
            </a:r>
            <a:endParaRPr lang="en-IN" sz="1800" b="1" dirty="0">
              <a:latin typeface="Calibri" pitchFamily="34" charset="0"/>
              <a:cs typeface="Calibri" pitchFamily="34" charset="0"/>
            </a:endParaRPr>
          </a:p>
        </p:txBody>
      </p:sp>
    </p:spTree>
    <p:extLst>
      <p:ext uri="{BB962C8B-B14F-4D97-AF65-F5344CB8AC3E}">
        <p14:creationId xmlns:p14="http://schemas.microsoft.com/office/powerpoint/2010/main" val="181481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5855" y="636905"/>
            <a:ext cx="8952289" cy="4379804"/>
          </a:xfrm>
          <a:prstGeom prst="rect">
            <a:avLst/>
          </a:prstGeom>
          <a:noFill/>
          <a:ln>
            <a:noFill/>
          </a:ln>
        </p:spPr>
        <p:txBody>
          <a:bodyPr spcFirstLastPara="1" wrap="square" lIns="91425" tIns="91425" rIns="91425" bIns="91425" anchor="t" anchorCtr="0">
            <a:noAutofit/>
          </a:bodyPr>
          <a:lstStyle/>
          <a:p>
            <a:r>
              <a:rPr lang="en-IN" sz="1800" dirty="0" smtClean="0">
                <a:latin typeface="Calibri" pitchFamily="34" charset="0"/>
                <a:cs typeface="Calibri" pitchFamily="34" charset="0"/>
              </a:rPr>
              <a:t>Explanation:</a:t>
            </a:r>
          </a:p>
          <a:p>
            <a:pPr marL="285750" indent="-285750">
              <a:buFont typeface="Arial" pitchFamily="34" charset="0"/>
              <a:buChar char="•"/>
            </a:pPr>
            <a:r>
              <a:rPr lang="en-IN" sz="1800" dirty="0" smtClean="0">
                <a:latin typeface="Calibri" pitchFamily="34" charset="0"/>
                <a:cs typeface="Calibri" pitchFamily="34" charset="0"/>
              </a:rPr>
              <a:t>To make generic class, we precede class definition with </a:t>
            </a:r>
            <a:r>
              <a:rPr lang="en-US" sz="1800" dirty="0" smtClean="0">
                <a:latin typeface="Calibri" pitchFamily="34" charset="0"/>
                <a:cs typeface="Calibri" pitchFamily="34" charset="0"/>
              </a:rPr>
              <a:t>Template </a:t>
            </a:r>
            <a:r>
              <a:rPr lang="en-US" sz="1800" dirty="0">
                <a:latin typeface="Calibri" pitchFamily="34" charset="0"/>
                <a:cs typeface="Calibri" pitchFamily="34" charset="0"/>
              </a:rPr>
              <a:t>&lt;class T</a:t>
            </a:r>
            <a:r>
              <a:rPr lang="en-US" sz="1800" dirty="0" smtClean="0">
                <a:latin typeface="Calibri" pitchFamily="34" charset="0"/>
                <a:cs typeface="Calibri" pitchFamily="34" charset="0"/>
              </a:rPr>
              <a:t>&gt; .</a:t>
            </a:r>
          </a:p>
          <a:p>
            <a:pPr marL="285750" indent="-285750">
              <a:buFont typeface="Arial" pitchFamily="34" charset="0"/>
              <a:buChar char="•"/>
            </a:pPr>
            <a:r>
              <a:rPr lang="en-US" sz="1800" dirty="0" smtClean="0">
                <a:latin typeface="Calibri" pitchFamily="34" charset="0"/>
                <a:cs typeface="Calibri" pitchFamily="34" charset="0"/>
              </a:rPr>
              <a:t>In class definition, whichever data type we want to make generic , we will replace it with T. Here </a:t>
            </a:r>
            <a:r>
              <a:rPr lang="en-US" sz="1800" dirty="0" err="1" smtClean="0">
                <a:latin typeface="Calibri" pitchFamily="34" charset="0"/>
                <a:cs typeface="Calibri" pitchFamily="34" charset="0"/>
              </a:rPr>
              <a:t>int</a:t>
            </a:r>
            <a:r>
              <a:rPr lang="en-US" sz="1800" dirty="0" smtClean="0">
                <a:latin typeface="Calibri" pitchFamily="34" charset="0"/>
                <a:cs typeface="Calibri" pitchFamily="34" charset="0"/>
              </a:rPr>
              <a:t> is replaced with T. </a:t>
            </a:r>
            <a:endParaRPr lang="en-US" sz="1800" dirty="0">
              <a:latin typeface="Calibri" pitchFamily="34" charset="0"/>
              <a:cs typeface="Calibri" pitchFamily="34" charset="0"/>
            </a:endParaRPr>
          </a:p>
          <a:p>
            <a:pPr marL="285750" indent="-285750">
              <a:buFont typeface="Arial" pitchFamily="34" charset="0"/>
              <a:buChar char="•"/>
            </a:pPr>
            <a:r>
              <a:rPr lang="en-US" sz="1800" dirty="0" smtClean="0">
                <a:latin typeface="Calibri" pitchFamily="34" charset="0"/>
                <a:cs typeface="Calibri" pitchFamily="34" charset="0"/>
              </a:rPr>
              <a:t>T </a:t>
            </a:r>
            <a:r>
              <a:rPr lang="en-US" sz="1800" dirty="0">
                <a:latin typeface="Calibri" pitchFamily="34" charset="0"/>
                <a:cs typeface="Calibri" pitchFamily="34" charset="0"/>
              </a:rPr>
              <a:t>x;    T y</a:t>
            </a:r>
            <a:r>
              <a:rPr lang="en-US" sz="1800" dirty="0" smtClean="0">
                <a:latin typeface="Calibri" pitchFamily="34" charset="0"/>
                <a:cs typeface="Calibri" pitchFamily="34" charset="0"/>
              </a:rPr>
              <a:t>; // replaced </a:t>
            </a:r>
            <a:r>
              <a:rPr lang="en-US" sz="1800" dirty="0" err="1" smtClean="0">
                <a:latin typeface="Calibri" pitchFamily="34" charset="0"/>
                <a:cs typeface="Calibri" pitchFamily="34" charset="0"/>
              </a:rPr>
              <a:t>int</a:t>
            </a:r>
            <a:r>
              <a:rPr lang="en-US" sz="1800" dirty="0" smtClean="0">
                <a:latin typeface="Calibri" pitchFamily="34" charset="0"/>
                <a:cs typeface="Calibri" pitchFamily="34" charset="0"/>
              </a:rPr>
              <a:t> </a:t>
            </a:r>
            <a:r>
              <a:rPr lang="en-US" sz="1800" dirty="0" err="1" smtClean="0">
                <a:latin typeface="Calibri" pitchFamily="34" charset="0"/>
                <a:cs typeface="Calibri" pitchFamily="34" charset="0"/>
              </a:rPr>
              <a:t>x;int</a:t>
            </a:r>
            <a:r>
              <a:rPr lang="en-US" sz="1800" dirty="0" smtClean="0">
                <a:latin typeface="Calibri" pitchFamily="34" charset="0"/>
                <a:cs typeface="Calibri" pitchFamily="34" charset="0"/>
              </a:rPr>
              <a:t> y;</a:t>
            </a:r>
          </a:p>
          <a:p>
            <a:pPr marL="285750" indent="-285750">
              <a:buFont typeface="Arial" pitchFamily="34" charset="0"/>
              <a:buChar char="•"/>
            </a:pPr>
            <a:r>
              <a:rPr lang="en-US" sz="1800" dirty="0" smtClean="0">
                <a:latin typeface="Calibri" pitchFamily="34" charset="0"/>
                <a:cs typeface="Calibri" pitchFamily="34" charset="0"/>
              </a:rPr>
              <a:t>Also </a:t>
            </a:r>
            <a:r>
              <a:rPr lang="en-US" sz="1800" dirty="0" err="1" smtClean="0">
                <a:latin typeface="Calibri" pitchFamily="34" charset="0"/>
                <a:cs typeface="Calibri" pitchFamily="34" charset="0"/>
              </a:rPr>
              <a:t>int</a:t>
            </a:r>
            <a:r>
              <a:rPr lang="en-US" sz="1800" dirty="0" smtClean="0">
                <a:latin typeface="Calibri" pitchFamily="34" charset="0"/>
                <a:cs typeface="Calibri" pitchFamily="34" charset="0"/>
              </a:rPr>
              <a:t> display() replaced with T display() as we want the function to return the </a:t>
            </a:r>
            <a:r>
              <a:rPr lang="en-US" sz="1800" dirty="0" err="1" smtClean="0">
                <a:latin typeface="Calibri" pitchFamily="34" charset="0"/>
                <a:cs typeface="Calibri" pitchFamily="34" charset="0"/>
              </a:rPr>
              <a:t>int</a:t>
            </a:r>
            <a:r>
              <a:rPr lang="en-US" sz="1800" dirty="0" smtClean="0">
                <a:latin typeface="Calibri" pitchFamily="34" charset="0"/>
                <a:cs typeface="Calibri" pitchFamily="34" charset="0"/>
              </a:rPr>
              <a:t> value of sum of the variables. </a:t>
            </a:r>
          </a:p>
          <a:p>
            <a:pPr marL="285750" indent="-285750">
              <a:buFont typeface="Arial" pitchFamily="34" charset="0"/>
              <a:buChar char="•"/>
            </a:pPr>
            <a:r>
              <a:rPr lang="en-US" sz="1800" dirty="0" smtClean="0">
                <a:latin typeface="Calibri" pitchFamily="34" charset="0"/>
                <a:cs typeface="Calibri" pitchFamily="34" charset="0"/>
              </a:rPr>
              <a:t>In main(), usually we create objects using A </a:t>
            </a:r>
            <a:r>
              <a:rPr lang="en-US" sz="1800" dirty="0" err="1" smtClean="0">
                <a:latin typeface="Calibri" pitchFamily="34" charset="0"/>
                <a:cs typeface="Calibri" pitchFamily="34" charset="0"/>
              </a:rPr>
              <a:t>a</a:t>
            </a:r>
            <a:r>
              <a:rPr lang="en-US" sz="1800" dirty="0" smtClean="0">
                <a:latin typeface="Calibri" pitchFamily="34" charset="0"/>
                <a:cs typeface="Calibri" pitchFamily="34" charset="0"/>
              </a:rPr>
              <a:t>; ( i.e. </a:t>
            </a:r>
            <a:r>
              <a:rPr lang="en-US" sz="1800" dirty="0" err="1" smtClean="0">
                <a:latin typeface="Calibri" pitchFamily="34" charset="0"/>
                <a:cs typeface="Calibri" pitchFamily="34" charset="0"/>
              </a:rPr>
              <a:t>classname</a:t>
            </a:r>
            <a:r>
              <a:rPr lang="en-US" sz="1800" dirty="0" smtClean="0">
                <a:latin typeface="Calibri" pitchFamily="34" charset="0"/>
                <a:cs typeface="Calibri" pitchFamily="34" charset="0"/>
              </a:rPr>
              <a:t> </a:t>
            </a:r>
            <a:r>
              <a:rPr lang="en-US" sz="1800" dirty="0" err="1" smtClean="0">
                <a:latin typeface="Calibri" pitchFamily="34" charset="0"/>
                <a:cs typeface="Calibri" pitchFamily="34" charset="0"/>
              </a:rPr>
              <a:t>objectname</a:t>
            </a:r>
            <a:r>
              <a:rPr lang="en-US" sz="1800" dirty="0" smtClean="0">
                <a:latin typeface="Calibri" pitchFamily="34" charset="0"/>
                <a:cs typeface="Calibri" pitchFamily="34" charset="0"/>
              </a:rPr>
              <a:t>).  In this case, memory is allocated to objects depending on types of data members. </a:t>
            </a:r>
          </a:p>
          <a:p>
            <a:pPr marL="285750" indent="-285750">
              <a:buFont typeface="Arial" pitchFamily="34" charset="0"/>
              <a:buChar char="•"/>
            </a:pPr>
            <a:r>
              <a:rPr lang="en-US" sz="1800" dirty="0" smtClean="0">
                <a:latin typeface="Calibri" pitchFamily="34" charset="0"/>
                <a:cs typeface="Calibri" pitchFamily="34" charset="0"/>
              </a:rPr>
              <a:t>But since we declared variables of type T, compiler does not know how much memory to allocate for object ‘a’ as T is unknown. Hence to give hint to compiler, we must create objects using following syntax:</a:t>
            </a:r>
          </a:p>
          <a:p>
            <a:pPr marL="285750" indent="-285750">
              <a:buFont typeface="Arial" pitchFamily="34" charset="0"/>
              <a:buChar char="•"/>
            </a:pPr>
            <a:r>
              <a:rPr lang="en-US" sz="1800" dirty="0" smtClean="0">
                <a:latin typeface="Calibri" pitchFamily="34" charset="0"/>
                <a:cs typeface="Calibri" pitchFamily="34" charset="0"/>
              </a:rPr>
              <a:t>A &lt;</a:t>
            </a:r>
            <a:r>
              <a:rPr lang="en-US" sz="1800" dirty="0" err="1" smtClean="0">
                <a:latin typeface="Calibri" pitchFamily="34" charset="0"/>
                <a:cs typeface="Calibri" pitchFamily="34" charset="0"/>
              </a:rPr>
              <a:t>int</a:t>
            </a:r>
            <a:r>
              <a:rPr lang="en-US" sz="1800" dirty="0" smtClean="0">
                <a:latin typeface="Calibri" pitchFamily="34" charset="0"/>
                <a:cs typeface="Calibri" pitchFamily="34" charset="0"/>
              </a:rPr>
              <a:t>&gt; a; //will create objects and allocate memory for integers </a:t>
            </a:r>
          </a:p>
          <a:p>
            <a:pPr marL="285750" indent="-285750">
              <a:buFont typeface="Arial" pitchFamily="34" charset="0"/>
              <a:buChar char="•"/>
            </a:pPr>
            <a:r>
              <a:rPr lang="en-US" sz="1800" dirty="0" smtClean="0">
                <a:latin typeface="Calibri" pitchFamily="34" charset="0"/>
                <a:cs typeface="Calibri" pitchFamily="34" charset="0"/>
              </a:rPr>
              <a:t>A &lt;double &gt; b; //will create objects and allocate memory for doubles.</a:t>
            </a:r>
          </a:p>
          <a:p>
            <a:endParaRPr lang="en-US" sz="1800" dirty="0">
              <a:latin typeface="Calibri" pitchFamily="34" charset="0"/>
              <a:cs typeface="Calibri" pitchFamily="34" charset="0"/>
            </a:endParaRPr>
          </a:p>
          <a:p>
            <a:r>
              <a:rPr lang="en-IN" sz="1800" dirty="0" smtClean="0">
                <a:latin typeface="Calibri" pitchFamily="34" charset="0"/>
                <a:cs typeface="Calibri" pitchFamily="34" charset="0"/>
              </a:rPr>
              <a:t>  </a:t>
            </a:r>
          </a:p>
          <a:p>
            <a:endParaRPr lang="en-IN" sz="1800" dirty="0">
              <a:latin typeface="Calibri" pitchFamily="34" charset="0"/>
              <a:cs typeface="Calibri" pitchFamily="34" charset="0"/>
            </a:endParaRPr>
          </a:p>
        </p:txBody>
      </p:sp>
      <p:sp>
        <p:nvSpPr>
          <p:cNvPr id="8" name="Google Shape;99;p19">
            <a:extLst>
              <a:ext uri="{FF2B5EF4-FFF2-40B4-BE49-F238E27FC236}">
                <a16:creationId xmlns=""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b="1" dirty="0" smtClean="0">
                <a:solidFill>
                  <a:srgbClr val="FFFFFF"/>
                </a:solidFill>
                <a:latin typeface="Calibri"/>
                <a:cs typeface="Calibri"/>
              </a:rPr>
              <a:t>Practice question</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970395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5855" y="636905"/>
            <a:ext cx="5449922" cy="4379804"/>
          </a:xfrm>
          <a:prstGeom prst="rect">
            <a:avLst/>
          </a:prstGeom>
          <a:noFill/>
          <a:ln>
            <a:solidFill>
              <a:schemeClr val="tx1"/>
            </a:solidFill>
          </a:ln>
        </p:spPr>
        <p:txBody>
          <a:bodyPr spcFirstLastPara="1" wrap="square" lIns="91425" tIns="91425" rIns="91425" bIns="91425" anchor="t" anchorCtr="0">
            <a:noAutofit/>
          </a:bodyPr>
          <a:lstStyle/>
          <a:p>
            <a:r>
              <a:rPr lang="en-US" sz="1800" b="1" dirty="0" smtClean="0">
                <a:latin typeface="Calibri" pitchFamily="34" charset="0"/>
                <a:cs typeface="Calibri" pitchFamily="34" charset="0"/>
              </a:rPr>
              <a:t>Let us modify it to have parameterized constructor</a:t>
            </a:r>
          </a:p>
          <a:p>
            <a:r>
              <a:rPr lang="en-US" sz="1800" dirty="0" smtClean="0">
                <a:latin typeface="Calibri" pitchFamily="34" charset="0"/>
                <a:cs typeface="Calibri" pitchFamily="34" charset="0"/>
              </a:rPr>
              <a:t>Template &lt;class T&gt;</a:t>
            </a:r>
          </a:p>
          <a:p>
            <a:r>
              <a:rPr lang="en-US" sz="1800" dirty="0" smtClean="0">
                <a:latin typeface="Calibri" pitchFamily="34" charset="0"/>
                <a:cs typeface="Calibri" pitchFamily="34" charset="0"/>
              </a:rPr>
              <a:t>class A  </a:t>
            </a:r>
          </a:p>
          <a:p>
            <a:r>
              <a:rPr lang="en-US" sz="1800" dirty="0" smtClean="0">
                <a:latin typeface="Calibri" pitchFamily="34" charset="0"/>
                <a:cs typeface="Calibri" pitchFamily="34" charset="0"/>
              </a:rPr>
              <a:t>{    </a:t>
            </a:r>
          </a:p>
          <a:p>
            <a:r>
              <a:rPr lang="en-US" sz="1800" dirty="0" smtClean="0">
                <a:latin typeface="Calibri" pitchFamily="34" charset="0"/>
                <a:cs typeface="Calibri" pitchFamily="34" charset="0"/>
              </a:rPr>
              <a:t>	T x;    </a:t>
            </a:r>
          </a:p>
          <a:p>
            <a:r>
              <a:rPr lang="en-US" sz="1800" dirty="0" smtClean="0">
                <a:latin typeface="Calibri" pitchFamily="34" charset="0"/>
                <a:cs typeface="Calibri" pitchFamily="34" charset="0"/>
              </a:rPr>
              <a:t>	T y;</a:t>
            </a:r>
          </a:p>
          <a:p>
            <a:r>
              <a:rPr lang="en-US" sz="1800" dirty="0" smtClean="0">
                <a:latin typeface="Calibri" pitchFamily="34" charset="0"/>
                <a:cs typeface="Calibri" pitchFamily="34" charset="0"/>
              </a:rPr>
              <a:t>	public:    A(T m, T n)     </a:t>
            </a:r>
          </a:p>
          <a:p>
            <a:r>
              <a:rPr lang="en-US" sz="1800" dirty="0" smtClean="0">
                <a:latin typeface="Calibri" pitchFamily="34" charset="0"/>
                <a:cs typeface="Calibri" pitchFamily="34" charset="0"/>
              </a:rPr>
              <a:t>	{           </a:t>
            </a:r>
          </a:p>
          <a:p>
            <a:r>
              <a:rPr lang="en-US" sz="1800" dirty="0" smtClean="0">
                <a:latin typeface="Calibri" pitchFamily="34" charset="0"/>
                <a:cs typeface="Calibri" pitchFamily="34" charset="0"/>
              </a:rPr>
              <a:t>		x=m;        y=n;        </a:t>
            </a:r>
          </a:p>
          <a:p>
            <a:r>
              <a:rPr lang="en-US" sz="1800" dirty="0" smtClean="0">
                <a:latin typeface="Calibri" pitchFamily="34" charset="0"/>
                <a:cs typeface="Calibri" pitchFamily="34" charset="0"/>
              </a:rPr>
              <a:t>		</a:t>
            </a:r>
            <a:r>
              <a:rPr lang="en-US" sz="1800" dirty="0" err="1" smtClean="0">
                <a:latin typeface="Calibri" pitchFamily="34" charset="0"/>
                <a:cs typeface="Calibri" pitchFamily="34" charset="0"/>
              </a:rPr>
              <a:t>cout</a:t>
            </a:r>
            <a:r>
              <a:rPr lang="en-US" sz="1800" dirty="0" smtClean="0">
                <a:latin typeface="Calibri" pitchFamily="34" charset="0"/>
                <a:cs typeface="Calibri" pitchFamily="34" charset="0"/>
              </a:rPr>
              <a:t>&lt;&lt;"Constructor Called"&lt;&lt;</a:t>
            </a:r>
            <a:r>
              <a:rPr lang="en-US" sz="1800" dirty="0" err="1" smtClean="0">
                <a:latin typeface="Calibri" pitchFamily="34" charset="0"/>
                <a:cs typeface="Calibri" pitchFamily="34" charset="0"/>
              </a:rPr>
              <a:t>endl</a:t>
            </a:r>
            <a:r>
              <a:rPr lang="en-US" sz="1800" dirty="0" smtClean="0">
                <a:latin typeface="Calibri" pitchFamily="34" charset="0"/>
                <a:cs typeface="Calibri" pitchFamily="34" charset="0"/>
              </a:rPr>
              <a:t>;       </a:t>
            </a:r>
          </a:p>
          <a:p>
            <a:r>
              <a:rPr lang="en-US" sz="1800" dirty="0" smtClean="0">
                <a:latin typeface="Calibri" pitchFamily="34" charset="0"/>
                <a:cs typeface="Calibri" pitchFamily="34" charset="0"/>
              </a:rPr>
              <a:t>	}    </a:t>
            </a:r>
          </a:p>
          <a:p>
            <a:r>
              <a:rPr lang="en-US" sz="1800" dirty="0" smtClean="0">
                <a:latin typeface="Calibri" pitchFamily="34" charset="0"/>
                <a:cs typeface="Calibri" pitchFamily="34" charset="0"/>
              </a:rPr>
              <a:t>	T display()    </a:t>
            </a:r>
          </a:p>
          <a:p>
            <a:r>
              <a:rPr lang="en-US" sz="1800" dirty="0" smtClean="0">
                <a:latin typeface="Calibri" pitchFamily="34" charset="0"/>
                <a:cs typeface="Calibri" pitchFamily="34" charset="0"/>
              </a:rPr>
              <a:t>	{        </a:t>
            </a:r>
          </a:p>
          <a:p>
            <a:r>
              <a:rPr lang="en-US" sz="1800" dirty="0" smtClean="0">
                <a:latin typeface="Calibri" pitchFamily="34" charset="0"/>
                <a:cs typeface="Calibri" pitchFamily="34" charset="0"/>
              </a:rPr>
              <a:t>		return </a:t>
            </a:r>
            <a:r>
              <a:rPr lang="en-US" sz="1800" dirty="0" err="1" smtClean="0">
                <a:latin typeface="Calibri" pitchFamily="34" charset="0"/>
                <a:cs typeface="Calibri" pitchFamily="34" charset="0"/>
              </a:rPr>
              <a:t>x+y</a:t>
            </a:r>
            <a:r>
              <a:rPr lang="en-US" sz="1800" dirty="0" smtClean="0">
                <a:latin typeface="Calibri" pitchFamily="34" charset="0"/>
                <a:cs typeface="Calibri" pitchFamily="34" charset="0"/>
              </a:rPr>
              <a:t>;    </a:t>
            </a:r>
          </a:p>
          <a:p>
            <a:r>
              <a:rPr lang="en-US" sz="1800" dirty="0" smtClean="0">
                <a:latin typeface="Calibri" pitchFamily="34" charset="0"/>
                <a:cs typeface="Calibri" pitchFamily="34" charset="0"/>
              </a:rPr>
              <a:t>	}</a:t>
            </a:r>
          </a:p>
          <a:p>
            <a:r>
              <a:rPr lang="en-US" sz="1800" dirty="0" smtClean="0">
                <a:latin typeface="Calibri" pitchFamily="34" charset="0"/>
                <a:cs typeface="Calibri" pitchFamily="34" charset="0"/>
              </a:rPr>
              <a:t>};</a:t>
            </a:r>
            <a:endParaRPr lang="en-IN" sz="1800" dirty="0">
              <a:latin typeface="Calibri" pitchFamily="34" charset="0"/>
              <a:cs typeface="Calibri" pitchFamily="34" charset="0"/>
            </a:endParaRPr>
          </a:p>
        </p:txBody>
      </p:sp>
      <p:sp>
        <p:nvSpPr>
          <p:cNvPr id="8" name="Google Shape;99;p19">
            <a:extLst>
              <a:ext uri="{FF2B5EF4-FFF2-40B4-BE49-F238E27FC236}">
                <a16:creationId xmlns=""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b="1" dirty="0" smtClean="0">
                <a:solidFill>
                  <a:srgbClr val="FFFFFF"/>
                </a:solidFill>
                <a:latin typeface="Calibri"/>
                <a:cs typeface="Calibri"/>
              </a:rPr>
              <a:t>Practice question</a:t>
            </a:r>
            <a:endParaRPr lang="en" sz="2400" b="1" dirty="0">
              <a:solidFill>
                <a:srgbClr val="FFFFFF"/>
              </a:solidFill>
              <a:latin typeface="Calibri" panose="020F0502020204030204" pitchFamily="34" charset="0"/>
              <a:cs typeface="Calibri" panose="020F0502020204030204" pitchFamily="34" charset="0"/>
            </a:endParaRPr>
          </a:p>
        </p:txBody>
      </p:sp>
      <p:sp>
        <p:nvSpPr>
          <p:cNvPr id="5" name="Google Shape;100;p19"/>
          <p:cNvSpPr txBox="1"/>
          <p:nvPr/>
        </p:nvSpPr>
        <p:spPr>
          <a:xfrm>
            <a:off x="5545777" y="636905"/>
            <a:ext cx="3502368" cy="4379804"/>
          </a:xfrm>
          <a:prstGeom prst="rect">
            <a:avLst/>
          </a:prstGeom>
          <a:noFill/>
          <a:ln>
            <a:solidFill>
              <a:schemeClr val="tx1"/>
            </a:solidFill>
          </a:ln>
        </p:spPr>
        <p:txBody>
          <a:bodyPr spcFirstLastPara="1" wrap="square" lIns="91425" tIns="91425" rIns="91425" bIns="91425" anchor="t" anchorCtr="0">
            <a:noAutofit/>
          </a:bodyPr>
          <a:lstStyle/>
          <a:p>
            <a:r>
              <a:rPr lang="en-US" sz="1800" dirty="0" err="1">
                <a:latin typeface="Calibri" pitchFamily="34" charset="0"/>
                <a:cs typeface="Calibri" pitchFamily="34" charset="0"/>
              </a:rPr>
              <a:t>int</a:t>
            </a:r>
            <a:r>
              <a:rPr lang="en-US" sz="1800" dirty="0">
                <a:latin typeface="Calibri" pitchFamily="34" charset="0"/>
                <a:cs typeface="Calibri" pitchFamily="34" charset="0"/>
              </a:rPr>
              <a:t> main() </a:t>
            </a:r>
            <a:endParaRPr lang="en-US" sz="1800" dirty="0" smtClean="0">
              <a:latin typeface="Calibri" pitchFamily="34" charset="0"/>
              <a:cs typeface="Calibri" pitchFamily="34" charset="0"/>
            </a:endParaRPr>
          </a:p>
          <a:p>
            <a:r>
              <a:rPr lang="en-US" sz="1800" dirty="0" smtClean="0">
                <a:latin typeface="Calibri" pitchFamily="34" charset="0"/>
                <a:cs typeface="Calibri" pitchFamily="34" charset="0"/>
              </a:rPr>
              <a:t> </a:t>
            </a:r>
            <a:r>
              <a:rPr lang="en-US" sz="1800" dirty="0">
                <a:latin typeface="Calibri" pitchFamily="34" charset="0"/>
                <a:cs typeface="Calibri" pitchFamily="34" charset="0"/>
              </a:rPr>
              <a:t>{   </a:t>
            </a:r>
            <a:endParaRPr lang="en-US" sz="1800" dirty="0" smtClean="0">
              <a:latin typeface="Calibri" pitchFamily="34" charset="0"/>
              <a:cs typeface="Calibri" pitchFamily="34" charset="0"/>
            </a:endParaRPr>
          </a:p>
          <a:p>
            <a:r>
              <a:rPr lang="en-US" sz="1800" dirty="0" smtClean="0">
                <a:latin typeface="Calibri" pitchFamily="34" charset="0"/>
                <a:cs typeface="Calibri" pitchFamily="34" charset="0"/>
              </a:rPr>
              <a:t>	A &lt;</a:t>
            </a:r>
            <a:r>
              <a:rPr lang="en-US" sz="1800" dirty="0" err="1" smtClean="0">
                <a:latin typeface="Calibri" pitchFamily="34" charset="0"/>
                <a:cs typeface="Calibri" pitchFamily="34" charset="0"/>
              </a:rPr>
              <a:t>int</a:t>
            </a:r>
            <a:r>
              <a:rPr lang="en-US" sz="1800" dirty="0" smtClean="0">
                <a:latin typeface="Calibri" pitchFamily="34" charset="0"/>
                <a:cs typeface="Calibri" pitchFamily="34" charset="0"/>
              </a:rPr>
              <a:t>&gt; a(2,3);</a:t>
            </a:r>
          </a:p>
          <a:p>
            <a:r>
              <a:rPr lang="en-US" sz="1800" dirty="0">
                <a:latin typeface="Calibri" pitchFamily="34" charset="0"/>
                <a:cs typeface="Calibri" pitchFamily="34" charset="0"/>
              </a:rPr>
              <a:t>	</a:t>
            </a:r>
            <a:r>
              <a:rPr lang="en-US" sz="1800" dirty="0" err="1" smtClean="0">
                <a:latin typeface="Calibri" pitchFamily="34" charset="0"/>
                <a:cs typeface="Calibri" pitchFamily="34" charset="0"/>
              </a:rPr>
              <a:t>cout</a:t>
            </a:r>
            <a:r>
              <a:rPr lang="en-US" sz="1800" dirty="0" smtClean="0">
                <a:latin typeface="Calibri" pitchFamily="34" charset="0"/>
                <a:cs typeface="Calibri" pitchFamily="34" charset="0"/>
              </a:rPr>
              <a:t>&lt;&lt;</a:t>
            </a:r>
            <a:r>
              <a:rPr lang="en-US" sz="1800" dirty="0" err="1" smtClean="0">
                <a:latin typeface="Calibri" pitchFamily="34" charset="0"/>
                <a:cs typeface="Calibri" pitchFamily="34" charset="0"/>
              </a:rPr>
              <a:t>a.display</a:t>
            </a:r>
            <a:r>
              <a:rPr lang="en-US" sz="1800" dirty="0" smtClean="0">
                <a:latin typeface="Calibri" pitchFamily="34" charset="0"/>
                <a:cs typeface="Calibri" pitchFamily="34" charset="0"/>
              </a:rPr>
              <a:t>()&lt;&lt;</a:t>
            </a:r>
            <a:r>
              <a:rPr lang="en-US" sz="1800" dirty="0" err="1" smtClean="0">
                <a:latin typeface="Calibri" pitchFamily="34" charset="0"/>
                <a:cs typeface="Calibri" pitchFamily="34" charset="0"/>
              </a:rPr>
              <a:t>endl</a:t>
            </a:r>
            <a:r>
              <a:rPr lang="en-US" sz="1800" dirty="0" smtClean="0">
                <a:latin typeface="Calibri" pitchFamily="34" charset="0"/>
                <a:cs typeface="Calibri" pitchFamily="34" charset="0"/>
              </a:rPr>
              <a:t>;  </a:t>
            </a:r>
          </a:p>
          <a:p>
            <a:r>
              <a:rPr lang="en-US" sz="1800" dirty="0" smtClean="0">
                <a:latin typeface="Calibri" pitchFamily="34" charset="0"/>
                <a:cs typeface="Calibri" pitchFamily="34" charset="0"/>
              </a:rPr>
              <a:t> 	A &lt;double&gt; a(3.4, 5.7);</a:t>
            </a:r>
            <a:endParaRPr lang="en-US" sz="1800" dirty="0">
              <a:latin typeface="Calibri" pitchFamily="34" charset="0"/>
              <a:cs typeface="Calibri" pitchFamily="34" charset="0"/>
            </a:endParaRPr>
          </a:p>
          <a:p>
            <a:r>
              <a:rPr lang="en-US" sz="1800" dirty="0">
                <a:latin typeface="Calibri" pitchFamily="34" charset="0"/>
                <a:cs typeface="Calibri" pitchFamily="34" charset="0"/>
              </a:rPr>
              <a:t>	</a:t>
            </a:r>
            <a:r>
              <a:rPr lang="en-US" sz="1800" dirty="0" err="1">
                <a:latin typeface="Calibri" pitchFamily="34" charset="0"/>
                <a:cs typeface="Calibri" pitchFamily="34" charset="0"/>
              </a:rPr>
              <a:t>cout</a:t>
            </a:r>
            <a:r>
              <a:rPr lang="en-US" sz="1800" dirty="0">
                <a:latin typeface="Calibri" pitchFamily="34" charset="0"/>
                <a:cs typeface="Calibri" pitchFamily="34" charset="0"/>
              </a:rPr>
              <a:t>&lt;&lt;</a:t>
            </a:r>
            <a:r>
              <a:rPr lang="en-US" sz="1800" dirty="0" err="1">
                <a:latin typeface="Calibri" pitchFamily="34" charset="0"/>
                <a:cs typeface="Calibri" pitchFamily="34" charset="0"/>
              </a:rPr>
              <a:t>a.display</a:t>
            </a:r>
            <a:r>
              <a:rPr lang="en-US" sz="1800" dirty="0">
                <a:latin typeface="Calibri" pitchFamily="34" charset="0"/>
                <a:cs typeface="Calibri" pitchFamily="34" charset="0"/>
              </a:rPr>
              <a:t>()&lt;&lt;</a:t>
            </a:r>
            <a:r>
              <a:rPr lang="en-US" sz="1800" dirty="0" err="1">
                <a:latin typeface="Calibri" pitchFamily="34" charset="0"/>
                <a:cs typeface="Calibri" pitchFamily="34" charset="0"/>
              </a:rPr>
              <a:t>endl</a:t>
            </a:r>
            <a:r>
              <a:rPr lang="en-US" sz="1800" dirty="0">
                <a:latin typeface="Calibri" pitchFamily="34" charset="0"/>
                <a:cs typeface="Calibri" pitchFamily="34" charset="0"/>
              </a:rPr>
              <a:t>;  </a:t>
            </a:r>
          </a:p>
          <a:p>
            <a:r>
              <a:rPr lang="en-US" sz="1800" dirty="0">
                <a:latin typeface="Calibri" pitchFamily="34" charset="0"/>
                <a:cs typeface="Calibri" pitchFamily="34" charset="0"/>
              </a:rPr>
              <a:t> </a:t>
            </a:r>
          </a:p>
          <a:p>
            <a:endParaRPr lang="en-US" sz="1800" dirty="0" smtClean="0">
              <a:latin typeface="Calibri" pitchFamily="34" charset="0"/>
              <a:cs typeface="Calibri" pitchFamily="34" charset="0"/>
            </a:endParaRPr>
          </a:p>
          <a:p>
            <a:r>
              <a:rPr lang="en-US" sz="1800" dirty="0">
                <a:latin typeface="Calibri" pitchFamily="34" charset="0"/>
                <a:cs typeface="Calibri" pitchFamily="34" charset="0"/>
              </a:rPr>
              <a:t>	</a:t>
            </a:r>
            <a:r>
              <a:rPr lang="en-US" sz="1800" dirty="0" smtClean="0">
                <a:latin typeface="Calibri" pitchFamily="34" charset="0"/>
                <a:cs typeface="Calibri" pitchFamily="34" charset="0"/>
              </a:rPr>
              <a:t>return </a:t>
            </a:r>
            <a:r>
              <a:rPr lang="en-US" sz="1800" dirty="0">
                <a:latin typeface="Calibri" pitchFamily="34" charset="0"/>
                <a:cs typeface="Calibri" pitchFamily="34" charset="0"/>
              </a:rPr>
              <a:t>0</a:t>
            </a:r>
            <a:r>
              <a:rPr lang="en-US" sz="1800" dirty="0" smtClean="0">
                <a:latin typeface="Calibri" pitchFamily="34" charset="0"/>
                <a:cs typeface="Calibri" pitchFamily="34" charset="0"/>
              </a:rPr>
              <a:t>;</a:t>
            </a:r>
          </a:p>
          <a:p>
            <a:r>
              <a:rPr lang="en-US" sz="1800" dirty="0" smtClean="0">
                <a:latin typeface="Calibri" pitchFamily="34" charset="0"/>
                <a:cs typeface="Calibri" pitchFamily="34" charset="0"/>
              </a:rPr>
              <a:t>}</a:t>
            </a:r>
            <a:endParaRPr lang="en-US" sz="1800" dirty="0">
              <a:latin typeface="Calibri" pitchFamily="34" charset="0"/>
              <a:cs typeface="Calibri" pitchFamily="34" charset="0"/>
            </a:endParaRPr>
          </a:p>
          <a:p>
            <a:r>
              <a:rPr lang="en-US" sz="1800" b="1" dirty="0" smtClean="0">
                <a:latin typeface="Calibri" pitchFamily="34" charset="0"/>
                <a:cs typeface="Calibri" pitchFamily="34" charset="0"/>
              </a:rPr>
              <a:t>Output: </a:t>
            </a:r>
          </a:p>
          <a:p>
            <a:r>
              <a:rPr lang="en-IN" sz="1800" b="1" dirty="0">
                <a:latin typeface="Calibri" pitchFamily="34" charset="0"/>
                <a:cs typeface="Calibri" pitchFamily="34" charset="0"/>
              </a:rPr>
              <a:t>Constructor Called                                                                                                            </a:t>
            </a:r>
          </a:p>
          <a:p>
            <a:r>
              <a:rPr lang="en-IN" sz="1800" b="1" dirty="0" smtClean="0">
                <a:latin typeface="Calibri" pitchFamily="34" charset="0"/>
                <a:cs typeface="Calibri" pitchFamily="34" charset="0"/>
              </a:rPr>
              <a:t>5</a:t>
            </a:r>
          </a:p>
          <a:p>
            <a:r>
              <a:rPr lang="en-IN" sz="1800" b="1" dirty="0">
                <a:latin typeface="Calibri" pitchFamily="34" charset="0"/>
                <a:cs typeface="Calibri" pitchFamily="34" charset="0"/>
              </a:rPr>
              <a:t>Constructor Called                                                                                                            </a:t>
            </a:r>
          </a:p>
          <a:p>
            <a:r>
              <a:rPr lang="en-IN" sz="1800" b="1" dirty="0" smtClean="0">
                <a:latin typeface="Calibri" pitchFamily="34" charset="0"/>
                <a:cs typeface="Calibri" pitchFamily="34" charset="0"/>
              </a:rPr>
              <a:t>9.1</a:t>
            </a:r>
            <a:endParaRPr lang="en-IN" sz="1800" b="1" dirty="0">
              <a:latin typeface="Calibri" pitchFamily="34" charset="0"/>
              <a:cs typeface="Calibri" pitchFamily="34" charset="0"/>
            </a:endParaRPr>
          </a:p>
          <a:p>
            <a:endParaRPr lang="en-IN" sz="1800" b="1" dirty="0">
              <a:latin typeface="Calibri" pitchFamily="34" charset="0"/>
              <a:cs typeface="Calibri" pitchFamily="34" charset="0"/>
            </a:endParaRPr>
          </a:p>
        </p:txBody>
      </p:sp>
    </p:spTree>
    <p:extLst>
      <p:ext uri="{BB962C8B-B14F-4D97-AF65-F5344CB8AC3E}">
        <p14:creationId xmlns:p14="http://schemas.microsoft.com/office/powerpoint/2010/main" val="32321725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5855" y="636905"/>
            <a:ext cx="5449922" cy="4379804"/>
          </a:xfrm>
          <a:prstGeom prst="rect">
            <a:avLst/>
          </a:prstGeom>
          <a:noFill/>
          <a:ln>
            <a:solidFill>
              <a:schemeClr val="tx1"/>
            </a:solidFill>
          </a:ln>
        </p:spPr>
        <p:txBody>
          <a:bodyPr spcFirstLastPara="1" wrap="square" lIns="91425" tIns="91425" rIns="91425" bIns="91425" anchor="t" anchorCtr="0">
            <a:noAutofit/>
          </a:bodyPr>
          <a:lstStyle/>
          <a:p>
            <a:r>
              <a:rPr lang="en-US" sz="1800" b="1" dirty="0" smtClean="0">
                <a:latin typeface="Calibri" pitchFamily="34" charset="0"/>
                <a:cs typeface="Calibri" pitchFamily="34" charset="0"/>
              </a:rPr>
              <a:t>Let us modify it to handle two different data types</a:t>
            </a:r>
          </a:p>
          <a:p>
            <a:r>
              <a:rPr lang="en-US" sz="1800" dirty="0" smtClean="0">
                <a:latin typeface="Calibri" pitchFamily="34" charset="0"/>
                <a:cs typeface="Calibri" pitchFamily="34" charset="0"/>
              </a:rPr>
              <a:t>Template &lt;class T, class W&gt;</a:t>
            </a:r>
          </a:p>
          <a:p>
            <a:r>
              <a:rPr lang="en-US" sz="1800" dirty="0" smtClean="0">
                <a:latin typeface="Calibri" pitchFamily="34" charset="0"/>
                <a:cs typeface="Calibri" pitchFamily="34" charset="0"/>
              </a:rPr>
              <a:t>class A  </a:t>
            </a:r>
          </a:p>
          <a:p>
            <a:r>
              <a:rPr lang="en-US" sz="1800" dirty="0" smtClean="0">
                <a:latin typeface="Calibri" pitchFamily="34" charset="0"/>
                <a:cs typeface="Calibri" pitchFamily="34" charset="0"/>
              </a:rPr>
              <a:t>{    </a:t>
            </a:r>
          </a:p>
          <a:p>
            <a:r>
              <a:rPr lang="en-US" sz="1800" dirty="0" smtClean="0">
                <a:latin typeface="Calibri" pitchFamily="34" charset="0"/>
                <a:cs typeface="Calibri" pitchFamily="34" charset="0"/>
              </a:rPr>
              <a:t>	T x;    </a:t>
            </a:r>
          </a:p>
          <a:p>
            <a:r>
              <a:rPr lang="en-US" sz="1800" dirty="0" smtClean="0">
                <a:latin typeface="Calibri" pitchFamily="34" charset="0"/>
                <a:cs typeface="Calibri" pitchFamily="34" charset="0"/>
              </a:rPr>
              <a:t>	W y;</a:t>
            </a:r>
          </a:p>
          <a:p>
            <a:r>
              <a:rPr lang="en-US" sz="1800" dirty="0" smtClean="0">
                <a:latin typeface="Calibri" pitchFamily="34" charset="0"/>
                <a:cs typeface="Calibri" pitchFamily="34" charset="0"/>
              </a:rPr>
              <a:t>	public:    A(T m, W n)     	{           </a:t>
            </a:r>
          </a:p>
          <a:p>
            <a:r>
              <a:rPr lang="en-US" sz="1800" dirty="0" smtClean="0">
                <a:latin typeface="Calibri" pitchFamily="34" charset="0"/>
                <a:cs typeface="Calibri" pitchFamily="34" charset="0"/>
              </a:rPr>
              <a:t>		x=m;        y=n;        </a:t>
            </a:r>
          </a:p>
          <a:p>
            <a:r>
              <a:rPr lang="en-US" sz="1800" dirty="0" smtClean="0">
                <a:latin typeface="Calibri" pitchFamily="34" charset="0"/>
                <a:cs typeface="Calibri" pitchFamily="34" charset="0"/>
              </a:rPr>
              <a:t>		</a:t>
            </a:r>
            <a:r>
              <a:rPr lang="en-US" sz="1800" dirty="0" err="1" smtClean="0">
                <a:latin typeface="Calibri" pitchFamily="34" charset="0"/>
                <a:cs typeface="Calibri" pitchFamily="34" charset="0"/>
              </a:rPr>
              <a:t>cout</a:t>
            </a:r>
            <a:r>
              <a:rPr lang="en-US" sz="1800" dirty="0" smtClean="0">
                <a:latin typeface="Calibri" pitchFamily="34" charset="0"/>
                <a:cs typeface="Calibri" pitchFamily="34" charset="0"/>
              </a:rPr>
              <a:t>&lt;&lt;"Constructor Called"&lt;&lt;</a:t>
            </a:r>
            <a:r>
              <a:rPr lang="en-US" sz="1800" dirty="0" err="1" smtClean="0">
                <a:latin typeface="Calibri" pitchFamily="34" charset="0"/>
                <a:cs typeface="Calibri" pitchFamily="34" charset="0"/>
              </a:rPr>
              <a:t>endl</a:t>
            </a:r>
            <a:r>
              <a:rPr lang="en-US" sz="1800" dirty="0" smtClean="0">
                <a:latin typeface="Calibri" pitchFamily="34" charset="0"/>
                <a:cs typeface="Calibri" pitchFamily="34" charset="0"/>
              </a:rPr>
              <a:t>;       </a:t>
            </a:r>
          </a:p>
          <a:p>
            <a:r>
              <a:rPr lang="en-US" sz="1800" dirty="0" smtClean="0">
                <a:latin typeface="Calibri" pitchFamily="34" charset="0"/>
                <a:cs typeface="Calibri" pitchFamily="34" charset="0"/>
              </a:rPr>
              <a:t>	}    </a:t>
            </a:r>
          </a:p>
          <a:p>
            <a:r>
              <a:rPr lang="en-US" sz="1800" dirty="0" smtClean="0">
                <a:latin typeface="Calibri" pitchFamily="34" charset="0"/>
                <a:cs typeface="Calibri" pitchFamily="34" charset="0"/>
              </a:rPr>
              <a:t>	double display()    //always want double irrespective of input</a:t>
            </a:r>
          </a:p>
          <a:p>
            <a:r>
              <a:rPr lang="en-US" sz="1800" dirty="0" smtClean="0">
                <a:latin typeface="Calibri" pitchFamily="34" charset="0"/>
                <a:cs typeface="Calibri" pitchFamily="34" charset="0"/>
              </a:rPr>
              <a:t>	{        </a:t>
            </a:r>
          </a:p>
          <a:p>
            <a:r>
              <a:rPr lang="en-US" sz="1800" dirty="0" smtClean="0">
                <a:latin typeface="Calibri" pitchFamily="34" charset="0"/>
                <a:cs typeface="Calibri" pitchFamily="34" charset="0"/>
              </a:rPr>
              <a:t>		return </a:t>
            </a:r>
            <a:r>
              <a:rPr lang="en-US" sz="1800" dirty="0" err="1" smtClean="0">
                <a:latin typeface="Calibri" pitchFamily="34" charset="0"/>
                <a:cs typeface="Calibri" pitchFamily="34" charset="0"/>
              </a:rPr>
              <a:t>x+y</a:t>
            </a:r>
            <a:r>
              <a:rPr lang="en-US" sz="1800" dirty="0" smtClean="0">
                <a:latin typeface="Calibri" pitchFamily="34" charset="0"/>
                <a:cs typeface="Calibri" pitchFamily="34" charset="0"/>
              </a:rPr>
              <a:t>;    </a:t>
            </a:r>
          </a:p>
          <a:p>
            <a:r>
              <a:rPr lang="en-US" sz="1800" dirty="0" smtClean="0">
                <a:latin typeface="Calibri" pitchFamily="34" charset="0"/>
                <a:cs typeface="Calibri" pitchFamily="34" charset="0"/>
              </a:rPr>
              <a:t>	}</a:t>
            </a:r>
          </a:p>
          <a:p>
            <a:r>
              <a:rPr lang="en-US" sz="1800" dirty="0" smtClean="0">
                <a:latin typeface="Calibri" pitchFamily="34" charset="0"/>
                <a:cs typeface="Calibri" pitchFamily="34" charset="0"/>
              </a:rPr>
              <a:t>};</a:t>
            </a:r>
            <a:endParaRPr lang="en-IN" sz="1800" dirty="0">
              <a:latin typeface="Calibri" pitchFamily="34" charset="0"/>
              <a:cs typeface="Calibri" pitchFamily="34" charset="0"/>
            </a:endParaRPr>
          </a:p>
        </p:txBody>
      </p:sp>
      <p:sp>
        <p:nvSpPr>
          <p:cNvPr id="8" name="Google Shape;99;p19">
            <a:extLst>
              <a:ext uri="{FF2B5EF4-FFF2-40B4-BE49-F238E27FC236}">
                <a16:creationId xmlns=""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b="1" dirty="0" smtClean="0">
                <a:solidFill>
                  <a:srgbClr val="FFFFFF"/>
                </a:solidFill>
                <a:latin typeface="Calibri"/>
                <a:cs typeface="Calibri"/>
              </a:rPr>
              <a:t>Practice question</a:t>
            </a:r>
            <a:endParaRPr lang="en" sz="2400" b="1" dirty="0">
              <a:solidFill>
                <a:srgbClr val="FFFFFF"/>
              </a:solidFill>
              <a:latin typeface="Calibri" panose="020F0502020204030204" pitchFamily="34" charset="0"/>
              <a:cs typeface="Calibri" panose="020F0502020204030204" pitchFamily="34" charset="0"/>
            </a:endParaRPr>
          </a:p>
        </p:txBody>
      </p:sp>
      <p:sp>
        <p:nvSpPr>
          <p:cNvPr id="5" name="Google Shape;100;p19"/>
          <p:cNvSpPr txBox="1"/>
          <p:nvPr/>
        </p:nvSpPr>
        <p:spPr>
          <a:xfrm>
            <a:off x="5545777" y="636905"/>
            <a:ext cx="3502368" cy="4379804"/>
          </a:xfrm>
          <a:prstGeom prst="rect">
            <a:avLst/>
          </a:prstGeom>
          <a:noFill/>
          <a:ln>
            <a:solidFill>
              <a:schemeClr val="tx1"/>
            </a:solidFill>
          </a:ln>
        </p:spPr>
        <p:txBody>
          <a:bodyPr spcFirstLastPara="1" wrap="square" lIns="91425" tIns="91425" rIns="91425" bIns="91425" anchor="t" anchorCtr="0">
            <a:noAutofit/>
          </a:bodyPr>
          <a:lstStyle/>
          <a:p>
            <a:r>
              <a:rPr lang="en-US" sz="1800" dirty="0" err="1">
                <a:latin typeface="Calibri" pitchFamily="34" charset="0"/>
                <a:cs typeface="Calibri" pitchFamily="34" charset="0"/>
              </a:rPr>
              <a:t>int</a:t>
            </a:r>
            <a:r>
              <a:rPr lang="en-US" sz="1800" dirty="0">
                <a:latin typeface="Calibri" pitchFamily="34" charset="0"/>
                <a:cs typeface="Calibri" pitchFamily="34" charset="0"/>
              </a:rPr>
              <a:t> main() </a:t>
            </a:r>
            <a:endParaRPr lang="en-US" sz="1800" dirty="0" smtClean="0">
              <a:latin typeface="Calibri" pitchFamily="34" charset="0"/>
              <a:cs typeface="Calibri" pitchFamily="34" charset="0"/>
            </a:endParaRPr>
          </a:p>
          <a:p>
            <a:r>
              <a:rPr lang="en-US" sz="1800" dirty="0" smtClean="0">
                <a:latin typeface="Calibri" pitchFamily="34" charset="0"/>
                <a:cs typeface="Calibri" pitchFamily="34" charset="0"/>
              </a:rPr>
              <a:t> </a:t>
            </a:r>
            <a:r>
              <a:rPr lang="en-US" sz="1800" dirty="0">
                <a:latin typeface="Calibri" pitchFamily="34" charset="0"/>
                <a:cs typeface="Calibri" pitchFamily="34" charset="0"/>
              </a:rPr>
              <a:t>{   </a:t>
            </a:r>
            <a:endParaRPr lang="en-US" sz="1800" dirty="0" smtClean="0">
              <a:latin typeface="Calibri" pitchFamily="34" charset="0"/>
              <a:cs typeface="Calibri" pitchFamily="34" charset="0"/>
            </a:endParaRPr>
          </a:p>
          <a:p>
            <a:r>
              <a:rPr lang="en-US" sz="1800" dirty="0" smtClean="0">
                <a:latin typeface="Calibri" pitchFamily="34" charset="0"/>
                <a:cs typeface="Calibri" pitchFamily="34" charset="0"/>
              </a:rPr>
              <a:t>	A &lt;</a:t>
            </a:r>
            <a:r>
              <a:rPr lang="en-US" sz="1800" dirty="0" err="1" smtClean="0">
                <a:latin typeface="Calibri" pitchFamily="34" charset="0"/>
                <a:cs typeface="Calibri" pitchFamily="34" charset="0"/>
              </a:rPr>
              <a:t>int</a:t>
            </a:r>
            <a:r>
              <a:rPr lang="en-US" sz="1800" dirty="0" smtClean="0">
                <a:latin typeface="Calibri" pitchFamily="34" charset="0"/>
                <a:cs typeface="Calibri" pitchFamily="34" charset="0"/>
              </a:rPr>
              <a:t>, double&gt; a(2,3.4);</a:t>
            </a:r>
          </a:p>
          <a:p>
            <a:r>
              <a:rPr lang="en-US" sz="1800" dirty="0">
                <a:latin typeface="Calibri" pitchFamily="34" charset="0"/>
                <a:cs typeface="Calibri" pitchFamily="34" charset="0"/>
              </a:rPr>
              <a:t>	</a:t>
            </a:r>
            <a:r>
              <a:rPr lang="en-US" sz="1800" dirty="0" err="1" smtClean="0">
                <a:latin typeface="Calibri" pitchFamily="34" charset="0"/>
                <a:cs typeface="Calibri" pitchFamily="34" charset="0"/>
              </a:rPr>
              <a:t>cout</a:t>
            </a:r>
            <a:r>
              <a:rPr lang="en-US" sz="1800" dirty="0" smtClean="0">
                <a:latin typeface="Calibri" pitchFamily="34" charset="0"/>
                <a:cs typeface="Calibri" pitchFamily="34" charset="0"/>
              </a:rPr>
              <a:t>&lt;&lt;</a:t>
            </a:r>
            <a:r>
              <a:rPr lang="en-US" sz="1800" dirty="0" err="1" smtClean="0">
                <a:latin typeface="Calibri" pitchFamily="34" charset="0"/>
                <a:cs typeface="Calibri" pitchFamily="34" charset="0"/>
              </a:rPr>
              <a:t>a.display</a:t>
            </a:r>
            <a:r>
              <a:rPr lang="en-US" sz="1800" dirty="0" smtClean="0">
                <a:latin typeface="Calibri" pitchFamily="34" charset="0"/>
                <a:cs typeface="Calibri" pitchFamily="34" charset="0"/>
              </a:rPr>
              <a:t>()&lt;&lt;</a:t>
            </a:r>
            <a:r>
              <a:rPr lang="en-US" sz="1800" dirty="0" err="1" smtClean="0">
                <a:latin typeface="Calibri" pitchFamily="34" charset="0"/>
                <a:cs typeface="Calibri" pitchFamily="34" charset="0"/>
              </a:rPr>
              <a:t>endl</a:t>
            </a:r>
            <a:r>
              <a:rPr lang="en-US" sz="1800" dirty="0" smtClean="0">
                <a:latin typeface="Calibri" pitchFamily="34" charset="0"/>
                <a:cs typeface="Calibri" pitchFamily="34" charset="0"/>
              </a:rPr>
              <a:t>;  </a:t>
            </a:r>
          </a:p>
          <a:p>
            <a:r>
              <a:rPr lang="en-US" sz="1800" dirty="0" smtClean="0">
                <a:latin typeface="Calibri" pitchFamily="34" charset="0"/>
                <a:cs typeface="Calibri" pitchFamily="34" charset="0"/>
              </a:rPr>
              <a:t> 	A &lt;</a:t>
            </a:r>
            <a:r>
              <a:rPr lang="en-US" sz="1800" dirty="0" err="1" smtClean="0">
                <a:latin typeface="Calibri" pitchFamily="34" charset="0"/>
                <a:cs typeface="Calibri" pitchFamily="34" charset="0"/>
              </a:rPr>
              <a:t>double,int</a:t>
            </a:r>
            <a:r>
              <a:rPr lang="en-US" sz="1800" dirty="0" smtClean="0">
                <a:latin typeface="Calibri" pitchFamily="34" charset="0"/>
                <a:cs typeface="Calibri" pitchFamily="34" charset="0"/>
              </a:rPr>
              <a:t>&gt; a(3.4, 5);</a:t>
            </a:r>
            <a:endParaRPr lang="en-US" sz="1800" dirty="0">
              <a:latin typeface="Calibri" pitchFamily="34" charset="0"/>
              <a:cs typeface="Calibri" pitchFamily="34" charset="0"/>
            </a:endParaRPr>
          </a:p>
          <a:p>
            <a:r>
              <a:rPr lang="en-US" sz="1800" dirty="0">
                <a:latin typeface="Calibri" pitchFamily="34" charset="0"/>
                <a:cs typeface="Calibri" pitchFamily="34" charset="0"/>
              </a:rPr>
              <a:t>	</a:t>
            </a:r>
            <a:r>
              <a:rPr lang="en-US" sz="1800" dirty="0" err="1">
                <a:latin typeface="Calibri" pitchFamily="34" charset="0"/>
                <a:cs typeface="Calibri" pitchFamily="34" charset="0"/>
              </a:rPr>
              <a:t>cout</a:t>
            </a:r>
            <a:r>
              <a:rPr lang="en-US" sz="1800" dirty="0">
                <a:latin typeface="Calibri" pitchFamily="34" charset="0"/>
                <a:cs typeface="Calibri" pitchFamily="34" charset="0"/>
              </a:rPr>
              <a:t>&lt;&lt;</a:t>
            </a:r>
            <a:r>
              <a:rPr lang="en-US" sz="1800" dirty="0" err="1">
                <a:latin typeface="Calibri" pitchFamily="34" charset="0"/>
                <a:cs typeface="Calibri" pitchFamily="34" charset="0"/>
              </a:rPr>
              <a:t>a.display</a:t>
            </a:r>
            <a:r>
              <a:rPr lang="en-US" sz="1800" dirty="0">
                <a:latin typeface="Calibri" pitchFamily="34" charset="0"/>
                <a:cs typeface="Calibri" pitchFamily="34" charset="0"/>
              </a:rPr>
              <a:t>()&lt;&lt;</a:t>
            </a:r>
            <a:r>
              <a:rPr lang="en-US" sz="1800" dirty="0" err="1">
                <a:latin typeface="Calibri" pitchFamily="34" charset="0"/>
                <a:cs typeface="Calibri" pitchFamily="34" charset="0"/>
              </a:rPr>
              <a:t>endl</a:t>
            </a:r>
            <a:r>
              <a:rPr lang="en-US" sz="1800" dirty="0">
                <a:latin typeface="Calibri" pitchFamily="34" charset="0"/>
                <a:cs typeface="Calibri" pitchFamily="34" charset="0"/>
              </a:rPr>
              <a:t>;  </a:t>
            </a:r>
          </a:p>
          <a:p>
            <a:r>
              <a:rPr lang="en-US" sz="1800" dirty="0">
                <a:latin typeface="Calibri" pitchFamily="34" charset="0"/>
                <a:cs typeface="Calibri" pitchFamily="34" charset="0"/>
              </a:rPr>
              <a:t>	</a:t>
            </a:r>
            <a:r>
              <a:rPr lang="en-US" sz="1800" dirty="0" smtClean="0">
                <a:latin typeface="Calibri" pitchFamily="34" charset="0"/>
                <a:cs typeface="Calibri" pitchFamily="34" charset="0"/>
              </a:rPr>
              <a:t>return </a:t>
            </a:r>
            <a:r>
              <a:rPr lang="en-US" sz="1800" dirty="0">
                <a:latin typeface="Calibri" pitchFamily="34" charset="0"/>
                <a:cs typeface="Calibri" pitchFamily="34" charset="0"/>
              </a:rPr>
              <a:t>0</a:t>
            </a:r>
            <a:r>
              <a:rPr lang="en-US" sz="1800" dirty="0" smtClean="0">
                <a:latin typeface="Calibri" pitchFamily="34" charset="0"/>
                <a:cs typeface="Calibri" pitchFamily="34" charset="0"/>
              </a:rPr>
              <a:t>;</a:t>
            </a:r>
          </a:p>
          <a:p>
            <a:r>
              <a:rPr lang="en-US" sz="1800" dirty="0" smtClean="0">
                <a:latin typeface="Calibri" pitchFamily="34" charset="0"/>
                <a:cs typeface="Calibri" pitchFamily="34" charset="0"/>
              </a:rPr>
              <a:t>}</a:t>
            </a:r>
            <a:endParaRPr lang="en-US" sz="1800" dirty="0">
              <a:latin typeface="Calibri" pitchFamily="34" charset="0"/>
              <a:cs typeface="Calibri" pitchFamily="34" charset="0"/>
            </a:endParaRPr>
          </a:p>
          <a:p>
            <a:r>
              <a:rPr lang="en-US" sz="1800" b="1" dirty="0" smtClean="0">
                <a:latin typeface="Calibri" pitchFamily="34" charset="0"/>
                <a:cs typeface="Calibri" pitchFamily="34" charset="0"/>
              </a:rPr>
              <a:t>Output: </a:t>
            </a:r>
          </a:p>
          <a:p>
            <a:r>
              <a:rPr lang="en-IN" sz="1800" b="1" dirty="0">
                <a:latin typeface="Calibri" pitchFamily="34" charset="0"/>
                <a:cs typeface="Calibri" pitchFamily="34" charset="0"/>
              </a:rPr>
              <a:t>Constructor Called                                                                                                            </a:t>
            </a:r>
          </a:p>
          <a:p>
            <a:r>
              <a:rPr lang="en-IN" sz="1800" b="1" dirty="0" smtClean="0">
                <a:latin typeface="Calibri" pitchFamily="34" charset="0"/>
                <a:cs typeface="Calibri" pitchFamily="34" charset="0"/>
              </a:rPr>
              <a:t>5.4</a:t>
            </a:r>
          </a:p>
          <a:p>
            <a:r>
              <a:rPr lang="en-IN" sz="1800" b="1" dirty="0">
                <a:latin typeface="Calibri" pitchFamily="34" charset="0"/>
                <a:cs typeface="Calibri" pitchFamily="34" charset="0"/>
              </a:rPr>
              <a:t>Constructor Called                                                                                                            </a:t>
            </a:r>
          </a:p>
          <a:p>
            <a:r>
              <a:rPr lang="en-IN" sz="1800" b="1" dirty="0" smtClean="0">
                <a:latin typeface="Calibri" pitchFamily="34" charset="0"/>
                <a:cs typeface="Calibri" pitchFamily="34" charset="0"/>
              </a:rPr>
              <a:t>8.4</a:t>
            </a:r>
            <a:endParaRPr lang="en-IN" sz="1800" b="1" dirty="0">
              <a:latin typeface="Calibri" pitchFamily="34" charset="0"/>
              <a:cs typeface="Calibri" pitchFamily="34" charset="0"/>
            </a:endParaRPr>
          </a:p>
          <a:p>
            <a:endParaRPr lang="en-IN" sz="1800" b="1" dirty="0">
              <a:latin typeface="Calibri" pitchFamily="34" charset="0"/>
              <a:cs typeface="Calibri" pitchFamily="34" charset="0"/>
            </a:endParaRPr>
          </a:p>
        </p:txBody>
      </p:sp>
    </p:spTree>
    <p:extLst>
      <p:ext uri="{BB962C8B-B14F-4D97-AF65-F5344CB8AC3E}">
        <p14:creationId xmlns:p14="http://schemas.microsoft.com/office/powerpoint/2010/main" val="10279389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7"/>
          <p:cNvSpPr txBox="1"/>
          <p:nvPr/>
        </p:nvSpPr>
        <p:spPr>
          <a:xfrm>
            <a:off x="-2968" y="641768"/>
            <a:ext cx="9128131" cy="4504017"/>
          </a:xfrm>
          <a:prstGeom prst="rect">
            <a:avLst/>
          </a:prstGeom>
          <a:noFill/>
          <a:ln>
            <a:noFill/>
          </a:ln>
        </p:spPr>
        <p:txBody>
          <a:bodyPr spcFirstLastPara="1" wrap="square" lIns="91425" tIns="91425" rIns="91425" bIns="91425" anchor="t" anchorCtr="0">
            <a:noAutofit/>
          </a:bodyPr>
          <a:lstStyle/>
          <a:p>
            <a:pPr marL="76200">
              <a:lnSpc>
                <a:spcPct val="200000"/>
              </a:lnSpc>
              <a:buSzPts val="2400"/>
            </a:pPr>
            <a:r>
              <a:rPr lang="en" sz="2000" dirty="0">
                <a:latin typeface="Calibri" panose="020F0502020204030204" pitchFamily="34" charset="0"/>
                <a:cs typeface="Calibri" panose="020F0502020204030204" pitchFamily="34" charset="0"/>
                <a:sym typeface="Calibri"/>
              </a:rPr>
              <a:t>Today we are going to cover </a:t>
            </a:r>
            <a:r>
              <a:rPr lang="en" sz="2000" dirty="0" smtClean="0">
                <a:latin typeface="Calibri" panose="020F0502020204030204" pitchFamily="34" charset="0"/>
                <a:cs typeface="Calibri" panose="020F0502020204030204" pitchFamily="34" charset="0"/>
                <a:sym typeface="Calibri"/>
              </a:rPr>
              <a:t>–</a:t>
            </a:r>
          </a:p>
          <a:p>
            <a:pPr marL="419100" indent="-342900">
              <a:lnSpc>
                <a:spcPct val="200000"/>
              </a:lnSpc>
              <a:buSzPts val="2400"/>
              <a:buFont typeface="Arial" pitchFamily="34" charset="0"/>
              <a:buChar char="•"/>
            </a:pPr>
            <a:r>
              <a:rPr lang="en-US" sz="2000" dirty="0" smtClean="0">
                <a:latin typeface="Calibri" pitchFamily="34" charset="0"/>
                <a:cs typeface="Calibri" pitchFamily="34" charset="0"/>
              </a:rPr>
              <a:t>Introduction to templates</a:t>
            </a:r>
          </a:p>
          <a:p>
            <a:pPr marL="419100" indent="-342900">
              <a:lnSpc>
                <a:spcPct val="200000"/>
              </a:lnSpc>
              <a:buSzPts val="2400"/>
              <a:buFont typeface="Arial" pitchFamily="34" charset="0"/>
              <a:buChar char="•"/>
            </a:pPr>
            <a:r>
              <a:rPr lang="en-US" sz="2000" dirty="0" smtClean="0">
                <a:latin typeface="Calibri" pitchFamily="34" charset="0"/>
                <a:cs typeface="Calibri" pitchFamily="34" charset="0"/>
              </a:rPr>
              <a:t>Function </a:t>
            </a:r>
            <a:r>
              <a:rPr lang="en-US" sz="2000" dirty="0">
                <a:latin typeface="Calibri" pitchFamily="34" charset="0"/>
                <a:cs typeface="Calibri" pitchFamily="34" charset="0"/>
              </a:rPr>
              <a:t>template </a:t>
            </a:r>
            <a:endParaRPr lang="en-US" sz="2000" dirty="0" smtClean="0">
              <a:latin typeface="Calibri" pitchFamily="34" charset="0"/>
              <a:cs typeface="Calibri" pitchFamily="34" charset="0"/>
            </a:endParaRPr>
          </a:p>
          <a:p>
            <a:pPr marL="419100" indent="-342900">
              <a:lnSpc>
                <a:spcPct val="200000"/>
              </a:lnSpc>
              <a:buSzPts val="2400"/>
              <a:buFont typeface="Arial" pitchFamily="34" charset="0"/>
              <a:buChar char="•"/>
            </a:pPr>
            <a:r>
              <a:rPr lang="en-US" sz="2000" dirty="0" smtClean="0">
                <a:latin typeface="Calibri" pitchFamily="34" charset="0"/>
                <a:cs typeface="Calibri" pitchFamily="34" charset="0"/>
              </a:rPr>
              <a:t>class template </a:t>
            </a:r>
          </a:p>
          <a:p>
            <a:pPr marL="76200">
              <a:lnSpc>
                <a:spcPct val="200000"/>
              </a:lnSpc>
              <a:buSzPts val="2400"/>
            </a:pPr>
            <a:r>
              <a:rPr lang="en-US" sz="2000" dirty="0">
                <a:latin typeface="Calibri" pitchFamily="34" charset="0"/>
                <a:cs typeface="Calibri" pitchFamily="34" charset="0"/>
              </a:rPr>
              <a:t>	</a:t>
            </a:r>
          </a:p>
          <a:p>
            <a:pPr marL="76200">
              <a:lnSpc>
                <a:spcPct val="200000"/>
              </a:lnSpc>
              <a:buSzPts val="2400"/>
            </a:pPr>
            <a:endParaRPr lang="en" sz="2000" dirty="0" smtClean="0">
              <a:latin typeface="Calibri" panose="020F0502020204030204" pitchFamily="34" charset="0"/>
              <a:cs typeface="Calibri" panose="020F0502020204030204" pitchFamily="34" charset="0"/>
              <a:sym typeface="Calibri"/>
            </a:endParaRPr>
          </a:p>
        </p:txBody>
      </p:sp>
      <p:sp>
        <p:nvSpPr>
          <p:cNvPr id="82" name="Google Shape;82;p17"/>
          <p:cNvSpPr/>
          <p:nvPr/>
        </p:nvSpPr>
        <p:spPr>
          <a:xfrm>
            <a:off x="7611909" y="303609"/>
            <a:ext cx="909900" cy="2430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3" name="Google Shape;83;p17"/>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b="1" dirty="0"/>
          </a:p>
        </p:txBody>
      </p:sp>
      <p:sp>
        <p:nvSpPr>
          <p:cNvPr id="84" name="Google Shape;84;p17"/>
          <p:cNvSpPr txBox="1"/>
          <p:nvPr/>
        </p:nvSpPr>
        <p:spPr>
          <a:xfrm>
            <a:off x="148856" y="14350"/>
            <a:ext cx="3280144" cy="821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000" b="1" dirty="0">
                <a:solidFill>
                  <a:srgbClr val="FFFFFF"/>
                </a:solidFill>
                <a:latin typeface="Calibri"/>
                <a:ea typeface="Calibri"/>
                <a:cs typeface="Calibri"/>
                <a:sym typeface="Calibri"/>
              </a:rPr>
              <a:t>Today’s Agenda</a:t>
            </a:r>
            <a:endParaRPr sz="3000" b="1" dirty="0">
              <a:solidFill>
                <a:srgbClr val="FFFFFF"/>
              </a:solidFill>
              <a:latin typeface="Calibri"/>
              <a:ea typeface="Calibri"/>
              <a:cs typeface="Calibri"/>
              <a:sym typeface="Calibri"/>
            </a:endParaRPr>
          </a:p>
        </p:txBody>
      </p:sp>
    </p:spTree>
    <p:extLst>
      <p:ext uri="{BB962C8B-B14F-4D97-AF65-F5344CB8AC3E}">
        <p14:creationId xmlns:p14="http://schemas.microsoft.com/office/powerpoint/2010/main" val="33536816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pPr fontAlgn="base"/>
            <a:r>
              <a:rPr lang="en-US" sz="1800" dirty="0">
                <a:solidFill>
                  <a:schemeClr val="tx1"/>
                </a:solidFill>
                <a:latin typeface="Calibri" pitchFamily="34" charset="0"/>
                <a:cs typeface="Calibri" pitchFamily="34" charset="0"/>
              </a:rPr>
              <a:t>The only member function in the previous class template has been defined inline within the class declaration itself. </a:t>
            </a:r>
            <a:endParaRPr lang="en-US" sz="1800" dirty="0" smtClean="0">
              <a:solidFill>
                <a:schemeClr val="tx1"/>
              </a:solidFill>
              <a:latin typeface="Calibri" pitchFamily="34" charset="0"/>
              <a:cs typeface="Calibri" pitchFamily="34" charset="0"/>
            </a:endParaRPr>
          </a:p>
          <a:p>
            <a:pPr fontAlgn="base"/>
            <a:r>
              <a:rPr lang="en-US" sz="1800" dirty="0" smtClean="0">
                <a:solidFill>
                  <a:schemeClr val="tx1"/>
                </a:solidFill>
                <a:latin typeface="Calibri" pitchFamily="34" charset="0"/>
                <a:cs typeface="Calibri" pitchFamily="34" charset="0"/>
              </a:rPr>
              <a:t>In </a:t>
            </a:r>
            <a:r>
              <a:rPr lang="en-US" sz="1800" dirty="0">
                <a:solidFill>
                  <a:schemeClr val="tx1"/>
                </a:solidFill>
                <a:latin typeface="Calibri" pitchFamily="34" charset="0"/>
                <a:cs typeface="Calibri" pitchFamily="34" charset="0"/>
              </a:rPr>
              <a:t>case that we define a function member outside the declaration of the class template, we must always precede that definition with the template &lt;...&gt; prefix</a:t>
            </a:r>
            <a:r>
              <a:rPr lang="en-US" sz="1800" dirty="0" smtClean="0">
                <a:solidFill>
                  <a:schemeClr val="tx1"/>
                </a:solidFill>
                <a:latin typeface="Calibri" pitchFamily="34" charset="0"/>
                <a:cs typeface="Calibri" pitchFamily="34" charset="0"/>
              </a:rPr>
              <a:t>:</a:t>
            </a:r>
          </a:p>
          <a:p>
            <a:pPr fontAlgn="base"/>
            <a:r>
              <a:rPr lang="en-US" sz="1800" dirty="0" smtClean="0">
                <a:solidFill>
                  <a:schemeClr val="tx1"/>
                </a:solidFill>
                <a:latin typeface="Calibri" pitchFamily="34" charset="0"/>
                <a:cs typeface="Calibri" pitchFamily="34" charset="0"/>
              </a:rPr>
              <a:t>Let us see how the member function definition will be modified.</a:t>
            </a:r>
          </a:p>
          <a:p>
            <a:pPr fontAlgn="base"/>
            <a:endParaRPr lang="en-US" sz="1800" dirty="0">
              <a:solidFill>
                <a:schemeClr val="tx1"/>
              </a:solidFill>
              <a:latin typeface="Calibri" pitchFamily="34" charset="0"/>
              <a:cs typeface="Calibri" pitchFamily="34" charset="0"/>
            </a:endParaRPr>
          </a:p>
          <a:p>
            <a:pPr fontAlgn="base"/>
            <a:endParaRPr lang="en-US" sz="1800" dirty="0" smtClean="0">
              <a:solidFill>
                <a:schemeClr val="tx1"/>
              </a:solidFill>
              <a:latin typeface="Calibri" pitchFamily="34" charset="0"/>
              <a:cs typeface="Calibri" pitchFamily="34" charset="0"/>
            </a:endParaRPr>
          </a:p>
          <a:p>
            <a:pPr fontAlgn="base"/>
            <a:endParaRPr lang="en-US" sz="1800" dirty="0">
              <a:solidFill>
                <a:schemeClr val="tx1"/>
              </a:solidFill>
              <a:latin typeface="Calibri" pitchFamily="34" charset="0"/>
              <a:cs typeface="Calibri" pitchFamily="34" charset="0"/>
            </a:endParaRPr>
          </a:p>
        </p:txBody>
      </p:sp>
      <p:sp>
        <p:nvSpPr>
          <p:cNvPr id="8" name="Google Shape;99;p19">
            <a:extLst>
              <a:ext uri="{FF2B5EF4-FFF2-40B4-BE49-F238E27FC236}">
                <a16:creationId xmlns=""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smtClean="0">
                <a:solidFill>
                  <a:srgbClr val="FFFFFF"/>
                </a:solidFill>
                <a:latin typeface="Calibri" panose="020F0502020204030204" pitchFamily="34" charset="0"/>
                <a:cs typeface="Calibri" panose="020F0502020204030204" pitchFamily="34" charset="0"/>
              </a:rPr>
              <a:t>Practice question</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8067550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5855" y="636905"/>
            <a:ext cx="5449922" cy="4379804"/>
          </a:xfrm>
          <a:prstGeom prst="rect">
            <a:avLst/>
          </a:prstGeom>
          <a:noFill/>
          <a:ln>
            <a:solidFill>
              <a:schemeClr val="tx1"/>
            </a:solidFill>
          </a:ln>
        </p:spPr>
        <p:txBody>
          <a:bodyPr spcFirstLastPara="1" wrap="square" lIns="91425" tIns="91425" rIns="91425" bIns="91425" anchor="t" anchorCtr="0">
            <a:noAutofit/>
          </a:bodyPr>
          <a:lstStyle/>
          <a:p>
            <a:r>
              <a:rPr lang="en-US" sz="1800" b="1" dirty="0" smtClean="0">
                <a:latin typeface="Calibri" pitchFamily="34" charset="0"/>
                <a:cs typeface="Calibri" pitchFamily="34" charset="0"/>
              </a:rPr>
              <a:t>Let us modify it to have the member function definition outside the class</a:t>
            </a:r>
          </a:p>
          <a:p>
            <a:r>
              <a:rPr lang="en-US" sz="1800" dirty="0" smtClean="0">
                <a:latin typeface="Calibri" pitchFamily="34" charset="0"/>
                <a:cs typeface="Calibri" pitchFamily="34" charset="0"/>
              </a:rPr>
              <a:t>Template &lt;class T&gt;</a:t>
            </a:r>
          </a:p>
          <a:p>
            <a:r>
              <a:rPr lang="en-US" sz="1800" dirty="0" smtClean="0">
                <a:latin typeface="Calibri" pitchFamily="34" charset="0"/>
                <a:cs typeface="Calibri" pitchFamily="34" charset="0"/>
              </a:rPr>
              <a:t>class </a:t>
            </a:r>
            <a:r>
              <a:rPr lang="en-US" sz="1800" dirty="0" err="1" smtClean="0">
                <a:latin typeface="Calibri" pitchFamily="34" charset="0"/>
                <a:cs typeface="Calibri" pitchFamily="34" charset="0"/>
              </a:rPr>
              <a:t>Myclass</a:t>
            </a:r>
            <a:r>
              <a:rPr lang="en-US" sz="1800" dirty="0" smtClean="0">
                <a:latin typeface="Calibri" pitchFamily="34" charset="0"/>
                <a:cs typeface="Calibri" pitchFamily="34" charset="0"/>
              </a:rPr>
              <a:t>  </a:t>
            </a:r>
          </a:p>
          <a:p>
            <a:r>
              <a:rPr lang="en-US" sz="1800" dirty="0" smtClean="0">
                <a:latin typeface="Calibri" pitchFamily="34" charset="0"/>
                <a:cs typeface="Calibri" pitchFamily="34" charset="0"/>
              </a:rPr>
              <a:t>{    </a:t>
            </a:r>
          </a:p>
          <a:p>
            <a:r>
              <a:rPr lang="en-US" sz="1800" dirty="0" smtClean="0">
                <a:latin typeface="Calibri" pitchFamily="34" charset="0"/>
                <a:cs typeface="Calibri" pitchFamily="34" charset="0"/>
              </a:rPr>
              <a:t>	T x;    </a:t>
            </a:r>
          </a:p>
          <a:p>
            <a:r>
              <a:rPr lang="en-US" sz="1800" dirty="0" smtClean="0">
                <a:latin typeface="Calibri" pitchFamily="34" charset="0"/>
                <a:cs typeface="Calibri" pitchFamily="34" charset="0"/>
              </a:rPr>
              <a:t>	T y;</a:t>
            </a:r>
          </a:p>
          <a:p>
            <a:r>
              <a:rPr lang="en-US" sz="1800" dirty="0" smtClean="0">
                <a:latin typeface="Calibri" pitchFamily="34" charset="0"/>
                <a:cs typeface="Calibri" pitchFamily="34" charset="0"/>
              </a:rPr>
              <a:t>	public:    </a:t>
            </a:r>
            <a:r>
              <a:rPr lang="en-US" sz="1800" dirty="0" err="1" smtClean="0">
                <a:latin typeface="Calibri" pitchFamily="34" charset="0"/>
                <a:cs typeface="Calibri" pitchFamily="34" charset="0"/>
              </a:rPr>
              <a:t>Myclass</a:t>
            </a:r>
            <a:r>
              <a:rPr lang="en-US" sz="1800" dirty="0" smtClean="0">
                <a:latin typeface="Calibri" pitchFamily="34" charset="0"/>
                <a:cs typeface="Calibri" pitchFamily="34" charset="0"/>
              </a:rPr>
              <a:t>(T m, T n)     </a:t>
            </a:r>
          </a:p>
          <a:p>
            <a:r>
              <a:rPr lang="en-US" sz="1800" dirty="0" smtClean="0">
                <a:latin typeface="Calibri" pitchFamily="34" charset="0"/>
                <a:cs typeface="Calibri" pitchFamily="34" charset="0"/>
              </a:rPr>
              <a:t>	{           </a:t>
            </a:r>
          </a:p>
          <a:p>
            <a:r>
              <a:rPr lang="en-US" sz="1800" dirty="0" smtClean="0">
                <a:latin typeface="Calibri" pitchFamily="34" charset="0"/>
                <a:cs typeface="Calibri" pitchFamily="34" charset="0"/>
              </a:rPr>
              <a:t>		x=m;        y=n;        </a:t>
            </a:r>
          </a:p>
          <a:p>
            <a:r>
              <a:rPr lang="en-US" sz="1800" dirty="0" smtClean="0">
                <a:latin typeface="Calibri" pitchFamily="34" charset="0"/>
                <a:cs typeface="Calibri" pitchFamily="34" charset="0"/>
              </a:rPr>
              <a:t>		</a:t>
            </a:r>
            <a:r>
              <a:rPr lang="en-US" sz="1800" dirty="0" err="1" smtClean="0">
                <a:latin typeface="Calibri" pitchFamily="34" charset="0"/>
                <a:cs typeface="Calibri" pitchFamily="34" charset="0"/>
              </a:rPr>
              <a:t>cout</a:t>
            </a:r>
            <a:r>
              <a:rPr lang="en-US" sz="1800" dirty="0" smtClean="0">
                <a:latin typeface="Calibri" pitchFamily="34" charset="0"/>
                <a:cs typeface="Calibri" pitchFamily="34" charset="0"/>
              </a:rPr>
              <a:t>&lt;&lt;"Constructor Called"&lt;&lt;</a:t>
            </a:r>
            <a:r>
              <a:rPr lang="en-US" sz="1800" dirty="0" err="1" smtClean="0">
                <a:latin typeface="Calibri" pitchFamily="34" charset="0"/>
                <a:cs typeface="Calibri" pitchFamily="34" charset="0"/>
              </a:rPr>
              <a:t>endl</a:t>
            </a:r>
            <a:r>
              <a:rPr lang="en-US" sz="1800" dirty="0" smtClean="0">
                <a:latin typeface="Calibri" pitchFamily="34" charset="0"/>
                <a:cs typeface="Calibri" pitchFamily="34" charset="0"/>
              </a:rPr>
              <a:t>;       </a:t>
            </a:r>
          </a:p>
          <a:p>
            <a:r>
              <a:rPr lang="en-US" sz="1800" dirty="0" smtClean="0">
                <a:latin typeface="Calibri" pitchFamily="34" charset="0"/>
                <a:cs typeface="Calibri" pitchFamily="34" charset="0"/>
              </a:rPr>
              <a:t>	}    </a:t>
            </a:r>
          </a:p>
          <a:p>
            <a:r>
              <a:rPr lang="en-US" sz="1800" dirty="0" smtClean="0">
                <a:latin typeface="Calibri" pitchFamily="34" charset="0"/>
                <a:cs typeface="Calibri" pitchFamily="34" charset="0"/>
              </a:rPr>
              <a:t>	T display() ;   </a:t>
            </a:r>
          </a:p>
          <a:p>
            <a:r>
              <a:rPr lang="en-US" sz="1800" dirty="0" smtClean="0">
                <a:latin typeface="Calibri" pitchFamily="34" charset="0"/>
                <a:cs typeface="Calibri" pitchFamily="34" charset="0"/>
              </a:rPr>
              <a:t>};</a:t>
            </a:r>
            <a:endParaRPr lang="en-IN" sz="1800" dirty="0">
              <a:latin typeface="Calibri" pitchFamily="34" charset="0"/>
              <a:cs typeface="Calibri" pitchFamily="34" charset="0"/>
            </a:endParaRPr>
          </a:p>
        </p:txBody>
      </p:sp>
      <p:sp>
        <p:nvSpPr>
          <p:cNvPr id="8" name="Google Shape;99;p19">
            <a:extLst>
              <a:ext uri="{FF2B5EF4-FFF2-40B4-BE49-F238E27FC236}">
                <a16:creationId xmlns=""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b="1" dirty="0" smtClean="0">
                <a:solidFill>
                  <a:srgbClr val="FFFFFF"/>
                </a:solidFill>
                <a:latin typeface="Calibri"/>
                <a:cs typeface="Calibri"/>
              </a:rPr>
              <a:t>Practice question</a:t>
            </a:r>
            <a:endParaRPr lang="en" sz="2400" b="1" dirty="0">
              <a:solidFill>
                <a:srgbClr val="FFFFFF"/>
              </a:solidFill>
              <a:latin typeface="Calibri" panose="020F0502020204030204" pitchFamily="34" charset="0"/>
              <a:cs typeface="Calibri" panose="020F0502020204030204" pitchFamily="34" charset="0"/>
            </a:endParaRPr>
          </a:p>
        </p:txBody>
      </p:sp>
      <p:sp>
        <p:nvSpPr>
          <p:cNvPr id="5" name="Google Shape;100;p19"/>
          <p:cNvSpPr txBox="1"/>
          <p:nvPr/>
        </p:nvSpPr>
        <p:spPr>
          <a:xfrm>
            <a:off x="5545777" y="636905"/>
            <a:ext cx="3502368" cy="4379804"/>
          </a:xfrm>
          <a:prstGeom prst="rect">
            <a:avLst/>
          </a:prstGeom>
          <a:noFill/>
          <a:ln>
            <a:solidFill>
              <a:schemeClr val="tx1"/>
            </a:solidFill>
          </a:ln>
        </p:spPr>
        <p:txBody>
          <a:bodyPr spcFirstLastPara="1" wrap="square" lIns="91425" tIns="91425" rIns="91425" bIns="91425" anchor="t" anchorCtr="0">
            <a:noAutofit/>
          </a:bodyPr>
          <a:lstStyle/>
          <a:p>
            <a:r>
              <a:rPr lang="en-US" sz="1800" b="1" dirty="0">
                <a:latin typeface="Calibri" pitchFamily="34" charset="0"/>
                <a:cs typeface="Calibri" pitchFamily="34" charset="0"/>
              </a:rPr>
              <a:t>t</a:t>
            </a:r>
            <a:r>
              <a:rPr lang="en-US" sz="1800" b="1" dirty="0" smtClean="0">
                <a:latin typeface="Calibri" pitchFamily="34" charset="0"/>
                <a:cs typeface="Calibri" pitchFamily="34" charset="0"/>
              </a:rPr>
              <a:t>emplate &lt;class T&gt;</a:t>
            </a:r>
          </a:p>
          <a:p>
            <a:r>
              <a:rPr lang="en-US" sz="1800" b="1" dirty="0" smtClean="0">
                <a:latin typeface="Calibri" pitchFamily="34" charset="0"/>
                <a:cs typeface="Calibri" pitchFamily="34" charset="0"/>
              </a:rPr>
              <a:t>T </a:t>
            </a:r>
            <a:r>
              <a:rPr lang="en-US" sz="1800" b="1" dirty="0" err="1" smtClean="0">
                <a:latin typeface="Calibri" pitchFamily="34" charset="0"/>
                <a:cs typeface="Calibri" pitchFamily="34" charset="0"/>
              </a:rPr>
              <a:t>Myclass</a:t>
            </a:r>
            <a:r>
              <a:rPr lang="en-US" sz="1800" b="1" dirty="0" smtClean="0">
                <a:latin typeface="Calibri" pitchFamily="34" charset="0"/>
                <a:cs typeface="Calibri" pitchFamily="34" charset="0"/>
              </a:rPr>
              <a:t> &lt;T&gt; :: display()</a:t>
            </a:r>
          </a:p>
          <a:p>
            <a:r>
              <a:rPr lang="en-US" sz="1800" b="1" dirty="0" smtClean="0">
                <a:latin typeface="Calibri" pitchFamily="34" charset="0"/>
                <a:cs typeface="Calibri" pitchFamily="34" charset="0"/>
              </a:rPr>
              <a:t>{</a:t>
            </a:r>
          </a:p>
          <a:p>
            <a:r>
              <a:rPr lang="en-US" sz="1800" b="1" dirty="0">
                <a:latin typeface="Calibri" pitchFamily="34" charset="0"/>
                <a:cs typeface="Calibri" pitchFamily="34" charset="0"/>
              </a:rPr>
              <a:t>	</a:t>
            </a:r>
            <a:r>
              <a:rPr lang="en-US" sz="1800" b="1" dirty="0" smtClean="0">
                <a:latin typeface="Calibri" pitchFamily="34" charset="0"/>
                <a:cs typeface="Calibri" pitchFamily="34" charset="0"/>
              </a:rPr>
              <a:t>return </a:t>
            </a:r>
            <a:r>
              <a:rPr lang="en-US" sz="1800" b="1" dirty="0" err="1" smtClean="0">
                <a:latin typeface="Calibri" pitchFamily="34" charset="0"/>
                <a:cs typeface="Calibri" pitchFamily="34" charset="0"/>
              </a:rPr>
              <a:t>x+y</a:t>
            </a:r>
            <a:r>
              <a:rPr lang="en-US" sz="1800" b="1" dirty="0" smtClean="0">
                <a:latin typeface="Calibri" pitchFamily="34" charset="0"/>
                <a:cs typeface="Calibri" pitchFamily="34" charset="0"/>
              </a:rPr>
              <a:t>;</a:t>
            </a:r>
          </a:p>
          <a:p>
            <a:r>
              <a:rPr lang="en-US" sz="1800" b="1" dirty="0" smtClean="0">
                <a:latin typeface="Calibri" pitchFamily="34" charset="0"/>
                <a:cs typeface="Calibri" pitchFamily="34" charset="0"/>
              </a:rPr>
              <a:t>}</a:t>
            </a:r>
          </a:p>
          <a:p>
            <a:endParaRPr lang="en-US" sz="1800" dirty="0" smtClean="0">
              <a:latin typeface="Calibri" pitchFamily="34" charset="0"/>
              <a:cs typeface="Calibri" pitchFamily="34" charset="0"/>
            </a:endParaRPr>
          </a:p>
          <a:p>
            <a:r>
              <a:rPr lang="en-US" sz="1800" dirty="0" err="1" smtClean="0">
                <a:latin typeface="Calibri" pitchFamily="34" charset="0"/>
                <a:cs typeface="Calibri" pitchFamily="34" charset="0"/>
              </a:rPr>
              <a:t>int</a:t>
            </a:r>
            <a:r>
              <a:rPr lang="en-US" sz="1800" dirty="0" smtClean="0">
                <a:latin typeface="Calibri" pitchFamily="34" charset="0"/>
                <a:cs typeface="Calibri" pitchFamily="34" charset="0"/>
              </a:rPr>
              <a:t> </a:t>
            </a:r>
            <a:r>
              <a:rPr lang="en-US" sz="1800" dirty="0">
                <a:latin typeface="Calibri" pitchFamily="34" charset="0"/>
                <a:cs typeface="Calibri" pitchFamily="34" charset="0"/>
              </a:rPr>
              <a:t>main() </a:t>
            </a:r>
            <a:endParaRPr lang="en-US" sz="1800" dirty="0" smtClean="0">
              <a:latin typeface="Calibri" pitchFamily="34" charset="0"/>
              <a:cs typeface="Calibri" pitchFamily="34" charset="0"/>
            </a:endParaRPr>
          </a:p>
          <a:p>
            <a:r>
              <a:rPr lang="en-US" sz="1800" dirty="0" smtClean="0">
                <a:latin typeface="Calibri" pitchFamily="34" charset="0"/>
                <a:cs typeface="Calibri" pitchFamily="34" charset="0"/>
              </a:rPr>
              <a:t> </a:t>
            </a:r>
            <a:r>
              <a:rPr lang="en-US" sz="1800" dirty="0">
                <a:latin typeface="Calibri" pitchFamily="34" charset="0"/>
                <a:cs typeface="Calibri" pitchFamily="34" charset="0"/>
              </a:rPr>
              <a:t>{   </a:t>
            </a:r>
            <a:endParaRPr lang="en-US" sz="1800" dirty="0" smtClean="0">
              <a:latin typeface="Calibri" pitchFamily="34" charset="0"/>
              <a:cs typeface="Calibri" pitchFamily="34" charset="0"/>
            </a:endParaRPr>
          </a:p>
          <a:p>
            <a:r>
              <a:rPr lang="en-US" sz="1800" dirty="0" smtClean="0">
                <a:latin typeface="Calibri" pitchFamily="34" charset="0"/>
                <a:cs typeface="Calibri" pitchFamily="34" charset="0"/>
              </a:rPr>
              <a:t>	</a:t>
            </a:r>
            <a:r>
              <a:rPr lang="en-US" sz="1800" dirty="0" err="1" smtClean="0">
                <a:latin typeface="Calibri" pitchFamily="34" charset="0"/>
                <a:cs typeface="Calibri" pitchFamily="34" charset="0"/>
              </a:rPr>
              <a:t>Myclass</a:t>
            </a:r>
            <a:r>
              <a:rPr lang="en-US" sz="1800" dirty="0" smtClean="0">
                <a:latin typeface="Calibri" pitchFamily="34" charset="0"/>
                <a:cs typeface="Calibri" pitchFamily="34" charset="0"/>
              </a:rPr>
              <a:t> &lt;</a:t>
            </a:r>
            <a:r>
              <a:rPr lang="en-US" sz="1800" dirty="0" err="1" smtClean="0">
                <a:latin typeface="Calibri" pitchFamily="34" charset="0"/>
                <a:cs typeface="Calibri" pitchFamily="34" charset="0"/>
              </a:rPr>
              <a:t>int</a:t>
            </a:r>
            <a:r>
              <a:rPr lang="en-US" sz="1800" dirty="0" smtClean="0">
                <a:latin typeface="Calibri" pitchFamily="34" charset="0"/>
                <a:cs typeface="Calibri" pitchFamily="34" charset="0"/>
              </a:rPr>
              <a:t>&gt; a(2,3);</a:t>
            </a:r>
          </a:p>
          <a:p>
            <a:r>
              <a:rPr lang="en-US" sz="1800" dirty="0">
                <a:latin typeface="Calibri" pitchFamily="34" charset="0"/>
                <a:cs typeface="Calibri" pitchFamily="34" charset="0"/>
              </a:rPr>
              <a:t>	</a:t>
            </a:r>
            <a:r>
              <a:rPr lang="en-US" sz="1800" dirty="0" err="1" smtClean="0">
                <a:latin typeface="Calibri" pitchFamily="34" charset="0"/>
                <a:cs typeface="Calibri" pitchFamily="34" charset="0"/>
              </a:rPr>
              <a:t>cout</a:t>
            </a:r>
            <a:r>
              <a:rPr lang="en-US" sz="1800" dirty="0" smtClean="0">
                <a:latin typeface="Calibri" pitchFamily="34" charset="0"/>
                <a:cs typeface="Calibri" pitchFamily="34" charset="0"/>
              </a:rPr>
              <a:t>&lt;&lt;</a:t>
            </a:r>
            <a:r>
              <a:rPr lang="en-US" sz="1800" dirty="0" err="1" smtClean="0">
                <a:latin typeface="Calibri" pitchFamily="34" charset="0"/>
                <a:cs typeface="Calibri" pitchFamily="34" charset="0"/>
              </a:rPr>
              <a:t>a.display</a:t>
            </a:r>
            <a:r>
              <a:rPr lang="en-US" sz="1800" dirty="0" smtClean="0">
                <a:latin typeface="Calibri" pitchFamily="34" charset="0"/>
                <a:cs typeface="Calibri" pitchFamily="34" charset="0"/>
              </a:rPr>
              <a:t>()&lt;&lt;</a:t>
            </a:r>
            <a:r>
              <a:rPr lang="en-US" sz="1800" dirty="0" err="1" smtClean="0">
                <a:latin typeface="Calibri" pitchFamily="34" charset="0"/>
                <a:cs typeface="Calibri" pitchFamily="34" charset="0"/>
              </a:rPr>
              <a:t>endl</a:t>
            </a:r>
            <a:r>
              <a:rPr lang="en-US" sz="1800" dirty="0" smtClean="0">
                <a:latin typeface="Calibri" pitchFamily="34" charset="0"/>
                <a:cs typeface="Calibri" pitchFamily="34" charset="0"/>
              </a:rPr>
              <a:t>;  </a:t>
            </a:r>
          </a:p>
          <a:p>
            <a:r>
              <a:rPr lang="en-US" sz="1800" dirty="0" smtClean="0">
                <a:latin typeface="Calibri" pitchFamily="34" charset="0"/>
                <a:cs typeface="Calibri" pitchFamily="34" charset="0"/>
              </a:rPr>
              <a:t> 	return </a:t>
            </a:r>
            <a:r>
              <a:rPr lang="en-US" sz="1800" dirty="0">
                <a:latin typeface="Calibri" pitchFamily="34" charset="0"/>
                <a:cs typeface="Calibri" pitchFamily="34" charset="0"/>
              </a:rPr>
              <a:t>0</a:t>
            </a:r>
            <a:r>
              <a:rPr lang="en-US" sz="1800" dirty="0" smtClean="0">
                <a:latin typeface="Calibri" pitchFamily="34" charset="0"/>
                <a:cs typeface="Calibri" pitchFamily="34" charset="0"/>
              </a:rPr>
              <a:t>;</a:t>
            </a:r>
          </a:p>
          <a:p>
            <a:r>
              <a:rPr lang="en-US" sz="1800" dirty="0" smtClean="0">
                <a:latin typeface="Calibri" pitchFamily="34" charset="0"/>
                <a:cs typeface="Calibri" pitchFamily="34" charset="0"/>
              </a:rPr>
              <a:t>}</a:t>
            </a:r>
            <a:endParaRPr lang="en-US" sz="1800" dirty="0">
              <a:latin typeface="Calibri" pitchFamily="34" charset="0"/>
              <a:cs typeface="Calibri" pitchFamily="34" charset="0"/>
            </a:endParaRPr>
          </a:p>
          <a:p>
            <a:r>
              <a:rPr lang="en-US" sz="1800" b="1" dirty="0" smtClean="0">
                <a:latin typeface="Calibri" pitchFamily="34" charset="0"/>
                <a:cs typeface="Calibri" pitchFamily="34" charset="0"/>
              </a:rPr>
              <a:t>Output: </a:t>
            </a:r>
          </a:p>
          <a:p>
            <a:r>
              <a:rPr lang="en-IN" sz="1800" b="1" dirty="0">
                <a:latin typeface="Calibri" pitchFamily="34" charset="0"/>
                <a:cs typeface="Calibri" pitchFamily="34" charset="0"/>
              </a:rPr>
              <a:t>Constructor Called                                                                                                            </a:t>
            </a:r>
          </a:p>
          <a:p>
            <a:r>
              <a:rPr lang="en-IN" sz="1800" b="1" dirty="0" smtClean="0">
                <a:latin typeface="Calibri" pitchFamily="34" charset="0"/>
                <a:cs typeface="Calibri" pitchFamily="34" charset="0"/>
              </a:rPr>
              <a:t>5</a:t>
            </a:r>
          </a:p>
        </p:txBody>
      </p:sp>
    </p:spTree>
    <p:extLst>
      <p:ext uri="{BB962C8B-B14F-4D97-AF65-F5344CB8AC3E}">
        <p14:creationId xmlns:p14="http://schemas.microsoft.com/office/powerpoint/2010/main" val="91753040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r>
              <a:rPr lang="en-US" sz="1800" b="1" dirty="0" smtClean="0">
                <a:latin typeface="Calibri" pitchFamily="34" charset="0"/>
                <a:cs typeface="Calibri" pitchFamily="34" charset="0"/>
              </a:rPr>
              <a:t>Explanation</a:t>
            </a:r>
            <a:r>
              <a:rPr lang="en-US" sz="1800" dirty="0" smtClean="0">
                <a:latin typeface="Calibri" pitchFamily="34" charset="0"/>
                <a:cs typeface="Calibri" pitchFamily="34" charset="0"/>
              </a:rPr>
              <a:t>:</a:t>
            </a:r>
          </a:p>
          <a:p>
            <a:r>
              <a:rPr lang="en-US" sz="1800" dirty="0" smtClean="0">
                <a:latin typeface="Calibri" pitchFamily="34" charset="0"/>
                <a:cs typeface="Calibri" pitchFamily="34" charset="0"/>
              </a:rPr>
              <a:t>T </a:t>
            </a:r>
            <a:r>
              <a:rPr lang="en-US" sz="1800" dirty="0" err="1">
                <a:latin typeface="Calibri" pitchFamily="34" charset="0"/>
                <a:cs typeface="Calibri" pitchFamily="34" charset="0"/>
              </a:rPr>
              <a:t>Myclass</a:t>
            </a:r>
            <a:r>
              <a:rPr lang="en-US" sz="1800" dirty="0">
                <a:latin typeface="Calibri" pitchFamily="34" charset="0"/>
                <a:cs typeface="Calibri" pitchFamily="34" charset="0"/>
              </a:rPr>
              <a:t> :: display() //ideally this would have been the definition for generic member .</a:t>
            </a:r>
          </a:p>
          <a:p>
            <a:r>
              <a:rPr lang="en-US" sz="1800" dirty="0">
                <a:latin typeface="Calibri" pitchFamily="34" charset="0"/>
                <a:cs typeface="Calibri" pitchFamily="34" charset="0"/>
              </a:rPr>
              <a:t>{</a:t>
            </a:r>
          </a:p>
          <a:p>
            <a:r>
              <a:rPr lang="en-US" sz="1800" dirty="0">
                <a:latin typeface="Calibri" pitchFamily="34" charset="0"/>
                <a:cs typeface="Calibri" pitchFamily="34" charset="0"/>
              </a:rPr>
              <a:t>	return </a:t>
            </a:r>
            <a:r>
              <a:rPr lang="en-US" sz="1800" dirty="0" err="1">
                <a:latin typeface="Calibri" pitchFamily="34" charset="0"/>
                <a:cs typeface="Calibri" pitchFamily="34" charset="0"/>
              </a:rPr>
              <a:t>x+y</a:t>
            </a:r>
            <a:r>
              <a:rPr lang="en-US" sz="1800" dirty="0">
                <a:latin typeface="Calibri" pitchFamily="34" charset="0"/>
                <a:cs typeface="Calibri" pitchFamily="34" charset="0"/>
              </a:rPr>
              <a:t>;</a:t>
            </a:r>
          </a:p>
          <a:p>
            <a:r>
              <a:rPr lang="en-US" sz="1800" dirty="0">
                <a:latin typeface="Calibri" pitchFamily="34" charset="0"/>
                <a:cs typeface="Calibri" pitchFamily="34" charset="0"/>
              </a:rPr>
              <a:t>}</a:t>
            </a:r>
          </a:p>
          <a:p>
            <a:r>
              <a:rPr lang="en-US" sz="1800" b="1" dirty="0" smtClean="0">
                <a:latin typeface="Calibri" pitchFamily="34" charset="0"/>
                <a:cs typeface="Calibri" pitchFamily="34" charset="0"/>
              </a:rPr>
              <a:t>template </a:t>
            </a:r>
            <a:r>
              <a:rPr lang="en-US" sz="1800" b="1" dirty="0">
                <a:latin typeface="Calibri" pitchFamily="34" charset="0"/>
                <a:cs typeface="Calibri" pitchFamily="34" charset="0"/>
              </a:rPr>
              <a:t>&lt;class T&gt;   //but highlighted below are the additional changes</a:t>
            </a:r>
          </a:p>
          <a:p>
            <a:r>
              <a:rPr lang="en-US" sz="1800" dirty="0">
                <a:latin typeface="Calibri" pitchFamily="34" charset="0"/>
                <a:cs typeface="Calibri" pitchFamily="34" charset="0"/>
              </a:rPr>
              <a:t>T </a:t>
            </a:r>
            <a:r>
              <a:rPr lang="en-US" sz="1800" dirty="0" err="1">
                <a:latin typeface="Calibri" pitchFamily="34" charset="0"/>
                <a:cs typeface="Calibri" pitchFamily="34" charset="0"/>
              </a:rPr>
              <a:t>Myclass</a:t>
            </a:r>
            <a:r>
              <a:rPr lang="en-US" sz="1800" dirty="0">
                <a:latin typeface="Calibri" pitchFamily="34" charset="0"/>
                <a:cs typeface="Calibri" pitchFamily="34" charset="0"/>
              </a:rPr>
              <a:t> </a:t>
            </a:r>
            <a:r>
              <a:rPr lang="en-US" sz="1800" b="1" dirty="0">
                <a:latin typeface="Calibri" pitchFamily="34" charset="0"/>
                <a:cs typeface="Calibri" pitchFamily="34" charset="0"/>
              </a:rPr>
              <a:t>&lt;T&gt;</a:t>
            </a:r>
            <a:r>
              <a:rPr lang="en-US" sz="1800" dirty="0">
                <a:latin typeface="Calibri" pitchFamily="34" charset="0"/>
                <a:cs typeface="Calibri" pitchFamily="34" charset="0"/>
              </a:rPr>
              <a:t> :: display()</a:t>
            </a:r>
          </a:p>
          <a:p>
            <a:r>
              <a:rPr lang="en-US" sz="1800" dirty="0">
                <a:latin typeface="Calibri" pitchFamily="34" charset="0"/>
                <a:cs typeface="Calibri" pitchFamily="34" charset="0"/>
              </a:rPr>
              <a:t>{</a:t>
            </a:r>
          </a:p>
          <a:p>
            <a:r>
              <a:rPr lang="en-US" sz="1800" dirty="0">
                <a:latin typeface="Calibri" pitchFamily="34" charset="0"/>
                <a:cs typeface="Calibri" pitchFamily="34" charset="0"/>
              </a:rPr>
              <a:t>	return </a:t>
            </a:r>
            <a:r>
              <a:rPr lang="en-US" sz="1800" dirty="0" err="1">
                <a:latin typeface="Calibri" pitchFamily="34" charset="0"/>
                <a:cs typeface="Calibri" pitchFamily="34" charset="0"/>
              </a:rPr>
              <a:t>x+y</a:t>
            </a:r>
            <a:r>
              <a:rPr lang="en-US" sz="1800" dirty="0">
                <a:latin typeface="Calibri" pitchFamily="34" charset="0"/>
                <a:cs typeface="Calibri" pitchFamily="34" charset="0"/>
              </a:rPr>
              <a:t>;</a:t>
            </a:r>
          </a:p>
          <a:p>
            <a:r>
              <a:rPr lang="en-US" sz="1800" dirty="0" smtClean="0">
                <a:latin typeface="Calibri" pitchFamily="34" charset="0"/>
                <a:cs typeface="Calibri" pitchFamily="34" charset="0"/>
              </a:rPr>
              <a:t>}</a:t>
            </a:r>
          </a:p>
          <a:p>
            <a:r>
              <a:rPr lang="en-US" sz="1800" dirty="0">
                <a:latin typeface="Calibri" pitchFamily="34" charset="0"/>
                <a:cs typeface="Calibri" pitchFamily="34" charset="0"/>
              </a:rPr>
              <a:t>Confused by so many T's? There are three T's in this declaration: The first one is the template parameter. The second T refers to the type returned by the function. And the third T (the one between angle brackets) is also a requirement: It specifies that this function's template parameter is also the class template parameter.</a:t>
            </a:r>
            <a:br>
              <a:rPr lang="en-US" sz="1800" dirty="0">
                <a:latin typeface="Calibri" pitchFamily="34" charset="0"/>
                <a:cs typeface="Calibri" pitchFamily="34" charset="0"/>
              </a:rPr>
            </a:br>
            <a:endParaRPr lang="en-US" sz="1800" dirty="0" smtClean="0">
              <a:latin typeface="Calibri" pitchFamily="34" charset="0"/>
              <a:cs typeface="Calibri" pitchFamily="34" charset="0"/>
            </a:endParaRPr>
          </a:p>
          <a:p>
            <a:endParaRPr lang="en-US" sz="1800" dirty="0">
              <a:latin typeface="Calibri" pitchFamily="34" charset="0"/>
              <a:cs typeface="Calibri" pitchFamily="34" charset="0"/>
            </a:endParaRPr>
          </a:p>
          <a:p>
            <a:endParaRPr lang="en-US" sz="1800" dirty="0">
              <a:latin typeface="Calibri" pitchFamily="34" charset="0"/>
              <a:cs typeface="Calibri" pitchFamily="34" charset="0"/>
            </a:endParaRPr>
          </a:p>
        </p:txBody>
      </p:sp>
      <p:sp>
        <p:nvSpPr>
          <p:cNvPr id="8" name="Google Shape;99;p19">
            <a:extLst>
              <a:ext uri="{FF2B5EF4-FFF2-40B4-BE49-F238E27FC236}">
                <a16:creationId xmlns=""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smtClean="0">
                <a:solidFill>
                  <a:srgbClr val="FFFFFF"/>
                </a:solidFill>
                <a:latin typeface="Calibri" panose="020F0502020204030204" pitchFamily="34" charset="0"/>
                <a:cs typeface="Calibri" panose="020F0502020204030204" pitchFamily="34" charset="0"/>
              </a:rPr>
              <a:t>Practice question</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4580738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5855" y="636905"/>
            <a:ext cx="5449922" cy="4379804"/>
          </a:xfrm>
          <a:prstGeom prst="rect">
            <a:avLst/>
          </a:prstGeom>
          <a:noFill/>
          <a:ln>
            <a:solidFill>
              <a:schemeClr val="tx1"/>
            </a:solidFill>
          </a:ln>
        </p:spPr>
        <p:txBody>
          <a:bodyPr spcFirstLastPara="1" wrap="square" lIns="91425" tIns="91425" rIns="91425" bIns="91425" anchor="t" anchorCtr="0">
            <a:noAutofit/>
          </a:bodyPr>
          <a:lstStyle/>
          <a:p>
            <a:r>
              <a:rPr lang="en-US" sz="1800" dirty="0" smtClean="0">
                <a:latin typeface="Calibri" pitchFamily="34" charset="0"/>
                <a:cs typeface="Calibri" pitchFamily="34" charset="0"/>
              </a:rPr>
              <a:t>Provide the definition for the function display() out the class.</a:t>
            </a:r>
          </a:p>
          <a:p>
            <a:endParaRPr lang="en-US" sz="1800" dirty="0" smtClean="0">
              <a:latin typeface="Calibri" pitchFamily="34" charset="0"/>
              <a:cs typeface="Calibri" pitchFamily="34" charset="0"/>
            </a:endParaRPr>
          </a:p>
          <a:p>
            <a:r>
              <a:rPr lang="en-US" sz="1800" dirty="0" smtClean="0">
                <a:latin typeface="Calibri" pitchFamily="34" charset="0"/>
                <a:cs typeface="Calibri" pitchFamily="34" charset="0"/>
              </a:rPr>
              <a:t>Template &lt;class T, class W&gt;</a:t>
            </a:r>
          </a:p>
          <a:p>
            <a:r>
              <a:rPr lang="en-US" sz="1800" dirty="0" smtClean="0">
                <a:latin typeface="Calibri" pitchFamily="34" charset="0"/>
                <a:cs typeface="Calibri" pitchFamily="34" charset="0"/>
              </a:rPr>
              <a:t>class A  </a:t>
            </a:r>
          </a:p>
          <a:p>
            <a:r>
              <a:rPr lang="en-US" sz="1800" dirty="0" smtClean="0">
                <a:latin typeface="Calibri" pitchFamily="34" charset="0"/>
                <a:cs typeface="Calibri" pitchFamily="34" charset="0"/>
              </a:rPr>
              <a:t>{    </a:t>
            </a:r>
          </a:p>
          <a:p>
            <a:r>
              <a:rPr lang="en-US" sz="1800" dirty="0" smtClean="0">
                <a:latin typeface="Calibri" pitchFamily="34" charset="0"/>
                <a:cs typeface="Calibri" pitchFamily="34" charset="0"/>
              </a:rPr>
              <a:t>	T x;    </a:t>
            </a:r>
          </a:p>
          <a:p>
            <a:r>
              <a:rPr lang="en-US" sz="1800" dirty="0" smtClean="0">
                <a:latin typeface="Calibri" pitchFamily="34" charset="0"/>
                <a:cs typeface="Calibri" pitchFamily="34" charset="0"/>
              </a:rPr>
              <a:t>	W y;</a:t>
            </a:r>
          </a:p>
          <a:p>
            <a:r>
              <a:rPr lang="en-US" sz="1800" dirty="0" smtClean="0">
                <a:latin typeface="Calibri" pitchFamily="34" charset="0"/>
                <a:cs typeface="Calibri" pitchFamily="34" charset="0"/>
              </a:rPr>
              <a:t>	public:    A(T m, W n)     	{           </a:t>
            </a:r>
          </a:p>
          <a:p>
            <a:r>
              <a:rPr lang="en-US" sz="1800" dirty="0" smtClean="0">
                <a:latin typeface="Calibri" pitchFamily="34" charset="0"/>
                <a:cs typeface="Calibri" pitchFamily="34" charset="0"/>
              </a:rPr>
              <a:t>		x=m;        y=n;        </a:t>
            </a:r>
          </a:p>
          <a:p>
            <a:r>
              <a:rPr lang="en-US" sz="1800" dirty="0" smtClean="0">
                <a:latin typeface="Calibri" pitchFamily="34" charset="0"/>
                <a:cs typeface="Calibri" pitchFamily="34" charset="0"/>
              </a:rPr>
              <a:t>		</a:t>
            </a:r>
            <a:r>
              <a:rPr lang="en-US" sz="1800" dirty="0" err="1" smtClean="0">
                <a:latin typeface="Calibri" pitchFamily="34" charset="0"/>
                <a:cs typeface="Calibri" pitchFamily="34" charset="0"/>
              </a:rPr>
              <a:t>cout</a:t>
            </a:r>
            <a:r>
              <a:rPr lang="en-US" sz="1800" dirty="0" smtClean="0">
                <a:latin typeface="Calibri" pitchFamily="34" charset="0"/>
                <a:cs typeface="Calibri" pitchFamily="34" charset="0"/>
              </a:rPr>
              <a:t>&lt;&lt;"Constructor Called"&lt;&lt;</a:t>
            </a:r>
            <a:r>
              <a:rPr lang="en-US" sz="1800" dirty="0" err="1" smtClean="0">
                <a:latin typeface="Calibri" pitchFamily="34" charset="0"/>
                <a:cs typeface="Calibri" pitchFamily="34" charset="0"/>
              </a:rPr>
              <a:t>endl</a:t>
            </a:r>
            <a:r>
              <a:rPr lang="en-US" sz="1800" dirty="0" smtClean="0">
                <a:latin typeface="Calibri" pitchFamily="34" charset="0"/>
                <a:cs typeface="Calibri" pitchFamily="34" charset="0"/>
              </a:rPr>
              <a:t>;       </a:t>
            </a:r>
          </a:p>
          <a:p>
            <a:r>
              <a:rPr lang="en-US" sz="1800" dirty="0" smtClean="0">
                <a:latin typeface="Calibri" pitchFamily="34" charset="0"/>
                <a:cs typeface="Calibri" pitchFamily="34" charset="0"/>
              </a:rPr>
              <a:t>	}    </a:t>
            </a:r>
          </a:p>
          <a:p>
            <a:r>
              <a:rPr lang="en-US" sz="1800" dirty="0" smtClean="0">
                <a:latin typeface="Calibri" pitchFamily="34" charset="0"/>
                <a:cs typeface="Calibri" pitchFamily="34" charset="0"/>
              </a:rPr>
              <a:t>	double display() ;	</a:t>
            </a:r>
          </a:p>
          <a:p>
            <a:r>
              <a:rPr lang="en-US" sz="1800" dirty="0" smtClean="0">
                <a:latin typeface="Calibri" pitchFamily="34" charset="0"/>
                <a:cs typeface="Calibri" pitchFamily="34" charset="0"/>
              </a:rPr>
              <a:t>};</a:t>
            </a:r>
          </a:p>
          <a:p>
            <a:r>
              <a:rPr lang="en-US" sz="1800" dirty="0" smtClean="0">
                <a:latin typeface="Calibri" pitchFamily="34" charset="0"/>
                <a:cs typeface="Calibri" pitchFamily="34" charset="0"/>
              </a:rPr>
              <a:t>// display()???</a:t>
            </a:r>
            <a:endParaRPr lang="en-IN" sz="1800" dirty="0">
              <a:latin typeface="Calibri" pitchFamily="34" charset="0"/>
              <a:cs typeface="Calibri" pitchFamily="34" charset="0"/>
            </a:endParaRPr>
          </a:p>
        </p:txBody>
      </p:sp>
      <p:sp>
        <p:nvSpPr>
          <p:cNvPr id="8" name="Google Shape;99;p19">
            <a:extLst>
              <a:ext uri="{FF2B5EF4-FFF2-40B4-BE49-F238E27FC236}">
                <a16:creationId xmlns=""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b="1" dirty="0" smtClean="0">
                <a:solidFill>
                  <a:srgbClr val="FFFFFF"/>
                </a:solidFill>
                <a:latin typeface="Calibri"/>
                <a:cs typeface="Calibri"/>
              </a:rPr>
              <a:t>Assignment </a:t>
            </a:r>
            <a:endParaRPr lang="en" sz="2400" b="1" dirty="0">
              <a:solidFill>
                <a:srgbClr val="FFFFFF"/>
              </a:solidFill>
              <a:latin typeface="Calibri" panose="020F0502020204030204" pitchFamily="34" charset="0"/>
              <a:cs typeface="Calibri" panose="020F0502020204030204" pitchFamily="34" charset="0"/>
            </a:endParaRPr>
          </a:p>
        </p:txBody>
      </p:sp>
      <p:sp>
        <p:nvSpPr>
          <p:cNvPr id="5" name="Google Shape;100;p19"/>
          <p:cNvSpPr txBox="1"/>
          <p:nvPr/>
        </p:nvSpPr>
        <p:spPr>
          <a:xfrm>
            <a:off x="5545777" y="636905"/>
            <a:ext cx="3502368" cy="4379804"/>
          </a:xfrm>
          <a:prstGeom prst="rect">
            <a:avLst/>
          </a:prstGeom>
          <a:noFill/>
          <a:ln>
            <a:solidFill>
              <a:schemeClr val="tx1"/>
            </a:solidFill>
          </a:ln>
        </p:spPr>
        <p:txBody>
          <a:bodyPr spcFirstLastPara="1" wrap="square" lIns="91425" tIns="91425" rIns="91425" bIns="91425" anchor="t" anchorCtr="0">
            <a:noAutofit/>
          </a:bodyPr>
          <a:lstStyle/>
          <a:p>
            <a:r>
              <a:rPr lang="en-US" sz="1800" dirty="0" err="1">
                <a:latin typeface="Calibri" pitchFamily="34" charset="0"/>
                <a:cs typeface="Calibri" pitchFamily="34" charset="0"/>
              </a:rPr>
              <a:t>int</a:t>
            </a:r>
            <a:r>
              <a:rPr lang="en-US" sz="1800" dirty="0">
                <a:latin typeface="Calibri" pitchFamily="34" charset="0"/>
                <a:cs typeface="Calibri" pitchFamily="34" charset="0"/>
              </a:rPr>
              <a:t> main() </a:t>
            </a:r>
            <a:endParaRPr lang="en-US" sz="1800" dirty="0" smtClean="0">
              <a:latin typeface="Calibri" pitchFamily="34" charset="0"/>
              <a:cs typeface="Calibri" pitchFamily="34" charset="0"/>
            </a:endParaRPr>
          </a:p>
          <a:p>
            <a:r>
              <a:rPr lang="en-US" sz="1800" dirty="0" smtClean="0">
                <a:latin typeface="Calibri" pitchFamily="34" charset="0"/>
                <a:cs typeface="Calibri" pitchFamily="34" charset="0"/>
              </a:rPr>
              <a:t> </a:t>
            </a:r>
            <a:r>
              <a:rPr lang="en-US" sz="1800" dirty="0">
                <a:latin typeface="Calibri" pitchFamily="34" charset="0"/>
                <a:cs typeface="Calibri" pitchFamily="34" charset="0"/>
              </a:rPr>
              <a:t>{   </a:t>
            </a:r>
            <a:endParaRPr lang="en-US" sz="1800" dirty="0" smtClean="0">
              <a:latin typeface="Calibri" pitchFamily="34" charset="0"/>
              <a:cs typeface="Calibri" pitchFamily="34" charset="0"/>
            </a:endParaRPr>
          </a:p>
          <a:p>
            <a:r>
              <a:rPr lang="en-US" sz="1800" dirty="0" smtClean="0">
                <a:latin typeface="Calibri" pitchFamily="34" charset="0"/>
                <a:cs typeface="Calibri" pitchFamily="34" charset="0"/>
              </a:rPr>
              <a:t>	A &lt;</a:t>
            </a:r>
            <a:r>
              <a:rPr lang="en-US" sz="1800" dirty="0" err="1" smtClean="0">
                <a:latin typeface="Calibri" pitchFamily="34" charset="0"/>
                <a:cs typeface="Calibri" pitchFamily="34" charset="0"/>
              </a:rPr>
              <a:t>int</a:t>
            </a:r>
            <a:r>
              <a:rPr lang="en-US" sz="1800" dirty="0" smtClean="0">
                <a:latin typeface="Calibri" pitchFamily="34" charset="0"/>
                <a:cs typeface="Calibri" pitchFamily="34" charset="0"/>
              </a:rPr>
              <a:t>, double&gt; a(2,3.4);</a:t>
            </a:r>
          </a:p>
          <a:p>
            <a:r>
              <a:rPr lang="en-US" sz="1800" dirty="0">
                <a:latin typeface="Calibri" pitchFamily="34" charset="0"/>
                <a:cs typeface="Calibri" pitchFamily="34" charset="0"/>
              </a:rPr>
              <a:t>	</a:t>
            </a:r>
            <a:r>
              <a:rPr lang="en-US" sz="1800" dirty="0" err="1" smtClean="0">
                <a:latin typeface="Calibri" pitchFamily="34" charset="0"/>
                <a:cs typeface="Calibri" pitchFamily="34" charset="0"/>
              </a:rPr>
              <a:t>cout</a:t>
            </a:r>
            <a:r>
              <a:rPr lang="en-US" sz="1800" dirty="0" smtClean="0">
                <a:latin typeface="Calibri" pitchFamily="34" charset="0"/>
                <a:cs typeface="Calibri" pitchFamily="34" charset="0"/>
              </a:rPr>
              <a:t>&lt;&lt;</a:t>
            </a:r>
            <a:r>
              <a:rPr lang="en-US" sz="1800" dirty="0" err="1" smtClean="0">
                <a:latin typeface="Calibri" pitchFamily="34" charset="0"/>
                <a:cs typeface="Calibri" pitchFamily="34" charset="0"/>
              </a:rPr>
              <a:t>a.display</a:t>
            </a:r>
            <a:r>
              <a:rPr lang="en-US" sz="1800" dirty="0" smtClean="0">
                <a:latin typeface="Calibri" pitchFamily="34" charset="0"/>
                <a:cs typeface="Calibri" pitchFamily="34" charset="0"/>
              </a:rPr>
              <a:t>()&lt;&lt;</a:t>
            </a:r>
            <a:r>
              <a:rPr lang="en-US" sz="1800" dirty="0" err="1" smtClean="0">
                <a:latin typeface="Calibri" pitchFamily="34" charset="0"/>
                <a:cs typeface="Calibri" pitchFamily="34" charset="0"/>
              </a:rPr>
              <a:t>endl</a:t>
            </a:r>
            <a:r>
              <a:rPr lang="en-US" sz="1800" dirty="0" smtClean="0">
                <a:latin typeface="Calibri" pitchFamily="34" charset="0"/>
                <a:cs typeface="Calibri" pitchFamily="34" charset="0"/>
              </a:rPr>
              <a:t>;  </a:t>
            </a:r>
          </a:p>
          <a:p>
            <a:r>
              <a:rPr lang="en-US" sz="1800" dirty="0" smtClean="0">
                <a:latin typeface="Calibri" pitchFamily="34" charset="0"/>
                <a:cs typeface="Calibri" pitchFamily="34" charset="0"/>
              </a:rPr>
              <a:t> 	A &lt;</a:t>
            </a:r>
            <a:r>
              <a:rPr lang="en-US" sz="1800" dirty="0" err="1" smtClean="0">
                <a:latin typeface="Calibri" pitchFamily="34" charset="0"/>
                <a:cs typeface="Calibri" pitchFamily="34" charset="0"/>
              </a:rPr>
              <a:t>double,int</a:t>
            </a:r>
            <a:r>
              <a:rPr lang="en-US" sz="1800" dirty="0" smtClean="0">
                <a:latin typeface="Calibri" pitchFamily="34" charset="0"/>
                <a:cs typeface="Calibri" pitchFamily="34" charset="0"/>
              </a:rPr>
              <a:t>&gt; a(3.4, 5);</a:t>
            </a:r>
            <a:endParaRPr lang="en-US" sz="1800" dirty="0">
              <a:latin typeface="Calibri" pitchFamily="34" charset="0"/>
              <a:cs typeface="Calibri" pitchFamily="34" charset="0"/>
            </a:endParaRPr>
          </a:p>
          <a:p>
            <a:r>
              <a:rPr lang="en-US" sz="1800" dirty="0">
                <a:latin typeface="Calibri" pitchFamily="34" charset="0"/>
                <a:cs typeface="Calibri" pitchFamily="34" charset="0"/>
              </a:rPr>
              <a:t>	</a:t>
            </a:r>
            <a:r>
              <a:rPr lang="en-US" sz="1800" dirty="0" err="1">
                <a:latin typeface="Calibri" pitchFamily="34" charset="0"/>
                <a:cs typeface="Calibri" pitchFamily="34" charset="0"/>
              </a:rPr>
              <a:t>cout</a:t>
            </a:r>
            <a:r>
              <a:rPr lang="en-US" sz="1800" dirty="0">
                <a:latin typeface="Calibri" pitchFamily="34" charset="0"/>
                <a:cs typeface="Calibri" pitchFamily="34" charset="0"/>
              </a:rPr>
              <a:t>&lt;&lt;</a:t>
            </a:r>
            <a:r>
              <a:rPr lang="en-US" sz="1800" dirty="0" err="1">
                <a:latin typeface="Calibri" pitchFamily="34" charset="0"/>
                <a:cs typeface="Calibri" pitchFamily="34" charset="0"/>
              </a:rPr>
              <a:t>a.display</a:t>
            </a:r>
            <a:r>
              <a:rPr lang="en-US" sz="1800" dirty="0">
                <a:latin typeface="Calibri" pitchFamily="34" charset="0"/>
                <a:cs typeface="Calibri" pitchFamily="34" charset="0"/>
              </a:rPr>
              <a:t>()&lt;&lt;</a:t>
            </a:r>
            <a:r>
              <a:rPr lang="en-US" sz="1800" dirty="0" err="1">
                <a:latin typeface="Calibri" pitchFamily="34" charset="0"/>
                <a:cs typeface="Calibri" pitchFamily="34" charset="0"/>
              </a:rPr>
              <a:t>endl</a:t>
            </a:r>
            <a:r>
              <a:rPr lang="en-US" sz="1800" dirty="0">
                <a:latin typeface="Calibri" pitchFamily="34" charset="0"/>
                <a:cs typeface="Calibri" pitchFamily="34" charset="0"/>
              </a:rPr>
              <a:t>;  </a:t>
            </a:r>
          </a:p>
          <a:p>
            <a:r>
              <a:rPr lang="en-US" sz="1800" dirty="0">
                <a:latin typeface="Calibri" pitchFamily="34" charset="0"/>
                <a:cs typeface="Calibri" pitchFamily="34" charset="0"/>
              </a:rPr>
              <a:t>	</a:t>
            </a:r>
            <a:r>
              <a:rPr lang="en-US" sz="1800" dirty="0" smtClean="0">
                <a:latin typeface="Calibri" pitchFamily="34" charset="0"/>
                <a:cs typeface="Calibri" pitchFamily="34" charset="0"/>
              </a:rPr>
              <a:t>return </a:t>
            </a:r>
            <a:r>
              <a:rPr lang="en-US" sz="1800" dirty="0">
                <a:latin typeface="Calibri" pitchFamily="34" charset="0"/>
                <a:cs typeface="Calibri" pitchFamily="34" charset="0"/>
              </a:rPr>
              <a:t>0</a:t>
            </a:r>
            <a:r>
              <a:rPr lang="en-US" sz="1800" dirty="0" smtClean="0">
                <a:latin typeface="Calibri" pitchFamily="34" charset="0"/>
                <a:cs typeface="Calibri" pitchFamily="34" charset="0"/>
              </a:rPr>
              <a:t>;</a:t>
            </a:r>
          </a:p>
          <a:p>
            <a:r>
              <a:rPr lang="en-US" sz="1800" dirty="0" smtClean="0">
                <a:latin typeface="Calibri" pitchFamily="34" charset="0"/>
                <a:cs typeface="Calibri" pitchFamily="34" charset="0"/>
              </a:rPr>
              <a:t>}</a:t>
            </a:r>
            <a:endParaRPr lang="en-US" sz="1800" dirty="0">
              <a:latin typeface="Calibri" pitchFamily="34" charset="0"/>
              <a:cs typeface="Calibri" pitchFamily="34" charset="0"/>
            </a:endParaRPr>
          </a:p>
          <a:p>
            <a:r>
              <a:rPr lang="en-US" sz="1800" b="1" dirty="0" smtClean="0">
                <a:latin typeface="Calibri" pitchFamily="34" charset="0"/>
                <a:cs typeface="Calibri" pitchFamily="34" charset="0"/>
              </a:rPr>
              <a:t>Output: </a:t>
            </a:r>
          </a:p>
          <a:p>
            <a:r>
              <a:rPr lang="en-IN" sz="1800" b="1" dirty="0">
                <a:latin typeface="Calibri" pitchFamily="34" charset="0"/>
                <a:cs typeface="Calibri" pitchFamily="34" charset="0"/>
              </a:rPr>
              <a:t>Constructor Called                                                                                                            </a:t>
            </a:r>
          </a:p>
          <a:p>
            <a:r>
              <a:rPr lang="en-IN" sz="1800" b="1" dirty="0" smtClean="0">
                <a:latin typeface="Calibri" pitchFamily="34" charset="0"/>
                <a:cs typeface="Calibri" pitchFamily="34" charset="0"/>
              </a:rPr>
              <a:t>5.4</a:t>
            </a:r>
          </a:p>
          <a:p>
            <a:r>
              <a:rPr lang="en-IN" sz="1800" b="1" dirty="0">
                <a:latin typeface="Calibri" pitchFamily="34" charset="0"/>
                <a:cs typeface="Calibri" pitchFamily="34" charset="0"/>
              </a:rPr>
              <a:t>Constructor Called                                                                                                            </a:t>
            </a:r>
          </a:p>
          <a:p>
            <a:r>
              <a:rPr lang="en-IN" sz="1800" b="1" dirty="0" smtClean="0">
                <a:latin typeface="Calibri" pitchFamily="34" charset="0"/>
                <a:cs typeface="Calibri" pitchFamily="34" charset="0"/>
              </a:rPr>
              <a:t>8.4</a:t>
            </a:r>
            <a:endParaRPr lang="en-IN" sz="1800" b="1" dirty="0">
              <a:latin typeface="Calibri" pitchFamily="34" charset="0"/>
              <a:cs typeface="Calibri" pitchFamily="34" charset="0"/>
            </a:endParaRPr>
          </a:p>
          <a:p>
            <a:endParaRPr lang="en-IN" sz="1800" b="1" dirty="0">
              <a:latin typeface="Calibri" pitchFamily="34" charset="0"/>
              <a:cs typeface="Calibri" pitchFamily="34" charset="0"/>
            </a:endParaRPr>
          </a:p>
        </p:txBody>
      </p:sp>
    </p:spTree>
    <p:extLst>
      <p:ext uri="{BB962C8B-B14F-4D97-AF65-F5344CB8AC3E}">
        <p14:creationId xmlns:p14="http://schemas.microsoft.com/office/powerpoint/2010/main" val="139515115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pPr fontAlgn="base"/>
            <a:endParaRPr lang="en-US" sz="1800" dirty="0">
              <a:solidFill>
                <a:schemeClr val="tx1"/>
              </a:solidFill>
              <a:latin typeface="Calibri" pitchFamily="34" charset="0"/>
              <a:cs typeface="Calibri" pitchFamily="34" charset="0"/>
            </a:endParaRPr>
          </a:p>
        </p:txBody>
      </p:sp>
      <p:sp>
        <p:nvSpPr>
          <p:cNvPr id="8" name="Google Shape;99;p19">
            <a:extLst>
              <a:ext uri="{FF2B5EF4-FFF2-40B4-BE49-F238E27FC236}">
                <a16:creationId xmlns=""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smtClean="0">
                <a:solidFill>
                  <a:srgbClr val="FFFFFF"/>
                </a:solidFill>
                <a:latin typeface="Calibri" panose="020F0502020204030204" pitchFamily="34" charset="0"/>
                <a:cs typeface="Calibri" panose="020F0502020204030204" pitchFamily="34" charset="0"/>
              </a:rPr>
              <a:t>Practice question</a:t>
            </a:r>
            <a:endParaRPr lang="en" sz="2400" b="1" dirty="0">
              <a:solidFill>
                <a:srgbClr val="FFFFFF"/>
              </a:solidFill>
              <a:latin typeface="Calibri" panose="020F0502020204030204" pitchFamily="34" charset="0"/>
              <a:cs typeface="Calibri" panose="020F050202020403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267858241"/>
              </p:ext>
            </p:extLst>
          </p:nvPr>
        </p:nvGraphicFramePr>
        <p:xfrm>
          <a:off x="153576" y="671320"/>
          <a:ext cx="4703834" cy="4293110"/>
        </p:xfrm>
        <a:graphic>
          <a:graphicData uri="http://schemas.openxmlformats.org/drawingml/2006/table">
            <a:tbl>
              <a:tblPr/>
              <a:tblGrid>
                <a:gridCol w="4703834"/>
              </a:tblGrid>
              <a:tr h="4293110">
                <a:tc>
                  <a:txBody>
                    <a:bodyPr/>
                    <a:lstStyle/>
                    <a:p>
                      <a:pPr rtl="0" fontAlgn="base"/>
                      <a:r>
                        <a:rPr lang="en-US" sz="1800" b="0" i="0" u="none" strike="noStrike" cap="none" dirty="0" smtClean="0">
                          <a:solidFill>
                            <a:schemeClr val="tx1"/>
                          </a:solidFill>
                          <a:effectLst/>
                          <a:latin typeface="Calibri" pitchFamily="34" charset="0"/>
                          <a:ea typeface="+mn-ea"/>
                          <a:cs typeface="Calibri" pitchFamily="34" charset="0"/>
                          <a:sym typeface="Arial"/>
                        </a:rPr>
                        <a:t>Which of the following is true about templates.</a:t>
                      </a:r>
                    </a:p>
                    <a:p>
                      <a:pPr rtl="0" fontAlgn="base"/>
                      <a:r>
                        <a:rPr lang="en-US" sz="1800" b="0" i="0" u="none" strike="noStrike" cap="none" dirty="0" smtClean="0">
                          <a:solidFill>
                            <a:schemeClr val="tx1"/>
                          </a:solidFill>
                          <a:effectLst/>
                          <a:latin typeface="Calibri" pitchFamily="34" charset="0"/>
                          <a:ea typeface="+mn-ea"/>
                          <a:cs typeface="Calibri" pitchFamily="34" charset="0"/>
                          <a:sym typeface="Arial"/>
                        </a:rPr>
                        <a:t>1) Template is a feature of C++ that allows us to write one code for different data types.</a:t>
                      </a:r>
                    </a:p>
                    <a:p>
                      <a:pPr rtl="0" fontAlgn="base"/>
                      <a:endParaRPr lang="en-US" sz="1800" b="0" i="0" u="none" strike="noStrike" cap="none" dirty="0" smtClean="0">
                        <a:solidFill>
                          <a:schemeClr val="tx1"/>
                        </a:solidFill>
                        <a:effectLst/>
                        <a:latin typeface="Calibri" pitchFamily="34" charset="0"/>
                        <a:ea typeface="+mn-ea"/>
                        <a:cs typeface="Calibri" pitchFamily="34" charset="0"/>
                        <a:sym typeface="Arial"/>
                      </a:endParaRPr>
                    </a:p>
                    <a:p>
                      <a:pPr rtl="0" fontAlgn="base"/>
                      <a:r>
                        <a:rPr lang="en-US" sz="1800" b="0" i="0" u="none" strike="noStrike" cap="none" dirty="0" smtClean="0">
                          <a:solidFill>
                            <a:schemeClr val="tx1"/>
                          </a:solidFill>
                          <a:effectLst/>
                          <a:latin typeface="Calibri" pitchFamily="34" charset="0"/>
                          <a:ea typeface="+mn-ea"/>
                          <a:cs typeface="Calibri" pitchFamily="34" charset="0"/>
                          <a:sym typeface="Arial"/>
                        </a:rPr>
                        <a:t>2) We can write one function that can be used for all data types including user defined types. </a:t>
                      </a:r>
                    </a:p>
                    <a:p>
                      <a:pPr rtl="0" fontAlgn="base"/>
                      <a:endParaRPr lang="en-US" sz="1800" b="0" i="0" u="none" strike="noStrike" cap="none" dirty="0" smtClean="0">
                        <a:solidFill>
                          <a:schemeClr val="tx1"/>
                        </a:solidFill>
                        <a:effectLst/>
                        <a:latin typeface="Calibri" pitchFamily="34" charset="0"/>
                        <a:ea typeface="+mn-ea"/>
                        <a:cs typeface="Calibri" pitchFamily="34" charset="0"/>
                        <a:sym typeface="Arial"/>
                      </a:endParaRPr>
                    </a:p>
                    <a:p>
                      <a:pPr rtl="0" fontAlgn="base"/>
                      <a:r>
                        <a:rPr lang="en-US" sz="1800" b="0" i="0" u="none" strike="noStrike" cap="none" dirty="0" smtClean="0">
                          <a:solidFill>
                            <a:schemeClr val="tx1"/>
                          </a:solidFill>
                          <a:effectLst/>
                          <a:latin typeface="Calibri" pitchFamily="34" charset="0"/>
                          <a:ea typeface="+mn-ea"/>
                          <a:cs typeface="Calibri" pitchFamily="34" charset="0"/>
                          <a:sym typeface="Arial"/>
                        </a:rPr>
                        <a:t>3) We can write one class or </a:t>
                      </a:r>
                      <a:r>
                        <a:rPr lang="en-US" sz="1800" b="0" i="0" u="none" strike="noStrike" cap="none" dirty="0" err="1" smtClean="0">
                          <a:solidFill>
                            <a:schemeClr val="tx1"/>
                          </a:solidFill>
                          <a:effectLst/>
                          <a:latin typeface="Calibri" pitchFamily="34" charset="0"/>
                          <a:ea typeface="+mn-ea"/>
                          <a:cs typeface="Calibri" pitchFamily="34" charset="0"/>
                          <a:sym typeface="Arial"/>
                        </a:rPr>
                        <a:t>struct</a:t>
                      </a:r>
                      <a:r>
                        <a:rPr lang="en-US" sz="1800" b="0" i="0" u="none" strike="noStrike" cap="none" dirty="0" smtClean="0">
                          <a:solidFill>
                            <a:schemeClr val="tx1"/>
                          </a:solidFill>
                          <a:effectLst/>
                          <a:latin typeface="Calibri" pitchFamily="34" charset="0"/>
                          <a:ea typeface="+mn-ea"/>
                          <a:cs typeface="Calibri" pitchFamily="34" charset="0"/>
                          <a:sym typeface="Arial"/>
                        </a:rPr>
                        <a:t> that can be used for all data types including user defined types. </a:t>
                      </a:r>
                    </a:p>
                    <a:p>
                      <a:pPr rtl="0" fontAlgn="base"/>
                      <a:endParaRPr lang="en-US" sz="1800" b="0" i="0" u="none" strike="noStrike" cap="none" dirty="0" smtClean="0">
                        <a:solidFill>
                          <a:schemeClr val="tx1"/>
                        </a:solidFill>
                        <a:effectLst/>
                        <a:latin typeface="Calibri" pitchFamily="34" charset="0"/>
                        <a:ea typeface="+mn-ea"/>
                        <a:cs typeface="Calibri" pitchFamily="34" charset="0"/>
                        <a:sym typeface="Arial"/>
                      </a:endParaRPr>
                    </a:p>
                    <a:p>
                      <a:pPr rtl="0" fontAlgn="base"/>
                      <a:r>
                        <a:rPr lang="en-US" sz="1800" b="0" i="0" u="none" strike="noStrike" cap="none" dirty="0" smtClean="0">
                          <a:solidFill>
                            <a:schemeClr val="tx1"/>
                          </a:solidFill>
                          <a:effectLst/>
                          <a:latin typeface="Calibri" pitchFamily="34" charset="0"/>
                          <a:ea typeface="+mn-ea"/>
                          <a:cs typeface="Calibri" pitchFamily="34" charset="0"/>
                          <a:sym typeface="Arial"/>
                        </a:rPr>
                        <a:t>4) Template is an example of compile time polymorphism.</a:t>
                      </a:r>
                      <a:endParaRPr lang="en-IN" sz="1800" b="0" i="0" u="none" strike="noStrike" cap="none" dirty="0">
                        <a:solidFill>
                          <a:schemeClr val="tx1"/>
                        </a:solidFill>
                        <a:effectLst/>
                        <a:latin typeface="Calibri" pitchFamily="34" charset="0"/>
                        <a:ea typeface="+mn-ea"/>
                        <a:cs typeface="Calibri" pitchFamily="34" charset="0"/>
                        <a:sym typeface="Arial"/>
                      </a:endParaRPr>
                    </a:p>
                  </a:txBody>
                  <a:tcPr marL="0" marR="0" marT="0" marB="0" anchor="ctr">
                    <a:lnL>
                      <a:noFill/>
                    </a:lnL>
                    <a:lnR>
                      <a:noFill/>
                    </a:lnR>
                    <a:lnT>
                      <a:noFill/>
                    </a:lnT>
                    <a:lnB>
                      <a:noFill/>
                    </a:lnB>
                  </a:tcPr>
                </a:tc>
              </a:tr>
            </a:tbl>
          </a:graphicData>
        </a:graphic>
      </p:graphicFrame>
      <p:sp>
        <p:nvSpPr>
          <p:cNvPr id="7" name="TextBox 6"/>
          <p:cNvSpPr txBox="1"/>
          <p:nvPr/>
        </p:nvSpPr>
        <p:spPr>
          <a:xfrm>
            <a:off x="5070764" y="890649"/>
            <a:ext cx="3800104" cy="3970318"/>
          </a:xfrm>
          <a:prstGeom prst="rect">
            <a:avLst/>
          </a:prstGeom>
          <a:noFill/>
          <a:ln>
            <a:solidFill>
              <a:schemeClr val="tx1"/>
            </a:solidFill>
          </a:ln>
        </p:spPr>
        <p:txBody>
          <a:bodyPr wrap="square" rtlCol="0">
            <a:spAutoFit/>
          </a:bodyPr>
          <a:lstStyle/>
          <a:p>
            <a:r>
              <a:rPr lang="en-IN" sz="1800" dirty="0" smtClean="0">
                <a:latin typeface="Calibri" pitchFamily="34" charset="0"/>
                <a:cs typeface="Calibri" pitchFamily="34" charset="0"/>
              </a:rPr>
              <a:t>Options: </a:t>
            </a:r>
          </a:p>
          <a:p>
            <a:pPr marL="342900" indent="-342900">
              <a:buAutoNum type="arabicPeriod"/>
            </a:pPr>
            <a:r>
              <a:rPr lang="en-IN" sz="1800" dirty="0" smtClean="0">
                <a:latin typeface="Calibri" pitchFamily="34" charset="0"/>
                <a:cs typeface="Calibri" pitchFamily="34" charset="0"/>
              </a:rPr>
              <a:t>1,2</a:t>
            </a:r>
          </a:p>
          <a:p>
            <a:pPr marL="342900" indent="-342900">
              <a:buAutoNum type="arabicPeriod"/>
            </a:pPr>
            <a:r>
              <a:rPr lang="en-IN" sz="1800" dirty="0" smtClean="0">
                <a:latin typeface="Calibri" pitchFamily="34" charset="0"/>
                <a:cs typeface="Calibri" pitchFamily="34" charset="0"/>
              </a:rPr>
              <a:t>1,2,3</a:t>
            </a:r>
          </a:p>
          <a:p>
            <a:pPr marL="342900" indent="-342900">
              <a:buAutoNum type="arabicPeriod"/>
            </a:pPr>
            <a:r>
              <a:rPr lang="en-IN" sz="1800" dirty="0" smtClean="0">
                <a:latin typeface="Calibri" pitchFamily="34" charset="0"/>
                <a:cs typeface="Calibri" pitchFamily="34" charset="0"/>
              </a:rPr>
              <a:t>1,2,4</a:t>
            </a:r>
          </a:p>
          <a:p>
            <a:pPr marL="342900" indent="-342900">
              <a:buAutoNum type="arabicPeriod"/>
            </a:pPr>
            <a:r>
              <a:rPr lang="en-IN" sz="1800" dirty="0" smtClean="0">
                <a:latin typeface="Calibri" pitchFamily="34" charset="0"/>
                <a:cs typeface="Calibri" pitchFamily="34" charset="0"/>
              </a:rPr>
              <a:t>1,2,3,4</a:t>
            </a:r>
          </a:p>
          <a:p>
            <a:endParaRPr lang="en-IN" sz="1800" dirty="0">
              <a:latin typeface="Calibri" pitchFamily="34" charset="0"/>
              <a:cs typeface="Calibri" pitchFamily="34" charset="0"/>
            </a:endParaRPr>
          </a:p>
          <a:p>
            <a:endParaRPr lang="en-IN" sz="1800" dirty="0" smtClean="0">
              <a:latin typeface="Calibri" pitchFamily="34" charset="0"/>
              <a:cs typeface="Calibri" pitchFamily="34" charset="0"/>
            </a:endParaRPr>
          </a:p>
          <a:p>
            <a:endParaRPr lang="en-IN" sz="1800" dirty="0">
              <a:latin typeface="Calibri" pitchFamily="34" charset="0"/>
              <a:cs typeface="Calibri" pitchFamily="34" charset="0"/>
            </a:endParaRPr>
          </a:p>
          <a:p>
            <a:endParaRPr lang="en-IN" sz="1800" dirty="0" smtClean="0">
              <a:latin typeface="Calibri" pitchFamily="34" charset="0"/>
              <a:cs typeface="Calibri" pitchFamily="34" charset="0"/>
            </a:endParaRPr>
          </a:p>
          <a:p>
            <a:endParaRPr lang="en-IN" sz="1800" dirty="0">
              <a:latin typeface="Calibri" pitchFamily="34" charset="0"/>
              <a:cs typeface="Calibri" pitchFamily="34" charset="0"/>
            </a:endParaRPr>
          </a:p>
          <a:p>
            <a:endParaRPr lang="en-IN" sz="1800" dirty="0" smtClean="0">
              <a:latin typeface="Calibri" pitchFamily="34" charset="0"/>
              <a:cs typeface="Calibri" pitchFamily="34" charset="0"/>
            </a:endParaRPr>
          </a:p>
          <a:p>
            <a:endParaRPr lang="en-IN" sz="1800" dirty="0">
              <a:latin typeface="Calibri" pitchFamily="34" charset="0"/>
              <a:cs typeface="Calibri" pitchFamily="34" charset="0"/>
            </a:endParaRPr>
          </a:p>
          <a:p>
            <a:endParaRPr lang="en-IN" sz="1800" dirty="0" smtClean="0">
              <a:latin typeface="Calibri" pitchFamily="34" charset="0"/>
              <a:cs typeface="Calibri" pitchFamily="34" charset="0"/>
            </a:endParaRPr>
          </a:p>
          <a:p>
            <a:endParaRPr lang="en-IN" sz="1800" dirty="0" smtClean="0">
              <a:latin typeface="Calibri" pitchFamily="34" charset="0"/>
              <a:cs typeface="Calibri" pitchFamily="34" charset="0"/>
            </a:endParaRPr>
          </a:p>
        </p:txBody>
      </p:sp>
    </p:spTree>
    <p:extLst>
      <p:ext uri="{BB962C8B-B14F-4D97-AF65-F5344CB8AC3E}">
        <p14:creationId xmlns:p14="http://schemas.microsoft.com/office/powerpoint/2010/main" val="123322794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pPr fontAlgn="base"/>
            <a:endParaRPr lang="en-US" sz="1800" dirty="0">
              <a:solidFill>
                <a:schemeClr val="tx1"/>
              </a:solidFill>
              <a:latin typeface="Calibri" pitchFamily="34" charset="0"/>
              <a:cs typeface="Calibri" pitchFamily="34" charset="0"/>
            </a:endParaRPr>
          </a:p>
        </p:txBody>
      </p:sp>
      <p:sp>
        <p:nvSpPr>
          <p:cNvPr id="8" name="Google Shape;99;p19">
            <a:extLst>
              <a:ext uri="{FF2B5EF4-FFF2-40B4-BE49-F238E27FC236}">
                <a16:creationId xmlns=""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smtClean="0">
                <a:solidFill>
                  <a:srgbClr val="FFFFFF"/>
                </a:solidFill>
                <a:latin typeface="Calibri" panose="020F0502020204030204" pitchFamily="34" charset="0"/>
                <a:cs typeface="Calibri" panose="020F0502020204030204" pitchFamily="34" charset="0"/>
              </a:rPr>
              <a:t>Practice question</a:t>
            </a:r>
            <a:endParaRPr lang="en" sz="2400" b="1" dirty="0">
              <a:solidFill>
                <a:srgbClr val="FFFFFF"/>
              </a:solidFill>
              <a:latin typeface="Calibri" panose="020F0502020204030204" pitchFamily="34" charset="0"/>
              <a:cs typeface="Calibri" panose="020F050202020403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856189929"/>
              </p:ext>
            </p:extLst>
          </p:nvPr>
        </p:nvGraphicFramePr>
        <p:xfrm>
          <a:off x="153576" y="671320"/>
          <a:ext cx="4703834" cy="4293110"/>
        </p:xfrm>
        <a:graphic>
          <a:graphicData uri="http://schemas.openxmlformats.org/drawingml/2006/table">
            <a:tbl>
              <a:tblPr/>
              <a:tblGrid>
                <a:gridCol w="4703834"/>
              </a:tblGrid>
              <a:tr h="4293110">
                <a:tc>
                  <a:txBody>
                    <a:bodyPr/>
                    <a:lstStyle/>
                    <a:p>
                      <a:pPr rtl="0" fontAlgn="base"/>
                      <a:r>
                        <a:rPr lang="en-US" sz="1800" b="0" i="0" u="none" strike="noStrike" cap="none" dirty="0" smtClean="0">
                          <a:solidFill>
                            <a:schemeClr val="tx1"/>
                          </a:solidFill>
                          <a:effectLst/>
                          <a:latin typeface="Calibri" pitchFamily="34" charset="0"/>
                          <a:ea typeface="+mn-ea"/>
                          <a:cs typeface="Calibri" pitchFamily="34" charset="0"/>
                          <a:sym typeface="Arial"/>
                        </a:rPr>
                        <a:t>Which of the following is true about templates.</a:t>
                      </a:r>
                    </a:p>
                    <a:p>
                      <a:pPr rtl="0" fontAlgn="base"/>
                      <a:r>
                        <a:rPr lang="en-US" sz="1800" b="0" i="0" u="none" strike="noStrike" cap="none" dirty="0" smtClean="0">
                          <a:solidFill>
                            <a:schemeClr val="tx1"/>
                          </a:solidFill>
                          <a:effectLst/>
                          <a:latin typeface="Calibri" pitchFamily="34" charset="0"/>
                          <a:ea typeface="+mn-ea"/>
                          <a:cs typeface="Calibri" pitchFamily="34" charset="0"/>
                          <a:sym typeface="Arial"/>
                        </a:rPr>
                        <a:t>1) Template is a feature of C++ that allows us to write one code for different data types.</a:t>
                      </a:r>
                    </a:p>
                    <a:p>
                      <a:pPr rtl="0" fontAlgn="base"/>
                      <a:endParaRPr lang="en-US" sz="1800" b="0" i="0" u="none" strike="noStrike" cap="none" dirty="0" smtClean="0">
                        <a:solidFill>
                          <a:schemeClr val="tx1"/>
                        </a:solidFill>
                        <a:effectLst/>
                        <a:latin typeface="Calibri" pitchFamily="34" charset="0"/>
                        <a:ea typeface="+mn-ea"/>
                        <a:cs typeface="Calibri" pitchFamily="34" charset="0"/>
                        <a:sym typeface="Arial"/>
                      </a:endParaRPr>
                    </a:p>
                    <a:p>
                      <a:pPr rtl="0" fontAlgn="base"/>
                      <a:r>
                        <a:rPr lang="en-US" sz="1800" b="0" i="0" u="none" strike="noStrike" cap="none" dirty="0" smtClean="0">
                          <a:solidFill>
                            <a:schemeClr val="tx1"/>
                          </a:solidFill>
                          <a:effectLst/>
                          <a:latin typeface="Calibri" pitchFamily="34" charset="0"/>
                          <a:ea typeface="+mn-ea"/>
                          <a:cs typeface="Calibri" pitchFamily="34" charset="0"/>
                          <a:sym typeface="Arial"/>
                        </a:rPr>
                        <a:t>2) We can write one function that can be used for all data types including user defined types. </a:t>
                      </a:r>
                    </a:p>
                    <a:p>
                      <a:pPr rtl="0" fontAlgn="base"/>
                      <a:endParaRPr lang="en-US" sz="1800" b="0" i="0" u="none" strike="noStrike" cap="none" dirty="0" smtClean="0">
                        <a:solidFill>
                          <a:schemeClr val="tx1"/>
                        </a:solidFill>
                        <a:effectLst/>
                        <a:latin typeface="Calibri" pitchFamily="34" charset="0"/>
                        <a:ea typeface="+mn-ea"/>
                        <a:cs typeface="Calibri" pitchFamily="34" charset="0"/>
                        <a:sym typeface="Arial"/>
                      </a:endParaRPr>
                    </a:p>
                    <a:p>
                      <a:pPr rtl="0" fontAlgn="base"/>
                      <a:r>
                        <a:rPr lang="en-US" sz="1800" b="0" i="0" u="none" strike="noStrike" cap="none" dirty="0" smtClean="0">
                          <a:solidFill>
                            <a:schemeClr val="tx1"/>
                          </a:solidFill>
                          <a:effectLst/>
                          <a:latin typeface="Calibri" pitchFamily="34" charset="0"/>
                          <a:ea typeface="+mn-ea"/>
                          <a:cs typeface="Calibri" pitchFamily="34" charset="0"/>
                          <a:sym typeface="Arial"/>
                        </a:rPr>
                        <a:t>3) We can write one class or </a:t>
                      </a:r>
                      <a:r>
                        <a:rPr lang="en-US" sz="1800" b="0" i="0" u="none" strike="noStrike" cap="none" dirty="0" err="1" smtClean="0">
                          <a:solidFill>
                            <a:schemeClr val="tx1"/>
                          </a:solidFill>
                          <a:effectLst/>
                          <a:latin typeface="Calibri" pitchFamily="34" charset="0"/>
                          <a:ea typeface="+mn-ea"/>
                          <a:cs typeface="Calibri" pitchFamily="34" charset="0"/>
                          <a:sym typeface="Arial"/>
                        </a:rPr>
                        <a:t>struct</a:t>
                      </a:r>
                      <a:r>
                        <a:rPr lang="en-US" sz="1800" b="0" i="0" u="none" strike="noStrike" cap="none" dirty="0" smtClean="0">
                          <a:solidFill>
                            <a:schemeClr val="tx1"/>
                          </a:solidFill>
                          <a:effectLst/>
                          <a:latin typeface="Calibri" pitchFamily="34" charset="0"/>
                          <a:ea typeface="+mn-ea"/>
                          <a:cs typeface="Calibri" pitchFamily="34" charset="0"/>
                          <a:sym typeface="Arial"/>
                        </a:rPr>
                        <a:t> that can be used for all data types including user defined types. </a:t>
                      </a:r>
                    </a:p>
                    <a:p>
                      <a:pPr rtl="0" fontAlgn="base"/>
                      <a:endParaRPr lang="en-US" sz="1800" b="0" i="0" u="none" strike="noStrike" cap="none" dirty="0" smtClean="0">
                        <a:solidFill>
                          <a:schemeClr val="tx1"/>
                        </a:solidFill>
                        <a:effectLst/>
                        <a:latin typeface="Calibri" pitchFamily="34" charset="0"/>
                        <a:ea typeface="+mn-ea"/>
                        <a:cs typeface="Calibri" pitchFamily="34" charset="0"/>
                        <a:sym typeface="Arial"/>
                      </a:endParaRPr>
                    </a:p>
                    <a:p>
                      <a:pPr rtl="0" fontAlgn="base"/>
                      <a:r>
                        <a:rPr lang="en-US" sz="1800" b="0" i="0" u="none" strike="noStrike" cap="none" dirty="0" smtClean="0">
                          <a:solidFill>
                            <a:schemeClr val="tx1"/>
                          </a:solidFill>
                          <a:effectLst/>
                          <a:latin typeface="Calibri" pitchFamily="34" charset="0"/>
                          <a:ea typeface="+mn-ea"/>
                          <a:cs typeface="Calibri" pitchFamily="34" charset="0"/>
                          <a:sym typeface="Arial"/>
                        </a:rPr>
                        <a:t>4) Template is an example of compile time polymorphism.</a:t>
                      </a:r>
                      <a:endParaRPr lang="en-IN" sz="1800" b="0" i="0" u="none" strike="noStrike" cap="none" dirty="0">
                        <a:solidFill>
                          <a:schemeClr val="tx1"/>
                        </a:solidFill>
                        <a:effectLst/>
                        <a:latin typeface="Calibri" pitchFamily="34" charset="0"/>
                        <a:ea typeface="+mn-ea"/>
                        <a:cs typeface="Calibri" pitchFamily="34" charset="0"/>
                        <a:sym typeface="Arial"/>
                      </a:endParaRPr>
                    </a:p>
                  </a:txBody>
                  <a:tcPr marL="0" marR="0" marT="0" marB="0" anchor="ctr">
                    <a:lnL>
                      <a:noFill/>
                    </a:lnL>
                    <a:lnR>
                      <a:noFill/>
                    </a:lnR>
                    <a:lnT>
                      <a:noFill/>
                    </a:lnT>
                    <a:lnB>
                      <a:noFill/>
                    </a:lnB>
                  </a:tcPr>
                </a:tc>
              </a:tr>
            </a:tbl>
          </a:graphicData>
        </a:graphic>
      </p:graphicFrame>
      <p:sp>
        <p:nvSpPr>
          <p:cNvPr id="7" name="TextBox 6"/>
          <p:cNvSpPr txBox="1"/>
          <p:nvPr/>
        </p:nvSpPr>
        <p:spPr>
          <a:xfrm>
            <a:off x="5070764" y="890649"/>
            <a:ext cx="3800104" cy="3970318"/>
          </a:xfrm>
          <a:prstGeom prst="rect">
            <a:avLst/>
          </a:prstGeom>
          <a:noFill/>
          <a:ln>
            <a:solidFill>
              <a:schemeClr val="tx1"/>
            </a:solidFill>
          </a:ln>
        </p:spPr>
        <p:txBody>
          <a:bodyPr wrap="square" rtlCol="0">
            <a:spAutoFit/>
          </a:bodyPr>
          <a:lstStyle/>
          <a:p>
            <a:r>
              <a:rPr lang="en-IN" sz="1800" dirty="0" smtClean="0">
                <a:latin typeface="Calibri" pitchFamily="34" charset="0"/>
                <a:cs typeface="Calibri" pitchFamily="34" charset="0"/>
              </a:rPr>
              <a:t>Options: </a:t>
            </a:r>
          </a:p>
          <a:p>
            <a:pPr marL="342900" indent="-342900">
              <a:buAutoNum type="arabicPeriod"/>
            </a:pPr>
            <a:r>
              <a:rPr lang="en-IN" sz="1800" dirty="0" smtClean="0">
                <a:latin typeface="Calibri" pitchFamily="34" charset="0"/>
                <a:cs typeface="Calibri" pitchFamily="34" charset="0"/>
              </a:rPr>
              <a:t>1,2</a:t>
            </a:r>
          </a:p>
          <a:p>
            <a:pPr marL="342900" indent="-342900">
              <a:buAutoNum type="arabicPeriod"/>
            </a:pPr>
            <a:r>
              <a:rPr lang="en-IN" sz="1800" dirty="0" smtClean="0">
                <a:latin typeface="Calibri" pitchFamily="34" charset="0"/>
                <a:cs typeface="Calibri" pitchFamily="34" charset="0"/>
              </a:rPr>
              <a:t>1,2,3</a:t>
            </a:r>
          </a:p>
          <a:p>
            <a:pPr marL="342900" indent="-342900">
              <a:buAutoNum type="arabicPeriod"/>
            </a:pPr>
            <a:r>
              <a:rPr lang="en-IN" sz="1800" dirty="0" smtClean="0">
                <a:latin typeface="Calibri" pitchFamily="34" charset="0"/>
                <a:cs typeface="Calibri" pitchFamily="34" charset="0"/>
              </a:rPr>
              <a:t>1,2,4</a:t>
            </a:r>
          </a:p>
          <a:p>
            <a:pPr marL="342900" indent="-342900">
              <a:buAutoNum type="arabicPeriod"/>
            </a:pPr>
            <a:r>
              <a:rPr lang="en-IN" sz="1800" dirty="0" smtClean="0">
                <a:solidFill>
                  <a:srgbClr val="FF0000"/>
                </a:solidFill>
                <a:latin typeface="Calibri" pitchFamily="34" charset="0"/>
                <a:cs typeface="Calibri" pitchFamily="34" charset="0"/>
              </a:rPr>
              <a:t>1,2,3,4</a:t>
            </a:r>
          </a:p>
          <a:p>
            <a:endParaRPr lang="en-IN" sz="1800" dirty="0">
              <a:latin typeface="Calibri" pitchFamily="34" charset="0"/>
              <a:cs typeface="Calibri" pitchFamily="34" charset="0"/>
            </a:endParaRPr>
          </a:p>
          <a:p>
            <a:endParaRPr lang="en-IN" sz="1800" dirty="0" smtClean="0">
              <a:latin typeface="Calibri" pitchFamily="34" charset="0"/>
              <a:cs typeface="Calibri" pitchFamily="34" charset="0"/>
            </a:endParaRPr>
          </a:p>
          <a:p>
            <a:endParaRPr lang="en-IN" sz="1800" dirty="0">
              <a:latin typeface="Calibri" pitchFamily="34" charset="0"/>
              <a:cs typeface="Calibri" pitchFamily="34" charset="0"/>
            </a:endParaRPr>
          </a:p>
          <a:p>
            <a:endParaRPr lang="en-IN" sz="1800" dirty="0" smtClean="0">
              <a:latin typeface="Calibri" pitchFamily="34" charset="0"/>
              <a:cs typeface="Calibri" pitchFamily="34" charset="0"/>
            </a:endParaRPr>
          </a:p>
          <a:p>
            <a:endParaRPr lang="en-IN" sz="1800" dirty="0">
              <a:latin typeface="Calibri" pitchFamily="34" charset="0"/>
              <a:cs typeface="Calibri" pitchFamily="34" charset="0"/>
            </a:endParaRPr>
          </a:p>
          <a:p>
            <a:endParaRPr lang="en-IN" sz="1800" dirty="0" smtClean="0">
              <a:latin typeface="Calibri" pitchFamily="34" charset="0"/>
              <a:cs typeface="Calibri" pitchFamily="34" charset="0"/>
            </a:endParaRPr>
          </a:p>
          <a:p>
            <a:endParaRPr lang="en-IN" sz="1800" dirty="0">
              <a:latin typeface="Calibri" pitchFamily="34" charset="0"/>
              <a:cs typeface="Calibri" pitchFamily="34" charset="0"/>
            </a:endParaRPr>
          </a:p>
          <a:p>
            <a:endParaRPr lang="en-IN" sz="1800" dirty="0" smtClean="0">
              <a:latin typeface="Calibri" pitchFamily="34" charset="0"/>
              <a:cs typeface="Calibri" pitchFamily="34" charset="0"/>
            </a:endParaRPr>
          </a:p>
          <a:p>
            <a:endParaRPr lang="en-IN" sz="1800" dirty="0" smtClean="0">
              <a:latin typeface="Calibri" pitchFamily="34" charset="0"/>
              <a:cs typeface="Calibri" pitchFamily="34" charset="0"/>
            </a:endParaRPr>
          </a:p>
        </p:txBody>
      </p:sp>
    </p:spTree>
    <p:extLst>
      <p:ext uri="{BB962C8B-B14F-4D97-AF65-F5344CB8AC3E}">
        <p14:creationId xmlns:p14="http://schemas.microsoft.com/office/powerpoint/2010/main" val="320390989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pPr fontAlgn="base"/>
            <a:r>
              <a:rPr lang="en-US" sz="1800" dirty="0" smtClean="0">
                <a:solidFill>
                  <a:schemeClr val="tx1"/>
                </a:solidFill>
                <a:latin typeface="Calibri" pitchFamily="34" charset="0"/>
                <a:cs typeface="Calibri" pitchFamily="34" charset="0"/>
              </a:rPr>
              <a:t>What will be the output of the following program?</a:t>
            </a:r>
          </a:p>
          <a:p>
            <a:pPr fontAlgn="base"/>
            <a:endParaRPr lang="en-US" sz="1800" dirty="0">
              <a:solidFill>
                <a:schemeClr val="tx1"/>
              </a:solidFill>
              <a:latin typeface="Calibri" pitchFamily="34" charset="0"/>
              <a:cs typeface="Calibri" pitchFamily="34" charset="0"/>
            </a:endParaRPr>
          </a:p>
        </p:txBody>
      </p:sp>
      <p:sp>
        <p:nvSpPr>
          <p:cNvPr id="8" name="Google Shape;99;p19">
            <a:extLst>
              <a:ext uri="{FF2B5EF4-FFF2-40B4-BE49-F238E27FC236}">
                <a16:creationId xmlns=""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smtClean="0">
                <a:solidFill>
                  <a:srgbClr val="FFFFFF"/>
                </a:solidFill>
                <a:latin typeface="Calibri" panose="020F0502020204030204" pitchFamily="34" charset="0"/>
                <a:cs typeface="Calibri" panose="020F0502020204030204" pitchFamily="34" charset="0"/>
              </a:rPr>
              <a:t>Practice question</a:t>
            </a:r>
            <a:endParaRPr lang="en" sz="2400" b="1" dirty="0">
              <a:solidFill>
                <a:srgbClr val="FFFFFF"/>
              </a:solidFill>
              <a:latin typeface="Calibri" panose="020F0502020204030204" pitchFamily="34" charset="0"/>
              <a:cs typeface="Calibri" panose="020F050202020403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2013465717"/>
              </p:ext>
            </p:extLst>
          </p:nvPr>
        </p:nvGraphicFramePr>
        <p:xfrm>
          <a:off x="153575" y="1123950"/>
          <a:ext cx="5178445" cy="3416300"/>
        </p:xfrm>
        <a:graphic>
          <a:graphicData uri="http://schemas.openxmlformats.org/drawingml/2006/table">
            <a:tbl>
              <a:tblPr/>
              <a:tblGrid>
                <a:gridCol w="5178445"/>
              </a:tblGrid>
              <a:tr h="3416300">
                <a:tc>
                  <a:txBody>
                    <a:bodyPr/>
                    <a:lstStyle/>
                    <a:p>
                      <a:pPr rtl="0" fontAlgn="base"/>
                      <a:r>
                        <a:rPr lang="en-IN" sz="1800" b="0" i="0" u="none" strike="noStrike" cap="none" dirty="0" smtClean="0">
                          <a:solidFill>
                            <a:schemeClr val="tx1"/>
                          </a:solidFill>
                          <a:effectLst/>
                          <a:latin typeface="Calibri" pitchFamily="34" charset="0"/>
                          <a:ea typeface="+mn-ea"/>
                          <a:cs typeface="Calibri" pitchFamily="34" charset="0"/>
                          <a:sym typeface="Arial"/>
                        </a:rPr>
                        <a:t>template &lt;</a:t>
                      </a:r>
                      <a:r>
                        <a:rPr lang="en-IN" sz="1800" b="0" i="0" u="none" strike="noStrike" cap="none" dirty="0" err="1" smtClean="0">
                          <a:solidFill>
                            <a:schemeClr val="tx1"/>
                          </a:solidFill>
                          <a:effectLst/>
                          <a:latin typeface="Calibri" pitchFamily="34" charset="0"/>
                          <a:ea typeface="+mn-ea"/>
                          <a:cs typeface="Calibri" pitchFamily="34" charset="0"/>
                          <a:sym typeface="Arial"/>
                        </a:rPr>
                        <a:t>typename</a:t>
                      </a:r>
                      <a:r>
                        <a:rPr lang="en-IN" sz="1800" b="0" i="0" u="none" strike="noStrike" cap="none" dirty="0" smtClean="0">
                          <a:solidFill>
                            <a:schemeClr val="tx1"/>
                          </a:solidFill>
                          <a:effectLst/>
                          <a:latin typeface="Calibri" pitchFamily="34" charset="0"/>
                          <a:ea typeface="+mn-ea"/>
                          <a:cs typeface="Calibri" pitchFamily="34" charset="0"/>
                          <a:sym typeface="Arial"/>
                        </a:rPr>
                        <a:t> T&gt;</a:t>
                      </a:r>
                    </a:p>
                    <a:p>
                      <a:pPr rtl="0" fontAlgn="base"/>
                      <a:r>
                        <a:rPr lang="en-IN" sz="1800" b="0" i="0" u="none" strike="noStrike" cap="none" dirty="0" smtClean="0">
                          <a:solidFill>
                            <a:schemeClr val="tx1"/>
                          </a:solidFill>
                          <a:effectLst/>
                          <a:latin typeface="Calibri" pitchFamily="34" charset="0"/>
                          <a:ea typeface="+mn-ea"/>
                          <a:cs typeface="Calibri" pitchFamily="34" charset="0"/>
                          <a:sym typeface="Arial"/>
                        </a:rPr>
                        <a:t>void fun(</a:t>
                      </a:r>
                      <a:r>
                        <a:rPr lang="en-IN" sz="1800" b="0" i="0" u="none" strike="noStrike" cap="none" dirty="0" err="1" smtClean="0">
                          <a:solidFill>
                            <a:schemeClr val="tx1"/>
                          </a:solidFill>
                          <a:effectLst/>
                          <a:latin typeface="Calibri" pitchFamily="34" charset="0"/>
                          <a:ea typeface="+mn-ea"/>
                          <a:cs typeface="Calibri" pitchFamily="34" charset="0"/>
                          <a:sym typeface="Arial"/>
                        </a:rPr>
                        <a:t>const</a:t>
                      </a:r>
                      <a:r>
                        <a:rPr lang="en-IN" sz="1800" b="0" i="0" u="none" strike="noStrike" cap="none" dirty="0" smtClean="0">
                          <a:solidFill>
                            <a:schemeClr val="tx1"/>
                          </a:solidFill>
                          <a:effectLst/>
                          <a:latin typeface="Calibri" pitchFamily="34" charset="0"/>
                          <a:ea typeface="+mn-ea"/>
                          <a:cs typeface="Calibri" pitchFamily="34" charset="0"/>
                          <a:sym typeface="Arial"/>
                        </a:rPr>
                        <a:t> </a:t>
                      </a:r>
                      <a:r>
                        <a:rPr lang="en-IN" sz="1800" b="0" i="0" u="none" strike="noStrike" cap="none" dirty="0" err="1" smtClean="0">
                          <a:solidFill>
                            <a:schemeClr val="tx1"/>
                          </a:solidFill>
                          <a:effectLst/>
                          <a:latin typeface="Calibri" pitchFamily="34" charset="0"/>
                          <a:ea typeface="+mn-ea"/>
                          <a:cs typeface="Calibri" pitchFamily="34" charset="0"/>
                          <a:sym typeface="Arial"/>
                        </a:rPr>
                        <a:t>T&amp;x</a:t>
                      </a:r>
                      <a:r>
                        <a:rPr lang="en-IN" sz="1800" b="0" i="0" u="none" strike="noStrike" cap="none" dirty="0" smtClean="0">
                          <a:solidFill>
                            <a:schemeClr val="tx1"/>
                          </a:solidFill>
                          <a:effectLst/>
                          <a:latin typeface="Calibri" pitchFamily="34" charset="0"/>
                          <a:ea typeface="+mn-ea"/>
                          <a:cs typeface="Calibri" pitchFamily="34" charset="0"/>
                          <a:sym typeface="Arial"/>
                        </a:rPr>
                        <a:t>)</a:t>
                      </a:r>
                    </a:p>
                    <a:p>
                      <a:pPr rtl="0" fontAlgn="base"/>
                      <a:r>
                        <a:rPr lang="en-IN" sz="1800" b="0" i="0" u="none" strike="noStrike" cap="none" dirty="0" smtClean="0">
                          <a:solidFill>
                            <a:schemeClr val="tx1"/>
                          </a:solidFill>
                          <a:effectLst/>
                          <a:latin typeface="Calibri" pitchFamily="34" charset="0"/>
                          <a:ea typeface="+mn-ea"/>
                          <a:cs typeface="Calibri" pitchFamily="34" charset="0"/>
                          <a:sym typeface="Arial"/>
                        </a:rPr>
                        <a:t>{</a:t>
                      </a:r>
                    </a:p>
                    <a:p>
                      <a:pPr rtl="0" fontAlgn="base"/>
                      <a:r>
                        <a:rPr lang="en-IN" sz="1800" b="0" i="0" u="none" strike="noStrike" cap="none" dirty="0" smtClean="0">
                          <a:solidFill>
                            <a:schemeClr val="tx1"/>
                          </a:solidFill>
                          <a:effectLst/>
                          <a:latin typeface="Calibri" pitchFamily="34" charset="0"/>
                          <a:ea typeface="+mn-ea"/>
                          <a:cs typeface="Calibri" pitchFamily="34" charset="0"/>
                          <a:sym typeface="Arial"/>
                        </a:rPr>
                        <a:t>    static </a:t>
                      </a:r>
                      <a:r>
                        <a:rPr lang="en-IN" sz="1800" b="0" i="0" u="none" strike="noStrike" cap="none" dirty="0" err="1" smtClean="0">
                          <a:solidFill>
                            <a:schemeClr val="tx1"/>
                          </a:solidFill>
                          <a:effectLst/>
                          <a:latin typeface="Calibri" pitchFamily="34" charset="0"/>
                          <a:ea typeface="+mn-ea"/>
                          <a:cs typeface="Calibri" pitchFamily="34" charset="0"/>
                          <a:sym typeface="Arial"/>
                        </a:rPr>
                        <a:t>int</a:t>
                      </a:r>
                      <a:r>
                        <a:rPr lang="en-IN" sz="1800" b="0" i="0" u="none" strike="noStrike" cap="none" dirty="0" smtClean="0">
                          <a:solidFill>
                            <a:schemeClr val="tx1"/>
                          </a:solidFill>
                          <a:effectLst/>
                          <a:latin typeface="Calibri" pitchFamily="34" charset="0"/>
                          <a:ea typeface="+mn-ea"/>
                          <a:cs typeface="Calibri" pitchFamily="34" charset="0"/>
                          <a:sym typeface="Arial"/>
                        </a:rPr>
                        <a:t> count = 0;</a:t>
                      </a:r>
                    </a:p>
                    <a:p>
                      <a:pPr rtl="0" fontAlgn="base"/>
                      <a:r>
                        <a:rPr lang="en-IN" sz="1800" b="0" i="0" u="none" strike="noStrike" cap="none" dirty="0" smtClean="0">
                          <a:solidFill>
                            <a:schemeClr val="tx1"/>
                          </a:solidFill>
                          <a:effectLst/>
                          <a:latin typeface="Calibri" pitchFamily="34" charset="0"/>
                          <a:ea typeface="+mn-ea"/>
                          <a:cs typeface="Calibri" pitchFamily="34" charset="0"/>
                          <a:sym typeface="Arial"/>
                        </a:rPr>
                        <a:t>    </a:t>
                      </a:r>
                      <a:r>
                        <a:rPr lang="en-IN" sz="1800" b="0" i="0" u="none" strike="noStrike" cap="none" dirty="0" err="1" smtClean="0">
                          <a:solidFill>
                            <a:schemeClr val="tx1"/>
                          </a:solidFill>
                          <a:effectLst/>
                          <a:latin typeface="Calibri" pitchFamily="34" charset="0"/>
                          <a:ea typeface="+mn-ea"/>
                          <a:cs typeface="Calibri" pitchFamily="34" charset="0"/>
                          <a:sym typeface="Arial"/>
                        </a:rPr>
                        <a:t>cout</a:t>
                      </a:r>
                      <a:r>
                        <a:rPr lang="en-IN" sz="1800" b="0" i="0" u="none" strike="noStrike" cap="none" dirty="0" smtClean="0">
                          <a:solidFill>
                            <a:schemeClr val="tx1"/>
                          </a:solidFill>
                          <a:effectLst/>
                          <a:latin typeface="Calibri" pitchFamily="34" charset="0"/>
                          <a:ea typeface="+mn-ea"/>
                          <a:cs typeface="Calibri" pitchFamily="34" charset="0"/>
                          <a:sym typeface="Arial"/>
                        </a:rPr>
                        <a:t> &lt;&lt; "x = " &lt;&lt; x &lt;&lt; " count = " &lt;&lt; count &lt;&lt; </a:t>
                      </a:r>
                      <a:r>
                        <a:rPr lang="en-IN" sz="1800" b="0" i="0" u="none" strike="noStrike" cap="none" dirty="0" err="1" smtClean="0">
                          <a:solidFill>
                            <a:schemeClr val="tx1"/>
                          </a:solidFill>
                          <a:effectLst/>
                          <a:latin typeface="Calibri" pitchFamily="34" charset="0"/>
                          <a:ea typeface="+mn-ea"/>
                          <a:cs typeface="Calibri" pitchFamily="34" charset="0"/>
                          <a:sym typeface="Arial"/>
                        </a:rPr>
                        <a:t>endl</a:t>
                      </a:r>
                      <a:r>
                        <a:rPr lang="en-IN" sz="1800" b="0" i="0" u="none" strike="noStrike" cap="none" dirty="0" smtClean="0">
                          <a:solidFill>
                            <a:schemeClr val="tx1"/>
                          </a:solidFill>
                          <a:effectLst/>
                          <a:latin typeface="Calibri" pitchFamily="34" charset="0"/>
                          <a:ea typeface="+mn-ea"/>
                          <a:cs typeface="Calibri" pitchFamily="34" charset="0"/>
                          <a:sym typeface="Arial"/>
                        </a:rPr>
                        <a:t>;</a:t>
                      </a:r>
                    </a:p>
                    <a:p>
                      <a:pPr rtl="0" fontAlgn="base"/>
                      <a:r>
                        <a:rPr lang="en-IN" sz="1800" b="0" i="0" u="none" strike="noStrike" cap="none" dirty="0" smtClean="0">
                          <a:solidFill>
                            <a:schemeClr val="tx1"/>
                          </a:solidFill>
                          <a:effectLst/>
                          <a:latin typeface="Calibri" pitchFamily="34" charset="0"/>
                          <a:ea typeface="+mn-ea"/>
                          <a:cs typeface="Calibri" pitchFamily="34" charset="0"/>
                          <a:sym typeface="Arial"/>
                        </a:rPr>
                        <a:t>    ++count;</a:t>
                      </a:r>
                    </a:p>
                    <a:p>
                      <a:pPr rtl="0" fontAlgn="base"/>
                      <a:r>
                        <a:rPr lang="en-IN" sz="1800" b="0" i="0" u="none" strike="noStrike" cap="none" dirty="0" smtClean="0">
                          <a:solidFill>
                            <a:schemeClr val="tx1"/>
                          </a:solidFill>
                          <a:effectLst/>
                          <a:latin typeface="Calibri" pitchFamily="34" charset="0"/>
                          <a:ea typeface="+mn-ea"/>
                          <a:cs typeface="Calibri" pitchFamily="34" charset="0"/>
                          <a:sym typeface="Arial"/>
                        </a:rPr>
                        <a:t>    return;</a:t>
                      </a:r>
                    </a:p>
                    <a:p>
                      <a:pPr rtl="0" fontAlgn="base"/>
                      <a:r>
                        <a:rPr lang="en-IN" sz="1800" b="0" i="0" u="none" strike="noStrike" cap="none" dirty="0" smtClean="0">
                          <a:solidFill>
                            <a:schemeClr val="tx1"/>
                          </a:solidFill>
                          <a:effectLst/>
                          <a:latin typeface="Calibri" pitchFamily="34" charset="0"/>
                          <a:ea typeface="+mn-ea"/>
                          <a:cs typeface="Calibri" pitchFamily="34" charset="0"/>
                          <a:sym typeface="Arial"/>
                        </a:rPr>
                        <a:t>}</a:t>
                      </a:r>
                    </a:p>
                    <a:p>
                      <a:pPr rtl="0" fontAlgn="base"/>
                      <a:r>
                        <a:rPr lang="en-IN" sz="1800" b="0" i="0" u="none" strike="noStrike" cap="none" dirty="0" smtClean="0">
                          <a:solidFill>
                            <a:schemeClr val="tx1"/>
                          </a:solidFill>
                          <a:effectLst/>
                          <a:latin typeface="Calibri" pitchFamily="34" charset="0"/>
                          <a:ea typeface="+mn-ea"/>
                          <a:cs typeface="Calibri" pitchFamily="34" charset="0"/>
                          <a:sym typeface="Arial"/>
                        </a:rPr>
                        <a:t> </a:t>
                      </a:r>
                    </a:p>
                  </a:txBody>
                  <a:tcPr marL="0" marR="0" marT="0" marB="0" anchor="ctr">
                    <a:lnL>
                      <a:noFill/>
                    </a:lnL>
                    <a:lnR>
                      <a:noFill/>
                    </a:lnR>
                    <a:lnT>
                      <a:noFill/>
                    </a:lnT>
                    <a:lnB>
                      <a:noFill/>
                    </a:lnB>
                  </a:tcPr>
                </a:tc>
              </a:tr>
            </a:tbl>
          </a:graphicData>
        </a:graphic>
      </p:graphicFrame>
      <p:sp>
        <p:nvSpPr>
          <p:cNvPr id="7" name="TextBox 6"/>
          <p:cNvSpPr txBox="1"/>
          <p:nvPr/>
        </p:nvSpPr>
        <p:spPr>
          <a:xfrm>
            <a:off x="5438898" y="890649"/>
            <a:ext cx="3431969" cy="4247317"/>
          </a:xfrm>
          <a:prstGeom prst="rect">
            <a:avLst/>
          </a:prstGeom>
          <a:noFill/>
          <a:ln>
            <a:solidFill>
              <a:schemeClr val="tx1"/>
            </a:solidFill>
          </a:ln>
        </p:spPr>
        <p:txBody>
          <a:bodyPr wrap="square" rtlCol="0">
            <a:spAutoFit/>
          </a:bodyPr>
          <a:lstStyle/>
          <a:p>
            <a:pPr fontAlgn="base"/>
            <a:r>
              <a:rPr lang="en-IN" sz="1800" dirty="0" err="1">
                <a:solidFill>
                  <a:schemeClr val="tx1"/>
                </a:solidFill>
                <a:latin typeface="Calibri" pitchFamily="34" charset="0"/>
                <a:cs typeface="Calibri" pitchFamily="34" charset="0"/>
              </a:rPr>
              <a:t>int</a:t>
            </a:r>
            <a:r>
              <a:rPr lang="en-IN" sz="1800" dirty="0">
                <a:solidFill>
                  <a:schemeClr val="tx1"/>
                </a:solidFill>
                <a:latin typeface="Calibri" pitchFamily="34" charset="0"/>
                <a:cs typeface="Calibri" pitchFamily="34" charset="0"/>
              </a:rPr>
              <a:t> main()</a:t>
            </a:r>
          </a:p>
          <a:p>
            <a:pPr fontAlgn="base"/>
            <a:r>
              <a:rPr lang="en-IN" sz="1800" dirty="0">
                <a:solidFill>
                  <a:schemeClr val="tx1"/>
                </a:solidFill>
                <a:latin typeface="Calibri" pitchFamily="34" charset="0"/>
                <a:cs typeface="Calibri" pitchFamily="34" charset="0"/>
              </a:rPr>
              <a:t>{</a:t>
            </a:r>
          </a:p>
          <a:p>
            <a:pPr fontAlgn="base"/>
            <a:r>
              <a:rPr lang="en-IN" sz="1800" dirty="0">
                <a:solidFill>
                  <a:schemeClr val="tx1"/>
                </a:solidFill>
                <a:latin typeface="Calibri" pitchFamily="34" charset="0"/>
                <a:cs typeface="Calibri" pitchFamily="34" charset="0"/>
              </a:rPr>
              <a:t>    fun&lt;</a:t>
            </a:r>
            <a:r>
              <a:rPr lang="en-IN" sz="1800" dirty="0" err="1">
                <a:solidFill>
                  <a:schemeClr val="tx1"/>
                </a:solidFill>
                <a:latin typeface="Calibri" pitchFamily="34" charset="0"/>
                <a:cs typeface="Calibri" pitchFamily="34" charset="0"/>
              </a:rPr>
              <a:t>int</a:t>
            </a:r>
            <a:r>
              <a:rPr lang="en-IN" sz="1800" dirty="0">
                <a:solidFill>
                  <a:schemeClr val="tx1"/>
                </a:solidFill>
                <a:latin typeface="Calibri" pitchFamily="34" charset="0"/>
                <a:cs typeface="Calibri" pitchFamily="34" charset="0"/>
              </a:rPr>
              <a:t>&gt; (1); </a:t>
            </a:r>
          </a:p>
          <a:p>
            <a:pPr fontAlgn="base"/>
            <a:r>
              <a:rPr lang="en-IN" sz="1800" dirty="0">
                <a:solidFill>
                  <a:schemeClr val="tx1"/>
                </a:solidFill>
                <a:latin typeface="Calibri" pitchFamily="34" charset="0"/>
                <a:cs typeface="Calibri" pitchFamily="34" charset="0"/>
              </a:rPr>
              <a:t>    </a:t>
            </a:r>
            <a:r>
              <a:rPr lang="en-IN" sz="1800" dirty="0" err="1">
                <a:solidFill>
                  <a:schemeClr val="tx1"/>
                </a:solidFill>
                <a:latin typeface="Calibri" pitchFamily="34" charset="0"/>
                <a:cs typeface="Calibri" pitchFamily="34" charset="0"/>
              </a:rPr>
              <a:t>cout</a:t>
            </a:r>
            <a:r>
              <a:rPr lang="en-IN" sz="1800" dirty="0">
                <a:solidFill>
                  <a:schemeClr val="tx1"/>
                </a:solidFill>
                <a:latin typeface="Calibri" pitchFamily="34" charset="0"/>
                <a:cs typeface="Calibri" pitchFamily="34" charset="0"/>
              </a:rPr>
              <a:t> &lt;&lt; </a:t>
            </a:r>
            <a:r>
              <a:rPr lang="en-IN" sz="1800" dirty="0" err="1">
                <a:solidFill>
                  <a:schemeClr val="tx1"/>
                </a:solidFill>
                <a:latin typeface="Calibri" pitchFamily="34" charset="0"/>
                <a:cs typeface="Calibri" pitchFamily="34" charset="0"/>
              </a:rPr>
              <a:t>endl</a:t>
            </a:r>
            <a:r>
              <a:rPr lang="en-IN" sz="1800" dirty="0">
                <a:solidFill>
                  <a:schemeClr val="tx1"/>
                </a:solidFill>
                <a:latin typeface="Calibri" pitchFamily="34" charset="0"/>
                <a:cs typeface="Calibri" pitchFamily="34" charset="0"/>
              </a:rPr>
              <a:t>;</a:t>
            </a:r>
          </a:p>
          <a:p>
            <a:pPr fontAlgn="base"/>
            <a:r>
              <a:rPr lang="en-IN" sz="1800" dirty="0">
                <a:solidFill>
                  <a:schemeClr val="tx1"/>
                </a:solidFill>
                <a:latin typeface="Calibri" pitchFamily="34" charset="0"/>
                <a:cs typeface="Calibri" pitchFamily="34" charset="0"/>
              </a:rPr>
              <a:t>    fun&lt;</a:t>
            </a:r>
            <a:r>
              <a:rPr lang="en-IN" sz="1800" dirty="0" err="1">
                <a:solidFill>
                  <a:schemeClr val="tx1"/>
                </a:solidFill>
                <a:latin typeface="Calibri" pitchFamily="34" charset="0"/>
                <a:cs typeface="Calibri" pitchFamily="34" charset="0"/>
              </a:rPr>
              <a:t>int</a:t>
            </a:r>
            <a:r>
              <a:rPr lang="en-IN" sz="1800" dirty="0">
                <a:solidFill>
                  <a:schemeClr val="tx1"/>
                </a:solidFill>
                <a:latin typeface="Calibri" pitchFamily="34" charset="0"/>
                <a:cs typeface="Calibri" pitchFamily="34" charset="0"/>
              </a:rPr>
              <a:t>&gt;(1); </a:t>
            </a:r>
          </a:p>
          <a:p>
            <a:pPr fontAlgn="base"/>
            <a:r>
              <a:rPr lang="en-IN" sz="1800" dirty="0">
                <a:solidFill>
                  <a:schemeClr val="tx1"/>
                </a:solidFill>
                <a:latin typeface="Calibri" pitchFamily="34" charset="0"/>
                <a:cs typeface="Calibri" pitchFamily="34" charset="0"/>
              </a:rPr>
              <a:t>    </a:t>
            </a:r>
            <a:r>
              <a:rPr lang="en-IN" sz="1800" dirty="0" err="1">
                <a:solidFill>
                  <a:schemeClr val="tx1"/>
                </a:solidFill>
                <a:latin typeface="Calibri" pitchFamily="34" charset="0"/>
                <a:cs typeface="Calibri" pitchFamily="34" charset="0"/>
              </a:rPr>
              <a:t>cout</a:t>
            </a:r>
            <a:r>
              <a:rPr lang="en-IN" sz="1800" dirty="0">
                <a:solidFill>
                  <a:schemeClr val="tx1"/>
                </a:solidFill>
                <a:latin typeface="Calibri" pitchFamily="34" charset="0"/>
                <a:cs typeface="Calibri" pitchFamily="34" charset="0"/>
              </a:rPr>
              <a:t> &lt;&lt; </a:t>
            </a:r>
            <a:r>
              <a:rPr lang="en-IN" sz="1800" dirty="0" err="1">
                <a:solidFill>
                  <a:schemeClr val="tx1"/>
                </a:solidFill>
                <a:latin typeface="Calibri" pitchFamily="34" charset="0"/>
                <a:cs typeface="Calibri" pitchFamily="34" charset="0"/>
              </a:rPr>
              <a:t>endl</a:t>
            </a:r>
            <a:r>
              <a:rPr lang="en-IN" sz="1800" dirty="0">
                <a:solidFill>
                  <a:schemeClr val="tx1"/>
                </a:solidFill>
                <a:latin typeface="Calibri" pitchFamily="34" charset="0"/>
                <a:cs typeface="Calibri" pitchFamily="34" charset="0"/>
              </a:rPr>
              <a:t>;</a:t>
            </a:r>
          </a:p>
          <a:p>
            <a:pPr fontAlgn="base"/>
            <a:r>
              <a:rPr lang="en-IN" sz="1800" dirty="0">
                <a:solidFill>
                  <a:schemeClr val="tx1"/>
                </a:solidFill>
                <a:latin typeface="Calibri" pitchFamily="34" charset="0"/>
                <a:cs typeface="Calibri" pitchFamily="34" charset="0"/>
              </a:rPr>
              <a:t>    fun&lt;double&gt;(1.1);</a:t>
            </a:r>
          </a:p>
          <a:p>
            <a:pPr fontAlgn="base"/>
            <a:r>
              <a:rPr lang="en-IN" sz="1800" dirty="0">
                <a:solidFill>
                  <a:schemeClr val="tx1"/>
                </a:solidFill>
                <a:latin typeface="Calibri" pitchFamily="34" charset="0"/>
                <a:cs typeface="Calibri" pitchFamily="34" charset="0"/>
              </a:rPr>
              <a:t>    </a:t>
            </a:r>
            <a:r>
              <a:rPr lang="en-IN" sz="1800" dirty="0" err="1">
                <a:solidFill>
                  <a:schemeClr val="tx1"/>
                </a:solidFill>
                <a:latin typeface="Calibri" pitchFamily="34" charset="0"/>
                <a:cs typeface="Calibri" pitchFamily="34" charset="0"/>
              </a:rPr>
              <a:t>cout</a:t>
            </a:r>
            <a:r>
              <a:rPr lang="en-IN" sz="1800" dirty="0">
                <a:solidFill>
                  <a:schemeClr val="tx1"/>
                </a:solidFill>
                <a:latin typeface="Calibri" pitchFamily="34" charset="0"/>
                <a:cs typeface="Calibri" pitchFamily="34" charset="0"/>
              </a:rPr>
              <a:t> &lt;&lt; </a:t>
            </a:r>
            <a:r>
              <a:rPr lang="en-IN" sz="1800" dirty="0" err="1">
                <a:solidFill>
                  <a:schemeClr val="tx1"/>
                </a:solidFill>
                <a:latin typeface="Calibri" pitchFamily="34" charset="0"/>
                <a:cs typeface="Calibri" pitchFamily="34" charset="0"/>
              </a:rPr>
              <a:t>endl</a:t>
            </a:r>
            <a:r>
              <a:rPr lang="en-IN" sz="1800" dirty="0">
                <a:solidFill>
                  <a:schemeClr val="tx1"/>
                </a:solidFill>
                <a:latin typeface="Calibri" pitchFamily="34" charset="0"/>
                <a:cs typeface="Calibri" pitchFamily="34" charset="0"/>
              </a:rPr>
              <a:t>;</a:t>
            </a:r>
          </a:p>
          <a:p>
            <a:pPr fontAlgn="base"/>
            <a:r>
              <a:rPr lang="en-IN" sz="1800" dirty="0">
                <a:solidFill>
                  <a:schemeClr val="tx1"/>
                </a:solidFill>
                <a:latin typeface="Calibri" pitchFamily="34" charset="0"/>
                <a:cs typeface="Calibri" pitchFamily="34" charset="0"/>
              </a:rPr>
              <a:t>    return 0</a:t>
            </a:r>
            <a:r>
              <a:rPr lang="en-IN" sz="1800" dirty="0" smtClean="0">
                <a:solidFill>
                  <a:schemeClr val="tx1"/>
                </a:solidFill>
                <a:latin typeface="Calibri" pitchFamily="34" charset="0"/>
                <a:cs typeface="Calibri" pitchFamily="34" charset="0"/>
              </a:rPr>
              <a:t>;</a:t>
            </a:r>
            <a:endParaRPr lang="en-IN" sz="1800" dirty="0">
              <a:solidFill>
                <a:schemeClr val="tx1"/>
              </a:solidFill>
              <a:latin typeface="Calibri" pitchFamily="34" charset="0"/>
              <a:cs typeface="Calibri" pitchFamily="34" charset="0"/>
            </a:endParaRPr>
          </a:p>
          <a:p>
            <a:pPr fontAlgn="base"/>
            <a:r>
              <a:rPr lang="en-IN" sz="1800" dirty="0" smtClean="0">
                <a:solidFill>
                  <a:schemeClr val="tx1"/>
                </a:solidFill>
                <a:latin typeface="Calibri" pitchFamily="34" charset="0"/>
                <a:cs typeface="Calibri" pitchFamily="34" charset="0"/>
              </a:rPr>
              <a:t>}</a:t>
            </a:r>
          </a:p>
          <a:p>
            <a:pPr fontAlgn="base"/>
            <a:endParaRPr lang="en-IN" sz="1800" dirty="0">
              <a:solidFill>
                <a:schemeClr val="tx1"/>
              </a:solidFill>
              <a:latin typeface="Calibri" pitchFamily="34" charset="0"/>
              <a:cs typeface="Calibri" pitchFamily="34" charset="0"/>
            </a:endParaRPr>
          </a:p>
          <a:p>
            <a:pPr fontAlgn="base"/>
            <a:endParaRPr lang="en-IN" sz="1800" dirty="0" smtClean="0">
              <a:solidFill>
                <a:schemeClr val="tx1"/>
              </a:solidFill>
              <a:latin typeface="Calibri" pitchFamily="34" charset="0"/>
              <a:cs typeface="Calibri" pitchFamily="34" charset="0"/>
            </a:endParaRPr>
          </a:p>
          <a:p>
            <a:pPr fontAlgn="base"/>
            <a:endParaRPr lang="en-IN" sz="1800" dirty="0">
              <a:solidFill>
                <a:schemeClr val="tx1"/>
              </a:solidFill>
              <a:latin typeface="Calibri" pitchFamily="34" charset="0"/>
              <a:cs typeface="Calibri" pitchFamily="34" charset="0"/>
            </a:endParaRPr>
          </a:p>
          <a:p>
            <a:pPr fontAlgn="base"/>
            <a:endParaRPr lang="en-IN" sz="1800" dirty="0" smtClean="0">
              <a:solidFill>
                <a:schemeClr val="tx1"/>
              </a:solidFill>
              <a:latin typeface="Calibri" pitchFamily="34" charset="0"/>
              <a:cs typeface="Calibri" pitchFamily="34" charset="0"/>
            </a:endParaRPr>
          </a:p>
          <a:p>
            <a:pPr fontAlgn="base"/>
            <a:endParaRPr lang="en-IN" sz="1800" dirty="0">
              <a:solidFill>
                <a:schemeClr val="tx1"/>
              </a:solidFill>
              <a:latin typeface="Calibri" pitchFamily="34" charset="0"/>
              <a:cs typeface="Calibri" pitchFamily="34" charset="0"/>
            </a:endParaRPr>
          </a:p>
        </p:txBody>
      </p:sp>
    </p:spTree>
    <p:extLst>
      <p:ext uri="{BB962C8B-B14F-4D97-AF65-F5344CB8AC3E}">
        <p14:creationId xmlns:p14="http://schemas.microsoft.com/office/powerpoint/2010/main" val="74171094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pPr fontAlgn="base"/>
            <a:endParaRPr lang="en-US" sz="1800" dirty="0">
              <a:solidFill>
                <a:schemeClr val="tx1"/>
              </a:solidFill>
              <a:latin typeface="Calibri" pitchFamily="34" charset="0"/>
              <a:cs typeface="Calibri" pitchFamily="34" charset="0"/>
            </a:endParaRPr>
          </a:p>
        </p:txBody>
      </p:sp>
      <p:sp>
        <p:nvSpPr>
          <p:cNvPr id="8" name="Google Shape;99;p19">
            <a:extLst>
              <a:ext uri="{FF2B5EF4-FFF2-40B4-BE49-F238E27FC236}">
                <a16:creationId xmlns=""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smtClean="0">
                <a:solidFill>
                  <a:srgbClr val="FFFFFF"/>
                </a:solidFill>
                <a:latin typeface="Calibri" panose="020F0502020204030204" pitchFamily="34" charset="0"/>
                <a:cs typeface="Calibri" panose="020F0502020204030204" pitchFamily="34" charset="0"/>
              </a:rPr>
              <a:t>Practice question</a:t>
            </a:r>
            <a:endParaRPr lang="en" sz="2400" b="1" dirty="0">
              <a:solidFill>
                <a:srgbClr val="FFFFFF"/>
              </a:solidFill>
              <a:latin typeface="Calibri" panose="020F0502020204030204" pitchFamily="34" charset="0"/>
              <a:cs typeface="Calibri" panose="020F050202020403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586426720"/>
              </p:ext>
            </p:extLst>
          </p:nvPr>
        </p:nvGraphicFramePr>
        <p:xfrm>
          <a:off x="153575" y="1123950"/>
          <a:ext cx="8882399" cy="3416300"/>
        </p:xfrm>
        <a:graphic>
          <a:graphicData uri="http://schemas.openxmlformats.org/drawingml/2006/table">
            <a:tbl>
              <a:tblPr/>
              <a:tblGrid>
                <a:gridCol w="8882399"/>
              </a:tblGrid>
              <a:tr h="3416300">
                <a:tc>
                  <a:txBody>
                    <a:bodyPr/>
                    <a:lstStyle/>
                    <a:p>
                      <a:pPr rtl="0" fontAlgn="base"/>
                      <a:r>
                        <a:rPr lang="en-US" sz="1800" b="0" i="0" u="none" strike="noStrike" cap="none" dirty="0" smtClean="0">
                          <a:solidFill>
                            <a:schemeClr val="tx1"/>
                          </a:solidFill>
                          <a:effectLst/>
                          <a:latin typeface="Calibri" pitchFamily="34" charset="0"/>
                          <a:ea typeface="+mn-ea"/>
                          <a:cs typeface="Calibri" pitchFamily="34" charset="0"/>
                          <a:sym typeface="Arial"/>
                        </a:rPr>
                        <a:t>x = 1 count = 0</a:t>
                      </a:r>
                    </a:p>
                    <a:p>
                      <a:pPr rtl="0" fontAlgn="base"/>
                      <a:endParaRPr lang="en-US" sz="1800" b="0" i="0" u="none" strike="noStrike" cap="none" dirty="0" smtClean="0">
                        <a:solidFill>
                          <a:schemeClr val="tx1"/>
                        </a:solidFill>
                        <a:effectLst/>
                        <a:latin typeface="Calibri" pitchFamily="34" charset="0"/>
                        <a:ea typeface="+mn-ea"/>
                        <a:cs typeface="Calibri" pitchFamily="34" charset="0"/>
                        <a:sym typeface="Arial"/>
                      </a:endParaRPr>
                    </a:p>
                    <a:p>
                      <a:pPr rtl="0" fontAlgn="base"/>
                      <a:r>
                        <a:rPr lang="en-US" sz="1800" b="0" i="0" u="none" strike="noStrike" cap="none" dirty="0" smtClean="0">
                          <a:solidFill>
                            <a:schemeClr val="tx1"/>
                          </a:solidFill>
                          <a:effectLst/>
                          <a:latin typeface="Calibri" pitchFamily="34" charset="0"/>
                          <a:ea typeface="+mn-ea"/>
                          <a:cs typeface="Calibri" pitchFamily="34" charset="0"/>
                          <a:sym typeface="Arial"/>
                        </a:rPr>
                        <a:t>x = 1 count = 1</a:t>
                      </a:r>
                    </a:p>
                    <a:p>
                      <a:pPr rtl="0" fontAlgn="base"/>
                      <a:endParaRPr lang="en-US" sz="1800" b="0" i="0" u="none" strike="noStrike" cap="none" dirty="0" smtClean="0">
                        <a:solidFill>
                          <a:schemeClr val="tx1"/>
                        </a:solidFill>
                        <a:effectLst/>
                        <a:latin typeface="Calibri" pitchFamily="34" charset="0"/>
                        <a:ea typeface="+mn-ea"/>
                        <a:cs typeface="Calibri" pitchFamily="34" charset="0"/>
                        <a:sym typeface="Arial"/>
                      </a:endParaRPr>
                    </a:p>
                    <a:p>
                      <a:pPr rtl="0" fontAlgn="base"/>
                      <a:r>
                        <a:rPr lang="en-US" sz="1800" b="0" i="0" u="none" strike="noStrike" cap="none" dirty="0" smtClean="0">
                          <a:solidFill>
                            <a:schemeClr val="tx1"/>
                          </a:solidFill>
                          <a:effectLst/>
                          <a:latin typeface="Calibri" pitchFamily="34" charset="0"/>
                          <a:ea typeface="+mn-ea"/>
                          <a:cs typeface="Calibri" pitchFamily="34" charset="0"/>
                          <a:sym typeface="Arial"/>
                        </a:rPr>
                        <a:t>x = 1.1 count = 0</a:t>
                      </a:r>
                    </a:p>
                    <a:p>
                      <a:pPr rtl="0" fontAlgn="base"/>
                      <a:endParaRPr lang="en-US" sz="1800" b="0" i="0" u="none" strike="noStrike" cap="none" dirty="0" smtClean="0">
                        <a:solidFill>
                          <a:schemeClr val="tx1"/>
                        </a:solidFill>
                        <a:effectLst/>
                        <a:latin typeface="Calibri" pitchFamily="34" charset="0"/>
                        <a:ea typeface="+mn-ea"/>
                        <a:cs typeface="Calibri" pitchFamily="34" charset="0"/>
                        <a:sym typeface="Arial"/>
                      </a:endParaRPr>
                    </a:p>
                    <a:p>
                      <a:pPr rtl="0" fontAlgn="base"/>
                      <a:r>
                        <a:rPr lang="en-US" sz="1800" b="0" i="0" u="none" strike="noStrike" cap="none" dirty="0" smtClean="0">
                          <a:solidFill>
                            <a:schemeClr val="tx1"/>
                          </a:solidFill>
                          <a:effectLst/>
                          <a:latin typeface="Calibri" pitchFamily="34" charset="0"/>
                          <a:ea typeface="+mn-ea"/>
                          <a:cs typeface="Calibri" pitchFamily="34" charset="0"/>
                          <a:sym typeface="Arial"/>
                        </a:rPr>
                        <a:t>Compiler creates a new instance of a template function for every data type. So compiler creates two functions in the above example, one for </a:t>
                      </a:r>
                      <a:r>
                        <a:rPr lang="en-US" sz="1800" b="0" i="0" u="none" strike="noStrike" cap="none" dirty="0" err="1" smtClean="0">
                          <a:solidFill>
                            <a:schemeClr val="tx1"/>
                          </a:solidFill>
                          <a:effectLst/>
                          <a:latin typeface="Calibri" pitchFamily="34" charset="0"/>
                          <a:ea typeface="+mn-ea"/>
                          <a:cs typeface="Calibri" pitchFamily="34" charset="0"/>
                          <a:sym typeface="Arial"/>
                        </a:rPr>
                        <a:t>int</a:t>
                      </a:r>
                      <a:r>
                        <a:rPr lang="en-US" sz="1800" b="0" i="0" u="none" strike="noStrike" cap="none" dirty="0" smtClean="0">
                          <a:solidFill>
                            <a:schemeClr val="tx1"/>
                          </a:solidFill>
                          <a:effectLst/>
                          <a:latin typeface="Calibri" pitchFamily="34" charset="0"/>
                          <a:ea typeface="+mn-ea"/>
                          <a:cs typeface="Calibri" pitchFamily="34" charset="0"/>
                          <a:sym typeface="Arial"/>
                        </a:rPr>
                        <a:t> and other for double. Every instance has its own copy of static variable. The </a:t>
                      </a:r>
                      <a:r>
                        <a:rPr lang="en-US" sz="1800" b="0" i="0" u="none" strike="noStrike" cap="none" dirty="0" err="1" smtClean="0">
                          <a:solidFill>
                            <a:schemeClr val="tx1"/>
                          </a:solidFill>
                          <a:effectLst/>
                          <a:latin typeface="Calibri" pitchFamily="34" charset="0"/>
                          <a:ea typeface="+mn-ea"/>
                          <a:cs typeface="Calibri" pitchFamily="34" charset="0"/>
                          <a:sym typeface="Arial"/>
                        </a:rPr>
                        <a:t>int</a:t>
                      </a:r>
                      <a:r>
                        <a:rPr lang="en-US" sz="1800" b="0" i="0" u="none" strike="noStrike" cap="none" dirty="0" smtClean="0">
                          <a:solidFill>
                            <a:schemeClr val="tx1"/>
                          </a:solidFill>
                          <a:effectLst/>
                          <a:latin typeface="Calibri" pitchFamily="34" charset="0"/>
                          <a:ea typeface="+mn-ea"/>
                          <a:cs typeface="Calibri" pitchFamily="34" charset="0"/>
                          <a:sym typeface="Arial"/>
                        </a:rPr>
                        <a:t> instance of function is called twice, so count is incremented for the second call.</a:t>
                      </a:r>
                      <a:endParaRPr lang="en-IN" sz="1800" b="0" i="0" u="none" strike="noStrike" cap="none" dirty="0" smtClean="0">
                        <a:solidFill>
                          <a:schemeClr val="tx1"/>
                        </a:solidFill>
                        <a:effectLst/>
                        <a:latin typeface="Calibri" pitchFamily="34" charset="0"/>
                        <a:ea typeface="+mn-ea"/>
                        <a:cs typeface="Calibri" pitchFamily="34" charset="0"/>
                        <a:sym typeface="Arial"/>
                      </a:endParaRPr>
                    </a:p>
                  </a:txBody>
                  <a:tcPr marL="0" marR="0" marT="0" marB="0" anchor="ctr">
                    <a:lnL>
                      <a:noFill/>
                    </a:lnL>
                    <a:lnR>
                      <a:noFill/>
                    </a:lnR>
                    <a:lnT>
                      <a:noFill/>
                    </a:lnT>
                    <a:lnB>
                      <a:noFill/>
                    </a:lnB>
                  </a:tcPr>
                </a:tc>
              </a:tr>
            </a:tbl>
          </a:graphicData>
        </a:graphic>
      </p:graphicFrame>
    </p:spTree>
    <p:extLst>
      <p:ext uri="{BB962C8B-B14F-4D97-AF65-F5344CB8AC3E}">
        <p14:creationId xmlns:p14="http://schemas.microsoft.com/office/powerpoint/2010/main" val="33024149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 name="Google Shape;99;p19">
            <a:extLst>
              <a:ext uri="{FF2B5EF4-FFF2-40B4-BE49-F238E27FC236}">
                <a16:creationId xmlns=""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smtClean="0">
                <a:solidFill>
                  <a:srgbClr val="FFFFFF"/>
                </a:solidFill>
                <a:latin typeface="Calibri" panose="020F0502020204030204" pitchFamily="34" charset="0"/>
                <a:cs typeface="Calibri" panose="020F0502020204030204" pitchFamily="34" charset="0"/>
              </a:rPr>
              <a:t>Practice question</a:t>
            </a:r>
            <a:endParaRPr lang="en" sz="2400" b="1" dirty="0">
              <a:solidFill>
                <a:srgbClr val="FFFFFF"/>
              </a:solidFill>
              <a:latin typeface="Calibri" panose="020F0502020204030204" pitchFamily="34" charset="0"/>
              <a:cs typeface="Calibri" panose="020F050202020403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03304722"/>
              </p:ext>
            </p:extLst>
          </p:nvPr>
        </p:nvGraphicFramePr>
        <p:xfrm>
          <a:off x="153575" y="783780"/>
          <a:ext cx="8788543" cy="3840480"/>
        </p:xfrm>
        <a:graphic>
          <a:graphicData uri="http://schemas.openxmlformats.org/drawingml/2006/table">
            <a:tbl>
              <a:tblPr/>
              <a:tblGrid>
                <a:gridCol w="8788543"/>
              </a:tblGrid>
              <a:tr h="3435845">
                <a:tc>
                  <a:txBody>
                    <a:bodyPr/>
                    <a:lstStyle/>
                    <a:p>
                      <a:pPr rtl="0" fontAlgn="base"/>
                      <a:r>
                        <a:rPr lang="en-US" sz="1800" b="0" i="0" u="none" strike="noStrike" cap="none" dirty="0" smtClean="0">
                          <a:solidFill>
                            <a:schemeClr val="tx1"/>
                          </a:solidFill>
                          <a:effectLst/>
                          <a:latin typeface="Calibri" pitchFamily="34" charset="0"/>
                          <a:ea typeface="+mn-ea"/>
                          <a:cs typeface="Calibri" pitchFamily="34" charset="0"/>
                          <a:sym typeface="Arial"/>
                        </a:rPr>
                        <a:t>Which of the following is correct</a:t>
                      </a:r>
                      <a:r>
                        <a:rPr lang="en-US" sz="1800" b="0" i="0" u="none" strike="noStrike" cap="none" baseline="0" dirty="0" smtClean="0">
                          <a:solidFill>
                            <a:schemeClr val="tx1"/>
                          </a:solidFill>
                          <a:effectLst/>
                          <a:latin typeface="Calibri" pitchFamily="34" charset="0"/>
                          <a:ea typeface="+mn-ea"/>
                          <a:cs typeface="Calibri" pitchFamily="34" charset="0"/>
                          <a:sym typeface="Arial"/>
                        </a:rPr>
                        <a:t> </a:t>
                      </a:r>
                      <a:r>
                        <a:rPr lang="en-US" sz="1800" b="0" i="0" u="none" strike="noStrike" cap="none" dirty="0" smtClean="0">
                          <a:solidFill>
                            <a:schemeClr val="tx1"/>
                          </a:solidFill>
                          <a:effectLst/>
                          <a:latin typeface="Calibri" pitchFamily="34" charset="0"/>
                          <a:ea typeface="+mn-ea"/>
                          <a:cs typeface="Calibri" pitchFamily="34" charset="0"/>
                          <a:sym typeface="Arial"/>
                        </a:rPr>
                        <a:t>about templates</a:t>
                      </a:r>
                      <a:r>
                        <a:rPr lang="en-US" sz="1800" b="0" i="0" u="none" strike="noStrike" cap="none" baseline="0" dirty="0" smtClean="0">
                          <a:solidFill>
                            <a:schemeClr val="tx1"/>
                          </a:solidFill>
                          <a:effectLst/>
                          <a:latin typeface="Calibri" pitchFamily="34" charset="0"/>
                          <a:ea typeface="+mn-ea"/>
                          <a:cs typeface="Calibri" pitchFamily="34" charset="0"/>
                          <a:sym typeface="Arial"/>
                        </a:rPr>
                        <a:t> </a:t>
                      </a:r>
                      <a:r>
                        <a:rPr lang="en-US" sz="1800" b="0" i="0" u="none" strike="noStrike" cap="none" dirty="0" smtClean="0">
                          <a:solidFill>
                            <a:schemeClr val="tx1"/>
                          </a:solidFill>
                          <a:effectLst/>
                          <a:latin typeface="Calibri" pitchFamily="34" charset="0"/>
                          <a:ea typeface="+mn-ea"/>
                          <a:cs typeface="Calibri" pitchFamily="34" charset="0"/>
                          <a:sym typeface="Arial"/>
                        </a:rPr>
                        <a:t>in C++? </a:t>
                      </a:r>
                    </a:p>
                    <a:p>
                      <a:pPr lvl="1"/>
                      <a:r>
                        <a:rPr lang="en-US" sz="1800" dirty="0" smtClean="0">
                          <a:latin typeface="Calibri" pitchFamily="34" charset="0"/>
                          <a:cs typeface="Calibri" pitchFamily="34" charset="0"/>
                        </a:rPr>
                        <a:t>(1)When we write overloaded function we must code the function for each usage. </a:t>
                      </a:r>
                    </a:p>
                    <a:p>
                      <a:pPr lvl="1"/>
                      <a:r>
                        <a:rPr lang="en-US" sz="1800" dirty="0" smtClean="0">
                          <a:latin typeface="Calibri" pitchFamily="34" charset="0"/>
                          <a:cs typeface="Calibri" pitchFamily="34" charset="0"/>
                        </a:rPr>
                        <a:t>(2)When we write function template we code the function only once.</a:t>
                      </a:r>
                    </a:p>
                    <a:p>
                      <a:pPr lvl="1"/>
                      <a:endParaRPr lang="en-US" sz="1800" dirty="0" smtClean="0">
                        <a:latin typeface="Calibri" pitchFamily="34" charset="0"/>
                        <a:cs typeface="Calibri" pitchFamily="34" charset="0"/>
                      </a:endParaRPr>
                    </a:p>
                    <a:p>
                      <a:pPr marL="342900" lvl="1" indent="-342900">
                        <a:buAutoNum type="arabicPeriod"/>
                      </a:pPr>
                      <a:r>
                        <a:rPr lang="en-US" sz="1800" dirty="0" smtClean="0">
                          <a:latin typeface="Calibri" pitchFamily="34" charset="0"/>
                          <a:cs typeface="Calibri" pitchFamily="34" charset="0"/>
                        </a:rPr>
                        <a:t>1 only</a:t>
                      </a:r>
                    </a:p>
                    <a:p>
                      <a:pPr marL="342900" lvl="1" indent="-342900">
                        <a:buAutoNum type="arabicPeriod"/>
                      </a:pPr>
                      <a:r>
                        <a:rPr lang="en-US" sz="1800" dirty="0" smtClean="0">
                          <a:latin typeface="Calibri" pitchFamily="34" charset="0"/>
                          <a:cs typeface="Calibri" pitchFamily="34" charset="0"/>
                        </a:rPr>
                        <a:t>2 only</a:t>
                      </a:r>
                    </a:p>
                    <a:p>
                      <a:pPr marL="342900" lvl="1" indent="-342900">
                        <a:buAutoNum type="arabicPeriod"/>
                      </a:pPr>
                      <a:r>
                        <a:rPr lang="en-US" sz="1800" dirty="0" smtClean="0">
                          <a:latin typeface="Calibri" pitchFamily="34" charset="0"/>
                          <a:cs typeface="Calibri" pitchFamily="34" charset="0"/>
                        </a:rPr>
                        <a:t>Both are true</a:t>
                      </a:r>
                    </a:p>
                    <a:p>
                      <a:pPr marL="342900" lvl="1" indent="-342900">
                        <a:buAutoNum type="arabicPeriod"/>
                      </a:pPr>
                      <a:r>
                        <a:rPr lang="en-US" sz="1800" dirty="0" smtClean="0">
                          <a:latin typeface="Calibri" pitchFamily="34" charset="0"/>
                          <a:cs typeface="Calibri" pitchFamily="34" charset="0"/>
                        </a:rPr>
                        <a:t>Both</a:t>
                      </a:r>
                      <a:r>
                        <a:rPr lang="en-US" sz="1800" baseline="0" dirty="0" smtClean="0">
                          <a:latin typeface="Calibri" pitchFamily="34" charset="0"/>
                          <a:cs typeface="Calibri" pitchFamily="34" charset="0"/>
                        </a:rPr>
                        <a:t> are false</a:t>
                      </a:r>
                    </a:p>
                    <a:p>
                      <a:pPr marL="0" lvl="1" indent="0">
                        <a:buNone/>
                      </a:pPr>
                      <a:endParaRPr lang="en-US" sz="1800" baseline="0" dirty="0" smtClean="0">
                        <a:latin typeface="Calibri" pitchFamily="34" charset="0"/>
                        <a:cs typeface="Calibri" pitchFamily="34" charset="0"/>
                      </a:endParaRPr>
                    </a:p>
                    <a:p>
                      <a:pPr marL="0" lvl="1" indent="0">
                        <a:buNone/>
                      </a:pPr>
                      <a:endParaRPr lang="en-US" sz="1800" baseline="0" dirty="0" smtClean="0">
                        <a:latin typeface="Calibri" pitchFamily="34" charset="0"/>
                        <a:cs typeface="Calibri" pitchFamily="34" charset="0"/>
                      </a:endParaRPr>
                    </a:p>
                    <a:p>
                      <a:pPr marL="0" lvl="1" indent="0">
                        <a:buNone/>
                      </a:pPr>
                      <a:endParaRPr lang="en-US" sz="1800" baseline="0" dirty="0" smtClean="0">
                        <a:latin typeface="Calibri" pitchFamily="34" charset="0"/>
                        <a:cs typeface="Calibri" pitchFamily="34" charset="0"/>
                      </a:endParaRPr>
                    </a:p>
                    <a:p>
                      <a:pPr marL="0" lvl="1" indent="0">
                        <a:buNone/>
                      </a:pPr>
                      <a:endParaRPr lang="en-US" sz="1800" baseline="0" dirty="0" smtClean="0">
                        <a:latin typeface="Calibri" pitchFamily="34" charset="0"/>
                        <a:cs typeface="Calibri" pitchFamily="34" charset="0"/>
                      </a:endParaRPr>
                    </a:p>
                    <a:p>
                      <a:pPr marL="0" lvl="1" indent="0">
                        <a:buNone/>
                      </a:pPr>
                      <a:endParaRPr lang="en-US" sz="1800" baseline="0" dirty="0" smtClean="0">
                        <a:latin typeface="Calibri" pitchFamily="34" charset="0"/>
                        <a:cs typeface="Calibri" pitchFamily="34" charset="0"/>
                      </a:endParaRPr>
                    </a:p>
                    <a:p>
                      <a:pPr marL="0" lvl="1" indent="0">
                        <a:buNone/>
                      </a:pPr>
                      <a:endParaRPr lang="en-US" sz="1800" baseline="0" dirty="0" smtClean="0">
                        <a:latin typeface="Calibri" pitchFamily="34" charset="0"/>
                        <a:cs typeface="Calibri" pitchFamily="34" charset="0"/>
                      </a:endParaRPr>
                    </a:p>
                  </a:txBody>
                  <a:tcPr marL="0" marR="0" marT="0" marB="0" anchor="ctr">
                    <a:lnL>
                      <a:noFill/>
                    </a:lnL>
                    <a:lnR>
                      <a:noFill/>
                    </a:lnR>
                    <a:lnT>
                      <a:noFill/>
                    </a:lnT>
                    <a:lnB>
                      <a:noFill/>
                    </a:lnB>
                  </a:tcPr>
                </a:tc>
              </a:tr>
            </a:tbl>
          </a:graphicData>
        </a:graphic>
      </p:graphicFrame>
    </p:spTree>
    <p:extLst>
      <p:ext uri="{BB962C8B-B14F-4D97-AF65-F5344CB8AC3E}">
        <p14:creationId xmlns:p14="http://schemas.microsoft.com/office/powerpoint/2010/main" val="387771708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 name="Google Shape;99;p19">
            <a:extLst>
              <a:ext uri="{FF2B5EF4-FFF2-40B4-BE49-F238E27FC236}">
                <a16:creationId xmlns=""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smtClean="0">
                <a:solidFill>
                  <a:srgbClr val="FFFFFF"/>
                </a:solidFill>
                <a:latin typeface="Calibri" panose="020F0502020204030204" pitchFamily="34" charset="0"/>
                <a:cs typeface="Calibri" panose="020F0502020204030204" pitchFamily="34" charset="0"/>
              </a:rPr>
              <a:t>Practice question</a:t>
            </a:r>
            <a:endParaRPr lang="en" sz="2400" b="1" dirty="0">
              <a:solidFill>
                <a:srgbClr val="FFFFFF"/>
              </a:solidFill>
              <a:latin typeface="Calibri" panose="020F0502020204030204" pitchFamily="34" charset="0"/>
              <a:cs typeface="Calibri" panose="020F050202020403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121837689"/>
              </p:ext>
            </p:extLst>
          </p:nvPr>
        </p:nvGraphicFramePr>
        <p:xfrm>
          <a:off x="153575" y="783780"/>
          <a:ext cx="8788543" cy="3840480"/>
        </p:xfrm>
        <a:graphic>
          <a:graphicData uri="http://schemas.openxmlformats.org/drawingml/2006/table">
            <a:tbl>
              <a:tblPr/>
              <a:tblGrid>
                <a:gridCol w="8788543"/>
              </a:tblGrid>
              <a:tr h="3435845">
                <a:tc>
                  <a:txBody>
                    <a:bodyPr/>
                    <a:lstStyle/>
                    <a:p>
                      <a:pPr rtl="0" fontAlgn="base"/>
                      <a:r>
                        <a:rPr lang="en-US" sz="1800" b="0" i="0" u="none" strike="noStrike" cap="none" dirty="0" smtClean="0">
                          <a:solidFill>
                            <a:schemeClr val="tx1"/>
                          </a:solidFill>
                          <a:effectLst/>
                          <a:latin typeface="Calibri" pitchFamily="34" charset="0"/>
                          <a:ea typeface="+mn-ea"/>
                          <a:cs typeface="Calibri" pitchFamily="34" charset="0"/>
                          <a:sym typeface="Arial"/>
                        </a:rPr>
                        <a:t>Which of the following is correct</a:t>
                      </a:r>
                      <a:r>
                        <a:rPr lang="en-US" sz="1800" b="0" i="0" u="none" strike="noStrike" cap="none" baseline="0" dirty="0" smtClean="0">
                          <a:solidFill>
                            <a:schemeClr val="tx1"/>
                          </a:solidFill>
                          <a:effectLst/>
                          <a:latin typeface="Calibri" pitchFamily="34" charset="0"/>
                          <a:ea typeface="+mn-ea"/>
                          <a:cs typeface="Calibri" pitchFamily="34" charset="0"/>
                          <a:sym typeface="Arial"/>
                        </a:rPr>
                        <a:t> </a:t>
                      </a:r>
                      <a:r>
                        <a:rPr lang="en-US" sz="1800" b="0" i="0" u="none" strike="noStrike" cap="none" dirty="0" smtClean="0">
                          <a:solidFill>
                            <a:schemeClr val="tx1"/>
                          </a:solidFill>
                          <a:effectLst/>
                          <a:latin typeface="Calibri" pitchFamily="34" charset="0"/>
                          <a:ea typeface="+mn-ea"/>
                          <a:cs typeface="Calibri" pitchFamily="34" charset="0"/>
                          <a:sym typeface="Arial"/>
                        </a:rPr>
                        <a:t>about templates</a:t>
                      </a:r>
                      <a:r>
                        <a:rPr lang="en-US" sz="1800" b="0" i="0" u="none" strike="noStrike" cap="none" baseline="0" dirty="0" smtClean="0">
                          <a:solidFill>
                            <a:schemeClr val="tx1"/>
                          </a:solidFill>
                          <a:effectLst/>
                          <a:latin typeface="Calibri" pitchFamily="34" charset="0"/>
                          <a:ea typeface="+mn-ea"/>
                          <a:cs typeface="Calibri" pitchFamily="34" charset="0"/>
                          <a:sym typeface="Arial"/>
                        </a:rPr>
                        <a:t> </a:t>
                      </a:r>
                      <a:r>
                        <a:rPr lang="en-US" sz="1800" b="0" i="0" u="none" strike="noStrike" cap="none" dirty="0" smtClean="0">
                          <a:solidFill>
                            <a:schemeClr val="tx1"/>
                          </a:solidFill>
                          <a:effectLst/>
                          <a:latin typeface="Calibri" pitchFamily="34" charset="0"/>
                          <a:ea typeface="+mn-ea"/>
                          <a:cs typeface="Calibri" pitchFamily="34" charset="0"/>
                          <a:sym typeface="Arial"/>
                        </a:rPr>
                        <a:t>in C++? </a:t>
                      </a:r>
                    </a:p>
                    <a:p>
                      <a:pPr lvl="1"/>
                      <a:r>
                        <a:rPr lang="en-US" sz="1800" dirty="0" smtClean="0">
                          <a:latin typeface="Calibri" pitchFamily="34" charset="0"/>
                          <a:cs typeface="Calibri" pitchFamily="34" charset="0"/>
                        </a:rPr>
                        <a:t>(1)When we write overloaded function we must code the function for each usage. </a:t>
                      </a:r>
                    </a:p>
                    <a:p>
                      <a:pPr lvl="1"/>
                      <a:r>
                        <a:rPr lang="en-US" sz="1800" dirty="0" smtClean="0">
                          <a:latin typeface="Calibri" pitchFamily="34" charset="0"/>
                          <a:cs typeface="Calibri" pitchFamily="34" charset="0"/>
                        </a:rPr>
                        <a:t>(2)When we write function template we code the function only once.</a:t>
                      </a:r>
                    </a:p>
                    <a:p>
                      <a:pPr lvl="1"/>
                      <a:endParaRPr lang="en-US" sz="1800" dirty="0" smtClean="0">
                        <a:latin typeface="Calibri" pitchFamily="34" charset="0"/>
                        <a:cs typeface="Calibri" pitchFamily="34" charset="0"/>
                      </a:endParaRPr>
                    </a:p>
                    <a:p>
                      <a:pPr marL="342900" lvl="1" indent="-342900">
                        <a:buAutoNum type="arabicPeriod"/>
                      </a:pPr>
                      <a:r>
                        <a:rPr lang="en-US" sz="1800" dirty="0" smtClean="0">
                          <a:latin typeface="Calibri" pitchFamily="34" charset="0"/>
                          <a:cs typeface="Calibri" pitchFamily="34" charset="0"/>
                        </a:rPr>
                        <a:t>1 only</a:t>
                      </a:r>
                    </a:p>
                    <a:p>
                      <a:pPr marL="342900" lvl="1" indent="-342900">
                        <a:buAutoNum type="arabicPeriod"/>
                      </a:pPr>
                      <a:r>
                        <a:rPr lang="en-US" sz="1800" dirty="0" smtClean="0">
                          <a:latin typeface="Calibri" pitchFamily="34" charset="0"/>
                          <a:cs typeface="Calibri" pitchFamily="34" charset="0"/>
                        </a:rPr>
                        <a:t>2 only</a:t>
                      </a:r>
                    </a:p>
                    <a:p>
                      <a:pPr marL="342900" lvl="1" indent="-342900">
                        <a:buAutoNum type="arabicPeriod"/>
                      </a:pPr>
                      <a:r>
                        <a:rPr lang="en-US" sz="1800" dirty="0" smtClean="0">
                          <a:solidFill>
                            <a:srgbClr val="FF0000"/>
                          </a:solidFill>
                          <a:latin typeface="Calibri" pitchFamily="34" charset="0"/>
                          <a:cs typeface="Calibri" pitchFamily="34" charset="0"/>
                        </a:rPr>
                        <a:t>Both are true</a:t>
                      </a:r>
                    </a:p>
                    <a:p>
                      <a:pPr marL="342900" lvl="1" indent="-342900">
                        <a:buAutoNum type="arabicPeriod"/>
                      </a:pPr>
                      <a:r>
                        <a:rPr lang="en-US" sz="1800" dirty="0" smtClean="0">
                          <a:latin typeface="Calibri" pitchFamily="34" charset="0"/>
                          <a:cs typeface="Calibri" pitchFamily="34" charset="0"/>
                        </a:rPr>
                        <a:t>Both</a:t>
                      </a:r>
                      <a:r>
                        <a:rPr lang="en-US" sz="1800" baseline="0" dirty="0" smtClean="0">
                          <a:latin typeface="Calibri" pitchFamily="34" charset="0"/>
                          <a:cs typeface="Calibri" pitchFamily="34" charset="0"/>
                        </a:rPr>
                        <a:t> are false</a:t>
                      </a:r>
                    </a:p>
                    <a:p>
                      <a:pPr marL="0" lvl="1" indent="0">
                        <a:buNone/>
                      </a:pPr>
                      <a:endParaRPr lang="en-US" sz="1800" baseline="0" dirty="0" smtClean="0">
                        <a:latin typeface="Calibri" pitchFamily="34" charset="0"/>
                        <a:cs typeface="Calibri" pitchFamily="34" charset="0"/>
                      </a:endParaRPr>
                    </a:p>
                    <a:p>
                      <a:pPr marL="0" lvl="1" indent="0">
                        <a:buNone/>
                      </a:pPr>
                      <a:endParaRPr lang="en-US" sz="1800" baseline="0" dirty="0" smtClean="0">
                        <a:latin typeface="Calibri" pitchFamily="34" charset="0"/>
                        <a:cs typeface="Calibri" pitchFamily="34" charset="0"/>
                      </a:endParaRPr>
                    </a:p>
                    <a:p>
                      <a:pPr marL="0" lvl="1" indent="0">
                        <a:buNone/>
                      </a:pPr>
                      <a:endParaRPr lang="en-US" sz="1800" baseline="0" dirty="0" smtClean="0">
                        <a:latin typeface="Calibri" pitchFamily="34" charset="0"/>
                        <a:cs typeface="Calibri" pitchFamily="34" charset="0"/>
                      </a:endParaRPr>
                    </a:p>
                    <a:p>
                      <a:pPr marL="0" lvl="1" indent="0">
                        <a:buNone/>
                      </a:pPr>
                      <a:endParaRPr lang="en-US" sz="1800" baseline="0" dirty="0" smtClean="0">
                        <a:latin typeface="Calibri" pitchFamily="34" charset="0"/>
                        <a:cs typeface="Calibri" pitchFamily="34" charset="0"/>
                      </a:endParaRPr>
                    </a:p>
                    <a:p>
                      <a:pPr marL="0" lvl="1" indent="0">
                        <a:buNone/>
                      </a:pPr>
                      <a:endParaRPr lang="en-US" sz="1800" baseline="0" dirty="0" smtClean="0">
                        <a:latin typeface="Calibri" pitchFamily="34" charset="0"/>
                        <a:cs typeface="Calibri" pitchFamily="34" charset="0"/>
                      </a:endParaRPr>
                    </a:p>
                    <a:p>
                      <a:pPr marL="0" lvl="1" indent="0">
                        <a:buNone/>
                      </a:pPr>
                      <a:endParaRPr lang="en-US" sz="1800" baseline="0" dirty="0" smtClean="0">
                        <a:latin typeface="Calibri" pitchFamily="34" charset="0"/>
                        <a:cs typeface="Calibri" pitchFamily="34" charset="0"/>
                      </a:endParaRPr>
                    </a:p>
                  </a:txBody>
                  <a:tcPr marL="0" marR="0" marT="0" marB="0" anchor="ctr">
                    <a:lnL>
                      <a:noFill/>
                    </a:lnL>
                    <a:lnR>
                      <a:noFill/>
                    </a:lnR>
                    <a:lnT>
                      <a:noFill/>
                    </a:lnT>
                    <a:lnB>
                      <a:noFill/>
                    </a:lnB>
                  </a:tcPr>
                </a:tc>
              </a:tr>
            </a:tbl>
          </a:graphicData>
        </a:graphic>
      </p:graphicFrame>
    </p:spTree>
    <p:extLst>
      <p:ext uri="{BB962C8B-B14F-4D97-AF65-F5344CB8AC3E}">
        <p14:creationId xmlns:p14="http://schemas.microsoft.com/office/powerpoint/2010/main" val="176247005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7"/>
          <p:cNvSpPr txBox="1"/>
          <p:nvPr/>
        </p:nvSpPr>
        <p:spPr>
          <a:xfrm>
            <a:off x="-2968" y="641768"/>
            <a:ext cx="9128131" cy="4504017"/>
          </a:xfrm>
          <a:prstGeom prst="rect">
            <a:avLst/>
          </a:prstGeom>
          <a:noFill/>
          <a:ln>
            <a:noFill/>
          </a:ln>
        </p:spPr>
        <p:txBody>
          <a:bodyPr spcFirstLastPara="1" wrap="square" lIns="91425" tIns="91425" rIns="91425" bIns="91425" anchor="t" anchorCtr="0">
            <a:noAutofit/>
          </a:bodyPr>
          <a:lstStyle/>
          <a:p>
            <a:pPr marL="76200">
              <a:lnSpc>
                <a:spcPct val="200000"/>
              </a:lnSpc>
              <a:buSzPts val="2400"/>
            </a:pPr>
            <a:endParaRPr lang="en" dirty="0"/>
          </a:p>
        </p:txBody>
      </p:sp>
      <p:sp>
        <p:nvSpPr>
          <p:cNvPr id="82" name="Google Shape;82;p17"/>
          <p:cNvSpPr/>
          <p:nvPr/>
        </p:nvSpPr>
        <p:spPr>
          <a:xfrm>
            <a:off x="7611909" y="303609"/>
            <a:ext cx="909900" cy="2430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3" name="Google Shape;83;p17"/>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lang="en-IN" sz="1800" b="1" dirty="0"/>
          </a:p>
        </p:txBody>
      </p:sp>
      <p:sp>
        <p:nvSpPr>
          <p:cNvPr id="84" name="Google Shape;84;p17"/>
          <p:cNvSpPr txBox="1"/>
          <p:nvPr/>
        </p:nvSpPr>
        <p:spPr>
          <a:xfrm>
            <a:off x="2137144" y="2072376"/>
            <a:ext cx="4603898" cy="821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IN" sz="3000" b="1" dirty="0">
                <a:solidFill>
                  <a:schemeClr val="tx1"/>
                </a:solidFill>
                <a:latin typeface="Calibri"/>
                <a:ea typeface="Calibri"/>
                <a:cs typeface="Calibri"/>
                <a:sym typeface="Calibri"/>
              </a:rPr>
              <a:t>Let’s Get Started-</a:t>
            </a:r>
            <a:endParaRPr sz="3000" b="1" dirty="0">
              <a:solidFill>
                <a:schemeClr val="tx1"/>
              </a:solidFill>
              <a:latin typeface="Calibri"/>
              <a:ea typeface="Calibri"/>
              <a:cs typeface="Calibri"/>
              <a:sym typeface="Calibri"/>
            </a:endParaRPr>
          </a:p>
        </p:txBody>
      </p:sp>
      <p:sp>
        <p:nvSpPr>
          <p:cNvPr id="7" name="Google Shape;99;p19">
            <a:extLst>
              <a:ext uri="{FF2B5EF4-FFF2-40B4-BE49-F238E27FC236}">
                <a16:creationId xmlns="" xmlns:a16="http://schemas.microsoft.com/office/drawing/2014/main" id="{D68C140F-49EB-4833-A343-7578B682C2CA}"/>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 sz="2800" b="1" dirty="0">
                <a:solidFill>
                  <a:srgbClr val="FFFFFF"/>
                </a:solidFill>
                <a:latin typeface="Calibri" panose="020F0502020204030204" pitchFamily="34" charset="0"/>
                <a:cs typeface="Calibri" panose="020F0502020204030204" pitchFamily="34" charset="0"/>
              </a:rPr>
              <a:t>C++</a:t>
            </a:r>
          </a:p>
          <a:p>
            <a:pPr marL="12700"/>
            <a:endParaRPr lang="en" sz="28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8530567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 name="Google Shape;99;p19">
            <a:extLst>
              <a:ext uri="{FF2B5EF4-FFF2-40B4-BE49-F238E27FC236}">
                <a16:creationId xmlns=""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smtClean="0">
                <a:solidFill>
                  <a:srgbClr val="FFFFFF"/>
                </a:solidFill>
                <a:latin typeface="Calibri" panose="020F0502020204030204" pitchFamily="34" charset="0"/>
                <a:cs typeface="Calibri" panose="020F0502020204030204" pitchFamily="34" charset="0"/>
              </a:rPr>
              <a:t>Practice question</a:t>
            </a:r>
            <a:endParaRPr lang="en" sz="2400" b="1" dirty="0">
              <a:solidFill>
                <a:srgbClr val="FFFFFF"/>
              </a:solidFill>
              <a:latin typeface="Calibri" panose="020F0502020204030204" pitchFamily="34" charset="0"/>
              <a:cs typeface="Calibri" panose="020F050202020403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230573186"/>
              </p:ext>
            </p:extLst>
          </p:nvPr>
        </p:nvGraphicFramePr>
        <p:xfrm>
          <a:off x="153575" y="783780"/>
          <a:ext cx="3990913" cy="4389120"/>
        </p:xfrm>
        <a:graphic>
          <a:graphicData uri="http://schemas.openxmlformats.org/drawingml/2006/table">
            <a:tbl>
              <a:tblPr/>
              <a:tblGrid>
                <a:gridCol w="3990913"/>
              </a:tblGrid>
              <a:tr h="3435845">
                <a:tc>
                  <a:txBody>
                    <a:bodyPr/>
                    <a:lstStyle/>
                    <a:p>
                      <a:pPr rtl="0" fontAlgn="base"/>
                      <a:r>
                        <a:rPr lang="en-US" sz="1800" b="0" i="0" u="none" strike="noStrike" cap="none" dirty="0" smtClean="0">
                          <a:solidFill>
                            <a:schemeClr val="tx1"/>
                          </a:solidFill>
                          <a:effectLst/>
                          <a:latin typeface="Calibri" pitchFamily="34" charset="0"/>
                          <a:ea typeface="+mn-ea"/>
                          <a:cs typeface="Calibri" pitchFamily="34" charset="0"/>
                          <a:sym typeface="Arial"/>
                        </a:rPr>
                        <a:t>What</a:t>
                      </a:r>
                      <a:r>
                        <a:rPr lang="en-US" sz="1800" b="0" i="0" u="none" strike="noStrike" cap="none" baseline="0" dirty="0" smtClean="0">
                          <a:solidFill>
                            <a:schemeClr val="tx1"/>
                          </a:solidFill>
                          <a:effectLst/>
                          <a:latin typeface="Calibri" pitchFamily="34" charset="0"/>
                          <a:ea typeface="+mn-ea"/>
                          <a:cs typeface="Calibri" pitchFamily="34" charset="0"/>
                          <a:sym typeface="Arial"/>
                        </a:rPr>
                        <a:t> will be the output of the following ?</a:t>
                      </a:r>
                    </a:p>
                    <a:p>
                      <a:pPr rtl="0" fontAlgn="base"/>
                      <a:r>
                        <a:rPr lang="en-US" sz="1800" b="0" i="0" u="none" strike="noStrike" cap="none" dirty="0" smtClean="0">
                          <a:solidFill>
                            <a:schemeClr val="tx1"/>
                          </a:solidFill>
                          <a:effectLst/>
                          <a:latin typeface="Calibri" pitchFamily="34" charset="0"/>
                          <a:ea typeface="+mn-ea"/>
                          <a:cs typeface="Calibri" pitchFamily="34" charset="0"/>
                          <a:sym typeface="Arial"/>
                        </a:rPr>
                        <a:t>#include &lt;</a:t>
                      </a:r>
                      <a:r>
                        <a:rPr lang="en-US" sz="1800" b="0" i="0" u="none" strike="noStrike" cap="none" dirty="0" err="1" smtClean="0">
                          <a:solidFill>
                            <a:schemeClr val="tx1"/>
                          </a:solidFill>
                          <a:effectLst/>
                          <a:latin typeface="Calibri" pitchFamily="34" charset="0"/>
                          <a:ea typeface="+mn-ea"/>
                          <a:cs typeface="Calibri" pitchFamily="34" charset="0"/>
                          <a:sym typeface="Arial"/>
                        </a:rPr>
                        <a:t>iostream</a:t>
                      </a:r>
                      <a:r>
                        <a:rPr lang="en-US" sz="1800" b="0" i="0" u="none" strike="noStrike" cap="none" dirty="0" smtClean="0">
                          <a:solidFill>
                            <a:schemeClr val="tx1"/>
                          </a:solidFill>
                          <a:effectLst/>
                          <a:latin typeface="Calibri" pitchFamily="34" charset="0"/>
                          <a:ea typeface="+mn-ea"/>
                          <a:cs typeface="Calibri" pitchFamily="34" charset="0"/>
                          <a:sym typeface="Arial"/>
                        </a:rPr>
                        <a:t>&gt;</a:t>
                      </a:r>
                    </a:p>
                    <a:p>
                      <a:pPr rtl="0" fontAlgn="base"/>
                      <a:r>
                        <a:rPr lang="en-US" sz="1800" b="0" i="0" u="none" strike="noStrike" cap="none" dirty="0" smtClean="0">
                          <a:solidFill>
                            <a:schemeClr val="tx1"/>
                          </a:solidFill>
                          <a:effectLst/>
                          <a:latin typeface="Calibri" pitchFamily="34" charset="0"/>
                          <a:ea typeface="+mn-ea"/>
                          <a:cs typeface="Calibri" pitchFamily="34" charset="0"/>
                          <a:sym typeface="Arial"/>
                        </a:rPr>
                        <a:t>using namespace </a:t>
                      </a:r>
                      <a:r>
                        <a:rPr lang="en-US" sz="1800" b="0" i="0" u="none" strike="noStrike" cap="none" dirty="0" err="1" smtClean="0">
                          <a:solidFill>
                            <a:schemeClr val="tx1"/>
                          </a:solidFill>
                          <a:effectLst/>
                          <a:latin typeface="Calibri" pitchFamily="34" charset="0"/>
                          <a:ea typeface="+mn-ea"/>
                          <a:cs typeface="Calibri" pitchFamily="34" charset="0"/>
                          <a:sym typeface="Arial"/>
                        </a:rPr>
                        <a:t>std</a:t>
                      </a:r>
                      <a:r>
                        <a:rPr lang="en-US" sz="1800" b="0" i="0" u="none" strike="noStrike" cap="none" dirty="0" smtClean="0">
                          <a:solidFill>
                            <a:schemeClr val="tx1"/>
                          </a:solidFill>
                          <a:effectLst/>
                          <a:latin typeface="Calibri" pitchFamily="34" charset="0"/>
                          <a:ea typeface="+mn-ea"/>
                          <a:cs typeface="Calibri" pitchFamily="34" charset="0"/>
                          <a:sym typeface="Arial"/>
                        </a:rPr>
                        <a:t>;</a:t>
                      </a:r>
                    </a:p>
                    <a:p>
                      <a:pPr rtl="0" fontAlgn="base"/>
                      <a:r>
                        <a:rPr lang="en-US" sz="1800" b="0" i="0" u="none" strike="noStrike" cap="none" dirty="0" smtClean="0">
                          <a:solidFill>
                            <a:schemeClr val="tx1"/>
                          </a:solidFill>
                          <a:effectLst/>
                          <a:latin typeface="Calibri" pitchFamily="34" charset="0"/>
                          <a:ea typeface="+mn-ea"/>
                          <a:cs typeface="Calibri" pitchFamily="34" charset="0"/>
                          <a:sym typeface="Arial"/>
                        </a:rPr>
                        <a:t> </a:t>
                      </a:r>
                    </a:p>
                    <a:p>
                      <a:pPr rtl="0" fontAlgn="base"/>
                      <a:r>
                        <a:rPr lang="en-US" sz="1800" b="0" i="0" u="none" strike="noStrike" cap="none" dirty="0" smtClean="0">
                          <a:solidFill>
                            <a:schemeClr val="tx1"/>
                          </a:solidFill>
                          <a:effectLst/>
                          <a:latin typeface="Calibri" pitchFamily="34" charset="0"/>
                          <a:ea typeface="+mn-ea"/>
                          <a:cs typeface="Calibri" pitchFamily="34" charset="0"/>
                          <a:sym typeface="Arial"/>
                        </a:rPr>
                        <a:t>template &lt;</a:t>
                      </a:r>
                      <a:r>
                        <a:rPr lang="en-US" sz="1800" b="0" i="0" u="none" strike="noStrike" cap="none" dirty="0" err="1" smtClean="0">
                          <a:solidFill>
                            <a:schemeClr val="tx1"/>
                          </a:solidFill>
                          <a:effectLst/>
                          <a:latin typeface="Calibri" pitchFamily="34" charset="0"/>
                          <a:ea typeface="+mn-ea"/>
                          <a:cs typeface="Calibri" pitchFamily="34" charset="0"/>
                          <a:sym typeface="Arial"/>
                        </a:rPr>
                        <a:t>typename</a:t>
                      </a:r>
                      <a:r>
                        <a:rPr lang="en-US" sz="1800" b="0" i="0" u="none" strike="noStrike" cap="none" dirty="0" smtClean="0">
                          <a:solidFill>
                            <a:schemeClr val="tx1"/>
                          </a:solidFill>
                          <a:effectLst/>
                          <a:latin typeface="Calibri" pitchFamily="34" charset="0"/>
                          <a:ea typeface="+mn-ea"/>
                          <a:cs typeface="Calibri" pitchFamily="34" charset="0"/>
                          <a:sym typeface="Arial"/>
                        </a:rPr>
                        <a:t> T&gt;</a:t>
                      </a:r>
                    </a:p>
                    <a:p>
                      <a:pPr rtl="0" fontAlgn="base"/>
                      <a:r>
                        <a:rPr lang="en-US" sz="1800" b="0" i="0" u="none" strike="noStrike" cap="none" dirty="0" smtClean="0">
                          <a:solidFill>
                            <a:schemeClr val="tx1"/>
                          </a:solidFill>
                          <a:effectLst/>
                          <a:latin typeface="Calibri" pitchFamily="34" charset="0"/>
                          <a:ea typeface="+mn-ea"/>
                          <a:cs typeface="Calibri" pitchFamily="34" charset="0"/>
                          <a:sym typeface="Arial"/>
                        </a:rPr>
                        <a:t>T max(T x, T y)</a:t>
                      </a:r>
                    </a:p>
                    <a:p>
                      <a:pPr rtl="0" fontAlgn="base"/>
                      <a:r>
                        <a:rPr lang="en-US" sz="1800" b="0" i="0" u="none" strike="noStrike" cap="none" dirty="0" smtClean="0">
                          <a:solidFill>
                            <a:schemeClr val="tx1"/>
                          </a:solidFill>
                          <a:effectLst/>
                          <a:latin typeface="Calibri" pitchFamily="34" charset="0"/>
                          <a:ea typeface="+mn-ea"/>
                          <a:cs typeface="Calibri" pitchFamily="34" charset="0"/>
                          <a:sym typeface="Arial"/>
                        </a:rPr>
                        <a:t>{</a:t>
                      </a:r>
                    </a:p>
                    <a:p>
                      <a:pPr rtl="0" fontAlgn="base"/>
                      <a:r>
                        <a:rPr lang="en-US" sz="1800" b="0" i="0" u="none" strike="noStrike" cap="none" dirty="0" smtClean="0">
                          <a:solidFill>
                            <a:schemeClr val="tx1"/>
                          </a:solidFill>
                          <a:effectLst/>
                          <a:latin typeface="Calibri" pitchFamily="34" charset="0"/>
                          <a:ea typeface="+mn-ea"/>
                          <a:cs typeface="Calibri" pitchFamily="34" charset="0"/>
                          <a:sym typeface="Arial"/>
                        </a:rPr>
                        <a:t>    return (x &gt; y)? x : y;</a:t>
                      </a:r>
                    </a:p>
                    <a:p>
                      <a:pPr rtl="0" fontAlgn="base"/>
                      <a:r>
                        <a:rPr lang="en-US" sz="1800" b="0" i="0" u="none" strike="noStrike" cap="none" dirty="0" smtClean="0">
                          <a:solidFill>
                            <a:schemeClr val="tx1"/>
                          </a:solidFill>
                          <a:effectLst/>
                          <a:latin typeface="Calibri" pitchFamily="34" charset="0"/>
                          <a:ea typeface="+mn-ea"/>
                          <a:cs typeface="Calibri" pitchFamily="34" charset="0"/>
                          <a:sym typeface="Arial"/>
                        </a:rPr>
                        <a:t>}</a:t>
                      </a:r>
                    </a:p>
                    <a:p>
                      <a:pPr rtl="0" fontAlgn="base"/>
                      <a:r>
                        <a:rPr lang="en-US" sz="1800" b="0" i="0" u="none" strike="noStrike" cap="none" dirty="0" err="1" smtClean="0">
                          <a:solidFill>
                            <a:schemeClr val="tx1"/>
                          </a:solidFill>
                          <a:effectLst/>
                          <a:latin typeface="Calibri" pitchFamily="34" charset="0"/>
                          <a:ea typeface="+mn-ea"/>
                          <a:cs typeface="Calibri" pitchFamily="34" charset="0"/>
                          <a:sym typeface="Arial"/>
                        </a:rPr>
                        <a:t>int</a:t>
                      </a:r>
                      <a:r>
                        <a:rPr lang="en-US" sz="1800" b="0" i="0" u="none" strike="noStrike" cap="none" dirty="0" smtClean="0">
                          <a:solidFill>
                            <a:schemeClr val="tx1"/>
                          </a:solidFill>
                          <a:effectLst/>
                          <a:latin typeface="Calibri" pitchFamily="34" charset="0"/>
                          <a:ea typeface="+mn-ea"/>
                          <a:cs typeface="Calibri" pitchFamily="34" charset="0"/>
                          <a:sym typeface="Arial"/>
                        </a:rPr>
                        <a:t> main()</a:t>
                      </a:r>
                    </a:p>
                    <a:p>
                      <a:pPr rtl="0" fontAlgn="base"/>
                      <a:r>
                        <a:rPr lang="en-US" sz="1800" b="0" i="0" u="none" strike="noStrike" cap="none" dirty="0" smtClean="0">
                          <a:solidFill>
                            <a:schemeClr val="tx1"/>
                          </a:solidFill>
                          <a:effectLst/>
                          <a:latin typeface="Calibri" pitchFamily="34" charset="0"/>
                          <a:ea typeface="+mn-ea"/>
                          <a:cs typeface="Calibri" pitchFamily="34" charset="0"/>
                          <a:sym typeface="Arial"/>
                        </a:rPr>
                        <a:t>{</a:t>
                      </a:r>
                    </a:p>
                    <a:p>
                      <a:pPr rtl="0" fontAlgn="base"/>
                      <a:r>
                        <a:rPr lang="en-US" sz="1800" b="0" i="0" u="none" strike="noStrike" cap="none" dirty="0" smtClean="0">
                          <a:solidFill>
                            <a:schemeClr val="tx1"/>
                          </a:solidFill>
                          <a:effectLst/>
                          <a:latin typeface="Calibri" pitchFamily="34" charset="0"/>
                          <a:ea typeface="+mn-ea"/>
                          <a:cs typeface="Calibri" pitchFamily="34" charset="0"/>
                          <a:sym typeface="Arial"/>
                        </a:rPr>
                        <a:t>    </a:t>
                      </a:r>
                      <a:r>
                        <a:rPr lang="en-US" sz="1800" b="0" i="0" u="none" strike="noStrike" cap="none" dirty="0" err="1" smtClean="0">
                          <a:solidFill>
                            <a:schemeClr val="tx1"/>
                          </a:solidFill>
                          <a:effectLst/>
                          <a:latin typeface="Calibri" pitchFamily="34" charset="0"/>
                          <a:ea typeface="+mn-ea"/>
                          <a:cs typeface="Calibri" pitchFamily="34" charset="0"/>
                          <a:sym typeface="Arial"/>
                        </a:rPr>
                        <a:t>cout</a:t>
                      </a:r>
                      <a:r>
                        <a:rPr lang="en-US" sz="1800" b="0" i="0" u="none" strike="noStrike" cap="none" dirty="0" smtClean="0">
                          <a:solidFill>
                            <a:schemeClr val="tx1"/>
                          </a:solidFill>
                          <a:effectLst/>
                          <a:latin typeface="Calibri" pitchFamily="34" charset="0"/>
                          <a:ea typeface="+mn-ea"/>
                          <a:cs typeface="Calibri" pitchFamily="34" charset="0"/>
                          <a:sym typeface="Arial"/>
                        </a:rPr>
                        <a:t> &lt;&lt; max(3, 7) &lt;&lt; </a:t>
                      </a:r>
                      <a:r>
                        <a:rPr lang="en-US" sz="1800" b="0" i="0" u="none" strike="noStrike" cap="none" dirty="0" err="1" smtClean="0">
                          <a:solidFill>
                            <a:schemeClr val="tx1"/>
                          </a:solidFill>
                          <a:effectLst/>
                          <a:latin typeface="Calibri" pitchFamily="34" charset="0"/>
                          <a:ea typeface="+mn-ea"/>
                          <a:cs typeface="Calibri" pitchFamily="34" charset="0"/>
                          <a:sym typeface="Arial"/>
                        </a:rPr>
                        <a:t>std</a:t>
                      </a:r>
                      <a:r>
                        <a:rPr lang="en-US" sz="1800" b="0" i="0" u="none" strike="noStrike" cap="none" dirty="0" smtClean="0">
                          <a:solidFill>
                            <a:schemeClr val="tx1"/>
                          </a:solidFill>
                          <a:effectLst/>
                          <a:latin typeface="Calibri" pitchFamily="34" charset="0"/>
                          <a:ea typeface="+mn-ea"/>
                          <a:cs typeface="Calibri" pitchFamily="34" charset="0"/>
                          <a:sym typeface="Arial"/>
                        </a:rPr>
                        <a:t>::</a:t>
                      </a:r>
                      <a:r>
                        <a:rPr lang="en-US" sz="1800" b="0" i="0" u="none" strike="noStrike" cap="none" dirty="0" err="1" smtClean="0">
                          <a:solidFill>
                            <a:schemeClr val="tx1"/>
                          </a:solidFill>
                          <a:effectLst/>
                          <a:latin typeface="Calibri" pitchFamily="34" charset="0"/>
                          <a:ea typeface="+mn-ea"/>
                          <a:cs typeface="Calibri" pitchFamily="34" charset="0"/>
                          <a:sym typeface="Arial"/>
                        </a:rPr>
                        <a:t>endl</a:t>
                      </a:r>
                      <a:r>
                        <a:rPr lang="en-US" sz="1800" b="0" i="0" u="none" strike="noStrike" cap="none" dirty="0" smtClean="0">
                          <a:solidFill>
                            <a:schemeClr val="tx1"/>
                          </a:solidFill>
                          <a:effectLst/>
                          <a:latin typeface="Calibri" pitchFamily="34" charset="0"/>
                          <a:ea typeface="+mn-ea"/>
                          <a:cs typeface="Calibri" pitchFamily="34" charset="0"/>
                          <a:sym typeface="Arial"/>
                        </a:rPr>
                        <a:t>;</a:t>
                      </a:r>
                    </a:p>
                    <a:p>
                      <a:pPr rtl="0" fontAlgn="base"/>
                      <a:r>
                        <a:rPr lang="en-US" sz="1800" b="0" i="0" u="none" strike="noStrike" cap="none" dirty="0" smtClean="0">
                          <a:solidFill>
                            <a:schemeClr val="tx1"/>
                          </a:solidFill>
                          <a:effectLst/>
                          <a:latin typeface="Calibri" pitchFamily="34" charset="0"/>
                          <a:ea typeface="+mn-ea"/>
                          <a:cs typeface="Calibri" pitchFamily="34" charset="0"/>
                          <a:sym typeface="Arial"/>
                        </a:rPr>
                        <a:t>    </a:t>
                      </a:r>
                      <a:r>
                        <a:rPr lang="en-US" sz="1800" b="0" i="0" u="none" strike="noStrike" cap="none" dirty="0" err="1" smtClean="0">
                          <a:solidFill>
                            <a:schemeClr val="tx1"/>
                          </a:solidFill>
                          <a:effectLst/>
                          <a:latin typeface="Calibri" pitchFamily="34" charset="0"/>
                          <a:ea typeface="+mn-ea"/>
                          <a:cs typeface="Calibri" pitchFamily="34" charset="0"/>
                          <a:sym typeface="Arial"/>
                        </a:rPr>
                        <a:t>cout</a:t>
                      </a:r>
                      <a:r>
                        <a:rPr lang="en-US" sz="1800" b="0" i="0" u="none" strike="noStrike" cap="none" dirty="0" smtClean="0">
                          <a:solidFill>
                            <a:schemeClr val="tx1"/>
                          </a:solidFill>
                          <a:effectLst/>
                          <a:latin typeface="Calibri" pitchFamily="34" charset="0"/>
                          <a:ea typeface="+mn-ea"/>
                          <a:cs typeface="Calibri" pitchFamily="34" charset="0"/>
                          <a:sym typeface="Arial"/>
                        </a:rPr>
                        <a:t> &lt;&lt; max(3.0, 7.0) &lt;&lt; </a:t>
                      </a:r>
                      <a:r>
                        <a:rPr lang="en-US" sz="1800" b="0" i="0" u="none" strike="noStrike" cap="none" dirty="0" err="1" smtClean="0">
                          <a:solidFill>
                            <a:schemeClr val="tx1"/>
                          </a:solidFill>
                          <a:effectLst/>
                          <a:latin typeface="Calibri" pitchFamily="34" charset="0"/>
                          <a:ea typeface="+mn-ea"/>
                          <a:cs typeface="Calibri" pitchFamily="34" charset="0"/>
                          <a:sym typeface="Arial"/>
                        </a:rPr>
                        <a:t>std</a:t>
                      </a:r>
                      <a:r>
                        <a:rPr lang="en-US" sz="1800" b="0" i="0" u="none" strike="noStrike" cap="none" dirty="0" smtClean="0">
                          <a:solidFill>
                            <a:schemeClr val="tx1"/>
                          </a:solidFill>
                          <a:effectLst/>
                          <a:latin typeface="Calibri" pitchFamily="34" charset="0"/>
                          <a:ea typeface="+mn-ea"/>
                          <a:cs typeface="Calibri" pitchFamily="34" charset="0"/>
                          <a:sym typeface="Arial"/>
                        </a:rPr>
                        <a:t>::</a:t>
                      </a:r>
                      <a:r>
                        <a:rPr lang="en-US" sz="1800" b="0" i="0" u="none" strike="noStrike" cap="none" dirty="0" err="1" smtClean="0">
                          <a:solidFill>
                            <a:schemeClr val="tx1"/>
                          </a:solidFill>
                          <a:effectLst/>
                          <a:latin typeface="Calibri" pitchFamily="34" charset="0"/>
                          <a:ea typeface="+mn-ea"/>
                          <a:cs typeface="Calibri" pitchFamily="34" charset="0"/>
                          <a:sym typeface="Arial"/>
                        </a:rPr>
                        <a:t>endl</a:t>
                      </a:r>
                      <a:r>
                        <a:rPr lang="en-US" sz="1800" b="0" i="0" u="none" strike="noStrike" cap="none" dirty="0" smtClean="0">
                          <a:solidFill>
                            <a:schemeClr val="tx1"/>
                          </a:solidFill>
                          <a:effectLst/>
                          <a:latin typeface="Calibri" pitchFamily="34" charset="0"/>
                          <a:ea typeface="+mn-ea"/>
                          <a:cs typeface="Calibri" pitchFamily="34" charset="0"/>
                          <a:sym typeface="Arial"/>
                        </a:rPr>
                        <a:t>;</a:t>
                      </a:r>
                    </a:p>
                    <a:p>
                      <a:pPr rtl="0" fontAlgn="base"/>
                      <a:r>
                        <a:rPr lang="en-US" sz="1800" b="0" i="0" u="none" strike="noStrike" cap="none" dirty="0" smtClean="0">
                          <a:solidFill>
                            <a:schemeClr val="tx1"/>
                          </a:solidFill>
                          <a:effectLst/>
                          <a:latin typeface="Calibri" pitchFamily="34" charset="0"/>
                          <a:ea typeface="+mn-ea"/>
                          <a:cs typeface="Calibri" pitchFamily="34" charset="0"/>
                          <a:sym typeface="Arial"/>
                        </a:rPr>
                        <a:t>    </a:t>
                      </a:r>
                      <a:r>
                        <a:rPr lang="en-US" sz="1800" b="0" i="0" u="none" strike="noStrike" cap="none" dirty="0" err="1" smtClean="0">
                          <a:solidFill>
                            <a:schemeClr val="tx1"/>
                          </a:solidFill>
                          <a:effectLst/>
                          <a:latin typeface="Calibri" pitchFamily="34" charset="0"/>
                          <a:ea typeface="+mn-ea"/>
                          <a:cs typeface="Calibri" pitchFamily="34" charset="0"/>
                          <a:sym typeface="Arial"/>
                        </a:rPr>
                        <a:t>cout</a:t>
                      </a:r>
                      <a:r>
                        <a:rPr lang="en-US" sz="1800" b="0" i="0" u="none" strike="noStrike" cap="none" dirty="0" smtClean="0">
                          <a:solidFill>
                            <a:schemeClr val="tx1"/>
                          </a:solidFill>
                          <a:effectLst/>
                          <a:latin typeface="Calibri" pitchFamily="34" charset="0"/>
                          <a:ea typeface="+mn-ea"/>
                          <a:cs typeface="Calibri" pitchFamily="34" charset="0"/>
                          <a:sym typeface="Arial"/>
                        </a:rPr>
                        <a:t> &lt;&lt; max(3, 7.0) &lt;&lt; </a:t>
                      </a:r>
                      <a:r>
                        <a:rPr lang="en-US" sz="1800" b="0" i="0" u="none" strike="noStrike" cap="none" dirty="0" err="1" smtClean="0">
                          <a:solidFill>
                            <a:schemeClr val="tx1"/>
                          </a:solidFill>
                          <a:effectLst/>
                          <a:latin typeface="Calibri" pitchFamily="34" charset="0"/>
                          <a:ea typeface="+mn-ea"/>
                          <a:cs typeface="Calibri" pitchFamily="34" charset="0"/>
                          <a:sym typeface="Arial"/>
                        </a:rPr>
                        <a:t>std</a:t>
                      </a:r>
                      <a:r>
                        <a:rPr lang="en-US" sz="1800" b="0" i="0" u="none" strike="noStrike" cap="none" dirty="0" smtClean="0">
                          <a:solidFill>
                            <a:schemeClr val="tx1"/>
                          </a:solidFill>
                          <a:effectLst/>
                          <a:latin typeface="Calibri" pitchFamily="34" charset="0"/>
                          <a:ea typeface="+mn-ea"/>
                          <a:cs typeface="Calibri" pitchFamily="34" charset="0"/>
                          <a:sym typeface="Arial"/>
                        </a:rPr>
                        <a:t>::</a:t>
                      </a:r>
                      <a:r>
                        <a:rPr lang="en-US" sz="1800" b="0" i="0" u="none" strike="noStrike" cap="none" dirty="0" err="1" smtClean="0">
                          <a:solidFill>
                            <a:schemeClr val="tx1"/>
                          </a:solidFill>
                          <a:effectLst/>
                          <a:latin typeface="Calibri" pitchFamily="34" charset="0"/>
                          <a:ea typeface="+mn-ea"/>
                          <a:cs typeface="Calibri" pitchFamily="34" charset="0"/>
                          <a:sym typeface="Arial"/>
                        </a:rPr>
                        <a:t>endl</a:t>
                      </a:r>
                      <a:r>
                        <a:rPr lang="en-US" sz="1800" b="0" i="0" u="none" strike="noStrike" cap="none" dirty="0" smtClean="0">
                          <a:solidFill>
                            <a:schemeClr val="tx1"/>
                          </a:solidFill>
                          <a:effectLst/>
                          <a:latin typeface="Calibri" pitchFamily="34" charset="0"/>
                          <a:ea typeface="+mn-ea"/>
                          <a:cs typeface="Calibri" pitchFamily="34" charset="0"/>
                          <a:sym typeface="Arial"/>
                        </a:rPr>
                        <a:t>;</a:t>
                      </a:r>
                    </a:p>
                    <a:p>
                      <a:pPr rtl="0" fontAlgn="base"/>
                      <a:r>
                        <a:rPr lang="en-US" sz="1800" b="0" i="0" u="none" strike="noStrike" cap="none" dirty="0" smtClean="0">
                          <a:solidFill>
                            <a:schemeClr val="tx1"/>
                          </a:solidFill>
                          <a:effectLst/>
                          <a:latin typeface="Calibri" pitchFamily="34" charset="0"/>
                          <a:ea typeface="+mn-ea"/>
                          <a:cs typeface="Calibri" pitchFamily="34" charset="0"/>
                          <a:sym typeface="Arial"/>
                        </a:rPr>
                        <a:t>    return 0;</a:t>
                      </a:r>
                    </a:p>
                    <a:p>
                      <a:pPr rtl="0" fontAlgn="base"/>
                      <a:r>
                        <a:rPr lang="en-US" sz="1800" b="0" i="0" u="none" strike="noStrike" cap="none" dirty="0" smtClean="0">
                          <a:solidFill>
                            <a:schemeClr val="tx1"/>
                          </a:solidFill>
                          <a:effectLst/>
                          <a:latin typeface="Calibri" pitchFamily="34" charset="0"/>
                          <a:ea typeface="+mn-ea"/>
                          <a:cs typeface="Calibri" pitchFamily="34" charset="0"/>
                          <a:sym typeface="Arial"/>
                        </a:rPr>
                        <a:t>}</a:t>
                      </a:r>
                      <a:endParaRPr lang="en-US" sz="1800" baseline="0" dirty="0" smtClean="0">
                        <a:latin typeface="Calibri" pitchFamily="34" charset="0"/>
                        <a:cs typeface="Calibri" pitchFamily="34" charset="0"/>
                      </a:endParaRPr>
                    </a:p>
                  </a:txBody>
                  <a:tcPr marL="0" marR="0" marT="0" marB="0" anchor="ctr">
                    <a:lnL>
                      <a:noFill/>
                    </a:lnL>
                    <a:lnR>
                      <a:noFill/>
                    </a:lnR>
                    <a:lnT>
                      <a:noFill/>
                    </a:lnT>
                    <a:lnB>
                      <a:noFill/>
                    </a:lnB>
                  </a:tcPr>
                </a:tc>
              </a:tr>
            </a:tbl>
          </a:graphicData>
        </a:graphic>
      </p:graphicFrame>
      <p:sp>
        <p:nvSpPr>
          <p:cNvPr id="5" name="TextBox 4"/>
          <p:cNvSpPr txBox="1"/>
          <p:nvPr/>
        </p:nvSpPr>
        <p:spPr>
          <a:xfrm>
            <a:off x="4381995" y="819397"/>
            <a:ext cx="4583875" cy="4185761"/>
          </a:xfrm>
          <a:prstGeom prst="rect">
            <a:avLst/>
          </a:prstGeom>
          <a:noFill/>
          <a:ln>
            <a:solidFill>
              <a:schemeClr val="tx1"/>
            </a:solidFill>
          </a:ln>
        </p:spPr>
        <p:txBody>
          <a:bodyPr wrap="square" rtlCol="0">
            <a:spAutoFit/>
          </a:bodyPr>
          <a:lstStyle/>
          <a:p>
            <a:r>
              <a:rPr lang="en-IN" b="1" dirty="0" smtClean="0"/>
              <a:t>Output:</a:t>
            </a:r>
          </a:p>
          <a:p>
            <a:pPr marL="342900" indent="-342900">
              <a:buAutoNum type="arabicPeriod"/>
            </a:pPr>
            <a:r>
              <a:rPr lang="en-IN" dirty="0" smtClean="0"/>
              <a:t>Compiler error in all </a:t>
            </a:r>
            <a:r>
              <a:rPr lang="en-IN" dirty="0" err="1" smtClean="0"/>
              <a:t>cout</a:t>
            </a:r>
            <a:r>
              <a:rPr lang="en-IN" dirty="0" smtClean="0"/>
              <a:t> statements</a:t>
            </a:r>
          </a:p>
          <a:p>
            <a:pPr marL="342900" indent="-342900">
              <a:buAutoNum type="arabicPeriod"/>
            </a:pPr>
            <a:r>
              <a:rPr lang="en-IN" dirty="0" smtClean="0"/>
              <a:t>Compiler error in last </a:t>
            </a:r>
            <a:r>
              <a:rPr lang="en-IN" dirty="0" err="1" smtClean="0"/>
              <a:t>cout</a:t>
            </a:r>
            <a:r>
              <a:rPr lang="en-IN" dirty="0" smtClean="0"/>
              <a:t> statements</a:t>
            </a:r>
          </a:p>
          <a:p>
            <a:pPr marL="342900" indent="-342900">
              <a:buAutoNum type="arabicPeriod"/>
            </a:pPr>
            <a:r>
              <a:rPr lang="en-IN" dirty="0" smtClean="0"/>
              <a:t> 7</a:t>
            </a:r>
          </a:p>
          <a:p>
            <a:r>
              <a:rPr lang="en-IN" dirty="0" smtClean="0"/>
              <a:t>    7.0</a:t>
            </a:r>
          </a:p>
          <a:p>
            <a:r>
              <a:rPr lang="en-IN" dirty="0" smtClean="0"/>
              <a:t>    7.0</a:t>
            </a:r>
          </a:p>
          <a:p>
            <a:r>
              <a:rPr lang="en-IN" dirty="0" smtClean="0"/>
              <a:t>4. Runtime error</a:t>
            </a:r>
          </a:p>
          <a:p>
            <a:endParaRPr lang="en-IN" dirty="0" smtClean="0"/>
          </a:p>
          <a:p>
            <a:endParaRPr lang="en-IN" dirty="0"/>
          </a:p>
          <a:p>
            <a:endParaRPr lang="en-IN" dirty="0" smtClean="0"/>
          </a:p>
          <a:p>
            <a:endParaRPr lang="en-IN" dirty="0"/>
          </a:p>
          <a:p>
            <a:endParaRPr lang="en-IN" dirty="0" smtClean="0"/>
          </a:p>
          <a:p>
            <a:endParaRPr lang="en-IN" dirty="0"/>
          </a:p>
          <a:p>
            <a:endParaRPr lang="en-IN" dirty="0" smtClean="0"/>
          </a:p>
          <a:p>
            <a:endParaRPr lang="en-IN" dirty="0"/>
          </a:p>
          <a:p>
            <a:endParaRPr lang="en-IN" dirty="0" smtClean="0"/>
          </a:p>
          <a:p>
            <a:endParaRPr lang="en-IN" dirty="0"/>
          </a:p>
          <a:p>
            <a:endParaRPr lang="en-IN" dirty="0" smtClean="0"/>
          </a:p>
          <a:p>
            <a:endParaRPr lang="en-IN" dirty="0"/>
          </a:p>
        </p:txBody>
      </p:sp>
    </p:spTree>
    <p:extLst>
      <p:ext uri="{BB962C8B-B14F-4D97-AF65-F5344CB8AC3E}">
        <p14:creationId xmlns:p14="http://schemas.microsoft.com/office/powerpoint/2010/main" val="410821176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 name="Google Shape;99;p19">
            <a:extLst>
              <a:ext uri="{FF2B5EF4-FFF2-40B4-BE49-F238E27FC236}">
                <a16:creationId xmlns=""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smtClean="0">
                <a:solidFill>
                  <a:srgbClr val="FFFFFF"/>
                </a:solidFill>
                <a:latin typeface="Calibri" panose="020F0502020204030204" pitchFamily="34" charset="0"/>
                <a:cs typeface="Calibri" panose="020F0502020204030204" pitchFamily="34" charset="0"/>
              </a:rPr>
              <a:t>Practice question</a:t>
            </a:r>
            <a:endParaRPr lang="en" sz="2400" b="1" dirty="0">
              <a:solidFill>
                <a:srgbClr val="FFFFFF"/>
              </a:solidFill>
              <a:latin typeface="Calibri" panose="020F0502020204030204" pitchFamily="34" charset="0"/>
              <a:cs typeface="Calibri" panose="020F050202020403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2679511496"/>
              </p:ext>
            </p:extLst>
          </p:nvPr>
        </p:nvGraphicFramePr>
        <p:xfrm>
          <a:off x="153575" y="783780"/>
          <a:ext cx="3990913" cy="4389120"/>
        </p:xfrm>
        <a:graphic>
          <a:graphicData uri="http://schemas.openxmlformats.org/drawingml/2006/table">
            <a:tbl>
              <a:tblPr/>
              <a:tblGrid>
                <a:gridCol w="3990913"/>
              </a:tblGrid>
              <a:tr h="3435845">
                <a:tc>
                  <a:txBody>
                    <a:bodyPr/>
                    <a:lstStyle/>
                    <a:p>
                      <a:pPr rtl="0" fontAlgn="base"/>
                      <a:r>
                        <a:rPr lang="en-US" sz="1800" b="0" i="0" u="none" strike="noStrike" cap="none" dirty="0" smtClean="0">
                          <a:solidFill>
                            <a:schemeClr val="tx1"/>
                          </a:solidFill>
                          <a:effectLst/>
                          <a:latin typeface="Calibri" pitchFamily="34" charset="0"/>
                          <a:ea typeface="+mn-ea"/>
                          <a:cs typeface="Calibri" pitchFamily="34" charset="0"/>
                          <a:sym typeface="Arial"/>
                        </a:rPr>
                        <a:t>What</a:t>
                      </a:r>
                      <a:r>
                        <a:rPr lang="en-US" sz="1800" b="0" i="0" u="none" strike="noStrike" cap="none" baseline="0" dirty="0" smtClean="0">
                          <a:solidFill>
                            <a:schemeClr val="tx1"/>
                          </a:solidFill>
                          <a:effectLst/>
                          <a:latin typeface="Calibri" pitchFamily="34" charset="0"/>
                          <a:ea typeface="+mn-ea"/>
                          <a:cs typeface="Calibri" pitchFamily="34" charset="0"/>
                          <a:sym typeface="Arial"/>
                        </a:rPr>
                        <a:t> will be the output of the following ?</a:t>
                      </a:r>
                    </a:p>
                    <a:p>
                      <a:pPr rtl="0" fontAlgn="base"/>
                      <a:r>
                        <a:rPr lang="en-US" sz="1800" b="0" i="0" u="none" strike="noStrike" cap="none" dirty="0" smtClean="0">
                          <a:solidFill>
                            <a:schemeClr val="tx1"/>
                          </a:solidFill>
                          <a:effectLst/>
                          <a:latin typeface="Calibri" pitchFamily="34" charset="0"/>
                          <a:ea typeface="+mn-ea"/>
                          <a:cs typeface="Calibri" pitchFamily="34" charset="0"/>
                          <a:sym typeface="Arial"/>
                        </a:rPr>
                        <a:t>#include &lt;</a:t>
                      </a:r>
                      <a:r>
                        <a:rPr lang="en-US" sz="1800" b="0" i="0" u="none" strike="noStrike" cap="none" dirty="0" err="1" smtClean="0">
                          <a:solidFill>
                            <a:schemeClr val="tx1"/>
                          </a:solidFill>
                          <a:effectLst/>
                          <a:latin typeface="Calibri" pitchFamily="34" charset="0"/>
                          <a:ea typeface="+mn-ea"/>
                          <a:cs typeface="Calibri" pitchFamily="34" charset="0"/>
                          <a:sym typeface="Arial"/>
                        </a:rPr>
                        <a:t>iostream</a:t>
                      </a:r>
                      <a:r>
                        <a:rPr lang="en-US" sz="1800" b="0" i="0" u="none" strike="noStrike" cap="none" dirty="0" smtClean="0">
                          <a:solidFill>
                            <a:schemeClr val="tx1"/>
                          </a:solidFill>
                          <a:effectLst/>
                          <a:latin typeface="Calibri" pitchFamily="34" charset="0"/>
                          <a:ea typeface="+mn-ea"/>
                          <a:cs typeface="Calibri" pitchFamily="34" charset="0"/>
                          <a:sym typeface="Arial"/>
                        </a:rPr>
                        <a:t>&gt;</a:t>
                      </a:r>
                    </a:p>
                    <a:p>
                      <a:pPr rtl="0" fontAlgn="base"/>
                      <a:r>
                        <a:rPr lang="en-US" sz="1800" b="0" i="0" u="none" strike="noStrike" cap="none" dirty="0" smtClean="0">
                          <a:solidFill>
                            <a:schemeClr val="tx1"/>
                          </a:solidFill>
                          <a:effectLst/>
                          <a:latin typeface="Calibri" pitchFamily="34" charset="0"/>
                          <a:ea typeface="+mn-ea"/>
                          <a:cs typeface="Calibri" pitchFamily="34" charset="0"/>
                          <a:sym typeface="Arial"/>
                        </a:rPr>
                        <a:t>using namespace </a:t>
                      </a:r>
                      <a:r>
                        <a:rPr lang="en-US" sz="1800" b="0" i="0" u="none" strike="noStrike" cap="none" dirty="0" err="1" smtClean="0">
                          <a:solidFill>
                            <a:schemeClr val="tx1"/>
                          </a:solidFill>
                          <a:effectLst/>
                          <a:latin typeface="Calibri" pitchFamily="34" charset="0"/>
                          <a:ea typeface="+mn-ea"/>
                          <a:cs typeface="Calibri" pitchFamily="34" charset="0"/>
                          <a:sym typeface="Arial"/>
                        </a:rPr>
                        <a:t>std</a:t>
                      </a:r>
                      <a:r>
                        <a:rPr lang="en-US" sz="1800" b="0" i="0" u="none" strike="noStrike" cap="none" dirty="0" smtClean="0">
                          <a:solidFill>
                            <a:schemeClr val="tx1"/>
                          </a:solidFill>
                          <a:effectLst/>
                          <a:latin typeface="Calibri" pitchFamily="34" charset="0"/>
                          <a:ea typeface="+mn-ea"/>
                          <a:cs typeface="Calibri" pitchFamily="34" charset="0"/>
                          <a:sym typeface="Arial"/>
                        </a:rPr>
                        <a:t>;</a:t>
                      </a:r>
                    </a:p>
                    <a:p>
                      <a:pPr rtl="0" fontAlgn="base"/>
                      <a:r>
                        <a:rPr lang="en-US" sz="1800" b="0" i="0" u="none" strike="noStrike" cap="none" dirty="0" smtClean="0">
                          <a:solidFill>
                            <a:schemeClr val="tx1"/>
                          </a:solidFill>
                          <a:effectLst/>
                          <a:latin typeface="Calibri" pitchFamily="34" charset="0"/>
                          <a:ea typeface="+mn-ea"/>
                          <a:cs typeface="Calibri" pitchFamily="34" charset="0"/>
                          <a:sym typeface="Arial"/>
                        </a:rPr>
                        <a:t> </a:t>
                      </a:r>
                    </a:p>
                    <a:p>
                      <a:pPr rtl="0" fontAlgn="base"/>
                      <a:r>
                        <a:rPr lang="en-US" sz="1800" b="0" i="0" u="none" strike="noStrike" cap="none" dirty="0" smtClean="0">
                          <a:solidFill>
                            <a:schemeClr val="tx1"/>
                          </a:solidFill>
                          <a:effectLst/>
                          <a:latin typeface="Calibri" pitchFamily="34" charset="0"/>
                          <a:ea typeface="+mn-ea"/>
                          <a:cs typeface="Calibri" pitchFamily="34" charset="0"/>
                          <a:sym typeface="Arial"/>
                        </a:rPr>
                        <a:t>template &lt;</a:t>
                      </a:r>
                      <a:r>
                        <a:rPr lang="en-US" sz="1800" b="0" i="0" u="none" strike="noStrike" cap="none" dirty="0" err="1" smtClean="0">
                          <a:solidFill>
                            <a:schemeClr val="tx1"/>
                          </a:solidFill>
                          <a:effectLst/>
                          <a:latin typeface="Calibri" pitchFamily="34" charset="0"/>
                          <a:ea typeface="+mn-ea"/>
                          <a:cs typeface="Calibri" pitchFamily="34" charset="0"/>
                          <a:sym typeface="Arial"/>
                        </a:rPr>
                        <a:t>typename</a:t>
                      </a:r>
                      <a:r>
                        <a:rPr lang="en-US" sz="1800" b="0" i="0" u="none" strike="noStrike" cap="none" dirty="0" smtClean="0">
                          <a:solidFill>
                            <a:schemeClr val="tx1"/>
                          </a:solidFill>
                          <a:effectLst/>
                          <a:latin typeface="Calibri" pitchFamily="34" charset="0"/>
                          <a:ea typeface="+mn-ea"/>
                          <a:cs typeface="Calibri" pitchFamily="34" charset="0"/>
                          <a:sym typeface="Arial"/>
                        </a:rPr>
                        <a:t> T&gt;</a:t>
                      </a:r>
                    </a:p>
                    <a:p>
                      <a:pPr rtl="0" fontAlgn="base"/>
                      <a:r>
                        <a:rPr lang="en-US" sz="1800" b="0" i="0" u="none" strike="noStrike" cap="none" dirty="0" smtClean="0">
                          <a:solidFill>
                            <a:schemeClr val="tx1"/>
                          </a:solidFill>
                          <a:effectLst/>
                          <a:latin typeface="Calibri" pitchFamily="34" charset="0"/>
                          <a:ea typeface="+mn-ea"/>
                          <a:cs typeface="Calibri" pitchFamily="34" charset="0"/>
                          <a:sym typeface="Arial"/>
                        </a:rPr>
                        <a:t>T max(T x, T y)</a:t>
                      </a:r>
                    </a:p>
                    <a:p>
                      <a:pPr rtl="0" fontAlgn="base"/>
                      <a:r>
                        <a:rPr lang="en-US" sz="1800" b="0" i="0" u="none" strike="noStrike" cap="none" dirty="0" smtClean="0">
                          <a:solidFill>
                            <a:schemeClr val="tx1"/>
                          </a:solidFill>
                          <a:effectLst/>
                          <a:latin typeface="Calibri" pitchFamily="34" charset="0"/>
                          <a:ea typeface="+mn-ea"/>
                          <a:cs typeface="Calibri" pitchFamily="34" charset="0"/>
                          <a:sym typeface="Arial"/>
                        </a:rPr>
                        <a:t>{</a:t>
                      </a:r>
                    </a:p>
                    <a:p>
                      <a:pPr rtl="0" fontAlgn="base"/>
                      <a:r>
                        <a:rPr lang="en-US" sz="1800" b="0" i="0" u="none" strike="noStrike" cap="none" dirty="0" smtClean="0">
                          <a:solidFill>
                            <a:schemeClr val="tx1"/>
                          </a:solidFill>
                          <a:effectLst/>
                          <a:latin typeface="Calibri" pitchFamily="34" charset="0"/>
                          <a:ea typeface="+mn-ea"/>
                          <a:cs typeface="Calibri" pitchFamily="34" charset="0"/>
                          <a:sym typeface="Arial"/>
                        </a:rPr>
                        <a:t>    return (x &gt; y)? x : y;</a:t>
                      </a:r>
                    </a:p>
                    <a:p>
                      <a:pPr rtl="0" fontAlgn="base"/>
                      <a:r>
                        <a:rPr lang="en-US" sz="1800" b="0" i="0" u="none" strike="noStrike" cap="none" dirty="0" smtClean="0">
                          <a:solidFill>
                            <a:schemeClr val="tx1"/>
                          </a:solidFill>
                          <a:effectLst/>
                          <a:latin typeface="Calibri" pitchFamily="34" charset="0"/>
                          <a:ea typeface="+mn-ea"/>
                          <a:cs typeface="Calibri" pitchFamily="34" charset="0"/>
                          <a:sym typeface="Arial"/>
                        </a:rPr>
                        <a:t>}</a:t>
                      </a:r>
                    </a:p>
                    <a:p>
                      <a:pPr rtl="0" fontAlgn="base"/>
                      <a:r>
                        <a:rPr lang="en-US" sz="1800" b="0" i="0" u="none" strike="noStrike" cap="none" dirty="0" err="1" smtClean="0">
                          <a:solidFill>
                            <a:schemeClr val="tx1"/>
                          </a:solidFill>
                          <a:effectLst/>
                          <a:latin typeface="Calibri" pitchFamily="34" charset="0"/>
                          <a:ea typeface="+mn-ea"/>
                          <a:cs typeface="Calibri" pitchFamily="34" charset="0"/>
                          <a:sym typeface="Arial"/>
                        </a:rPr>
                        <a:t>int</a:t>
                      </a:r>
                      <a:r>
                        <a:rPr lang="en-US" sz="1800" b="0" i="0" u="none" strike="noStrike" cap="none" dirty="0" smtClean="0">
                          <a:solidFill>
                            <a:schemeClr val="tx1"/>
                          </a:solidFill>
                          <a:effectLst/>
                          <a:latin typeface="Calibri" pitchFamily="34" charset="0"/>
                          <a:ea typeface="+mn-ea"/>
                          <a:cs typeface="Calibri" pitchFamily="34" charset="0"/>
                          <a:sym typeface="Arial"/>
                        </a:rPr>
                        <a:t> main()</a:t>
                      </a:r>
                    </a:p>
                    <a:p>
                      <a:pPr rtl="0" fontAlgn="base"/>
                      <a:r>
                        <a:rPr lang="en-US" sz="1800" b="0" i="0" u="none" strike="noStrike" cap="none" dirty="0" smtClean="0">
                          <a:solidFill>
                            <a:schemeClr val="tx1"/>
                          </a:solidFill>
                          <a:effectLst/>
                          <a:latin typeface="Calibri" pitchFamily="34" charset="0"/>
                          <a:ea typeface="+mn-ea"/>
                          <a:cs typeface="Calibri" pitchFamily="34" charset="0"/>
                          <a:sym typeface="Arial"/>
                        </a:rPr>
                        <a:t>{</a:t>
                      </a:r>
                    </a:p>
                    <a:p>
                      <a:pPr rtl="0" fontAlgn="base"/>
                      <a:r>
                        <a:rPr lang="en-US" sz="1800" b="0" i="0" u="none" strike="noStrike" cap="none" dirty="0" smtClean="0">
                          <a:solidFill>
                            <a:schemeClr val="tx1"/>
                          </a:solidFill>
                          <a:effectLst/>
                          <a:latin typeface="Calibri" pitchFamily="34" charset="0"/>
                          <a:ea typeface="+mn-ea"/>
                          <a:cs typeface="Calibri" pitchFamily="34" charset="0"/>
                          <a:sym typeface="Arial"/>
                        </a:rPr>
                        <a:t>    </a:t>
                      </a:r>
                      <a:r>
                        <a:rPr lang="en-US" sz="1800" b="0" i="0" u="none" strike="noStrike" cap="none" dirty="0" err="1" smtClean="0">
                          <a:solidFill>
                            <a:schemeClr val="tx1"/>
                          </a:solidFill>
                          <a:effectLst/>
                          <a:latin typeface="Calibri" pitchFamily="34" charset="0"/>
                          <a:ea typeface="+mn-ea"/>
                          <a:cs typeface="Calibri" pitchFamily="34" charset="0"/>
                          <a:sym typeface="Arial"/>
                        </a:rPr>
                        <a:t>cout</a:t>
                      </a:r>
                      <a:r>
                        <a:rPr lang="en-US" sz="1800" b="0" i="0" u="none" strike="noStrike" cap="none" dirty="0" smtClean="0">
                          <a:solidFill>
                            <a:schemeClr val="tx1"/>
                          </a:solidFill>
                          <a:effectLst/>
                          <a:latin typeface="Calibri" pitchFamily="34" charset="0"/>
                          <a:ea typeface="+mn-ea"/>
                          <a:cs typeface="Calibri" pitchFamily="34" charset="0"/>
                          <a:sym typeface="Arial"/>
                        </a:rPr>
                        <a:t> &lt;&lt; max(3, 7) &lt;&lt; </a:t>
                      </a:r>
                      <a:r>
                        <a:rPr lang="en-US" sz="1800" b="0" i="0" u="none" strike="noStrike" cap="none" dirty="0" err="1" smtClean="0">
                          <a:solidFill>
                            <a:schemeClr val="tx1"/>
                          </a:solidFill>
                          <a:effectLst/>
                          <a:latin typeface="Calibri" pitchFamily="34" charset="0"/>
                          <a:ea typeface="+mn-ea"/>
                          <a:cs typeface="Calibri" pitchFamily="34" charset="0"/>
                          <a:sym typeface="Arial"/>
                        </a:rPr>
                        <a:t>std</a:t>
                      </a:r>
                      <a:r>
                        <a:rPr lang="en-US" sz="1800" b="0" i="0" u="none" strike="noStrike" cap="none" dirty="0" smtClean="0">
                          <a:solidFill>
                            <a:schemeClr val="tx1"/>
                          </a:solidFill>
                          <a:effectLst/>
                          <a:latin typeface="Calibri" pitchFamily="34" charset="0"/>
                          <a:ea typeface="+mn-ea"/>
                          <a:cs typeface="Calibri" pitchFamily="34" charset="0"/>
                          <a:sym typeface="Arial"/>
                        </a:rPr>
                        <a:t>::</a:t>
                      </a:r>
                      <a:r>
                        <a:rPr lang="en-US" sz="1800" b="0" i="0" u="none" strike="noStrike" cap="none" dirty="0" err="1" smtClean="0">
                          <a:solidFill>
                            <a:schemeClr val="tx1"/>
                          </a:solidFill>
                          <a:effectLst/>
                          <a:latin typeface="Calibri" pitchFamily="34" charset="0"/>
                          <a:ea typeface="+mn-ea"/>
                          <a:cs typeface="Calibri" pitchFamily="34" charset="0"/>
                          <a:sym typeface="Arial"/>
                        </a:rPr>
                        <a:t>endl</a:t>
                      </a:r>
                      <a:r>
                        <a:rPr lang="en-US" sz="1800" b="0" i="0" u="none" strike="noStrike" cap="none" dirty="0" smtClean="0">
                          <a:solidFill>
                            <a:schemeClr val="tx1"/>
                          </a:solidFill>
                          <a:effectLst/>
                          <a:latin typeface="Calibri" pitchFamily="34" charset="0"/>
                          <a:ea typeface="+mn-ea"/>
                          <a:cs typeface="Calibri" pitchFamily="34" charset="0"/>
                          <a:sym typeface="Arial"/>
                        </a:rPr>
                        <a:t>;</a:t>
                      </a:r>
                    </a:p>
                    <a:p>
                      <a:pPr rtl="0" fontAlgn="base"/>
                      <a:r>
                        <a:rPr lang="en-US" sz="1800" b="0" i="0" u="none" strike="noStrike" cap="none" dirty="0" smtClean="0">
                          <a:solidFill>
                            <a:schemeClr val="tx1"/>
                          </a:solidFill>
                          <a:effectLst/>
                          <a:latin typeface="Calibri" pitchFamily="34" charset="0"/>
                          <a:ea typeface="+mn-ea"/>
                          <a:cs typeface="Calibri" pitchFamily="34" charset="0"/>
                          <a:sym typeface="Arial"/>
                        </a:rPr>
                        <a:t>    </a:t>
                      </a:r>
                      <a:r>
                        <a:rPr lang="en-US" sz="1800" b="0" i="0" u="none" strike="noStrike" cap="none" dirty="0" err="1" smtClean="0">
                          <a:solidFill>
                            <a:schemeClr val="tx1"/>
                          </a:solidFill>
                          <a:effectLst/>
                          <a:latin typeface="Calibri" pitchFamily="34" charset="0"/>
                          <a:ea typeface="+mn-ea"/>
                          <a:cs typeface="Calibri" pitchFamily="34" charset="0"/>
                          <a:sym typeface="Arial"/>
                        </a:rPr>
                        <a:t>cout</a:t>
                      </a:r>
                      <a:r>
                        <a:rPr lang="en-US" sz="1800" b="0" i="0" u="none" strike="noStrike" cap="none" dirty="0" smtClean="0">
                          <a:solidFill>
                            <a:schemeClr val="tx1"/>
                          </a:solidFill>
                          <a:effectLst/>
                          <a:latin typeface="Calibri" pitchFamily="34" charset="0"/>
                          <a:ea typeface="+mn-ea"/>
                          <a:cs typeface="Calibri" pitchFamily="34" charset="0"/>
                          <a:sym typeface="Arial"/>
                        </a:rPr>
                        <a:t> &lt;&lt; max(3.0, 7.0) &lt;&lt; </a:t>
                      </a:r>
                      <a:r>
                        <a:rPr lang="en-US" sz="1800" b="0" i="0" u="none" strike="noStrike" cap="none" dirty="0" err="1" smtClean="0">
                          <a:solidFill>
                            <a:schemeClr val="tx1"/>
                          </a:solidFill>
                          <a:effectLst/>
                          <a:latin typeface="Calibri" pitchFamily="34" charset="0"/>
                          <a:ea typeface="+mn-ea"/>
                          <a:cs typeface="Calibri" pitchFamily="34" charset="0"/>
                          <a:sym typeface="Arial"/>
                        </a:rPr>
                        <a:t>std</a:t>
                      </a:r>
                      <a:r>
                        <a:rPr lang="en-US" sz="1800" b="0" i="0" u="none" strike="noStrike" cap="none" dirty="0" smtClean="0">
                          <a:solidFill>
                            <a:schemeClr val="tx1"/>
                          </a:solidFill>
                          <a:effectLst/>
                          <a:latin typeface="Calibri" pitchFamily="34" charset="0"/>
                          <a:ea typeface="+mn-ea"/>
                          <a:cs typeface="Calibri" pitchFamily="34" charset="0"/>
                          <a:sym typeface="Arial"/>
                        </a:rPr>
                        <a:t>::</a:t>
                      </a:r>
                      <a:r>
                        <a:rPr lang="en-US" sz="1800" b="0" i="0" u="none" strike="noStrike" cap="none" dirty="0" err="1" smtClean="0">
                          <a:solidFill>
                            <a:schemeClr val="tx1"/>
                          </a:solidFill>
                          <a:effectLst/>
                          <a:latin typeface="Calibri" pitchFamily="34" charset="0"/>
                          <a:ea typeface="+mn-ea"/>
                          <a:cs typeface="Calibri" pitchFamily="34" charset="0"/>
                          <a:sym typeface="Arial"/>
                        </a:rPr>
                        <a:t>endl</a:t>
                      </a:r>
                      <a:r>
                        <a:rPr lang="en-US" sz="1800" b="0" i="0" u="none" strike="noStrike" cap="none" dirty="0" smtClean="0">
                          <a:solidFill>
                            <a:schemeClr val="tx1"/>
                          </a:solidFill>
                          <a:effectLst/>
                          <a:latin typeface="Calibri" pitchFamily="34" charset="0"/>
                          <a:ea typeface="+mn-ea"/>
                          <a:cs typeface="Calibri" pitchFamily="34" charset="0"/>
                          <a:sym typeface="Arial"/>
                        </a:rPr>
                        <a:t>;</a:t>
                      </a:r>
                    </a:p>
                    <a:p>
                      <a:pPr rtl="0" fontAlgn="base"/>
                      <a:r>
                        <a:rPr lang="en-US" sz="1800" b="0" i="0" u="none" strike="noStrike" cap="none" dirty="0" smtClean="0">
                          <a:solidFill>
                            <a:schemeClr val="tx1"/>
                          </a:solidFill>
                          <a:effectLst/>
                          <a:latin typeface="Calibri" pitchFamily="34" charset="0"/>
                          <a:ea typeface="+mn-ea"/>
                          <a:cs typeface="Calibri" pitchFamily="34" charset="0"/>
                          <a:sym typeface="Arial"/>
                        </a:rPr>
                        <a:t>    </a:t>
                      </a:r>
                      <a:r>
                        <a:rPr lang="en-US" sz="1800" b="0" i="0" u="none" strike="noStrike" cap="none" dirty="0" err="1" smtClean="0">
                          <a:solidFill>
                            <a:schemeClr val="tx1"/>
                          </a:solidFill>
                          <a:effectLst/>
                          <a:latin typeface="Calibri" pitchFamily="34" charset="0"/>
                          <a:ea typeface="+mn-ea"/>
                          <a:cs typeface="Calibri" pitchFamily="34" charset="0"/>
                          <a:sym typeface="Arial"/>
                        </a:rPr>
                        <a:t>cout</a:t>
                      </a:r>
                      <a:r>
                        <a:rPr lang="en-US" sz="1800" b="0" i="0" u="none" strike="noStrike" cap="none" dirty="0" smtClean="0">
                          <a:solidFill>
                            <a:schemeClr val="tx1"/>
                          </a:solidFill>
                          <a:effectLst/>
                          <a:latin typeface="Calibri" pitchFamily="34" charset="0"/>
                          <a:ea typeface="+mn-ea"/>
                          <a:cs typeface="Calibri" pitchFamily="34" charset="0"/>
                          <a:sym typeface="Arial"/>
                        </a:rPr>
                        <a:t> &lt;&lt; max(3, 7.0) &lt;&lt; </a:t>
                      </a:r>
                      <a:r>
                        <a:rPr lang="en-US" sz="1800" b="0" i="0" u="none" strike="noStrike" cap="none" dirty="0" err="1" smtClean="0">
                          <a:solidFill>
                            <a:schemeClr val="tx1"/>
                          </a:solidFill>
                          <a:effectLst/>
                          <a:latin typeface="Calibri" pitchFamily="34" charset="0"/>
                          <a:ea typeface="+mn-ea"/>
                          <a:cs typeface="Calibri" pitchFamily="34" charset="0"/>
                          <a:sym typeface="Arial"/>
                        </a:rPr>
                        <a:t>std</a:t>
                      </a:r>
                      <a:r>
                        <a:rPr lang="en-US" sz="1800" b="0" i="0" u="none" strike="noStrike" cap="none" dirty="0" smtClean="0">
                          <a:solidFill>
                            <a:schemeClr val="tx1"/>
                          </a:solidFill>
                          <a:effectLst/>
                          <a:latin typeface="Calibri" pitchFamily="34" charset="0"/>
                          <a:ea typeface="+mn-ea"/>
                          <a:cs typeface="Calibri" pitchFamily="34" charset="0"/>
                          <a:sym typeface="Arial"/>
                        </a:rPr>
                        <a:t>::</a:t>
                      </a:r>
                      <a:r>
                        <a:rPr lang="en-US" sz="1800" b="0" i="0" u="none" strike="noStrike" cap="none" dirty="0" err="1" smtClean="0">
                          <a:solidFill>
                            <a:schemeClr val="tx1"/>
                          </a:solidFill>
                          <a:effectLst/>
                          <a:latin typeface="Calibri" pitchFamily="34" charset="0"/>
                          <a:ea typeface="+mn-ea"/>
                          <a:cs typeface="Calibri" pitchFamily="34" charset="0"/>
                          <a:sym typeface="Arial"/>
                        </a:rPr>
                        <a:t>endl</a:t>
                      </a:r>
                      <a:r>
                        <a:rPr lang="en-US" sz="1800" b="0" i="0" u="none" strike="noStrike" cap="none" dirty="0" smtClean="0">
                          <a:solidFill>
                            <a:schemeClr val="tx1"/>
                          </a:solidFill>
                          <a:effectLst/>
                          <a:latin typeface="Calibri" pitchFamily="34" charset="0"/>
                          <a:ea typeface="+mn-ea"/>
                          <a:cs typeface="Calibri" pitchFamily="34" charset="0"/>
                          <a:sym typeface="Arial"/>
                        </a:rPr>
                        <a:t>;</a:t>
                      </a:r>
                    </a:p>
                    <a:p>
                      <a:pPr rtl="0" fontAlgn="base"/>
                      <a:r>
                        <a:rPr lang="en-US" sz="1800" b="0" i="0" u="none" strike="noStrike" cap="none" dirty="0" smtClean="0">
                          <a:solidFill>
                            <a:schemeClr val="tx1"/>
                          </a:solidFill>
                          <a:effectLst/>
                          <a:latin typeface="Calibri" pitchFamily="34" charset="0"/>
                          <a:ea typeface="+mn-ea"/>
                          <a:cs typeface="Calibri" pitchFamily="34" charset="0"/>
                          <a:sym typeface="Arial"/>
                        </a:rPr>
                        <a:t>    return 0;</a:t>
                      </a:r>
                    </a:p>
                    <a:p>
                      <a:pPr rtl="0" fontAlgn="base"/>
                      <a:r>
                        <a:rPr lang="en-US" sz="1800" b="0" i="0" u="none" strike="noStrike" cap="none" dirty="0" smtClean="0">
                          <a:solidFill>
                            <a:schemeClr val="tx1"/>
                          </a:solidFill>
                          <a:effectLst/>
                          <a:latin typeface="Calibri" pitchFamily="34" charset="0"/>
                          <a:ea typeface="+mn-ea"/>
                          <a:cs typeface="Calibri" pitchFamily="34" charset="0"/>
                          <a:sym typeface="Arial"/>
                        </a:rPr>
                        <a:t>}</a:t>
                      </a:r>
                      <a:endParaRPr lang="en-US" sz="1800" baseline="0" dirty="0" smtClean="0">
                        <a:latin typeface="Calibri" pitchFamily="34" charset="0"/>
                        <a:cs typeface="Calibri" pitchFamily="34" charset="0"/>
                      </a:endParaRPr>
                    </a:p>
                  </a:txBody>
                  <a:tcPr marL="0" marR="0" marT="0" marB="0" anchor="ctr">
                    <a:lnL>
                      <a:noFill/>
                    </a:lnL>
                    <a:lnR>
                      <a:noFill/>
                    </a:lnR>
                    <a:lnT>
                      <a:noFill/>
                    </a:lnT>
                    <a:lnB>
                      <a:noFill/>
                    </a:lnB>
                  </a:tcPr>
                </a:tc>
              </a:tr>
            </a:tbl>
          </a:graphicData>
        </a:graphic>
      </p:graphicFrame>
      <p:sp>
        <p:nvSpPr>
          <p:cNvPr id="5" name="TextBox 4"/>
          <p:cNvSpPr txBox="1"/>
          <p:nvPr/>
        </p:nvSpPr>
        <p:spPr>
          <a:xfrm>
            <a:off x="4381995" y="819397"/>
            <a:ext cx="4583875" cy="4185761"/>
          </a:xfrm>
          <a:prstGeom prst="rect">
            <a:avLst/>
          </a:prstGeom>
          <a:noFill/>
          <a:ln>
            <a:solidFill>
              <a:schemeClr val="tx1"/>
            </a:solidFill>
          </a:ln>
        </p:spPr>
        <p:txBody>
          <a:bodyPr wrap="square" rtlCol="0">
            <a:spAutoFit/>
          </a:bodyPr>
          <a:lstStyle/>
          <a:p>
            <a:r>
              <a:rPr lang="en-IN" b="1" dirty="0" smtClean="0"/>
              <a:t>Output:</a:t>
            </a:r>
          </a:p>
          <a:p>
            <a:pPr marL="342900" indent="-342900">
              <a:buAutoNum type="arabicPeriod"/>
            </a:pPr>
            <a:r>
              <a:rPr lang="en-IN" dirty="0" smtClean="0"/>
              <a:t>Compiler error in all </a:t>
            </a:r>
            <a:r>
              <a:rPr lang="en-IN" dirty="0" err="1" smtClean="0"/>
              <a:t>cout</a:t>
            </a:r>
            <a:r>
              <a:rPr lang="en-IN" dirty="0" smtClean="0"/>
              <a:t> statements</a:t>
            </a:r>
          </a:p>
          <a:p>
            <a:pPr marL="342900" indent="-342900">
              <a:buAutoNum type="arabicPeriod"/>
            </a:pPr>
            <a:r>
              <a:rPr lang="en-IN" dirty="0" smtClean="0">
                <a:solidFill>
                  <a:srgbClr val="FF0000"/>
                </a:solidFill>
              </a:rPr>
              <a:t>Compiler error in last </a:t>
            </a:r>
            <a:r>
              <a:rPr lang="en-IN" dirty="0" err="1" smtClean="0">
                <a:solidFill>
                  <a:srgbClr val="FF0000"/>
                </a:solidFill>
              </a:rPr>
              <a:t>cout</a:t>
            </a:r>
            <a:r>
              <a:rPr lang="en-IN" dirty="0" smtClean="0">
                <a:solidFill>
                  <a:srgbClr val="FF0000"/>
                </a:solidFill>
              </a:rPr>
              <a:t> statements</a:t>
            </a:r>
          </a:p>
          <a:p>
            <a:pPr marL="342900" indent="-342900">
              <a:buAutoNum type="arabicPeriod"/>
            </a:pPr>
            <a:r>
              <a:rPr lang="en-IN" dirty="0" smtClean="0"/>
              <a:t>7</a:t>
            </a:r>
          </a:p>
          <a:p>
            <a:r>
              <a:rPr lang="en-IN" dirty="0" smtClean="0"/>
              <a:t>    7.0</a:t>
            </a:r>
          </a:p>
          <a:p>
            <a:r>
              <a:rPr lang="en-IN" dirty="0" smtClean="0"/>
              <a:t>    7.0</a:t>
            </a:r>
          </a:p>
          <a:p>
            <a:r>
              <a:rPr lang="en-IN" dirty="0" smtClean="0"/>
              <a:t>4. Runtime error</a:t>
            </a:r>
          </a:p>
          <a:p>
            <a:endParaRPr lang="en-IN" dirty="0" smtClean="0"/>
          </a:p>
          <a:p>
            <a:endParaRPr lang="en-IN" dirty="0"/>
          </a:p>
          <a:p>
            <a:endParaRPr lang="en-IN" dirty="0" smtClean="0"/>
          </a:p>
          <a:p>
            <a:endParaRPr lang="en-IN" dirty="0"/>
          </a:p>
          <a:p>
            <a:endParaRPr lang="en-IN" dirty="0" smtClean="0"/>
          </a:p>
          <a:p>
            <a:endParaRPr lang="en-IN" dirty="0"/>
          </a:p>
          <a:p>
            <a:endParaRPr lang="en-IN" dirty="0" smtClean="0"/>
          </a:p>
          <a:p>
            <a:endParaRPr lang="en-IN" dirty="0"/>
          </a:p>
          <a:p>
            <a:endParaRPr lang="en-IN" dirty="0" smtClean="0"/>
          </a:p>
          <a:p>
            <a:endParaRPr lang="en-IN" dirty="0"/>
          </a:p>
          <a:p>
            <a:endParaRPr lang="en-IN" dirty="0" smtClean="0"/>
          </a:p>
          <a:p>
            <a:endParaRPr lang="en-IN" dirty="0"/>
          </a:p>
        </p:txBody>
      </p:sp>
    </p:spTree>
    <p:extLst>
      <p:ext uri="{BB962C8B-B14F-4D97-AF65-F5344CB8AC3E}">
        <p14:creationId xmlns:p14="http://schemas.microsoft.com/office/powerpoint/2010/main" val="91017631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21266"/>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11499"/>
            <a:ext cx="8952289" cy="4239625"/>
          </a:xfrm>
          <a:prstGeom prst="rect">
            <a:avLst/>
          </a:prstGeom>
          <a:noFill/>
          <a:ln>
            <a:noFill/>
          </a:ln>
        </p:spPr>
        <p:txBody>
          <a:bodyPr spcFirstLastPara="1" wrap="square" lIns="91425" tIns="91425" rIns="91425" bIns="91425" anchor="t" anchorCtr="0">
            <a:noAutofit/>
          </a:bodyPr>
          <a:lstStyle/>
          <a:p>
            <a:pPr lvl="2" algn="ctr">
              <a:lnSpc>
                <a:spcPct val="150000"/>
              </a:lnSpc>
            </a:pPr>
            <a:endParaRPr lang="en-US" sz="4000" b="1" dirty="0">
              <a:latin typeface="Calibri" panose="020F0502020204030204" pitchFamily="34" charset="0"/>
              <a:cs typeface="Calibri" panose="020F0502020204030204" pitchFamily="34" charset="0"/>
            </a:endParaRPr>
          </a:p>
          <a:p>
            <a:pPr lvl="2" algn="ctr">
              <a:lnSpc>
                <a:spcPct val="150000"/>
              </a:lnSpc>
            </a:pPr>
            <a:r>
              <a:rPr lang="en-US" sz="4000" b="1" dirty="0">
                <a:latin typeface="Calibri" panose="020F0502020204030204" pitchFamily="34" charset="0"/>
                <a:cs typeface="Calibri" panose="020F0502020204030204" pitchFamily="34" charset="0"/>
              </a:rPr>
              <a:t>Any Questions??</a:t>
            </a:r>
          </a:p>
        </p:txBody>
      </p:sp>
      <p:sp>
        <p:nvSpPr>
          <p:cNvPr id="6" name="Google Shape;99;p19">
            <a:extLst>
              <a:ext uri="{FF2B5EF4-FFF2-40B4-BE49-F238E27FC236}">
                <a16:creationId xmlns="" xmlns:a16="http://schemas.microsoft.com/office/drawing/2014/main" id="{BDBC4846-0EA9-43C8-95E4-8580C5E0873E}"/>
              </a:ext>
            </a:extLst>
          </p:cNvPr>
          <p:cNvSpPr txBox="1">
            <a:spLocks/>
          </p:cNvSpPr>
          <p:nvPr/>
        </p:nvSpPr>
        <p:spPr>
          <a:xfrm>
            <a:off x="340079" y="138448"/>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b="1" dirty="0">
                <a:solidFill>
                  <a:schemeClr val="bg1"/>
                </a:solidFill>
                <a:latin typeface="Calibri" panose="020F0502020204030204" pitchFamily="34" charset="0"/>
                <a:cs typeface="Calibri" panose="020F0502020204030204" pitchFamily="34" charset="0"/>
              </a:rPr>
              <a:t>QNA Time</a:t>
            </a:r>
          </a:p>
        </p:txBody>
      </p:sp>
      <p:sp>
        <p:nvSpPr>
          <p:cNvPr id="7" name="Google Shape;65;p15">
            <a:extLst>
              <a:ext uri="{FF2B5EF4-FFF2-40B4-BE49-F238E27FC236}">
                <a16:creationId xmlns="" xmlns:a16="http://schemas.microsoft.com/office/drawing/2014/main" id="{5D8EC841-94C0-4C46-A2DA-6C5E1B4CB5B0}"/>
              </a:ext>
            </a:extLst>
          </p:cNvPr>
          <p:cNvSpPr/>
          <p:nvPr/>
        </p:nvSpPr>
        <p:spPr>
          <a:xfrm>
            <a:off x="0" y="0"/>
            <a:ext cx="9144000" cy="51435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2" name="TextBox 1">
            <a:extLst>
              <a:ext uri="{FF2B5EF4-FFF2-40B4-BE49-F238E27FC236}">
                <a16:creationId xmlns="" xmlns:a16="http://schemas.microsoft.com/office/drawing/2014/main" id="{C51CD21B-D9AD-4F5D-AFDC-FCF0AFB5D828}"/>
              </a:ext>
            </a:extLst>
          </p:cNvPr>
          <p:cNvSpPr txBox="1"/>
          <p:nvPr/>
        </p:nvSpPr>
        <p:spPr>
          <a:xfrm>
            <a:off x="2349796" y="1275909"/>
            <a:ext cx="4432091" cy="707886"/>
          </a:xfrm>
          <a:prstGeom prst="rect">
            <a:avLst/>
          </a:prstGeom>
          <a:noFill/>
        </p:spPr>
        <p:txBody>
          <a:bodyPr wrap="square" rtlCol="0">
            <a:spAutoFit/>
          </a:bodyPr>
          <a:lstStyle/>
          <a:p>
            <a:pPr algn="ctr"/>
            <a:r>
              <a:rPr lang="en-IN" sz="4000" dirty="0">
                <a:solidFill>
                  <a:srgbClr val="FF0000"/>
                </a:solidFill>
                <a:highlight>
                  <a:srgbClr val="C0C0C0"/>
                </a:highlight>
                <a:latin typeface="Calibri" panose="020F0502020204030204" pitchFamily="34" charset="0"/>
                <a:cs typeface="Calibri" panose="020F0502020204030204" pitchFamily="34" charset="0"/>
              </a:rPr>
              <a:t>Any Questions ??</a:t>
            </a:r>
          </a:p>
        </p:txBody>
      </p:sp>
    </p:spTree>
    <p:extLst>
      <p:ext uri="{BB962C8B-B14F-4D97-AF65-F5344CB8AC3E}">
        <p14:creationId xmlns:p14="http://schemas.microsoft.com/office/powerpoint/2010/main" val="314630913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3" name="Google Shape;213;p31"/>
          <p:cNvSpPr txBox="1">
            <a:spLocks noGrp="1"/>
          </p:cNvSpPr>
          <p:nvPr>
            <p:ph type="title"/>
          </p:nvPr>
        </p:nvSpPr>
        <p:spPr>
          <a:xfrm>
            <a:off x="662435" y="2001171"/>
            <a:ext cx="7819200" cy="635100"/>
          </a:xfrm>
          <a:prstGeom prst="rect">
            <a:avLst/>
          </a:prstGeom>
          <a:noFill/>
          <a:ln>
            <a:noFill/>
          </a:ln>
        </p:spPr>
        <p:txBody>
          <a:bodyPr spcFirstLastPara="1" wrap="square" lIns="0" tIns="12700" rIns="0" bIns="0" anchor="t" anchorCtr="0">
            <a:noAutofit/>
          </a:bodyPr>
          <a:lstStyle/>
          <a:p>
            <a:pPr marL="12700" lvl="0" indent="0" algn="ctr" rtl="0">
              <a:lnSpc>
                <a:spcPct val="100000"/>
              </a:lnSpc>
              <a:spcBef>
                <a:spcPts val="0"/>
              </a:spcBef>
              <a:spcAft>
                <a:spcPts val="0"/>
              </a:spcAft>
              <a:buNone/>
            </a:pPr>
            <a:r>
              <a:rPr lang="en" dirty="0"/>
              <a:t>Thank You!</a:t>
            </a:r>
            <a:endParaRPr dirty="0"/>
          </a:p>
          <a:p>
            <a:pPr marL="12700" lvl="0" indent="0" algn="ctr" rtl="0">
              <a:lnSpc>
                <a:spcPct val="100000"/>
              </a:lnSpc>
              <a:spcBef>
                <a:spcPts val="0"/>
              </a:spcBef>
              <a:spcAft>
                <a:spcPts val="0"/>
              </a:spcAft>
              <a:buNone/>
            </a:pPr>
            <a:endParaRPr sz="2000" dirty="0"/>
          </a:p>
          <a:p>
            <a:pPr marL="12700" lvl="0" indent="0" algn="l" rtl="0">
              <a:lnSpc>
                <a:spcPct val="100000"/>
              </a:lnSpc>
              <a:spcBef>
                <a:spcPts val="0"/>
              </a:spcBef>
              <a:spcAft>
                <a:spcPts val="0"/>
              </a:spcAft>
              <a:buNone/>
            </a:pPr>
            <a:endParaRPr dirty="0"/>
          </a:p>
          <a:p>
            <a:pPr marL="12700" lvl="0" indent="0" algn="l" rtl="0">
              <a:lnSpc>
                <a:spcPct val="100000"/>
              </a:lnSpc>
              <a:spcBef>
                <a:spcPts val="0"/>
              </a:spcBef>
              <a:spcAft>
                <a:spcPts val="0"/>
              </a:spcAft>
              <a:buNone/>
            </a:pPr>
            <a:endParaRPr sz="1800" dirty="0">
              <a:latin typeface="Arial"/>
              <a:ea typeface="Arial"/>
              <a:cs typeface="Arial"/>
              <a:sym typeface="Arial"/>
            </a:endParaRPr>
          </a:p>
          <a:p>
            <a:pPr marL="12700" lvl="0" indent="0" algn="l" rtl="0">
              <a:lnSpc>
                <a:spcPct val="100000"/>
              </a:lnSpc>
              <a:spcBef>
                <a:spcPts val="0"/>
              </a:spcBef>
              <a:spcAft>
                <a:spcPts val="0"/>
              </a:spcAft>
              <a:buNone/>
            </a:pPr>
            <a:endParaRPr sz="1800" dirty="0">
              <a:latin typeface="Arial"/>
              <a:ea typeface="Arial"/>
              <a:cs typeface="Arial"/>
              <a:sym typeface="Arial"/>
            </a:endParaRPr>
          </a:p>
        </p:txBody>
      </p:sp>
      <p:sp>
        <p:nvSpPr>
          <p:cNvPr id="2" name="TextBox 1">
            <a:extLst>
              <a:ext uri="{FF2B5EF4-FFF2-40B4-BE49-F238E27FC236}">
                <a16:creationId xmlns="" xmlns:a16="http://schemas.microsoft.com/office/drawing/2014/main" id="{AEE61776-896A-480D-B02A-BC7D360E5085}"/>
              </a:ext>
            </a:extLst>
          </p:cNvPr>
          <p:cNvSpPr txBox="1"/>
          <p:nvPr/>
        </p:nvSpPr>
        <p:spPr>
          <a:xfrm>
            <a:off x="1754372" y="3625702"/>
            <a:ext cx="5986130" cy="307777"/>
          </a:xfrm>
          <a:prstGeom prst="rect">
            <a:avLst/>
          </a:prstGeom>
          <a:noFill/>
        </p:spPr>
        <p:txBody>
          <a:bodyPr wrap="square" rtlCol="0">
            <a:spAutoFit/>
          </a:bodyPr>
          <a:lstStyle/>
          <a:p>
            <a:pPr algn="ctr"/>
            <a:r>
              <a:rPr lang="en-IN" b="1" dirty="0"/>
              <a:t>See you guys in next class.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pPr lvl="1"/>
            <a:r>
              <a:rPr lang="en-US" sz="1800" dirty="0" smtClean="0">
                <a:latin typeface="Calibri" pitchFamily="34" charset="0"/>
                <a:cs typeface="Calibri" pitchFamily="34" charset="0"/>
              </a:rPr>
              <a:t>Note: Encourage students to answers the following questions.</a:t>
            </a:r>
          </a:p>
          <a:p>
            <a:pPr lvl="1"/>
            <a:endParaRPr lang="en-US" sz="1800" dirty="0" smtClean="0">
              <a:latin typeface="Calibri" pitchFamily="34" charset="0"/>
              <a:cs typeface="Calibri" pitchFamily="34" charset="0"/>
            </a:endParaRPr>
          </a:p>
          <a:p>
            <a:pPr marL="342900" lvl="1" indent="-342900">
              <a:buFont typeface="+mj-lt"/>
              <a:buAutoNum type="arabicPeriod"/>
            </a:pPr>
            <a:r>
              <a:rPr lang="en-US" sz="1800" dirty="0" smtClean="0">
                <a:latin typeface="Calibri" pitchFamily="34" charset="0"/>
                <a:cs typeface="Calibri" pitchFamily="34" charset="0"/>
              </a:rPr>
              <a:t>What are templates?</a:t>
            </a:r>
          </a:p>
          <a:p>
            <a:pPr lvl="1"/>
            <a:r>
              <a:rPr lang="en-US" sz="1800" dirty="0" err="1" smtClean="0">
                <a:latin typeface="Calibri" pitchFamily="34" charset="0"/>
                <a:cs typeface="Calibri" pitchFamily="34" charset="0"/>
              </a:rPr>
              <a:t>Ans</a:t>
            </a:r>
            <a:r>
              <a:rPr lang="en-US" sz="1800" dirty="0" smtClean="0">
                <a:latin typeface="Calibri" pitchFamily="34" charset="0"/>
                <a:cs typeface="Calibri" pitchFamily="34" charset="0"/>
              </a:rPr>
              <a:t>:  </a:t>
            </a:r>
            <a:r>
              <a:rPr lang="en-US" sz="1800" dirty="0">
                <a:latin typeface="Calibri" pitchFamily="34" charset="0"/>
                <a:cs typeface="Calibri" pitchFamily="34" charset="0"/>
              </a:rPr>
              <a:t>I</a:t>
            </a:r>
            <a:r>
              <a:rPr lang="en-US" sz="1800" dirty="0" smtClean="0">
                <a:latin typeface="Calibri" pitchFamily="34" charset="0"/>
                <a:cs typeface="Calibri" pitchFamily="34" charset="0"/>
              </a:rPr>
              <a:t>n general these are standard forms .</a:t>
            </a:r>
          </a:p>
          <a:p>
            <a:pPr marL="342900" lvl="1" indent="-342900">
              <a:buFont typeface="+mj-lt"/>
              <a:buAutoNum type="arabicPeriod"/>
            </a:pPr>
            <a:endParaRPr lang="en-US" sz="1800" dirty="0">
              <a:latin typeface="Calibri" pitchFamily="34" charset="0"/>
              <a:cs typeface="Calibri" pitchFamily="34" charset="0"/>
            </a:endParaRPr>
          </a:p>
          <a:p>
            <a:pPr marL="342900" lvl="1" indent="-342900">
              <a:buFont typeface="+mj-lt"/>
              <a:buAutoNum type="arabicPeriod"/>
            </a:pPr>
            <a:r>
              <a:rPr lang="en-US" sz="1800" dirty="0" smtClean="0">
                <a:latin typeface="Calibri" pitchFamily="34" charset="0"/>
                <a:cs typeface="Calibri" pitchFamily="34" charset="0"/>
              </a:rPr>
              <a:t>Have you all used a templates in your life?</a:t>
            </a:r>
          </a:p>
          <a:p>
            <a:pPr lvl="1"/>
            <a:r>
              <a:rPr lang="en-US" sz="1800" dirty="0" err="1" smtClean="0">
                <a:latin typeface="Calibri" pitchFamily="34" charset="0"/>
                <a:cs typeface="Calibri" pitchFamily="34" charset="0"/>
              </a:rPr>
              <a:t>Ans</a:t>
            </a:r>
            <a:r>
              <a:rPr lang="en-US" sz="1800" dirty="0" smtClean="0">
                <a:latin typeface="Calibri" pitchFamily="34" charset="0"/>
                <a:cs typeface="Calibri" pitchFamily="34" charset="0"/>
              </a:rPr>
              <a:t>: Yes. We all have used templates somewhere in our life</a:t>
            </a:r>
          </a:p>
          <a:p>
            <a:pPr marL="342900" lvl="1" indent="-342900">
              <a:buFont typeface="+mj-lt"/>
              <a:buAutoNum type="arabicPeriod"/>
            </a:pPr>
            <a:endParaRPr lang="en-US" sz="1800" dirty="0">
              <a:latin typeface="Calibri" pitchFamily="34" charset="0"/>
              <a:cs typeface="Calibri" pitchFamily="34" charset="0"/>
            </a:endParaRPr>
          </a:p>
          <a:p>
            <a:pPr marL="342900" lvl="1" indent="-342900">
              <a:buFont typeface="+mj-lt"/>
              <a:buAutoNum type="arabicPeriod"/>
            </a:pPr>
            <a:r>
              <a:rPr lang="en-US" sz="1800" dirty="0" smtClean="0">
                <a:latin typeface="Calibri" pitchFamily="34" charset="0"/>
                <a:cs typeface="Calibri" pitchFamily="34" charset="0"/>
              </a:rPr>
              <a:t>Give example.</a:t>
            </a:r>
          </a:p>
          <a:p>
            <a:pPr lvl="1"/>
            <a:r>
              <a:rPr lang="en-US" sz="1800" dirty="0" err="1" smtClean="0">
                <a:latin typeface="Calibri" pitchFamily="34" charset="0"/>
                <a:cs typeface="Calibri" pitchFamily="34" charset="0"/>
              </a:rPr>
              <a:t>Ans</a:t>
            </a:r>
            <a:r>
              <a:rPr lang="en-US" sz="1800" dirty="0" smtClean="0">
                <a:latin typeface="Calibri" pitchFamily="34" charset="0"/>
                <a:cs typeface="Calibri" pitchFamily="34" charset="0"/>
              </a:rPr>
              <a:t>: Suppose you go to bank to deposit or withdraw money. In earlier times, we had to fill the withdrawal or deposit form where we put necessary information like name, account number, amount, etc. Imagine what will happen if the form is not available? Everyone will try to provide the information in his / her own format. This form is called template. </a:t>
            </a:r>
          </a:p>
          <a:p>
            <a:pPr marL="342900" lvl="1" indent="-342900">
              <a:buFont typeface="+mj-lt"/>
              <a:buAutoNum type="arabicPeriod"/>
            </a:pPr>
            <a:endParaRPr lang="en-US" sz="1800" dirty="0">
              <a:latin typeface="Calibri" pitchFamily="34" charset="0"/>
              <a:cs typeface="Calibri" pitchFamily="34" charset="0"/>
            </a:endParaRPr>
          </a:p>
          <a:p>
            <a:pPr lvl="1"/>
            <a:r>
              <a:rPr lang="en-US" sz="1800" dirty="0">
                <a:latin typeface="Calibri" pitchFamily="34" charset="0"/>
                <a:cs typeface="Calibri" pitchFamily="34" charset="0"/>
              </a:rPr>
              <a:t>O</a:t>
            </a:r>
            <a:r>
              <a:rPr lang="en-US" sz="1800" dirty="0" smtClean="0">
                <a:latin typeface="Calibri" pitchFamily="34" charset="0"/>
                <a:cs typeface="Calibri" pitchFamily="34" charset="0"/>
              </a:rPr>
              <a:t>ther examples of templates could be exam form, admission form, etc. </a:t>
            </a:r>
            <a:endParaRPr lang="en-US" sz="1800" dirty="0">
              <a:latin typeface="Calibri" pitchFamily="34" charset="0"/>
              <a:cs typeface="Calibri" pitchFamily="34" charset="0"/>
            </a:endParaRPr>
          </a:p>
        </p:txBody>
      </p:sp>
      <p:sp>
        <p:nvSpPr>
          <p:cNvPr id="8" name="Google Shape;99;p19">
            <a:extLst>
              <a:ext uri="{FF2B5EF4-FFF2-40B4-BE49-F238E27FC236}">
                <a16:creationId xmlns=""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b="1" dirty="0" err="1" smtClean="0">
                <a:solidFill>
                  <a:srgbClr val="FFFFFF"/>
                </a:solidFill>
                <a:latin typeface="Calibri"/>
                <a:cs typeface="Calibri"/>
              </a:rPr>
              <a:t>Introdution</a:t>
            </a:r>
            <a:r>
              <a:rPr lang="en-US" sz="2400" b="1" dirty="0" smtClean="0">
                <a:solidFill>
                  <a:srgbClr val="FFFFFF"/>
                </a:solidFill>
                <a:latin typeface="Calibri"/>
                <a:cs typeface="Calibri"/>
              </a:rPr>
              <a:t> </a:t>
            </a:r>
            <a:endParaRPr lang="en" sz="2400" b="1" dirty="0">
              <a:solidFill>
                <a:srgbClr val="FFFFFF"/>
              </a:solidFill>
              <a:latin typeface="Calibri" panose="020F0502020204030204" pitchFamily="34" charset="0"/>
              <a:cs typeface="Calibri" panose="020F0502020204030204" pitchFamily="34" charset="0"/>
            </a:endParaRPr>
          </a:p>
        </p:txBody>
      </p:sp>
      <p:sp>
        <p:nvSpPr>
          <p:cNvPr id="5" name="Rectangle 3"/>
          <p:cNvSpPr>
            <a:spLocks noChangeArrowheads="1"/>
          </p:cNvSpPr>
          <p:nvPr/>
        </p:nvSpPr>
        <p:spPr bwMode="auto">
          <a:xfrm>
            <a:off x="2628900" y="1108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0377493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154379" y="671320"/>
            <a:ext cx="8881595" cy="4379804"/>
          </a:xfrm>
          <a:prstGeom prst="rect">
            <a:avLst/>
          </a:prstGeom>
          <a:noFill/>
          <a:ln>
            <a:solidFill>
              <a:schemeClr val="bg1">
                <a:lumMod val="95000"/>
              </a:schemeClr>
            </a:solidFill>
          </a:ln>
        </p:spPr>
        <p:txBody>
          <a:bodyPr spcFirstLastPara="1" wrap="square" lIns="91425" tIns="91425" rIns="91425" bIns="91425" anchor="t" anchorCtr="0">
            <a:noAutofit/>
          </a:bodyPr>
          <a:lstStyle/>
          <a:p>
            <a:pPr lvl="1"/>
            <a:r>
              <a:rPr lang="en-IN" sz="1800" dirty="0" smtClean="0">
                <a:latin typeface="Calibri" pitchFamily="34" charset="0"/>
                <a:cs typeface="Calibri" pitchFamily="34" charset="0"/>
              </a:rPr>
              <a:t>Let us understand this with the help of example.</a:t>
            </a:r>
          </a:p>
          <a:p>
            <a:pPr lvl="1"/>
            <a:endParaRPr lang="en-IN" sz="1800" dirty="0" smtClean="0">
              <a:latin typeface="Calibri" pitchFamily="34" charset="0"/>
              <a:cs typeface="Calibri" pitchFamily="34" charset="0"/>
            </a:endParaRPr>
          </a:p>
          <a:p>
            <a:pPr lvl="1"/>
            <a:r>
              <a:rPr lang="en-US" sz="1800" dirty="0" smtClean="0">
                <a:latin typeface="Calibri" pitchFamily="34" charset="0"/>
                <a:cs typeface="Calibri" pitchFamily="34" charset="0"/>
              </a:rPr>
              <a:t>#include&lt;</a:t>
            </a:r>
            <a:r>
              <a:rPr lang="en-US" sz="1800" dirty="0" err="1" smtClean="0">
                <a:latin typeface="Calibri" pitchFamily="34" charset="0"/>
                <a:cs typeface="Calibri" pitchFamily="34" charset="0"/>
              </a:rPr>
              <a:t>iostream</a:t>
            </a:r>
            <a:r>
              <a:rPr lang="en-US" sz="1800" dirty="0" smtClean="0">
                <a:latin typeface="Calibri" pitchFamily="34" charset="0"/>
                <a:cs typeface="Calibri" pitchFamily="34" charset="0"/>
              </a:rPr>
              <a:t>&gt;</a:t>
            </a:r>
          </a:p>
          <a:p>
            <a:pPr lvl="1"/>
            <a:r>
              <a:rPr lang="en-US" sz="1800" dirty="0" smtClean="0">
                <a:latin typeface="Calibri" pitchFamily="34" charset="0"/>
                <a:cs typeface="Calibri" pitchFamily="34" charset="0"/>
              </a:rPr>
              <a:t>using </a:t>
            </a:r>
            <a:r>
              <a:rPr lang="en-US" sz="1800" dirty="0">
                <a:latin typeface="Calibri" pitchFamily="34" charset="0"/>
                <a:cs typeface="Calibri" pitchFamily="34" charset="0"/>
              </a:rPr>
              <a:t>namespace </a:t>
            </a:r>
            <a:r>
              <a:rPr lang="en-US" sz="1800" dirty="0" err="1">
                <a:latin typeface="Calibri" pitchFamily="34" charset="0"/>
                <a:cs typeface="Calibri" pitchFamily="34" charset="0"/>
              </a:rPr>
              <a:t>std</a:t>
            </a:r>
            <a:r>
              <a:rPr lang="en-US" sz="1800" dirty="0">
                <a:latin typeface="Calibri" pitchFamily="34" charset="0"/>
                <a:cs typeface="Calibri" pitchFamily="34" charset="0"/>
              </a:rPr>
              <a:t>; </a:t>
            </a:r>
            <a:endParaRPr lang="en-US" sz="1800" dirty="0" smtClean="0">
              <a:latin typeface="Calibri" pitchFamily="34" charset="0"/>
              <a:cs typeface="Calibri" pitchFamily="34" charset="0"/>
            </a:endParaRPr>
          </a:p>
          <a:p>
            <a:pPr lvl="1"/>
            <a:r>
              <a:rPr lang="en-US" sz="1800" dirty="0" err="1" smtClean="0">
                <a:latin typeface="Calibri" pitchFamily="34" charset="0"/>
                <a:cs typeface="Calibri" pitchFamily="34" charset="0"/>
              </a:rPr>
              <a:t>int</a:t>
            </a:r>
            <a:r>
              <a:rPr lang="en-US" sz="1800" dirty="0" smtClean="0">
                <a:latin typeface="Calibri" pitchFamily="34" charset="0"/>
                <a:cs typeface="Calibri" pitchFamily="34" charset="0"/>
              </a:rPr>
              <a:t> </a:t>
            </a:r>
            <a:r>
              <a:rPr lang="en-US" sz="1800" dirty="0">
                <a:latin typeface="Calibri" pitchFamily="34" charset="0"/>
                <a:cs typeface="Calibri" pitchFamily="34" charset="0"/>
              </a:rPr>
              <a:t>Max( </a:t>
            </a:r>
            <a:r>
              <a:rPr lang="en-US" sz="1800" dirty="0" err="1">
                <a:latin typeface="Calibri" pitchFamily="34" charset="0"/>
                <a:cs typeface="Calibri" pitchFamily="34" charset="0"/>
              </a:rPr>
              <a:t>int</a:t>
            </a:r>
            <a:r>
              <a:rPr lang="en-US" sz="1800" dirty="0">
                <a:latin typeface="Calibri" pitchFamily="34" charset="0"/>
                <a:cs typeface="Calibri" pitchFamily="34" charset="0"/>
              </a:rPr>
              <a:t> a, </a:t>
            </a:r>
            <a:r>
              <a:rPr lang="en-US" sz="1800" dirty="0" err="1">
                <a:latin typeface="Calibri" pitchFamily="34" charset="0"/>
                <a:cs typeface="Calibri" pitchFamily="34" charset="0"/>
              </a:rPr>
              <a:t>int</a:t>
            </a:r>
            <a:r>
              <a:rPr lang="en-US" sz="1800" dirty="0">
                <a:latin typeface="Calibri" pitchFamily="34" charset="0"/>
                <a:cs typeface="Calibri" pitchFamily="34" charset="0"/>
              </a:rPr>
              <a:t> b){    </a:t>
            </a:r>
            <a:endParaRPr lang="en-US" sz="1800" dirty="0" smtClean="0">
              <a:latin typeface="Calibri" pitchFamily="34" charset="0"/>
              <a:cs typeface="Calibri" pitchFamily="34" charset="0"/>
            </a:endParaRPr>
          </a:p>
          <a:p>
            <a:pPr lvl="1"/>
            <a:r>
              <a:rPr lang="en-US" sz="1800" dirty="0" smtClean="0">
                <a:latin typeface="Calibri" pitchFamily="34" charset="0"/>
                <a:cs typeface="Calibri" pitchFamily="34" charset="0"/>
              </a:rPr>
              <a:t>	return </a:t>
            </a:r>
            <a:r>
              <a:rPr lang="en-US" sz="1800" dirty="0">
                <a:latin typeface="Calibri" pitchFamily="34" charset="0"/>
                <a:cs typeface="Calibri" pitchFamily="34" charset="0"/>
              </a:rPr>
              <a:t>a&gt;b ? a :b</a:t>
            </a:r>
            <a:r>
              <a:rPr lang="en-US" sz="1800" dirty="0" smtClean="0">
                <a:latin typeface="Calibri" pitchFamily="34" charset="0"/>
                <a:cs typeface="Calibri" pitchFamily="34" charset="0"/>
              </a:rPr>
              <a:t>;</a:t>
            </a:r>
          </a:p>
          <a:p>
            <a:pPr lvl="1"/>
            <a:r>
              <a:rPr lang="en-US" sz="1800" dirty="0" smtClean="0">
                <a:latin typeface="Calibri" pitchFamily="34" charset="0"/>
                <a:cs typeface="Calibri" pitchFamily="34" charset="0"/>
              </a:rPr>
              <a:t>}</a:t>
            </a:r>
          </a:p>
          <a:p>
            <a:pPr lvl="1"/>
            <a:r>
              <a:rPr lang="en-US" sz="1800" dirty="0" err="1" smtClean="0">
                <a:latin typeface="Calibri" pitchFamily="34" charset="0"/>
                <a:cs typeface="Calibri" pitchFamily="34" charset="0"/>
              </a:rPr>
              <a:t>int</a:t>
            </a:r>
            <a:r>
              <a:rPr lang="en-US" sz="1800" dirty="0" smtClean="0">
                <a:latin typeface="Calibri" pitchFamily="34" charset="0"/>
                <a:cs typeface="Calibri" pitchFamily="34" charset="0"/>
              </a:rPr>
              <a:t> </a:t>
            </a:r>
            <a:r>
              <a:rPr lang="en-US" sz="1800" dirty="0">
                <a:latin typeface="Calibri" pitchFamily="34" charset="0"/>
                <a:cs typeface="Calibri" pitchFamily="34" charset="0"/>
              </a:rPr>
              <a:t>main</a:t>
            </a:r>
            <a:r>
              <a:rPr lang="en-US" sz="1800" dirty="0" smtClean="0">
                <a:latin typeface="Calibri" pitchFamily="34" charset="0"/>
                <a:cs typeface="Calibri" pitchFamily="34" charset="0"/>
              </a:rPr>
              <a:t>(){</a:t>
            </a:r>
          </a:p>
          <a:p>
            <a:pPr lvl="1"/>
            <a:r>
              <a:rPr lang="en-US" sz="1800" dirty="0" smtClean="0">
                <a:latin typeface="Calibri" pitchFamily="34" charset="0"/>
                <a:cs typeface="Calibri" pitchFamily="34" charset="0"/>
              </a:rPr>
              <a:t>       </a:t>
            </a:r>
            <a:r>
              <a:rPr lang="en-US" sz="1800" dirty="0">
                <a:latin typeface="Calibri" pitchFamily="34" charset="0"/>
                <a:cs typeface="Calibri" pitchFamily="34" charset="0"/>
              </a:rPr>
              <a:t>	</a:t>
            </a:r>
            <a:r>
              <a:rPr lang="en-US" sz="1800" dirty="0" err="1" smtClean="0">
                <a:latin typeface="Calibri" pitchFamily="34" charset="0"/>
                <a:cs typeface="Calibri" pitchFamily="34" charset="0"/>
              </a:rPr>
              <a:t>cout</a:t>
            </a:r>
            <a:r>
              <a:rPr lang="en-US" sz="1800" dirty="0">
                <a:latin typeface="Calibri" pitchFamily="34" charset="0"/>
                <a:cs typeface="Calibri" pitchFamily="34" charset="0"/>
              </a:rPr>
              <a:t>&lt;&lt; "Max of two numbers : " &lt;&lt;</a:t>
            </a:r>
            <a:r>
              <a:rPr lang="en-US" sz="1800" dirty="0" smtClean="0">
                <a:latin typeface="Calibri" pitchFamily="34" charset="0"/>
                <a:cs typeface="Calibri" pitchFamily="34" charset="0"/>
              </a:rPr>
              <a:t>Max(4,5);        </a:t>
            </a:r>
          </a:p>
          <a:p>
            <a:pPr lvl="1"/>
            <a:r>
              <a:rPr lang="en-US" sz="1800" dirty="0">
                <a:latin typeface="Calibri" pitchFamily="34" charset="0"/>
                <a:cs typeface="Calibri" pitchFamily="34" charset="0"/>
              </a:rPr>
              <a:t>	</a:t>
            </a:r>
            <a:r>
              <a:rPr lang="en-US" sz="1800" dirty="0" smtClean="0">
                <a:latin typeface="Calibri" pitchFamily="34" charset="0"/>
                <a:cs typeface="Calibri" pitchFamily="34" charset="0"/>
              </a:rPr>
              <a:t>return </a:t>
            </a:r>
            <a:r>
              <a:rPr lang="en-US" sz="1800" dirty="0">
                <a:latin typeface="Calibri" pitchFamily="34" charset="0"/>
                <a:cs typeface="Calibri" pitchFamily="34" charset="0"/>
              </a:rPr>
              <a:t>0</a:t>
            </a:r>
            <a:r>
              <a:rPr lang="en-US" sz="1800" dirty="0" smtClean="0">
                <a:latin typeface="Calibri" pitchFamily="34" charset="0"/>
                <a:cs typeface="Calibri" pitchFamily="34" charset="0"/>
              </a:rPr>
              <a:t>;</a:t>
            </a:r>
          </a:p>
          <a:p>
            <a:pPr lvl="1"/>
            <a:r>
              <a:rPr lang="en-US" sz="1800" dirty="0" smtClean="0">
                <a:latin typeface="Calibri" pitchFamily="34" charset="0"/>
                <a:cs typeface="Calibri" pitchFamily="34" charset="0"/>
              </a:rPr>
              <a:t>}</a:t>
            </a:r>
          </a:p>
          <a:p>
            <a:pPr lvl="1"/>
            <a:r>
              <a:rPr lang="en-US" sz="1800" dirty="0" smtClean="0">
                <a:latin typeface="Calibri" pitchFamily="34" charset="0"/>
                <a:cs typeface="Calibri" pitchFamily="34" charset="0"/>
              </a:rPr>
              <a:t>The above program gives max to two integers. What if we want to use it for doubles?</a:t>
            </a:r>
            <a:endParaRPr lang="en-US" sz="1800" dirty="0">
              <a:latin typeface="Calibri" pitchFamily="34" charset="0"/>
              <a:cs typeface="Calibri" pitchFamily="34" charset="0"/>
            </a:endParaRPr>
          </a:p>
        </p:txBody>
      </p:sp>
      <p:sp>
        <p:nvSpPr>
          <p:cNvPr id="8" name="Google Shape;99;p19">
            <a:extLst>
              <a:ext uri="{FF2B5EF4-FFF2-40B4-BE49-F238E27FC236}">
                <a16:creationId xmlns=""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smtClean="0">
                <a:solidFill>
                  <a:srgbClr val="FFFFFF"/>
                </a:solidFill>
                <a:latin typeface="Calibri" panose="020F0502020204030204" pitchFamily="34" charset="0"/>
                <a:cs typeface="Calibri" panose="020F0502020204030204" pitchFamily="34" charset="0"/>
              </a:rPr>
              <a:t>Why templates</a:t>
            </a:r>
            <a:endParaRPr lang="en" sz="2400" b="1" dirty="0">
              <a:solidFill>
                <a:srgbClr val="FFFFFF"/>
              </a:solidFill>
              <a:latin typeface="Calibri" panose="020F0502020204030204" pitchFamily="34" charset="0"/>
              <a:cs typeface="Calibri" panose="020F0502020204030204" pitchFamily="34" charset="0"/>
            </a:endParaRPr>
          </a:p>
        </p:txBody>
      </p:sp>
      <p:sp>
        <p:nvSpPr>
          <p:cNvPr id="5" name="Rectangle 3"/>
          <p:cNvSpPr>
            <a:spLocks noChangeArrowheads="1"/>
          </p:cNvSpPr>
          <p:nvPr/>
        </p:nvSpPr>
        <p:spPr bwMode="auto">
          <a:xfrm>
            <a:off x="2628900" y="1108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0362190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154379" y="671320"/>
            <a:ext cx="8906493" cy="4379804"/>
          </a:xfrm>
          <a:prstGeom prst="rect">
            <a:avLst/>
          </a:prstGeom>
          <a:noFill/>
          <a:ln>
            <a:solidFill>
              <a:schemeClr val="tx1"/>
            </a:solidFill>
          </a:ln>
        </p:spPr>
        <p:txBody>
          <a:bodyPr spcFirstLastPara="1" wrap="square" lIns="91425" tIns="91425" rIns="91425" bIns="91425" anchor="t" anchorCtr="0">
            <a:noAutofit/>
          </a:bodyPr>
          <a:lstStyle/>
          <a:p>
            <a:pPr lvl="1"/>
            <a:r>
              <a:rPr lang="en-IN" sz="1800" dirty="0" smtClean="0">
                <a:latin typeface="Calibri" pitchFamily="34" charset="0"/>
                <a:cs typeface="Calibri" pitchFamily="34" charset="0"/>
              </a:rPr>
              <a:t>For doubles, we have to overload the function.</a:t>
            </a:r>
          </a:p>
          <a:p>
            <a:pPr lvl="1"/>
            <a:endParaRPr lang="en-IN" sz="1800" dirty="0" smtClean="0">
              <a:latin typeface="Calibri" pitchFamily="34" charset="0"/>
              <a:cs typeface="Calibri" pitchFamily="34" charset="0"/>
            </a:endParaRPr>
          </a:p>
          <a:p>
            <a:pPr lvl="1"/>
            <a:r>
              <a:rPr lang="en-US" sz="1800" dirty="0" smtClean="0">
                <a:latin typeface="Calibri" pitchFamily="34" charset="0"/>
                <a:cs typeface="Calibri" pitchFamily="34" charset="0"/>
              </a:rPr>
              <a:t>#include&lt;</a:t>
            </a:r>
            <a:r>
              <a:rPr lang="en-US" sz="1800" dirty="0" err="1" smtClean="0">
                <a:latin typeface="Calibri" pitchFamily="34" charset="0"/>
                <a:cs typeface="Calibri" pitchFamily="34" charset="0"/>
              </a:rPr>
              <a:t>iostream</a:t>
            </a:r>
            <a:r>
              <a:rPr lang="en-US" sz="1800" dirty="0" smtClean="0">
                <a:latin typeface="Calibri" pitchFamily="34" charset="0"/>
                <a:cs typeface="Calibri" pitchFamily="34" charset="0"/>
              </a:rPr>
              <a:t>&gt;</a:t>
            </a:r>
          </a:p>
          <a:p>
            <a:pPr lvl="1"/>
            <a:r>
              <a:rPr lang="en-US" sz="1800" dirty="0" smtClean="0">
                <a:latin typeface="Calibri" pitchFamily="34" charset="0"/>
                <a:cs typeface="Calibri" pitchFamily="34" charset="0"/>
              </a:rPr>
              <a:t>using </a:t>
            </a:r>
            <a:r>
              <a:rPr lang="en-US" sz="1800" dirty="0">
                <a:latin typeface="Calibri" pitchFamily="34" charset="0"/>
                <a:cs typeface="Calibri" pitchFamily="34" charset="0"/>
              </a:rPr>
              <a:t>namespace </a:t>
            </a:r>
            <a:r>
              <a:rPr lang="en-US" sz="1800" dirty="0" err="1">
                <a:latin typeface="Calibri" pitchFamily="34" charset="0"/>
                <a:cs typeface="Calibri" pitchFamily="34" charset="0"/>
              </a:rPr>
              <a:t>std</a:t>
            </a:r>
            <a:r>
              <a:rPr lang="en-US" sz="1800" dirty="0">
                <a:latin typeface="Calibri" pitchFamily="34" charset="0"/>
                <a:cs typeface="Calibri" pitchFamily="34" charset="0"/>
              </a:rPr>
              <a:t>; </a:t>
            </a:r>
            <a:endParaRPr lang="en-US" sz="1800" dirty="0" smtClean="0">
              <a:latin typeface="Calibri" pitchFamily="34" charset="0"/>
              <a:cs typeface="Calibri" pitchFamily="34" charset="0"/>
            </a:endParaRPr>
          </a:p>
          <a:p>
            <a:pPr lvl="1"/>
            <a:r>
              <a:rPr lang="en-US" sz="1800" dirty="0" err="1">
                <a:latin typeface="Calibri" pitchFamily="34" charset="0"/>
                <a:cs typeface="Calibri" pitchFamily="34" charset="0"/>
              </a:rPr>
              <a:t>int</a:t>
            </a:r>
            <a:r>
              <a:rPr lang="en-US" sz="1800" dirty="0">
                <a:latin typeface="Calibri" pitchFamily="34" charset="0"/>
                <a:cs typeface="Calibri" pitchFamily="34" charset="0"/>
              </a:rPr>
              <a:t> Max( </a:t>
            </a:r>
            <a:r>
              <a:rPr lang="en-US" sz="1800" dirty="0" err="1">
                <a:latin typeface="Calibri" pitchFamily="34" charset="0"/>
                <a:cs typeface="Calibri" pitchFamily="34" charset="0"/>
              </a:rPr>
              <a:t>int</a:t>
            </a:r>
            <a:r>
              <a:rPr lang="en-US" sz="1800" dirty="0">
                <a:latin typeface="Calibri" pitchFamily="34" charset="0"/>
                <a:cs typeface="Calibri" pitchFamily="34" charset="0"/>
              </a:rPr>
              <a:t> a, </a:t>
            </a:r>
            <a:r>
              <a:rPr lang="en-US" sz="1800" dirty="0" err="1">
                <a:latin typeface="Calibri" pitchFamily="34" charset="0"/>
                <a:cs typeface="Calibri" pitchFamily="34" charset="0"/>
              </a:rPr>
              <a:t>int</a:t>
            </a:r>
            <a:r>
              <a:rPr lang="en-US" sz="1800" dirty="0">
                <a:latin typeface="Calibri" pitchFamily="34" charset="0"/>
                <a:cs typeface="Calibri" pitchFamily="34" charset="0"/>
              </a:rPr>
              <a:t> b){    </a:t>
            </a:r>
          </a:p>
          <a:p>
            <a:pPr lvl="1"/>
            <a:r>
              <a:rPr lang="en-US" sz="1800" dirty="0">
                <a:latin typeface="Calibri" pitchFamily="34" charset="0"/>
                <a:cs typeface="Calibri" pitchFamily="34" charset="0"/>
              </a:rPr>
              <a:t>	return a&gt;b ? a :b;</a:t>
            </a:r>
          </a:p>
          <a:p>
            <a:pPr lvl="1"/>
            <a:r>
              <a:rPr lang="en-US" sz="1800" dirty="0">
                <a:latin typeface="Calibri" pitchFamily="34" charset="0"/>
                <a:cs typeface="Calibri" pitchFamily="34" charset="0"/>
              </a:rPr>
              <a:t>}</a:t>
            </a:r>
          </a:p>
          <a:p>
            <a:pPr lvl="1"/>
            <a:r>
              <a:rPr lang="en-US" sz="1800" dirty="0" smtClean="0">
                <a:latin typeface="Calibri" pitchFamily="34" charset="0"/>
                <a:cs typeface="Calibri" pitchFamily="34" charset="0"/>
              </a:rPr>
              <a:t>double Max</a:t>
            </a:r>
            <a:r>
              <a:rPr lang="en-US" sz="1800" dirty="0">
                <a:latin typeface="Calibri" pitchFamily="34" charset="0"/>
                <a:cs typeface="Calibri" pitchFamily="34" charset="0"/>
              </a:rPr>
              <a:t>( </a:t>
            </a:r>
            <a:r>
              <a:rPr lang="en-US" sz="1800" dirty="0" smtClean="0">
                <a:latin typeface="Calibri" pitchFamily="34" charset="0"/>
                <a:cs typeface="Calibri" pitchFamily="34" charset="0"/>
              </a:rPr>
              <a:t>double a</a:t>
            </a:r>
            <a:r>
              <a:rPr lang="en-US" sz="1800" dirty="0">
                <a:latin typeface="Calibri" pitchFamily="34" charset="0"/>
                <a:cs typeface="Calibri" pitchFamily="34" charset="0"/>
              </a:rPr>
              <a:t>, </a:t>
            </a:r>
            <a:r>
              <a:rPr lang="en-US" sz="1800" dirty="0" smtClean="0">
                <a:latin typeface="Calibri" pitchFamily="34" charset="0"/>
                <a:cs typeface="Calibri" pitchFamily="34" charset="0"/>
              </a:rPr>
              <a:t>double b</a:t>
            </a:r>
            <a:r>
              <a:rPr lang="en-US" sz="1800" dirty="0">
                <a:latin typeface="Calibri" pitchFamily="34" charset="0"/>
                <a:cs typeface="Calibri" pitchFamily="34" charset="0"/>
              </a:rPr>
              <a:t>){    </a:t>
            </a:r>
            <a:endParaRPr lang="en-US" sz="1800" dirty="0" smtClean="0">
              <a:latin typeface="Calibri" pitchFamily="34" charset="0"/>
              <a:cs typeface="Calibri" pitchFamily="34" charset="0"/>
            </a:endParaRPr>
          </a:p>
          <a:p>
            <a:pPr lvl="1"/>
            <a:r>
              <a:rPr lang="en-US" sz="1800" dirty="0" smtClean="0">
                <a:latin typeface="Calibri" pitchFamily="34" charset="0"/>
                <a:cs typeface="Calibri" pitchFamily="34" charset="0"/>
              </a:rPr>
              <a:t>	return </a:t>
            </a:r>
            <a:r>
              <a:rPr lang="en-US" sz="1800" dirty="0">
                <a:latin typeface="Calibri" pitchFamily="34" charset="0"/>
                <a:cs typeface="Calibri" pitchFamily="34" charset="0"/>
              </a:rPr>
              <a:t>a&gt;b ? a :b</a:t>
            </a:r>
            <a:r>
              <a:rPr lang="en-US" sz="1800" dirty="0" smtClean="0">
                <a:latin typeface="Calibri" pitchFamily="34" charset="0"/>
                <a:cs typeface="Calibri" pitchFamily="34" charset="0"/>
              </a:rPr>
              <a:t>;</a:t>
            </a:r>
          </a:p>
          <a:p>
            <a:pPr lvl="1"/>
            <a:r>
              <a:rPr lang="en-US" sz="1800" dirty="0" smtClean="0">
                <a:latin typeface="Calibri" pitchFamily="34" charset="0"/>
                <a:cs typeface="Calibri" pitchFamily="34" charset="0"/>
              </a:rPr>
              <a:t>}</a:t>
            </a:r>
          </a:p>
          <a:p>
            <a:pPr lvl="1"/>
            <a:r>
              <a:rPr lang="en-US" sz="1800" dirty="0" err="1" smtClean="0">
                <a:latin typeface="Calibri" pitchFamily="34" charset="0"/>
                <a:cs typeface="Calibri" pitchFamily="34" charset="0"/>
              </a:rPr>
              <a:t>int</a:t>
            </a:r>
            <a:r>
              <a:rPr lang="en-US" sz="1800" dirty="0" smtClean="0">
                <a:latin typeface="Calibri" pitchFamily="34" charset="0"/>
                <a:cs typeface="Calibri" pitchFamily="34" charset="0"/>
              </a:rPr>
              <a:t> </a:t>
            </a:r>
            <a:r>
              <a:rPr lang="en-US" sz="1800" dirty="0">
                <a:latin typeface="Calibri" pitchFamily="34" charset="0"/>
                <a:cs typeface="Calibri" pitchFamily="34" charset="0"/>
              </a:rPr>
              <a:t>main</a:t>
            </a:r>
            <a:r>
              <a:rPr lang="en-US" sz="1800" dirty="0" smtClean="0">
                <a:latin typeface="Calibri" pitchFamily="34" charset="0"/>
                <a:cs typeface="Calibri" pitchFamily="34" charset="0"/>
              </a:rPr>
              <a:t>(){</a:t>
            </a:r>
          </a:p>
          <a:p>
            <a:pPr lvl="1"/>
            <a:r>
              <a:rPr lang="en-US" sz="1800" dirty="0" smtClean="0">
                <a:latin typeface="Calibri" pitchFamily="34" charset="0"/>
                <a:cs typeface="Calibri" pitchFamily="34" charset="0"/>
              </a:rPr>
              <a:t>       	</a:t>
            </a:r>
            <a:r>
              <a:rPr lang="en-US" sz="1800" dirty="0" err="1" smtClean="0">
                <a:latin typeface="Calibri" pitchFamily="34" charset="0"/>
                <a:cs typeface="Calibri" pitchFamily="34" charset="0"/>
              </a:rPr>
              <a:t>cout</a:t>
            </a:r>
            <a:r>
              <a:rPr lang="en-US" sz="1800" dirty="0" smtClean="0">
                <a:latin typeface="Calibri" pitchFamily="34" charset="0"/>
                <a:cs typeface="Calibri" pitchFamily="34" charset="0"/>
              </a:rPr>
              <a:t>&lt;&lt;Max(4,5)&lt;&lt;</a:t>
            </a:r>
            <a:r>
              <a:rPr lang="en-US" sz="1800" dirty="0" err="1" smtClean="0">
                <a:latin typeface="Calibri" pitchFamily="34" charset="0"/>
                <a:cs typeface="Calibri" pitchFamily="34" charset="0"/>
              </a:rPr>
              <a:t>endl</a:t>
            </a:r>
            <a:r>
              <a:rPr lang="en-US" sz="1800" dirty="0" smtClean="0">
                <a:latin typeface="Calibri" pitchFamily="34" charset="0"/>
                <a:cs typeface="Calibri" pitchFamily="34" charset="0"/>
              </a:rPr>
              <a:t>;</a:t>
            </a:r>
          </a:p>
          <a:p>
            <a:pPr lvl="1"/>
            <a:r>
              <a:rPr lang="en-US" sz="1800" dirty="0">
                <a:latin typeface="Calibri" pitchFamily="34" charset="0"/>
                <a:cs typeface="Calibri" pitchFamily="34" charset="0"/>
              </a:rPr>
              <a:t>	</a:t>
            </a:r>
            <a:r>
              <a:rPr lang="en-US" sz="1800" dirty="0" err="1" smtClean="0">
                <a:latin typeface="Calibri" pitchFamily="34" charset="0"/>
                <a:cs typeface="Calibri" pitchFamily="34" charset="0"/>
              </a:rPr>
              <a:t>cout</a:t>
            </a:r>
            <a:r>
              <a:rPr lang="en-US" sz="1800" dirty="0" smtClean="0">
                <a:latin typeface="Calibri" pitchFamily="34" charset="0"/>
                <a:cs typeface="Calibri" pitchFamily="34" charset="0"/>
              </a:rPr>
              <a:t>&lt;&lt;Max(4.5, 3.2)&lt;&lt;</a:t>
            </a:r>
            <a:r>
              <a:rPr lang="en-US" sz="1800" dirty="0" err="1" smtClean="0">
                <a:latin typeface="Calibri" pitchFamily="34" charset="0"/>
                <a:cs typeface="Calibri" pitchFamily="34" charset="0"/>
              </a:rPr>
              <a:t>endl</a:t>
            </a:r>
            <a:r>
              <a:rPr lang="en-US" sz="1800" dirty="0" smtClean="0">
                <a:latin typeface="Calibri" pitchFamily="34" charset="0"/>
                <a:cs typeface="Calibri" pitchFamily="34" charset="0"/>
              </a:rPr>
              <a:t>;</a:t>
            </a:r>
          </a:p>
          <a:p>
            <a:pPr lvl="1"/>
            <a:r>
              <a:rPr lang="en-US" sz="1800" dirty="0">
                <a:latin typeface="Calibri" pitchFamily="34" charset="0"/>
                <a:cs typeface="Calibri" pitchFamily="34" charset="0"/>
              </a:rPr>
              <a:t>	</a:t>
            </a:r>
            <a:r>
              <a:rPr lang="en-US" sz="1800" dirty="0" smtClean="0">
                <a:latin typeface="Calibri" pitchFamily="34" charset="0"/>
                <a:cs typeface="Calibri" pitchFamily="34" charset="0"/>
              </a:rPr>
              <a:t>return 0;</a:t>
            </a:r>
          </a:p>
          <a:p>
            <a:pPr lvl="1"/>
            <a:r>
              <a:rPr lang="en-US" sz="1800" dirty="0">
                <a:latin typeface="Calibri" pitchFamily="34" charset="0"/>
                <a:cs typeface="Calibri" pitchFamily="34" charset="0"/>
              </a:rPr>
              <a:t>}	</a:t>
            </a:r>
            <a:endParaRPr lang="en-US" sz="1800" dirty="0" smtClean="0">
              <a:latin typeface="Calibri" pitchFamily="34" charset="0"/>
              <a:cs typeface="Calibri" pitchFamily="34" charset="0"/>
            </a:endParaRPr>
          </a:p>
        </p:txBody>
      </p:sp>
      <p:sp>
        <p:nvSpPr>
          <p:cNvPr id="8" name="Google Shape;99;p19">
            <a:extLst>
              <a:ext uri="{FF2B5EF4-FFF2-40B4-BE49-F238E27FC236}">
                <a16:creationId xmlns=""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smtClean="0">
                <a:solidFill>
                  <a:srgbClr val="FFFFFF"/>
                </a:solidFill>
                <a:latin typeface="Calibri" panose="020F0502020204030204" pitchFamily="34" charset="0"/>
                <a:cs typeface="Calibri" panose="020F0502020204030204" pitchFamily="34" charset="0"/>
              </a:rPr>
              <a:t>Why templates</a:t>
            </a:r>
            <a:endParaRPr lang="en" sz="2400" b="1" dirty="0">
              <a:solidFill>
                <a:srgbClr val="FFFFFF"/>
              </a:solidFill>
              <a:latin typeface="Calibri" panose="020F0502020204030204" pitchFamily="34" charset="0"/>
              <a:cs typeface="Calibri" panose="020F0502020204030204" pitchFamily="34" charset="0"/>
            </a:endParaRPr>
          </a:p>
        </p:txBody>
      </p:sp>
      <p:sp>
        <p:nvSpPr>
          <p:cNvPr id="5" name="Rectangle 3"/>
          <p:cNvSpPr>
            <a:spLocks noChangeArrowheads="1"/>
          </p:cNvSpPr>
          <p:nvPr/>
        </p:nvSpPr>
        <p:spPr bwMode="auto">
          <a:xfrm>
            <a:off x="2628900" y="1108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1500167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154379" y="671320"/>
            <a:ext cx="8881595" cy="4379804"/>
          </a:xfrm>
          <a:prstGeom prst="rect">
            <a:avLst/>
          </a:prstGeom>
          <a:noFill/>
          <a:ln>
            <a:solidFill>
              <a:schemeClr val="bg1">
                <a:lumMod val="95000"/>
              </a:schemeClr>
            </a:solidFill>
          </a:ln>
        </p:spPr>
        <p:txBody>
          <a:bodyPr spcFirstLastPara="1" wrap="square" lIns="91425" tIns="91425" rIns="91425" bIns="91425" anchor="t" anchorCtr="0">
            <a:noAutofit/>
          </a:bodyPr>
          <a:lstStyle/>
          <a:p>
            <a:pPr lvl="1"/>
            <a:r>
              <a:rPr lang="en-US" sz="1800" dirty="0" smtClean="0">
                <a:latin typeface="Calibri" pitchFamily="34" charset="0"/>
                <a:cs typeface="Calibri" pitchFamily="34" charset="0"/>
              </a:rPr>
              <a:t>Similarly </a:t>
            </a:r>
            <a:r>
              <a:rPr lang="en-US" sz="1800" dirty="0">
                <a:latin typeface="Calibri" pitchFamily="34" charset="0"/>
                <a:cs typeface="Calibri" pitchFamily="34" charset="0"/>
              </a:rPr>
              <a:t>if we want to find out max of two strings , we have to modify the function to handle strings</a:t>
            </a:r>
            <a:r>
              <a:rPr lang="en-US" sz="1800" dirty="0" smtClean="0">
                <a:latin typeface="Calibri" pitchFamily="34" charset="0"/>
                <a:cs typeface="Calibri" pitchFamily="34" charset="0"/>
              </a:rPr>
              <a:t>.</a:t>
            </a:r>
          </a:p>
          <a:p>
            <a:pPr lvl="1"/>
            <a:endParaRPr lang="en-US" sz="1800" dirty="0">
              <a:latin typeface="Calibri" pitchFamily="34" charset="0"/>
              <a:cs typeface="Calibri" pitchFamily="34" charset="0"/>
            </a:endParaRPr>
          </a:p>
          <a:p>
            <a:pPr lvl="1"/>
            <a:r>
              <a:rPr lang="en-US" sz="1800" dirty="0" smtClean="0">
                <a:latin typeface="Calibri" pitchFamily="34" charset="0"/>
                <a:cs typeface="Calibri" pitchFamily="34" charset="0"/>
              </a:rPr>
              <a:t>So for any new data type we want to use the same function, we have to overload the function with this new data type.</a:t>
            </a:r>
          </a:p>
          <a:p>
            <a:pPr lvl="1"/>
            <a:endParaRPr lang="en-US" sz="1800" dirty="0">
              <a:latin typeface="Calibri" pitchFamily="34" charset="0"/>
              <a:cs typeface="Calibri" pitchFamily="34" charset="0"/>
            </a:endParaRPr>
          </a:p>
          <a:p>
            <a:pPr lvl="1"/>
            <a:r>
              <a:rPr lang="en-US" sz="1800" dirty="0" smtClean="0">
                <a:latin typeface="Calibri" pitchFamily="34" charset="0"/>
                <a:cs typeface="Calibri" pitchFamily="34" charset="0"/>
              </a:rPr>
              <a:t>Instead we can make life simple by writing </a:t>
            </a:r>
            <a:r>
              <a:rPr lang="en-US" sz="1800" dirty="0">
                <a:latin typeface="Calibri" pitchFamily="34" charset="0"/>
                <a:cs typeface="Calibri" pitchFamily="34" charset="0"/>
              </a:rPr>
              <a:t>code in a way that is independent of any particular type</a:t>
            </a:r>
            <a:r>
              <a:rPr lang="en-US" sz="1800" dirty="0" smtClean="0">
                <a:latin typeface="Calibri" pitchFamily="34" charset="0"/>
                <a:cs typeface="Calibri" pitchFamily="34" charset="0"/>
              </a:rPr>
              <a:t>.</a:t>
            </a:r>
          </a:p>
          <a:p>
            <a:pPr lvl="1"/>
            <a:endParaRPr lang="en-US" sz="1800" dirty="0">
              <a:latin typeface="Calibri" pitchFamily="34" charset="0"/>
              <a:cs typeface="Calibri" pitchFamily="34" charset="0"/>
            </a:endParaRPr>
          </a:p>
          <a:p>
            <a:pPr lvl="1"/>
            <a:r>
              <a:rPr lang="en-US" sz="1800" dirty="0" smtClean="0">
                <a:latin typeface="Calibri" pitchFamily="34" charset="0"/>
                <a:cs typeface="Calibri" pitchFamily="34" charset="0"/>
              </a:rPr>
              <a:t>This concept is called as template. A </a:t>
            </a:r>
            <a:r>
              <a:rPr lang="en-US" sz="1800" dirty="0">
                <a:latin typeface="Calibri" pitchFamily="34" charset="0"/>
                <a:cs typeface="Calibri" pitchFamily="34" charset="0"/>
              </a:rPr>
              <a:t>template is a simple and yet very powerful tool in C++. </a:t>
            </a:r>
            <a:endParaRPr lang="en-US" sz="1800" dirty="0" smtClean="0">
              <a:latin typeface="Calibri" pitchFamily="34" charset="0"/>
              <a:cs typeface="Calibri" pitchFamily="34" charset="0"/>
            </a:endParaRPr>
          </a:p>
          <a:p>
            <a:pPr lvl="1"/>
            <a:endParaRPr lang="en-US" sz="1800" dirty="0">
              <a:latin typeface="Calibri" pitchFamily="34" charset="0"/>
              <a:cs typeface="Calibri" pitchFamily="34" charset="0"/>
            </a:endParaRPr>
          </a:p>
          <a:p>
            <a:pPr lvl="1"/>
            <a:r>
              <a:rPr lang="en-US" sz="1800" dirty="0" smtClean="0">
                <a:latin typeface="Calibri" pitchFamily="34" charset="0"/>
                <a:cs typeface="Calibri" pitchFamily="34" charset="0"/>
              </a:rPr>
              <a:t>The </a:t>
            </a:r>
            <a:r>
              <a:rPr lang="en-US" sz="1800" dirty="0">
                <a:latin typeface="Calibri" pitchFamily="34" charset="0"/>
                <a:cs typeface="Calibri" pitchFamily="34" charset="0"/>
              </a:rPr>
              <a:t>simple idea is to pass data type as a parameter so that we don’t need to write the same code for different data types. </a:t>
            </a:r>
          </a:p>
        </p:txBody>
      </p:sp>
      <p:sp>
        <p:nvSpPr>
          <p:cNvPr id="8" name="Google Shape;99;p19">
            <a:extLst>
              <a:ext uri="{FF2B5EF4-FFF2-40B4-BE49-F238E27FC236}">
                <a16:creationId xmlns=""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IN" sz="2400" b="1" dirty="0" smtClean="0">
                <a:solidFill>
                  <a:srgbClr val="FFFFFF"/>
                </a:solidFill>
                <a:latin typeface="Calibri" panose="020F0502020204030204" pitchFamily="34" charset="0"/>
                <a:cs typeface="Calibri" panose="020F0502020204030204" pitchFamily="34" charset="0"/>
              </a:rPr>
              <a:t>W</a:t>
            </a:r>
            <a:r>
              <a:rPr lang="en" sz="2400" b="1" dirty="0" smtClean="0">
                <a:solidFill>
                  <a:srgbClr val="FFFFFF"/>
                </a:solidFill>
                <a:latin typeface="Calibri" panose="020F0502020204030204" pitchFamily="34" charset="0"/>
                <a:cs typeface="Calibri" panose="020F0502020204030204" pitchFamily="34" charset="0"/>
              </a:rPr>
              <a:t>hy Templates</a:t>
            </a:r>
            <a:endParaRPr lang="en" sz="2400" b="1" dirty="0">
              <a:solidFill>
                <a:srgbClr val="FFFFFF"/>
              </a:solidFill>
              <a:latin typeface="Calibri" panose="020F0502020204030204" pitchFamily="34" charset="0"/>
              <a:cs typeface="Calibri" panose="020F0502020204030204" pitchFamily="34" charset="0"/>
            </a:endParaRPr>
          </a:p>
        </p:txBody>
      </p:sp>
      <p:sp>
        <p:nvSpPr>
          <p:cNvPr id="5" name="Rectangle 3"/>
          <p:cNvSpPr>
            <a:spLocks noChangeArrowheads="1"/>
          </p:cNvSpPr>
          <p:nvPr/>
        </p:nvSpPr>
        <p:spPr bwMode="auto">
          <a:xfrm>
            <a:off x="2628900" y="1108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4817365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154379" y="671320"/>
            <a:ext cx="8881595" cy="4379804"/>
          </a:xfrm>
          <a:prstGeom prst="rect">
            <a:avLst/>
          </a:prstGeom>
          <a:noFill/>
          <a:ln>
            <a:solidFill>
              <a:schemeClr val="bg1">
                <a:lumMod val="95000"/>
              </a:schemeClr>
            </a:solidFill>
          </a:ln>
        </p:spPr>
        <p:txBody>
          <a:bodyPr spcFirstLastPara="1" wrap="square" lIns="91425" tIns="91425" rIns="91425" bIns="91425" anchor="t" anchorCtr="0">
            <a:noAutofit/>
          </a:bodyPr>
          <a:lstStyle/>
          <a:p>
            <a:pPr lvl="1"/>
            <a:r>
              <a:rPr lang="en-US" sz="1800" dirty="0">
                <a:latin typeface="Calibri" pitchFamily="34" charset="0"/>
                <a:cs typeface="Calibri" pitchFamily="34" charset="0"/>
              </a:rPr>
              <a:t>A template is a blueprint or formula for creating a generic class or a </a:t>
            </a:r>
            <a:r>
              <a:rPr lang="en-US" sz="1800" dirty="0" smtClean="0">
                <a:latin typeface="Calibri" pitchFamily="34" charset="0"/>
                <a:cs typeface="Calibri" pitchFamily="34" charset="0"/>
              </a:rPr>
              <a:t>function</a:t>
            </a:r>
          </a:p>
          <a:p>
            <a:pPr lvl="1"/>
            <a:endParaRPr lang="en-US" sz="1800" dirty="0" smtClean="0">
              <a:latin typeface="Calibri" pitchFamily="34" charset="0"/>
              <a:cs typeface="Calibri" pitchFamily="34" charset="0"/>
            </a:endParaRPr>
          </a:p>
          <a:p>
            <a:pPr lvl="1"/>
            <a:r>
              <a:rPr lang="en-US" sz="1800" dirty="0">
                <a:latin typeface="Calibri" pitchFamily="34" charset="0"/>
                <a:cs typeface="Calibri" pitchFamily="34" charset="0"/>
              </a:rPr>
              <a:t>C++ supports two types of templates</a:t>
            </a:r>
            <a:r>
              <a:rPr lang="en-US" sz="1800" dirty="0" smtClean="0">
                <a:latin typeface="Calibri" pitchFamily="34" charset="0"/>
                <a:cs typeface="Calibri" pitchFamily="34" charset="0"/>
              </a:rPr>
              <a:t>: </a:t>
            </a:r>
            <a:r>
              <a:rPr lang="en-US" sz="1800" b="1" dirty="0" smtClean="0">
                <a:latin typeface="Calibri" pitchFamily="34" charset="0"/>
                <a:cs typeface="Calibri" pitchFamily="34" charset="0"/>
              </a:rPr>
              <a:t>1. Function 2.  Class</a:t>
            </a:r>
            <a:endParaRPr lang="en-US" sz="1800" b="1" dirty="0">
              <a:latin typeface="Calibri" pitchFamily="34" charset="0"/>
              <a:cs typeface="Calibri" pitchFamily="34" charset="0"/>
            </a:endParaRPr>
          </a:p>
          <a:p>
            <a:pPr lvl="1"/>
            <a:endParaRPr lang="en-US" sz="1800" b="1" dirty="0">
              <a:latin typeface="Calibri" pitchFamily="34" charset="0"/>
              <a:cs typeface="Calibri" pitchFamily="34" charset="0"/>
            </a:endParaRPr>
          </a:p>
          <a:p>
            <a:pPr lvl="1"/>
            <a:r>
              <a:rPr lang="en-US" sz="1800" dirty="0">
                <a:latin typeface="Calibri" pitchFamily="34" charset="0"/>
                <a:cs typeface="Calibri" pitchFamily="34" charset="0"/>
              </a:rPr>
              <a:t>Template is </a:t>
            </a:r>
            <a:r>
              <a:rPr lang="en-US" sz="1800" dirty="0" smtClean="0">
                <a:latin typeface="Calibri" pitchFamily="34" charset="0"/>
                <a:cs typeface="Calibri" pitchFamily="34" charset="0"/>
              </a:rPr>
              <a:t>essential </a:t>
            </a:r>
            <a:r>
              <a:rPr lang="en-US" sz="1800" dirty="0">
                <a:latin typeface="Calibri" pitchFamily="34" charset="0"/>
                <a:cs typeface="Calibri" pitchFamily="34" charset="0"/>
              </a:rPr>
              <a:t>feature added recently to C++. </a:t>
            </a:r>
            <a:endParaRPr lang="en-US" sz="1800" dirty="0" smtClean="0">
              <a:latin typeface="Calibri" pitchFamily="34" charset="0"/>
              <a:cs typeface="Calibri" pitchFamily="34" charset="0"/>
            </a:endParaRPr>
          </a:p>
          <a:p>
            <a:pPr lvl="1"/>
            <a:endParaRPr lang="en-US" sz="1800" dirty="0">
              <a:latin typeface="Calibri" pitchFamily="34" charset="0"/>
              <a:cs typeface="Calibri" pitchFamily="34" charset="0"/>
            </a:endParaRPr>
          </a:p>
          <a:p>
            <a:pPr lvl="1"/>
            <a:r>
              <a:rPr lang="en-US" sz="1800" dirty="0" smtClean="0">
                <a:latin typeface="Calibri" pitchFamily="34" charset="0"/>
                <a:cs typeface="Calibri" pitchFamily="34" charset="0"/>
              </a:rPr>
              <a:t>This </a:t>
            </a:r>
            <a:r>
              <a:rPr lang="en-US" sz="1800" dirty="0">
                <a:latin typeface="Calibri" pitchFamily="34" charset="0"/>
                <a:cs typeface="Calibri" pitchFamily="34" charset="0"/>
              </a:rPr>
              <a:t>new concept allows programmers to define generic classes and functions and thus provide support for generic programming. </a:t>
            </a:r>
            <a:endParaRPr lang="en-US" sz="1800" dirty="0" smtClean="0">
              <a:latin typeface="Calibri" pitchFamily="34" charset="0"/>
              <a:cs typeface="Calibri" pitchFamily="34" charset="0"/>
            </a:endParaRPr>
          </a:p>
          <a:p>
            <a:pPr lvl="1"/>
            <a:endParaRPr lang="en-US" sz="1800" dirty="0">
              <a:latin typeface="Calibri" pitchFamily="34" charset="0"/>
              <a:cs typeface="Calibri" pitchFamily="34" charset="0"/>
            </a:endParaRPr>
          </a:p>
          <a:p>
            <a:pPr lvl="1"/>
            <a:r>
              <a:rPr lang="en-US" sz="1800" dirty="0" smtClean="0">
                <a:latin typeface="Calibri" pitchFamily="34" charset="0"/>
                <a:cs typeface="Calibri" pitchFamily="34" charset="0"/>
              </a:rPr>
              <a:t>Generic </a:t>
            </a:r>
            <a:r>
              <a:rPr lang="en-US" sz="1800" dirty="0">
                <a:latin typeface="Calibri" pitchFamily="34" charset="0"/>
                <a:cs typeface="Calibri" pitchFamily="34" charset="0"/>
              </a:rPr>
              <a:t>programming is an approach of C++ programming where generic types are used as parameters so that they can work for various cases of suitable data type and data structure</a:t>
            </a:r>
            <a:r>
              <a:rPr lang="en-US" sz="1800" dirty="0" smtClean="0">
                <a:latin typeface="Calibri" pitchFamily="34" charset="0"/>
                <a:cs typeface="Calibri" pitchFamily="34" charset="0"/>
              </a:rPr>
              <a:t>.</a:t>
            </a:r>
          </a:p>
          <a:p>
            <a:pPr lvl="1"/>
            <a:endParaRPr lang="en-US" sz="1800" dirty="0">
              <a:latin typeface="Calibri" pitchFamily="34" charset="0"/>
              <a:cs typeface="Calibri" pitchFamily="34" charset="0"/>
            </a:endParaRPr>
          </a:p>
          <a:p>
            <a:pPr lvl="1"/>
            <a:r>
              <a:rPr lang="en-US" sz="1800" dirty="0" smtClean="0">
                <a:latin typeface="Calibri" pitchFamily="34" charset="0"/>
                <a:cs typeface="Calibri" pitchFamily="34" charset="0"/>
              </a:rPr>
              <a:t> </a:t>
            </a:r>
            <a:r>
              <a:rPr lang="en-US" sz="1800" dirty="0">
                <a:latin typeface="Calibri" pitchFamily="34" charset="0"/>
                <a:cs typeface="Calibri" pitchFamily="34" charset="0"/>
              </a:rPr>
              <a:t>The template is the basis for establishing the concept of generic programming, which entails writing code in a way that is independent of a particular type.</a:t>
            </a:r>
          </a:p>
          <a:p>
            <a:pPr lvl="1"/>
            <a:endParaRPr lang="en-US" sz="1800" dirty="0">
              <a:latin typeface="Calibri" pitchFamily="34" charset="0"/>
              <a:cs typeface="Calibri" pitchFamily="34" charset="0"/>
            </a:endParaRPr>
          </a:p>
        </p:txBody>
      </p:sp>
      <p:sp>
        <p:nvSpPr>
          <p:cNvPr id="8" name="Google Shape;99;p19">
            <a:extLst>
              <a:ext uri="{FF2B5EF4-FFF2-40B4-BE49-F238E27FC236}">
                <a16:creationId xmlns=""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b="1" dirty="0" smtClean="0">
                <a:solidFill>
                  <a:srgbClr val="FFFFFF"/>
                </a:solidFill>
                <a:latin typeface="Calibri"/>
                <a:cs typeface="Calibri"/>
              </a:rPr>
              <a:t>Templates </a:t>
            </a:r>
            <a:endParaRPr lang="en" sz="2400" b="1" dirty="0">
              <a:solidFill>
                <a:srgbClr val="FFFFFF"/>
              </a:solidFill>
              <a:latin typeface="Calibri" panose="020F0502020204030204" pitchFamily="34" charset="0"/>
              <a:cs typeface="Calibri" panose="020F0502020204030204" pitchFamily="34" charset="0"/>
            </a:endParaRPr>
          </a:p>
        </p:txBody>
      </p:sp>
      <p:sp>
        <p:nvSpPr>
          <p:cNvPr id="5" name="Rectangle 3"/>
          <p:cNvSpPr>
            <a:spLocks noChangeArrowheads="1"/>
          </p:cNvSpPr>
          <p:nvPr/>
        </p:nvSpPr>
        <p:spPr bwMode="auto">
          <a:xfrm>
            <a:off x="2628900" y="1108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426506058"/>
      </p:ext>
    </p:extLst>
  </p:cSld>
  <p:clrMapOvr>
    <a:masterClrMapping/>
  </p:clrMapOvr>
</p:sld>
</file>

<file path=ppt/theme/theme1.xml><?xml version="1.0" encoding="utf-8"?>
<a:theme xmlns:a="http://schemas.openxmlformats.org/drawingml/2006/main" name="Simple Light">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3854</TotalTime>
  <Words>2307</Words>
  <Application>Microsoft Office PowerPoint</Application>
  <PresentationFormat>On-screen Show (16:9)</PresentationFormat>
  <Paragraphs>651</Paragraphs>
  <Slides>43</Slides>
  <Notes>43</Notes>
  <HiddenSlides>0</HiddenSlides>
  <MMClips>0</MMClips>
  <ScaleCrop>false</ScaleCrop>
  <HeadingPairs>
    <vt:vector size="4" baseType="variant">
      <vt:variant>
        <vt:lpstr>Theme</vt:lpstr>
      </vt:variant>
      <vt:variant>
        <vt:i4>1</vt:i4>
      </vt:variant>
      <vt:variant>
        <vt:lpstr>Slide Titles</vt:lpstr>
      </vt:variant>
      <vt:variant>
        <vt:i4>43</vt:i4>
      </vt:variant>
    </vt:vector>
  </HeadingPairs>
  <TitlesOfParts>
    <vt:vector size="44" baseType="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BLACKSTORM</dc:creator>
  <cp:lastModifiedBy>lenovo</cp:lastModifiedBy>
  <cp:revision>486</cp:revision>
  <dcterms:modified xsi:type="dcterms:W3CDTF">2021-04-24T12:47:02Z</dcterms:modified>
</cp:coreProperties>
</file>