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2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031357"/>
            <a:ext cx="3313355" cy="12766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3315810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1"/>
            <a:ext cx="2133600" cy="563236"/>
          </a:xfrm>
        </p:spPr>
        <p:txBody>
          <a:bodyPr anchor="b"/>
          <a:lstStyle>
            <a:lvl1pPr algn="l">
              <a:defRPr sz="2400"/>
            </a:lvl1pPr>
          </a:lstStyle>
          <a:p>
            <a:fld id="{DBB8133A-2199-4B08-B00A-ECC82AB5999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5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4289975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A89F09E-D866-402B-B15F-09CBCA52A774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133A-2199-4B08-B00A-ECC82AB5999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09E-D866-402B-B15F-09CBCA52A7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772610"/>
            <a:ext cx="1484453" cy="358525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772610"/>
            <a:ext cx="5423704" cy="35852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133A-2199-4B08-B00A-ECC82AB5999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09E-D866-402B-B15F-09CBCA52A7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133A-2199-4B08-B00A-ECC82AB5999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09E-D866-402B-B15F-09CBCA52A7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175622"/>
            <a:ext cx="6637468" cy="1021556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0"/>
            <a:ext cx="6637467" cy="11403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133A-2199-4B08-B00A-ECC82AB5999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09E-D866-402B-B15F-09CBCA52A7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133A-2199-4B08-B00A-ECC82AB5999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09E-D866-402B-B15F-09CBCA52A77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737007"/>
            <a:ext cx="305714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1737007"/>
            <a:ext cx="3055717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133A-2199-4B08-B00A-ECC82AB5999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09E-D866-402B-B15F-09CBCA52A7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133A-2199-4B08-B00A-ECC82AB5999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09E-D866-402B-B15F-09CBCA52A7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133A-2199-4B08-B00A-ECC82AB5999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09E-D866-402B-B15F-09CBCA52A7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133A-2199-4B08-B00A-ECC82AB5999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09E-D866-402B-B15F-09CBCA52A774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642395"/>
            <a:ext cx="3090440" cy="386305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6"/>
            <a:ext cx="3304572" cy="109736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520346"/>
            <a:ext cx="3359623" cy="41010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6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133A-2199-4B08-B00A-ECC82AB5999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F09E-D866-402B-B15F-09CBCA52A7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1742739"/>
            <a:ext cx="6777317" cy="263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BB8133A-2199-4B08-B00A-ECC82AB5999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A89F09E-D866-402B-B15F-09CBCA52A77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SPILL OVER PPT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UNIT 1 – PARTS OF SPEECH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930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Identify the bold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Well</a:t>
            </a:r>
            <a:r>
              <a:rPr lang="en-US" dirty="0"/>
              <a:t>, I don't think I'll be home before 6.</a:t>
            </a:r>
          </a:p>
          <a:p>
            <a:pPr marL="0" indent="0">
              <a:buNone/>
            </a:pPr>
            <a:r>
              <a:rPr lang="en-US" dirty="0" smtClean="0"/>
              <a:t> noun</a:t>
            </a:r>
          </a:p>
          <a:p>
            <a:pPr marL="0" indent="0">
              <a:buNone/>
            </a:pPr>
            <a:r>
              <a:rPr lang="en-US" dirty="0"/>
              <a:t> interjection</a:t>
            </a:r>
            <a:br>
              <a:rPr lang="en-US" dirty="0"/>
            </a:br>
            <a:r>
              <a:rPr lang="en-US" dirty="0"/>
              <a:t> preposition</a:t>
            </a:r>
            <a:br>
              <a:rPr lang="en-US" dirty="0"/>
            </a:br>
            <a:r>
              <a:rPr lang="en-US" dirty="0"/>
              <a:t> pronoun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94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Well</a:t>
            </a:r>
            <a:r>
              <a:rPr lang="en-US" dirty="0"/>
              <a:t>, I don't think I'll be home before 6.</a:t>
            </a:r>
          </a:p>
          <a:p>
            <a:pPr marL="0" indent="0">
              <a:buNone/>
            </a:pPr>
            <a:r>
              <a:rPr lang="en-US" dirty="0"/>
              <a:t> noun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interjection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preposition</a:t>
            </a:r>
            <a:br>
              <a:rPr lang="en-US" dirty="0"/>
            </a:br>
            <a:r>
              <a:rPr lang="en-US" dirty="0"/>
              <a:t> pronoun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52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Honda </a:t>
            </a:r>
            <a:r>
              <a:rPr lang="en-US" dirty="0"/>
              <a:t>makes cars </a:t>
            </a:r>
            <a:r>
              <a:rPr lang="en-US" dirty="0" smtClean="0"/>
              <a:t>_________ motorcycles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a. although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</a:t>
            </a:r>
            <a:r>
              <a:rPr lang="en-US" dirty="0"/>
              <a:t>. whereas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dirty="0"/>
              <a:t>. both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</a:t>
            </a:r>
            <a:r>
              <a:rPr lang="en-US" dirty="0"/>
              <a:t>. as well as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32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Honda makes cars _________ motorcycles. </a:t>
            </a:r>
          </a:p>
          <a:p>
            <a:pPr marL="0" indent="0">
              <a:buNone/>
            </a:pPr>
            <a:r>
              <a:rPr lang="en-US" dirty="0"/>
              <a:t>a. although	</a:t>
            </a:r>
          </a:p>
          <a:p>
            <a:pPr marL="0" indent="0">
              <a:buNone/>
            </a:pPr>
            <a:r>
              <a:rPr lang="en-US" dirty="0"/>
              <a:t>b. whereas	</a:t>
            </a:r>
          </a:p>
          <a:p>
            <a:pPr marL="0" indent="0">
              <a:buNone/>
            </a:pPr>
            <a:r>
              <a:rPr lang="en-US" dirty="0"/>
              <a:t>c. both		</a:t>
            </a:r>
          </a:p>
          <a:p>
            <a:pPr marL="0" indent="0">
              <a:buNone/>
            </a:pPr>
            <a:r>
              <a:rPr lang="en-US" dirty="0"/>
              <a:t>d. </a:t>
            </a:r>
            <a:r>
              <a:rPr lang="en-US" dirty="0">
                <a:solidFill>
                  <a:srgbClr val="FF0000"/>
                </a:solidFill>
              </a:rPr>
              <a:t>as well as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683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She wakes up early ______________ be on time for work.</a:t>
            </a:r>
          </a:p>
          <a:p>
            <a:pPr marL="0" indent="0">
              <a:buNone/>
            </a:pPr>
            <a:r>
              <a:rPr lang="en-US" dirty="0"/>
              <a:t>a. neither ….. </a:t>
            </a:r>
            <a:r>
              <a:rPr lang="en-US" dirty="0" smtClean="0"/>
              <a:t>Nor</a:t>
            </a:r>
          </a:p>
          <a:p>
            <a:pPr marL="0" indent="0">
              <a:buNone/>
            </a:pPr>
            <a:r>
              <a:rPr lang="en-US" dirty="0" smtClean="0"/>
              <a:t>b</a:t>
            </a:r>
            <a:r>
              <a:rPr lang="en-US" dirty="0"/>
              <a:t>. whereas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dirty="0"/>
              <a:t>. even though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</a:t>
            </a:r>
            <a:r>
              <a:rPr lang="en-US" dirty="0"/>
              <a:t>. in order to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3009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She wakes up early ______________ be on time for work.</a:t>
            </a:r>
          </a:p>
          <a:p>
            <a:pPr marL="0" indent="0">
              <a:buNone/>
            </a:pPr>
            <a:r>
              <a:rPr lang="en-US" dirty="0"/>
              <a:t>a. neither ….. Nor</a:t>
            </a:r>
          </a:p>
          <a:p>
            <a:pPr marL="0" indent="0">
              <a:buNone/>
            </a:pPr>
            <a:r>
              <a:rPr lang="en-US" dirty="0"/>
              <a:t>b. whereas	</a:t>
            </a:r>
          </a:p>
          <a:p>
            <a:pPr marL="0" indent="0">
              <a:buNone/>
            </a:pPr>
            <a:r>
              <a:rPr lang="en-US" dirty="0"/>
              <a:t>c. even though	</a:t>
            </a:r>
          </a:p>
          <a:p>
            <a:pPr marL="0" indent="0">
              <a:buNone/>
            </a:pPr>
            <a:r>
              <a:rPr lang="en-US" dirty="0"/>
              <a:t>d. </a:t>
            </a:r>
            <a:r>
              <a:rPr lang="en-US" dirty="0">
                <a:solidFill>
                  <a:srgbClr val="FF0000"/>
                </a:solidFill>
              </a:rPr>
              <a:t>in order to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631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are examples of collective nouns?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A. Audience, crew, family, team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B.Him</a:t>
            </a:r>
            <a:r>
              <a:rPr lang="en-US" dirty="0"/>
              <a:t>, his, her, she, we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C.Dog</a:t>
            </a:r>
            <a:r>
              <a:rPr lang="en-US" dirty="0"/>
              <a:t>, cat, elephant, rat, coupon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D.Both</a:t>
            </a:r>
            <a:r>
              <a:rPr lang="en-US" dirty="0"/>
              <a:t> a and b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700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are examples of collective nouns?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A. </a:t>
            </a:r>
            <a:r>
              <a:rPr lang="en-US" dirty="0">
                <a:solidFill>
                  <a:srgbClr val="FF0000"/>
                </a:solidFill>
              </a:rPr>
              <a:t>Audience, crew, family, team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. Him</a:t>
            </a:r>
            <a:r>
              <a:rPr lang="en-US" dirty="0"/>
              <a:t>, his, her, she, we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. Dog</a:t>
            </a:r>
            <a:r>
              <a:rPr lang="en-US" dirty="0"/>
              <a:t>, cat, elephant, rat, coupon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. Both </a:t>
            </a:r>
            <a:r>
              <a:rPr lang="en-US" dirty="0"/>
              <a:t>a and b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352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11510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What </a:t>
            </a:r>
            <a:r>
              <a:rPr lang="en-US" sz="2700" dirty="0"/>
              <a:t>type of noun is the subject of the following sentence?</a:t>
            </a:r>
            <a:r>
              <a:rPr lang="en-IN" sz="2700" dirty="0"/>
              <a:t/>
            </a:r>
            <a:br>
              <a:rPr lang="en-IN" sz="270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COMPASSION </a:t>
            </a:r>
            <a:r>
              <a:rPr lang="en-US" dirty="0"/>
              <a:t>is the reason that she is very amicable.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A. Abstract noun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. Common </a:t>
            </a:r>
            <a:r>
              <a:rPr lang="en-US" dirty="0"/>
              <a:t>noun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. Collective </a:t>
            </a:r>
            <a:r>
              <a:rPr lang="en-US" dirty="0"/>
              <a:t>noun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. Compound </a:t>
            </a:r>
            <a:r>
              <a:rPr lang="en-US" dirty="0"/>
              <a:t>noun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633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COMPASSION is the reason that she is very amicable.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A. </a:t>
            </a:r>
            <a:r>
              <a:rPr lang="en-US" dirty="0">
                <a:solidFill>
                  <a:srgbClr val="FF0000"/>
                </a:solidFill>
              </a:rPr>
              <a:t>Abstract noun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B. Common noun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C. Collective noun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D. Compound noun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77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An island is _____________ than a continent.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 fontAlgn="t">
              <a:buNone/>
            </a:pPr>
            <a:r>
              <a:rPr lang="en-US" b="0" dirty="0" smtClean="0">
                <a:effectLst/>
              </a:rPr>
              <a:t>A. Smallest</a:t>
            </a:r>
          </a:p>
          <a:p>
            <a:pPr marL="0" indent="0" fontAlgn="t">
              <a:buNone/>
            </a:pPr>
            <a:endParaRPr lang="en-US" b="0" dirty="0" smtClean="0">
              <a:effectLst/>
            </a:endParaRPr>
          </a:p>
          <a:p>
            <a:pPr marL="0" indent="0" fontAlgn="t">
              <a:buNone/>
            </a:pPr>
            <a:r>
              <a:rPr lang="en-US" b="0" dirty="0" smtClean="0">
                <a:effectLst/>
              </a:rPr>
              <a:t>B. More smaller</a:t>
            </a:r>
          </a:p>
          <a:p>
            <a:pPr marL="0" indent="0" fontAlgn="t">
              <a:buNone/>
            </a:pPr>
            <a:endParaRPr lang="en-US" b="0" dirty="0" smtClean="0">
              <a:effectLst/>
            </a:endParaRPr>
          </a:p>
          <a:p>
            <a:pPr marL="0" indent="0" fontAlgn="t">
              <a:buNone/>
            </a:pPr>
            <a:r>
              <a:rPr lang="en-US" b="0" dirty="0" smtClean="0">
                <a:effectLst/>
              </a:rPr>
              <a:t>C. Smaller</a:t>
            </a:r>
          </a:p>
          <a:p>
            <a:pPr marL="0" indent="0" fontAlgn="t">
              <a:buNone/>
            </a:pPr>
            <a:endParaRPr lang="en-US" b="0" dirty="0" smtClean="0">
              <a:effectLst/>
            </a:endParaRPr>
          </a:p>
          <a:p>
            <a:pPr marL="0" indent="0" fontAlgn="t">
              <a:buNone/>
            </a:pPr>
            <a:r>
              <a:rPr lang="en-US" b="0" dirty="0" smtClean="0">
                <a:effectLst/>
              </a:rPr>
              <a:t>D. More small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46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Somesh</a:t>
            </a:r>
            <a:r>
              <a:rPr lang="en-US" dirty="0" smtClean="0"/>
              <a:t> </a:t>
            </a:r>
            <a:r>
              <a:rPr lang="en-US" dirty="0"/>
              <a:t>was accused _____ </a:t>
            </a:r>
            <a:r>
              <a:rPr lang="en-US" dirty="0" smtClean="0"/>
              <a:t>robbery.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) </a:t>
            </a:r>
            <a:r>
              <a:rPr lang="en-US" dirty="0"/>
              <a:t>of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) </a:t>
            </a:r>
            <a:r>
              <a:rPr lang="en-US" dirty="0"/>
              <a:t>about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) </a:t>
            </a:r>
            <a:r>
              <a:rPr lang="en-US" dirty="0"/>
              <a:t>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) </a:t>
            </a:r>
            <a:r>
              <a:rPr lang="en-US" dirty="0"/>
              <a:t>by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593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Somesh</a:t>
            </a:r>
            <a:r>
              <a:rPr lang="en-US" dirty="0"/>
              <a:t> was accused _____ robbery.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A) </a:t>
            </a:r>
            <a:r>
              <a:rPr lang="en-US" dirty="0">
                <a:solidFill>
                  <a:srgbClr val="FF0000"/>
                </a:solidFill>
              </a:rPr>
              <a:t>of</a:t>
            </a:r>
          </a:p>
          <a:p>
            <a:pPr marL="0" indent="0">
              <a:buNone/>
            </a:pPr>
            <a:r>
              <a:rPr lang="en-US" dirty="0"/>
              <a:t>B) about</a:t>
            </a:r>
          </a:p>
          <a:p>
            <a:pPr marL="0" indent="0">
              <a:buNone/>
            </a:pPr>
            <a:r>
              <a:rPr lang="en-US" dirty="0"/>
              <a:t>C) in</a:t>
            </a:r>
          </a:p>
          <a:p>
            <a:pPr marL="0" indent="0">
              <a:buNone/>
            </a:pPr>
            <a:r>
              <a:rPr lang="en-US" dirty="0"/>
              <a:t>D) by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300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____ </a:t>
            </a:r>
            <a:r>
              <a:rPr lang="en-US" dirty="0" smtClean="0"/>
              <a:t>Rohan should </a:t>
            </a:r>
            <a:r>
              <a:rPr lang="en-US" dirty="0"/>
              <a:t>give up smoking _____ </a:t>
            </a:r>
            <a:r>
              <a:rPr lang="en-US" dirty="0" smtClean="0"/>
              <a:t>he </a:t>
            </a:r>
            <a:r>
              <a:rPr lang="en-US" dirty="0"/>
              <a:t>will develop cancer.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neither/nor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both/and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either/or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Whether /so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1627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____ Rohan should give up smoking _____ he will develop cancer.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neither/nor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both/and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either/or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Whether /so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665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know my address exactly from now on so you can come to see me ____ you like.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. Although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B. still</a:t>
            </a:r>
          </a:p>
          <a:p>
            <a:pPr marL="0" indent="0">
              <a:buNone/>
            </a:pPr>
            <a:r>
              <a:rPr lang="en-US" dirty="0"/>
              <a:t>C. for</a:t>
            </a:r>
          </a:p>
          <a:p>
            <a:pPr marL="0" indent="0">
              <a:buNone/>
            </a:pPr>
            <a:r>
              <a:rPr lang="en-US" dirty="0"/>
              <a:t>D. whenever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759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know my address exactly from now on so you can come to see me ____ you like.</a:t>
            </a:r>
          </a:p>
          <a:p>
            <a:pPr marL="0" indent="0">
              <a:buNone/>
            </a:pPr>
            <a:r>
              <a:rPr lang="en-US" dirty="0"/>
              <a:t>A. Although</a:t>
            </a:r>
          </a:p>
          <a:p>
            <a:pPr marL="0" indent="0">
              <a:buNone/>
            </a:pPr>
            <a:r>
              <a:rPr lang="en-US" dirty="0"/>
              <a:t>B. still</a:t>
            </a:r>
          </a:p>
          <a:p>
            <a:pPr marL="0" indent="0">
              <a:buNone/>
            </a:pPr>
            <a:r>
              <a:rPr lang="en-US" dirty="0"/>
              <a:t>C. for</a:t>
            </a:r>
          </a:p>
          <a:p>
            <a:pPr marL="0" indent="0">
              <a:buNone/>
            </a:pPr>
            <a:r>
              <a:rPr lang="en-US" dirty="0"/>
              <a:t>D. </a:t>
            </a:r>
            <a:r>
              <a:rPr lang="en-US" dirty="0">
                <a:solidFill>
                  <a:srgbClr val="FF0000"/>
                </a:solidFill>
              </a:rPr>
              <a:t>whenever</a:t>
            </a:r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387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 goes to Spain often </a:t>
            </a:r>
            <a:r>
              <a:rPr lang="en-US" dirty="0" smtClean="0"/>
              <a:t>__________for </a:t>
            </a:r>
            <a:r>
              <a:rPr lang="en-US" dirty="0"/>
              <a:t>the sun </a:t>
            </a:r>
            <a:r>
              <a:rPr lang="en-US" dirty="0" smtClean="0"/>
              <a:t>_____for </a:t>
            </a:r>
            <a:r>
              <a:rPr lang="en-US" dirty="0"/>
              <a:t>the food.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Not only/but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Either/or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Neither/or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Not only/but also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055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 goes to Spain often __________for the sun _____for the food.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Not only/but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Either/or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Neither/or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>
                <a:solidFill>
                  <a:srgbClr val="FF0000"/>
                </a:solidFill>
              </a:rPr>
              <a:t>Not only/but also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268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After school, you and _______ must discuss a few things.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A. Mine</a:t>
            </a:r>
          </a:p>
          <a:p>
            <a:pPr marL="0" indent="0">
              <a:buNone/>
            </a:pPr>
            <a:r>
              <a:rPr lang="en-US" dirty="0" smtClean="0"/>
              <a:t>B. Him</a:t>
            </a:r>
          </a:p>
          <a:p>
            <a:pPr marL="0" indent="0">
              <a:buNone/>
            </a:pPr>
            <a:r>
              <a:rPr lang="en-US" dirty="0" smtClean="0"/>
              <a:t>C. I</a:t>
            </a:r>
          </a:p>
          <a:p>
            <a:pPr marL="0" indent="0">
              <a:buNone/>
            </a:pPr>
            <a:r>
              <a:rPr lang="en-US" dirty="0" smtClean="0"/>
              <a:t>D. 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891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school, you and _______ must discuss a few things.</a:t>
            </a:r>
            <a:br>
              <a:rPr lang="en-US" dirty="0"/>
            </a:br>
            <a:r>
              <a:rPr lang="en-US" dirty="0"/>
              <a:t>A. Mine</a:t>
            </a:r>
          </a:p>
          <a:p>
            <a:pPr marL="0" indent="0">
              <a:buNone/>
            </a:pPr>
            <a:r>
              <a:rPr lang="en-US" dirty="0"/>
              <a:t>B. Him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>
                <a:solidFill>
                  <a:srgbClr val="FF0000"/>
                </a:solidFill>
              </a:rPr>
              <a:t>. I</a:t>
            </a:r>
          </a:p>
          <a:p>
            <a:pPr marL="0" indent="0">
              <a:buNone/>
            </a:pPr>
            <a:r>
              <a:rPr lang="en-US" dirty="0"/>
              <a:t>D. 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96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An island is _____________ than a continent.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 fontAlgn="t">
              <a:buNone/>
            </a:pPr>
            <a:r>
              <a:rPr lang="en-US" dirty="0"/>
              <a:t>A. Smallest</a:t>
            </a:r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r>
              <a:rPr lang="en-US" dirty="0"/>
              <a:t>B. More smaller</a:t>
            </a:r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r>
              <a:rPr lang="en-US" dirty="0"/>
              <a:t>C. </a:t>
            </a:r>
            <a:r>
              <a:rPr lang="en-US" dirty="0">
                <a:solidFill>
                  <a:srgbClr val="FF0000"/>
                </a:solidFill>
              </a:rPr>
              <a:t>Smaller</a:t>
            </a:r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r>
              <a:rPr lang="en-US" dirty="0"/>
              <a:t>D. More small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124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girls standing under the tree are eating </a:t>
            </a:r>
            <a:r>
              <a:rPr lang="en-US" dirty="0" smtClean="0"/>
              <a:t>______ </a:t>
            </a:r>
            <a:r>
              <a:rPr lang="en-US" dirty="0"/>
              <a:t>lunch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Their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She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themselves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382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girls standing under the tree are eating ______ lunch.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>
                <a:solidFill>
                  <a:srgbClr val="FF0000"/>
                </a:solidFill>
              </a:rPr>
              <a:t>Their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She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themselves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833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She </a:t>
            </a:r>
            <a:r>
              <a:rPr lang="en-US" b="1" dirty="0"/>
              <a:t>RARELY</a:t>
            </a:r>
            <a:r>
              <a:rPr lang="en-US" dirty="0"/>
              <a:t> goes to university by bus.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 Adverb of manner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Adverb </a:t>
            </a:r>
            <a:r>
              <a:rPr lang="en-US" dirty="0"/>
              <a:t>of time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Adverb of place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Adverb of frequency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0961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She </a:t>
            </a:r>
            <a:r>
              <a:rPr lang="en-US" b="1" dirty="0"/>
              <a:t>RARELY</a:t>
            </a:r>
            <a:r>
              <a:rPr lang="en-US" dirty="0"/>
              <a:t> goes to university by bus.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 Adverb of manner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Adverb of time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Adverb of place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Adverb of frequency</a:t>
            </a:r>
            <a:r>
              <a:rPr lang="en-US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339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Do you still </a:t>
            </a:r>
            <a:r>
              <a:rPr lang="en-US" dirty="0" smtClean="0"/>
              <a:t>have _____ black </a:t>
            </a:r>
            <a:r>
              <a:rPr lang="en-US" dirty="0"/>
              <a:t>shoes I lent to you? Please bring them tomorrow because I really need them for a formal event on Friday.</a:t>
            </a:r>
            <a:endParaRPr lang="en-US" dirty="0"/>
          </a:p>
          <a:p>
            <a:pPr marL="514350" indent="-514350">
              <a:buAutoNum type="alphaLcPeriod"/>
            </a:pPr>
            <a:r>
              <a:rPr lang="en-US" dirty="0" smtClean="0"/>
              <a:t>That</a:t>
            </a:r>
          </a:p>
          <a:p>
            <a:pPr marL="514350" indent="-514350">
              <a:buAutoNum type="alphaLcPeriod"/>
            </a:pPr>
            <a:r>
              <a:rPr lang="en-US" dirty="0" smtClean="0"/>
              <a:t>Those</a:t>
            </a:r>
          </a:p>
          <a:p>
            <a:pPr marL="514350" indent="-514350">
              <a:buAutoNum type="alphaLcPeriod"/>
            </a:pPr>
            <a:r>
              <a:rPr lang="en-US" dirty="0"/>
              <a:t> </a:t>
            </a:r>
            <a:r>
              <a:rPr lang="en-US" dirty="0" smtClean="0"/>
              <a:t>This</a:t>
            </a:r>
          </a:p>
          <a:p>
            <a:pPr marL="514350" indent="-514350">
              <a:buAutoNum type="alphaLcPeriod"/>
            </a:pPr>
            <a:r>
              <a:rPr lang="en-US" dirty="0"/>
              <a:t> </a:t>
            </a:r>
            <a:r>
              <a:rPr lang="en-US" dirty="0" smtClean="0"/>
              <a:t>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20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Do you still have _____ black shoes I lent to you? Please bring them tomorrow because I really need them for a formal event on Friday.</a:t>
            </a:r>
          </a:p>
          <a:p>
            <a:pPr marL="514350" indent="-514350">
              <a:buAutoNum type="alphaLcPeriod"/>
            </a:pPr>
            <a:r>
              <a:rPr lang="en-US" dirty="0"/>
              <a:t>That</a:t>
            </a:r>
          </a:p>
          <a:p>
            <a:pPr marL="514350" indent="-514350">
              <a:buAutoNum type="alphaLcPeriod"/>
            </a:pPr>
            <a:r>
              <a:rPr lang="en-US" dirty="0">
                <a:solidFill>
                  <a:srgbClr val="FF0000"/>
                </a:solidFill>
              </a:rPr>
              <a:t>Those</a:t>
            </a:r>
          </a:p>
          <a:p>
            <a:pPr marL="514350" indent="-514350">
              <a:buAutoNum type="alphaLcPeriod"/>
            </a:pPr>
            <a:r>
              <a:rPr lang="en-US" dirty="0"/>
              <a:t> This</a:t>
            </a:r>
          </a:p>
          <a:p>
            <a:pPr marL="514350" indent="-514350">
              <a:buAutoNum type="alphaLcPeriod"/>
            </a:pPr>
            <a:r>
              <a:rPr lang="en-US" dirty="0"/>
              <a:t> These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392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Identify </a:t>
            </a:r>
            <a:r>
              <a:rPr lang="en-US" sz="4000" dirty="0"/>
              <a:t>noun in the </a:t>
            </a:r>
            <a:r>
              <a:rPr lang="en-US" sz="4000" dirty="0" smtClean="0"/>
              <a:t>following sentence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He </a:t>
            </a:r>
            <a:r>
              <a:rPr lang="en-US" dirty="0"/>
              <a:t>was famous for his wisdom.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A. Wisdom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. Famous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. His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. was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570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 was famous for his wisdom.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A. </a:t>
            </a:r>
            <a:r>
              <a:rPr lang="en-US" dirty="0">
                <a:solidFill>
                  <a:srgbClr val="FF0000"/>
                </a:solidFill>
              </a:rPr>
              <a:t>Wisdom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B. Famous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C. His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D. was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953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 smtClean="0"/>
              <a:t>Identify the underline word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 </a:t>
            </a:r>
            <a:r>
              <a:rPr lang="en-IN" u="sng" dirty="0"/>
              <a:t>play</a:t>
            </a:r>
            <a:r>
              <a:rPr lang="en-IN" dirty="0"/>
              <a:t> was fantastic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Noun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Verb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Adjective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588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 </a:t>
            </a:r>
            <a:r>
              <a:rPr lang="en-IN" u="sng" dirty="0"/>
              <a:t>play</a:t>
            </a:r>
            <a:r>
              <a:rPr lang="en-IN" dirty="0"/>
              <a:t> was fantastic.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>
                <a:solidFill>
                  <a:srgbClr val="FF0000"/>
                </a:solidFill>
              </a:rPr>
              <a:t>Noun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Verb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Adjective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53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Nothing can stop him __________ fulfilling his dream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a) For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) </a:t>
            </a:r>
            <a:r>
              <a:rPr lang="en-US" dirty="0"/>
              <a:t>From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c) 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d) </a:t>
            </a:r>
            <a:r>
              <a:rPr lang="en-US" dirty="0" smtClean="0"/>
              <a:t>by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0602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I am envious_____ them.</a:t>
            </a:r>
          </a:p>
          <a:p>
            <a:pPr marL="0" indent="0">
              <a:buNone/>
            </a:pPr>
            <a:r>
              <a:rPr lang="en-US" dirty="0"/>
              <a:t>A). of</a:t>
            </a:r>
          </a:p>
          <a:p>
            <a:pPr marL="0" indent="0">
              <a:buNone/>
            </a:pPr>
            <a:r>
              <a:rPr lang="en-US" dirty="0"/>
              <a:t>B). about</a:t>
            </a:r>
          </a:p>
          <a:p>
            <a:pPr marL="0" indent="0">
              <a:buNone/>
            </a:pPr>
            <a:r>
              <a:rPr lang="en-US" dirty="0"/>
              <a:t>C). in</a:t>
            </a:r>
          </a:p>
          <a:p>
            <a:pPr marL="0" indent="0">
              <a:buNone/>
            </a:pPr>
            <a:r>
              <a:rPr lang="en-US" dirty="0"/>
              <a:t>D). 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142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I am envious_____ them.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) </a:t>
            </a:r>
            <a:r>
              <a:rPr lang="en-US" dirty="0">
                <a:solidFill>
                  <a:srgbClr val="FF0000"/>
                </a:solidFill>
              </a:rPr>
              <a:t>of</a:t>
            </a:r>
          </a:p>
          <a:p>
            <a:pPr marL="0" indent="0">
              <a:buNone/>
            </a:pPr>
            <a:r>
              <a:rPr lang="en-US" dirty="0" smtClean="0"/>
              <a:t>B) </a:t>
            </a:r>
            <a:r>
              <a:rPr lang="en-US" dirty="0"/>
              <a:t>about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) </a:t>
            </a:r>
            <a:r>
              <a:rPr lang="en-US" dirty="0"/>
              <a:t>in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) </a:t>
            </a:r>
            <a:r>
              <a:rPr lang="en-US" dirty="0"/>
              <a:t>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92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Nothing can stop him __________ fulfilling his dream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a) For</a:t>
            </a:r>
          </a:p>
          <a:p>
            <a:pPr marL="0" indent="0">
              <a:buNone/>
            </a:pPr>
            <a:r>
              <a:rPr lang="en-US" dirty="0"/>
              <a:t>b) </a:t>
            </a:r>
            <a:r>
              <a:rPr lang="en-US" dirty="0">
                <a:solidFill>
                  <a:srgbClr val="FF0000"/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/>
              <a:t>c) In</a:t>
            </a:r>
          </a:p>
          <a:p>
            <a:pPr marL="0" indent="0">
              <a:buNone/>
            </a:pPr>
            <a:r>
              <a:rPr lang="en-US" dirty="0"/>
              <a:t>d) by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5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 _______ he died in car accident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a)    Alas!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b) So sad!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c) </a:t>
            </a:r>
            <a:r>
              <a:rPr lang="en-US" dirty="0" err="1"/>
              <a:t>Mmm</a:t>
            </a:r>
            <a:r>
              <a:rPr lang="en-US" dirty="0"/>
              <a:t>!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d) Yay!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70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_______ he died in car accident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a) </a:t>
            </a:r>
            <a:r>
              <a:rPr lang="en-US" dirty="0" smtClean="0">
                <a:solidFill>
                  <a:srgbClr val="FF0000"/>
                </a:solidFill>
              </a:rPr>
              <a:t>Alas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  <a:p>
            <a:pPr marL="0" indent="0">
              <a:buNone/>
            </a:pPr>
            <a:r>
              <a:rPr lang="en-US" dirty="0"/>
              <a:t>b) So sad!</a:t>
            </a:r>
          </a:p>
          <a:p>
            <a:pPr marL="0" indent="0">
              <a:buNone/>
            </a:pPr>
            <a:r>
              <a:rPr lang="en-US" dirty="0"/>
              <a:t>c) </a:t>
            </a:r>
            <a:r>
              <a:rPr lang="en-US" dirty="0" err="1"/>
              <a:t>Mmm</a:t>
            </a:r>
            <a:r>
              <a:rPr lang="en-US" dirty="0"/>
              <a:t>!</a:t>
            </a:r>
          </a:p>
          <a:p>
            <a:pPr marL="0" indent="0">
              <a:buNone/>
            </a:pPr>
            <a:r>
              <a:rPr lang="en-US" dirty="0"/>
              <a:t>d) Yay!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04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Identify </a:t>
            </a:r>
            <a:r>
              <a:rPr lang="en-IN" dirty="0"/>
              <a:t>the bold word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/>
              <a:t>Saturdays I </a:t>
            </a:r>
            <a:r>
              <a:rPr lang="en-US" b="1" dirty="0"/>
              <a:t>work</a:t>
            </a:r>
            <a:r>
              <a:rPr lang="en-US" dirty="0"/>
              <a:t> from nine to five.</a:t>
            </a:r>
          </a:p>
          <a:p>
            <a:pPr marL="0" indent="0">
              <a:buNone/>
            </a:pPr>
            <a:r>
              <a:rPr lang="en-US" dirty="0"/>
              <a:t> verb</a:t>
            </a:r>
            <a:br>
              <a:rPr lang="en-US" dirty="0"/>
            </a:br>
            <a:r>
              <a:rPr lang="en-US" dirty="0"/>
              <a:t> preposition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 smtClean="0"/>
              <a:t>adverb</a:t>
            </a:r>
          </a:p>
          <a:p>
            <a:pPr marL="0" indent="0">
              <a:buNone/>
            </a:pPr>
            <a:r>
              <a:rPr lang="en-US" dirty="0" smtClean="0"/>
              <a:t>conjunction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91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 Saturdays I </a:t>
            </a:r>
            <a:r>
              <a:rPr lang="en-US" b="1" dirty="0"/>
              <a:t>work</a:t>
            </a:r>
            <a:r>
              <a:rPr lang="en-US" dirty="0"/>
              <a:t> from nine to five.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verb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preposition</a:t>
            </a:r>
            <a:br>
              <a:rPr lang="en-US" dirty="0"/>
            </a:br>
            <a:r>
              <a:rPr lang="en-US" dirty="0"/>
              <a:t> adverb</a:t>
            </a:r>
          </a:p>
          <a:p>
            <a:pPr marL="0" indent="0">
              <a:buNone/>
            </a:pPr>
            <a:r>
              <a:rPr lang="en-US" dirty="0"/>
              <a:t>conjunction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429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121</TotalTime>
  <Words>669</Words>
  <Application>Microsoft Office PowerPoint</Application>
  <PresentationFormat>On-screen Show (16:9)</PresentationFormat>
  <Paragraphs>212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Austin</vt:lpstr>
      <vt:lpstr>SPILL OVER PPT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Identify the bold word </vt:lpstr>
      <vt:lpstr>PowerPoint Presentation</vt:lpstr>
      <vt:lpstr>Identify the bold 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  What type of noun is the subject of the following sentence?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Identify noun in the following sentence </vt:lpstr>
      <vt:lpstr>PowerPoint Presentation</vt:lpstr>
      <vt:lpstr>Identify the underline word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SPILL OVER PPT</dc:title>
  <dc:creator>HP</dc:creator>
  <cp:lastModifiedBy>HP</cp:lastModifiedBy>
  <cp:revision>18</cp:revision>
  <dcterms:created xsi:type="dcterms:W3CDTF">2021-04-02T04:50:15Z</dcterms:created>
  <dcterms:modified xsi:type="dcterms:W3CDTF">2021-04-08T07:13:20Z</dcterms:modified>
</cp:coreProperties>
</file>