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6"/>
  </p:notesMasterIdLst>
  <p:sldIdLst>
    <p:sldId id="427" r:id="rId2"/>
    <p:sldId id="302" r:id="rId3"/>
    <p:sldId id="303" r:id="rId4"/>
    <p:sldId id="320" r:id="rId5"/>
    <p:sldId id="315" r:id="rId6"/>
    <p:sldId id="349" r:id="rId7"/>
    <p:sldId id="388" r:id="rId8"/>
    <p:sldId id="316" r:id="rId9"/>
    <p:sldId id="317" r:id="rId10"/>
    <p:sldId id="318" r:id="rId11"/>
    <p:sldId id="350" r:id="rId12"/>
    <p:sldId id="389" r:id="rId13"/>
    <p:sldId id="319" r:id="rId14"/>
    <p:sldId id="314" r:id="rId15"/>
    <p:sldId id="351" r:id="rId16"/>
    <p:sldId id="390" r:id="rId17"/>
    <p:sldId id="325" r:id="rId18"/>
    <p:sldId id="321" r:id="rId19"/>
    <p:sldId id="352" r:id="rId20"/>
    <p:sldId id="391" r:id="rId21"/>
    <p:sldId id="392" r:id="rId22"/>
    <p:sldId id="322" r:id="rId23"/>
    <p:sldId id="323" r:id="rId24"/>
    <p:sldId id="324" r:id="rId25"/>
    <p:sldId id="326" r:id="rId26"/>
    <p:sldId id="353" r:id="rId27"/>
    <p:sldId id="393" r:id="rId28"/>
    <p:sldId id="327" r:id="rId29"/>
    <p:sldId id="425" r:id="rId30"/>
    <p:sldId id="328" r:id="rId31"/>
    <p:sldId id="329" r:id="rId32"/>
    <p:sldId id="354" r:id="rId33"/>
    <p:sldId id="394" r:id="rId34"/>
    <p:sldId id="395" r:id="rId35"/>
    <p:sldId id="330" r:id="rId36"/>
    <p:sldId id="396" r:id="rId37"/>
    <p:sldId id="331" r:id="rId38"/>
    <p:sldId id="332" r:id="rId39"/>
    <p:sldId id="356" r:id="rId40"/>
    <p:sldId id="397" r:id="rId41"/>
    <p:sldId id="333" r:id="rId42"/>
    <p:sldId id="334" r:id="rId43"/>
    <p:sldId id="398" r:id="rId44"/>
    <p:sldId id="399" r:id="rId45"/>
    <p:sldId id="335" r:id="rId46"/>
    <p:sldId id="336" r:id="rId47"/>
    <p:sldId id="341" r:id="rId48"/>
    <p:sldId id="421" r:id="rId49"/>
    <p:sldId id="357" r:id="rId50"/>
    <p:sldId id="400" r:id="rId51"/>
    <p:sldId id="337" r:id="rId52"/>
    <p:sldId id="365" r:id="rId53"/>
    <p:sldId id="401" r:id="rId54"/>
    <p:sldId id="340" r:id="rId55"/>
    <p:sldId id="420" r:id="rId56"/>
    <p:sldId id="364" r:id="rId57"/>
    <p:sldId id="402" r:id="rId58"/>
    <p:sldId id="343" r:id="rId59"/>
    <p:sldId id="417" r:id="rId60"/>
    <p:sldId id="418" r:id="rId61"/>
    <p:sldId id="416" r:id="rId62"/>
    <p:sldId id="415" r:id="rId63"/>
    <p:sldId id="414" r:id="rId64"/>
    <p:sldId id="413" r:id="rId65"/>
    <p:sldId id="412" r:id="rId66"/>
    <p:sldId id="411" r:id="rId67"/>
    <p:sldId id="410" r:id="rId68"/>
    <p:sldId id="409" r:id="rId69"/>
    <p:sldId id="361" r:id="rId70"/>
    <p:sldId id="403" r:id="rId71"/>
    <p:sldId id="363" r:id="rId72"/>
    <p:sldId id="342" r:id="rId73"/>
    <p:sldId id="362" r:id="rId74"/>
    <p:sldId id="426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3534F8-E6E4-47D7-A08F-451799979B23}">
          <p14:sldIdLst>
            <p14:sldId id="427"/>
            <p14:sldId id="302"/>
            <p14:sldId id="303"/>
            <p14:sldId id="320"/>
            <p14:sldId id="315"/>
            <p14:sldId id="349"/>
            <p14:sldId id="388"/>
            <p14:sldId id="316"/>
            <p14:sldId id="317"/>
            <p14:sldId id="318"/>
            <p14:sldId id="350"/>
            <p14:sldId id="389"/>
            <p14:sldId id="319"/>
            <p14:sldId id="314"/>
            <p14:sldId id="351"/>
            <p14:sldId id="390"/>
            <p14:sldId id="325"/>
            <p14:sldId id="321"/>
            <p14:sldId id="352"/>
            <p14:sldId id="391"/>
            <p14:sldId id="392"/>
            <p14:sldId id="322"/>
            <p14:sldId id="323"/>
            <p14:sldId id="324"/>
            <p14:sldId id="326"/>
            <p14:sldId id="353"/>
            <p14:sldId id="393"/>
            <p14:sldId id="327"/>
            <p14:sldId id="425"/>
            <p14:sldId id="328"/>
            <p14:sldId id="329"/>
            <p14:sldId id="354"/>
            <p14:sldId id="394"/>
            <p14:sldId id="395"/>
            <p14:sldId id="330"/>
            <p14:sldId id="396"/>
            <p14:sldId id="331"/>
            <p14:sldId id="332"/>
            <p14:sldId id="356"/>
            <p14:sldId id="397"/>
            <p14:sldId id="333"/>
            <p14:sldId id="334"/>
            <p14:sldId id="398"/>
            <p14:sldId id="399"/>
            <p14:sldId id="335"/>
            <p14:sldId id="336"/>
            <p14:sldId id="341"/>
            <p14:sldId id="421"/>
            <p14:sldId id="357"/>
            <p14:sldId id="400"/>
            <p14:sldId id="337"/>
            <p14:sldId id="365"/>
            <p14:sldId id="401"/>
            <p14:sldId id="340"/>
            <p14:sldId id="420"/>
            <p14:sldId id="364"/>
            <p14:sldId id="402"/>
            <p14:sldId id="343"/>
            <p14:sldId id="417"/>
            <p14:sldId id="418"/>
            <p14:sldId id="416"/>
            <p14:sldId id="415"/>
            <p14:sldId id="414"/>
            <p14:sldId id="413"/>
            <p14:sldId id="412"/>
            <p14:sldId id="411"/>
            <p14:sldId id="410"/>
            <p14:sldId id="409"/>
            <p14:sldId id="361"/>
            <p14:sldId id="403"/>
            <p14:sldId id="363"/>
            <p14:sldId id="342"/>
            <p14:sldId id="362"/>
            <p14:sldId id="4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CE1A4-BF3B-4A2F-875C-92603DF9392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01DA-D723-4FD3-AD1B-D994BD366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01DA-D723-4FD3-AD1B-D994BD366D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9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51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31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9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76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3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9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4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7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5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AA6D4F-383C-42F8-B33D-05AEB8A283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CE4A89-9948-45FC-8550-BDC61EA4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9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grammar.net/english-grammar/nou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learngrammar.net/english-grammar/pronou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pm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wakenthegreatnesswithin.com/35-inspirational-quotes-on-progres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sz="6000" b="1" dirty="0" smtClean="0">
                <a:latin typeface="Forte" pitchFamily="66" charset="0"/>
              </a:rPr>
              <a:t>PART -2</a:t>
            </a:r>
            <a:endParaRPr lang="en-US" sz="6000" b="1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3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57691-C815-4088-9EBC-F6F3A030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0A7336-57AC-4C53-AB67-ADB1092AD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live in japan ( proper noun)  and I love Japanese ( proper adjective ) food.</a:t>
            </a:r>
          </a:p>
          <a:p>
            <a:r>
              <a:rPr lang="en-US" dirty="0"/>
              <a:t>This is swiss cheese.</a:t>
            </a:r>
          </a:p>
          <a:p>
            <a:r>
              <a:rPr lang="en-US" dirty="0"/>
              <a:t>We drink Assamese tea.</a:t>
            </a:r>
          </a:p>
          <a:p>
            <a:r>
              <a:rPr lang="en-US" dirty="0"/>
              <a:t>He eats Russian caviar.</a:t>
            </a:r>
          </a:p>
          <a:p>
            <a:r>
              <a:rPr lang="en-US" dirty="0"/>
              <a:t>The British council  rejected the new law.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15276-40DE-4A88-BE2F-B98E531A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CEB444-28C8-4940-8895-E82038C5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A proper adjective is formed from a proper noun.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 True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9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5D7A7-3C36-4508-9BC6-70A93BD3C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C964A0D-06B7-4C16-AC9F-20ADDA805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703F5C-55DF-45CD-BC3F-3BE8F1033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8C7134F-70F9-4826-A97E-9B39AEA08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9351E73-B6DD-4B56-8EE9-C16B5711C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446D0E-6531-40B7-A182-FB8602439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59C2C63-D709-4949-9465-29A52CBED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FD2038-15D6-4003-8350-AFEC394EE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F519C2-F6BE-41BE-A50E-54B98359C9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767AD93-AD3E-4C62-97D5-E54E14B2EA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="" xmlns:a16="http://schemas.microsoft.com/office/drawing/2014/main" id="{AA443E8D-EC07-4B8F-B370-2A1153F350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41F0AA1-D12D-4FDB-BF66-D9398ED93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="" xmlns:a16="http://schemas.microsoft.com/office/drawing/2014/main" id="{E2B949DE-0178-4942-80DE-811C1AA4F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84AA86D-EAE1-4E3F-A54C-7F1E390B6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1747D-7074-4DD8-858E-44022DD5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40A4B4-2955-4463-AF1C-5379E3BD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Option- 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772CE55-4C36-44F1-A9BD-379BEB843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2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33F0879-3DA0-4CB8-B35E-A0AD4255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24D2183-F388-476E-92A9-D6639D6985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43462E7-1698-4B21-BE89-AEFAC7C2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86E50C-A0EA-479B-BC76-03A4F744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or attribute Adjective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783E54E5-0A00-4E76-AB6D-2A6EED59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/>
          </a:bodyPr>
          <a:lstStyle/>
          <a:p>
            <a:r>
              <a:rPr lang="en-US" sz="1800" i="1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adjectives describe nouns or pronouns. They show the quality of a person or thing the noun names. Such adjectives Supply an answer to the question of ‘WHAT KIND’?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6C22FCAC-D7EC-4A52-B153-FF761E223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="" xmlns:a16="http://schemas.microsoft.com/office/drawing/2014/main" id="{95FC3B1F-72B9-4C10-B335-3FE203BF8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32" y="609602"/>
            <a:ext cx="457353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82BD87-06DB-4D62-A5E3-C0DC71BC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2B429A-0C87-488D-9807-8C7B4BEA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Mohan’s drawing is amazing.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had a fantastic trip last year.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lotus is a beautiful flower.</a:t>
            </a:r>
          </a:p>
          <a:p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Delhi is a crowded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0E153D-4702-4A54-8B2D-5E40037C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72CDF6-5E05-48D4-9177-21591CDF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t"/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Adjectives that tell about the size, shape, color, or weight of the things they describe are called ____________ adjectives.</a:t>
            </a:r>
          </a:p>
          <a:p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/>
            </a:r>
            <a:br>
              <a:rPr lang="en-US" b="0" i="0" dirty="0">
                <a:solidFill>
                  <a:srgbClr val="393A68"/>
                </a:solidFill>
                <a:effectLst/>
                <a:latin typeface="Open San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2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5D7A7-3C36-4508-9BC6-70A93BD3C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C964A0D-06B7-4C16-AC9F-20ADDA805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703F5C-55DF-45CD-BC3F-3BE8F1033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8C7134F-70F9-4826-A97E-9B39AEA08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9351E73-B6DD-4B56-8EE9-C16B5711C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446D0E-6531-40B7-A182-FB8602439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59C2C63-D709-4949-9465-29A52CBED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FD2038-15D6-4003-8350-AFEC394EE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F519C2-F6BE-41BE-A50E-54B98359C9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767AD93-AD3E-4C62-97D5-E54E14B2EA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="" xmlns:a16="http://schemas.microsoft.com/office/drawing/2014/main" id="{AA443E8D-EC07-4B8F-B370-2A1153F350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41F0AA1-D12D-4FDB-BF66-D9398ED93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="" xmlns:a16="http://schemas.microsoft.com/office/drawing/2014/main" id="{E2B949DE-0178-4942-80DE-811C1AA4F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84AA86D-EAE1-4E3F-A54C-7F1E390B6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DB986-1721-4E91-B09E-FD37FAE1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2BEACA-55B9-4C80-8671-02C83DB5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Descriptive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772CE55-4C36-44F1-A9BD-379BEB843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4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33F0879-3DA0-4CB8-B35E-A0AD4255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24D2183-F388-476E-92A9-D6639D6985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43462E7-1698-4B21-BE89-AEFAC7C2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9DDC7B-6F99-4FBF-A12B-571C05AB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i="1" dirty="0">
                <a:solidFill>
                  <a:srgbClr val="26262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Quantitative Adjective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3DB82D1-3A92-40BF-BD99-77082C4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describes the number or quantity of noun or pronoun.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Generally, they answer the question ‘HOW MUCH’?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6C22FCAC-D7EC-4A52-B153-FF761E223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61EFA779-D9F3-4F99-8CC9-C34AEF72B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609602"/>
            <a:ext cx="440854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27316F-03FF-45EB-892D-78892298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D7E72C-6688-4C1D-843F-8A0B9C7E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only few balloons to decorate the house.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 ate the whole watermelon.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Jonathan drank little water during the marathon.</a:t>
            </a:r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has sufficient tenacity.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scientist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didn’t have much time to complete the project.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E7124-549B-4DD7-B6F9-A1F0AE6E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4F1B8-DC90-4B09-9946-7D77AA16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 In this sentence identify the adjective: </a:t>
            </a:r>
          </a:p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My cake should have sixteen candles.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 cake</a:t>
            </a:r>
          </a:p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B. candles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C. sixteen</a:t>
            </a:r>
          </a:p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D. have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7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32C9C-9D69-42AF-A927-0756F2B0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E0A92EB2-D893-45FA-9EB5-5F1D1DD97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915338"/>
            <a:ext cx="6799262" cy="4908240"/>
          </a:xfrm>
        </p:spPr>
      </p:pic>
    </p:spTree>
    <p:extLst>
      <p:ext uri="{BB962C8B-B14F-4D97-AF65-F5344CB8AC3E}">
        <p14:creationId xmlns:p14="http://schemas.microsoft.com/office/powerpoint/2010/main" val="308257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5D7A7-3C36-4508-9BC6-70A93BD3C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C964A0D-06B7-4C16-AC9F-20ADDA805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703F5C-55DF-45CD-BC3F-3BE8F1033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8C7134F-70F9-4826-A97E-9B39AEA08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9351E73-B6DD-4B56-8EE9-C16B5711C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446D0E-6531-40B7-A182-FB8602439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59C2C63-D709-4949-9465-29A52CBED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FD2038-15D6-4003-8350-AFEC394EE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F519C2-F6BE-41BE-A50E-54B98359C9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767AD93-AD3E-4C62-97D5-E54E14B2EA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="" xmlns:a16="http://schemas.microsoft.com/office/drawing/2014/main" id="{AA443E8D-EC07-4B8F-B370-2A1153F350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41F0AA1-D12D-4FDB-BF66-D9398ED93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="" xmlns:a16="http://schemas.microsoft.com/office/drawing/2014/main" id="{E2B949DE-0178-4942-80DE-811C1AA4F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84AA86D-EAE1-4E3F-A54C-7F1E390B6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4BEEC-1E20-4E90-A174-6CF8BC50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47D1A3-2B15-4161-8DEC-F9FD17BD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Option- 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772CE55-4C36-44F1-A9BD-379BEB843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8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216843-EE8A-4BD8-B460-A4104486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5F12DA5F-67CA-4B8D-80F3-FD9D6E839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16175" r="12738" b="-204"/>
          <a:stretch/>
        </p:blipFill>
        <p:spPr>
          <a:xfrm>
            <a:off x="1295400" y="2438400"/>
            <a:ext cx="6680200" cy="3504263"/>
          </a:xfrm>
        </p:spPr>
      </p:pic>
    </p:spTree>
    <p:extLst>
      <p:ext uri="{BB962C8B-B14F-4D97-AF65-F5344CB8AC3E}">
        <p14:creationId xmlns:p14="http://schemas.microsoft.com/office/powerpoint/2010/main" val="1220997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33F0879-3DA0-4CB8-B35E-A0AD4255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24D2183-F388-476E-92A9-D6639D6985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43462E7-1698-4B21-BE89-AEFAC7C2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8CDE1-C58C-49EC-92EB-283D25E2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77983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262626"/>
                </a:solidFill>
              </a:rPr>
              <a:t>Numeral Adjective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10618AE-9F08-4E78-84DB-FFE4E81F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115765"/>
            <a:ext cx="2126598" cy="386674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Nunito Sans"/>
              </a:rPr>
              <a:t>A </a:t>
            </a:r>
            <a:r>
              <a:rPr lang="en-US" b="1" i="0" dirty="0">
                <a:solidFill>
                  <a:srgbClr val="262626"/>
                </a:solidFill>
                <a:effectLst/>
                <a:latin typeface="Nunito Sans"/>
              </a:rPr>
              <a:t>numeral adjective</a:t>
            </a:r>
            <a:r>
              <a:rPr lang="en-US" b="0" i="0" dirty="0">
                <a:solidFill>
                  <a:srgbClr val="262626"/>
                </a:solidFill>
                <a:effectLst/>
                <a:latin typeface="Nunito Sans"/>
              </a:rPr>
              <a:t> is an adjective that tells us about how many or how much or in what order the noun is in.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Nunito Sans"/>
              </a:rPr>
              <a:t>:</a:t>
            </a:r>
            <a:endParaRPr lang="en-US" sz="16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6C22FCAC-D7EC-4A52-B153-FF761E223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="" xmlns:a16="http://schemas.microsoft.com/office/drawing/2014/main" id="{B5CF46E7-6A33-466E-AF84-15BEEF4DC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32" y="609602"/>
            <a:ext cx="457353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1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B375E1-4957-4297-8C19-3CCC6A4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example.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AB4E84-8C0E-408F-832D-F3DF2742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seven days in a week.</a:t>
            </a:r>
          </a:p>
          <a:p>
            <a:r>
              <a:rPr lang="en-US" dirty="0"/>
              <a:t>I have two tins of paint in the shed.</a:t>
            </a:r>
          </a:p>
          <a:p>
            <a:r>
              <a:rPr lang="en-US" dirty="0"/>
              <a:t>Rachel bought  three dresses at the shopping mall.</a:t>
            </a:r>
          </a:p>
          <a:p>
            <a:r>
              <a:rPr lang="en-US" dirty="0"/>
              <a:t>Brad was the first student to receive an award for the best player at the games.</a:t>
            </a:r>
          </a:p>
        </p:txBody>
      </p:sp>
    </p:spTree>
    <p:extLst>
      <p:ext uri="{BB962C8B-B14F-4D97-AF65-F5344CB8AC3E}">
        <p14:creationId xmlns:p14="http://schemas.microsoft.com/office/powerpoint/2010/main" val="425733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F11757-4F0F-45EC-8F53-000D34C3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00339"/>
            <a:ext cx="6798734" cy="100465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There are three kinds of numeral adjectives: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6A48F9-495A-4D9C-8C69-BF6A837E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333333"/>
                </a:solidFill>
                <a:effectLst/>
                <a:latin typeface="Nunito Sans"/>
              </a:rPr>
              <a:t>Definite numeral adjectives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Nunito Sans"/>
              </a:rPr>
              <a:t> use cardinal (numbers used in an amount) and ordinals (numbers used as an order).</a:t>
            </a:r>
          </a:p>
          <a:p>
            <a:r>
              <a:rPr lang="en-US" sz="1800" dirty="0">
                <a:solidFill>
                  <a:srgbClr val="333333"/>
                </a:solidFill>
                <a:latin typeface="Nunito Sans"/>
              </a:rPr>
              <a:t>i.e., The sixth applicant performed well.</a:t>
            </a:r>
            <a:endParaRPr lang="en-US" sz="1800" b="0" i="0" dirty="0">
              <a:solidFill>
                <a:srgbClr val="333333"/>
              </a:solidFill>
              <a:effectLst/>
              <a:latin typeface="Nunito Sans"/>
            </a:endParaRPr>
          </a:p>
          <a:p>
            <a:r>
              <a:rPr lang="en-US" sz="1800" b="1" i="0" dirty="0">
                <a:solidFill>
                  <a:srgbClr val="333333"/>
                </a:solidFill>
                <a:effectLst/>
                <a:latin typeface="Nunito Sans"/>
              </a:rPr>
              <a:t>Indefinite numeral adjectives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Nunito Sans"/>
              </a:rPr>
              <a:t> give us an idea as to how many, but it's not specific.</a:t>
            </a:r>
          </a:p>
          <a:p>
            <a:r>
              <a:rPr lang="en-US" sz="1800" dirty="0">
                <a:solidFill>
                  <a:srgbClr val="333333"/>
                </a:solidFill>
                <a:latin typeface="Nunito Sans"/>
              </a:rPr>
              <a:t>i.e., I have some considerations to discuss with you.</a:t>
            </a:r>
          </a:p>
          <a:p>
            <a:r>
              <a:rPr lang="en-US" sz="1800" dirty="0">
                <a:solidFill>
                  <a:srgbClr val="333333"/>
                </a:solidFill>
                <a:latin typeface="Nunito Sans"/>
              </a:rPr>
              <a:t>Distributive numeral adjective tell us something about the group.</a:t>
            </a:r>
          </a:p>
          <a:p>
            <a:r>
              <a:rPr lang="en-US" sz="1800" dirty="0">
                <a:solidFill>
                  <a:srgbClr val="333333"/>
                </a:solidFill>
                <a:latin typeface="Nunito Sans"/>
              </a:rPr>
              <a:t>i.e., Each hand has five fingers.</a:t>
            </a:r>
          </a:p>
          <a:p>
            <a:endParaRPr lang="en-US" sz="1800" dirty="0">
              <a:solidFill>
                <a:srgbClr val="333333"/>
              </a:solidFill>
              <a:latin typeface="Nunito Sans"/>
            </a:endParaRPr>
          </a:p>
          <a:p>
            <a:endParaRPr lang="en-US" dirty="0">
              <a:solidFill>
                <a:srgbClr val="333333"/>
              </a:solidFill>
              <a:latin typeface="Nunito Sans"/>
            </a:endParaRPr>
          </a:p>
          <a:p>
            <a:endParaRPr lang="en-US" dirty="0">
              <a:solidFill>
                <a:srgbClr val="333333"/>
              </a:solidFill>
              <a:latin typeface="Nunito Sans"/>
            </a:endParaRPr>
          </a:p>
          <a:p>
            <a:endParaRPr lang="en-US" dirty="0">
              <a:solidFill>
                <a:srgbClr val="333333"/>
              </a:solidFill>
              <a:latin typeface="Nunito Sans"/>
            </a:endParaRPr>
          </a:p>
          <a:p>
            <a:endParaRPr lang="en-US" dirty="0">
              <a:solidFill>
                <a:srgbClr val="333333"/>
              </a:solidFill>
              <a:latin typeface="Nunito Sans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26639FAD-CFEB-4A24-98AC-FCDDC1F7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1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4935B4-2E2A-4A56-B7E9-5A172A0E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="" xmlns:a16="http://schemas.microsoft.com/office/drawing/2014/main" id="{69F2CE83-007D-4684-AAD7-BB2E3CAE1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915338"/>
            <a:ext cx="6799262" cy="4977002"/>
          </a:xfrm>
        </p:spPr>
      </p:pic>
    </p:spTree>
    <p:extLst>
      <p:ext uri="{BB962C8B-B14F-4D97-AF65-F5344CB8AC3E}">
        <p14:creationId xmlns:p14="http://schemas.microsoft.com/office/powerpoint/2010/main" val="2735374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DEC2D3-F0AE-4C2A-9504-1530905A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 Question:- </a:t>
            </a:r>
            <a:br>
              <a:rPr lang="en-US" dirty="0"/>
            </a:br>
            <a:r>
              <a:rPr lang="en-US" dirty="0"/>
              <a:t>Choose the correct option.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7AC50D-D920-4E8C-8CBD-BFD373CF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What kind of an adjective is 'several’?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A.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Definite Numeral Adjective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B.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Indefinite Numeral Adjective</a:t>
            </a:r>
          </a:p>
          <a:p>
            <a:r>
              <a:rPr lang="en-US" dirty="0">
                <a:solidFill>
                  <a:srgbClr val="393A68"/>
                </a:solidFill>
                <a:latin typeface="Open Sans"/>
              </a:rPr>
              <a:t>C.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Distributive Numeral Adjective</a:t>
            </a:r>
            <a:endParaRPr lang="en-US" b="1" dirty="0">
              <a:solidFill>
                <a:srgbClr val="393A68"/>
              </a:solidFill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76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5D7A7-3C36-4508-9BC6-70A93BD3C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C964A0D-06B7-4C16-AC9F-20ADDA805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703F5C-55DF-45CD-BC3F-3BE8F1033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8C7134F-70F9-4826-A97E-9B39AEA08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9351E73-B6DD-4B56-8EE9-C16B5711C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446D0E-6531-40B7-A182-FB8602439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59C2C63-D709-4949-9465-29A52CBED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FD2038-15D6-4003-8350-AFEC394EE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F519C2-F6BE-41BE-A50E-54B98359C9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767AD93-AD3E-4C62-97D5-E54E14B2EA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="" xmlns:a16="http://schemas.microsoft.com/office/drawing/2014/main" id="{AA443E8D-EC07-4B8F-B370-2A1153F350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41F0AA1-D12D-4FDB-BF66-D9398ED93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="" xmlns:a16="http://schemas.microsoft.com/office/drawing/2014/main" id="{E2B949DE-0178-4942-80DE-811C1AA4F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84AA86D-EAE1-4E3F-A54C-7F1E390B6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A5B0B0-BC6E-4945-80F3-01E140AC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56C91-1887-4DC2-99D8-DCECC0D7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Option- 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772CE55-4C36-44F1-A9BD-379BEB843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32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33F0879-3DA0-4CB8-B35E-A0AD4255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24D2183-F388-476E-92A9-D6639D6985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43462E7-1698-4B21-BE89-AEFAC7C2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8594EC-A328-410F-B313-47702DFD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10" y="875490"/>
            <a:ext cx="2776004" cy="877110"/>
          </a:xfrm>
        </p:spPr>
        <p:txBody>
          <a:bodyPr anchor="b">
            <a:normAutofit/>
          </a:bodyPr>
          <a:lstStyle/>
          <a:p>
            <a:pPr marL="109220" marR="62865" indent="-127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62626"/>
                </a:solidFill>
              </a:rPr>
              <a:t>Demonstrative Adjective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759ABD39-C125-4CB5-9473-B45ACEA7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1866112"/>
            <a:ext cx="2408512" cy="4116399"/>
          </a:xfrm>
        </p:spPr>
        <p:txBody>
          <a:bodyPr>
            <a:noAutofit/>
          </a:bodyPr>
          <a:lstStyle/>
          <a:p>
            <a:r>
              <a:rPr lang="en-US" sz="1800" b="1" i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demonstrative adjective (this, that, these, those) shows the noun it modifies is singular or</a:t>
            </a:r>
            <a:r>
              <a:rPr lang="en-US" sz="18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i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plural and whether the position of the noun is near or far from the person who is speaking or writing. A demonstrative adjective also points out a fact about the noun.</a:t>
            </a:r>
            <a:endParaRPr lang="en-US" sz="1800" b="1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6C22FCAC-D7EC-4A52-B153-FF761E223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, text&#10;&#10;Description automatically generated">
            <a:extLst>
              <a:ext uri="{FF2B5EF4-FFF2-40B4-BE49-F238E27FC236}">
                <a16:creationId xmlns="" xmlns:a16="http://schemas.microsoft.com/office/drawing/2014/main" id="{3E92FEEE-A0F4-45F5-819C-F1A3F8597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32" y="609602"/>
            <a:ext cx="457353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78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4"/>
          <a:stretch/>
        </p:blipFill>
        <p:spPr bwMode="auto">
          <a:xfrm>
            <a:off x="1143000" y="914400"/>
            <a:ext cx="6858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33F0879-3DA0-4CB8-B35E-A0AD4255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24D2183-F388-476E-92A9-D6639D6985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43462E7-1698-4B21-BE89-AEFAC7C2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B86AFB-9117-4D47-8D7B-C35E6AC4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262626"/>
                </a:solidFill>
              </a:rPr>
              <a:t>Adjective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A26908A5-CA5E-4B8D-A7C8-D3932111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</a:rPr>
              <a:t>An</a:t>
            </a:r>
            <a:r>
              <a:rPr lang="en-US" sz="2000" b="1" i="0" dirty="0">
                <a:solidFill>
                  <a:srgbClr val="262626"/>
                </a:solidFill>
                <a:effectLst/>
              </a:rPr>
              <a:t> adjective</a:t>
            </a:r>
            <a:r>
              <a:rPr lang="en-US" sz="2000" b="0" i="0" dirty="0">
                <a:solidFill>
                  <a:srgbClr val="262626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b="0" i="0" dirty="0">
                <a:solidFill>
                  <a:srgbClr val="262626"/>
                </a:solidFill>
                <a:effectLst/>
              </a:rPr>
              <a:t>describes or modifies </a:t>
            </a:r>
            <a:r>
              <a:rPr lang="en-US" sz="2000" b="0" i="0" u="sng" dirty="0">
                <a:solidFill>
                  <a:srgbClr val="262626"/>
                </a:solidFill>
                <a:effectLst/>
                <a:hlinkClick r:id="rId3" tooltip="Noun"/>
              </a:rPr>
              <a:t>noun</a:t>
            </a:r>
            <a:r>
              <a:rPr lang="en-US" sz="2000" b="0" i="0" dirty="0">
                <a:solidFill>
                  <a:srgbClr val="262626"/>
                </a:solidFill>
                <a:effectLst/>
              </a:rPr>
              <a:t>/s and </a:t>
            </a:r>
            <a:r>
              <a:rPr lang="en-US" sz="2000" b="0" i="0" u="sng" dirty="0">
                <a:solidFill>
                  <a:srgbClr val="262626"/>
                </a:solidFill>
                <a:effectLst/>
                <a:hlinkClick r:id="rId4" tooltip="Pronoun"/>
              </a:rPr>
              <a:t>pronoun</a:t>
            </a:r>
            <a:r>
              <a:rPr lang="en-US" sz="2000" b="0" i="0" dirty="0">
                <a:solidFill>
                  <a:srgbClr val="262626"/>
                </a:solidFill>
                <a:effectLst/>
              </a:rPr>
              <a:t>/s in a sentence. It normally indicates quality, size, shape, duration, feelings, contents, and more about a noun or pronoun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Lato"/>
              </a:rPr>
              <a:t>.</a:t>
            </a:r>
            <a:endParaRPr lang="en-US" sz="16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6C22FCAC-D7EC-4A52-B153-FF761E223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="" xmlns:a16="http://schemas.microsoft.com/office/drawing/2014/main" id="{1739725A-0188-4385-803E-EB00D18CF5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7"/>
          <a:stretch/>
        </p:blipFill>
        <p:spPr>
          <a:xfrm>
            <a:off x="4076932" y="496090"/>
            <a:ext cx="4573531" cy="57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3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CEA97F-BAF6-4C20-80B0-3D8F2298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30D1EA-A064-4E0A-945F-3F6F0132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Give me </a:t>
            </a:r>
            <a:r>
              <a:rPr lang="en-US" b="1" i="0" dirty="0">
                <a:solidFill>
                  <a:srgbClr val="444444"/>
                </a:solidFill>
                <a:effectLst/>
                <a:latin typeface="Lato"/>
              </a:rPr>
              <a:t>that</a:t>
            </a: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 blue water bottle.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Lato"/>
              </a:rPr>
              <a:t>This</a:t>
            </a: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 time I won’t fail you.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I want </a:t>
            </a:r>
            <a:r>
              <a:rPr lang="en-US" b="1" i="0" dirty="0">
                <a:solidFill>
                  <a:srgbClr val="444444"/>
                </a:solidFill>
                <a:effectLst/>
                <a:latin typeface="Lato"/>
              </a:rPr>
              <a:t>those</a:t>
            </a: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 gorgeous marbles.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I wanted to propose you </a:t>
            </a:r>
            <a:r>
              <a:rPr lang="en-US" b="1" i="0" dirty="0">
                <a:solidFill>
                  <a:srgbClr val="444444"/>
                </a:solidFill>
                <a:effectLst/>
                <a:latin typeface="Lato"/>
              </a:rPr>
              <a:t>that</a:t>
            </a: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 day.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Lato"/>
              </a:rPr>
              <a:t>These</a:t>
            </a: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 mangoes are rotting.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75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18340D-A44B-4158-9103-CBF2D3A0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Note:- Demonstrative adjectives describe nouns or whereas demonstrative pronouns replace nouns.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06D2BA-2766-43B7-85D6-EF1E9973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sz="2400" dirty="0"/>
              <a:t>Demonstrative Adjectives  and Pronouns in the same sentence.</a:t>
            </a:r>
          </a:p>
          <a:p>
            <a:r>
              <a:rPr lang="en-US" dirty="0"/>
              <a:t>These (adjective) are sharper than those.(pronoun)</a:t>
            </a:r>
          </a:p>
          <a:p>
            <a:r>
              <a:rPr lang="en-US" dirty="0"/>
              <a:t>This (adjective)  watch is mine but that (pronoun) is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91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E90D2-F84B-4F84-BD7A-F0BB0F32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5A8218-6787-4CD8-AD19-06B30353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When do we use "that"?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When the thing is far</a:t>
            </a:r>
            <a:endParaRPr lang="en-US" b="1" dirty="0">
              <a:solidFill>
                <a:srgbClr val="393A68"/>
              </a:solidFill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When the things are far</a:t>
            </a:r>
            <a:endParaRPr lang="en-US" b="1" i="0" dirty="0">
              <a:solidFill>
                <a:srgbClr val="393A68"/>
              </a:solidFill>
              <a:effectLst/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C.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When the things are near</a:t>
            </a:r>
            <a:endParaRPr lang="en-US" b="1" dirty="0">
              <a:solidFill>
                <a:srgbClr val="393A68"/>
              </a:solidFill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D.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When the thing is 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23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5D7A7-3C36-4508-9BC6-70A93BD3C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C964A0D-06B7-4C16-AC9F-20ADDA805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703F5C-55DF-45CD-BC3F-3BE8F1033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8C7134F-70F9-4826-A97E-9B39AEA08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9351E73-B6DD-4B56-8EE9-C16B5711C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446D0E-6531-40B7-A182-FB8602439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59C2C63-D709-4949-9465-29A52CBED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FD2038-15D6-4003-8350-AFEC394EE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F519C2-F6BE-41BE-A50E-54B98359C9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767AD93-AD3E-4C62-97D5-E54E14B2EA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="" xmlns:a16="http://schemas.microsoft.com/office/drawing/2014/main" id="{AA443E8D-EC07-4B8F-B370-2A1153F350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41F0AA1-D12D-4FDB-BF66-D9398ED93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="" xmlns:a16="http://schemas.microsoft.com/office/drawing/2014/main" id="{E2B949DE-0178-4942-80DE-811C1AA4F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84AA86D-EAE1-4E3F-A54C-7F1E390B6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C76DC-0875-4749-A873-8A9D41E2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56AB7A-EC02-40C5-8F57-6143A0B9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Option-A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772CE55-4C36-44F1-A9BD-379BEB843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86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5FDA-CA22-4756-8AC5-83D57F20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="" xmlns:a16="http://schemas.microsoft.com/office/drawing/2014/main" id="{954BEEB1-A9F8-45FC-B627-D6822D2F6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6"/>
          <a:stretch/>
        </p:blipFill>
        <p:spPr>
          <a:xfrm>
            <a:off x="990600" y="915337"/>
            <a:ext cx="7162800" cy="5027325"/>
          </a:xfrm>
        </p:spPr>
      </p:pic>
    </p:spTree>
    <p:extLst>
      <p:ext uri="{BB962C8B-B14F-4D97-AF65-F5344CB8AC3E}">
        <p14:creationId xmlns:p14="http://schemas.microsoft.com/office/powerpoint/2010/main" val="820680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23423-252D-4DF2-B38B-3E9ED639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Distributive Adjectives </a:t>
            </a:r>
            <a:r>
              <a:rPr lang="en-US" sz="2800" dirty="0"/>
              <a:t>are words  used to refer to members of a group as individuals.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A60BA8-4769-487C-93D0-BBCD8BF9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only four </a:t>
            </a:r>
            <a:r>
              <a:rPr lang="en-US" sz="2400" b="1" dirty="0"/>
              <a:t>Distributive Adjectives (each , every, either, neither)</a:t>
            </a:r>
          </a:p>
          <a:p>
            <a:r>
              <a:rPr lang="en-US" b="1" dirty="0"/>
              <a:t>Either side of the river is safe.</a:t>
            </a:r>
          </a:p>
          <a:p>
            <a:r>
              <a:rPr lang="en-US" b="1" dirty="0"/>
              <a:t>Neither person had the strength to lift the required weighs.</a:t>
            </a:r>
          </a:p>
          <a:p>
            <a:r>
              <a:rPr lang="en-US" b="1" dirty="0"/>
              <a:t>Every student was asked to keep their desk tidy.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01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4EAF30-F435-4BD1-9E60-805B0F96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BCDD39-028C-4478-9668-076CC74E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not an example of distributive pronoun?</a:t>
            </a:r>
          </a:p>
          <a:p>
            <a:r>
              <a:rPr lang="en-US" dirty="0"/>
              <a:t>A. each</a:t>
            </a:r>
          </a:p>
          <a:p>
            <a:r>
              <a:rPr lang="en-US" dirty="0"/>
              <a:t>B. every</a:t>
            </a:r>
          </a:p>
          <a:p>
            <a:r>
              <a:rPr lang="en-US" dirty="0"/>
              <a:t>C. each- other</a:t>
            </a:r>
          </a:p>
          <a:p>
            <a:r>
              <a:rPr lang="en-US" dirty="0"/>
              <a:t>D. either</a:t>
            </a:r>
          </a:p>
        </p:txBody>
      </p:sp>
    </p:spTree>
    <p:extLst>
      <p:ext uri="{BB962C8B-B14F-4D97-AF65-F5344CB8AC3E}">
        <p14:creationId xmlns:p14="http://schemas.microsoft.com/office/powerpoint/2010/main" val="1167284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F4D2DA-FDCD-4DF9-BC61-E43DE1DB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Note:- Don’t confuse distributive adjectives and pronouns. Pronoun take the place of nouns. Adjectives modify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06186A-26F1-4052-8752-0E485FAFC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request will be given careful consideration.(adj)</a:t>
            </a:r>
          </a:p>
          <a:p>
            <a:r>
              <a:rPr lang="en-US" dirty="0"/>
              <a:t>We can each choose our own subject for research.(pronoun)</a:t>
            </a:r>
          </a:p>
          <a:p>
            <a:r>
              <a:rPr lang="en-US" dirty="0"/>
              <a:t>Neither Program was printed correctly.(adjective)</a:t>
            </a:r>
          </a:p>
          <a:p>
            <a:r>
              <a:rPr lang="en-US" dirty="0"/>
              <a:t>There were two witness, but neither would make a statement.(pronoun)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56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33F0879-3DA0-4CB8-B35E-A0AD4255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24D2183-F388-476E-92A9-D6639D6985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43462E7-1698-4B21-BE89-AEFAC7C2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16E519-A5F9-4BF3-A0A1-2A2BD829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262626"/>
                </a:solidFill>
              </a:rPr>
              <a:t>Interrogative Adjective</a:t>
            </a:r>
            <a:r>
              <a:rPr lang="en-US" sz="2000" dirty="0">
                <a:solidFill>
                  <a:srgbClr val="262626"/>
                </a:solidFill>
              </a:rPr>
              <a:t>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12DE828-75D1-4602-B0A7-B0BE1623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262626"/>
                </a:solidFill>
              </a:rPr>
              <a:t>These adjectives are used to modify nouns by asking questions.</a:t>
            </a:r>
          </a:p>
          <a:p>
            <a:r>
              <a:rPr lang="en-US" sz="2000" b="1" dirty="0">
                <a:solidFill>
                  <a:srgbClr val="262626"/>
                </a:solidFill>
              </a:rPr>
              <a:t>Here are three interrogative  adjectives.        (what, whose, which)</a:t>
            </a:r>
          </a:p>
          <a:p>
            <a:endParaRPr lang="en-US" sz="16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6C22FCAC-D7EC-4A52-B153-FF761E223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94980565-103D-4C47-B86F-BBAF56287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32" y="609602"/>
            <a:ext cx="457353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9F464-C875-4F18-8897-40B57617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 Question:-</a:t>
            </a:r>
            <a:br>
              <a:rPr lang="en-US" dirty="0"/>
            </a:br>
            <a:r>
              <a:rPr lang="en-US" dirty="0"/>
              <a:t>Choose the correct option.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74E7F-EB4B-4DE2-A089-7AFCFBF52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Where are you going? What is 'where' here?</a:t>
            </a:r>
          </a:p>
          <a:p>
            <a:pPr marL="457200" indent="-457200">
              <a:buAutoNum type="alphaUcPeriod"/>
            </a:pP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Interrogative Pronoun</a:t>
            </a:r>
            <a:endParaRPr lang="en-US" b="1" dirty="0">
              <a:solidFill>
                <a:srgbClr val="393A68"/>
              </a:solidFill>
              <a:latin typeface="Open Sans"/>
            </a:endParaRPr>
          </a:p>
          <a:p>
            <a:pPr marL="457200" indent="-457200">
              <a:buAutoNum type="alphaUcPeriod" startAt="2"/>
            </a:pP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Interrogative Adjective</a:t>
            </a:r>
          </a:p>
          <a:p>
            <a:pPr marL="457200" indent="-457200">
              <a:buAutoNum type="alphaUcPeriod" startAt="3"/>
            </a:pPr>
            <a:r>
              <a:rPr lang="en-US" i="0" dirty="0">
                <a:solidFill>
                  <a:srgbClr val="393A68"/>
                </a:solidFill>
                <a:effectLst/>
                <a:latin typeface="Open Sans"/>
              </a:rPr>
              <a:t>Both</a:t>
            </a:r>
            <a:endParaRPr lang="en-US" dirty="0">
              <a:solidFill>
                <a:srgbClr val="393A68"/>
              </a:solidFill>
              <a:latin typeface="Open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D.  None of these</a:t>
            </a:r>
            <a:endParaRPr lang="en-US" i="0" dirty="0">
              <a:solidFill>
                <a:srgbClr val="393A68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8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F67B9-B741-4005-AF74-C01AFC37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1066799"/>
            <a:ext cx="6798734" cy="990601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usually answers the question of which one, what kind, or how many.</a:t>
            </a: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7EE51E-8186-4EFA-B0EF-415BE698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The team has a </a:t>
            </a:r>
            <a:r>
              <a:rPr lang="en-US" b="0" i="0" u="sng" dirty="0">
                <a:solidFill>
                  <a:srgbClr val="444444"/>
                </a:solidFill>
                <a:effectLst/>
                <a:latin typeface="Lato"/>
              </a:rPr>
              <a:t>dangerous</a:t>
            </a: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 batsman. (What kind?)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I have </a:t>
            </a:r>
            <a:r>
              <a:rPr lang="en-US" b="0" i="0" u="sng" dirty="0">
                <a:solidFill>
                  <a:srgbClr val="444444"/>
                </a:solidFill>
                <a:effectLst/>
                <a:latin typeface="Lato"/>
              </a:rPr>
              <a:t>ten</a:t>
            </a: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 candies in my pocket. (How many?)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I loved </a:t>
            </a:r>
            <a:r>
              <a:rPr lang="en-US" b="0" i="0" u="sng" dirty="0">
                <a:solidFill>
                  <a:srgbClr val="444444"/>
                </a:solidFill>
                <a:effectLst/>
                <a:latin typeface="Lato"/>
              </a:rPr>
              <a:t>that red</a:t>
            </a: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 car. (Which one?)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I earn </a:t>
            </a:r>
            <a:r>
              <a:rPr lang="en-US" b="0" i="0" u="sng" dirty="0">
                <a:solidFill>
                  <a:srgbClr val="444444"/>
                </a:solidFill>
                <a:effectLst/>
                <a:latin typeface="Lato"/>
              </a:rPr>
              <a:t>more</a:t>
            </a:r>
            <a:r>
              <a:rPr lang="en-US" b="0" i="0" dirty="0">
                <a:solidFill>
                  <a:srgbClr val="444444"/>
                </a:solidFill>
                <a:effectLst/>
                <a:latin typeface="Lato"/>
              </a:rPr>
              <a:t> money than he does. (How much?)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57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B3A109-6F3B-45B5-A54B-ACD643C8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="" xmlns:a16="http://schemas.microsoft.com/office/drawing/2014/main" id="{E4ADBAB1-8BC8-40A0-B2FF-EDEA5CE4C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34" y="915338"/>
            <a:ext cx="6798734" cy="4891738"/>
          </a:xfrm>
        </p:spPr>
      </p:pic>
    </p:spTree>
    <p:extLst>
      <p:ext uri="{BB962C8B-B14F-4D97-AF65-F5344CB8AC3E}">
        <p14:creationId xmlns:p14="http://schemas.microsoft.com/office/powerpoint/2010/main" val="16934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649F6-39FF-4774-B2C3-FE21D27F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Possessive Adjective are words that sit before nouns to show ownership.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87238F-E128-4C5A-A903-020C6F67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some common possessive adjectives: ( my , your, his , her , its , our , their)</a:t>
            </a:r>
          </a:p>
          <a:p>
            <a:r>
              <a:rPr lang="en-US" dirty="0"/>
              <a:t>Examples:-</a:t>
            </a:r>
          </a:p>
          <a:p>
            <a:r>
              <a:rPr lang="en-US" dirty="0"/>
              <a:t>I walked to my school this morning.</a:t>
            </a:r>
          </a:p>
          <a:p>
            <a:r>
              <a:rPr lang="en-US" dirty="0"/>
              <a:t>We kicked the ball in their backyard.</a:t>
            </a:r>
          </a:p>
          <a:p>
            <a:r>
              <a:rPr lang="en-US" dirty="0"/>
              <a:t>He put her money in a safe place.</a:t>
            </a:r>
          </a:p>
        </p:txBody>
      </p:sp>
    </p:spTree>
    <p:extLst>
      <p:ext uri="{BB962C8B-B14F-4D97-AF65-F5344CB8AC3E}">
        <p14:creationId xmlns:p14="http://schemas.microsoft.com/office/powerpoint/2010/main" val="1840296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22D17-3B0F-441F-BADE-A5F555C1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80DBE36-4538-4462-B702-E067AD66B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487696"/>
              </p:ext>
            </p:extLst>
          </p:nvPr>
        </p:nvGraphicFramePr>
        <p:xfrm>
          <a:off x="762000" y="685800"/>
          <a:ext cx="7543800" cy="3113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="" xmlns:a16="http://schemas.microsoft.com/office/drawing/2014/main" val="94536560"/>
                    </a:ext>
                  </a:extLst>
                </a:gridCol>
                <a:gridCol w="3017520">
                  <a:extLst>
                    <a:ext uri="{9D8B030D-6E8A-4147-A177-3AD203B41FA5}">
                      <a16:colId xmlns="" xmlns:a16="http://schemas.microsoft.com/office/drawing/2014/main" val="677574411"/>
                    </a:ext>
                  </a:extLst>
                </a:gridCol>
                <a:gridCol w="3017520">
                  <a:extLst>
                    <a:ext uri="{9D8B030D-6E8A-4147-A177-3AD203B41FA5}">
                      <a16:colId xmlns="" xmlns:a16="http://schemas.microsoft.com/office/drawing/2014/main" val="109178485"/>
                    </a:ext>
                  </a:extLst>
                </a:gridCol>
              </a:tblGrid>
              <a:tr h="692331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Possessive adjectives, possessive pronouns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202239"/>
                  </a:ext>
                </a:extLst>
              </a:tr>
              <a:tr h="589619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Singular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7279827"/>
                  </a:ext>
                </a:extLst>
              </a:tr>
              <a:tr h="801219"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my, mine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It's my dog.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This dog is mine.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my = possessive adjective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mine = possessive pronoun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="" xmlns:a16="http://schemas.microsoft.com/office/drawing/2014/main" val="2232183166"/>
                  </a:ext>
                </a:extLst>
              </a:tr>
              <a:tr h="1030289"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your, yours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It’s your book.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It’s yours.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your = possessive adjective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yours = possessive pronoun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="" xmlns:a16="http://schemas.microsoft.com/office/drawing/2014/main" val="6182244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A3D0A228-089D-4F15-8E87-89FAA46F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31345"/>
              </p:ext>
            </p:extLst>
          </p:nvPr>
        </p:nvGraphicFramePr>
        <p:xfrm>
          <a:off x="609600" y="3985933"/>
          <a:ext cx="7924800" cy="2186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522">
                  <a:extLst>
                    <a:ext uri="{9D8B030D-6E8A-4147-A177-3AD203B41FA5}">
                      <a16:colId xmlns="" xmlns:a16="http://schemas.microsoft.com/office/drawing/2014/main" val="4144077666"/>
                    </a:ext>
                  </a:extLst>
                </a:gridCol>
                <a:gridCol w="3675678">
                  <a:extLst>
                    <a:ext uri="{9D8B030D-6E8A-4147-A177-3AD203B41FA5}">
                      <a16:colId xmlns="" xmlns:a16="http://schemas.microsoft.com/office/drawing/2014/main" val="695253609"/>
                    </a:ext>
                  </a:extLst>
                </a:gridCol>
                <a:gridCol w="2641600">
                  <a:extLst>
                    <a:ext uri="{9D8B030D-6E8A-4147-A177-3AD203B41FA5}">
                      <a16:colId xmlns="" xmlns:a16="http://schemas.microsoft.com/office/drawing/2014/main" val="2828642632"/>
                    </a:ext>
                  </a:extLst>
                </a:gridCol>
              </a:tblGrid>
              <a:tr h="453227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Plural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3444441"/>
                  </a:ext>
                </a:extLst>
              </a:tr>
              <a:tr h="866520"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our, 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is our car.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This car is ours.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our = possessive adjective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ours = possessive pronoun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="" xmlns:a16="http://schemas.microsoft.com/office/drawing/2014/main" val="3033396324"/>
                  </a:ext>
                </a:extLst>
              </a:tr>
              <a:tr h="866520"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your, yours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Your baby is beautiful.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Which house is yours?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your = possessive adjective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yours = possessive pronoun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="" xmlns:a16="http://schemas.microsoft.com/office/drawing/2014/main" val="3719981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393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957EB-4FAD-4900-A197-CE7E8BB7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2D8E4-8645-4F01-8E0F-F46283D9A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Possessive adjectives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 describe people's feelings.</a:t>
            </a:r>
            <a:endParaRPr lang="en-US" b="1" dirty="0">
              <a:solidFill>
                <a:srgbClr val="393A68"/>
              </a:solidFill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 tell you who owns something or describe a relationship between people or things.</a:t>
            </a:r>
            <a:endParaRPr lang="en-US" b="1" i="0" dirty="0">
              <a:solidFill>
                <a:srgbClr val="393A68"/>
              </a:solidFill>
              <a:effectLst/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C.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describe people's physical characteristics.</a:t>
            </a:r>
            <a:endParaRPr lang="en-US" b="1" i="0" dirty="0">
              <a:solidFill>
                <a:srgbClr val="393A68"/>
              </a:solidFill>
              <a:effectLst/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D.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tell you what someone is doing.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88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5D7A7-3C36-4508-9BC6-70A93BD3C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C964A0D-06B7-4C16-AC9F-20ADDA805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703F5C-55DF-45CD-BC3F-3BE8F1033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8C7134F-70F9-4826-A97E-9B39AEA08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9351E73-B6DD-4B56-8EE9-C16B5711C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446D0E-6531-40B7-A182-FB8602439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59C2C63-D709-4949-9465-29A52CBED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FD2038-15D6-4003-8350-AFEC394EE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F519C2-F6BE-41BE-A50E-54B98359C9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767AD93-AD3E-4C62-97D5-E54E14B2EA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="" xmlns:a16="http://schemas.microsoft.com/office/drawing/2014/main" id="{AA443E8D-EC07-4B8F-B370-2A1153F350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41F0AA1-D12D-4FDB-BF66-D9398ED93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="" xmlns:a16="http://schemas.microsoft.com/office/drawing/2014/main" id="{E2B949DE-0178-4942-80DE-811C1AA4F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84AA86D-EAE1-4E3F-A54C-7F1E390B6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036A6-44DA-4883-ADDA-F83398BE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Answer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30E6BC-458E-44AF-B2AB-AC8ABD03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b="1" dirty="0">
                <a:solidFill>
                  <a:schemeClr val="bg1"/>
                </a:solidFill>
              </a:rPr>
              <a:t>Option- 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772CE55-4C36-44F1-A9BD-379BEB843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67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33F0879-3DA0-4CB8-B35E-A0AD4255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24D2183-F388-476E-92A9-D6639D6985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43462E7-1698-4B21-BE89-AEFAC7C2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7E03FD-C37D-4F5D-87CD-4AAB58E2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6274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262626"/>
                </a:solidFill>
              </a:rPr>
              <a:t>VERB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E5DE65CB-875D-4475-8F47-E18FA2AE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1963365"/>
            <a:ext cx="2126598" cy="401914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verb is a word that conveys an action (bring, read, walk, run, learn) an occurrence (happen, become) or a state of being (be, exist).</a:t>
            </a:r>
            <a:endParaRPr lang="en-US" sz="20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6C22FCAC-D7EC-4A52-B153-FF761E223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, bedroom, room&#10;&#10;Description automatically generated">
            <a:extLst>
              <a:ext uri="{FF2B5EF4-FFF2-40B4-BE49-F238E27FC236}">
                <a16:creationId xmlns="" xmlns:a16="http://schemas.microsoft.com/office/drawing/2014/main" id="{1A1B6691-5E0B-4493-9D88-D1E07A06C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88" y="609602"/>
            <a:ext cx="4278619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27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85DB7-EAB1-4E45-841A-43F5B4AB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 sentence there is a main verb and sometimes one or more helping verbs.</a:t>
            </a:r>
            <a:b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E01F02-3B82-4ECE-8E37-350EF003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12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</a:p>
          <a:p>
            <a:pPr marL="48387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12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</a:t>
            </a:r>
            <a:r>
              <a:rPr lang="en-US" sz="1800" b="1" i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</a:t>
            </a:r>
            <a:r>
              <a:rPr lang="en-US" sz="1800" b="1" i="1" u="heavy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12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12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 main verb;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 helping verb. </a:t>
            </a:r>
          </a:p>
          <a:p>
            <a:pPr marL="19812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12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12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Rahul and Sam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</a:t>
            </a:r>
            <a:r>
              <a:rPr lang="en-US" sz="1800" b="1" i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cooking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dinner tonight.</a:t>
            </a:r>
          </a:p>
          <a:p>
            <a:pPr marL="19812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12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 helping verb; and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cooking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 main verb</a:t>
            </a:r>
          </a:p>
          <a:p>
            <a:pPr marL="0" marR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82550" marR="25527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Verbs also take different forms to express tense. They take the required forms: they are conjugated accordingly.</a:t>
            </a:r>
          </a:p>
          <a:p>
            <a:pPr marL="82550" marR="25527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83870" marR="0">
              <a:lnSpc>
                <a:spcPts val="151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Example: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calf </a:t>
            </a:r>
            <a:r>
              <a:rPr lang="en-US" sz="1800" b="1" i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the cow.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2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25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F0B875-8D7B-4CDE-8F2D-8341B7DE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verb must agree with its subject in number (both are singular or both are plural).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428F51-0739-436D-85D0-853FFA84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3870" marR="0">
              <a:lnSpc>
                <a:spcPct val="9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Singular subject takes singular verb;</a:t>
            </a:r>
          </a:p>
          <a:p>
            <a:pPr marL="483870" marR="0">
              <a:lnSpc>
                <a:spcPct val="9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Plural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subject takes plural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verb.</a:t>
            </a:r>
          </a:p>
          <a:p>
            <a:pPr marL="198120" marR="0" indent="0">
              <a:lnSpc>
                <a:spcPct val="9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83870" marR="0">
              <a:lnSpc>
                <a:spcPct val="9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‘s’ is added to a verb it becomes singular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98120" marR="0" indent="0">
              <a:lnSpc>
                <a:spcPct val="9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286000"/>
            <a:ext cx="6798736" cy="3649133"/>
          </a:xfrm>
        </p:spPr>
        <p:txBody>
          <a:bodyPr/>
          <a:lstStyle/>
          <a:p>
            <a:pPr marL="198120" marR="0" indent="0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120" marR="0" indent="0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483870" marR="0">
              <a:lnSpc>
                <a:spcPts val="1535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120" marR="0" indent="0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She </a:t>
            </a:r>
            <a:r>
              <a:rPr lang="en-US" b="1" i="1" u="heavy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eats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food very hastily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98120" marR="0" indent="0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5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  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Subject: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she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singular </a:t>
            </a:r>
          </a:p>
          <a:p>
            <a:pPr marL="0" marR="0" indent="0">
              <a:spcBef>
                <a:spcPts val="5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Verb: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eats	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singular</a:t>
            </a:r>
          </a:p>
          <a:p>
            <a:pPr marL="0" marR="0" indent="0">
              <a:spcBef>
                <a:spcPts val="50"/>
              </a:spcBef>
              <a:spcAft>
                <a:spcPts val="0"/>
              </a:spcAft>
              <a:buNone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35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boys </a:t>
            </a:r>
            <a:r>
              <a:rPr lang="en-US" b="1" i="1" u="heavy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were playing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Football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0">
              <a:spcBef>
                <a:spcPts val="35"/>
              </a:spcBef>
              <a:spcAft>
                <a:spcPts val="0"/>
              </a:spcAft>
              <a:buNone/>
            </a:pPr>
            <a:endParaRPr lang="en-US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35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Subject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boys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             Plural 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35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Verb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were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playing-     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Plural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1EB998-82D3-483D-A4D6-6DD41BD7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609601"/>
            <a:ext cx="6798734" cy="1609604"/>
          </a:xfrm>
        </p:spPr>
        <p:txBody>
          <a:bodyPr>
            <a:normAutofit fontScale="90000"/>
          </a:bodyPr>
          <a:lstStyle/>
          <a:p>
            <a:r>
              <a:rPr lang="en-US" dirty="0"/>
              <a:t>Poll Question:</a:t>
            </a:r>
            <a:br>
              <a:rPr lang="en-US" dirty="0"/>
            </a:br>
            <a:r>
              <a:rPr lang="en-US" dirty="0"/>
              <a:t>Choose in which of the following sentence , singular verb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9C0290-E2D8-43DE-B356-D2A79385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I  love to play football.</a:t>
            </a:r>
          </a:p>
          <a:p>
            <a:r>
              <a:rPr lang="en-US" dirty="0"/>
              <a:t>B. We play tennis.</a:t>
            </a:r>
          </a:p>
          <a:p>
            <a:r>
              <a:rPr lang="en-US" dirty="0"/>
              <a:t>C. He likes to play football.</a:t>
            </a:r>
          </a:p>
          <a:p>
            <a:r>
              <a:rPr lang="en-US" dirty="0"/>
              <a:t>D. They like to play football.</a:t>
            </a:r>
          </a:p>
        </p:txBody>
      </p:sp>
    </p:spTree>
    <p:extLst>
      <p:ext uri="{BB962C8B-B14F-4D97-AF65-F5344CB8AC3E}">
        <p14:creationId xmlns:p14="http://schemas.microsoft.com/office/powerpoint/2010/main" val="19883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FB764-3A5A-437D-87B5-D7EAB93E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Positioning of an adjective in a sentence.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204953-E5CB-480C-8989-86B62646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362201"/>
            <a:ext cx="6798736" cy="3572932"/>
          </a:xfrm>
        </p:spPr>
        <p:txBody>
          <a:bodyPr>
            <a:normAutofit/>
          </a:bodyPr>
          <a:lstStyle/>
          <a:p>
            <a:pPr marL="293370" marR="0">
              <a:lnSpc>
                <a:spcPts val="155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Times New Roman" panose="02020603050405020304" pitchFamily="18" charset="0"/>
              </a:rPr>
              <a:t>Before a noun –</a:t>
            </a:r>
          </a:p>
          <a:p>
            <a:pPr marL="293370" marR="0">
              <a:lnSpc>
                <a:spcPts val="155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ea typeface="Times New Roman" panose="02020603050405020304" pitchFamily="18" charset="0"/>
            </a:endParaRPr>
          </a:p>
          <a:p>
            <a:pPr marL="293370" marR="0">
              <a:lnSpc>
                <a:spcPts val="1555"/>
              </a:lnSpc>
              <a:spcBef>
                <a:spcPts val="0"/>
              </a:spcBef>
              <a:spcAft>
                <a:spcPts val="0"/>
              </a:spcAft>
            </a:pPr>
            <a:endParaRPr lang="en-US" i="1" dirty="0">
              <a:ea typeface="Times New Roman" panose="02020603050405020304" pitchFamily="18" charset="0"/>
            </a:endParaRPr>
          </a:p>
          <a:p>
            <a:pPr marL="7620" marR="0" indent="0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effectLst/>
                <a:ea typeface="Times New Roman" panose="02020603050405020304" pitchFamily="18" charset="0"/>
              </a:rPr>
              <a:t>   She has a </a:t>
            </a:r>
            <a:r>
              <a:rPr lang="en-US" b="1" i="1" u="heavy" dirty="0">
                <a:effectLst/>
                <a:ea typeface="Times New Roman" panose="02020603050405020304" pitchFamily="18" charset="0"/>
              </a:rPr>
              <a:t>beautiful</a:t>
            </a:r>
            <a:r>
              <a:rPr lang="en-US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</a:rPr>
              <a:t>handwriting.</a:t>
            </a:r>
          </a:p>
          <a:p>
            <a:pPr marL="7620" marR="0" indent="0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a typeface="Times New Roman" panose="02020603050405020304" pitchFamily="18" charset="0"/>
            </a:endParaRPr>
          </a:p>
          <a:p>
            <a:pPr marL="7620" marR="0" indent="0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3A3D4D"/>
                </a:solidFill>
                <a:effectLst/>
                <a:ea typeface="Times New Roman" panose="02020603050405020304" pitchFamily="18" charset="0"/>
              </a:rPr>
              <a:t>   My cake should have </a:t>
            </a:r>
            <a:r>
              <a:rPr lang="en-US" b="1" i="1" u="heavy" dirty="0">
                <a:solidFill>
                  <a:srgbClr val="3A3D4D"/>
                </a:solidFill>
                <a:effectLst/>
                <a:uFill>
                  <a:solidFill>
                    <a:srgbClr val="3A3D4D"/>
                  </a:solidFill>
                </a:uFill>
                <a:ea typeface="Times New Roman" panose="02020603050405020304" pitchFamily="18" charset="0"/>
              </a:rPr>
              <a:t>sixteen</a:t>
            </a:r>
            <a:r>
              <a:rPr lang="en-US" b="1" i="1" dirty="0">
                <a:solidFill>
                  <a:srgbClr val="3A3D4D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3A3D4D"/>
                </a:solidFill>
                <a:effectLst/>
                <a:ea typeface="Times New Roman" panose="02020603050405020304" pitchFamily="18" charset="0"/>
              </a:rPr>
              <a:t>candles.</a:t>
            </a:r>
          </a:p>
          <a:p>
            <a:pPr marL="293370" marR="0">
              <a:lnSpc>
                <a:spcPts val="1555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ea typeface="Times New Roman" panose="02020603050405020304" pitchFamily="18" charset="0"/>
            </a:endParaRPr>
          </a:p>
          <a:p>
            <a:pPr marL="293370" marR="0">
              <a:spcBef>
                <a:spcPts val="1345"/>
              </a:spcBef>
              <a:spcAft>
                <a:spcPts val="0"/>
              </a:spcAft>
            </a:pPr>
            <a:r>
              <a:rPr lang="en-US" dirty="0">
                <a:effectLst/>
                <a:ea typeface="Times New Roman" panose="02020603050405020304" pitchFamily="18" charset="0"/>
              </a:rPr>
              <a:t>After a verb – </a:t>
            </a:r>
          </a:p>
          <a:p>
            <a:pPr marL="7620" marR="0" indent="0">
              <a:spcBef>
                <a:spcPts val="1345"/>
              </a:spcBef>
              <a:spcAft>
                <a:spcPts val="0"/>
              </a:spcAft>
              <a:buNone/>
            </a:pPr>
            <a:r>
              <a:rPr lang="en-US" i="1" dirty="0">
                <a:effectLst/>
                <a:ea typeface="Times New Roman" panose="02020603050405020304" pitchFamily="18" charset="0"/>
              </a:rPr>
              <a:t>    Her handwriting is </a:t>
            </a:r>
            <a:r>
              <a:rPr lang="en-US" b="1" i="1" u="heavy" dirty="0">
                <a:effectLst/>
                <a:ea typeface="Times New Roman" panose="02020603050405020304" pitchFamily="18" charset="0"/>
              </a:rPr>
              <a:t>beautiful.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ea typeface="Times New Roman" panose="02020603050405020304" pitchFamily="18" charset="0"/>
              </a:rPr>
              <a:t>    It smells </a:t>
            </a:r>
            <a:r>
              <a:rPr lang="en-US" b="1" i="1" u="heavy" dirty="0">
                <a:effectLst/>
                <a:ea typeface="Times New Roman" panose="02020603050405020304" pitchFamily="18" charset="0"/>
              </a:rPr>
              <a:t>gross</a:t>
            </a:r>
            <a:r>
              <a:rPr lang="en-US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</a:rPr>
              <a:t>in the locker room. </a:t>
            </a:r>
          </a:p>
          <a:p>
            <a:pPr marL="0" indent="0">
              <a:buNone/>
            </a:pPr>
            <a:r>
              <a:rPr lang="en-US" i="1" dirty="0">
                <a:ea typeface="Times New Roman" panose="02020603050405020304" pitchFamily="18" charset="0"/>
              </a:rPr>
              <a:t>   </a:t>
            </a:r>
            <a:r>
              <a:rPr lang="en-US" i="1" dirty="0">
                <a:effectLst/>
                <a:ea typeface="Times New Roman" panose="02020603050405020304" pitchFamily="18" charset="0"/>
              </a:rPr>
              <a:t>Driving is </a:t>
            </a:r>
            <a:r>
              <a:rPr lang="en-US" b="1" i="1" u="heavy" dirty="0">
                <a:effectLst/>
                <a:ea typeface="Times New Roman" panose="02020603050405020304" pitchFamily="18" charset="0"/>
              </a:rPr>
              <a:t>faster</a:t>
            </a:r>
            <a:r>
              <a:rPr lang="en-US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</a:rPr>
              <a:t>than walking.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33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5D7A7-3C36-4508-9BC6-70A93BD3C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C964A0D-06B7-4C16-AC9F-20ADDA805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703F5C-55DF-45CD-BC3F-3BE8F1033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8C7134F-70F9-4826-A97E-9B39AEA08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9351E73-B6DD-4B56-8EE9-C16B5711C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446D0E-6531-40B7-A182-FB8602439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59C2C63-D709-4949-9465-29A52CBED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FD2038-15D6-4003-8350-AFEC394EE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F519C2-F6BE-41BE-A50E-54B98359C9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767AD93-AD3E-4C62-97D5-E54E14B2EA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="" xmlns:a16="http://schemas.microsoft.com/office/drawing/2014/main" id="{AA443E8D-EC07-4B8F-B370-2A1153F350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41F0AA1-D12D-4FDB-BF66-D9398ED93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="" xmlns:a16="http://schemas.microsoft.com/office/drawing/2014/main" id="{E2B949DE-0178-4942-80DE-811C1AA4F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84AA86D-EAE1-4E3F-A54C-7F1E390B6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FE6F45-173D-46F7-A1D5-D9F0C3D8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4BBA9A-420A-45E3-892F-CF030857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 -C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772CE55-4C36-44F1-A9BD-379BEB843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7D0842-686C-4E4E-B7CE-2189429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="" xmlns:a16="http://schemas.microsoft.com/office/drawing/2014/main" id="{F04BBCC0-6818-4D95-8292-CA3F4ABB0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915338"/>
            <a:ext cx="6807200" cy="5007626"/>
          </a:xfrm>
        </p:spPr>
      </p:pic>
    </p:spTree>
    <p:extLst>
      <p:ext uri="{BB962C8B-B14F-4D97-AF65-F5344CB8AC3E}">
        <p14:creationId xmlns:p14="http://schemas.microsoft.com/office/powerpoint/2010/main" val="884683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167777-A870-4C9A-9C03-B4E8AC4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9FC31B-A5F8-43C0-804F-65A967918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An intransitive verb is one that is used with an object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 True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2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5D7A7-3C36-4508-9BC6-70A93BD3C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C964A0D-06B7-4C16-AC9F-20ADDA805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703F5C-55DF-45CD-BC3F-3BE8F1033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8C7134F-70F9-4826-A97E-9B39AEA08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9351E73-B6DD-4B56-8EE9-C16B5711C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446D0E-6531-40B7-A182-FB8602439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59C2C63-D709-4949-9465-29A52CBED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FD2038-15D6-4003-8350-AFEC394EE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F519C2-F6BE-41BE-A50E-54B98359C9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767AD93-AD3E-4C62-97D5-E54E14B2EA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="" xmlns:a16="http://schemas.microsoft.com/office/drawing/2014/main" id="{AA443E8D-EC07-4B8F-B370-2A1153F350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41F0AA1-D12D-4FDB-BF66-D9398ED93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="" xmlns:a16="http://schemas.microsoft.com/office/drawing/2014/main" id="{E2B949DE-0178-4942-80DE-811C1AA4F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84AA86D-EAE1-4E3F-A54C-7F1E390B6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26AD8A-DC22-443A-A37C-2527E79B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D28D25-6E28-4655-B9ED-50CB2CB3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Option- 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772CE55-4C36-44F1-A9BD-379BEB843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80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ACE24B-2410-4D9E-BEF9-814FB9A9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="" xmlns:a16="http://schemas.microsoft.com/office/drawing/2014/main" id="{77304309-4326-4B7D-A791-39E355C73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4949"/>
          <a:stretch/>
        </p:blipFill>
        <p:spPr>
          <a:xfrm>
            <a:off x="914400" y="915337"/>
            <a:ext cx="7239000" cy="5027326"/>
          </a:xfrm>
        </p:spPr>
      </p:pic>
    </p:spTree>
    <p:extLst>
      <p:ext uri="{BB962C8B-B14F-4D97-AF65-F5344CB8AC3E}">
        <p14:creationId xmlns:p14="http://schemas.microsoft.com/office/powerpoint/2010/main" val="1844951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AF50F2-294A-48B8-B2E9-629C2EC5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E273AA-60E2-4E3E-994E-E37DE556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28397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can be indirect objects after the intransitive verbs.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28397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	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 </a:t>
            </a:r>
            <a:r>
              <a:rPr lang="en-US" sz="2400" b="1" i="1" u="heavy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sleeps</a:t>
            </a:r>
            <a:r>
              <a:rPr lang="en-US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the bed.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28397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bed – indirect object.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17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8465A6-CEDE-44F7-966E-56D87A50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CC5A41-ECB5-4495-BD1A-792AE04F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Transitive verbs have a direct object.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 True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64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5D7A7-3C36-4508-9BC6-70A93BD3C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C964A0D-06B7-4C16-AC9F-20ADDA805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703F5C-55DF-45CD-BC3F-3BE8F1033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8C7134F-70F9-4826-A97E-9B39AEA08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9351E73-B6DD-4B56-8EE9-C16B5711C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446D0E-6531-40B7-A182-FB8602439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59C2C63-D709-4949-9465-29A52CBED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FD2038-15D6-4003-8350-AFEC394EE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F519C2-F6BE-41BE-A50E-54B98359C9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767AD93-AD3E-4C62-97D5-E54E14B2EA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="" xmlns:a16="http://schemas.microsoft.com/office/drawing/2014/main" id="{AA443E8D-EC07-4B8F-B370-2A1153F350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41F0AA1-D12D-4FDB-BF66-D9398ED93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="" xmlns:a16="http://schemas.microsoft.com/office/drawing/2014/main" id="{E2B949DE-0178-4942-80DE-811C1AA4F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84AA86D-EAE1-4E3F-A54C-7F1E390B6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745448-284D-47AA-A30D-1C10A8AA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E0D75B-19DC-41C3-A1ED-208303FC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Option- 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772CE55-4C36-44F1-A9BD-379BEB843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766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E115A-0E5D-434B-9E5C-B006F73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card&#10;&#10;Description automatically generated">
            <a:extLst>
              <a:ext uri="{FF2B5EF4-FFF2-40B4-BE49-F238E27FC236}">
                <a16:creationId xmlns="" xmlns:a16="http://schemas.microsoft.com/office/drawing/2014/main" id="{5E7F605C-A1D9-4F1F-8DFD-332B7DE43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915338"/>
            <a:ext cx="6798734" cy="5020326"/>
          </a:xfrm>
        </p:spPr>
      </p:pic>
    </p:spTree>
    <p:extLst>
      <p:ext uri="{BB962C8B-B14F-4D97-AF65-F5344CB8AC3E}">
        <p14:creationId xmlns:p14="http://schemas.microsoft.com/office/powerpoint/2010/main" val="13838396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7BBE29-26E5-4FD6-936D-730AE8B3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Conjugation of Verbs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BA69E773-FF99-4B7F-873D-FD2CB1B0B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87367"/>
              </p:ext>
            </p:extLst>
          </p:nvPr>
        </p:nvGraphicFramePr>
        <p:xfrm>
          <a:off x="1176866" y="2438400"/>
          <a:ext cx="6798734" cy="35042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95663">
                  <a:extLst>
                    <a:ext uri="{9D8B030D-6E8A-4147-A177-3AD203B41FA5}">
                      <a16:colId xmlns="" xmlns:a16="http://schemas.microsoft.com/office/drawing/2014/main" val="970910022"/>
                    </a:ext>
                  </a:extLst>
                </a:gridCol>
                <a:gridCol w="1553589">
                  <a:extLst>
                    <a:ext uri="{9D8B030D-6E8A-4147-A177-3AD203B41FA5}">
                      <a16:colId xmlns="" xmlns:a16="http://schemas.microsoft.com/office/drawing/2014/main" val="1685078535"/>
                    </a:ext>
                  </a:extLst>
                </a:gridCol>
                <a:gridCol w="1772375">
                  <a:extLst>
                    <a:ext uri="{9D8B030D-6E8A-4147-A177-3AD203B41FA5}">
                      <a16:colId xmlns="" xmlns:a16="http://schemas.microsoft.com/office/drawing/2014/main" val="578957519"/>
                    </a:ext>
                  </a:extLst>
                </a:gridCol>
                <a:gridCol w="1577107">
                  <a:extLst>
                    <a:ext uri="{9D8B030D-6E8A-4147-A177-3AD203B41FA5}">
                      <a16:colId xmlns="" xmlns:a16="http://schemas.microsoft.com/office/drawing/2014/main" val="2645405100"/>
                    </a:ext>
                  </a:extLst>
                </a:gridCol>
              </a:tblGrid>
              <a:tr h="619142">
                <a:tc>
                  <a:txBody>
                    <a:bodyPr/>
                    <a:lstStyle/>
                    <a:p>
                      <a:pPr marL="66675" marR="0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Form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304165" marR="3048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47244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27355" marR="42100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4177314"/>
                  </a:ext>
                </a:extLst>
              </a:tr>
              <a:tr h="484363">
                <a:tc>
                  <a:txBody>
                    <a:bodyPr/>
                    <a:lstStyle/>
                    <a:p>
                      <a:pPr marL="66675" marR="0">
                        <a:lnSpc>
                          <a:spcPts val="1565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306070" marR="304800" algn="ctr">
                        <a:lnSpc>
                          <a:spcPts val="1565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is/ am/ are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76885" marR="472440" algn="ctr">
                        <a:lnSpc>
                          <a:spcPts val="1565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do/ does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26720" marR="421005" algn="ctr">
                        <a:lnSpc>
                          <a:spcPts val="1565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2779753"/>
                  </a:ext>
                </a:extLst>
              </a:tr>
              <a:tr h="484363">
                <a:tc>
                  <a:txBody>
                    <a:bodyPr/>
                    <a:lstStyle/>
                    <a:p>
                      <a:pPr marL="66675" marR="0">
                        <a:lnSpc>
                          <a:spcPts val="154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306070" marR="304800" algn="ctr">
                        <a:lnSpc>
                          <a:spcPts val="154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was/ were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76885" marR="467360" algn="ctr">
                        <a:lnSpc>
                          <a:spcPts val="154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421005" algn="ctr">
                        <a:lnSpc>
                          <a:spcPts val="154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8192751"/>
                  </a:ext>
                </a:extLst>
              </a:tr>
              <a:tr h="487171">
                <a:tc>
                  <a:txBody>
                    <a:bodyPr/>
                    <a:lstStyle/>
                    <a:p>
                      <a:pPr marL="66675" marR="0">
                        <a:lnSpc>
                          <a:spcPts val="1555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Infinitive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306070" marR="304165" algn="ctr">
                        <a:lnSpc>
                          <a:spcPts val="1555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be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76885" marR="470535" algn="ctr">
                        <a:lnSpc>
                          <a:spcPts val="1555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do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23545" marR="421005" algn="ctr">
                        <a:lnSpc>
                          <a:spcPts val="1555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have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8077603"/>
                  </a:ext>
                </a:extLst>
              </a:tr>
              <a:tr h="939244">
                <a:tc>
                  <a:txBody>
                    <a:bodyPr/>
                    <a:lstStyle/>
                    <a:p>
                      <a:pPr marL="66675" marR="0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306070" marR="302895" algn="ctr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75615" marR="472440" algn="ctr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421005" algn="ctr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Having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3599582"/>
                  </a:ext>
                </a:extLst>
              </a:tr>
              <a:tr h="489979">
                <a:tc>
                  <a:txBody>
                    <a:bodyPr/>
                    <a:lstStyle/>
                    <a:p>
                      <a:pPr marL="66675" marR="0">
                        <a:lnSpc>
                          <a:spcPts val="15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306070" marR="302895" algn="ctr">
                        <a:lnSpc>
                          <a:spcPts val="15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76885" marR="471805" algn="ctr">
                        <a:lnSpc>
                          <a:spcPts val="15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Done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421005" algn="ctr">
                        <a:lnSpc>
                          <a:spcPts val="159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90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53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7A6F5-86B4-4C49-9DBD-187E57D1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Poll Question:-</a:t>
            </a:r>
            <a:br>
              <a:rPr lang="en-US" sz="2800" dirty="0"/>
            </a:br>
            <a:r>
              <a:rPr lang="en-US" sz="2400" b="1" i="0" dirty="0">
                <a:solidFill>
                  <a:srgbClr val="393A68"/>
                </a:solidFill>
                <a:effectLst/>
                <a:latin typeface="Open Sans"/>
              </a:rPr>
              <a:t>Choose the correct adjective for this image: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3694CB5-1F40-44D3-BFED-7F0B7AE3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415" y="2423811"/>
            <a:ext cx="6798736" cy="3444997"/>
          </a:xfrm>
        </p:spPr>
        <p:txBody>
          <a:bodyPr/>
          <a:lstStyle/>
          <a:p>
            <a:r>
              <a:rPr lang="en-US" dirty="0"/>
              <a:t>A. helpful</a:t>
            </a:r>
          </a:p>
          <a:p>
            <a:r>
              <a:rPr lang="en-US" dirty="0"/>
              <a:t>B. sensitive</a:t>
            </a:r>
          </a:p>
          <a:p>
            <a:r>
              <a:rPr lang="en-US" dirty="0"/>
              <a:t>C. sociable       </a:t>
            </a:r>
          </a:p>
          <a:p>
            <a:r>
              <a:rPr lang="en-US" dirty="0"/>
              <a:t>D. organized</a:t>
            </a:r>
          </a:p>
        </p:txBody>
      </p:sp>
      <p:pic>
        <p:nvPicPr>
          <p:cNvPr id="3087" name="Picture 15">
            <a:extLst>
              <a:ext uri="{FF2B5EF4-FFF2-40B4-BE49-F238E27FC236}">
                <a16:creationId xmlns="" xmlns:a16="http://schemas.microsoft.com/office/drawing/2014/main" id="{E9886421-EA97-411D-9281-272685403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14939"/>
            <a:ext cx="3613150" cy="291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515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LL\Desktop\mod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477000" cy="4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91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C7287-319C-4628-9B45-2DF805B9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="" xmlns:a16="http://schemas.microsoft.com/office/drawing/2014/main" id="{84DD1EFC-EA6A-46AE-9629-56D4D1899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5337"/>
            <a:ext cx="7391400" cy="5027326"/>
          </a:xfrm>
        </p:spPr>
      </p:pic>
    </p:spTree>
    <p:extLst>
      <p:ext uri="{BB962C8B-B14F-4D97-AF65-F5344CB8AC3E}">
        <p14:creationId xmlns:p14="http://schemas.microsoft.com/office/powerpoint/2010/main" val="606889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BC03-C4E0-4DA3-A2A5-CE1556EB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5FAB1E-984B-4108-8C2E-88269312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045" marR="0" inden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regular verb forms we can add -d or -ed at the end of its base form. The present participle is formed by adding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the base form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past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formed by adding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verb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-e,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verb and remove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-e	then just add 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present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participle.</a:t>
            </a:r>
          </a:p>
          <a:p>
            <a:pPr marL="493395" marR="0" indent="-635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93395" marR="0" indent="-635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B7E0051F-B5E6-4AB5-879F-D4E17AF91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62948"/>
              </p:ext>
            </p:extLst>
          </p:nvPr>
        </p:nvGraphicFramePr>
        <p:xfrm>
          <a:off x="1498124" y="4343399"/>
          <a:ext cx="6655276" cy="14477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92076">
                  <a:extLst>
                    <a:ext uri="{9D8B030D-6E8A-4147-A177-3AD203B41FA5}">
                      <a16:colId xmlns="" xmlns:a16="http://schemas.microsoft.com/office/drawing/2014/main" val="4174584968"/>
                    </a:ext>
                  </a:extLst>
                </a:gridCol>
                <a:gridCol w="1546078">
                  <a:extLst>
                    <a:ext uri="{9D8B030D-6E8A-4147-A177-3AD203B41FA5}">
                      <a16:colId xmlns="" xmlns:a16="http://schemas.microsoft.com/office/drawing/2014/main" val="790120264"/>
                    </a:ext>
                  </a:extLst>
                </a:gridCol>
                <a:gridCol w="1793231">
                  <a:extLst>
                    <a:ext uri="{9D8B030D-6E8A-4147-A177-3AD203B41FA5}">
                      <a16:colId xmlns="" xmlns:a16="http://schemas.microsoft.com/office/drawing/2014/main" val="1890949478"/>
                    </a:ext>
                  </a:extLst>
                </a:gridCol>
                <a:gridCol w="1723891">
                  <a:extLst>
                    <a:ext uri="{9D8B030D-6E8A-4147-A177-3AD203B41FA5}">
                      <a16:colId xmlns="" xmlns:a16="http://schemas.microsoft.com/office/drawing/2014/main" val="3652161439"/>
                    </a:ext>
                  </a:extLst>
                </a:gridCol>
              </a:tblGrid>
              <a:tr h="701586">
                <a:tc>
                  <a:txBody>
                    <a:bodyPr/>
                    <a:lstStyle/>
                    <a:p>
                      <a:pPr marL="3867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16129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5764179"/>
                  </a:ext>
                </a:extLst>
              </a:tr>
              <a:tr h="403723">
                <a:tc>
                  <a:txBody>
                    <a:bodyPr/>
                    <a:lstStyle/>
                    <a:p>
                      <a:pPr marL="3962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3690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2176987"/>
                  </a:ext>
                </a:extLst>
              </a:tr>
              <a:tr h="342490">
                <a:tc>
                  <a:txBody>
                    <a:bodyPr/>
                    <a:lstStyle/>
                    <a:p>
                      <a:pPr marL="399415" marR="0">
                        <a:lnSpc>
                          <a:spcPts val="154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Erase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ts val="154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Erased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36905" marR="0">
                        <a:lnSpc>
                          <a:spcPts val="154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Erased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>
                        <a:lnSpc>
                          <a:spcPts val="154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Erasing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1196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5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C50EE2-1A74-4C6B-9F0D-C793A330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When a verb ends with a vowel followed by a consonant, the last consonant is doubled before adding -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ing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or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–ed.</a:t>
            </a:r>
            <a:b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E87CCAB-9E52-4F4F-A178-90870B263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914145"/>
              </p:ext>
            </p:extLst>
          </p:nvPr>
        </p:nvGraphicFramePr>
        <p:xfrm>
          <a:off x="1176866" y="2514600"/>
          <a:ext cx="6976534" cy="3124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48150">
                  <a:extLst>
                    <a:ext uri="{9D8B030D-6E8A-4147-A177-3AD203B41FA5}">
                      <a16:colId xmlns="" xmlns:a16="http://schemas.microsoft.com/office/drawing/2014/main" val="294746291"/>
                    </a:ext>
                  </a:extLst>
                </a:gridCol>
                <a:gridCol w="1909920">
                  <a:extLst>
                    <a:ext uri="{9D8B030D-6E8A-4147-A177-3AD203B41FA5}">
                      <a16:colId xmlns="" xmlns:a16="http://schemas.microsoft.com/office/drawing/2014/main" val="1597013304"/>
                    </a:ext>
                  </a:extLst>
                </a:gridCol>
                <a:gridCol w="1912760">
                  <a:extLst>
                    <a:ext uri="{9D8B030D-6E8A-4147-A177-3AD203B41FA5}">
                      <a16:colId xmlns="" xmlns:a16="http://schemas.microsoft.com/office/drawing/2014/main" val="1105742954"/>
                    </a:ext>
                  </a:extLst>
                </a:gridCol>
                <a:gridCol w="1305704">
                  <a:extLst>
                    <a:ext uri="{9D8B030D-6E8A-4147-A177-3AD203B41FA5}">
                      <a16:colId xmlns="" xmlns:a16="http://schemas.microsoft.com/office/drawing/2014/main" val="900091523"/>
                    </a:ext>
                  </a:extLst>
                </a:gridCol>
              </a:tblGrid>
              <a:tr h="1335695"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(V1)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(V2)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Participle (V3)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9422823"/>
                  </a:ext>
                </a:extLst>
              </a:tr>
              <a:tr h="871517"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Allot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Allotted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Allotted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Allotting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2078220"/>
                  </a:ext>
                </a:extLst>
              </a:tr>
              <a:tr h="916988"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Batted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Batted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Batting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64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66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A97563-65EF-4678-8B64-47E34152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5" y="922868"/>
            <a:ext cx="6798734" cy="1303867"/>
          </a:xfrm>
        </p:spPr>
        <p:txBody>
          <a:bodyPr/>
          <a:lstStyle/>
          <a:p>
            <a:r>
              <a:rPr lang="en-US" dirty="0"/>
              <a:t>Irregular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4582C3-1A5F-4769-B77D-39B612DA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Irregular verbs with similar present, past and past participle</a:t>
            </a:r>
            <a:r>
              <a:rPr lang="en-US" sz="1800" i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E0AB1D2-5409-4C4D-BBDA-1039FDB03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13473"/>
              </p:ext>
            </p:extLst>
          </p:nvPr>
        </p:nvGraphicFramePr>
        <p:xfrm>
          <a:off x="1066800" y="3124201"/>
          <a:ext cx="7086600" cy="28109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79388">
                  <a:extLst>
                    <a:ext uri="{9D8B030D-6E8A-4147-A177-3AD203B41FA5}">
                      <a16:colId xmlns="" xmlns:a16="http://schemas.microsoft.com/office/drawing/2014/main" val="2403853600"/>
                    </a:ext>
                  </a:extLst>
                </a:gridCol>
                <a:gridCol w="1872528">
                  <a:extLst>
                    <a:ext uri="{9D8B030D-6E8A-4147-A177-3AD203B41FA5}">
                      <a16:colId xmlns="" xmlns:a16="http://schemas.microsoft.com/office/drawing/2014/main" val="3809935861"/>
                    </a:ext>
                  </a:extLst>
                </a:gridCol>
                <a:gridCol w="1682978">
                  <a:extLst>
                    <a:ext uri="{9D8B030D-6E8A-4147-A177-3AD203B41FA5}">
                      <a16:colId xmlns="" xmlns:a16="http://schemas.microsoft.com/office/drawing/2014/main" val="3618898790"/>
                    </a:ext>
                  </a:extLst>
                </a:gridCol>
                <a:gridCol w="1851706">
                  <a:extLst>
                    <a:ext uri="{9D8B030D-6E8A-4147-A177-3AD203B41FA5}">
                      <a16:colId xmlns="" xmlns:a16="http://schemas.microsoft.com/office/drawing/2014/main" val="357534696"/>
                    </a:ext>
                  </a:extLst>
                </a:gridCol>
              </a:tblGrid>
              <a:tr h="705589">
                <a:tc>
                  <a:txBody>
                    <a:bodyPr/>
                    <a:lstStyle/>
                    <a:p>
                      <a:pPr marL="69850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Tense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2669286"/>
                  </a:ext>
                </a:extLst>
              </a:tr>
              <a:tr h="699243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Besetting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8039749"/>
                  </a:ext>
                </a:extLst>
              </a:tr>
              <a:tr h="700512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8512621"/>
                  </a:ext>
                </a:extLst>
              </a:tr>
              <a:tr h="705589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Burst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Burst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Burst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Bursting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317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9336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8FCE4C-6597-43F4-AC90-55C34B31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762001"/>
            <a:ext cx="6798734" cy="1457204"/>
          </a:xfrm>
        </p:spPr>
        <p:txBody>
          <a:bodyPr>
            <a:normAutofit fontScale="90000"/>
          </a:bodyPr>
          <a:lstStyle/>
          <a:p>
            <a:pPr marL="342900" marR="0" lvl="0" indent="-342900">
              <a:spcBef>
                <a:spcPts val="435"/>
              </a:spcBef>
              <a:spcAft>
                <a:spcPts val="0"/>
              </a:spcAft>
              <a:tabLst>
                <a:tab pos="594360" algn="l"/>
              </a:tabLst>
            </a:pPr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000" i="1" dirty="0">
                <a:effectLst/>
                <a:latin typeface="+mn-lt"/>
                <a:ea typeface="Times New Roman" panose="02020603050405020304" pitchFamily="18" charset="0"/>
              </a:rPr>
              <a:t>Irregular verbs with similar past and past participle</a:t>
            </a:r>
            <a:r>
              <a:rPr lang="en-US" sz="4000" i="1" spc="35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4000" i="1" dirty="0">
                <a:effectLst/>
                <a:latin typeface="+mn-lt"/>
                <a:ea typeface="Times New Roman" panose="02020603050405020304" pitchFamily="18" charset="0"/>
              </a:rPr>
              <a:t>forms.</a:t>
            </a:r>
            <a:r>
              <a:rPr lang="en-US" sz="3200" i="1" dirty="0"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en-US" sz="3200" i="1" dirty="0">
                <a:effectLst/>
                <a:latin typeface="+mn-lt"/>
                <a:ea typeface="Times New Roman" panose="02020603050405020304" pitchFamily="18" charset="0"/>
              </a:rPr>
            </a:br>
            <a:endParaRPr lang="en-US" i="1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C57A042-EC78-41F3-B8EB-68257B8EE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931985"/>
              </p:ext>
            </p:extLst>
          </p:nvPr>
        </p:nvGraphicFramePr>
        <p:xfrm>
          <a:off x="1355566" y="2514600"/>
          <a:ext cx="6798735" cy="3352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28801">
                  <a:extLst>
                    <a:ext uri="{9D8B030D-6E8A-4147-A177-3AD203B41FA5}">
                      <a16:colId xmlns="" xmlns:a16="http://schemas.microsoft.com/office/drawing/2014/main" val="31961820"/>
                    </a:ext>
                  </a:extLst>
                </a:gridCol>
                <a:gridCol w="1628801">
                  <a:extLst>
                    <a:ext uri="{9D8B030D-6E8A-4147-A177-3AD203B41FA5}">
                      <a16:colId xmlns="" xmlns:a16="http://schemas.microsoft.com/office/drawing/2014/main" val="683532332"/>
                    </a:ext>
                  </a:extLst>
                </a:gridCol>
                <a:gridCol w="1873456">
                  <a:extLst>
                    <a:ext uri="{9D8B030D-6E8A-4147-A177-3AD203B41FA5}">
                      <a16:colId xmlns="" xmlns:a16="http://schemas.microsoft.com/office/drawing/2014/main" val="136485459"/>
                    </a:ext>
                  </a:extLst>
                </a:gridCol>
                <a:gridCol w="1667677">
                  <a:extLst>
                    <a:ext uri="{9D8B030D-6E8A-4147-A177-3AD203B41FA5}">
                      <a16:colId xmlns="" xmlns:a16="http://schemas.microsoft.com/office/drawing/2014/main" val="1336996613"/>
                    </a:ext>
                  </a:extLst>
                </a:gridCol>
              </a:tblGrid>
              <a:tr h="1097655"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Tense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699211"/>
                  </a:ext>
                </a:extLst>
              </a:tr>
              <a:tr h="1157490"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Behold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Beheld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Beheld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Beholding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0663061"/>
                  </a:ext>
                </a:extLst>
              </a:tr>
              <a:tr h="1097655"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Beseech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Besought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Besought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Beseeching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6563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8397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855F8-2806-4A8B-9655-02FF726E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762001"/>
            <a:ext cx="6798734" cy="1457204"/>
          </a:xfrm>
        </p:spPr>
        <p:txBody>
          <a:bodyPr>
            <a:normAutofit fontScale="90000"/>
          </a:bodyPr>
          <a:lstStyle/>
          <a:p>
            <a:r>
              <a:rPr lang="en-US" sz="4000" i="1" dirty="0"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en-US" sz="4000" i="1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000" i="1" dirty="0">
                <a:effectLst/>
                <a:latin typeface="+mn-lt"/>
                <a:ea typeface="Times New Roman" panose="02020603050405020304" pitchFamily="18" charset="0"/>
              </a:rPr>
              <a:t>Irregular verbs with similar past and present participle</a:t>
            </a:r>
            <a:r>
              <a:rPr lang="en-US" sz="4000" i="1" spc="35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4000" i="1" dirty="0">
                <a:effectLst/>
                <a:latin typeface="+mn-lt"/>
                <a:ea typeface="Times New Roman" panose="02020603050405020304" pitchFamily="18" charset="0"/>
              </a:rPr>
              <a:t>forms.</a:t>
            </a:r>
            <a:r>
              <a:rPr lang="en-US" sz="3200" i="1" dirty="0"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en-US" sz="3200" i="1" dirty="0">
                <a:effectLst/>
                <a:latin typeface="+mn-lt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6BA512F-AABC-41B1-B9E2-BD1A84DF5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427516"/>
              </p:ext>
            </p:extLst>
          </p:nvPr>
        </p:nvGraphicFramePr>
        <p:xfrm>
          <a:off x="1176866" y="2667000"/>
          <a:ext cx="6798735" cy="2819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26930">
                  <a:extLst>
                    <a:ext uri="{9D8B030D-6E8A-4147-A177-3AD203B41FA5}">
                      <a16:colId xmlns="" xmlns:a16="http://schemas.microsoft.com/office/drawing/2014/main" val="199984506"/>
                    </a:ext>
                  </a:extLst>
                </a:gridCol>
                <a:gridCol w="1547093">
                  <a:extLst>
                    <a:ext uri="{9D8B030D-6E8A-4147-A177-3AD203B41FA5}">
                      <a16:colId xmlns="" xmlns:a16="http://schemas.microsoft.com/office/drawing/2014/main" val="1557308254"/>
                    </a:ext>
                  </a:extLst>
                </a:gridCol>
                <a:gridCol w="1687358">
                  <a:extLst>
                    <a:ext uri="{9D8B030D-6E8A-4147-A177-3AD203B41FA5}">
                      <a16:colId xmlns="" xmlns:a16="http://schemas.microsoft.com/office/drawing/2014/main" val="2094638356"/>
                    </a:ext>
                  </a:extLst>
                </a:gridCol>
                <a:gridCol w="1737354">
                  <a:extLst>
                    <a:ext uri="{9D8B030D-6E8A-4147-A177-3AD203B41FA5}">
                      <a16:colId xmlns="" xmlns:a16="http://schemas.microsoft.com/office/drawing/2014/main" val="258472441"/>
                    </a:ext>
                  </a:extLst>
                </a:gridCol>
              </a:tblGrid>
              <a:tr h="949953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Tense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2706510"/>
                  </a:ext>
                </a:extLst>
              </a:tr>
              <a:tr h="911878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4314488"/>
                  </a:ext>
                </a:extLst>
              </a:tr>
              <a:tr h="957569">
                <a:tc>
                  <a:txBody>
                    <a:bodyPr/>
                    <a:lstStyle/>
                    <a:p>
                      <a:pPr marL="69850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Overcome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Overcame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Overcome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112395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Overcoming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49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317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77355-38E6-4C0B-A2C5-8B9B6C2A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marR="0" lvl="0" indent="-342900">
              <a:spcBef>
                <a:spcPts val="435"/>
              </a:spcBef>
              <a:spcAft>
                <a:spcPts val="0"/>
              </a:spcAft>
              <a:tabLst>
                <a:tab pos="548640" algn="l"/>
              </a:tabLst>
            </a:pPr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Irregular verbs with three distinct</a:t>
            </a:r>
            <a:r>
              <a:rPr lang="en-US" sz="4000" i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forms.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9529896-246D-4295-BA55-343C8FCEA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844804"/>
              </p:ext>
            </p:extLst>
          </p:nvPr>
        </p:nvGraphicFramePr>
        <p:xfrm>
          <a:off x="1176866" y="2438400"/>
          <a:ext cx="7054904" cy="335280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15665">
                  <a:extLst>
                    <a:ext uri="{9D8B030D-6E8A-4147-A177-3AD203B41FA5}">
                      <a16:colId xmlns="" xmlns:a16="http://schemas.microsoft.com/office/drawing/2014/main" val="1452039426"/>
                    </a:ext>
                  </a:extLst>
                </a:gridCol>
                <a:gridCol w="1748938">
                  <a:extLst>
                    <a:ext uri="{9D8B030D-6E8A-4147-A177-3AD203B41FA5}">
                      <a16:colId xmlns="" xmlns:a16="http://schemas.microsoft.com/office/drawing/2014/main" val="4074152755"/>
                    </a:ext>
                  </a:extLst>
                </a:gridCol>
                <a:gridCol w="1875796">
                  <a:extLst>
                    <a:ext uri="{9D8B030D-6E8A-4147-A177-3AD203B41FA5}">
                      <a16:colId xmlns="" xmlns:a16="http://schemas.microsoft.com/office/drawing/2014/main" val="3194655109"/>
                    </a:ext>
                  </a:extLst>
                </a:gridCol>
                <a:gridCol w="1814505">
                  <a:extLst>
                    <a:ext uri="{9D8B030D-6E8A-4147-A177-3AD203B41FA5}">
                      <a16:colId xmlns="" xmlns:a16="http://schemas.microsoft.com/office/drawing/2014/main" val="3721710911"/>
                    </a:ext>
                  </a:extLst>
                </a:gridCol>
              </a:tblGrid>
              <a:tr h="561268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7566884"/>
                  </a:ext>
                </a:extLst>
              </a:tr>
              <a:tr h="539063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Arise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Arose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Arisen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Arising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9473679"/>
                  </a:ext>
                </a:extLst>
              </a:tr>
              <a:tr h="567435">
                <a:tc>
                  <a:txBody>
                    <a:bodyPr/>
                    <a:lstStyle/>
                    <a:p>
                      <a:pPr marL="69850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Awake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Awoke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Awoken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Awakening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909530"/>
                  </a:ext>
                </a:extLst>
              </a:tr>
              <a:tr h="537829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Blew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Blown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Blowing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5126521"/>
                  </a:ext>
                </a:extLst>
              </a:tr>
              <a:tr h="561268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Choose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Chosen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Choosing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6437609"/>
                  </a:ext>
                </a:extLst>
              </a:tr>
              <a:tr h="585938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Done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4105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72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B10C05-1041-4A1B-BD2D-EC2C78B5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marR="0" lvl="0" indent="-342900">
              <a:spcBef>
                <a:spcPts val="435"/>
              </a:spcBef>
              <a:spcAft>
                <a:spcPts val="0"/>
              </a:spcAft>
              <a:tabLst>
                <a:tab pos="548640" algn="l"/>
              </a:tabLst>
            </a:pPr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Vowels change from ‘i’ to ‘a’ to</a:t>
            </a:r>
            <a:r>
              <a:rPr lang="en-US" sz="4000" i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‘u’.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74543B8E-BCEA-4EDD-968E-9880A784F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508897"/>
              </p:ext>
            </p:extLst>
          </p:nvPr>
        </p:nvGraphicFramePr>
        <p:xfrm>
          <a:off x="1176867" y="2362200"/>
          <a:ext cx="6798734" cy="16763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00979">
                  <a:extLst>
                    <a:ext uri="{9D8B030D-6E8A-4147-A177-3AD203B41FA5}">
                      <a16:colId xmlns="" xmlns:a16="http://schemas.microsoft.com/office/drawing/2014/main" val="3961099294"/>
                    </a:ext>
                  </a:extLst>
                </a:gridCol>
                <a:gridCol w="2330816">
                  <a:extLst>
                    <a:ext uri="{9D8B030D-6E8A-4147-A177-3AD203B41FA5}">
                      <a16:colId xmlns="" xmlns:a16="http://schemas.microsoft.com/office/drawing/2014/main" val="1811911493"/>
                    </a:ext>
                  </a:extLst>
                </a:gridCol>
                <a:gridCol w="2266939">
                  <a:extLst>
                    <a:ext uri="{9D8B030D-6E8A-4147-A177-3AD203B41FA5}">
                      <a16:colId xmlns="" xmlns:a16="http://schemas.microsoft.com/office/drawing/2014/main" val="663992545"/>
                    </a:ext>
                  </a:extLst>
                </a:gridCol>
              </a:tblGrid>
              <a:tr h="565487">
                <a:tc>
                  <a:txBody>
                    <a:bodyPr/>
                    <a:lstStyle/>
                    <a:p>
                      <a:pPr marL="6985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 Participle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7374956"/>
                  </a:ext>
                </a:extLst>
              </a:tr>
              <a:tr h="546678">
                <a:tc>
                  <a:txBody>
                    <a:bodyPr/>
                    <a:lstStyle/>
                    <a:p>
                      <a:pPr marL="69850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Begin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Began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Begun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4834067"/>
                  </a:ext>
                </a:extLst>
              </a:tr>
              <a:tr h="564234">
                <a:tc>
                  <a:txBody>
                    <a:bodyPr/>
                    <a:lstStyle/>
                    <a:p>
                      <a:pPr marL="69850" marR="0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Drink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Drank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Drunk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598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3EE7CF8-7853-44FE-BBA0-C6A2ADEA7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18102"/>
              </p:ext>
            </p:extLst>
          </p:nvPr>
        </p:nvGraphicFramePr>
        <p:xfrm>
          <a:off x="1176866" y="4038600"/>
          <a:ext cx="6798734" cy="1600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00979">
                  <a:extLst>
                    <a:ext uri="{9D8B030D-6E8A-4147-A177-3AD203B41FA5}">
                      <a16:colId xmlns="" xmlns:a16="http://schemas.microsoft.com/office/drawing/2014/main" val="2881255933"/>
                    </a:ext>
                  </a:extLst>
                </a:gridCol>
                <a:gridCol w="2330816">
                  <a:extLst>
                    <a:ext uri="{9D8B030D-6E8A-4147-A177-3AD203B41FA5}">
                      <a16:colId xmlns="" xmlns:a16="http://schemas.microsoft.com/office/drawing/2014/main" val="267593773"/>
                    </a:ext>
                  </a:extLst>
                </a:gridCol>
                <a:gridCol w="2266939">
                  <a:extLst>
                    <a:ext uri="{9D8B030D-6E8A-4147-A177-3AD203B41FA5}">
                      <a16:colId xmlns="" xmlns:a16="http://schemas.microsoft.com/office/drawing/2014/main" val="247943829"/>
                    </a:ext>
                  </a:extLst>
                </a:gridCol>
              </a:tblGrid>
              <a:tr h="783772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271672"/>
                  </a:ext>
                </a:extLst>
              </a:tr>
              <a:tr h="816428">
                <a:tc>
                  <a:txBody>
                    <a:bodyPr/>
                    <a:lstStyle/>
                    <a:p>
                      <a:pPr marL="6985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Shrink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Shrank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Shrunk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998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3390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33F0879-3DA0-4CB8-B35E-A0AD4255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24D2183-F388-476E-92A9-D6639D6985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43462E7-1698-4B21-BE89-AEFAC7C2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E30013-3395-4E53-89DF-453745AA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 fontScale="90000"/>
          </a:bodyPr>
          <a:lstStyle/>
          <a:p>
            <a:r>
              <a:rPr lang="en-US" sz="2400" b="1" dirty="0">
                <a:solidFill>
                  <a:srgbClr val="262626"/>
                </a:solidFill>
              </a:rPr>
              <a:t>Poll Question:- </a:t>
            </a:r>
            <a:r>
              <a:rPr lang="en-US" sz="2400" dirty="0">
                <a:solidFill>
                  <a:srgbClr val="262626"/>
                </a:solidFill>
              </a:rPr>
              <a:t/>
            </a: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2400" dirty="0">
                <a:solidFill>
                  <a:srgbClr val="262626"/>
                </a:solidFill>
              </a:rPr>
              <a:t>Choose the correct option.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7F23C5-01D4-4484-9281-19265E135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The verb given in the picture is a__________</a:t>
            </a:r>
          </a:p>
          <a:p>
            <a:r>
              <a:rPr lang="en-US" dirty="0">
                <a:solidFill>
                  <a:srgbClr val="262626"/>
                </a:solidFill>
              </a:rPr>
              <a:t>A. regular verb</a:t>
            </a:r>
          </a:p>
          <a:p>
            <a:r>
              <a:rPr lang="en-US" dirty="0">
                <a:solidFill>
                  <a:srgbClr val="262626"/>
                </a:solidFill>
              </a:rPr>
              <a:t>B. Irregular verb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6C22FCAC-D7EC-4A52-B153-FF761E223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="" xmlns:a16="http://schemas.microsoft.com/office/drawing/2014/main" id="{B87605C0-C489-4E9D-8FCD-A62501F04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32" y="609602"/>
            <a:ext cx="4573531" cy="548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5D7A7-3C36-4508-9BC6-70A93BD3C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C964A0D-06B7-4C16-AC9F-20ADDA805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703F5C-55DF-45CD-BC3F-3BE8F1033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8C7134F-70F9-4826-A97E-9B39AEA08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9351E73-B6DD-4B56-8EE9-C16B5711C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446D0E-6531-40B7-A182-FB8602439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59C2C63-D709-4949-9465-29A52CBED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FD2038-15D6-4003-8350-AFEC394EE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F519C2-F6BE-41BE-A50E-54B98359C9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767AD93-AD3E-4C62-97D5-E54E14B2EA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="" xmlns:a16="http://schemas.microsoft.com/office/drawing/2014/main" id="{AA443E8D-EC07-4B8F-B370-2A1153F350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41F0AA1-D12D-4FDB-BF66-D9398ED93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="" xmlns:a16="http://schemas.microsoft.com/office/drawing/2014/main" id="{E2B949DE-0178-4942-80DE-811C1AA4F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84AA86D-EAE1-4E3F-A54C-7F1E390B6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6DCA0-D3E6-408C-898A-E8BEF776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9E963F-59B0-4C3C-966F-ABB32AB8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Option-B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772CE55-4C36-44F1-A9BD-379BEB843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6386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75D7A7-3C36-4508-9BC6-70A93BD3C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C964A0D-06B7-4C16-AC9F-20ADDA805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703F5C-55DF-45CD-BC3F-3BE8F1033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8C7134F-70F9-4826-A97E-9B39AEA08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9351E73-B6DD-4B56-8EE9-C16B5711C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446D0E-6531-40B7-A182-FB8602439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59C2C63-D709-4949-9465-29A52CBED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FD2038-15D6-4003-8350-AFEC394EE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CF519C2-F6BE-41BE-A50E-54B98359C9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767AD93-AD3E-4C62-97D5-E54E14B2EA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="" xmlns:a16="http://schemas.microsoft.com/office/drawing/2014/main" id="{AA443E8D-EC07-4B8F-B370-2A1153F350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41F0AA1-D12D-4FDB-BF66-D9398ED93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="" xmlns:a16="http://schemas.microsoft.com/office/drawing/2014/main" id="{E2B949DE-0178-4942-80DE-811C1AA4F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84AA86D-EAE1-4E3F-A54C-7F1E390B6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783F87-8CF4-4313-B74B-BBA2DBDA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Answer-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11A44-815D-451B-BD7F-9AF70E6C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Option- 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772CE55-4C36-44F1-A9BD-379BEB843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679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F2E015-2E4E-4D7E-BAA6-9562DA22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Verbs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="" xmlns:a16="http://schemas.microsoft.com/office/drawing/2014/main" id="{F302EE1B-3B06-4B9D-A8F4-5EE125AEF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t="9088" r="3205" b="5913"/>
          <a:stretch/>
        </p:blipFill>
        <p:spPr>
          <a:xfrm>
            <a:off x="1201484" y="1981200"/>
            <a:ext cx="6951916" cy="3961463"/>
          </a:xfrm>
        </p:spPr>
      </p:pic>
    </p:spTree>
    <p:extLst>
      <p:ext uri="{BB962C8B-B14F-4D97-AF65-F5344CB8AC3E}">
        <p14:creationId xmlns:p14="http://schemas.microsoft.com/office/powerpoint/2010/main" val="24318308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1BCDB2-E3E3-4FE0-8C00-658C943B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="" xmlns:a16="http://schemas.microsoft.com/office/drawing/2014/main" id="{99716496-C4E6-4432-840E-9D7861465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5338"/>
            <a:ext cx="7061200" cy="5020326"/>
          </a:xfrm>
        </p:spPr>
      </p:pic>
    </p:spTree>
    <p:extLst>
      <p:ext uri="{BB962C8B-B14F-4D97-AF65-F5344CB8AC3E}">
        <p14:creationId xmlns:p14="http://schemas.microsoft.com/office/powerpoint/2010/main" val="14755752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A9BAF-3DBE-4D46-B0E9-D6148723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685801"/>
            <a:ext cx="6798734" cy="1600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Activity-</a:t>
            </a:r>
            <a:r>
              <a:rPr lang="en-US" dirty="0"/>
              <a:t> Choose the </a:t>
            </a:r>
            <a:r>
              <a:rPr lang="en-US" b="1" dirty="0"/>
              <a:t>irregular verb </a:t>
            </a:r>
            <a:r>
              <a:rPr lang="en-US" dirty="0"/>
              <a:t>from the given picture and conjugate the same.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93CBB9E6-6471-4512-8E67-69B4B7431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3"/>
          <a:stretch/>
        </p:blipFill>
        <p:spPr>
          <a:xfrm>
            <a:off x="1176866" y="2362200"/>
            <a:ext cx="6798733" cy="3581399"/>
          </a:xfrm>
        </p:spPr>
      </p:pic>
    </p:spTree>
    <p:extLst>
      <p:ext uri="{BB962C8B-B14F-4D97-AF65-F5344CB8AC3E}">
        <p14:creationId xmlns:p14="http://schemas.microsoft.com/office/powerpoint/2010/main" val="902795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sz="4000" dirty="0">
                <a:solidFill>
                  <a:srgbClr val="222222"/>
                </a:solidFill>
                <a:latin typeface="Cooper Black" pitchFamily="18" charset="0"/>
              </a:rPr>
              <a:t>“Practice makes </a:t>
            </a:r>
            <a:r>
              <a:rPr lang="en-US" sz="4000" dirty="0">
                <a:solidFill>
                  <a:srgbClr val="4DB2EC"/>
                </a:solidFill>
                <a:latin typeface="Cooper Black" pitchFamily="18" charset="0"/>
                <a:hlinkClick r:id="rId2"/>
              </a:rPr>
              <a:t>progress</a:t>
            </a:r>
            <a:r>
              <a:rPr lang="en-US" sz="4000" dirty="0">
                <a:solidFill>
                  <a:srgbClr val="222222"/>
                </a:solidFill>
                <a:latin typeface="Cooper Black" pitchFamily="18" charset="0"/>
              </a:rPr>
              <a:t>.”</a:t>
            </a:r>
            <a:r>
              <a:rPr lang="en-US" sz="4000" dirty="0" smtClean="0">
                <a:latin typeface="Cooper Black" pitchFamily="18" charset="0"/>
              </a:rPr>
              <a:t>              </a:t>
            </a:r>
            <a:endParaRPr lang="en-US" sz="4000" dirty="0" smtClean="0">
              <a:latin typeface="Cooper Black" pitchFamily="18" charset="0"/>
            </a:endParaRPr>
          </a:p>
          <a:p>
            <a:pPr marL="0" indent="0">
              <a:buNone/>
            </a:pPr>
            <a:r>
              <a:rPr lang="en-US" sz="6600" dirty="0" smtClean="0">
                <a:latin typeface="Forte" pitchFamily="66" charset="0"/>
              </a:rPr>
              <a:t>      Thank You</a:t>
            </a:r>
            <a:endParaRPr lang="en-US" sz="6600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7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E04980-D5A7-4CD6-80B0-44D1C5D4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="" xmlns:a16="http://schemas.microsoft.com/office/drawing/2014/main" id="{93ED4D0C-5853-424C-B763-8BAFD96B0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93"/>
          <a:stretch/>
        </p:blipFill>
        <p:spPr>
          <a:xfrm>
            <a:off x="1066801" y="915337"/>
            <a:ext cx="6908800" cy="4875864"/>
          </a:xfrm>
        </p:spPr>
      </p:pic>
    </p:spTree>
    <p:extLst>
      <p:ext uri="{BB962C8B-B14F-4D97-AF65-F5344CB8AC3E}">
        <p14:creationId xmlns:p14="http://schemas.microsoft.com/office/powerpoint/2010/main" val="110301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33F0879-3DA0-4CB8-B35E-A0AD4255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24D2183-F388-476E-92A9-D6639D6985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43462E7-1698-4B21-BE89-AEFAC7C2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87749-D054-4FD0-A74F-5F180D50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262626"/>
                </a:solidFill>
              </a:rPr>
              <a:t>Proper Adjective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5CD23F3B-C9F4-4590-989E-D253BAA6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An adjective formed from proper noun, particularly from names of geographical places is called proper adjective. It is spelled </a:t>
            </a:r>
            <a:r>
              <a:rPr lang="en-US" b="1" dirty="0">
                <a:solidFill>
                  <a:srgbClr val="262626"/>
                </a:solidFill>
              </a:rPr>
              <a:t>with a capital letter</a:t>
            </a:r>
            <a:r>
              <a:rPr lang="en-US" dirty="0">
                <a:solidFill>
                  <a:srgbClr val="262626"/>
                </a:solidFill>
              </a:rPr>
              <a:t>. 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6C22FCAC-D7EC-4A52-B153-FF761E223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="" xmlns:a16="http://schemas.microsoft.com/office/drawing/2014/main" id="{67B6F4A2-73ED-463E-8584-789823680F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3776634" y="609602"/>
            <a:ext cx="491135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83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1459</Words>
  <Application>Microsoft Office PowerPoint</Application>
  <PresentationFormat>On-screen Show (4:3)</PresentationFormat>
  <Paragraphs>381</Paragraphs>
  <Slides>74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Organic</vt:lpstr>
      <vt:lpstr>PowerPoint Presentation</vt:lpstr>
      <vt:lpstr>PowerPoint Presentation</vt:lpstr>
      <vt:lpstr>Adjective</vt:lpstr>
      <vt:lpstr> It usually answers the question of which one, what kind, or how many. </vt:lpstr>
      <vt:lpstr>Positioning of an adjective in a sentence. </vt:lpstr>
      <vt:lpstr>Poll Question:- Choose the correct adjective for this image:</vt:lpstr>
      <vt:lpstr>Answer</vt:lpstr>
      <vt:lpstr>PowerPoint Presentation</vt:lpstr>
      <vt:lpstr>Proper Adjective</vt:lpstr>
      <vt:lpstr>For Example:-</vt:lpstr>
      <vt:lpstr>Poll Question:-</vt:lpstr>
      <vt:lpstr>Answer</vt:lpstr>
      <vt:lpstr>Descriptive or attribute Adjective </vt:lpstr>
      <vt:lpstr>For Example:-</vt:lpstr>
      <vt:lpstr>Poll Question:-</vt:lpstr>
      <vt:lpstr>Answer</vt:lpstr>
      <vt:lpstr>Quantitative Adjective</vt:lpstr>
      <vt:lpstr>For Example :-</vt:lpstr>
      <vt:lpstr>Poll Question:-</vt:lpstr>
      <vt:lpstr>Answer</vt:lpstr>
      <vt:lpstr>Activity</vt:lpstr>
      <vt:lpstr>Numeral Adjective</vt:lpstr>
      <vt:lpstr>For example. </vt:lpstr>
      <vt:lpstr>There are three kinds of numeral adjectives:</vt:lpstr>
      <vt:lpstr>PowerPoint Presentation</vt:lpstr>
      <vt:lpstr>Poll Question:-  Choose the correct option.</vt:lpstr>
      <vt:lpstr>Answer</vt:lpstr>
      <vt:lpstr>Demonstrative Adjective</vt:lpstr>
      <vt:lpstr>PowerPoint Presentation</vt:lpstr>
      <vt:lpstr>For Example:-</vt:lpstr>
      <vt:lpstr>Note:- Demonstrative adjectives describe nouns or whereas demonstrative pronouns replace nouns.</vt:lpstr>
      <vt:lpstr>Poll Question:-</vt:lpstr>
      <vt:lpstr>Answer</vt:lpstr>
      <vt:lpstr>PowerPoint Presentation</vt:lpstr>
      <vt:lpstr>Distributive Adjectives are words  used to refer to members of a group as individuals.</vt:lpstr>
      <vt:lpstr>Poll Question:-</vt:lpstr>
      <vt:lpstr>Note:- Don’t confuse distributive adjectives and pronouns. Pronoun take the place of nouns. Adjectives modify nouns</vt:lpstr>
      <vt:lpstr>Interrogative Adjective.</vt:lpstr>
      <vt:lpstr>Poll Question:- Choose the correct option.</vt:lpstr>
      <vt:lpstr>PowerPoint Presentation</vt:lpstr>
      <vt:lpstr>Possessive Adjective are words that sit before nouns to show ownership.</vt:lpstr>
      <vt:lpstr>PowerPoint Presentation</vt:lpstr>
      <vt:lpstr>Poll Question</vt:lpstr>
      <vt:lpstr>Answer </vt:lpstr>
      <vt:lpstr>VERB</vt:lpstr>
      <vt:lpstr>In a sentence there is a main verb and sometimes one or more helping verbs. </vt:lpstr>
      <vt:lpstr>A verb must agree with its subject in number (both are singular or both are plural). </vt:lpstr>
      <vt:lpstr>PowerPoint Presentation</vt:lpstr>
      <vt:lpstr>Poll Question: Choose in which of the following sentence , singular verb is used?</vt:lpstr>
      <vt:lpstr>Answer</vt:lpstr>
      <vt:lpstr>PowerPoint Presentation</vt:lpstr>
      <vt:lpstr>Poll Question:-</vt:lpstr>
      <vt:lpstr>Answer</vt:lpstr>
      <vt:lpstr>PowerPoint Presentation</vt:lpstr>
      <vt:lpstr>Note:-</vt:lpstr>
      <vt:lpstr>Poll Question:-</vt:lpstr>
      <vt:lpstr>Answer</vt:lpstr>
      <vt:lpstr>PowerPoint Presentation</vt:lpstr>
      <vt:lpstr>Conjugation of Verbs</vt:lpstr>
      <vt:lpstr>PowerPoint Presentation</vt:lpstr>
      <vt:lpstr>PowerPoint Presentation</vt:lpstr>
      <vt:lpstr>Regular Verbs</vt:lpstr>
      <vt:lpstr>When a verb ends with a vowel followed by a consonant, the last consonant is doubled before adding - ing or –ed. </vt:lpstr>
      <vt:lpstr>Irregular Verbs</vt:lpstr>
      <vt:lpstr> Irregular verbs with similar past and past participle forms. </vt:lpstr>
      <vt:lpstr> Irregular verbs with similar past and present participle forms. </vt:lpstr>
      <vt:lpstr> Irregular verbs with three distinct forms. </vt:lpstr>
      <vt:lpstr>Vowels change from ‘i’ to ‘a’ to ‘u’. </vt:lpstr>
      <vt:lpstr>Poll Question:-  Choose the correct option.</vt:lpstr>
      <vt:lpstr>Answer-</vt:lpstr>
      <vt:lpstr>Regular Verbs</vt:lpstr>
      <vt:lpstr>PowerPoint Presentation</vt:lpstr>
      <vt:lpstr>Activity- Choose the irregular verb from the given picture and conjugate the same.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Pundir</dc:creator>
  <cp:lastModifiedBy>DELL</cp:lastModifiedBy>
  <cp:revision>35</cp:revision>
  <dcterms:created xsi:type="dcterms:W3CDTF">2020-12-08T12:49:17Z</dcterms:created>
  <dcterms:modified xsi:type="dcterms:W3CDTF">2020-12-29T13:11:41Z</dcterms:modified>
</cp:coreProperties>
</file>