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325" r:id="rId5"/>
    <p:sldId id="326" r:id="rId6"/>
    <p:sldId id="258" r:id="rId7"/>
    <p:sldId id="277" r:id="rId8"/>
    <p:sldId id="276" r:id="rId9"/>
    <p:sldId id="327" r:id="rId10"/>
    <p:sldId id="259" r:id="rId11"/>
    <p:sldId id="260" r:id="rId12"/>
    <p:sldId id="261" r:id="rId13"/>
    <p:sldId id="328" r:id="rId14"/>
    <p:sldId id="329" r:id="rId15"/>
    <p:sldId id="262" r:id="rId16"/>
    <p:sldId id="263" r:id="rId17"/>
    <p:sldId id="275" r:id="rId18"/>
    <p:sldId id="330" r:id="rId19"/>
    <p:sldId id="264" r:id="rId20"/>
    <p:sldId id="265" r:id="rId21"/>
    <p:sldId id="331" r:id="rId22"/>
    <p:sldId id="332" r:id="rId23"/>
    <p:sldId id="266" r:id="rId24"/>
    <p:sldId id="268" r:id="rId25"/>
    <p:sldId id="333" r:id="rId26"/>
    <p:sldId id="334" r:id="rId27"/>
    <p:sldId id="269" r:id="rId28"/>
    <p:sldId id="270" r:id="rId29"/>
    <p:sldId id="335" r:id="rId30"/>
    <p:sldId id="336" r:id="rId31"/>
    <p:sldId id="274" r:id="rId32"/>
    <p:sldId id="357" r:id="rId33"/>
    <p:sldId id="271" r:id="rId34"/>
    <p:sldId id="272" r:id="rId35"/>
    <p:sldId id="316" r:id="rId36"/>
    <p:sldId id="337" r:id="rId37"/>
    <p:sldId id="278" r:id="rId38"/>
    <p:sldId id="279" r:id="rId39"/>
    <p:sldId id="318" r:id="rId40"/>
    <p:sldId id="338" r:id="rId41"/>
    <p:sldId id="280" r:id="rId42"/>
    <p:sldId id="324" r:id="rId43"/>
    <p:sldId id="339" r:id="rId44"/>
    <p:sldId id="281" r:id="rId45"/>
    <p:sldId id="273" r:id="rId46"/>
    <p:sldId id="317" r:id="rId47"/>
    <p:sldId id="340" r:id="rId48"/>
    <p:sldId id="282" r:id="rId49"/>
    <p:sldId id="356" r:id="rId50"/>
    <p:sldId id="284" r:id="rId51"/>
    <p:sldId id="322" r:id="rId52"/>
    <p:sldId id="341" r:id="rId53"/>
    <p:sldId id="360" r:id="rId54"/>
    <p:sldId id="359" r:id="rId55"/>
    <p:sldId id="283" r:id="rId56"/>
    <p:sldId id="319" r:id="rId57"/>
    <p:sldId id="342" r:id="rId58"/>
    <p:sldId id="285" r:id="rId59"/>
    <p:sldId id="286" r:id="rId60"/>
    <p:sldId id="320" r:id="rId61"/>
    <p:sldId id="343" r:id="rId62"/>
    <p:sldId id="287" r:id="rId63"/>
    <p:sldId id="288" r:id="rId64"/>
    <p:sldId id="358" r:id="rId65"/>
    <p:sldId id="323" r:id="rId66"/>
    <p:sldId id="344" r:id="rId67"/>
    <p:sldId id="361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0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6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9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8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4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EB864-C273-48B5-AAEA-E939627F8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PART-3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BB80C7-76BA-4957-A425-36834E301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B59FC-911D-471F-9F76-49EBF948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41EACC-F80A-48DD-BEEA-5DAD3482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9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012" y="609601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679BE73-9E9C-46EC-AAC5-F90D02C48A78}"/>
              </a:ext>
            </a:extLst>
          </p:cNvPr>
          <p:cNvSpPr>
            <a:spLocks noGrp="1"/>
          </p:cNvSpPr>
          <p:nvPr/>
        </p:nvSpPr>
        <p:spPr>
          <a:xfrm>
            <a:off x="929140" y="972765"/>
            <a:ext cx="2835464" cy="12548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xmlns="" id="{455D8084-D1CA-46A9-9F49-4A6AE7C6EFF6}"/>
              </a:ext>
            </a:extLst>
          </p:cNvPr>
          <p:cNvSpPr>
            <a:spLocks noGrp="1"/>
          </p:cNvSpPr>
          <p:nvPr/>
        </p:nvSpPr>
        <p:spPr>
          <a:xfrm>
            <a:off x="929141" y="2430470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62626"/>
                </a:solidFill>
              </a:rPr>
              <a:t>Adverb of </a:t>
            </a:r>
            <a:r>
              <a:rPr lang="en-US" sz="1800" b="1" dirty="0">
                <a:solidFill>
                  <a:srgbClr val="262626"/>
                </a:solidFill>
              </a:rPr>
              <a:t>MANNER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Adverb of </a:t>
            </a:r>
            <a:r>
              <a:rPr lang="en-US" sz="1800" b="1" dirty="0">
                <a:solidFill>
                  <a:srgbClr val="262626"/>
                </a:solidFill>
              </a:rPr>
              <a:t>TIME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Adverb of  </a:t>
            </a:r>
            <a:r>
              <a:rPr lang="en-US" sz="1800" b="1" dirty="0">
                <a:solidFill>
                  <a:srgbClr val="262626"/>
                </a:solidFill>
              </a:rPr>
              <a:t>PLACE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Adverb of </a:t>
            </a:r>
            <a:r>
              <a:rPr lang="en-US" sz="1800" b="1" dirty="0">
                <a:solidFill>
                  <a:srgbClr val="262626"/>
                </a:solidFill>
              </a:rPr>
              <a:t>FREQUENCY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Adverb of </a:t>
            </a:r>
            <a:r>
              <a:rPr lang="en-US" sz="1800" b="1" dirty="0">
                <a:solidFill>
                  <a:srgbClr val="262626"/>
                </a:solidFill>
              </a:rPr>
              <a:t>DEGREE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4795491" y="-1"/>
            <a:ext cx="7396509" cy="685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FEC4F14E-1967-4725-92E5-B834B90F6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609601"/>
            <a:ext cx="60980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7B7D9-F8A0-4D3C-B1E8-2A3EA4FD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35840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Adverb of MANNER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2E6171B-2803-4980-9DB4-DA6647CD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444686"/>
            <a:ext cx="2835464" cy="45378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An adverb of manner answers the question How?</a:t>
            </a:r>
          </a:p>
          <a:p>
            <a:r>
              <a:rPr lang="en-US" dirty="0">
                <a:solidFill>
                  <a:srgbClr val="262626"/>
                </a:solidFill>
              </a:rPr>
              <a:t>Adverbs of manner include </a:t>
            </a:r>
            <a:r>
              <a:rPr lang="en-US" b="1" dirty="0">
                <a:solidFill>
                  <a:srgbClr val="262626"/>
                </a:solidFill>
              </a:rPr>
              <a:t>badly,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b="1" dirty="0">
                <a:solidFill>
                  <a:srgbClr val="262626"/>
                </a:solidFill>
              </a:rPr>
              <a:t>beautifully, better, bravely, cheerfully, fast, hard, quickly, slowly, inadequately, healthy, well,</a:t>
            </a:r>
            <a:r>
              <a:rPr lang="en-US" dirty="0">
                <a:solidFill>
                  <a:srgbClr val="262626"/>
                </a:solidFill>
              </a:rPr>
              <a:t> etc. 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EE834511-D2DA-4C2C-A2C1-39799EC6B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2"/>
          <a:stretch/>
        </p:blipFill>
        <p:spPr>
          <a:xfrm>
            <a:off x="5435910" y="609602"/>
            <a:ext cx="609804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2EBDA-77E0-4534-93B3-DFF6F347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7CD04F-30DA-4102-8B0A-8A25299B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Sarah slowly walked over the rocky beach.</a:t>
            </a:r>
          </a:p>
          <a:p>
            <a:pPr marL="0" indent="0">
              <a:buNone/>
            </a:pPr>
            <a:r>
              <a:rPr lang="en-US" dirty="0"/>
              <a:t> (Slowly answers the question: How did Sarah walk?)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If there is a direct object in the sentence, the adverb of manner comes after it, and not straight after the verb: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The child petted her dog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lovingly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artist painted the model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beautifully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0E3B4-AB29-4967-A223-686AFED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3CA3A-BB2C-4273-929C-9E6E120F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an adverb?</a:t>
            </a:r>
          </a:p>
          <a:p>
            <a:r>
              <a:rPr lang="en-US" dirty="0"/>
              <a:t>A. hard</a:t>
            </a:r>
          </a:p>
          <a:p>
            <a:r>
              <a:rPr lang="en-US" dirty="0"/>
              <a:t>B. friendly</a:t>
            </a:r>
          </a:p>
          <a:p>
            <a:r>
              <a:rPr lang="en-US" dirty="0"/>
              <a:t>C. fast</a:t>
            </a:r>
          </a:p>
          <a:p>
            <a:r>
              <a:rPr lang="en-US" dirty="0"/>
              <a:t>D. well</a:t>
            </a:r>
          </a:p>
        </p:txBody>
      </p:sp>
    </p:spTree>
    <p:extLst>
      <p:ext uri="{BB962C8B-B14F-4D97-AF65-F5344CB8AC3E}">
        <p14:creationId xmlns:p14="http://schemas.microsoft.com/office/powerpoint/2010/main" val="18503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F05AE-C2EF-49DB-A5D2-4D799892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ED6CB-C752-4F2D-A8A7-0CDA233C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OPTION-B</a:t>
            </a:r>
          </a:p>
        </p:txBody>
      </p:sp>
    </p:spTree>
    <p:extLst>
      <p:ext uri="{BB962C8B-B14F-4D97-AF65-F5344CB8AC3E}">
        <p14:creationId xmlns:p14="http://schemas.microsoft.com/office/powerpoint/2010/main" val="38262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D71C7-09FA-4ABF-8C79-42A5F24E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4319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Adverb of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C8E1C48-67FB-443B-8546-0CD7F675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767895"/>
            <a:ext cx="2835464" cy="4214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62626"/>
                </a:solidFill>
              </a:rPr>
              <a:t>An adverb of time answers the question When? </a:t>
            </a:r>
          </a:p>
          <a:p>
            <a:r>
              <a:rPr lang="en-US" sz="2000" dirty="0">
                <a:solidFill>
                  <a:srgbClr val="262626"/>
                </a:solidFill>
              </a:rPr>
              <a:t>Adverbs of time include </a:t>
            </a:r>
            <a:r>
              <a:rPr lang="en-US" sz="2000" b="1" dirty="0">
                <a:solidFill>
                  <a:srgbClr val="262626"/>
                </a:solidFill>
              </a:rPr>
              <a:t>after, always, before, during, early, later, never, now, often, rarely, recently, sometimes, soon, then, today, tomorrow, usually, yesterday, </a:t>
            </a:r>
            <a:r>
              <a:rPr lang="en-US" sz="2000" dirty="0">
                <a:solidFill>
                  <a:srgbClr val="262626"/>
                </a:solidFill>
              </a:rPr>
              <a:t>etc.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D679337E-2614-4EB8-B5E3-E02FEC446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2"/>
          <a:stretch/>
        </p:blipFill>
        <p:spPr>
          <a:xfrm>
            <a:off x="5435910" y="496090"/>
            <a:ext cx="6098041" cy="57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1F8-41E7-42A5-94D6-8C0BC131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685C4F-6BC9-4D9E-A635-09A5EEC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will attend the soccer game after he finishes his homework.</a:t>
            </a:r>
          </a:p>
          <a:p>
            <a:pPr marL="0" indent="0">
              <a:buNone/>
            </a:pPr>
            <a:r>
              <a:rPr lang="en-US" dirty="0"/>
              <a:t> (After answers the question: When will John attend the soccer game?)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An adverb of time may be found at the beginning or end of a sentence, before or after the main verb.</a:t>
            </a:r>
          </a:p>
          <a:p>
            <a:pPr algn="l" fontAlgn="base"/>
            <a:r>
              <a:rPr lang="en-US" b="0" i="1" dirty="0">
                <a:solidFill>
                  <a:srgbClr val="000000"/>
                </a:solidFill>
                <a:effectLst/>
              </a:rPr>
              <a:t>Yesterday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the sun shone and there was not a cloud in the sky.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He will come round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later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The position of the adverb of time at the beginning of the sentence puts emphasis on the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21321-3564-4FA7-A4ED-438FD85B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B83EE-E19A-418D-900C-B56BEC3B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Adverbs of time answer all of these questions, except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a. when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b. for how long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c. why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d. how often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66270-DD43-4774-A88B-45E59847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EF16B5-73B8-4C05-AD72-49FD195D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35252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B7C17-CB5C-48F0-A03F-7459758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6174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Adverb of PLACE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C9F7A2A-2A18-4CB7-9BC8-3DCF7DD3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828801"/>
            <a:ext cx="2835464" cy="4153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An adverb of place answers the question Where?</a:t>
            </a:r>
          </a:p>
          <a:p>
            <a:r>
              <a:rPr lang="en-US" dirty="0">
                <a:solidFill>
                  <a:srgbClr val="262626"/>
                </a:solidFill>
              </a:rPr>
              <a:t> Adverbs of place include above, away, below, down, here, inside, near, outside, there, up, etc.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CE6FEC4B-40D4-4C14-A88B-D9C26A7D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496090"/>
            <a:ext cx="6098041" cy="57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8947-3B74-4009-BBF0-C19E1D0E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60424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262626"/>
                </a:solidFill>
              </a:rPr>
              <a:t>ADVERB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2FA22AB-FB2E-43A4-8E05-BF720DC6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0" y="1690521"/>
            <a:ext cx="3230877" cy="429198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Adverbs describe verbs and modify adjectives and other adverbs</a:t>
            </a:r>
            <a:r>
              <a:rPr lang="en-US" sz="2000" dirty="0">
                <a:solidFill>
                  <a:srgbClr val="000000"/>
                </a:solidFill>
              </a:rPr>
              <a:t>. Adverbs, unlike adjectives, do not modify nouns. Adverbs can also modify phrases, clauses, and sentences.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Adverbs answer one of the following questions: When? Where? Why? How? Under what conditions? and To what extent?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xmlns="" id="{B2C06220-200C-492F-8040-CD8E1777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47" y="715617"/>
            <a:ext cx="6098041" cy="55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A50AF-167E-4B12-89FD-4BB6DD1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868DE-78B5-461A-B204-FFCBC411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Susan placed the boxes above the file cabinet. </a:t>
            </a:r>
          </a:p>
          <a:p>
            <a:pPr marL="0" indent="0">
              <a:buNone/>
            </a:pPr>
            <a:r>
              <a:rPr lang="en-US" dirty="0"/>
              <a:t>(Above answers the question: Where did Susan place the boxes?)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An adverb of place is almost always placed after the verb.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They are not used to modify adjectives or other adverbs.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John looked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everywhere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for his lost keys.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boys were playing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outside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Note – many adverbs of place are also prepositions of place – when used as prepositions they are followed by a noun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5C9FF-45B4-4FAA-AA2F-945E9A64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499E3-CC1A-4343-8BF3-0A73A2C0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adverb of place.</a:t>
            </a:r>
          </a:p>
          <a:p>
            <a:r>
              <a:rPr lang="en-US" dirty="0"/>
              <a:t>I looked everywhere for my lost book.</a:t>
            </a:r>
          </a:p>
          <a:p>
            <a:r>
              <a:rPr lang="en-US" dirty="0"/>
              <a:t>A. lost</a:t>
            </a:r>
          </a:p>
          <a:p>
            <a:r>
              <a:rPr lang="en-US" dirty="0"/>
              <a:t>B.  I</a:t>
            </a:r>
          </a:p>
          <a:p>
            <a:r>
              <a:rPr lang="en-US" dirty="0"/>
              <a:t>C. everywhere</a:t>
            </a:r>
          </a:p>
          <a:p>
            <a:r>
              <a:rPr lang="en-US" dirty="0"/>
              <a:t>D. looked</a:t>
            </a:r>
          </a:p>
        </p:txBody>
      </p:sp>
    </p:spTree>
    <p:extLst>
      <p:ext uri="{BB962C8B-B14F-4D97-AF65-F5344CB8AC3E}">
        <p14:creationId xmlns:p14="http://schemas.microsoft.com/office/powerpoint/2010/main" val="380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58FED-E3D0-4216-8AC7-CF5F511D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678D01-CB41-4D6A-8B31-45B5E5EB5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OPTION-C</a:t>
            </a:r>
          </a:p>
        </p:txBody>
      </p:sp>
    </p:spTree>
    <p:extLst>
      <p:ext uri="{BB962C8B-B14F-4D97-AF65-F5344CB8AC3E}">
        <p14:creationId xmlns:p14="http://schemas.microsoft.com/office/powerpoint/2010/main" val="619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07794-E537-4154-A7EB-19554060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Adverb of FREQUENCY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B1745A6-A580-4C92-AEFC-8158A683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An adverb of frequency answers the question How often? </a:t>
            </a:r>
          </a:p>
          <a:p>
            <a:r>
              <a:rPr lang="en-US" sz="1800">
                <a:solidFill>
                  <a:srgbClr val="262626"/>
                </a:solidFill>
              </a:rPr>
              <a:t>Adverbs of frequency include always, never, usually, frequently, occasionally, rarely, seldom, sometimes, etc.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544540-444A-4557-BE79-051DF09E4E8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9" b="8342"/>
          <a:stretch/>
        </p:blipFill>
        <p:spPr bwMode="auto">
          <a:xfrm>
            <a:off x="5572059" y="686876"/>
            <a:ext cx="5825742" cy="558774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25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F63AF-3D8E-4CD5-8DE1-7052D3E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904B5-B1CD-421E-BBA8-D4C51F0F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Bob always forgets to check his email before class begins. </a:t>
            </a:r>
          </a:p>
          <a:p>
            <a:pPr marL="0" indent="0">
              <a:buNone/>
            </a:pPr>
            <a:r>
              <a:rPr lang="en-US" dirty="0"/>
              <a:t>(Before answers the question: How often does Bob forget to check his email?)</a:t>
            </a:r>
          </a:p>
          <a:p>
            <a:pPr marL="0" indent="0">
              <a:buNone/>
            </a:pPr>
            <a:endParaRPr lang="en-US" dirty="0"/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An adverb of frequency is mostly placed before the verb.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He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rarely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visits his mother.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She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always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forgets her books.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exceptions are the more specific adverbs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daily, fortnightly, yearly, annually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The menu changes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daily.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22AC0F86-9A78-4E84-A4B4-ADB8B2629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4AF78B9E-8BE2-4706-9377-A05FA25AB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32CDFDE2-4DB3-4623-BA21-187D1B710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ED74B2AA-1443-4E9B-8462-F7F5B8525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9BB652B6-7300-49EC-9422-EF5342492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D0909587-01DE-424D-A15F-DAA28CF2C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E2085-8591-44B5-9ACB-867453CE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Poll Question- Choose the correct option</a:t>
            </a:r>
            <a:r>
              <a:rPr lang="en-US" sz="2800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9A54E25-1C05-48E5-A5CC-3778C1D363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E0CB3BB-8074-4BF2-944B-11D51407B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" b="-3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0E5D0023-B23E-4823-8D72-B07FFF8CA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7B735-72C3-4CDE-B480-44A51F6A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He (0%) drinks coffee.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A. </a:t>
            </a:r>
            <a:r>
              <a:rPr lang="en-US" sz="2000" b="0" i="0" dirty="0">
                <a:effectLst/>
                <a:latin typeface="Open Sans"/>
              </a:rPr>
              <a:t>He sometimes drinks coffee.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Open Sans"/>
              </a:rPr>
              <a:t>B. </a:t>
            </a:r>
            <a:r>
              <a:rPr lang="en-US" sz="2000" b="0" i="0" dirty="0">
                <a:effectLst/>
                <a:latin typeface="Open Sans"/>
              </a:rPr>
              <a:t>He never drinks coffee.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Open Sans"/>
              </a:rPr>
              <a:t>C. </a:t>
            </a:r>
            <a:r>
              <a:rPr lang="en-US" sz="2000" b="0" i="0" dirty="0">
                <a:effectLst/>
                <a:latin typeface="Open Sans"/>
              </a:rPr>
              <a:t>He always drinks coffee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Open Sans"/>
              </a:rPr>
              <a:t>D. He often drinks coffee.</a:t>
            </a:r>
            <a:endParaRPr lang="en-US" sz="2000" b="0" i="0" dirty="0">
              <a:effectLst/>
              <a:latin typeface="Open Sans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4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FD93E-3071-4182-8446-B762E800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A15569-5487-478A-8175-8D95D0EB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26147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2DE7C-B05C-4489-B468-50737B17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755375"/>
            <a:ext cx="2835464" cy="781878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Adverb of DEGREE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7EEFBDE-FA7C-4C64-88AA-8CAB75DF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537253"/>
            <a:ext cx="2835464" cy="4445257"/>
          </a:xfrm>
        </p:spPr>
        <p:txBody>
          <a:bodyPr>
            <a:noAutofit/>
          </a:bodyPr>
          <a:lstStyle/>
          <a:p>
            <a:r>
              <a:rPr lang="en-US" sz="2000" dirty="0"/>
              <a:t>An adverb of degree answers the question </a:t>
            </a:r>
            <a:r>
              <a:rPr lang="en-US" sz="2000" b="1" dirty="0"/>
              <a:t>How much? </a:t>
            </a:r>
            <a:r>
              <a:rPr lang="en-US" sz="2000" dirty="0"/>
              <a:t>It describes the strength and intensity at which something happens.</a:t>
            </a:r>
          </a:p>
          <a:p>
            <a:r>
              <a:rPr lang="en-US" sz="2000" dirty="0"/>
              <a:t> Adverbs of degree include </a:t>
            </a:r>
            <a:r>
              <a:rPr lang="en-US" sz="2000" b="1" dirty="0"/>
              <a:t>almost, completely, enough, entirely, extremely, hardly, just, little, much, nearly, quiet, rather, very, too,</a:t>
            </a:r>
            <a:r>
              <a:rPr lang="en-US" sz="2000" dirty="0"/>
              <a:t> etc.</a:t>
            </a:r>
            <a:endParaRPr lang="en-US" sz="20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8932F4-9416-459F-BF8F-313880FB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609602"/>
            <a:ext cx="60980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79179-A0D9-486C-BA9E-8838D8D7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60605-61D5-45A3-816C-3E81DE5F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worked very hard to complete his part of the project. </a:t>
            </a:r>
          </a:p>
          <a:p>
            <a:pPr marL="0" indent="0">
              <a:buNone/>
            </a:pPr>
            <a:r>
              <a:rPr lang="en-US" dirty="0"/>
              <a:t>(Very answers the question: How hard did John work?)</a:t>
            </a:r>
          </a:p>
          <a:p>
            <a:pPr marL="0" indent="0">
              <a:buNone/>
            </a:pPr>
            <a:endParaRPr lang="en-US" dirty="0"/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An adverb of DEGREE will often come before the word they are modifying.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</a:rPr>
              <a:t>The exam was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extremely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easy.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It was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barely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raining.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It was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very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interesting to live in Japan for a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2134E-73FA-4A14-969D-AC8474E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CCF13-D7CD-42BD-BECF-B88BB531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When do we use ADVERBS OF DEGREE?</a:t>
            </a:r>
          </a:p>
          <a:p>
            <a:r>
              <a:rPr lang="en-US" dirty="0"/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We use them to show the intensity or degree of a noun.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We use them to show the intensity or degree of an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95FA3-0062-4BCF-8195-1025982F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6E441-BDD2-4E15-80CB-6570D247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teacher had to speak </a:t>
            </a:r>
            <a:r>
              <a:rPr lang="en-US" b="1" dirty="0"/>
              <a:t>loudly</a:t>
            </a:r>
            <a:r>
              <a:rPr lang="en-US" dirty="0"/>
              <a:t> to be heard over the children. (Loudly modifies the verb speak.) </a:t>
            </a:r>
          </a:p>
          <a:p>
            <a:r>
              <a:rPr lang="en-US" dirty="0"/>
              <a:t>The children were </a:t>
            </a:r>
            <a:r>
              <a:rPr lang="en-US" b="1" dirty="0"/>
              <a:t>really </a:t>
            </a:r>
            <a:r>
              <a:rPr lang="en-US" dirty="0"/>
              <a:t>bad during the movie. (Really modifies the adjective bad.) </a:t>
            </a:r>
          </a:p>
          <a:p>
            <a:r>
              <a:rPr lang="en-US" dirty="0"/>
              <a:t>John approached the wounded dog </a:t>
            </a:r>
            <a:r>
              <a:rPr lang="en-US" b="1" dirty="0"/>
              <a:t>very</a:t>
            </a:r>
            <a:r>
              <a:rPr lang="en-US" dirty="0"/>
              <a:t> slowly. (Very modifies the adverb slowly.)</a:t>
            </a:r>
          </a:p>
          <a:p>
            <a:r>
              <a:rPr lang="en-US" dirty="0"/>
              <a:t> </a:t>
            </a:r>
            <a:r>
              <a:rPr lang="en-US" b="1" dirty="0"/>
              <a:t>Clearly</a:t>
            </a:r>
            <a:r>
              <a:rPr lang="en-US" dirty="0"/>
              <a:t>, Sarah did not understand the directions. (Clearly modifies the sentence.)</a:t>
            </a:r>
          </a:p>
          <a:p>
            <a:r>
              <a:rPr lang="en-US" dirty="0"/>
              <a:t>The box is still</a:t>
            </a:r>
            <a:r>
              <a:rPr lang="en-US" b="1" dirty="0"/>
              <a:t> below </a:t>
            </a:r>
            <a:r>
              <a:rPr lang="en-US" dirty="0"/>
              <a:t>the stairs. (Still modifies the phrase “below the stairs.”)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83F61-8FF8-4CA5-9500-A9060EB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97237F-FC59-42EC-B6B4-3B67D2BA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5841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C51BB9-49B4-4C8A-AB1C-B1E5ECEE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HOW TO USE ADVERBS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DD21C0-4480-45E9-A278-BE2C92A4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with verbs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in many cases they can come before or after the verb. If they come before the verb they generally add more emphasis: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He ate his lunch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quickly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He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quickly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ate his lunch.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with adjectives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they often make the adjective stronger or weaker.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She was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hugely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overweight 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She is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very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tall.    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with other adverbs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they change the degree of intensity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He ran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too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slowly.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She was talking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very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1841679" y="2408349"/>
            <a:ext cx="8448541" cy="3773510"/>
          </a:xfrm>
        </p:spPr>
      </p:pic>
    </p:spTree>
    <p:extLst>
      <p:ext uri="{BB962C8B-B14F-4D97-AF65-F5344CB8AC3E}">
        <p14:creationId xmlns:p14="http://schemas.microsoft.com/office/powerpoint/2010/main" val="3499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39F10-EDB1-41B0-86F5-DDAE344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A801C-0AE3-44CE-B751-A44E39D6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xmlns="" id="{A65566E7-5484-4F1C-8867-9F407333F7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398" y="0"/>
            <a:ext cx="9601197" cy="35052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3904E7E-A467-4A8E-8245-7F616FBB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98" y="1247774"/>
            <a:ext cx="8686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600" dirty="0">
                <a:latin typeface="Candles" pitchFamily="2" charset="0"/>
              </a:rPr>
              <a:t>PREPOSITION</a:t>
            </a:r>
          </a:p>
        </p:txBody>
      </p:sp>
      <p:pic>
        <p:nvPicPr>
          <p:cNvPr id="6" name="Picture 5" descr="bd13631_">
            <a:extLst>
              <a:ext uri="{FF2B5EF4-FFF2-40B4-BE49-F238E27FC236}">
                <a16:creationId xmlns:a16="http://schemas.microsoft.com/office/drawing/2014/main" xmlns="" id="{C5BB614C-69C8-4849-B004-FFB3F28DBD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6" y="2159000"/>
            <a:ext cx="2800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bd13631_">
            <a:extLst>
              <a:ext uri="{FF2B5EF4-FFF2-40B4-BE49-F238E27FC236}">
                <a16:creationId xmlns:a16="http://schemas.microsoft.com/office/drawing/2014/main" xmlns="" id="{677AAF2F-2F4F-495A-A3F9-8F924EAD6C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159000"/>
            <a:ext cx="2800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398F2-BF52-467F-9521-57D42079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5862"/>
            <a:ext cx="9601196" cy="1762538"/>
          </a:xfrm>
        </p:spPr>
        <p:txBody>
          <a:bodyPr>
            <a:noAutofit/>
          </a:bodyPr>
          <a:lstStyle/>
          <a:p>
            <a:r>
              <a:rPr lang="en-US" sz="2800" spc="-5" dirty="0">
                <a:latin typeface="Comic Sans MS"/>
                <a:cs typeface="Comic Sans MS"/>
              </a:rPr>
              <a:t/>
            </a:r>
            <a:br>
              <a:rPr lang="en-US" sz="2800" spc="-5" dirty="0">
                <a:latin typeface="Comic Sans MS"/>
                <a:cs typeface="Comic Sans MS"/>
              </a:rPr>
            </a:br>
            <a:r>
              <a:rPr lang="en-US" sz="2800" spc="-5" dirty="0">
                <a:latin typeface="Comic Sans MS"/>
                <a:cs typeface="Comic Sans MS"/>
              </a:rPr>
              <a:t>Prepositions are words that </a:t>
            </a:r>
            <a:r>
              <a:rPr lang="en-US" sz="2800" dirty="0">
                <a:latin typeface="Comic Sans MS"/>
                <a:cs typeface="Comic Sans MS"/>
              </a:rPr>
              <a:t>we </a:t>
            </a:r>
            <a:r>
              <a:rPr lang="en-US" sz="2800" spc="-5" dirty="0">
                <a:latin typeface="Comic Sans MS"/>
                <a:cs typeface="Comic Sans MS"/>
              </a:rPr>
              <a:t>use before  nouns or pronouns to show their relationship  with other words in </a:t>
            </a:r>
            <a:r>
              <a:rPr lang="en-US" sz="2800" dirty="0">
                <a:latin typeface="Comic Sans MS"/>
                <a:cs typeface="Comic Sans MS"/>
              </a:rPr>
              <a:t>a</a:t>
            </a:r>
            <a:r>
              <a:rPr lang="en-US" sz="2800" spc="25" dirty="0">
                <a:latin typeface="Comic Sans MS"/>
                <a:cs typeface="Comic Sans MS"/>
              </a:rPr>
              <a:t> </a:t>
            </a:r>
            <a:r>
              <a:rPr lang="en-US" sz="2800" spc="-5" dirty="0">
                <a:latin typeface="Comic Sans MS"/>
                <a:cs typeface="Comic Sans MS"/>
              </a:rPr>
              <a:t>sentence.</a:t>
            </a:r>
            <a:r>
              <a:rPr lang="en-US" sz="2800" dirty="0">
                <a:latin typeface="Comic Sans MS"/>
                <a:cs typeface="Comic Sans MS"/>
              </a:rPr>
              <a:t/>
            </a:r>
            <a:br>
              <a:rPr lang="en-US" sz="2800" dirty="0">
                <a:latin typeface="Comic Sans MS"/>
                <a:cs typeface="Comic Sans MS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249564-EB46-43B6-BDAE-98B7F5C2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buFont typeface="Comic Sans MS"/>
              <a:buChar char="•"/>
            </a:pPr>
            <a:endParaRPr lang="en-US" sz="25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Comic Sans MS"/>
                <a:cs typeface="Comic Sans MS"/>
              </a:rPr>
              <a:t>Eg</a:t>
            </a:r>
            <a:r>
              <a:rPr lang="en-US" sz="2400" spc="-5" dirty="0">
                <a:latin typeface="Comic Sans MS"/>
                <a:cs typeface="Comic Sans MS"/>
              </a:rPr>
              <a:t>: </a:t>
            </a:r>
            <a:r>
              <a:rPr lang="en-US" sz="1800" dirty="0">
                <a:latin typeface="Comic Sans MS" panose="030F0702030302020204" pitchFamily="66" charset="0"/>
                <a:cs typeface="Comic Sans MS"/>
              </a:rPr>
              <a:t>I </a:t>
            </a:r>
            <a:r>
              <a:rPr lang="en-US" sz="1800" spc="-5" dirty="0">
                <a:latin typeface="Comic Sans MS" panose="030F0702030302020204" pitchFamily="66" charset="0"/>
                <a:cs typeface="Comic Sans MS"/>
              </a:rPr>
              <a:t>am sitting </a:t>
            </a:r>
            <a:r>
              <a:rPr lang="en-US" sz="1800" u="sng" spc="-5" dirty="0">
                <a:latin typeface="Comic Sans MS" panose="030F0702030302020204" pitchFamily="66" charset="0"/>
                <a:cs typeface="Comic Sans MS"/>
              </a:rPr>
              <a:t>on </a:t>
            </a:r>
            <a:r>
              <a:rPr lang="en-US" sz="1800" dirty="0">
                <a:latin typeface="Comic Sans MS" panose="030F0702030302020204" pitchFamily="66" charset="0"/>
                <a:cs typeface="Comic Sans MS"/>
              </a:rPr>
              <a:t>a</a:t>
            </a:r>
            <a:r>
              <a:rPr lang="en-US" sz="1800" spc="15" dirty="0">
                <a:latin typeface="Comic Sans MS" panose="030F0702030302020204" pitchFamily="66" charset="0"/>
                <a:cs typeface="Comic Sans MS"/>
              </a:rPr>
              <a:t> </a:t>
            </a:r>
            <a:r>
              <a:rPr lang="en-US" sz="1800" spc="-5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omic Sans MS"/>
              </a:rPr>
              <a:t>chair.</a:t>
            </a:r>
            <a:endParaRPr lang="en-US" sz="1800" dirty="0">
              <a:latin typeface="Comic Sans MS" panose="030F0702030302020204" pitchFamily="66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Char char="•"/>
            </a:pPr>
            <a:endParaRPr lang="en-US" sz="1800" dirty="0">
              <a:latin typeface="Comic Sans MS" panose="030F0702030302020204" pitchFamily="66" charset="0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lang="en-US" sz="1800" dirty="0">
                <a:latin typeface="Comic Sans MS" panose="030F0702030302020204" pitchFamily="66" charset="0"/>
                <a:cs typeface="Comic Sans MS"/>
              </a:rPr>
              <a:t>I </a:t>
            </a:r>
            <a:r>
              <a:rPr lang="en-US" sz="1800" spc="-5" dirty="0">
                <a:latin typeface="Comic Sans MS" panose="030F0702030302020204" pitchFamily="66" charset="0"/>
                <a:cs typeface="Comic Sans MS"/>
              </a:rPr>
              <a:t>am walking </a:t>
            </a:r>
            <a:r>
              <a:rPr lang="en-US" sz="1800" u="sng" spc="-5" dirty="0">
                <a:latin typeface="Comic Sans MS" panose="030F0702030302020204" pitchFamily="66" charset="0"/>
                <a:cs typeface="Comic Sans MS"/>
              </a:rPr>
              <a:t>to</a:t>
            </a:r>
            <a:r>
              <a:rPr lang="en-US" sz="1800" u="sng" spc="-10" dirty="0">
                <a:latin typeface="Comic Sans MS" panose="030F0702030302020204" pitchFamily="66" charset="0"/>
                <a:cs typeface="Comic Sans MS"/>
              </a:rPr>
              <a:t> </a:t>
            </a:r>
            <a:r>
              <a:rPr lang="en-US" sz="180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omic Sans MS"/>
              </a:rPr>
              <a:t>her.</a:t>
            </a:r>
          </a:p>
          <a:p>
            <a:pPr marL="927100"/>
            <a:r>
              <a:rPr lang="en-US" sz="1800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He sat </a:t>
            </a:r>
            <a:r>
              <a:rPr lang="en-US" sz="1800" i="1" u="heavy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i="1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35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Wingdings" panose="05000000000000000000" pitchFamily="2" charset="2"/>
                <a:cs typeface="Wingdings" panose="05000000000000000000" pitchFamily="2" charset="2"/>
              </a:rPr>
              <a:t>chair.</a:t>
            </a:r>
          </a:p>
          <a:p>
            <a:pPr marL="927100">
              <a:lnSpc>
                <a:spcPct val="100000"/>
              </a:lnSpc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There is some milk </a:t>
            </a:r>
            <a:r>
              <a:rPr lang="en-US" sz="1800" i="1" u="heavy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in</a:t>
            </a:r>
            <a:r>
              <a:rPr lang="en-US" sz="1800" i="1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fridge</a:t>
            </a:r>
            <a:endParaRPr lang="en-US" sz="1800" dirty="0">
              <a:latin typeface="Comic Sans MS" panose="030F0702030302020204" pitchFamily="66" charset="0"/>
              <a:cs typeface="Comic Sans MS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xmlns="" id="{BDB1821F-9522-4A97-8B72-07BFCB81AD43}"/>
              </a:ext>
            </a:extLst>
          </p:cNvPr>
          <p:cNvGrpSpPr/>
          <p:nvPr/>
        </p:nvGrpSpPr>
        <p:grpSpPr>
          <a:xfrm>
            <a:off x="6113370" y="2451337"/>
            <a:ext cx="1794934" cy="1614295"/>
            <a:chOff x="886460" y="429260"/>
            <a:chExt cx="3484879" cy="322199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xmlns="" id="{DB85165F-82A9-4571-811D-605944B9E3B1}"/>
                </a:ext>
              </a:extLst>
            </p:cNvPr>
            <p:cNvSpPr/>
            <p:nvPr/>
          </p:nvSpPr>
          <p:spPr>
            <a:xfrm>
              <a:off x="886460" y="429260"/>
              <a:ext cx="3484879" cy="3221990"/>
            </a:xfrm>
            <a:custGeom>
              <a:avLst/>
              <a:gdLst/>
              <a:ahLst/>
              <a:cxnLst/>
              <a:rect l="l" t="t" r="r" b="b"/>
              <a:pathLst>
                <a:path w="3484879" h="3221990">
                  <a:moveTo>
                    <a:pt x="1742439" y="3221990"/>
                  </a:moveTo>
                  <a:lnTo>
                    <a:pt x="0" y="3221990"/>
                  </a:lnTo>
                  <a:lnTo>
                    <a:pt x="0" y="0"/>
                  </a:lnTo>
                  <a:lnTo>
                    <a:pt x="3484879" y="0"/>
                  </a:lnTo>
                  <a:lnTo>
                    <a:pt x="3484879" y="3221990"/>
                  </a:lnTo>
                  <a:lnTo>
                    <a:pt x="1742439" y="3221990"/>
                  </a:lnTo>
                  <a:close/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BE300DDF-D104-4FC9-AC25-76EC0432164F}"/>
                </a:ext>
              </a:extLst>
            </p:cNvPr>
            <p:cNvSpPr/>
            <p:nvPr/>
          </p:nvSpPr>
          <p:spPr>
            <a:xfrm>
              <a:off x="914400" y="457200"/>
              <a:ext cx="3429000" cy="3166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7" name="object 5">
            <a:extLst>
              <a:ext uri="{FF2B5EF4-FFF2-40B4-BE49-F238E27FC236}">
                <a16:creationId xmlns:a16="http://schemas.microsoft.com/office/drawing/2014/main" xmlns="" id="{C13D0350-909D-429D-9287-4829CFC7B60D}"/>
              </a:ext>
            </a:extLst>
          </p:cNvPr>
          <p:cNvGrpSpPr/>
          <p:nvPr/>
        </p:nvGrpSpPr>
        <p:grpSpPr>
          <a:xfrm>
            <a:off x="7876544" y="2465335"/>
            <a:ext cx="1766153" cy="1624576"/>
            <a:chOff x="5195569" y="2357119"/>
            <a:chExt cx="3434079" cy="3434079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xmlns="" id="{F6E6F9A4-369F-4445-9B72-EA612BBAF6B7}"/>
                </a:ext>
              </a:extLst>
            </p:cNvPr>
            <p:cNvSpPr/>
            <p:nvPr/>
          </p:nvSpPr>
          <p:spPr>
            <a:xfrm>
              <a:off x="5195569" y="2357119"/>
              <a:ext cx="3434079" cy="3434079"/>
            </a:xfrm>
            <a:custGeom>
              <a:avLst/>
              <a:gdLst/>
              <a:ahLst/>
              <a:cxnLst/>
              <a:rect l="l" t="t" r="r" b="b"/>
              <a:pathLst>
                <a:path w="3434079" h="3434079">
                  <a:moveTo>
                    <a:pt x="1717039" y="3434079"/>
                  </a:moveTo>
                  <a:lnTo>
                    <a:pt x="0" y="3434079"/>
                  </a:lnTo>
                  <a:lnTo>
                    <a:pt x="0" y="0"/>
                  </a:lnTo>
                  <a:lnTo>
                    <a:pt x="3434079" y="0"/>
                  </a:lnTo>
                  <a:lnTo>
                    <a:pt x="3434079" y="3434079"/>
                  </a:lnTo>
                  <a:lnTo>
                    <a:pt x="1717039" y="343407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3DABC8A5-4E5F-4BEA-9A55-2874006FAA83}"/>
                </a:ext>
              </a:extLst>
            </p:cNvPr>
            <p:cNvSpPr/>
            <p:nvPr/>
          </p:nvSpPr>
          <p:spPr>
            <a:xfrm>
              <a:off x="5214619" y="2376169"/>
              <a:ext cx="3395979" cy="2959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object 2">
            <a:extLst>
              <a:ext uri="{FF2B5EF4-FFF2-40B4-BE49-F238E27FC236}">
                <a16:creationId xmlns:a16="http://schemas.microsoft.com/office/drawing/2014/main" xmlns="" id="{C9C1E3F0-BA7C-44ED-BBC5-9120800361B3}"/>
              </a:ext>
            </a:extLst>
          </p:cNvPr>
          <p:cNvGrpSpPr/>
          <p:nvPr/>
        </p:nvGrpSpPr>
        <p:grpSpPr>
          <a:xfrm>
            <a:off x="6096001" y="4106565"/>
            <a:ext cx="1829672" cy="1742368"/>
            <a:chOff x="590549" y="438149"/>
            <a:chExt cx="4000500" cy="327787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xmlns="" id="{0E51F287-2979-477F-A585-89301C08D1A8}"/>
                </a:ext>
              </a:extLst>
            </p:cNvPr>
            <p:cNvSpPr/>
            <p:nvPr/>
          </p:nvSpPr>
          <p:spPr>
            <a:xfrm>
              <a:off x="590549" y="438149"/>
              <a:ext cx="4000500" cy="3277870"/>
            </a:xfrm>
            <a:custGeom>
              <a:avLst/>
              <a:gdLst/>
              <a:ahLst/>
              <a:cxnLst/>
              <a:rect l="l" t="t" r="r" b="b"/>
              <a:pathLst>
                <a:path w="4000500" h="3277870">
                  <a:moveTo>
                    <a:pt x="2000250" y="3277870"/>
                  </a:moveTo>
                  <a:lnTo>
                    <a:pt x="0" y="3277870"/>
                  </a:lnTo>
                  <a:lnTo>
                    <a:pt x="0" y="0"/>
                  </a:lnTo>
                  <a:lnTo>
                    <a:pt x="4000500" y="0"/>
                  </a:lnTo>
                  <a:lnTo>
                    <a:pt x="4000500" y="3277870"/>
                  </a:lnTo>
                  <a:lnTo>
                    <a:pt x="2000250" y="327787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xmlns="" id="{EF2418DC-CF28-44D7-99D1-7DAB765FEAB8}"/>
                </a:ext>
              </a:extLst>
            </p:cNvPr>
            <p:cNvSpPr/>
            <p:nvPr/>
          </p:nvSpPr>
          <p:spPr>
            <a:xfrm>
              <a:off x="609599" y="457199"/>
              <a:ext cx="3962400" cy="3052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object 5">
            <a:extLst>
              <a:ext uri="{FF2B5EF4-FFF2-40B4-BE49-F238E27FC236}">
                <a16:creationId xmlns:a16="http://schemas.microsoft.com/office/drawing/2014/main" xmlns="" id="{B5232CAB-96BC-4786-87C8-7D6A3F576BF8}"/>
              </a:ext>
            </a:extLst>
          </p:cNvPr>
          <p:cNvGrpSpPr/>
          <p:nvPr/>
        </p:nvGrpSpPr>
        <p:grpSpPr>
          <a:xfrm>
            <a:off x="9671478" y="2476959"/>
            <a:ext cx="1562657" cy="1588673"/>
            <a:chOff x="5153659" y="3248660"/>
            <a:chExt cx="3180080" cy="318008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xmlns="" id="{E8B2CFC6-17FE-4EC2-9048-6204D49C4656}"/>
                </a:ext>
              </a:extLst>
            </p:cNvPr>
            <p:cNvSpPr/>
            <p:nvPr/>
          </p:nvSpPr>
          <p:spPr>
            <a:xfrm>
              <a:off x="5153659" y="3248660"/>
              <a:ext cx="3180080" cy="3180080"/>
            </a:xfrm>
            <a:custGeom>
              <a:avLst/>
              <a:gdLst/>
              <a:ahLst/>
              <a:cxnLst/>
              <a:rect l="l" t="t" r="r" b="b"/>
              <a:pathLst>
                <a:path w="3180079" h="3180079">
                  <a:moveTo>
                    <a:pt x="1590039" y="3180079"/>
                  </a:moveTo>
                  <a:lnTo>
                    <a:pt x="0" y="3180079"/>
                  </a:lnTo>
                  <a:lnTo>
                    <a:pt x="0" y="0"/>
                  </a:lnTo>
                  <a:lnTo>
                    <a:pt x="3180080" y="0"/>
                  </a:lnTo>
                  <a:lnTo>
                    <a:pt x="3180080" y="3180079"/>
                  </a:lnTo>
                  <a:lnTo>
                    <a:pt x="1590039" y="3180079"/>
                  </a:lnTo>
                  <a:close/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xmlns="" id="{AEC59F5B-0DCB-4F01-A16D-0F24B26D78F6}"/>
                </a:ext>
              </a:extLst>
            </p:cNvPr>
            <p:cNvSpPr/>
            <p:nvPr/>
          </p:nvSpPr>
          <p:spPr>
            <a:xfrm>
              <a:off x="5181599" y="3456842"/>
              <a:ext cx="3124200" cy="29439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2">
            <a:extLst>
              <a:ext uri="{FF2B5EF4-FFF2-40B4-BE49-F238E27FC236}">
                <a16:creationId xmlns:a16="http://schemas.microsoft.com/office/drawing/2014/main" xmlns="" id="{AEB69959-051D-4DD0-A181-B7B10FD9144B}"/>
              </a:ext>
            </a:extLst>
          </p:cNvPr>
          <p:cNvGrpSpPr/>
          <p:nvPr/>
        </p:nvGrpSpPr>
        <p:grpSpPr>
          <a:xfrm>
            <a:off x="7933921" y="4116846"/>
            <a:ext cx="1698978" cy="1732086"/>
            <a:chOff x="361949" y="361949"/>
            <a:chExt cx="3924300" cy="35433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xmlns="" id="{5A466F57-F733-418B-A2AD-951458F1C059}"/>
                </a:ext>
              </a:extLst>
            </p:cNvPr>
            <p:cNvSpPr/>
            <p:nvPr/>
          </p:nvSpPr>
          <p:spPr>
            <a:xfrm>
              <a:off x="361949" y="361949"/>
              <a:ext cx="3924300" cy="3543300"/>
            </a:xfrm>
            <a:custGeom>
              <a:avLst/>
              <a:gdLst/>
              <a:ahLst/>
              <a:cxnLst/>
              <a:rect l="l" t="t" r="r" b="b"/>
              <a:pathLst>
                <a:path w="3924300" h="3543300">
                  <a:moveTo>
                    <a:pt x="1962150" y="3543300"/>
                  </a:moveTo>
                  <a:lnTo>
                    <a:pt x="0" y="3543300"/>
                  </a:lnTo>
                  <a:lnTo>
                    <a:pt x="0" y="0"/>
                  </a:lnTo>
                  <a:lnTo>
                    <a:pt x="3924300" y="0"/>
                  </a:lnTo>
                  <a:lnTo>
                    <a:pt x="3924300" y="3543300"/>
                  </a:lnTo>
                  <a:lnTo>
                    <a:pt x="1962150" y="35433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xmlns="" id="{72697E81-54D2-4FF0-A20D-118643A3CAE7}"/>
                </a:ext>
              </a:extLst>
            </p:cNvPr>
            <p:cNvSpPr/>
            <p:nvPr/>
          </p:nvSpPr>
          <p:spPr>
            <a:xfrm>
              <a:off x="380999" y="380999"/>
              <a:ext cx="3886200" cy="31400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object 5">
            <a:extLst>
              <a:ext uri="{FF2B5EF4-FFF2-40B4-BE49-F238E27FC236}">
                <a16:creationId xmlns:a16="http://schemas.microsoft.com/office/drawing/2014/main" xmlns="" id="{0AD09C1E-EE67-42B4-8630-3104B92BFF84}"/>
              </a:ext>
            </a:extLst>
          </p:cNvPr>
          <p:cNvGrpSpPr/>
          <p:nvPr/>
        </p:nvGrpSpPr>
        <p:grpSpPr>
          <a:xfrm>
            <a:off x="9650944" y="4065633"/>
            <a:ext cx="1583191" cy="1783300"/>
            <a:chOff x="5162549" y="2357119"/>
            <a:chExt cx="3486150" cy="3986529"/>
          </a:xfrm>
        </p:grpSpPr>
        <p:sp>
          <p:nvSpPr>
            <p:cNvPr id="25" name="object 6">
              <a:extLst>
                <a:ext uri="{FF2B5EF4-FFF2-40B4-BE49-F238E27FC236}">
                  <a16:creationId xmlns:a16="http://schemas.microsoft.com/office/drawing/2014/main" xmlns="" id="{FAFF42B4-D06E-4772-B3B3-C24B4E73F212}"/>
                </a:ext>
              </a:extLst>
            </p:cNvPr>
            <p:cNvSpPr/>
            <p:nvPr/>
          </p:nvSpPr>
          <p:spPr>
            <a:xfrm>
              <a:off x="5162549" y="2357119"/>
              <a:ext cx="3486150" cy="3986529"/>
            </a:xfrm>
            <a:custGeom>
              <a:avLst/>
              <a:gdLst/>
              <a:ahLst/>
              <a:cxnLst/>
              <a:rect l="l" t="t" r="r" b="b"/>
              <a:pathLst>
                <a:path w="3486150" h="3986529">
                  <a:moveTo>
                    <a:pt x="1742440" y="3986529"/>
                  </a:moveTo>
                  <a:lnTo>
                    <a:pt x="0" y="3986529"/>
                  </a:lnTo>
                  <a:lnTo>
                    <a:pt x="0" y="0"/>
                  </a:lnTo>
                  <a:lnTo>
                    <a:pt x="3486150" y="0"/>
                  </a:lnTo>
                  <a:lnTo>
                    <a:pt x="3486150" y="3986529"/>
                  </a:lnTo>
                  <a:lnTo>
                    <a:pt x="1742440" y="398652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xmlns="" id="{2572F68C-E9E0-4EDA-915F-2584B990DC9B}"/>
                </a:ext>
              </a:extLst>
            </p:cNvPr>
            <p:cNvSpPr/>
            <p:nvPr/>
          </p:nvSpPr>
          <p:spPr>
            <a:xfrm>
              <a:off x="5181599" y="2933180"/>
              <a:ext cx="3448050" cy="3391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96EA0-7814-44B8-831A-8AD55AA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43B9C-E2B0-45A5-86D8-AE6565BA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What is a preposition? Select the best definition.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 preposition replaces noun in a sentence.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 preposition names a person, creature, place, thing, feeling, quality or idea in a sentence.</a:t>
            </a: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 preposition sits before a noun (or a pronoun) to show the  relationship of a noun or a pronoun  to another word in the sentence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 preposition begins a phrase that adds meaning to a verb.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C1E9F-883D-4EBC-9424-0C448B46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7108C-6D8F-434F-A6C1-2A7A4FE6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OPTION-C</a:t>
            </a:r>
          </a:p>
        </p:txBody>
      </p:sp>
    </p:spTree>
    <p:extLst>
      <p:ext uri="{BB962C8B-B14F-4D97-AF65-F5344CB8AC3E}">
        <p14:creationId xmlns:p14="http://schemas.microsoft.com/office/powerpoint/2010/main" val="1876616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25F32-4965-4E6B-AEC7-341B427A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875490"/>
            <a:ext cx="2835464" cy="79856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1" spc="-5" dirty="0">
                <a:solidFill>
                  <a:srgbClr val="262626"/>
                </a:solidFill>
                <a:latin typeface="Comic Sans MS"/>
                <a:cs typeface="Comic Sans MS"/>
              </a:rPr>
              <a:t>PREPOSITIONS</a:t>
            </a:r>
            <a:r>
              <a:rPr lang="en-US" sz="2600" b="1" spc="-5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lang="en-US" sz="2600" b="1" dirty="0">
                <a:solidFill>
                  <a:srgbClr val="262626"/>
                </a:solidFill>
                <a:latin typeface="Comic Sans MS"/>
                <a:cs typeface="Comic Sans MS"/>
              </a:rPr>
              <a:t>OF DIRECTION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96D83FE0-E580-4BC3-B495-3345B2E4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674055"/>
            <a:ext cx="2835464" cy="4308455"/>
          </a:xfrm>
        </p:spPr>
        <p:txBody>
          <a:bodyPr>
            <a:noAutofit/>
          </a:bodyPr>
          <a:lstStyle/>
          <a:p>
            <a:r>
              <a:rPr lang="en-US" sz="2400" spc="-5" dirty="0">
                <a:latin typeface="Comic Sans MS"/>
                <a:cs typeface="Comic Sans MS"/>
              </a:rPr>
              <a:t>Prepositions of direction are </a:t>
            </a:r>
            <a:r>
              <a:rPr lang="en-US" sz="2400" dirty="0">
                <a:latin typeface="Comic Sans MS"/>
                <a:cs typeface="Comic Sans MS"/>
              </a:rPr>
              <a:t>used to </a:t>
            </a:r>
            <a:r>
              <a:rPr lang="en-US" sz="2400" spc="-5" dirty="0">
                <a:latin typeface="Comic Sans MS"/>
                <a:cs typeface="Comic Sans MS"/>
              </a:rPr>
              <a:t>show direction of  movement </a:t>
            </a:r>
            <a:r>
              <a:rPr lang="en-US" sz="2400" dirty="0">
                <a:latin typeface="Comic Sans MS"/>
                <a:cs typeface="Comic Sans MS"/>
              </a:rPr>
              <a:t>to </a:t>
            </a:r>
            <a:r>
              <a:rPr lang="en-US" sz="2400" spc="5" dirty="0">
                <a:latin typeface="Comic Sans MS"/>
                <a:cs typeface="Comic Sans MS"/>
              </a:rPr>
              <a:t>and </a:t>
            </a:r>
            <a:r>
              <a:rPr lang="en-US" sz="2400" spc="-5" dirty="0">
                <a:latin typeface="Comic Sans MS"/>
                <a:cs typeface="Comic Sans MS"/>
              </a:rPr>
              <a:t>from </a:t>
            </a:r>
            <a:r>
              <a:rPr lang="en-US" sz="2400" dirty="0">
                <a:latin typeface="Comic Sans MS"/>
                <a:cs typeface="Comic Sans MS"/>
              </a:rPr>
              <a:t>a fixed</a:t>
            </a:r>
            <a:r>
              <a:rPr lang="en-US" sz="2400" spc="-30" dirty="0">
                <a:latin typeface="Comic Sans MS"/>
                <a:cs typeface="Comic Sans MS"/>
              </a:rPr>
              <a:t> </a:t>
            </a:r>
            <a:r>
              <a:rPr lang="en-US" sz="2400" dirty="0">
                <a:latin typeface="Comic Sans MS"/>
                <a:cs typeface="Comic Sans MS"/>
              </a:rPr>
              <a:t>point</a:t>
            </a:r>
          </a:p>
          <a:p>
            <a:r>
              <a:rPr lang="en-US" sz="2400" dirty="0" err="1">
                <a:latin typeface="Comic Sans MS"/>
                <a:cs typeface="Comic Sans MS"/>
              </a:rPr>
              <a:t>Eg</a:t>
            </a:r>
            <a:r>
              <a:rPr lang="en-US" sz="2400" dirty="0">
                <a:latin typeface="Comic Sans MS"/>
                <a:cs typeface="Comic Sans MS"/>
              </a:rPr>
              <a:t>: </a:t>
            </a:r>
            <a:r>
              <a:rPr lang="en-US" sz="2400" dirty="0">
                <a:solidFill>
                  <a:srgbClr val="00B100"/>
                </a:solidFill>
                <a:latin typeface="Comic Sans MS"/>
                <a:cs typeface="Comic Sans MS"/>
              </a:rPr>
              <a:t>to</a:t>
            </a:r>
            <a:r>
              <a:rPr lang="en-US" sz="2400" dirty="0">
                <a:latin typeface="Comic Sans MS"/>
                <a:cs typeface="Comic Sans MS"/>
              </a:rPr>
              <a:t>, </a:t>
            </a:r>
            <a:r>
              <a:rPr lang="en-US" sz="2400" dirty="0">
                <a:solidFill>
                  <a:srgbClr val="D50092"/>
                </a:solidFill>
                <a:latin typeface="Comic Sans MS"/>
                <a:cs typeface="Comic Sans MS"/>
              </a:rPr>
              <a:t>from</a:t>
            </a:r>
            <a:r>
              <a:rPr lang="en-US" sz="2400" dirty="0">
                <a:latin typeface="Comic Sans MS"/>
                <a:cs typeface="Comic Sans M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mic Sans MS"/>
                <a:cs typeface="Comic Sans MS"/>
              </a:rPr>
              <a:t>into</a:t>
            </a:r>
            <a:r>
              <a:rPr lang="en-US" sz="2400" dirty="0">
                <a:latin typeface="Comic Sans MS"/>
                <a:cs typeface="Comic Sans MS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mic Sans MS"/>
                <a:cs typeface="Comic Sans MS"/>
              </a:rPr>
              <a:t>along</a:t>
            </a:r>
            <a:r>
              <a:rPr lang="en-US" sz="2400" spc="-5" dirty="0">
                <a:latin typeface="Comic Sans MS"/>
                <a:cs typeface="Comic Sans MS"/>
              </a:rPr>
              <a:t>, over, 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through</a:t>
            </a:r>
            <a:r>
              <a:rPr lang="en-US" sz="2400" spc="-5" dirty="0">
                <a:latin typeface="Comic Sans MS"/>
                <a:cs typeface="Comic Sans M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mic Sans MS"/>
                <a:cs typeface="Comic Sans MS"/>
              </a:rPr>
              <a:t>across </a:t>
            </a:r>
            <a:r>
              <a:rPr lang="en-US" sz="2400" dirty="0">
                <a:latin typeface="Comic Sans MS"/>
                <a:cs typeface="Comic Sans MS"/>
              </a:rPr>
              <a:t>and</a:t>
            </a:r>
            <a:r>
              <a:rPr lang="en-US" sz="2400" spc="-20" dirty="0">
                <a:latin typeface="Comic Sans MS"/>
                <a:cs typeface="Comic Sans MS"/>
              </a:rPr>
              <a:t> </a:t>
            </a:r>
            <a:r>
              <a:rPr lang="en-US" sz="2400" dirty="0">
                <a:latin typeface="Comic Sans MS"/>
                <a:cs typeface="Comic Sans MS"/>
              </a:rPr>
              <a:t>around.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  <a:endParaRPr lang="en-US" dirty="0">
              <a:solidFill>
                <a:srgbClr val="262626"/>
              </a:solidFill>
              <a:latin typeface="+mj-lt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C8386BD-C8F4-459B-8E71-3F551B0B0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5" b="29026"/>
          <a:stretch/>
        </p:blipFill>
        <p:spPr>
          <a:xfrm>
            <a:off x="5164428" y="609602"/>
            <a:ext cx="674853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4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B0195-E1C5-433F-9CD3-3ADD1365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Examples:-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29655EB1-0FE2-4045-8003-4FB61A67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982132"/>
            <a:ext cx="9931790" cy="4893735"/>
          </a:xfrm>
        </p:spPr>
      </p:pic>
    </p:spTree>
    <p:extLst>
      <p:ext uri="{BB962C8B-B14F-4D97-AF65-F5344CB8AC3E}">
        <p14:creationId xmlns:p14="http://schemas.microsoft.com/office/powerpoint/2010/main" val="1282539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E3496-FB14-489E-B98E-ADE20FF8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51C6E-B99A-4CCF-BFE9-BF393B86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Find the preposition:</a:t>
            </a:r>
            <a:br>
              <a:rPr lang="en-US" b="1" i="0" dirty="0">
                <a:solidFill>
                  <a:srgbClr val="393A68"/>
                </a:solidFill>
                <a:effectLst/>
                <a:latin typeface="Open Sans"/>
              </a:rPr>
            </a:br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Alexa walked through the door.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A. walked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B. door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C. through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D. 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6F372-0A84-424A-877C-0DD64D9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EC1DC0-D0F7-45F1-930D-602FA956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Adverbs can describe_____, ______, &amp; ______.</a:t>
            </a:r>
          </a:p>
          <a:p>
            <a:r>
              <a:rPr lang="en-US" dirty="0"/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nouns, verbs, adjectives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B.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verbs, adjectives, adverbs</a:t>
            </a:r>
            <a:endParaRPr lang="en-US" dirty="0">
              <a:solidFill>
                <a:srgbClr val="393A68"/>
              </a:solidFill>
              <a:latin typeface="Open Sans"/>
            </a:endParaRP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pronouns, verbs, adjectives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verbs, adverbs, nouns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C99AF-C482-4BFD-9CDE-4E62C34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6EDCD-CE8D-4BC1-B72E-E475A49B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3881399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89472-D6A6-4BE1-A685-097F882E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refer to one point in time, use the prepositions </a:t>
            </a:r>
            <a:r>
              <a:rPr lang="en-US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"in," "at," and "on."</a:t>
            </a:r>
            <a:r>
              <a:rPr lang="en-US" sz="1800" b="1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45973E8-26FA-4626-B958-8911FCBA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"in" with parts of the day (not specific times), months, years, and seasons.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"at"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time of day. Also use "at" with noon, night, and midnight.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"on" with days.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56497049-A42A-47EC-A1B9-A4B2AB504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"/>
          <a:stretch/>
        </p:blipFill>
        <p:spPr>
          <a:xfrm>
            <a:off x="5340626" y="496090"/>
            <a:ext cx="6135757" cy="57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9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8BC6E-DF66-4A95-95E4-EB3C006F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4D004-09D8-4C37-8803-46754111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The park opens __________ 9.30 every morning and closes _____ 6.45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A. at/on</a:t>
            </a:r>
          </a:p>
          <a:p>
            <a:pPr marL="0" indent="0">
              <a:buNone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 B. on/on</a:t>
            </a:r>
          </a:p>
          <a:p>
            <a:pPr marL="0" indent="0">
              <a:buNone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 C. at/in</a:t>
            </a:r>
          </a:p>
          <a:p>
            <a:pPr marL="0" indent="0">
              <a:buNone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 D. at/at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/>
            </a:r>
            <a:br>
              <a:rPr lang="en-US" b="0" i="0" dirty="0">
                <a:solidFill>
                  <a:srgbClr val="393A68"/>
                </a:solidFill>
                <a:effectLst/>
                <a:latin typeface="Open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0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855B8-9320-4369-9AC4-ADC66EAC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3E6F1-4412-4806-A030-0AC7D041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Option-D</a:t>
            </a:r>
          </a:p>
        </p:txBody>
      </p:sp>
    </p:spTree>
    <p:extLst>
      <p:ext uri="{BB962C8B-B14F-4D97-AF65-F5344CB8AC3E}">
        <p14:creationId xmlns:p14="http://schemas.microsoft.com/office/powerpoint/2010/main" val="3729338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A4616-449B-4CEA-AFB3-73727C1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 refer to extended time, use the prepositions "since," "for," "by," "during," "from…to," "from…until," "with," and "within."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8CA71-4DD3-412E-B80D-F29E7AC5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have lived in Minneapolis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2005. (I moved there in 2005 and still live there.)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will be in Toronto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3 weeks. (He will spend 3 weeks in Toronto.)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 will finish her homework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6:00. (She will finish her homework sometime between now and 6:00.)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works part time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summer. (For the period of time throughout the summer.)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collect data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January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June. (Starting in January and ending in June.)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in school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August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May. (Starting in August and ending in May.)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 will graduate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 years. (Not longer than 2 years.)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104FA-0858-4763-B489-CC30832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Prepositions of PLACE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80E9CC6-B247-4DAA-8B03-6C67C046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Prepositions of place are used to show the position or location of one thing in the relation to  other.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xmlns="" id="{88EDDF0E-8DF6-4619-BF1B-D462DAB3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609602"/>
            <a:ext cx="60980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7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04305-1630-4266-B266-B0865102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50C63-87F7-4B7E-BE7B-7D42917F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Which list contains only prepositions?</a:t>
            </a:r>
          </a:p>
          <a:p>
            <a:r>
              <a:rPr lang="en-US" dirty="0"/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five, red, sweet, angry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yesterday, frequently, here, cup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good, boring, worse, nice</a:t>
            </a:r>
            <a:endParaRPr lang="en-US" dirty="0">
              <a:solidFill>
                <a:srgbClr val="393A68"/>
              </a:solidFill>
              <a:latin typeface="Open Sans"/>
            </a:endParaRP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above, under, towards,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4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7D7C9-26BE-417A-B65A-20938E8E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8133A-4B9E-4B40-BFE2-4DD4443A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D</a:t>
            </a:r>
          </a:p>
        </p:txBody>
      </p:sp>
    </p:spTree>
    <p:extLst>
      <p:ext uri="{BB962C8B-B14F-4D97-AF65-F5344CB8AC3E}">
        <p14:creationId xmlns:p14="http://schemas.microsoft.com/office/powerpoint/2010/main" val="1168227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3A0E2-AEF2-438E-9A13-AD026DDB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262626"/>
                </a:solidFill>
              </a:rPr>
              <a:t>Prepositions of 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E9676-FB45-4494-8903-3C77F928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fontAlgn="t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refer to a place, use the prepositions "in"</a:t>
            </a:r>
            <a:r>
              <a:rPr lang="en-US" sz="56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(the point itself), "at"</a:t>
            </a:r>
            <a:r>
              <a:rPr lang="en-US" sz="56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(the general vicinity), "on" (the surface), and "inside" (something contained).</a:t>
            </a:r>
            <a:endParaRPr lang="en-US" sz="5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They will meet</a:t>
            </a:r>
            <a:r>
              <a:rPr lang="en-US" sz="56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in</a:t>
            </a: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the lunchroom.</a:t>
            </a:r>
            <a:endParaRPr lang="en-US" sz="56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She was waiting </a:t>
            </a:r>
            <a:r>
              <a:rPr lang="en-US" sz="56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the corner.</a:t>
            </a:r>
            <a:endParaRPr lang="en-US" sz="56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 left his phone </a:t>
            </a:r>
            <a:r>
              <a:rPr lang="en-US" sz="56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5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the bed.</a:t>
            </a:r>
            <a:endParaRPr lang="en-US" sz="56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56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3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C74C9-FD45-4907-893B-7C1FFEB5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D3261E-8660-43B9-9038-D4B474B4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fontAlgn="t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refer to an object higher than a point, use the prepositions "over" and "above." To refer to an object lower than a point, use the prepositions "below," "beneath," "under," and "underneath."</a:t>
            </a:r>
            <a:endParaRPr lang="en-U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bird flew </a:t>
            </a:r>
            <a:r>
              <a:rPr lang="en-US" sz="24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the house.</a:t>
            </a:r>
            <a:endParaRPr lang="en-US" sz="24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plates were on the shelf </a:t>
            </a:r>
            <a:r>
              <a:rPr lang="en-US" sz="24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the cups.</a:t>
            </a: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Basements are dug </a:t>
            </a:r>
            <a:r>
              <a:rPr lang="en-US" sz="2400" b="1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ground.</a:t>
            </a:r>
            <a:endParaRPr lang="en-US" sz="2400" b="1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8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7F981-7885-4259-885B-FA8A4470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FDF5A-7B0D-4DBB-B069-FE39531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2195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978D0-E853-48B5-B79B-A0FDB004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35459-5D70-42D9-ABC7-8A4C63B6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fontAlgn="t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refer to an object close to a point, use the prepositions "by," "near," "next to," "between," "among," and "opposite.“</a:t>
            </a:r>
          </a:p>
          <a:p>
            <a:pPr marL="0" marR="0" indent="0" fontAlgn="t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gas station is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grocery store.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park is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her house.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 your bike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to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garage.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deer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two trees.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purple flower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weeds.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garage is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opposite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the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5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FB0A9-6B7A-42D3-9673-CD37C7A8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5DF143-09B9-4A51-BA69-BDE0DD80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green ball is …………                        </a:t>
            </a:r>
          </a:p>
          <a:p>
            <a:r>
              <a:rPr lang="en-US" dirty="0"/>
              <a:t>A. in front of the box</a:t>
            </a:r>
          </a:p>
          <a:p>
            <a:r>
              <a:rPr lang="en-US" dirty="0"/>
              <a:t>B.  under the box</a:t>
            </a:r>
          </a:p>
          <a:p>
            <a:r>
              <a:rPr lang="en-US" dirty="0"/>
              <a:t>C. in the box</a:t>
            </a:r>
          </a:p>
          <a:p>
            <a:r>
              <a:rPr lang="en-US" dirty="0"/>
              <a:t>D. behind the box</a:t>
            </a:r>
          </a:p>
        </p:txBody>
      </p:sp>
      <p:pic>
        <p:nvPicPr>
          <p:cNvPr id="2176" name="Picture 128">
            <a:extLst>
              <a:ext uri="{FF2B5EF4-FFF2-40B4-BE49-F238E27FC236}">
                <a16:creationId xmlns:a16="http://schemas.microsoft.com/office/drawing/2014/main" xmlns="" id="{A96B7133-DF51-41EF-90C2-E8F8B7D6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20" y="2556932"/>
            <a:ext cx="3810000" cy="27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63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AB4DA-00E2-48B3-8AAD-F940E934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EFA95-588B-499A-A481-7CB1D46B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4069553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Make Students presenter and tell them to choose the correct option.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361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17243" r="6068" b="5511"/>
          <a:stretch/>
        </p:blipFill>
        <p:spPr>
          <a:xfrm>
            <a:off x="1197735" y="695459"/>
            <a:ext cx="9028090" cy="5589432"/>
          </a:xfrm>
        </p:spPr>
      </p:pic>
    </p:spTree>
    <p:extLst>
      <p:ext uri="{BB962C8B-B14F-4D97-AF65-F5344CB8AC3E}">
        <p14:creationId xmlns:p14="http://schemas.microsoft.com/office/powerpoint/2010/main" val="4672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B99C7-D2F9-4BFD-A714-6ED33264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Prepositions of Spatial Relationships- 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refer to a spatial relationship, use the prepositions </a:t>
            </a:r>
            <a:b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E12D9-A4DC-470D-A317-9B3FA37F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"above," "across," "against," "ahead of," "along," "among," "around," "behind," "below,"</a:t>
            </a:r>
            <a:b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"beneath," "besides," "between," "from," "in front of," "inside," "near," "off," "out of," "through," "toward," "under," and "within.“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post office is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street from the grocery store.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stop at many attractions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along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way.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kids are hiding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tree.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 shirt is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 a check mark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box.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41229-8D9D-4887-A57E-C8E2EB40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10DB-037B-4153-9B75-72B01220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 preposition?</a:t>
            </a:r>
          </a:p>
          <a:p>
            <a:r>
              <a:rPr lang="en-US" dirty="0"/>
              <a:t>A. Among</a:t>
            </a:r>
          </a:p>
          <a:p>
            <a:r>
              <a:rPr lang="en-US" dirty="0"/>
              <a:t>B. All</a:t>
            </a:r>
          </a:p>
          <a:p>
            <a:r>
              <a:rPr lang="en-US" dirty="0"/>
              <a:t>C. With</a:t>
            </a:r>
          </a:p>
          <a:p>
            <a:r>
              <a:rPr lang="en-US" dirty="0"/>
              <a:t>D.  By</a:t>
            </a:r>
          </a:p>
        </p:txBody>
      </p:sp>
    </p:spTree>
    <p:extLst>
      <p:ext uri="{BB962C8B-B14F-4D97-AF65-F5344CB8AC3E}">
        <p14:creationId xmlns:p14="http://schemas.microsoft.com/office/powerpoint/2010/main" val="42456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670DE-2B63-4ECF-82EB-ECDA0C91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86454-9106-48C6-9762-E1B26B8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340603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FD19D-4302-4B91-9600-D7A9CC4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Common Verb + Preposition Combinations</a:t>
            </a: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91B20-AD19-46D2-A65F-34458F4D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225287"/>
            <a:ext cx="5953630" cy="5650581"/>
          </a:xfrm>
        </p:spPr>
        <p:txBody>
          <a:bodyPr anchor="ctr"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About: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worry, complain, read</a:t>
            </a: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worries about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future.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complained about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homework.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about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flooding in the city.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At: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arrive (a building or event), smile,    look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arrived at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airport 2 hours early.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children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smiled at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looked at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57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DC3E2-1BBE-48EF-A794-8443062B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Common Verb + Preposition Combinations</a:t>
            </a:r>
            <a: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4CB27-058C-4D33-8E8D-223D96C4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196948"/>
            <a:ext cx="5953630" cy="5678920"/>
          </a:xfrm>
        </p:spPr>
        <p:txBody>
          <a:bodyPr anchor="ctr"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From: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differ, suffer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 from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my original idea.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suffers from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dementia.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For: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account, allow, search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sure to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for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any discrepancies.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returned the transcripts to the interviewees to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for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revisions to be made.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 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for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missing dog.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7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40B28-D514-436A-899F-C648E2C1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62626"/>
                </a:solidFill>
                <a:effectLst/>
                <a:latin typeface="Open Sans"/>
              </a:rPr>
              <a:t/>
            </a:r>
            <a:br>
              <a:rPr lang="en-US" sz="4400" b="1" i="0" dirty="0">
                <a:solidFill>
                  <a:srgbClr val="262626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74F66-8C44-4B92-96A6-B42DC188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9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012" y="609601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D77D792-C941-4BDD-9C10-32CA6FC8AFD9}"/>
              </a:ext>
            </a:extLst>
          </p:cNvPr>
          <p:cNvSpPr>
            <a:spLocks noGrp="1"/>
          </p:cNvSpPr>
          <p:nvPr/>
        </p:nvSpPr>
        <p:spPr>
          <a:xfrm>
            <a:off x="929140" y="972765"/>
            <a:ext cx="2835464" cy="12548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i="0" dirty="0">
                <a:solidFill>
                  <a:srgbClr val="262626"/>
                </a:solidFill>
                <a:effectLst/>
                <a:latin typeface="Open Sans"/>
              </a:rPr>
              <a:t>HOW TO FORM ADVERBS</a:t>
            </a:r>
            <a:br>
              <a:rPr lang="en-US" sz="2800" b="1" i="0" dirty="0">
                <a:solidFill>
                  <a:srgbClr val="262626"/>
                </a:solidFill>
                <a:effectLst/>
                <a:latin typeface="Open Sans"/>
              </a:rPr>
            </a:b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41775E3-7B0B-4BDF-B4AC-D93C1C35FB3A}"/>
              </a:ext>
            </a:extLst>
          </p:cNvPr>
          <p:cNvSpPr>
            <a:spLocks noGrp="1"/>
          </p:cNvSpPr>
          <p:nvPr/>
        </p:nvSpPr>
        <p:spPr>
          <a:xfrm>
            <a:off x="929141" y="2430470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  <a:t>Adverbs are often formed by adding </a:t>
            </a:r>
            <a:r>
              <a:rPr lang="en-US" sz="1800" b="1" i="1" dirty="0">
                <a:solidFill>
                  <a:srgbClr val="262626"/>
                </a:solidFill>
                <a:effectLst/>
                <a:latin typeface="inherit"/>
              </a:rPr>
              <a:t>-</a:t>
            </a:r>
            <a:r>
              <a:rPr lang="en-US" sz="1800" b="1" i="1" dirty="0" err="1">
                <a:solidFill>
                  <a:srgbClr val="262626"/>
                </a:solidFill>
                <a:effectLst/>
                <a:latin typeface="inherit"/>
              </a:rPr>
              <a:t>ly</a:t>
            </a:r>
            <a: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  <a:t> to an adjective:</a:t>
            </a:r>
          </a:p>
          <a:p>
            <a:pPr fontAlgn="base"/>
            <a: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  <a:t>slow – slowly</a:t>
            </a:r>
            <a:b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</a:br>
            <a: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  <a:t>weak – weakly</a:t>
            </a:r>
            <a:b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</a:br>
            <a:r>
              <a:rPr lang="en-US" sz="1800" b="1" i="0" dirty="0">
                <a:solidFill>
                  <a:srgbClr val="262626"/>
                </a:solidFill>
                <a:effectLst/>
                <a:latin typeface="Open Sans"/>
              </a:rPr>
              <a:t>frequent – frequently</a:t>
            </a:r>
          </a:p>
          <a:p>
            <a:pPr fontAlgn="base"/>
            <a:r>
              <a:rPr lang="en-US" sz="1800" b="0" i="0" dirty="0">
                <a:solidFill>
                  <a:srgbClr val="262626"/>
                </a:solidFill>
                <a:effectLst/>
                <a:latin typeface="Open Sans"/>
              </a:rPr>
              <a:t>although there are many exceptions and irregulars, for example: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4795491" y="-1"/>
            <a:ext cx="7396509" cy="685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xmlns="" id="{E711BCFF-5E44-46C6-99DA-1D77CA7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66" y="555530"/>
            <a:ext cx="6848521" cy="57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F893F-9E3D-4366-B4ED-ABEED034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910A7-D734-4C4B-B950-73E159A9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"My mom got upset with me because I was up past my bedtime"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How many prepositions are there? 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1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 2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 3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28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E7D05-432B-48C9-8422-9BDD025D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68A807-9064-4E40-AC94-F9BCE965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2815249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F084B-6B81-47CE-A544-277061E6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Common Verb + Preposition Combinations</a:t>
            </a:r>
            <a: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4759A-8183-48B6-9A81-CA6A062D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In: 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occur, result, succeed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problem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occurred in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three out of four cases.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recruitment strategies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resulted in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finding 10 participants.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 will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succeed in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completing her degree.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Of: 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approve, consist, smell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approve of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idea.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recipe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consists of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three basic ingredients.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basement </a:t>
            </a:r>
            <a:r>
              <a:rPr lang="en-US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smells of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mildew.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2187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9EC97-AF66-4B00-81B1-012BFEC9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Common Verb + Preposition Combinations</a:t>
            </a:r>
            <a: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9F5A01-00DA-4767-960B-66C0DCCD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0"/>
            <a:ext cx="5953630" cy="5875868"/>
          </a:xfrm>
        </p:spPr>
        <p:txBody>
          <a:bodyPr anchor="ctr">
            <a:normAutofit fontScale="92500" lnSpcReduction="10000"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endParaRPr lang="en-US" sz="19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On: 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concentrate, depend, insist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is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concentrating on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his work.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 on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each other.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must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insist on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following this rule.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belong, contribute, lead, refer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Bears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 to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family of mammals.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hope to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contribute to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previous research.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results will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future research on the topic.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 to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my previous explanation.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With: 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(dis)agree, argue, deal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(dis)agree with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you.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argued with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him.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will </a:t>
            </a:r>
            <a:r>
              <a:rPr lang="en-US" sz="1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 with</a:t>
            </a:r>
            <a:r>
              <a:rPr lang="en-US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situation.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87188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 Tell he position of Ball &amp; Rabbit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2292439"/>
            <a:ext cx="9736429" cy="3837905"/>
          </a:xfrm>
        </p:spPr>
      </p:pic>
    </p:spTree>
    <p:extLst>
      <p:ext uri="{BB962C8B-B14F-4D97-AF65-F5344CB8AC3E}">
        <p14:creationId xmlns:p14="http://schemas.microsoft.com/office/powerpoint/2010/main" val="4216882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D9E47-33C8-4344-9A69-302262F5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BB851-DA60-4CAC-B25A-0FCC2FFB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Visitors are asked to abstain ___________ smoking on the premises.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from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on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to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7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774F8-9DEC-4EA2-9423-202F1069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D6B19-01B2-4607-BF28-AE01E5B9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1270394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222222"/>
                </a:solidFill>
                <a:latin typeface="Agency FB" pitchFamily="34" charset="0"/>
              </a:rPr>
              <a:t>Persist in patience – it may not happen overnight, but make good patience a habit that </a:t>
            </a:r>
            <a:r>
              <a:rPr lang="en-US" sz="6000">
                <a:solidFill>
                  <a:srgbClr val="222222"/>
                </a:solidFill>
                <a:latin typeface="Agency FB" pitchFamily="34" charset="0"/>
              </a:rPr>
              <a:t>you </a:t>
            </a:r>
            <a:r>
              <a:rPr lang="en-US" sz="6000" smtClean="0">
                <a:solidFill>
                  <a:srgbClr val="222222"/>
                </a:solidFill>
                <a:latin typeface="Agency FB" pitchFamily="34" charset="0"/>
              </a:rPr>
              <a:t>practice…….”</a:t>
            </a:r>
            <a:endParaRPr lang="en-US" sz="6000" dirty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Forte" pitchFamily="66" charset="0"/>
              </a:rPr>
              <a:t>           THANK YOU</a:t>
            </a:r>
            <a:endParaRPr lang="en-US" sz="60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5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D99F7-2F71-48E8-8107-0B3B3E28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50A10-9A1B-4542-BEB4-C7445D73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Make the following into adverbs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slow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lucky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fast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economic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BD4C7-F820-421D-9A0B-F2148A55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0E3A9-F028-4C5E-B3C8-159BFB47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 Adverbs can modify all of the following, except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a. verbs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b. adjectives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c. other adverbs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d. conjunctions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640DD-D83A-4471-A926-98A5D840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E99D6-0A3B-4945-89C7-A387E749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OPTION-D</a:t>
            </a:r>
          </a:p>
        </p:txBody>
      </p:sp>
    </p:spTree>
    <p:extLst>
      <p:ext uri="{BB962C8B-B14F-4D97-AF65-F5344CB8AC3E}">
        <p14:creationId xmlns:p14="http://schemas.microsoft.com/office/powerpoint/2010/main" val="11604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1330</Words>
  <Application>Microsoft Office PowerPoint</Application>
  <PresentationFormat>Custom</PresentationFormat>
  <Paragraphs>292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Organic</vt:lpstr>
      <vt:lpstr>PART-3</vt:lpstr>
      <vt:lpstr>ADVERB</vt:lpstr>
      <vt:lpstr>For Example:-</vt:lpstr>
      <vt:lpstr>Poll Question:-</vt:lpstr>
      <vt:lpstr>Answer</vt:lpstr>
      <vt:lpstr> </vt:lpstr>
      <vt:lpstr>Activity</vt:lpstr>
      <vt:lpstr>Poll Question</vt:lpstr>
      <vt:lpstr>Answer</vt:lpstr>
      <vt:lpstr>PowerPoint Presentation</vt:lpstr>
      <vt:lpstr>Adverb of MANNER</vt:lpstr>
      <vt:lpstr>Examples:-</vt:lpstr>
      <vt:lpstr>Poll Question</vt:lpstr>
      <vt:lpstr>Answer</vt:lpstr>
      <vt:lpstr>Adverb of TIME</vt:lpstr>
      <vt:lpstr>Examples:-</vt:lpstr>
      <vt:lpstr>Poll Question</vt:lpstr>
      <vt:lpstr>Answer</vt:lpstr>
      <vt:lpstr>Adverb of PLACE</vt:lpstr>
      <vt:lpstr>For Example:-</vt:lpstr>
      <vt:lpstr>Poll Question</vt:lpstr>
      <vt:lpstr>Answer</vt:lpstr>
      <vt:lpstr>Adverb of FREQUENCY</vt:lpstr>
      <vt:lpstr>For Example:-</vt:lpstr>
      <vt:lpstr>Poll Question- Choose the correct option.</vt:lpstr>
      <vt:lpstr>Answer</vt:lpstr>
      <vt:lpstr>Adverb of DEGREE</vt:lpstr>
      <vt:lpstr> Examples:-</vt:lpstr>
      <vt:lpstr>Poll Question</vt:lpstr>
      <vt:lpstr>Answer</vt:lpstr>
      <vt:lpstr>HOW TO USE ADVERBS </vt:lpstr>
      <vt:lpstr>Activity</vt:lpstr>
      <vt:lpstr>PowerPoint Presentation</vt:lpstr>
      <vt:lpstr> Prepositions are words that we use before  nouns or pronouns to show their relationship  with other words in a sentence. </vt:lpstr>
      <vt:lpstr>Poll Question:-</vt:lpstr>
      <vt:lpstr>Answer</vt:lpstr>
      <vt:lpstr>PREPOSITIONS OF DIRECTION</vt:lpstr>
      <vt:lpstr>Examples:-</vt:lpstr>
      <vt:lpstr>Poll Question:-</vt:lpstr>
      <vt:lpstr>Answer </vt:lpstr>
      <vt:lpstr>To refer to one point in time, use the prepositions "in," "at," and "on." </vt:lpstr>
      <vt:lpstr>Poll Question:-</vt:lpstr>
      <vt:lpstr>Answer</vt:lpstr>
      <vt:lpstr> To refer to extended time, use the prepositions "since," "for," "by," "during," "from…to," "from…until," "with," and "within." </vt:lpstr>
      <vt:lpstr>Prepositions of PLACE</vt:lpstr>
      <vt:lpstr>Poll Question:-</vt:lpstr>
      <vt:lpstr>Answer</vt:lpstr>
      <vt:lpstr>Prepositions of PLACE</vt:lpstr>
      <vt:lpstr>PowerPoint Presentation</vt:lpstr>
      <vt:lpstr>PowerPoint Presentation</vt:lpstr>
      <vt:lpstr>Poll Question</vt:lpstr>
      <vt:lpstr>Answer</vt:lpstr>
      <vt:lpstr>Activity-</vt:lpstr>
      <vt:lpstr>PowerPoint Presentation</vt:lpstr>
      <vt:lpstr> Prepositions of Spatial Relationships- To refer to a spatial relationship, use the prepositions   </vt:lpstr>
      <vt:lpstr>Poll Question:-</vt:lpstr>
      <vt:lpstr>Answer</vt:lpstr>
      <vt:lpstr>Some Common Verb + Preposition Combinations </vt:lpstr>
      <vt:lpstr>Some Common Verb + Preposition Combinations </vt:lpstr>
      <vt:lpstr>Poll Question:-</vt:lpstr>
      <vt:lpstr>Answer</vt:lpstr>
      <vt:lpstr>Some Common Verb + Preposition Combinations </vt:lpstr>
      <vt:lpstr>Some Common Verb + Preposition Combinations </vt:lpstr>
      <vt:lpstr>Activity- Tell he position of Ball &amp; Rabbit </vt:lpstr>
      <vt:lpstr>Poll Question:-</vt:lpstr>
      <vt:lpstr>Answer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PART-II</dc:title>
  <dc:creator>Akash Pundir</dc:creator>
  <cp:lastModifiedBy>DELL</cp:lastModifiedBy>
  <cp:revision>29</cp:revision>
  <dcterms:created xsi:type="dcterms:W3CDTF">2020-12-15T16:58:14Z</dcterms:created>
  <dcterms:modified xsi:type="dcterms:W3CDTF">2020-12-29T13:13:15Z</dcterms:modified>
</cp:coreProperties>
</file>