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04" r:id="rId2"/>
    <p:sldId id="289" r:id="rId3"/>
    <p:sldId id="312" r:id="rId4"/>
    <p:sldId id="345" r:id="rId5"/>
    <p:sldId id="290" r:id="rId6"/>
    <p:sldId id="315" r:id="rId7"/>
    <p:sldId id="346" r:id="rId8"/>
    <p:sldId id="291" r:id="rId9"/>
    <p:sldId id="292" r:id="rId10"/>
    <p:sldId id="313" r:id="rId11"/>
    <p:sldId id="347" r:id="rId12"/>
    <p:sldId id="299" r:id="rId13"/>
    <p:sldId id="348" r:id="rId14"/>
    <p:sldId id="293" r:id="rId15"/>
    <p:sldId id="294" r:id="rId16"/>
    <p:sldId id="314" r:id="rId17"/>
    <p:sldId id="349" r:id="rId18"/>
    <p:sldId id="295" r:id="rId19"/>
    <p:sldId id="296" r:id="rId20"/>
    <p:sldId id="311" r:id="rId21"/>
    <p:sldId id="350" r:id="rId22"/>
    <p:sldId id="361" r:id="rId23"/>
    <p:sldId id="362" r:id="rId24"/>
    <p:sldId id="297" r:id="rId25"/>
    <p:sldId id="298" r:id="rId26"/>
    <p:sldId id="309" r:id="rId27"/>
    <p:sldId id="351" r:id="rId28"/>
    <p:sldId id="300" r:id="rId29"/>
    <p:sldId id="308" r:id="rId30"/>
    <p:sldId id="352" r:id="rId31"/>
    <p:sldId id="301" r:id="rId32"/>
    <p:sldId id="307" r:id="rId33"/>
    <p:sldId id="353" r:id="rId34"/>
    <p:sldId id="303" r:id="rId35"/>
    <p:sldId id="305" r:id="rId36"/>
    <p:sldId id="365" r:id="rId37"/>
    <p:sldId id="366" r:id="rId38"/>
    <p:sldId id="398" r:id="rId39"/>
    <p:sldId id="397" r:id="rId40"/>
    <p:sldId id="367" r:id="rId41"/>
    <p:sldId id="368" r:id="rId42"/>
    <p:sldId id="369" r:id="rId43"/>
    <p:sldId id="392" r:id="rId44"/>
    <p:sldId id="393" r:id="rId45"/>
    <p:sldId id="370" r:id="rId46"/>
    <p:sldId id="371" r:id="rId47"/>
    <p:sldId id="390" r:id="rId48"/>
    <p:sldId id="391" r:id="rId49"/>
    <p:sldId id="372" r:id="rId50"/>
    <p:sldId id="374" r:id="rId51"/>
    <p:sldId id="396" r:id="rId52"/>
    <p:sldId id="394" r:id="rId53"/>
    <p:sldId id="375" r:id="rId54"/>
    <p:sldId id="376" r:id="rId55"/>
    <p:sldId id="403" r:id="rId56"/>
    <p:sldId id="377" r:id="rId57"/>
    <p:sldId id="388" r:id="rId58"/>
    <p:sldId id="389" r:id="rId59"/>
    <p:sldId id="373" r:id="rId60"/>
    <p:sldId id="378" r:id="rId61"/>
    <p:sldId id="379" r:id="rId62"/>
    <p:sldId id="386" r:id="rId63"/>
    <p:sldId id="387" r:id="rId64"/>
    <p:sldId id="380" r:id="rId65"/>
    <p:sldId id="381" r:id="rId66"/>
    <p:sldId id="382" r:id="rId67"/>
    <p:sldId id="399" r:id="rId68"/>
    <p:sldId id="400" r:id="rId69"/>
    <p:sldId id="383" r:id="rId70"/>
    <p:sldId id="384" r:id="rId71"/>
    <p:sldId id="385" r:id="rId72"/>
    <p:sldId id="402" r:id="rId73"/>
    <p:sldId id="401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8F09634-FFC4-48C4-A645-332ECCD79EC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F60E714-2C67-4C59-9C62-6C76B0B95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9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9634-FFC4-48C4-A645-332ECCD79EC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E714-2C67-4C59-9C62-6C76B0B95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2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9634-FFC4-48C4-A645-332ECCD79EC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E714-2C67-4C59-9C62-6C76B0B95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68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9634-FFC4-48C4-A645-332ECCD79EC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E714-2C67-4C59-9C62-6C76B0B958F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201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9634-FFC4-48C4-A645-332ECCD79EC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E714-2C67-4C59-9C62-6C76B0B95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6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9634-FFC4-48C4-A645-332ECCD79EC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E714-2C67-4C59-9C62-6C76B0B958F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46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9634-FFC4-48C4-A645-332ECCD79EC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E714-2C67-4C59-9C62-6C76B0B95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768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9634-FFC4-48C4-A645-332ECCD79EC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E714-2C67-4C59-9C62-6C76B0B95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799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9634-FFC4-48C4-A645-332ECCD79EC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E714-2C67-4C59-9C62-6C76B0B95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31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9634-FFC4-48C4-A645-332ECCD79EC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E714-2C67-4C59-9C62-6C76B0B95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9634-FFC4-48C4-A645-332ECCD79EC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E714-2C67-4C59-9C62-6C76B0B95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98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9634-FFC4-48C4-A645-332ECCD79EC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E714-2C67-4C59-9C62-6C76B0B95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9634-FFC4-48C4-A645-332ECCD79EC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E714-2C67-4C59-9C62-6C76B0B95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44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9634-FFC4-48C4-A645-332ECCD79EC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E714-2C67-4C59-9C62-6C76B0B95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18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9634-FFC4-48C4-A645-332ECCD79EC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E714-2C67-4C59-9C62-6C76B0B95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1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9634-FFC4-48C4-A645-332ECCD79EC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E714-2C67-4C59-9C62-6C76B0B95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34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9634-FFC4-48C4-A645-332ECCD79EC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E714-2C67-4C59-9C62-6C76B0B95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9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F09634-FFC4-48C4-A645-332ECCD79EC5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60E714-2C67-4C59-9C62-6C76B0B95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5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gif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7esl.com/ah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5EB864-C273-48B5-AAEA-E939627F8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PART-4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6BB80C7-76BA-4957-A425-36834E301E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2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E3B635-2F93-4B14-B7AD-76C89CAF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F774E6-3129-41A5-967A-30FB098F7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93A68"/>
                </a:solidFill>
                <a:effectLst/>
                <a:latin typeface="Open Sans"/>
              </a:rPr>
              <a:t> How many coordinating conjunctions are there?</a:t>
            </a:r>
          </a:p>
          <a:p>
            <a:r>
              <a:rPr lang="en-US" b="1" dirty="0">
                <a:solidFill>
                  <a:srgbClr val="393A68"/>
                </a:solidFill>
                <a:latin typeface="Open Sans"/>
              </a:rPr>
              <a:t>A. 6</a:t>
            </a:r>
          </a:p>
          <a:p>
            <a:r>
              <a:rPr lang="en-US" b="1" dirty="0">
                <a:solidFill>
                  <a:srgbClr val="393A68"/>
                </a:solidFill>
                <a:latin typeface="Open Sans"/>
              </a:rPr>
              <a:t>B. 5</a:t>
            </a:r>
          </a:p>
          <a:p>
            <a:r>
              <a:rPr lang="en-US" b="1" dirty="0">
                <a:solidFill>
                  <a:srgbClr val="393A68"/>
                </a:solidFill>
                <a:latin typeface="Open Sans"/>
              </a:rPr>
              <a:t>C. 7</a:t>
            </a:r>
          </a:p>
          <a:p>
            <a:r>
              <a:rPr lang="en-US" b="1" dirty="0">
                <a:solidFill>
                  <a:srgbClr val="393A68"/>
                </a:solidFill>
                <a:latin typeface="Open Sans"/>
              </a:rPr>
              <a:t>D. 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667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79B90F-C250-4554-9490-C7602286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98BCAA-79B5-425D-87D8-69C346E06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OPTION- C</a:t>
            </a:r>
          </a:p>
        </p:txBody>
      </p:sp>
    </p:spTree>
    <p:extLst>
      <p:ext uri="{BB962C8B-B14F-4D97-AF65-F5344CB8AC3E}">
        <p14:creationId xmlns:p14="http://schemas.microsoft.com/office/powerpoint/2010/main" val="424132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358FBD-6E96-4B08-BF62-092C14F9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6F090A-52E6-4E8C-8178-A8FF639CB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93A68"/>
                </a:solidFill>
                <a:effectLst/>
                <a:latin typeface="Open Sans"/>
              </a:rPr>
              <a:t>What does the acronym FANBOYS stand for?</a:t>
            </a:r>
          </a:p>
          <a:p>
            <a:r>
              <a:rPr lang="en-US" b="1" dirty="0">
                <a:solidFill>
                  <a:srgbClr val="393A68"/>
                </a:solidFill>
                <a:latin typeface="Open Sans"/>
              </a:rPr>
              <a:t>A.</a:t>
            </a:r>
            <a:r>
              <a:rPr lang="en-US" b="0" i="0" dirty="0">
                <a:solidFill>
                  <a:srgbClr val="393A68"/>
                </a:solidFill>
                <a:effectLst/>
                <a:latin typeface="Open Sans"/>
              </a:rPr>
              <a:t> For, And, Nor, But, Yet, Since</a:t>
            </a:r>
            <a:endParaRPr lang="en-US" b="1" dirty="0">
              <a:solidFill>
                <a:srgbClr val="393A68"/>
              </a:solidFill>
              <a:latin typeface="Open Sans"/>
            </a:endParaRPr>
          </a:p>
          <a:p>
            <a:r>
              <a:rPr lang="en-US" b="1" dirty="0">
                <a:solidFill>
                  <a:srgbClr val="393A68"/>
                </a:solidFill>
                <a:latin typeface="Open Sans"/>
              </a:rPr>
              <a:t>B. </a:t>
            </a:r>
            <a:r>
              <a:rPr lang="en-US" b="0" i="0" dirty="0">
                <a:solidFill>
                  <a:srgbClr val="393A68"/>
                </a:solidFill>
                <a:effectLst/>
                <a:latin typeface="Open Sans"/>
              </a:rPr>
              <a:t>Finally, After, Neither, Once, Yet, Since</a:t>
            </a:r>
            <a:endParaRPr lang="en-US" b="1" i="0" dirty="0">
              <a:solidFill>
                <a:srgbClr val="393A68"/>
              </a:solidFill>
              <a:effectLst/>
              <a:latin typeface="Open Sans"/>
            </a:endParaRPr>
          </a:p>
          <a:p>
            <a:r>
              <a:rPr lang="en-US" b="1" dirty="0">
                <a:solidFill>
                  <a:srgbClr val="393A68"/>
                </a:solidFill>
                <a:latin typeface="Open Sans"/>
              </a:rPr>
              <a:t>C.</a:t>
            </a:r>
            <a:r>
              <a:rPr lang="en-US" b="0" i="0" dirty="0">
                <a:solidFill>
                  <a:srgbClr val="393A68"/>
                </a:solidFill>
                <a:effectLst/>
                <a:latin typeface="Open Sans"/>
              </a:rPr>
              <a:t> For, And, Nor, Because, Or, Yet, So</a:t>
            </a:r>
            <a:endParaRPr lang="en-US" b="1" dirty="0">
              <a:solidFill>
                <a:srgbClr val="393A68"/>
              </a:solidFill>
              <a:latin typeface="Open Sans"/>
            </a:endParaRPr>
          </a:p>
          <a:p>
            <a:r>
              <a:rPr lang="en-US" b="1" dirty="0">
                <a:solidFill>
                  <a:srgbClr val="393A68"/>
                </a:solidFill>
                <a:latin typeface="Open Sans"/>
              </a:rPr>
              <a:t>D.</a:t>
            </a:r>
            <a:r>
              <a:rPr lang="en-US" b="0" i="0" dirty="0">
                <a:solidFill>
                  <a:srgbClr val="393A68"/>
                </a:solidFill>
                <a:effectLst/>
                <a:latin typeface="Open Sans"/>
              </a:rPr>
              <a:t> For, And, Nor, But, Or, Yet, 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70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EF04B2-4847-46CC-8B2E-EFFFE554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6AA9E4-4D50-4A10-8400-D86427639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OPTION- D</a:t>
            </a:r>
          </a:p>
        </p:txBody>
      </p:sp>
    </p:spTree>
    <p:extLst>
      <p:ext uri="{BB962C8B-B14F-4D97-AF65-F5344CB8AC3E}">
        <p14:creationId xmlns:p14="http://schemas.microsoft.com/office/powerpoint/2010/main" val="3995115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7E61F402-3445-458A-9A2B-D28FD28839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A673C096-95AE-4644-B76C-1DF1B667DC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77A91835-418B-4867-87D7-1376A57F3F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65B511A1-E0EC-49FE-8068-9DA29CD00E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4A61BC5F-ADA4-4DBA-9C6B-E17E0B82EC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1CE6F7D2-ACED-47D2-BEFD-FB26F75374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D76381-4BC2-4FAB-B3BC-7F9AF646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 b="1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Subordinating conjunction </a:t>
            </a:r>
            <a:endParaRPr lang="en-US" sz="2800" dirty="0">
              <a:solidFill>
                <a:srgbClr val="262626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2BE880E9-2B86-4CDB-B5B7-308745CDD1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72ADFDD9-9AC8-4011-94FC-EB4C29941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Subordinating conjunction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joins a subordinate (dependent) clause to main (independent) clause. A main clause is a group of words having a subject and a verb and can stand alone as a sentence. On the other hand, the subordinate clause cannot stand alone as a sentence and it does not give a complete meaning. </a:t>
            </a:r>
            <a:endParaRPr lang="en-US" sz="1600" dirty="0">
              <a:solidFill>
                <a:srgbClr val="262626"/>
              </a:solidFill>
            </a:endParaRPr>
          </a:p>
        </p:txBody>
      </p:sp>
      <p:pic>
        <p:nvPicPr>
          <p:cNvPr id="9" name="Content Placeholder 8" descr="A picture containing meter&#10;&#10;Description automatically generated">
            <a:extLst>
              <a:ext uri="{FF2B5EF4-FFF2-40B4-BE49-F238E27FC236}">
                <a16:creationId xmlns:a16="http://schemas.microsoft.com/office/drawing/2014/main" xmlns="" id="{2FF2E8DC-ADDD-4CCB-9CFC-622A14A5DA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133" y="1557870"/>
            <a:ext cx="5469466" cy="3849499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754593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91BB9D-6CFE-4805-B73D-260BFD210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5EA5DC-39E3-4DE6-9245-CAE7259FC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8300" marR="0">
              <a:lnSpc>
                <a:spcPts val="1490"/>
              </a:lnSpc>
              <a:spcBef>
                <a:spcPts val="0"/>
              </a:spcBef>
              <a:spcAft>
                <a:spcPts val="0"/>
              </a:spcAft>
            </a:pPr>
            <a:endParaRPr lang="en-US" sz="3200" dirty="0">
              <a:effectLst/>
              <a:ea typeface="Times New Roman" panose="02020603050405020304" pitchFamily="18" charset="0"/>
            </a:endParaRPr>
          </a:p>
          <a:p>
            <a:pPr marL="368300" marR="0">
              <a:lnSpc>
                <a:spcPts val="149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ea typeface="Times New Roman" panose="02020603050405020304" pitchFamily="18" charset="0"/>
              </a:rPr>
              <a:t>She has aged a lot</a:t>
            </a:r>
            <a:r>
              <a:rPr lang="en-US" sz="3200" u="sng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200" b="1" u="sng" dirty="0">
                <a:effectLst/>
                <a:ea typeface="Times New Roman" panose="02020603050405020304" pitchFamily="18" charset="0"/>
              </a:rPr>
              <a:t>since 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the last time we met.</a:t>
            </a:r>
          </a:p>
          <a:p>
            <a:pPr marL="368300" marR="0">
              <a:lnSpc>
                <a:spcPts val="1490"/>
              </a:lnSpc>
              <a:spcBef>
                <a:spcPts val="0"/>
              </a:spcBef>
              <a:spcAft>
                <a:spcPts val="0"/>
              </a:spcAft>
            </a:pPr>
            <a:endParaRPr lang="en-US" sz="3200" dirty="0">
              <a:effectLst/>
              <a:ea typeface="Times New Roman" panose="02020603050405020304" pitchFamily="18" charset="0"/>
            </a:endParaRPr>
          </a:p>
          <a:p>
            <a:pPr marL="368300" marR="0">
              <a:lnSpc>
                <a:spcPts val="147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u="sng" dirty="0">
                <a:effectLst/>
                <a:ea typeface="Times New Roman" panose="02020603050405020304" pitchFamily="18" charset="0"/>
              </a:rPr>
              <a:t>Even though</a:t>
            </a:r>
            <a:r>
              <a:rPr lang="en-US" sz="32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she is quite fat, she can run quickly</a:t>
            </a:r>
          </a:p>
          <a:p>
            <a:pPr marL="368300" marR="0">
              <a:lnSpc>
                <a:spcPts val="1475"/>
              </a:lnSpc>
              <a:spcBef>
                <a:spcPts val="0"/>
              </a:spcBef>
              <a:spcAft>
                <a:spcPts val="0"/>
              </a:spcAft>
            </a:pPr>
            <a:endParaRPr lang="en-US" sz="3200" dirty="0">
              <a:ea typeface="Times New Roman" panose="02020603050405020304" pitchFamily="18" charset="0"/>
            </a:endParaRPr>
          </a:p>
          <a:p>
            <a:pPr marL="82550" marR="0" indent="0">
              <a:lnSpc>
                <a:spcPts val="14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/>
                <a:ea typeface="Times New Roman" panose="02020603050405020304" pitchFamily="18" charset="0"/>
              </a:rPr>
              <a:t>   upstairs.</a:t>
            </a:r>
          </a:p>
          <a:p>
            <a:pPr marL="368300" marR="0">
              <a:lnSpc>
                <a:spcPts val="1475"/>
              </a:lnSpc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effectLst/>
              <a:ea typeface="Times New Roman" panose="02020603050405020304" pitchFamily="18" charset="0"/>
            </a:endParaRPr>
          </a:p>
          <a:p>
            <a:pPr marL="36830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u="sng" dirty="0">
                <a:effectLst/>
                <a:ea typeface="Times New Roman" panose="02020603050405020304" pitchFamily="18" charset="0"/>
              </a:rPr>
              <a:t>When 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the doorbell rang, my dog Skeeter barked loudly.</a:t>
            </a:r>
          </a:p>
          <a:p>
            <a:pPr marL="368300" marR="398780">
              <a:lnSpc>
                <a:spcPct val="90000"/>
              </a:lnSpc>
              <a:spcBef>
                <a:spcPts val="45"/>
              </a:spcBef>
              <a:spcAft>
                <a:spcPts val="0"/>
              </a:spcAft>
            </a:pPr>
            <a:r>
              <a:rPr lang="en-US" sz="3200" dirty="0">
                <a:effectLst/>
                <a:ea typeface="Times New Roman" panose="02020603050405020304" pitchFamily="18" charset="0"/>
              </a:rPr>
              <a:t>Sara begins to sneeze</a:t>
            </a:r>
            <a:r>
              <a:rPr lang="en-US" sz="3200" u="sng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200" b="1" u="sng" dirty="0">
                <a:effectLst/>
                <a:ea typeface="Times New Roman" panose="02020603050405020304" pitchFamily="18" charset="0"/>
              </a:rPr>
              <a:t>whenever 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she opens the window to get a breath of fresh air. You will pass</a:t>
            </a:r>
            <a:r>
              <a:rPr lang="en-US" sz="3200" u="sng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200" b="1" u="sng" dirty="0">
                <a:effectLst/>
                <a:ea typeface="Times New Roman" panose="02020603050405020304" pitchFamily="18" charset="0"/>
              </a:rPr>
              <a:t>if 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you work hard.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1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625D1E-B323-41D4-B4B7-13083717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A794C4-7B36-4BB0-9391-40E2797D6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93A68"/>
                </a:solidFill>
                <a:effectLst/>
                <a:latin typeface="Open Sans"/>
              </a:rPr>
              <a:t>A subordinating conjunction at the beginning of a sentence will require a comma after the first complete thought. </a:t>
            </a:r>
          </a:p>
          <a:p>
            <a:r>
              <a:rPr lang="en-US" b="1" dirty="0">
                <a:solidFill>
                  <a:srgbClr val="393A68"/>
                </a:solidFill>
                <a:latin typeface="Open Sans"/>
              </a:rPr>
              <a:t>A. True</a:t>
            </a:r>
          </a:p>
          <a:p>
            <a:r>
              <a:rPr lang="en-US" b="1" dirty="0">
                <a:solidFill>
                  <a:srgbClr val="393A68"/>
                </a:solidFill>
                <a:latin typeface="Open Sans"/>
              </a:rPr>
              <a:t>B.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23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482263-2EB5-459F-9B4A-7202F170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40B1DE-C434-4688-B052-9DC714224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OPTION- A</a:t>
            </a:r>
          </a:p>
        </p:txBody>
      </p:sp>
    </p:spTree>
    <p:extLst>
      <p:ext uri="{BB962C8B-B14F-4D97-AF65-F5344CB8AC3E}">
        <p14:creationId xmlns:p14="http://schemas.microsoft.com/office/powerpoint/2010/main" val="2093459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xmlns="" id="{7E61F402-3445-458A-9A2B-D28FD28839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A673C096-95AE-4644-B76C-1DF1B667DC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xmlns="" id="{77A91835-418B-4867-87D7-1376A57F3F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65B511A1-E0EC-49FE-8068-9DA29CD00E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xmlns="" id="{4A61BC5F-ADA4-4DBA-9C6B-E17E0B82EC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xmlns="" id="{1CE6F7D2-ACED-47D2-BEFD-FB26F75374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057044-7FA1-43BD-84A2-EA46B03C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10418"/>
            <a:ext cx="3660056" cy="1082407"/>
          </a:xfrm>
        </p:spPr>
        <p:txBody>
          <a:bodyPr anchor="b">
            <a:normAutofit/>
          </a:bodyPr>
          <a:lstStyle/>
          <a:p>
            <a:r>
              <a:rPr lang="en-US" sz="2800" b="1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Correlative Conjunctions </a:t>
            </a:r>
            <a:endParaRPr lang="en-US" sz="2800" dirty="0">
              <a:solidFill>
                <a:srgbClr val="262626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2BE880E9-2B86-4CDB-B5B7-308745CDD1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FB421C4C-6A53-4383-9828-BC9F8D7D4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Correlative conjunctions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 paired conjunctions. They connect two words, phrases or clauses: i.e.</a:t>
            </a:r>
          </a:p>
          <a:p>
            <a:pPr marL="0" indent="0" algn="ctr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ctr"/>
            <a:endParaRPr lang="en-US" sz="1600" dirty="0">
              <a:solidFill>
                <a:srgbClr val="262626"/>
              </a:solidFill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xmlns="" id="{A9ED62EA-4215-423A-A995-5ED3B87BD8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68" y="717453"/>
            <a:ext cx="5469466" cy="5430129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xmlns="" id="{BCECB1DB-4C56-4036-A051-ED69ADD5657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8" t="44512" r="6193" b="7532"/>
          <a:stretch/>
        </p:blipFill>
        <p:spPr>
          <a:xfrm>
            <a:off x="1295401" y="3882684"/>
            <a:ext cx="3660058" cy="226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66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081D17-53FB-4870-8745-A54D1DAC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5E16E0-F21A-4C8C-A839-3F72F1AD7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290" y="2466621"/>
            <a:ext cx="9601196" cy="3318936"/>
          </a:xfrm>
        </p:spPr>
        <p:txBody>
          <a:bodyPr>
            <a:normAutofit/>
          </a:bodyPr>
          <a:lstStyle/>
          <a:p>
            <a:pPr marL="368300" marR="0">
              <a:lnSpc>
                <a:spcPts val="1475"/>
              </a:lnSpc>
              <a:spcBef>
                <a:spcPts val="0"/>
              </a:spcBef>
              <a:spcAft>
                <a:spcPts val="0"/>
              </a:spcAft>
              <a:tabLst>
                <a:tab pos="1365250" algn="l"/>
              </a:tabLst>
            </a:pPr>
            <a:endParaRPr lang="en-US" sz="2800" b="1" u="heavy" dirty="0">
              <a:effectLst/>
              <a:ea typeface="Times New Roman" panose="02020603050405020304" pitchFamily="18" charset="0"/>
            </a:endParaRPr>
          </a:p>
          <a:p>
            <a:pPr marL="82550" marR="0" indent="0">
              <a:lnSpc>
                <a:spcPts val="147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65250" algn="l"/>
              </a:tabLst>
            </a:pPr>
            <a:r>
              <a:rPr lang="en-US" sz="2800" b="1" u="sng" dirty="0">
                <a:effectLst/>
                <a:ea typeface="Times New Roman" panose="02020603050405020304" pitchFamily="18" charset="0"/>
              </a:rPr>
              <a:t>Either</a:t>
            </a:r>
            <a:r>
              <a:rPr lang="en-US" sz="2800" b="1" u="sng" spc="2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John</a:t>
            </a:r>
            <a:r>
              <a:rPr lang="en-US" sz="2800" u="sng" dirty="0">
                <a:effectLst/>
                <a:ea typeface="Times New Roman" panose="02020603050405020304" pitchFamily="18" charset="0"/>
              </a:rPr>
              <a:t>	</a:t>
            </a:r>
            <a:r>
              <a:rPr lang="en-US" sz="2800" b="1" u="sng" dirty="0">
                <a:effectLst/>
                <a:ea typeface="Times New Roman" panose="02020603050405020304" pitchFamily="18" charset="0"/>
              </a:rPr>
              <a:t>or 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Johnny plays as goalkeeper in the</a:t>
            </a:r>
            <a:r>
              <a:rPr lang="en-US" sz="2800" spc="12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match</a:t>
            </a:r>
          </a:p>
          <a:p>
            <a:pPr marL="82550" marR="0" indent="0">
              <a:lnSpc>
                <a:spcPts val="1475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65250" algn="l"/>
              </a:tabLst>
            </a:pPr>
            <a:endParaRPr lang="en-US" sz="2800" dirty="0">
              <a:effectLst/>
              <a:ea typeface="Times New Roman" panose="02020603050405020304" pitchFamily="18" charset="0"/>
            </a:endParaRPr>
          </a:p>
          <a:p>
            <a:pPr marL="82550" marR="487680" indent="0">
              <a:lnSpc>
                <a:spcPct val="9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rPr lang="en-US" sz="2800" b="1" u="sng" dirty="0">
                <a:effectLst/>
                <a:ea typeface="Times New Roman" panose="02020603050405020304" pitchFamily="18" charset="0"/>
              </a:rPr>
              <a:t>Neither</a:t>
            </a:r>
            <a:r>
              <a:rPr lang="en-US" sz="28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Debra</a:t>
            </a:r>
            <a:r>
              <a:rPr lang="en-US" sz="2800" u="sng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b="1" u="sng" dirty="0">
                <a:effectLst/>
                <a:ea typeface="Times New Roman" panose="02020603050405020304" pitchFamily="18" charset="0"/>
              </a:rPr>
              <a:t>nor 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Sally expressed her annoyance when the cat broke the lamp.</a:t>
            </a:r>
          </a:p>
          <a:p>
            <a:pPr marL="82550" marR="487680" indent="0">
              <a:lnSpc>
                <a:spcPct val="9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rPr lang="en-US" sz="2800" b="1" u="sng" dirty="0">
                <a:effectLst/>
                <a:ea typeface="Times New Roman" panose="02020603050405020304" pitchFamily="18" charset="0"/>
              </a:rPr>
              <a:t>Not only 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did Mary grill burgers for Michael, </a:t>
            </a:r>
            <a:r>
              <a:rPr lang="en-US" sz="2800" u="heavy" dirty="0">
                <a:effectLst/>
                <a:ea typeface="Times New Roman" panose="02020603050405020304" pitchFamily="18" charset="0"/>
              </a:rPr>
              <a:t>but</a:t>
            </a:r>
            <a:r>
              <a:rPr lang="en-US" sz="28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she also     fixed a steak for her dog</a:t>
            </a:r>
          </a:p>
          <a:p>
            <a:pPr marL="82550" marR="487680" indent="0">
              <a:lnSpc>
                <a:spcPct val="9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I don’t care </a:t>
            </a:r>
            <a:r>
              <a:rPr lang="en-US" sz="2800" b="1" u="sng" dirty="0">
                <a:effectLst/>
                <a:ea typeface="Times New Roman" panose="02020603050405020304" pitchFamily="18" charset="0"/>
              </a:rPr>
              <a:t>whether</a:t>
            </a:r>
            <a:r>
              <a:rPr lang="en-US" sz="28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you go </a:t>
            </a:r>
            <a:r>
              <a:rPr lang="en-US" sz="2800" b="1" u="sng" dirty="0">
                <a:effectLst/>
                <a:ea typeface="Times New Roman" panose="02020603050405020304" pitchFamily="18" charset="0"/>
              </a:rPr>
              <a:t>or</a:t>
            </a:r>
            <a:r>
              <a:rPr lang="en-US" sz="2800" b="1" u="sng" spc="7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stay.</a:t>
            </a:r>
          </a:p>
          <a:p>
            <a:pPr marL="82550" marR="0" indent="0">
              <a:lnSpc>
                <a:spcPts val="149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Times New Roman" panose="02020603050405020304" pitchFamily="18" charset="0"/>
            </a:endParaRPr>
          </a:p>
          <a:p>
            <a:pPr marL="82550" marR="0" indent="0">
              <a:lnSpc>
                <a:spcPts val="14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She is interested </a:t>
            </a:r>
            <a:r>
              <a:rPr lang="en-US" sz="2800" b="1" u="sng" dirty="0">
                <a:effectLst/>
                <a:ea typeface="Times New Roman" panose="02020603050405020304" pitchFamily="18" charset="0"/>
              </a:rPr>
              <a:t>not only 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in singing </a:t>
            </a:r>
            <a:r>
              <a:rPr lang="en-US" sz="2800" b="1" u="sng" dirty="0">
                <a:effectLst/>
                <a:ea typeface="Times New Roman" panose="02020603050405020304" pitchFamily="18" charset="0"/>
              </a:rPr>
              <a:t>but also 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in games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8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xmlns="" id="{16F1A1B1-D72D-4219-AE30-3EDB2FD22E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601FE7BE-30C9-47E1-AA23-7FC5DE0C9D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xmlns="" id="{58256DDC-2B46-4CBD-98CD-4843A1D36C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AB299BC9-AA13-472C-B2CB-8B1A49F1D1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xmlns="" id="{CCEA125A-C8E0-43E9-A034-878F58FA98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xmlns="" id="{BC268254-A470-41D9-884E-9DE377E94B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B11213-015E-4E87-A9DD-2294A8C08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564" y="982132"/>
            <a:ext cx="4667015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1" u="heavy" dirty="0">
                <a:effectLst/>
                <a:uFill>
                  <a:solidFill>
                    <a:srgbClr val="212121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CONJUNCTION</a:t>
            </a:r>
            <a:r>
              <a:rPr lang="en-US" sz="4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4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41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F510FDE-DE95-4B70-9D1C-7214BFCC34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492391" y="2400639"/>
            <a:ext cx="4023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xmlns="" id="{72A8A7E5-8C13-473C-8C2B-2CA6537F6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85" y="2556932"/>
            <a:ext cx="4673373" cy="3318936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conjunction joins words, phrases, or clauses, and indicates the relationship between the elements joined. For ex:</a:t>
            </a:r>
          </a:p>
          <a:p>
            <a:pPr marL="0" indent="0">
              <a:buNone/>
            </a:pPr>
            <a:r>
              <a:rPr lang="en-US" b="1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‘The man is poor, but he is honest.’</a:t>
            </a:r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/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9DAA49AF-2AAA-41AA-9B92-4F118420C2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185" y="607814"/>
            <a:ext cx="2254829" cy="2443088"/>
          </a:xfrm>
          <a:prstGeom prst="rect">
            <a:avLst/>
          </a:prstGeom>
        </p:spPr>
      </p:pic>
      <p:pic>
        <p:nvPicPr>
          <p:cNvPr id="21" name="Picture 20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AC81C5BB-D2C1-4E93-B53B-6563D42CCD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701" y="573218"/>
            <a:ext cx="3024217" cy="5268054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6784585F-4F2F-455D-A24C-EFF800FB241B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185" y="3423434"/>
            <a:ext cx="2845470" cy="245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84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0A4329-2374-40A3-9DB5-577A68B8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59D8CC-73CC-4D23-8FC7-60B824603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1" i="0" dirty="0">
                <a:solidFill>
                  <a:srgbClr val="393A68"/>
                </a:solidFill>
                <a:effectLst/>
                <a:latin typeface="Open Sans"/>
              </a:rPr>
              <a:t> Decipher which type of conjunction is being used in the following sentences:</a:t>
            </a:r>
          </a:p>
          <a:p>
            <a:r>
              <a:rPr lang="en-US" b="1" i="0" dirty="0">
                <a:solidFill>
                  <a:srgbClr val="393A68"/>
                </a:solidFill>
                <a:effectLst/>
                <a:latin typeface="Open Sans"/>
              </a:rPr>
              <a:t>You can either eat chicken or salad at dinner.</a:t>
            </a:r>
          </a:p>
          <a:p>
            <a:pPr algn="l"/>
            <a:r>
              <a:rPr lang="en-US" b="1" i="0" dirty="0">
                <a:solidFill>
                  <a:srgbClr val="393A68"/>
                </a:solidFill>
                <a:effectLst/>
                <a:latin typeface="Open Sans"/>
              </a:rPr>
              <a:t>A. Correlative </a:t>
            </a:r>
          </a:p>
          <a:p>
            <a:pPr algn="l"/>
            <a:r>
              <a:rPr lang="en-US" b="1" dirty="0">
                <a:solidFill>
                  <a:srgbClr val="393A68"/>
                </a:solidFill>
                <a:latin typeface="Open Sans"/>
              </a:rPr>
              <a:t>B. Coordinating</a:t>
            </a:r>
          </a:p>
          <a:p>
            <a:pPr algn="l"/>
            <a:r>
              <a:rPr lang="en-US" b="1" i="0" dirty="0">
                <a:solidFill>
                  <a:srgbClr val="393A68"/>
                </a:solidFill>
                <a:effectLst/>
                <a:latin typeface="Open Sans"/>
              </a:rPr>
              <a:t>C. Subordinating </a:t>
            </a:r>
          </a:p>
          <a:p>
            <a:pPr algn="l"/>
            <a:r>
              <a:rPr lang="en-US" b="1" i="0" dirty="0">
                <a:solidFill>
                  <a:srgbClr val="393A68"/>
                </a:solidFill>
                <a:effectLst/>
                <a:latin typeface="Open Sans"/>
              </a:rPr>
              <a:t>D. None of the above</a:t>
            </a:r>
            <a:br>
              <a:rPr lang="en-US" b="1" i="0" dirty="0">
                <a:solidFill>
                  <a:srgbClr val="393A68"/>
                </a:solidFill>
                <a:effectLst/>
                <a:latin typeface="Open Sans"/>
              </a:rPr>
            </a:br>
            <a:endParaRPr lang="en-US" b="1" i="0" dirty="0">
              <a:solidFill>
                <a:srgbClr val="393A68"/>
              </a:solidFill>
              <a:effectLst/>
              <a:latin typeface="Open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71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7BF0CC-CCF7-4B0B-ADAE-FFA0BDD9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4246FA-008C-4BEF-8983-CDB9764FB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OPTION- A</a:t>
            </a:r>
          </a:p>
        </p:txBody>
      </p:sp>
    </p:spTree>
    <p:extLst>
      <p:ext uri="{BB962C8B-B14F-4D97-AF65-F5344CB8AC3E}">
        <p14:creationId xmlns:p14="http://schemas.microsoft.com/office/powerpoint/2010/main" val="2367938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Memory </a:t>
            </a:r>
            <a:r>
              <a:rPr lang="en-US" dirty="0"/>
              <a:t>C</a:t>
            </a:r>
            <a:r>
              <a:rPr lang="en-US" dirty="0" smtClean="0"/>
              <a:t>ircle Game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Ask your pupils to say something they like and something they don’t like, or two thing they like or dislike.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“I like fishes but I don’t like shrimps”. </a:t>
            </a:r>
            <a:endParaRPr lang="en-US" dirty="0" smtClean="0"/>
          </a:p>
          <a:p>
            <a:r>
              <a:rPr lang="en-US" dirty="0" smtClean="0"/>
              <a:t>Make </a:t>
            </a:r>
            <a:r>
              <a:rPr lang="en-US" dirty="0"/>
              <a:t>sure that pupil make full sentences in order to practice conjunctions. Then ask the next student to say: “He/she likes fishes but he/she doesn’t like shrimps,” and then the next student add something of his or her own, for example “I like cats and cars”.</a:t>
            </a:r>
          </a:p>
          <a:p>
            <a:r>
              <a:rPr lang="en-US" dirty="0"/>
              <a:t>The game goes on until everyone has had a chance to speak, but if someone can’t remember, they are out.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42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Think:::::::::::::::::::::::::::::::::::::</a:t>
            </a:r>
            <a:endParaRPr lang="en-US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b="1" dirty="0"/>
              <a:t>What part of speech comes to mind when you hit your thumb with a hammer? </a:t>
            </a:r>
            <a:endParaRPr lang="en-US" sz="4400" b="1" dirty="0" smtClean="0"/>
          </a:p>
          <a:p>
            <a:r>
              <a:rPr lang="en-US" sz="4400" b="1" dirty="0" smtClean="0"/>
              <a:t>Or </a:t>
            </a:r>
            <a:r>
              <a:rPr lang="en-US" sz="4400" b="1" dirty="0"/>
              <a:t>spill water on your cell phone?</a:t>
            </a:r>
          </a:p>
        </p:txBody>
      </p:sp>
    </p:spTree>
    <p:extLst>
      <p:ext uri="{BB962C8B-B14F-4D97-AF65-F5344CB8AC3E}">
        <p14:creationId xmlns:p14="http://schemas.microsoft.com/office/powerpoint/2010/main" val="1385180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3B5F9F-1119-47BE-9F14-FE54328EE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Text, logo, company name&#10;&#10;Description automatically generated">
            <a:extLst>
              <a:ext uri="{FF2B5EF4-FFF2-40B4-BE49-F238E27FC236}">
                <a16:creationId xmlns:a16="http://schemas.microsoft.com/office/drawing/2014/main" xmlns="" id="{6356617F-8BF6-47BD-B17C-657975D1C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982132"/>
            <a:ext cx="9601195" cy="4893207"/>
          </a:xfrm>
        </p:spPr>
      </p:pic>
    </p:spTree>
    <p:extLst>
      <p:ext uri="{BB962C8B-B14F-4D97-AF65-F5344CB8AC3E}">
        <p14:creationId xmlns:p14="http://schemas.microsoft.com/office/powerpoint/2010/main" val="279143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33F0879-3DA0-4CB8-B35E-A0AD425581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24D2183-F388-476E-92A9-D6639D6985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43462E7-1698-4B21-BE89-AEFAC7C2FE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F0CD3D-3017-4889-96E1-AB2EB34D1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49479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262626"/>
                </a:solidFill>
                <a:latin typeface="+mn-lt"/>
              </a:rPr>
              <a:t>INTERJECTION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E60F67D6-86F6-4647-87DC-E5EFED89C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1727201"/>
            <a:ext cx="2835464" cy="4255310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262626"/>
                </a:solidFill>
                <a:effectLst/>
                <a:latin typeface="+mn-lt"/>
              </a:rPr>
              <a:t>Interjections are words used to express strong feeling or sudden emotion. They are included in a sentence (usually at the start) to express a sentiment such as surprise, disgust, joy, excitement, or enthusiasm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+mn-lt"/>
              </a:rPr>
              <a:t>.</a:t>
            </a:r>
            <a:endParaRPr lang="en-US" sz="1800" dirty="0">
              <a:solidFill>
                <a:srgbClr val="262626"/>
              </a:solidFill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6C22FCAC-D7EC-4A52-B153-FF761E2235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xmlns="" id="{C432136A-38BD-4FD1-82C5-51A18E04AE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16" b="4940"/>
          <a:stretch/>
        </p:blipFill>
        <p:spPr>
          <a:xfrm>
            <a:off x="5542845" y="496090"/>
            <a:ext cx="4913374" cy="575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2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B49059-D083-4AEA-A30A-BD35647A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01B759-7D46-4882-9180-0339974D3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ato"/>
              </a:rPr>
              <a:t>Interjections are used to express a sentiment such as surprise, disgust, joy, excitement, or enthusiasm.</a:t>
            </a:r>
          </a:p>
          <a:p>
            <a:r>
              <a:rPr lang="en-US" dirty="0">
                <a:solidFill>
                  <a:srgbClr val="000000"/>
                </a:solidFill>
                <a:latin typeface="Lato"/>
              </a:rPr>
              <a:t>A. True</a:t>
            </a:r>
          </a:p>
          <a:p>
            <a:r>
              <a:rPr lang="en-US" dirty="0">
                <a:solidFill>
                  <a:srgbClr val="000000"/>
                </a:solidFill>
                <a:latin typeface="Lato"/>
              </a:rPr>
              <a:t>B. 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3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2EA283-4737-4C86-A1D7-274656B9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391BE8-BE23-4DF8-A1F4-FCC192831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OPTION- A</a:t>
            </a:r>
          </a:p>
        </p:txBody>
      </p:sp>
    </p:spTree>
    <p:extLst>
      <p:ext uri="{BB962C8B-B14F-4D97-AF65-F5344CB8AC3E}">
        <p14:creationId xmlns:p14="http://schemas.microsoft.com/office/powerpoint/2010/main" val="216765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108C10-035B-4DCF-A5AD-6FF282C1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Lato"/>
              </a:rPr>
              <a:t>Examples of Interjections</a:t>
            </a:r>
            <a:br>
              <a:rPr lang="en-US" b="1" i="0" dirty="0">
                <a:solidFill>
                  <a:srgbClr val="000000"/>
                </a:solidFill>
                <a:effectLst/>
                <a:latin typeface="Lat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A6C3D1-2EDA-4086-A629-9B08B05FC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u="sng" dirty="0">
                <a:solidFill>
                  <a:srgbClr val="000000"/>
                </a:solidFill>
                <a:effectLst/>
              </a:rPr>
              <a:t>Hey! </a:t>
            </a:r>
            <a:r>
              <a:rPr lang="en-US" sz="2800" b="0" dirty="0">
                <a:solidFill>
                  <a:srgbClr val="000000"/>
                </a:solidFill>
                <a:effectLst/>
              </a:rPr>
              <a:t>Get off that floor!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u="sng" dirty="0">
                <a:solidFill>
                  <a:srgbClr val="000000"/>
                </a:solidFill>
                <a:effectLst/>
              </a:rPr>
              <a:t>Good! </a:t>
            </a:r>
            <a:r>
              <a:rPr lang="en-US" sz="2800" b="0" dirty="0">
                <a:solidFill>
                  <a:srgbClr val="000000"/>
                </a:solidFill>
                <a:effectLst/>
              </a:rPr>
              <a:t>Now we can move on.</a:t>
            </a:r>
          </a:p>
          <a:p>
            <a:r>
              <a:rPr lang="en-US" sz="2800" b="1" u="heavy" dirty="0">
                <a:effectLst/>
                <a:ea typeface="Times New Roman" panose="02020603050405020304" pitchFamily="18" charset="0"/>
              </a:rPr>
              <a:t>Wow</a:t>
            </a:r>
            <a:r>
              <a:rPr lang="en-US" sz="2800" u="heavy" dirty="0">
                <a:effectLst/>
                <a:ea typeface="Times New Roman" panose="02020603050405020304" pitchFamily="18" charset="0"/>
              </a:rPr>
              <a:t>!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That boat is big! </a:t>
            </a:r>
          </a:p>
          <a:p>
            <a:r>
              <a:rPr lang="en-US" sz="2800" b="1" u="sng" dirty="0">
                <a:solidFill>
                  <a:srgbClr val="333333"/>
                </a:solidFill>
                <a:effectLst/>
              </a:rPr>
              <a:t>Alas! </a:t>
            </a:r>
            <a:r>
              <a:rPr lang="en-US" sz="2800" b="0" dirty="0">
                <a:solidFill>
                  <a:srgbClr val="333333"/>
                </a:solidFill>
                <a:effectLst/>
              </a:rPr>
              <a:t>The city has been captured!</a:t>
            </a:r>
          </a:p>
          <a:p>
            <a:r>
              <a:rPr lang="en-US" sz="2800" b="1" u="sng" dirty="0">
                <a:solidFill>
                  <a:srgbClr val="333333"/>
                </a:solidFill>
                <a:effectLst/>
              </a:rPr>
              <a:t>Aah! </a:t>
            </a:r>
            <a:r>
              <a:rPr lang="en-US" sz="2800" b="0" dirty="0">
                <a:solidFill>
                  <a:srgbClr val="333333"/>
                </a:solidFill>
                <a:effectLst/>
              </a:rPr>
              <a:t>The monster’s got me!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86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A3A9A0-6493-4E1C-A1F6-176A8A0E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7A770C-B4C1-46D4-99CD-2E86EF129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Interjection is :</a:t>
            </a:r>
          </a:p>
          <a:p>
            <a:r>
              <a:rPr lang="en-US" dirty="0"/>
              <a:t>A.  A word used to modify a verb or an adjective.</a:t>
            </a:r>
          </a:p>
          <a:p>
            <a:r>
              <a:rPr lang="en-US" dirty="0"/>
              <a:t>B.  A word used to express strong feeling or strong emotion.</a:t>
            </a:r>
          </a:p>
          <a:p>
            <a:r>
              <a:rPr lang="en-US" dirty="0"/>
              <a:t>C. A word used to connect two clauses.</a:t>
            </a:r>
          </a:p>
          <a:p>
            <a:r>
              <a:rPr lang="en-US" dirty="0"/>
              <a:t>D. A word which is used to place before a noun or a pronoun</a:t>
            </a:r>
          </a:p>
        </p:txBody>
      </p:sp>
    </p:spTree>
    <p:extLst>
      <p:ext uri="{BB962C8B-B14F-4D97-AF65-F5344CB8AC3E}">
        <p14:creationId xmlns:p14="http://schemas.microsoft.com/office/powerpoint/2010/main" val="208640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061251-AC0B-45A5-87A7-1969206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8E7D12-ED5E-4F31-860E-7D7131ABE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0" dirty="0">
                <a:solidFill>
                  <a:srgbClr val="393A68"/>
                </a:solidFill>
                <a:effectLst/>
                <a:latin typeface="Open Sans"/>
              </a:rPr>
              <a:t>What is the conjunction in the following sentence?</a:t>
            </a:r>
          </a:p>
          <a:p>
            <a:r>
              <a:rPr lang="en-US" b="1" i="0" dirty="0">
                <a:solidFill>
                  <a:srgbClr val="393A68"/>
                </a:solidFill>
                <a:effectLst/>
                <a:latin typeface="Open Sans"/>
              </a:rPr>
              <a:t> Luke Skywalker and Han Solo set out to rescue Princess Leia. </a:t>
            </a:r>
          </a:p>
          <a:p>
            <a:r>
              <a:rPr lang="en-US" b="1" dirty="0">
                <a:solidFill>
                  <a:srgbClr val="393A68"/>
                </a:solidFill>
                <a:latin typeface="Open Sans"/>
              </a:rPr>
              <a:t>A. Set</a:t>
            </a:r>
          </a:p>
          <a:p>
            <a:r>
              <a:rPr lang="en-US" b="1" dirty="0">
                <a:solidFill>
                  <a:srgbClr val="393A68"/>
                </a:solidFill>
                <a:latin typeface="Open Sans"/>
              </a:rPr>
              <a:t>B. Rescue</a:t>
            </a:r>
          </a:p>
          <a:p>
            <a:r>
              <a:rPr lang="en-US" b="1" dirty="0">
                <a:solidFill>
                  <a:srgbClr val="393A68"/>
                </a:solidFill>
                <a:latin typeface="Open Sans"/>
              </a:rPr>
              <a:t>C. And</a:t>
            </a:r>
          </a:p>
          <a:p>
            <a:r>
              <a:rPr lang="en-US" b="1" dirty="0">
                <a:solidFill>
                  <a:srgbClr val="393A68"/>
                </a:solidFill>
                <a:latin typeface="Open Sans"/>
              </a:rPr>
              <a:t>D.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22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89564D-78D1-40E1-8FBD-59411E3F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9C0C43-0401-4552-9121-FA2796FCF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b="1" dirty="0"/>
              <a:t>OPTION -B</a:t>
            </a:r>
          </a:p>
        </p:txBody>
      </p:sp>
    </p:spTree>
    <p:extLst>
      <p:ext uri="{BB962C8B-B14F-4D97-AF65-F5344CB8AC3E}">
        <p14:creationId xmlns:p14="http://schemas.microsoft.com/office/powerpoint/2010/main" val="15496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33F0879-3DA0-4CB8-B35E-A0AD425581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24D2183-F388-476E-92A9-D6639D6985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43462E7-1698-4B21-BE89-AEFAC7C2FE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D78F5E-6C01-4B5D-B5A7-1C3B1643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335528"/>
          </a:xfrm>
        </p:spPr>
        <p:txBody>
          <a:bodyPr anchor="b">
            <a:normAutofit fontScale="90000"/>
          </a:bodyPr>
          <a:lstStyle/>
          <a:p>
            <a:endParaRPr lang="en-US" sz="2800" dirty="0">
              <a:solidFill>
                <a:srgbClr val="262626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8C73FA17-B1E7-4FC5-AA66-66D57F11D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0" y="1421807"/>
            <a:ext cx="3080151" cy="4560704"/>
          </a:xfrm>
        </p:spPr>
        <p:txBody>
          <a:bodyPr>
            <a:normAutofit/>
          </a:bodyPr>
          <a:lstStyle/>
          <a:p>
            <a:endParaRPr lang="en-US" sz="3600" b="1" dirty="0">
              <a:solidFill>
                <a:srgbClr val="262626"/>
              </a:solidFill>
            </a:endParaRPr>
          </a:p>
          <a:p>
            <a:endParaRPr lang="en-US" sz="3600" b="1" dirty="0">
              <a:solidFill>
                <a:srgbClr val="262626"/>
              </a:solidFill>
            </a:endParaRPr>
          </a:p>
          <a:p>
            <a:r>
              <a:rPr lang="en-US" sz="3600" b="1" dirty="0">
                <a:solidFill>
                  <a:srgbClr val="262626"/>
                </a:solidFill>
              </a:rPr>
              <a:t>Kinds of Interjections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6C22FCAC-D7EC-4A52-B153-FF761E2235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xmlns="" id="{4FE9A3B5-C692-4373-84C5-82511129E9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6"/>
          <a:stretch/>
        </p:blipFill>
        <p:spPr>
          <a:xfrm>
            <a:off x="5435910" y="496089"/>
            <a:ext cx="6098041" cy="58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5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1C038F-1147-43CF-A222-A9DEEF5D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B5D503-B647-43B1-931A-4D6F1EE78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ato"/>
              </a:rPr>
              <a:t>Select the interjection:</a:t>
            </a:r>
          </a:p>
          <a:p>
            <a:r>
              <a:rPr lang="en-US" dirty="0">
                <a:solidFill>
                  <a:srgbClr val="000000"/>
                </a:solidFill>
                <a:latin typeface="Lato"/>
              </a:rPr>
              <a:t>A. Only</a:t>
            </a:r>
          </a:p>
          <a:p>
            <a:r>
              <a:rPr lang="en-US" dirty="0">
                <a:solidFill>
                  <a:srgbClr val="000000"/>
                </a:solidFill>
                <a:latin typeface="Lato"/>
              </a:rPr>
              <a:t>B.  On </a:t>
            </a:r>
          </a:p>
          <a:p>
            <a:r>
              <a:rPr lang="en-US" dirty="0">
                <a:solidFill>
                  <a:srgbClr val="000000"/>
                </a:solidFill>
                <a:latin typeface="Lato"/>
              </a:rPr>
              <a:t>C.  Oh</a:t>
            </a:r>
          </a:p>
          <a:p>
            <a:r>
              <a:rPr lang="en-US" dirty="0">
                <a:solidFill>
                  <a:srgbClr val="000000"/>
                </a:solidFill>
                <a:latin typeface="Lato"/>
              </a:rPr>
              <a:t>D. 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65C785-63A3-4008-BAD2-A7D8BE3B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169AB2-186F-47CE-BF16-06D8106D7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OPTION- C</a:t>
            </a:r>
          </a:p>
        </p:txBody>
      </p:sp>
    </p:spTree>
    <p:extLst>
      <p:ext uri="{BB962C8B-B14F-4D97-AF65-F5344CB8AC3E}">
        <p14:creationId xmlns:p14="http://schemas.microsoft.com/office/powerpoint/2010/main" val="293981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CC1F7A-9480-4E1F-84A9-A5E2C0E0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of Interjection in a sentence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7FE43F-B2A3-45ED-930E-9B11E8FAC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Interjections do not always have to be at the </a:t>
            </a:r>
            <a:r>
              <a:rPr lang="en-US" b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beginning</a:t>
            </a:r>
            <a:r>
              <a:rPr lang="en-US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a sentence. They can appear in the middle, at the end, or anyplace else where the author wants to interject a bit of feeling and emotion.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example, in the sentence </a:t>
            </a:r>
            <a:r>
              <a:rPr lang="en-US" b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“So, it’s snowing again, huh?”</a:t>
            </a:r>
          </a:p>
          <a:p>
            <a:r>
              <a:rPr lang="en-US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Here, the interjection is designed to express confusion (or perhaps dismay) at the continued snow falling. In this sentence, the emotion wasn’t an emotion that necessitated</a:t>
            </a:r>
            <a:r>
              <a:rPr lang="en-US" spc="-7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pc="-9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exclamation</a:t>
            </a:r>
            <a:r>
              <a:rPr lang="en-US" spc="-6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point</a:t>
            </a:r>
            <a:r>
              <a:rPr lang="en-US" spc="-4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instead,</a:t>
            </a:r>
            <a:r>
              <a:rPr lang="en-US" spc="-6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pc="-6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interjection</a:t>
            </a:r>
            <a:r>
              <a:rPr lang="en-US" spc="-6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‘huh’</a:t>
            </a:r>
            <a:r>
              <a:rPr lang="en-US" spc="-8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turned</a:t>
            </a:r>
            <a:r>
              <a:rPr lang="en-US" spc="-6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pc="-6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sentence</a:t>
            </a:r>
            <a:r>
              <a:rPr lang="en-US" spc="-8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into a</a:t>
            </a:r>
            <a:r>
              <a:rPr lang="en-US" spc="5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question.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9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AD851A-3D79-43A5-891C-36C5046BA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89114"/>
            <a:ext cx="9601196" cy="1596886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Some interjections are </a:t>
            </a:r>
            <a:r>
              <a:rPr lang="en-US" b="1" dirty="0"/>
              <a:t>sounds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For Example: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58F443-F73D-4C51-9899-ED1CD8520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</a:rPr>
              <a:t>Phew! I am not trying that again.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</a:rPr>
              <a:t>Humph! I knew that last week.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 err="1">
                <a:solidFill>
                  <a:srgbClr val="000000"/>
                </a:solidFill>
                <a:effectLst/>
              </a:rPr>
              <a:t>Mmmm</a:t>
            </a:r>
            <a:r>
              <a:rPr lang="en-US" sz="3600" b="0" i="0" dirty="0">
                <a:solidFill>
                  <a:srgbClr val="000000"/>
                </a:solidFill>
                <a:effectLst/>
              </a:rPr>
              <a:t>, my compliments to the chef.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4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Let’s see more examples in </a:t>
            </a:r>
            <a:r>
              <a:rPr lang="en-US" b="1" dirty="0" smtClean="0"/>
              <a:t>detail</a:t>
            </a:r>
            <a:r>
              <a:rPr lang="en-US" b="1" dirty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600" b="1" dirty="0">
                <a:latin typeface="Calibri"/>
                <a:ea typeface="Calibri"/>
                <a:cs typeface="Times New Roman"/>
              </a:rPr>
              <a:t>1. </a:t>
            </a:r>
            <a:r>
              <a:rPr lang="en-US" sz="3600" b="1" dirty="0" err="1">
                <a:latin typeface="Calibri"/>
                <a:ea typeface="Calibri"/>
                <a:cs typeface="Times New Roman"/>
              </a:rPr>
              <a:t>Aah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err="1">
                <a:latin typeface="Calibri"/>
                <a:ea typeface="Calibri"/>
                <a:cs typeface="Times New Roman"/>
              </a:rPr>
              <a:t>Aah</a:t>
            </a:r>
            <a:r>
              <a:rPr lang="en-US" dirty="0">
                <a:latin typeface="Calibri"/>
                <a:ea typeface="Calibri"/>
                <a:cs typeface="Times New Roman"/>
              </a:rPr>
              <a:t> meaning and </a:t>
            </a:r>
            <a:r>
              <a:rPr lang="en-US" dirty="0" err="1">
                <a:latin typeface="Calibri"/>
                <a:ea typeface="Calibri"/>
                <a:cs typeface="Times New Roman"/>
              </a:rPr>
              <a:t>Aah</a:t>
            </a:r>
            <a:r>
              <a:rPr lang="en-US" dirty="0">
                <a:latin typeface="Calibri"/>
                <a:ea typeface="Calibri"/>
                <a:cs typeface="Times New Roman"/>
              </a:rPr>
              <a:t> interjection examples: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/>
                <a:ea typeface="Calibri"/>
                <a:cs typeface="Times New Roman"/>
              </a:rPr>
              <a:t>Expressing pleasure: </a:t>
            </a:r>
            <a:r>
              <a:rPr lang="en-US" i="1" dirty="0">
                <a:latin typeface="Calibri"/>
                <a:ea typeface="Calibri"/>
                <a:cs typeface="Times New Roman"/>
              </a:rPr>
              <a:t>“</a:t>
            </a:r>
            <a:r>
              <a:rPr lang="en-US" b="1" i="1" dirty="0" err="1">
                <a:latin typeface="Calibri"/>
                <a:ea typeface="Calibri"/>
                <a:cs typeface="Times New Roman"/>
              </a:rPr>
              <a:t>Aah</a:t>
            </a:r>
            <a:r>
              <a:rPr lang="en-US" i="1" dirty="0">
                <a:latin typeface="Calibri"/>
                <a:ea typeface="Calibri"/>
                <a:cs typeface="Times New Roman"/>
              </a:rPr>
              <a:t>, that’s great!”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/>
                <a:ea typeface="Calibri"/>
                <a:cs typeface="Times New Roman"/>
              </a:rPr>
              <a:t>Expressing realization: “</a:t>
            </a:r>
            <a:r>
              <a:rPr lang="en-US" b="1" i="1" dirty="0" err="1">
                <a:latin typeface="Calibri"/>
                <a:ea typeface="Calibri"/>
                <a:cs typeface="Times New Roman"/>
              </a:rPr>
              <a:t>Aah</a:t>
            </a:r>
            <a:r>
              <a:rPr lang="en-US" i="1" dirty="0">
                <a:latin typeface="Calibri"/>
                <a:ea typeface="Calibri"/>
                <a:cs typeface="Times New Roman"/>
              </a:rPr>
              <a:t>, now I see what you mean.”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/>
                <a:ea typeface="Calibri"/>
                <a:cs typeface="Times New Roman"/>
              </a:rPr>
              <a:t>Expressing resignation: “</a:t>
            </a:r>
            <a:r>
              <a:rPr lang="en-US" b="1" i="1" dirty="0" err="1">
                <a:latin typeface="Calibri"/>
                <a:ea typeface="Calibri"/>
                <a:cs typeface="Times New Roman"/>
              </a:rPr>
              <a:t>Aah</a:t>
            </a:r>
            <a:r>
              <a:rPr lang="en-US" i="1" dirty="0">
                <a:latin typeface="Calibri"/>
                <a:ea typeface="Calibri"/>
                <a:cs typeface="Times New Roman"/>
              </a:rPr>
              <a:t>, I give up!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/>
                <a:ea typeface="Calibri"/>
                <a:cs typeface="Times New Roman"/>
              </a:rPr>
              <a:t>Expressing surprise/shock: “</a:t>
            </a:r>
            <a:r>
              <a:rPr lang="en-US" b="1" i="1" dirty="0" err="1">
                <a:latin typeface="Calibri"/>
                <a:ea typeface="Calibri"/>
                <a:cs typeface="Times New Roman"/>
              </a:rPr>
              <a:t>Aah</a:t>
            </a:r>
            <a:r>
              <a:rPr lang="en-US" i="1" dirty="0">
                <a:latin typeface="Calibri"/>
                <a:ea typeface="Calibri"/>
                <a:cs typeface="Times New Roman"/>
              </a:rPr>
              <a:t>! It’s eating my leg!”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3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>
                <a:latin typeface="Calibri"/>
                <a:ea typeface="Calibri"/>
                <a:cs typeface="Times New Roman"/>
              </a:rPr>
              <a:t>2. Ah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u="sng" dirty="0">
                <a:solidFill>
                  <a:srgbClr val="0000FF"/>
                </a:solidFill>
                <a:latin typeface="Calibri"/>
                <a:ea typeface="Calibri"/>
                <a:cs typeface="Times New Roman"/>
                <a:hlinkClick r:id="rId2"/>
              </a:rPr>
              <a:t>Ah</a:t>
            </a:r>
            <a:r>
              <a:rPr lang="en-US" dirty="0">
                <a:latin typeface="Calibri"/>
                <a:ea typeface="Calibri"/>
                <a:cs typeface="Times New Roman"/>
              </a:rPr>
              <a:t> meaning and Ah interjection examples: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Wingdings"/>
              <a:buChar char=""/>
              <a:tabLst>
                <a:tab pos="457200" algn="l"/>
              </a:tabLst>
            </a:pPr>
            <a:r>
              <a:rPr lang="en-US" dirty="0">
                <a:latin typeface="Calibri"/>
                <a:ea typeface="Calibri"/>
                <a:cs typeface="Times New Roman"/>
              </a:rPr>
              <a:t>Expressing pleasure: </a:t>
            </a:r>
            <a:r>
              <a:rPr lang="en-US" i="1" dirty="0">
                <a:latin typeface="Calibri"/>
                <a:ea typeface="Calibri"/>
                <a:cs typeface="Times New Roman"/>
              </a:rPr>
              <a:t>“</a:t>
            </a:r>
            <a:r>
              <a:rPr lang="en-US" b="1" i="1" dirty="0">
                <a:latin typeface="Calibri"/>
                <a:ea typeface="Calibri"/>
                <a:cs typeface="Times New Roman"/>
              </a:rPr>
              <a:t>Ah</a:t>
            </a:r>
            <a:r>
              <a:rPr lang="en-US" i="1" dirty="0">
                <a:latin typeface="Calibri"/>
                <a:ea typeface="Calibri"/>
                <a:cs typeface="Times New Roman"/>
              </a:rPr>
              <a:t>, this coffee is good.”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Wingdings"/>
              <a:buChar char=""/>
              <a:tabLst>
                <a:tab pos="457200" algn="l"/>
              </a:tabLst>
            </a:pPr>
            <a:r>
              <a:rPr lang="en-US" dirty="0">
                <a:latin typeface="Calibri"/>
                <a:ea typeface="Calibri"/>
                <a:cs typeface="Times New Roman"/>
              </a:rPr>
              <a:t>Expressing realization: </a:t>
            </a:r>
            <a:r>
              <a:rPr lang="en-US" i="1" dirty="0">
                <a:latin typeface="Calibri"/>
                <a:ea typeface="Calibri"/>
                <a:cs typeface="Times New Roman"/>
              </a:rPr>
              <a:t>“</a:t>
            </a:r>
            <a:r>
              <a:rPr lang="en-US" b="1" i="1" dirty="0">
                <a:latin typeface="Calibri"/>
                <a:ea typeface="Calibri"/>
                <a:cs typeface="Times New Roman"/>
              </a:rPr>
              <a:t>Ah</a:t>
            </a:r>
            <a:r>
              <a:rPr lang="en-US" i="1" dirty="0">
                <a:latin typeface="Calibri"/>
                <a:ea typeface="Calibri"/>
                <a:cs typeface="Times New Roman"/>
              </a:rPr>
              <a:t>, now I understand.”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Wingdings"/>
              <a:buChar char=""/>
              <a:tabLst>
                <a:tab pos="457200" algn="l"/>
              </a:tabLst>
            </a:pPr>
            <a:r>
              <a:rPr lang="en-US" dirty="0">
                <a:latin typeface="Calibri"/>
                <a:ea typeface="Calibri"/>
                <a:cs typeface="Times New Roman"/>
              </a:rPr>
              <a:t>Expressing resignation: </a:t>
            </a:r>
            <a:r>
              <a:rPr lang="en-US" i="1" dirty="0">
                <a:latin typeface="Calibri"/>
                <a:ea typeface="Calibri"/>
                <a:cs typeface="Times New Roman"/>
              </a:rPr>
              <a:t>“</a:t>
            </a:r>
            <a:r>
              <a:rPr lang="en-US" b="1" i="1" dirty="0" err="1">
                <a:latin typeface="Calibri"/>
                <a:ea typeface="Calibri"/>
                <a:cs typeface="Times New Roman"/>
              </a:rPr>
              <a:t>Ah</a:t>
            </a:r>
            <a:r>
              <a:rPr lang="en-US" i="1" dirty="0" err="1">
                <a:latin typeface="Calibri"/>
                <a:ea typeface="Calibri"/>
                <a:cs typeface="Times New Roman"/>
              </a:rPr>
              <a:t>!Well</a:t>
            </a:r>
            <a:r>
              <a:rPr lang="en-US" i="1" dirty="0">
                <a:latin typeface="Calibri"/>
                <a:ea typeface="Calibri"/>
                <a:cs typeface="Times New Roman"/>
              </a:rPr>
              <a:t>, I’ll have to come back tomorrow.”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Wingdings"/>
              <a:buChar char=""/>
              <a:tabLst>
                <a:tab pos="457200" algn="l"/>
              </a:tabLst>
            </a:pPr>
            <a:r>
              <a:rPr lang="en-US" dirty="0">
                <a:latin typeface="Calibri"/>
                <a:ea typeface="Calibri"/>
                <a:cs typeface="Times New Roman"/>
              </a:rPr>
              <a:t>Expressing surprise: </a:t>
            </a:r>
            <a:r>
              <a:rPr lang="en-US" i="1" dirty="0">
                <a:latin typeface="Calibri"/>
                <a:ea typeface="Calibri"/>
                <a:cs typeface="Times New Roman"/>
              </a:rPr>
              <a:t>“</a:t>
            </a:r>
            <a:r>
              <a:rPr lang="en-US" b="1" i="1" dirty="0">
                <a:latin typeface="Calibri"/>
                <a:ea typeface="Calibri"/>
                <a:cs typeface="Times New Roman"/>
              </a:rPr>
              <a:t>Ah</a:t>
            </a:r>
            <a:r>
              <a:rPr lang="en-US" i="1" dirty="0">
                <a:latin typeface="Calibri"/>
                <a:ea typeface="Calibri"/>
                <a:cs typeface="Times New Roman"/>
              </a:rPr>
              <a:t>! There you are!”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4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Does this sentence include an interjection: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I am so excited for Friday night! </a:t>
            </a:r>
          </a:p>
          <a:p>
            <a:pPr fontAlgn="t"/>
            <a:r>
              <a:rPr lang="en-US" dirty="0" smtClean="0"/>
              <a:t>A. </a:t>
            </a:r>
            <a:r>
              <a:rPr lang="en-US" dirty="0"/>
              <a:t>Y</a:t>
            </a:r>
            <a:r>
              <a:rPr lang="en-US" dirty="0" smtClean="0"/>
              <a:t>es</a:t>
            </a:r>
            <a:endParaRPr lang="en-US" dirty="0"/>
          </a:p>
          <a:p>
            <a:pPr fontAlgn="t"/>
            <a:r>
              <a:rPr lang="en-US" dirty="0" smtClean="0"/>
              <a:t>B. No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2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Answer-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1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A8C34-B683-4B37-A4E7-A32B10873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51017C-31C7-4F25-811B-614D2B120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OPTION -C</a:t>
            </a:r>
          </a:p>
        </p:txBody>
      </p:sp>
    </p:spTree>
    <p:extLst>
      <p:ext uri="{BB962C8B-B14F-4D97-AF65-F5344CB8AC3E}">
        <p14:creationId xmlns:p14="http://schemas.microsoft.com/office/powerpoint/2010/main" val="32129714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>
                <a:latin typeface="Calibri"/>
                <a:ea typeface="Calibri"/>
                <a:cs typeface="Times New Roman"/>
              </a:rPr>
              <a:t>3. Alas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/>
                <a:ea typeface="Calibri"/>
                <a:cs typeface="Times New Roman"/>
              </a:rPr>
              <a:t>Alas meaning: Expressing grief or pity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/>
                <a:ea typeface="Calibri"/>
                <a:cs typeface="Times New Roman"/>
              </a:rPr>
              <a:t>        “</a:t>
            </a:r>
            <a:r>
              <a:rPr lang="en-US" b="1" i="1" dirty="0">
                <a:latin typeface="Calibri"/>
                <a:ea typeface="Calibri"/>
                <a:cs typeface="Times New Roman"/>
              </a:rPr>
              <a:t>Alas</a:t>
            </a:r>
            <a:r>
              <a:rPr lang="en-US" i="1" dirty="0">
                <a:latin typeface="Calibri"/>
                <a:ea typeface="Calibri"/>
                <a:cs typeface="Times New Roman"/>
              </a:rPr>
              <a:t>! My only son has died. 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i="1" dirty="0">
                <a:latin typeface="Calibri"/>
                <a:ea typeface="Calibri"/>
                <a:cs typeface="Times New Roman"/>
              </a:rPr>
              <a:t>4. Aha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Aha meaning: Understanding, triumph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       “</a:t>
            </a:r>
            <a:r>
              <a:rPr lang="en-US" b="1" i="1" dirty="0">
                <a:latin typeface="Calibri"/>
                <a:ea typeface="Calibri"/>
                <a:cs typeface="Times New Roman"/>
              </a:rPr>
              <a:t>Aha</a:t>
            </a:r>
            <a:r>
              <a:rPr lang="en-US" i="1" dirty="0">
                <a:latin typeface="Calibri"/>
                <a:ea typeface="Calibri"/>
                <a:cs typeface="Times New Roman"/>
              </a:rPr>
              <a:t>! So you planned all this, did you?”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6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i="1" dirty="0" smtClean="0">
                <a:latin typeface="Calibri"/>
                <a:ea typeface="Calibri"/>
                <a:cs typeface="Times New Roman"/>
              </a:rPr>
              <a:t>5. </a:t>
            </a:r>
            <a:r>
              <a:rPr lang="en-US" sz="2800" b="1" i="1" dirty="0">
                <a:latin typeface="Calibri"/>
                <a:ea typeface="Calibri"/>
                <a:cs typeface="Times New Roman"/>
              </a:rPr>
              <a:t>Aw, </a:t>
            </a:r>
            <a:r>
              <a:rPr lang="en-US" sz="2800" b="1" i="1" dirty="0" err="1">
                <a:latin typeface="Calibri"/>
                <a:ea typeface="Calibri"/>
                <a:cs typeface="Times New Roman"/>
              </a:rPr>
              <a:t>Aww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Aw, </a:t>
            </a:r>
            <a:r>
              <a:rPr lang="en-US" i="1" dirty="0" err="1">
                <a:latin typeface="Calibri"/>
                <a:ea typeface="Calibri"/>
                <a:cs typeface="Times New Roman"/>
              </a:rPr>
              <a:t>Aww</a:t>
            </a:r>
            <a:r>
              <a:rPr lang="en-US" i="1" dirty="0">
                <a:latin typeface="Calibri"/>
                <a:ea typeface="Calibri"/>
                <a:cs typeface="Times New Roman"/>
              </a:rPr>
              <a:t> meaning and examples: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Wingdings"/>
              <a:buChar char=""/>
              <a:tabLst>
                <a:tab pos="457200" algn="l"/>
              </a:tabLst>
            </a:pPr>
            <a:r>
              <a:rPr lang="en-US" i="1" dirty="0">
                <a:latin typeface="Calibri"/>
                <a:ea typeface="Calibri"/>
                <a:cs typeface="Times New Roman"/>
              </a:rPr>
              <a:t>Expressing mild disappointment or protest: “</a:t>
            </a:r>
            <a:r>
              <a:rPr lang="en-US" b="1" i="1" dirty="0">
                <a:latin typeface="Calibri"/>
                <a:ea typeface="Calibri"/>
                <a:cs typeface="Times New Roman"/>
              </a:rPr>
              <a:t>Aw</a:t>
            </a:r>
            <a:r>
              <a:rPr lang="en-US" i="1" dirty="0">
                <a:latin typeface="Calibri"/>
                <a:ea typeface="Calibri"/>
                <a:cs typeface="Times New Roman"/>
              </a:rPr>
              <a:t>, come on, Andy!”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Wingdings"/>
              <a:buChar char=""/>
              <a:tabLst>
                <a:tab pos="457200" algn="l"/>
              </a:tabLst>
            </a:pPr>
            <a:r>
              <a:rPr lang="en-US" i="1" dirty="0">
                <a:latin typeface="Calibri"/>
                <a:ea typeface="Calibri"/>
                <a:cs typeface="Times New Roman"/>
              </a:rPr>
              <a:t>Shows sentimental approval: “</a:t>
            </a:r>
            <a:r>
              <a:rPr lang="en-US" b="1" i="1" dirty="0" err="1">
                <a:latin typeface="Calibri"/>
                <a:ea typeface="Calibri"/>
                <a:cs typeface="Times New Roman"/>
              </a:rPr>
              <a:t>Aww</a:t>
            </a:r>
            <a:r>
              <a:rPr lang="en-US" i="1" dirty="0">
                <a:latin typeface="Calibri"/>
                <a:ea typeface="Calibri"/>
                <a:cs typeface="Times New Roman"/>
              </a:rPr>
              <a:t>! Just look at that kitten.”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Wingdings"/>
              <a:buChar char=""/>
              <a:tabLst>
                <a:tab pos="457200" algn="l"/>
              </a:tabLst>
            </a:pPr>
            <a:r>
              <a:rPr lang="en-US" i="1" dirty="0">
                <a:latin typeface="Calibri"/>
                <a:ea typeface="Calibri"/>
                <a:cs typeface="Times New Roman"/>
              </a:rPr>
              <a:t>Feeling sorry or pity for someone: “</a:t>
            </a:r>
            <a:r>
              <a:rPr lang="en-US" b="1" i="1" dirty="0" err="1">
                <a:latin typeface="Calibri"/>
                <a:ea typeface="Calibri"/>
                <a:cs typeface="Times New Roman"/>
              </a:rPr>
              <a:t>Aww</a:t>
            </a:r>
            <a:r>
              <a:rPr lang="en-US" i="1" dirty="0">
                <a:latin typeface="Calibri"/>
                <a:ea typeface="Calibri"/>
                <a:cs typeface="Times New Roman"/>
              </a:rPr>
              <a:t>, that’s so sad, he hasn’t yet learned to ride a bike.”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0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200" b="1" dirty="0" smtClean="0">
                <a:latin typeface="Calibri"/>
                <a:ea typeface="Calibri"/>
                <a:cs typeface="Times New Roman"/>
              </a:rPr>
              <a:t>6. </a:t>
            </a:r>
            <a:r>
              <a:rPr lang="en-US" sz="3200" b="1" dirty="0">
                <a:latin typeface="Calibri"/>
                <a:ea typeface="Calibri"/>
                <a:cs typeface="Times New Roman"/>
              </a:rPr>
              <a:t>Ahem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/>
                <a:ea typeface="Calibri"/>
                <a:cs typeface="Times New Roman"/>
              </a:rPr>
              <a:t>Ahem meaning: The sound of clearing one’s throat. Used to get someone’s attention, especially if they don’t know (or apparently forgot) that you’re there.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/>
                <a:ea typeface="Calibri"/>
                <a:cs typeface="Times New Roman"/>
              </a:rPr>
              <a:t>       “</a:t>
            </a:r>
            <a:r>
              <a:rPr lang="en-US" b="1" i="1" dirty="0">
                <a:latin typeface="Calibri"/>
                <a:ea typeface="Calibri"/>
                <a:cs typeface="Times New Roman"/>
              </a:rPr>
              <a:t>Ahem</a:t>
            </a:r>
            <a:r>
              <a:rPr lang="en-US" i="1" dirty="0">
                <a:latin typeface="Calibri"/>
                <a:ea typeface="Calibri"/>
                <a:cs typeface="Times New Roman"/>
              </a:rPr>
              <a:t>! Can I make a suggestion?”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>
                <a:latin typeface="Calibri"/>
                <a:ea typeface="Calibri"/>
                <a:cs typeface="Times New Roman"/>
              </a:rPr>
              <a:t>7. Bingo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/>
                <a:ea typeface="Calibri"/>
                <a:cs typeface="Times New Roman"/>
              </a:rPr>
              <a:t>Bingo meaning: Acknowledge something as right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/>
                <a:ea typeface="Calibri"/>
                <a:cs typeface="Times New Roman"/>
              </a:rPr>
              <a:t>“</a:t>
            </a:r>
            <a:r>
              <a:rPr lang="en-US" b="1" i="1" dirty="0">
                <a:latin typeface="Calibri"/>
                <a:ea typeface="Calibri"/>
                <a:cs typeface="Times New Roman"/>
              </a:rPr>
              <a:t>Bingo</a:t>
            </a:r>
            <a:r>
              <a:rPr lang="en-US" i="1" dirty="0">
                <a:latin typeface="Calibri"/>
                <a:ea typeface="Calibri"/>
                <a:cs typeface="Times New Roman"/>
              </a:rPr>
              <a:t>! That’s the one I’ve been looking for.”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2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Open Sans"/>
              </a:rPr>
              <a:t>Which </a:t>
            </a:r>
            <a:r>
              <a:rPr lang="en-US" b="1" dirty="0">
                <a:solidFill>
                  <a:schemeClr val="tx1"/>
                </a:solidFill>
                <a:latin typeface="Open Sans"/>
              </a:rPr>
              <a:t>of the following words are not interjections?</a:t>
            </a:r>
          </a:p>
          <a:p>
            <a:pPr marL="457200" indent="-457200" fontAlgn="t"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Feel</a:t>
            </a:r>
          </a:p>
          <a:p>
            <a:pPr marL="457200" indent="-457200" fontAlgn="t"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Bingo</a:t>
            </a:r>
          </a:p>
          <a:p>
            <a:pPr marL="457200" indent="-457200" fontAlgn="t"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Shoo</a:t>
            </a:r>
          </a:p>
          <a:p>
            <a:pPr marL="457200" indent="-457200" fontAlgn="t"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Wow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5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Answer-A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1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>
                <a:latin typeface="Calibri"/>
                <a:ea typeface="Calibri"/>
                <a:cs typeface="Times New Roman"/>
              </a:rPr>
              <a:t>8.</a:t>
            </a:r>
            <a:r>
              <a:rPr lang="en-US" sz="1800" b="1" dirty="0">
                <a:latin typeface="Calibri"/>
                <a:ea typeface="Calibri"/>
                <a:cs typeface="Times New Roman"/>
              </a:rPr>
              <a:t> </a:t>
            </a:r>
            <a:r>
              <a:rPr lang="en-US" sz="2800" b="1" dirty="0">
                <a:latin typeface="Calibri"/>
                <a:ea typeface="Calibri"/>
                <a:cs typeface="Times New Roman"/>
              </a:rPr>
              <a:t>Boo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/>
                <a:ea typeface="Calibri"/>
                <a:cs typeface="Times New Roman"/>
              </a:rPr>
              <a:t>Boo meaning and Boo interjection examples: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Wingdings"/>
              <a:buChar char=""/>
              <a:tabLst>
                <a:tab pos="457200" algn="l"/>
              </a:tabLst>
            </a:pPr>
            <a:r>
              <a:rPr lang="en-US" dirty="0">
                <a:latin typeface="Calibri"/>
                <a:ea typeface="Calibri"/>
                <a:cs typeface="Times New Roman"/>
              </a:rPr>
              <a:t>Expressing disapproval, contempt: </a:t>
            </a:r>
            <a:r>
              <a:rPr lang="en-US" i="1" dirty="0">
                <a:latin typeface="Calibri"/>
                <a:ea typeface="Calibri"/>
                <a:cs typeface="Times New Roman"/>
              </a:rPr>
              <a:t>“</a:t>
            </a:r>
            <a:r>
              <a:rPr lang="en-US" b="1" i="1" dirty="0">
                <a:latin typeface="Calibri"/>
                <a:ea typeface="Calibri"/>
                <a:cs typeface="Times New Roman"/>
              </a:rPr>
              <a:t>Boo!</a:t>
            </a:r>
            <a:r>
              <a:rPr lang="en-US" i="1" dirty="0">
                <a:latin typeface="Calibri"/>
                <a:ea typeface="Calibri"/>
                <a:cs typeface="Times New Roman"/>
              </a:rPr>
              <a:t>” they shouted, “Get off!”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Wingdings"/>
              <a:buChar char=""/>
              <a:tabLst>
                <a:tab pos="457200" algn="l"/>
              </a:tabLst>
            </a:pPr>
            <a:r>
              <a:rPr lang="en-US" dirty="0">
                <a:latin typeface="Calibri"/>
                <a:ea typeface="Calibri"/>
                <a:cs typeface="Times New Roman"/>
              </a:rPr>
              <a:t>A noise used to scare people by surprise: “</a:t>
            </a:r>
            <a:r>
              <a:rPr lang="en-US" i="1" dirty="0">
                <a:latin typeface="Calibri"/>
                <a:ea typeface="Calibri"/>
                <a:cs typeface="Times New Roman"/>
              </a:rPr>
              <a:t>I jumped out from the closet and yelled “</a:t>
            </a:r>
            <a:r>
              <a:rPr lang="en-US" b="1" i="1" dirty="0">
                <a:latin typeface="Calibri"/>
                <a:ea typeface="Calibri"/>
                <a:cs typeface="Times New Roman"/>
              </a:rPr>
              <a:t>boo</a:t>
            </a:r>
            <a:r>
              <a:rPr lang="en-US" i="1" dirty="0" smtClean="0">
                <a:latin typeface="Calibri"/>
                <a:ea typeface="Calibri"/>
                <a:cs typeface="Times New Roman"/>
              </a:rPr>
              <a:t>!”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latin typeface="Calibri"/>
                <a:ea typeface="Calibri"/>
                <a:cs typeface="Times New Roman"/>
              </a:rPr>
              <a:t>9. </a:t>
            </a:r>
            <a:r>
              <a:rPr lang="en-US" sz="2800" b="1" dirty="0">
                <a:latin typeface="Calibri"/>
                <a:ea typeface="Calibri"/>
                <a:cs typeface="Times New Roman"/>
              </a:rPr>
              <a:t>Bravo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/>
                <a:ea typeface="Calibri"/>
                <a:cs typeface="Times New Roman"/>
              </a:rPr>
              <a:t>Bravo meaning: Expressing approval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/>
                <a:ea typeface="Calibri"/>
                <a:cs typeface="Times New Roman"/>
              </a:rPr>
              <a:t>       “</a:t>
            </a:r>
            <a:r>
              <a:rPr lang="en-US" b="1" i="1" dirty="0">
                <a:latin typeface="Calibri"/>
                <a:ea typeface="Calibri"/>
                <a:cs typeface="Times New Roman"/>
              </a:rPr>
              <a:t>Bravo</a:t>
            </a:r>
            <a:r>
              <a:rPr lang="en-US" i="1" dirty="0">
                <a:latin typeface="Calibri"/>
                <a:ea typeface="Calibri"/>
                <a:cs typeface="Times New Roman"/>
              </a:rPr>
              <a:t>, Rena! You’re right.”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4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latin typeface="Calibri"/>
                <a:ea typeface="Calibri"/>
                <a:cs typeface="Times New Roman"/>
              </a:rPr>
              <a:t>10. </a:t>
            </a:r>
            <a:r>
              <a:rPr lang="en-US" sz="2800" b="1" dirty="0">
                <a:latin typeface="Calibri"/>
                <a:ea typeface="Calibri"/>
                <a:cs typeface="Times New Roman"/>
              </a:rPr>
              <a:t>Bah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/>
                <a:ea typeface="Calibri"/>
                <a:cs typeface="Times New Roman"/>
              </a:rPr>
              <a:t>Bah meaning: Expressing dismissive or annoyed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/>
                <a:ea typeface="Calibri"/>
                <a:cs typeface="Times New Roman"/>
              </a:rPr>
              <a:t>        “</a:t>
            </a:r>
            <a:r>
              <a:rPr lang="en-US" b="1" i="1" dirty="0">
                <a:latin typeface="Calibri"/>
                <a:ea typeface="Calibri"/>
                <a:cs typeface="Times New Roman"/>
              </a:rPr>
              <a:t>Bah</a:t>
            </a:r>
            <a:r>
              <a:rPr lang="en-US" i="1" dirty="0">
                <a:latin typeface="Calibri"/>
                <a:ea typeface="Calibri"/>
                <a:cs typeface="Times New Roman"/>
              </a:rPr>
              <a:t>, I never liked him anyways.”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/>
                <a:ea typeface="Calibri"/>
                <a:cs typeface="Times New Roman"/>
              </a:rPr>
              <a:t>11.</a:t>
            </a:r>
            <a:r>
              <a:rPr lang="en-US" sz="3200" b="1" dirty="0">
                <a:solidFill>
                  <a:srgbClr val="FC9F00"/>
                </a:solidFill>
                <a:latin typeface="Roboto"/>
                <a:ea typeface="Times New Roman"/>
                <a:cs typeface="Times New Roman"/>
              </a:rPr>
              <a:t> </a:t>
            </a:r>
            <a:r>
              <a:rPr lang="en-US" b="1" dirty="0">
                <a:latin typeface="Calibri"/>
                <a:ea typeface="Calibri"/>
                <a:cs typeface="Times New Roman"/>
              </a:rPr>
              <a:t>Dear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/>
                <a:ea typeface="Calibri"/>
                <a:cs typeface="Times New Roman"/>
              </a:rPr>
              <a:t>Dear meaning and Dear interjection examples: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/>
                <a:ea typeface="Calibri"/>
                <a:cs typeface="Times New Roman"/>
              </a:rPr>
              <a:t>Expressing pity: </a:t>
            </a:r>
            <a:r>
              <a:rPr lang="en-US" i="1" dirty="0">
                <a:latin typeface="Calibri"/>
                <a:ea typeface="Calibri"/>
                <a:cs typeface="Times New Roman"/>
              </a:rPr>
              <a:t>“</a:t>
            </a:r>
            <a:r>
              <a:rPr lang="en-US" b="1" i="1" dirty="0">
                <a:latin typeface="Calibri"/>
                <a:ea typeface="Calibri"/>
                <a:cs typeface="Times New Roman"/>
              </a:rPr>
              <a:t>Oh dear</a:t>
            </a:r>
            <a:r>
              <a:rPr lang="en-US" i="1" dirty="0">
                <a:latin typeface="Calibri"/>
                <a:ea typeface="Calibri"/>
                <a:cs typeface="Times New Roman"/>
              </a:rPr>
              <a:t>! I’ve lost my keys again.”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/>
                <a:ea typeface="Calibri"/>
                <a:cs typeface="Times New Roman"/>
              </a:rPr>
              <a:t>Expressing </a:t>
            </a:r>
            <a:r>
              <a:rPr lang="en-US" dirty="0" err="1">
                <a:latin typeface="Calibri"/>
                <a:ea typeface="Calibri"/>
                <a:cs typeface="Times New Roman"/>
              </a:rPr>
              <a:t>surprise:v</a:t>
            </a:r>
            <a:r>
              <a:rPr lang="en-US" i="1" dirty="0" err="1">
                <a:latin typeface="Calibri"/>
                <a:ea typeface="Calibri"/>
                <a:cs typeface="Times New Roman"/>
              </a:rPr>
              <a:t>“</a:t>
            </a:r>
            <a:r>
              <a:rPr lang="en-US" b="1" i="1" dirty="0" err="1">
                <a:latin typeface="Calibri"/>
                <a:ea typeface="Calibri"/>
                <a:cs typeface="Times New Roman"/>
              </a:rPr>
              <a:t>Dear</a:t>
            </a:r>
            <a:r>
              <a:rPr lang="en-US" b="1" i="1" dirty="0">
                <a:latin typeface="Calibri"/>
                <a:ea typeface="Calibri"/>
                <a:cs typeface="Times New Roman"/>
              </a:rPr>
              <a:t> me</a:t>
            </a:r>
            <a:r>
              <a:rPr lang="en-US" i="1" dirty="0">
                <a:latin typeface="Calibri"/>
                <a:ea typeface="Calibri"/>
                <a:cs typeface="Times New Roman"/>
              </a:rPr>
              <a:t>! What a mess!”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9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1F3EB4-6EF7-4BBB-A6FD-65430172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0D64DC-5A1F-4929-97FE-D0C6F4B65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ato"/>
              </a:rPr>
              <a:t>Select the sentence with an interjection: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Lato"/>
            </a:endParaRPr>
          </a:p>
          <a:p>
            <a:r>
              <a:rPr lang="en-US" dirty="0">
                <a:solidFill>
                  <a:srgbClr val="000000"/>
                </a:solidFill>
                <a:latin typeface="Lato"/>
              </a:rPr>
              <a:t>A. That’s another fine mess you’ve gotten me into?</a:t>
            </a:r>
          </a:p>
          <a:p>
            <a:r>
              <a:rPr lang="en-US" dirty="0">
                <a:solidFill>
                  <a:srgbClr val="000000"/>
                </a:solidFill>
                <a:latin typeface="Lato"/>
              </a:rPr>
              <a:t>B. Oh dear! What are we going to do about this mess?</a:t>
            </a:r>
          </a:p>
        </p:txBody>
      </p:sp>
    </p:spTree>
    <p:extLst>
      <p:ext uri="{BB962C8B-B14F-4D97-AF65-F5344CB8AC3E}">
        <p14:creationId xmlns:p14="http://schemas.microsoft.com/office/powerpoint/2010/main" val="35953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 -B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7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6408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222" y="1352282"/>
            <a:ext cx="8873543" cy="4523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27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1E9CC4-6F64-47D0-B3D7-E24362A9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xmlns="" id="{3F1926B6-BA7E-499F-AA5B-4DB63F595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36"/>
          <a:stretch/>
        </p:blipFill>
        <p:spPr>
          <a:xfrm>
            <a:off x="956604" y="982133"/>
            <a:ext cx="9939994" cy="5095110"/>
          </a:xfrm>
        </p:spPr>
      </p:pic>
    </p:spTree>
    <p:extLst>
      <p:ext uri="{BB962C8B-B14F-4D97-AF65-F5344CB8AC3E}">
        <p14:creationId xmlns:p14="http://schemas.microsoft.com/office/powerpoint/2010/main" val="7847238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243F60"/>
                </a:solidFill>
                <a:latin typeface="Calibri"/>
                <a:ea typeface="Times New Roman"/>
                <a:cs typeface="Times New Roman"/>
              </a:rPr>
              <a:t>14. </a:t>
            </a:r>
            <a:r>
              <a:rPr lang="en-US" sz="3200" b="1" dirty="0" err="1">
                <a:solidFill>
                  <a:srgbClr val="243F60"/>
                </a:solidFill>
                <a:latin typeface="Calibri"/>
                <a:ea typeface="Times New Roman"/>
                <a:cs typeface="Times New Roman"/>
              </a:rPr>
              <a:t>Er</a:t>
            </a:r>
            <a:endParaRPr lang="en-US" sz="2000" b="1" dirty="0">
              <a:solidFill>
                <a:srgbClr val="243F60"/>
              </a:solidFill>
              <a:latin typeface="Cambria"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latin typeface="Calibri"/>
                <a:ea typeface="Calibri"/>
                <a:cs typeface="Times New Roman"/>
              </a:rPr>
              <a:t> </a:t>
            </a:r>
          </a:p>
          <a:p>
            <a:pPr marL="0" marR="0" fontAlgn="base">
              <a:spcBef>
                <a:spcPts val="0"/>
              </a:spcBef>
              <a:spcAft>
                <a:spcPts val="1500"/>
              </a:spcAft>
            </a:pPr>
            <a:r>
              <a:rPr lang="en-US" dirty="0" err="1">
                <a:latin typeface="Roboto"/>
                <a:ea typeface="Times New Roman"/>
              </a:rPr>
              <a:t>Er</a:t>
            </a:r>
            <a:r>
              <a:rPr lang="en-US" dirty="0">
                <a:latin typeface="Roboto"/>
                <a:ea typeface="Times New Roman"/>
              </a:rPr>
              <a:t> meaning: Expressing hesitation</a:t>
            </a:r>
            <a:endParaRPr lang="en-US" sz="2000" dirty="0">
              <a:latin typeface="Times New Roman"/>
              <a:ea typeface="Times New Roman"/>
            </a:endParaRPr>
          </a:p>
          <a:p>
            <a:pPr marL="0" fontAlgn="base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inherit"/>
                <a:ea typeface="Times New Roman"/>
              </a:rPr>
              <a:t>        “Lima is the capital of…</a:t>
            </a:r>
            <a:r>
              <a:rPr lang="en-US" b="1" i="1" dirty="0" err="1">
                <a:latin typeface="inherit"/>
                <a:ea typeface="Times New Roman"/>
              </a:rPr>
              <a:t>er</a:t>
            </a:r>
            <a:r>
              <a:rPr lang="en-US" i="1" dirty="0">
                <a:latin typeface="inherit"/>
                <a:ea typeface="Times New Roman"/>
              </a:rPr>
              <a:t>…Peru.”</a:t>
            </a:r>
            <a:endParaRPr lang="en-US" sz="2000" dirty="0">
              <a:latin typeface="Times New Roman"/>
              <a:ea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latin typeface="Calibri"/>
                <a:ea typeface="Calibri"/>
                <a:cs typeface="Times New Roman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dirty="0">
                <a:latin typeface="Calibri"/>
                <a:ea typeface="Calibri"/>
                <a:cs typeface="Times New Roman"/>
              </a:rPr>
              <a:t>15. </a:t>
            </a:r>
            <a:r>
              <a:rPr lang="en-US" sz="2800" b="1" dirty="0" err="1">
                <a:latin typeface="Calibri"/>
                <a:ea typeface="Calibri"/>
                <a:cs typeface="Times New Roman"/>
              </a:rPr>
              <a:t>Eww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err="1">
                <a:latin typeface="Calibri"/>
                <a:ea typeface="Calibri"/>
                <a:cs typeface="Times New Roman"/>
              </a:rPr>
              <a:t>Eww</a:t>
            </a:r>
            <a:r>
              <a:rPr lang="en-US" dirty="0">
                <a:latin typeface="Calibri"/>
                <a:ea typeface="Calibri"/>
                <a:cs typeface="Times New Roman"/>
              </a:rPr>
              <a:t> meaning: Expressing disgust, dislike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/>
                <a:ea typeface="Calibri"/>
                <a:cs typeface="Times New Roman"/>
              </a:rPr>
              <a:t>        “</a:t>
            </a:r>
            <a:r>
              <a:rPr lang="en-US" b="1" i="1" dirty="0" err="1">
                <a:latin typeface="Calibri"/>
                <a:ea typeface="Calibri"/>
                <a:cs typeface="Times New Roman"/>
              </a:rPr>
              <a:t>Eww</a:t>
            </a:r>
            <a:r>
              <a:rPr lang="en-US" i="1" dirty="0">
                <a:latin typeface="Calibri"/>
                <a:ea typeface="Calibri"/>
                <a:cs typeface="Times New Roman"/>
              </a:rPr>
              <a:t>, there’s a fly in my lemonade!”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2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6D88C2-E7D4-4AD0-B7A1-64D6F6E5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C9B9AF-F3E3-4078-A6F6-AB877067E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ato"/>
              </a:rPr>
              <a:t>Select the interjection that expresses hesitation:</a:t>
            </a:r>
          </a:p>
          <a:p>
            <a:r>
              <a:rPr lang="en-US" dirty="0">
                <a:solidFill>
                  <a:srgbClr val="000000"/>
                </a:solidFill>
                <a:latin typeface="Lato"/>
              </a:rPr>
              <a:t>A. Er.</a:t>
            </a:r>
          </a:p>
          <a:p>
            <a:r>
              <a:rPr lang="en-US" dirty="0">
                <a:solidFill>
                  <a:srgbClr val="000000"/>
                </a:solidFill>
                <a:latin typeface="Lato"/>
              </a:rPr>
              <a:t>B. Yes</a:t>
            </a:r>
          </a:p>
          <a:p>
            <a:r>
              <a:rPr lang="en-US" dirty="0">
                <a:solidFill>
                  <a:srgbClr val="000000"/>
                </a:solidFill>
                <a:latin typeface="Lato"/>
              </a:rPr>
              <a:t>C. Alas</a:t>
            </a:r>
          </a:p>
          <a:p>
            <a:r>
              <a:rPr lang="en-US" dirty="0">
                <a:solidFill>
                  <a:srgbClr val="000000"/>
                </a:solidFill>
                <a:latin typeface="Lato"/>
              </a:rPr>
              <a:t>D. Hurray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5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Answer-A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9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i="1" dirty="0">
                <a:latin typeface="Calibri"/>
                <a:ea typeface="Calibri"/>
                <a:cs typeface="Times New Roman"/>
              </a:rPr>
              <a:t>16. Gee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Gee meaning: Expressing surprise, enthusiasm, or just general emphasis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       “</a:t>
            </a:r>
            <a:r>
              <a:rPr lang="en-US" b="1" i="1" dirty="0">
                <a:latin typeface="Calibri"/>
                <a:ea typeface="Calibri"/>
                <a:cs typeface="Times New Roman"/>
              </a:rPr>
              <a:t>Gee</a:t>
            </a:r>
            <a:r>
              <a:rPr lang="en-US" i="1" dirty="0">
                <a:latin typeface="Calibri"/>
                <a:ea typeface="Calibri"/>
                <a:cs typeface="Times New Roman"/>
              </a:rPr>
              <a:t>, , what a great idea!”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i="1" dirty="0">
                <a:latin typeface="Calibri"/>
                <a:ea typeface="Calibri"/>
                <a:cs typeface="Times New Roman"/>
              </a:rPr>
              <a:t>17. </a:t>
            </a:r>
            <a:r>
              <a:rPr lang="en-US" sz="2800" b="1" i="1" dirty="0" err="1">
                <a:latin typeface="Calibri"/>
                <a:ea typeface="Calibri"/>
                <a:cs typeface="Times New Roman"/>
              </a:rPr>
              <a:t>Grr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err="1">
                <a:latin typeface="Calibri"/>
                <a:ea typeface="Calibri"/>
                <a:cs typeface="Times New Roman"/>
              </a:rPr>
              <a:t>Grr</a:t>
            </a:r>
            <a:r>
              <a:rPr lang="en-US" i="1" dirty="0">
                <a:latin typeface="Calibri"/>
                <a:ea typeface="Calibri"/>
                <a:cs typeface="Times New Roman"/>
              </a:rPr>
              <a:t> meaning: Expressing anger, snarling, growling. Often used for dogs and other animals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        “</a:t>
            </a:r>
            <a:r>
              <a:rPr lang="en-US" b="1" i="1" dirty="0" err="1">
                <a:latin typeface="Calibri"/>
                <a:ea typeface="Calibri"/>
                <a:cs typeface="Times New Roman"/>
              </a:rPr>
              <a:t>Grrr</a:t>
            </a:r>
            <a:r>
              <a:rPr lang="en-US" i="1" dirty="0">
                <a:latin typeface="Calibri"/>
                <a:ea typeface="Calibri"/>
                <a:cs typeface="Times New Roman"/>
              </a:rPr>
              <a:t>, I’ll hit your head!” 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6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i="1" dirty="0">
                <a:latin typeface="Calibri"/>
                <a:ea typeface="Calibri"/>
                <a:cs typeface="Times New Roman"/>
              </a:rPr>
              <a:t>18.Huh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Huh meaning: Mild, indifferent surprise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        “</a:t>
            </a:r>
            <a:r>
              <a:rPr lang="en-US" b="1" i="1" dirty="0">
                <a:latin typeface="Calibri"/>
                <a:ea typeface="Calibri"/>
                <a:cs typeface="Times New Roman"/>
              </a:rPr>
              <a:t>Huh</a:t>
            </a:r>
            <a:r>
              <a:rPr lang="en-US" i="1" dirty="0">
                <a:latin typeface="Calibri"/>
                <a:ea typeface="Calibri"/>
                <a:cs typeface="Times New Roman"/>
              </a:rPr>
              <a:t>, you were right.”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i="1" dirty="0">
                <a:latin typeface="Calibri"/>
                <a:ea typeface="Calibri"/>
                <a:cs typeface="Times New Roman"/>
              </a:rPr>
              <a:t>19. Humph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Humph meaning: A snort, to express dislike, disbelief or annoyance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       “</a:t>
            </a:r>
            <a:r>
              <a:rPr lang="en-US" b="1" i="1" dirty="0">
                <a:latin typeface="Calibri"/>
                <a:ea typeface="Calibri"/>
                <a:cs typeface="Times New Roman"/>
              </a:rPr>
              <a:t>Humph</a:t>
            </a:r>
            <a:r>
              <a:rPr lang="en-US" i="1" dirty="0">
                <a:latin typeface="Calibri"/>
                <a:ea typeface="Calibri"/>
                <a:cs typeface="Times New Roman"/>
              </a:rPr>
              <a:t>! That makes me so upset! The kitten is so mean!”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31066"/>
            <a:ext cx="9601196" cy="1654934"/>
          </a:xfrm>
        </p:spPr>
        <p:txBody>
          <a:bodyPr>
            <a:normAutofit fontScale="90000"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3200" b="1" dirty="0" smtClean="0"/>
              <a:t>Activity</a:t>
            </a:r>
            <a:r>
              <a:rPr lang="en-US" sz="3200" dirty="0" smtClean="0"/>
              <a:t>-</a:t>
            </a:r>
            <a:r>
              <a:rPr lang="en-US" sz="3200" dirty="0"/>
              <a:t>Analyze the emotions/expressions of the given pictures and use the same in the sentences of your own using appropriate interjections:</a:t>
            </a:r>
            <a:r>
              <a:rPr lang="en-US" sz="1600" dirty="0"/>
              <a:t/>
            </a:r>
            <a:br>
              <a:rPr lang="en-US" sz="1600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554" y="2557463"/>
            <a:ext cx="9337183" cy="3598638"/>
          </a:xfrm>
        </p:spPr>
      </p:pic>
    </p:spTree>
    <p:extLst>
      <p:ext uri="{BB962C8B-B14F-4D97-AF65-F5344CB8AC3E}">
        <p14:creationId xmlns:p14="http://schemas.microsoft.com/office/powerpoint/2010/main" val="31119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i="1" dirty="0">
                <a:latin typeface="Calibri"/>
                <a:ea typeface="Calibri"/>
                <a:cs typeface="Times New Roman"/>
              </a:rPr>
              <a:t>20. Hurrah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Hurrah meaning: Generic exclamation of joy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        “We’ve done it! </a:t>
            </a:r>
            <a:r>
              <a:rPr lang="en-US" b="1" i="1" dirty="0">
                <a:latin typeface="Calibri"/>
                <a:ea typeface="Calibri"/>
                <a:cs typeface="Times New Roman"/>
              </a:rPr>
              <a:t>Hurrah</a:t>
            </a:r>
            <a:r>
              <a:rPr lang="en-US" i="1" dirty="0">
                <a:latin typeface="Calibri"/>
                <a:ea typeface="Calibri"/>
                <a:cs typeface="Times New Roman"/>
              </a:rPr>
              <a:t>!”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i="1" dirty="0">
                <a:latin typeface="Calibri"/>
                <a:ea typeface="Calibri"/>
                <a:cs typeface="Times New Roman"/>
              </a:rPr>
              <a:t>21. </a:t>
            </a:r>
            <a:r>
              <a:rPr lang="en-US" b="1" i="1" dirty="0" err="1">
                <a:latin typeface="Calibri"/>
                <a:ea typeface="Calibri"/>
                <a:cs typeface="Times New Roman"/>
              </a:rPr>
              <a:t>Mhm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err="1">
                <a:latin typeface="Calibri"/>
                <a:ea typeface="Calibri"/>
                <a:cs typeface="Times New Roman"/>
              </a:rPr>
              <a:t>Mhm</a:t>
            </a:r>
            <a:r>
              <a:rPr lang="en-US" i="1" dirty="0">
                <a:latin typeface="Calibri"/>
                <a:ea typeface="Calibri"/>
                <a:cs typeface="Times New Roman"/>
              </a:rPr>
              <a:t> meaning: Agreement, acknowledgement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        “Do you think so too?” “</a:t>
            </a:r>
            <a:r>
              <a:rPr lang="en-US" b="1" i="1" dirty="0" err="1">
                <a:latin typeface="Calibri"/>
                <a:ea typeface="Calibri"/>
                <a:cs typeface="Times New Roman"/>
              </a:rPr>
              <a:t>Mhm</a:t>
            </a:r>
            <a:r>
              <a:rPr lang="en-US" i="1" dirty="0">
                <a:latin typeface="Calibri"/>
                <a:ea typeface="Calibri"/>
                <a:cs typeface="Times New Roman"/>
              </a:rPr>
              <a:t>!”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0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 _____! You made an A+ on the test.</a:t>
            </a:r>
          </a:p>
          <a:p>
            <a:pPr marL="457200" indent="-457200" fontAlgn="t">
              <a:buFont typeface="+mj-lt"/>
              <a:buAutoNum type="alphaUcPeriod"/>
            </a:pPr>
            <a:r>
              <a:rPr lang="en-US" dirty="0">
                <a:solidFill>
                  <a:srgbClr val="393A68"/>
                </a:solidFill>
                <a:latin typeface="Open Sans"/>
              </a:rPr>
              <a:t>No</a:t>
            </a:r>
          </a:p>
          <a:p>
            <a:pPr marL="457200" indent="-457200" fontAlgn="t">
              <a:buFont typeface="+mj-lt"/>
              <a:buAutoNum type="alphaUcPeriod"/>
            </a:pPr>
            <a:r>
              <a:rPr lang="en-US" dirty="0">
                <a:solidFill>
                  <a:srgbClr val="393A68"/>
                </a:solidFill>
                <a:latin typeface="Open Sans"/>
              </a:rPr>
              <a:t>Oops</a:t>
            </a:r>
          </a:p>
          <a:p>
            <a:pPr marL="457200" indent="-457200" fontAlgn="t">
              <a:buFont typeface="+mj-lt"/>
              <a:buAutoNum type="alphaUcPeriod"/>
            </a:pPr>
            <a:r>
              <a:rPr lang="en-US" dirty="0">
                <a:solidFill>
                  <a:srgbClr val="393A68"/>
                </a:solidFill>
                <a:latin typeface="Open Sans"/>
              </a:rPr>
              <a:t>Hmmm</a:t>
            </a:r>
          </a:p>
          <a:p>
            <a:pPr marL="457200" indent="-457200" fontAlgn="t">
              <a:buFont typeface="+mj-lt"/>
              <a:buAutoNum type="alphaUcPeriod"/>
            </a:pPr>
            <a:r>
              <a:rPr lang="en-US" dirty="0">
                <a:solidFill>
                  <a:srgbClr val="393A68"/>
                </a:solidFill>
                <a:latin typeface="Open Sans"/>
              </a:rPr>
              <a:t>Hooray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0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 -D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0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i="1" dirty="0">
                <a:latin typeface="Calibri"/>
                <a:ea typeface="Calibri"/>
                <a:cs typeface="Times New Roman"/>
              </a:rPr>
              <a:t>22. Oh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Oh meaning and Oh interjection examples: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Wingdings"/>
              <a:buChar char=""/>
              <a:tabLst>
                <a:tab pos="457200" algn="l"/>
              </a:tabLst>
            </a:pPr>
            <a:r>
              <a:rPr lang="en-US" i="1" dirty="0">
                <a:latin typeface="Calibri"/>
                <a:ea typeface="Calibri"/>
                <a:cs typeface="Times New Roman"/>
              </a:rPr>
              <a:t>Expressing realization: “</a:t>
            </a:r>
            <a:r>
              <a:rPr lang="en-US" b="1" i="1" dirty="0">
                <a:latin typeface="Calibri"/>
                <a:ea typeface="Calibri"/>
                <a:cs typeface="Times New Roman"/>
              </a:rPr>
              <a:t>Oh</a:t>
            </a:r>
            <a:r>
              <a:rPr lang="en-US" i="1" dirty="0">
                <a:latin typeface="Calibri"/>
                <a:ea typeface="Calibri"/>
                <a:cs typeface="Times New Roman"/>
              </a:rPr>
              <a:t>, you scared me.”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Wingdings"/>
              <a:buChar char=""/>
              <a:tabLst>
                <a:tab pos="457200" algn="l"/>
              </a:tabLst>
            </a:pPr>
            <a:r>
              <a:rPr lang="en-US" i="1" dirty="0">
                <a:latin typeface="Calibri"/>
                <a:ea typeface="Calibri"/>
                <a:cs typeface="Times New Roman"/>
              </a:rPr>
              <a:t>Expressing surprise: “</a:t>
            </a:r>
            <a:r>
              <a:rPr lang="en-US" b="1" i="1" dirty="0">
                <a:latin typeface="Calibri"/>
                <a:ea typeface="Calibri"/>
                <a:cs typeface="Times New Roman"/>
              </a:rPr>
              <a:t>Oh</a:t>
            </a:r>
            <a:r>
              <a:rPr lang="en-US" i="1" dirty="0">
                <a:latin typeface="Calibri"/>
                <a:ea typeface="Calibri"/>
                <a:cs typeface="Times New Roman"/>
              </a:rPr>
              <a:t>, how wonderful!”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Wingdings"/>
              <a:buChar char=""/>
              <a:tabLst>
                <a:tab pos="457200" algn="l"/>
              </a:tabLst>
            </a:pPr>
            <a:r>
              <a:rPr lang="en-US" i="1" dirty="0">
                <a:latin typeface="Calibri"/>
                <a:ea typeface="Calibri"/>
                <a:cs typeface="Times New Roman"/>
              </a:rPr>
              <a:t>Expressing pain: “</a:t>
            </a:r>
            <a:r>
              <a:rPr lang="en-US" b="1" i="1" dirty="0">
                <a:latin typeface="Calibri"/>
                <a:ea typeface="Calibri"/>
                <a:cs typeface="Times New Roman"/>
              </a:rPr>
              <a:t>Oh</a:t>
            </a:r>
            <a:r>
              <a:rPr lang="en-US" i="1" dirty="0">
                <a:latin typeface="Calibri"/>
                <a:ea typeface="Calibri"/>
                <a:cs typeface="Times New Roman"/>
              </a:rPr>
              <a:t>! I have a terrific headache.”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Wingdings"/>
              <a:buChar char=""/>
              <a:tabLst>
                <a:tab pos="457200" algn="l"/>
              </a:tabLst>
            </a:pPr>
            <a:r>
              <a:rPr lang="en-US" i="1" dirty="0">
                <a:latin typeface="Calibri"/>
                <a:ea typeface="Calibri"/>
                <a:cs typeface="Times New Roman"/>
              </a:rPr>
              <a:t>Expressing pleading: “</a:t>
            </a:r>
            <a:r>
              <a:rPr lang="en-US" b="1" i="1" dirty="0">
                <a:latin typeface="Calibri"/>
                <a:ea typeface="Calibri"/>
                <a:cs typeface="Times New Roman"/>
              </a:rPr>
              <a:t>Oh</a:t>
            </a:r>
            <a:r>
              <a:rPr lang="en-US" i="1" dirty="0">
                <a:latin typeface="Calibri"/>
                <a:ea typeface="Calibri"/>
                <a:cs typeface="Times New Roman"/>
              </a:rPr>
              <a:t>, please, you must believe me.”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243CFF-2BD0-4B77-A942-A5EB25AD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AEA4F7-282F-4DCA-B6DA-6D8DDE0A7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1" i="0" dirty="0">
                <a:solidFill>
                  <a:srgbClr val="393A68"/>
                </a:solidFill>
                <a:effectLst/>
                <a:latin typeface="Open Sans"/>
              </a:rPr>
              <a:t>The two types of conjunctions are:</a:t>
            </a:r>
          </a:p>
          <a:p>
            <a:pPr algn="l"/>
            <a:r>
              <a:rPr lang="en-US" b="1" dirty="0">
                <a:solidFill>
                  <a:srgbClr val="393A68"/>
                </a:solidFill>
                <a:latin typeface="Open Sans"/>
              </a:rPr>
              <a:t>A. </a:t>
            </a:r>
            <a:r>
              <a:rPr lang="en-US" b="0" i="0" dirty="0">
                <a:solidFill>
                  <a:srgbClr val="393A68"/>
                </a:solidFill>
                <a:effectLst/>
                <a:latin typeface="Open Sans"/>
              </a:rPr>
              <a:t>Contrasts and Contradictions</a:t>
            </a:r>
          </a:p>
          <a:p>
            <a:pPr algn="l"/>
            <a:r>
              <a:rPr lang="en-US" b="1" dirty="0">
                <a:solidFill>
                  <a:srgbClr val="393A68"/>
                </a:solidFill>
                <a:latin typeface="Open Sans"/>
              </a:rPr>
              <a:t>B. </a:t>
            </a:r>
            <a:r>
              <a:rPr lang="en-US" dirty="0">
                <a:solidFill>
                  <a:srgbClr val="393A68"/>
                </a:solidFill>
                <a:latin typeface="Open Sans"/>
              </a:rPr>
              <a:t> </a:t>
            </a:r>
            <a:r>
              <a:rPr lang="en-US" b="0" i="0" dirty="0">
                <a:solidFill>
                  <a:srgbClr val="393A68"/>
                </a:solidFill>
                <a:effectLst/>
                <a:latin typeface="Open Sans"/>
              </a:rPr>
              <a:t>Complete and Incomplete</a:t>
            </a:r>
            <a:endParaRPr lang="en-US" dirty="0">
              <a:solidFill>
                <a:srgbClr val="393A68"/>
              </a:solidFill>
              <a:latin typeface="Open Sans"/>
            </a:endParaRPr>
          </a:p>
          <a:p>
            <a:pPr algn="l"/>
            <a:r>
              <a:rPr lang="en-US" b="1" dirty="0">
                <a:solidFill>
                  <a:srgbClr val="393A68"/>
                </a:solidFill>
                <a:latin typeface="Open Sans"/>
              </a:rPr>
              <a:t>C. </a:t>
            </a:r>
            <a:r>
              <a:rPr lang="en-US" b="0" i="0" dirty="0">
                <a:solidFill>
                  <a:srgbClr val="393A68"/>
                </a:solidFill>
                <a:effectLst/>
                <a:latin typeface="Open Sans"/>
              </a:rPr>
              <a:t>Coordinating and Subordinating</a:t>
            </a:r>
          </a:p>
          <a:p>
            <a:pPr algn="l"/>
            <a:r>
              <a:rPr lang="en-US" b="1" dirty="0">
                <a:solidFill>
                  <a:srgbClr val="393A68"/>
                </a:solidFill>
                <a:latin typeface="Open Sans"/>
              </a:rPr>
              <a:t>D. </a:t>
            </a:r>
            <a:r>
              <a:rPr lang="en-US" b="0" i="0" dirty="0">
                <a:solidFill>
                  <a:srgbClr val="393A68"/>
                </a:solidFill>
                <a:effectLst/>
                <a:latin typeface="Open Sans"/>
              </a:rPr>
              <a:t>Words of the Wiser</a:t>
            </a:r>
            <a:endParaRPr lang="en-US" b="1" dirty="0">
              <a:solidFill>
                <a:srgbClr val="393A68"/>
              </a:solidFill>
              <a:latin typeface="Open Sans"/>
            </a:endParaRPr>
          </a:p>
          <a:p>
            <a:pPr marL="0" indent="0" algn="l">
              <a:buNone/>
            </a:pPr>
            <a:endParaRPr lang="en-US" i="0" dirty="0">
              <a:solidFill>
                <a:srgbClr val="393A68"/>
              </a:solidFill>
              <a:effectLst/>
              <a:latin typeface="Open Sans"/>
            </a:endParaRPr>
          </a:p>
          <a:p>
            <a:r>
              <a:rPr lang="en-US" b="0" i="0" dirty="0">
                <a:solidFill>
                  <a:srgbClr val="393A68"/>
                </a:solidFill>
                <a:effectLst/>
                <a:latin typeface="Open Sans"/>
              </a:rPr>
              <a:t/>
            </a:r>
            <a:br>
              <a:rPr lang="en-US" b="0" i="0" dirty="0">
                <a:solidFill>
                  <a:srgbClr val="393A68"/>
                </a:solidFill>
                <a:effectLst/>
                <a:latin typeface="Open San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3040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243F60"/>
                </a:solidFill>
                <a:latin typeface="Calibri"/>
                <a:ea typeface="Times New Roman"/>
                <a:cs typeface="Times New Roman"/>
              </a:rPr>
              <a:t>23. Oops </a:t>
            </a:r>
            <a:endParaRPr lang="en-US" sz="2000" b="1" dirty="0">
              <a:solidFill>
                <a:srgbClr val="243F60"/>
              </a:solidFill>
              <a:latin typeface="Cambria"/>
              <a:ea typeface="Times New Roman"/>
              <a:cs typeface="Times New Roman"/>
            </a:endParaRPr>
          </a:p>
          <a:p>
            <a:pPr marL="0" marR="0" fontAlgn="base">
              <a:spcBef>
                <a:spcPts val="0"/>
              </a:spcBef>
              <a:spcAft>
                <a:spcPts val="1500"/>
              </a:spcAft>
            </a:pPr>
            <a:r>
              <a:rPr lang="en-US" dirty="0">
                <a:latin typeface="Calibri"/>
                <a:ea typeface="Times New Roman"/>
              </a:rPr>
              <a:t>Oops meaning: Being surprised at or acknowledging your own mistakes</a:t>
            </a:r>
            <a:endParaRPr lang="en-US" sz="2000" dirty="0">
              <a:latin typeface="Times New Roman"/>
              <a:ea typeface="Times New Roman"/>
            </a:endParaRPr>
          </a:p>
          <a:p>
            <a:pPr marL="0" fontAlgn="base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/>
                <a:ea typeface="Times New Roman"/>
              </a:rPr>
              <a:t>        “</a:t>
            </a:r>
            <a:r>
              <a:rPr lang="en-US" b="1" i="1" dirty="0">
                <a:latin typeface="Calibri"/>
                <a:ea typeface="Times New Roman"/>
              </a:rPr>
              <a:t>Oops</a:t>
            </a:r>
            <a:r>
              <a:rPr lang="en-US" i="1" dirty="0">
                <a:latin typeface="Calibri"/>
                <a:ea typeface="Times New Roman"/>
              </a:rPr>
              <a:t>! I did it again!”</a:t>
            </a:r>
            <a:endParaRPr lang="en-US" sz="2000" dirty="0">
              <a:latin typeface="Times New Roman"/>
              <a:ea typeface="Times New Roman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Times New Roman"/>
              </a:rPr>
              <a:t> </a:t>
            </a:r>
            <a:endParaRPr lang="en-US" sz="2000" dirty="0">
              <a:latin typeface="Times New Roman"/>
              <a:ea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i="1" dirty="0">
                <a:latin typeface="Calibri"/>
                <a:ea typeface="Calibri"/>
                <a:cs typeface="Times New Roman"/>
              </a:rPr>
              <a:t>24. </a:t>
            </a:r>
            <a:r>
              <a:rPr lang="en-US" b="1" i="1" dirty="0" err="1">
                <a:latin typeface="Calibri"/>
                <a:ea typeface="Calibri"/>
                <a:cs typeface="Times New Roman"/>
              </a:rPr>
              <a:t>Oww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err="1">
                <a:latin typeface="Calibri"/>
                <a:ea typeface="Calibri"/>
                <a:cs typeface="Times New Roman"/>
              </a:rPr>
              <a:t>Oww</a:t>
            </a:r>
            <a:r>
              <a:rPr lang="en-US" i="1" dirty="0">
                <a:latin typeface="Calibri"/>
                <a:ea typeface="Calibri"/>
                <a:cs typeface="Times New Roman"/>
              </a:rPr>
              <a:t> meaning: Expressing pain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       “</a:t>
            </a:r>
            <a:r>
              <a:rPr lang="en-US" b="1" i="1" dirty="0" err="1">
                <a:latin typeface="Calibri"/>
                <a:ea typeface="Calibri"/>
                <a:cs typeface="Times New Roman"/>
              </a:rPr>
              <a:t>Oww</a:t>
            </a:r>
            <a:r>
              <a:rPr lang="en-US" i="1" dirty="0">
                <a:latin typeface="Calibri"/>
                <a:ea typeface="Calibri"/>
                <a:cs typeface="Times New Roman"/>
              </a:rPr>
              <a:t>, you stepped on my foot!”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5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i="1" dirty="0">
                <a:latin typeface="Calibri"/>
                <a:ea typeface="Calibri"/>
                <a:cs typeface="Times New Roman"/>
              </a:rPr>
              <a:t>25. Ouch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Ouch meaning: Exclamation of pain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       “</a:t>
            </a:r>
            <a:r>
              <a:rPr lang="en-US" b="1" i="1" dirty="0">
                <a:latin typeface="Calibri"/>
                <a:ea typeface="Calibri"/>
                <a:cs typeface="Times New Roman"/>
              </a:rPr>
              <a:t>Ouch</a:t>
            </a:r>
            <a:r>
              <a:rPr lang="en-US" i="1" dirty="0">
                <a:latin typeface="Calibri"/>
                <a:ea typeface="Calibri"/>
                <a:cs typeface="Times New Roman"/>
              </a:rPr>
              <a:t>, that hurt! Stop pinching me!”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26.</a:t>
            </a:r>
            <a:r>
              <a:rPr lang="en-US" sz="3200" b="1" dirty="0">
                <a:solidFill>
                  <a:srgbClr val="FC9F00"/>
                </a:solidFill>
                <a:latin typeface="Roboto"/>
                <a:ea typeface="Times New Roman"/>
                <a:cs typeface="Times New Roman"/>
              </a:rPr>
              <a:t> </a:t>
            </a:r>
            <a:r>
              <a:rPr lang="en-US" b="1" i="1" dirty="0">
                <a:latin typeface="Calibri"/>
                <a:ea typeface="Calibri"/>
                <a:cs typeface="Times New Roman"/>
              </a:rPr>
              <a:t>Pew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Pew meaning: Used for foul odors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      </a:t>
            </a:r>
            <a:r>
              <a:rPr lang="en-US" i="1" dirty="0" smtClean="0">
                <a:latin typeface="Calibri"/>
                <a:ea typeface="Calibri"/>
                <a:cs typeface="Times New Roman"/>
              </a:rPr>
              <a:t> </a:t>
            </a:r>
            <a:r>
              <a:rPr lang="en-US" i="1" dirty="0">
                <a:latin typeface="Calibri"/>
                <a:ea typeface="Calibri"/>
                <a:cs typeface="Times New Roman"/>
              </a:rPr>
              <a:t>“</a:t>
            </a:r>
            <a:r>
              <a:rPr lang="en-US" b="1" i="1" dirty="0">
                <a:latin typeface="Calibri"/>
                <a:ea typeface="Calibri"/>
                <a:cs typeface="Times New Roman"/>
              </a:rPr>
              <a:t>Pew</a:t>
            </a:r>
            <a:r>
              <a:rPr lang="en-US" i="1" dirty="0">
                <a:latin typeface="Calibri"/>
                <a:ea typeface="Calibri"/>
                <a:cs typeface="Times New Roman"/>
              </a:rPr>
              <a:t>, this blanket smells a bit fusty.”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80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 Question.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 "_____! You're stepping on my foot."</a:t>
            </a:r>
          </a:p>
          <a:p>
            <a:pPr marL="457200" indent="-457200" fontAlgn="t">
              <a:buFont typeface="+mj-lt"/>
              <a:buAutoNum type="alphaUcPeriod"/>
            </a:pPr>
            <a:r>
              <a:rPr lang="en-US" dirty="0">
                <a:solidFill>
                  <a:srgbClr val="393A68"/>
                </a:solidFill>
                <a:latin typeface="Open Sans"/>
              </a:rPr>
              <a:t>Ah</a:t>
            </a:r>
          </a:p>
          <a:p>
            <a:pPr marL="457200" indent="-457200" fontAlgn="t">
              <a:buFont typeface="+mj-lt"/>
              <a:buAutoNum type="alphaUcPeriod"/>
            </a:pPr>
            <a:r>
              <a:rPr lang="en-US" dirty="0">
                <a:solidFill>
                  <a:srgbClr val="393A68"/>
                </a:solidFill>
                <a:latin typeface="Open Sans"/>
              </a:rPr>
              <a:t>Oh</a:t>
            </a:r>
          </a:p>
          <a:p>
            <a:pPr marL="457200" indent="-457200" fontAlgn="t">
              <a:buFont typeface="+mj-lt"/>
              <a:buAutoNum type="alphaUcPeriod"/>
            </a:pPr>
            <a:r>
              <a:rPr lang="en-US" dirty="0">
                <a:solidFill>
                  <a:srgbClr val="393A68"/>
                </a:solidFill>
                <a:latin typeface="Open Sans"/>
              </a:rPr>
              <a:t>Ouch</a:t>
            </a:r>
          </a:p>
          <a:p>
            <a:pPr marL="457200" indent="-457200" fontAlgn="t">
              <a:buFont typeface="+mj-lt"/>
              <a:buAutoNum type="alphaUcPeriod"/>
            </a:pPr>
            <a:r>
              <a:rPr lang="en-US" dirty="0">
                <a:solidFill>
                  <a:srgbClr val="393A68"/>
                </a:solidFill>
                <a:latin typeface="Open Sans"/>
              </a:rPr>
              <a:t>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6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 -C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7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i="1" dirty="0">
                <a:latin typeface="Calibri"/>
                <a:ea typeface="Calibri"/>
                <a:cs typeface="Times New Roman"/>
              </a:rPr>
              <a:t>27. Phew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Phew meaning: Expressing relief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       “</a:t>
            </a:r>
            <a:r>
              <a:rPr lang="en-US" b="1" i="1" dirty="0">
                <a:latin typeface="Calibri"/>
                <a:ea typeface="Calibri"/>
                <a:cs typeface="Times New Roman"/>
              </a:rPr>
              <a:t>Phew</a:t>
            </a:r>
            <a:r>
              <a:rPr lang="en-US" i="1" dirty="0">
                <a:latin typeface="Calibri"/>
                <a:ea typeface="Calibri"/>
                <a:cs typeface="Times New Roman"/>
              </a:rPr>
              <a:t>, I’m glad that’s all over”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28.</a:t>
            </a:r>
            <a:r>
              <a:rPr lang="en-US" sz="3200" b="1" dirty="0">
                <a:solidFill>
                  <a:srgbClr val="FC9F00"/>
                </a:solidFill>
                <a:latin typeface="Roboto"/>
                <a:ea typeface="Times New Roman"/>
                <a:cs typeface="Times New Roman"/>
              </a:rPr>
              <a:t> </a:t>
            </a:r>
            <a:r>
              <a:rPr lang="en-US" b="1" i="1" dirty="0">
                <a:latin typeface="Calibri"/>
                <a:ea typeface="Calibri"/>
                <a:cs typeface="Times New Roman"/>
              </a:rPr>
              <a:t>Um, Umm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Um, Umm meaning: Expressing hesitation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        “85 divided by 5 is…</a:t>
            </a:r>
            <a:r>
              <a:rPr lang="en-US" b="1" i="1" dirty="0">
                <a:latin typeface="Calibri"/>
                <a:ea typeface="Calibri"/>
                <a:cs typeface="Times New Roman"/>
              </a:rPr>
              <a:t>um</a:t>
            </a:r>
            <a:r>
              <a:rPr lang="en-US" i="1" dirty="0">
                <a:latin typeface="Calibri"/>
                <a:ea typeface="Calibri"/>
                <a:cs typeface="Times New Roman"/>
              </a:rPr>
              <a:t>…17.”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9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i="1" dirty="0">
                <a:latin typeface="Calibri"/>
                <a:ea typeface="Calibri"/>
                <a:cs typeface="Times New Roman"/>
              </a:rPr>
              <a:t>29.Whoa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Whoa meaning: Can be used to suggest caution as in here, and also stereo typically used by marijuana smokers to express dumbfounded amazement (“whoa, look at the colors!”). Originally a sound used to make horses stop.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         “</a:t>
            </a:r>
            <a:r>
              <a:rPr lang="en-US" b="1" i="1" dirty="0">
                <a:latin typeface="Calibri"/>
                <a:ea typeface="Calibri"/>
                <a:cs typeface="Times New Roman"/>
              </a:rPr>
              <a:t>Whoa</a:t>
            </a:r>
            <a:r>
              <a:rPr lang="en-US" i="1" dirty="0">
                <a:latin typeface="Calibri"/>
                <a:ea typeface="Calibri"/>
                <a:cs typeface="Times New Roman"/>
              </a:rPr>
              <a:t>, take it easy!”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i="1" dirty="0">
                <a:latin typeface="Calibri"/>
                <a:ea typeface="Calibri"/>
                <a:cs typeface="Times New Roman"/>
              </a:rPr>
              <a:t>30. Wow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Wow meaning: Impressed, astonished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       “</a:t>
            </a:r>
            <a:r>
              <a:rPr lang="en-US" b="1" i="1" dirty="0">
                <a:latin typeface="Calibri"/>
                <a:ea typeface="Calibri"/>
                <a:cs typeface="Times New Roman"/>
              </a:rPr>
              <a:t>Wow</a:t>
            </a:r>
            <a:r>
              <a:rPr lang="en-US" i="1" dirty="0">
                <a:latin typeface="Calibri"/>
                <a:ea typeface="Calibri"/>
                <a:cs typeface="Times New Roman"/>
              </a:rPr>
              <a:t>! Holy cow! That’s great!”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0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i="1" dirty="0">
                <a:latin typeface="Calibri"/>
                <a:ea typeface="Calibri"/>
                <a:cs typeface="Times New Roman"/>
              </a:rPr>
              <a:t>31. Well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Well meaning and well interjection examples: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Wingdings"/>
              <a:buChar char=""/>
              <a:tabLst>
                <a:tab pos="457200" algn="l"/>
              </a:tabLst>
            </a:pPr>
            <a:r>
              <a:rPr lang="en-US" i="1" dirty="0">
                <a:latin typeface="Calibri"/>
                <a:ea typeface="Calibri"/>
                <a:cs typeface="Times New Roman"/>
              </a:rPr>
              <a:t>Expressing surprise: “</a:t>
            </a:r>
            <a:r>
              <a:rPr lang="en-US" b="1" i="1" dirty="0">
                <a:latin typeface="Calibri"/>
                <a:ea typeface="Calibri"/>
                <a:cs typeface="Times New Roman"/>
              </a:rPr>
              <a:t>Well</a:t>
            </a:r>
            <a:r>
              <a:rPr lang="en-US" i="1" dirty="0">
                <a:latin typeface="Calibri"/>
                <a:ea typeface="Calibri"/>
                <a:cs typeface="Times New Roman"/>
              </a:rPr>
              <a:t>, so Steve got the job?”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Wingdings"/>
              <a:buChar char=""/>
              <a:tabLst>
                <a:tab pos="457200" algn="l"/>
              </a:tabLst>
            </a:pPr>
            <a:r>
              <a:rPr lang="en-US" i="1" dirty="0">
                <a:latin typeface="Calibri"/>
                <a:ea typeface="Calibri"/>
                <a:cs typeface="Times New Roman"/>
              </a:rPr>
              <a:t>Introducing a remark: “</a:t>
            </a:r>
            <a:r>
              <a:rPr lang="en-US" b="1" i="1" dirty="0">
                <a:latin typeface="Calibri"/>
                <a:ea typeface="Calibri"/>
                <a:cs typeface="Times New Roman"/>
              </a:rPr>
              <a:t>Well</a:t>
            </a:r>
            <a:r>
              <a:rPr lang="en-US" i="1" dirty="0">
                <a:latin typeface="Calibri"/>
                <a:ea typeface="Calibri"/>
                <a:cs typeface="Times New Roman"/>
              </a:rPr>
              <a:t>, what did he say?”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 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i="1" dirty="0">
                <a:latin typeface="Calibri"/>
                <a:ea typeface="Calibri"/>
                <a:cs typeface="Times New Roman"/>
              </a:rPr>
              <a:t>32. Yahoo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Yahoo meaning: Generic exclamation of joy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        “</a:t>
            </a:r>
            <a:r>
              <a:rPr lang="en-US" b="1" i="1" dirty="0">
                <a:latin typeface="Calibri"/>
                <a:ea typeface="Calibri"/>
                <a:cs typeface="Times New Roman"/>
              </a:rPr>
              <a:t>Yahoo</a:t>
            </a:r>
            <a:r>
              <a:rPr lang="en-US" i="1" dirty="0">
                <a:latin typeface="Calibri"/>
                <a:ea typeface="Calibri"/>
                <a:cs typeface="Times New Roman"/>
              </a:rPr>
              <a:t>, we did it!” 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8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393A68"/>
                </a:solidFill>
                <a:latin typeface="Open Sans"/>
              </a:rPr>
              <a:t>Which sentence correctly uses an interjection?</a:t>
            </a:r>
          </a:p>
          <a:p>
            <a:pPr marL="457200" indent="-457200" fontAlgn="t">
              <a:buFont typeface="+mj-lt"/>
              <a:buAutoNum type="alphaUcPeriod"/>
            </a:pPr>
            <a:r>
              <a:rPr lang="en-US" dirty="0">
                <a:solidFill>
                  <a:srgbClr val="393A68"/>
                </a:solidFill>
                <a:latin typeface="Open Sans"/>
              </a:rPr>
              <a:t>Well, something is better than nothing.</a:t>
            </a:r>
          </a:p>
          <a:p>
            <a:pPr marL="457200" indent="-457200" fontAlgn="t">
              <a:buFont typeface="+mj-lt"/>
              <a:buAutoNum type="alphaUcPeriod"/>
            </a:pPr>
            <a:r>
              <a:rPr lang="en-US" dirty="0">
                <a:solidFill>
                  <a:srgbClr val="393A68"/>
                </a:solidFill>
                <a:latin typeface="Open Sans"/>
              </a:rPr>
              <a:t>Well! </a:t>
            </a:r>
            <a:r>
              <a:rPr lang="en-US" dirty="0" smtClean="0">
                <a:solidFill>
                  <a:srgbClr val="393A68"/>
                </a:solidFill>
                <a:latin typeface="Open Sans"/>
              </a:rPr>
              <a:t>!something </a:t>
            </a:r>
            <a:r>
              <a:rPr lang="en-US" dirty="0">
                <a:solidFill>
                  <a:srgbClr val="393A68"/>
                </a:solidFill>
                <a:latin typeface="Open Sans"/>
              </a:rPr>
              <a:t>is better than nothing.</a:t>
            </a:r>
          </a:p>
          <a:p>
            <a:pPr marL="457200" indent="-457200" fontAlgn="t">
              <a:buFont typeface="+mj-lt"/>
              <a:buAutoNum type="alphaUcPeriod"/>
            </a:pPr>
            <a:r>
              <a:rPr lang="en-US" dirty="0" smtClean="0">
                <a:solidFill>
                  <a:srgbClr val="393A68"/>
                </a:solidFill>
                <a:latin typeface="Open Sans"/>
              </a:rPr>
              <a:t>Well. </a:t>
            </a:r>
            <a:r>
              <a:rPr lang="en-US" dirty="0">
                <a:solidFill>
                  <a:srgbClr val="393A68"/>
                </a:solidFill>
                <a:latin typeface="Open Sans"/>
              </a:rPr>
              <a:t>Something is better than nothing.</a:t>
            </a:r>
          </a:p>
          <a:p>
            <a:pPr marL="457200" indent="-457200" fontAlgn="t">
              <a:buFont typeface="+mj-lt"/>
              <a:buAutoNum type="alphaUcPeriod"/>
            </a:pPr>
            <a:r>
              <a:rPr lang="en-US" dirty="0">
                <a:solidFill>
                  <a:srgbClr val="393A68"/>
                </a:solidFill>
                <a:latin typeface="Open Sans"/>
              </a:rPr>
              <a:t>Well, Something is better than nothing.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592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Answer-A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043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i="1" dirty="0">
                <a:latin typeface="Calibri"/>
                <a:ea typeface="Calibri"/>
                <a:cs typeface="Times New Roman"/>
              </a:rPr>
              <a:t>33. Yikes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Yikes meaning: Fear and alarm.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       “</a:t>
            </a:r>
            <a:r>
              <a:rPr lang="en-US" b="1" i="1" dirty="0">
                <a:latin typeface="Calibri"/>
                <a:ea typeface="Calibri"/>
                <a:cs typeface="Times New Roman"/>
              </a:rPr>
              <a:t>Yikes</a:t>
            </a:r>
            <a:r>
              <a:rPr lang="en-US" i="1" dirty="0">
                <a:latin typeface="Calibri"/>
                <a:ea typeface="Calibri"/>
                <a:cs typeface="Times New Roman"/>
              </a:rPr>
              <a:t>, my mother’s home!”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i="1" dirty="0">
                <a:latin typeface="Calibri"/>
                <a:ea typeface="Calibri"/>
                <a:cs typeface="Times New Roman"/>
              </a:rPr>
              <a:t>34. Yippee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Yippee meaning: Exclamation of celebration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       “No school for five weeks – </a:t>
            </a:r>
            <a:r>
              <a:rPr lang="en-US" b="1" i="1" dirty="0">
                <a:latin typeface="Calibri"/>
                <a:ea typeface="Calibri"/>
                <a:cs typeface="Times New Roman"/>
              </a:rPr>
              <a:t>yippee</a:t>
            </a:r>
            <a:r>
              <a:rPr lang="en-US" i="1" dirty="0">
                <a:latin typeface="Calibri"/>
                <a:ea typeface="Calibri"/>
                <a:cs typeface="Times New Roman"/>
              </a:rPr>
              <a:t>!”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ECD6E3-0251-4F3A-AC93-C5FB7CE1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FC6A3F-8FFD-42AC-84D2-F89F958D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OPTION- C</a:t>
            </a:r>
          </a:p>
        </p:txBody>
      </p:sp>
    </p:spTree>
    <p:extLst>
      <p:ext uri="{BB962C8B-B14F-4D97-AF65-F5344CB8AC3E}">
        <p14:creationId xmlns:p14="http://schemas.microsoft.com/office/powerpoint/2010/main" val="14014995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i="1" dirty="0">
                <a:latin typeface="Calibri"/>
                <a:ea typeface="Calibri"/>
                <a:cs typeface="Times New Roman"/>
              </a:rPr>
              <a:t>35. Yuck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Yuck meaning: Disgust, dislike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        “</a:t>
            </a:r>
            <a:r>
              <a:rPr lang="en-US" b="1" i="1" dirty="0">
                <a:latin typeface="Calibri"/>
                <a:ea typeface="Calibri"/>
                <a:cs typeface="Times New Roman"/>
              </a:rPr>
              <a:t>Yuck</a:t>
            </a:r>
            <a:r>
              <a:rPr lang="en-US" i="1" dirty="0">
                <a:latin typeface="Calibri"/>
                <a:ea typeface="Calibri"/>
                <a:cs typeface="Times New Roman"/>
              </a:rPr>
              <a:t>! I hate mayonnaise</a:t>
            </a:r>
            <a:r>
              <a:rPr lang="en-US" i="1" dirty="0" smtClean="0">
                <a:latin typeface="Calibri"/>
                <a:ea typeface="Calibri"/>
                <a:cs typeface="Times New Roman"/>
              </a:rPr>
              <a:t>.”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36. </a:t>
            </a:r>
            <a:r>
              <a:rPr lang="en-US" b="1" i="1" dirty="0">
                <a:latin typeface="Calibri"/>
                <a:ea typeface="Calibri"/>
                <a:cs typeface="Times New Roman"/>
              </a:rPr>
              <a:t>Tsk-tsk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Tsk-tsk meaning: Expressing disappointment or contempt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       “</a:t>
            </a:r>
            <a:r>
              <a:rPr lang="en-US" b="1" i="1" dirty="0">
                <a:latin typeface="Calibri"/>
                <a:ea typeface="Calibri"/>
                <a:cs typeface="Times New Roman"/>
              </a:rPr>
              <a:t>Tsk-tsk</a:t>
            </a:r>
            <a:r>
              <a:rPr lang="en-US" i="1" dirty="0">
                <a:latin typeface="Calibri"/>
                <a:ea typeface="Calibri"/>
                <a:cs typeface="Times New Roman"/>
              </a:rPr>
              <a:t>, I think you’re wrong about that.”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6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37.</a:t>
            </a:r>
            <a:r>
              <a:rPr lang="en-US" sz="3200" b="1" dirty="0">
                <a:solidFill>
                  <a:srgbClr val="FC9F00"/>
                </a:solidFill>
                <a:latin typeface="Roboto"/>
                <a:ea typeface="Times New Roman"/>
                <a:cs typeface="Times New Roman"/>
              </a:rPr>
              <a:t> </a:t>
            </a:r>
            <a:r>
              <a:rPr lang="en-US" b="1" i="1" dirty="0">
                <a:latin typeface="Calibri"/>
                <a:ea typeface="Calibri"/>
                <a:cs typeface="Times New Roman"/>
              </a:rPr>
              <a:t>Shoo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Shoo meaning: Used to drive away animals or small children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latin typeface="Calibri"/>
                <a:ea typeface="Calibri"/>
                <a:cs typeface="Times New Roman"/>
              </a:rPr>
              <a:t>       “</a:t>
            </a:r>
            <a:r>
              <a:rPr lang="en-US" b="1" i="1" dirty="0">
                <a:latin typeface="Calibri"/>
                <a:ea typeface="Calibri"/>
                <a:cs typeface="Times New Roman"/>
              </a:rPr>
              <a:t>Shoo</a:t>
            </a:r>
            <a:r>
              <a:rPr lang="en-US" i="1" dirty="0">
                <a:latin typeface="Calibri"/>
                <a:ea typeface="Calibri"/>
                <a:cs typeface="Times New Roman"/>
              </a:rPr>
              <a:t>, all of you, I’m busy!”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46976"/>
            <a:ext cx="9601196" cy="17295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Activity- Make students presenter &amp; ask them to name different parts of speech from the following pictures.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960" y="2451995"/>
            <a:ext cx="2495550" cy="1828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44" y="2476500"/>
            <a:ext cx="188595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087" y="2571750"/>
            <a:ext cx="1609725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652" y="2667000"/>
            <a:ext cx="1362075" cy="1619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844" y="4615600"/>
            <a:ext cx="1905000" cy="16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083" y="4689116"/>
            <a:ext cx="1619250" cy="1428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689" y="4532558"/>
            <a:ext cx="19050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065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6000" dirty="0" smtClean="0">
                <a:latin typeface="Algerian" pitchFamily="82" charset="0"/>
              </a:rPr>
              <a:t>  </a:t>
            </a:r>
            <a:r>
              <a:rPr lang="en-US" sz="6000" dirty="0">
                <a:solidFill>
                  <a:srgbClr val="222222"/>
                </a:solidFill>
                <a:latin typeface="Agency FB" pitchFamily="34" charset="0"/>
              </a:rPr>
              <a:t>“Start today by imagining the life you want in the future and taking one practice step </a:t>
            </a:r>
            <a:r>
              <a:rPr lang="en-US" sz="6000">
                <a:solidFill>
                  <a:srgbClr val="222222"/>
                </a:solidFill>
                <a:latin typeface="Agency FB" pitchFamily="34" charset="0"/>
              </a:rPr>
              <a:t>towards </a:t>
            </a:r>
            <a:r>
              <a:rPr lang="en-US" sz="6000" smtClean="0">
                <a:solidFill>
                  <a:srgbClr val="222222"/>
                </a:solidFill>
                <a:latin typeface="Agency FB" pitchFamily="34" charset="0"/>
              </a:rPr>
              <a:t>it………..”</a:t>
            </a:r>
            <a:r>
              <a:rPr lang="en-US" sz="6000" smtClean="0">
                <a:latin typeface="Agency FB" pitchFamily="34" charset="0"/>
              </a:rPr>
              <a:t>  </a:t>
            </a:r>
            <a:endParaRPr lang="en-US" sz="6000" dirty="0" smtClean="0">
              <a:latin typeface="Agency FB" pitchFamily="34" charset="0"/>
            </a:endParaRPr>
          </a:p>
          <a:p>
            <a:pPr marL="0" indent="0">
              <a:buNone/>
            </a:pPr>
            <a:r>
              <a:rPr lang="en-US" sz="6000" dirty="0">
                <a:latin typeface="Algerian" pitchFamily="82" charset="0"/>
              </a:rPr>
              <a:t> </a:t>
            </a:r>
            <a:r>
              <a:rPr lang="en-US" sz="6000" dirty="0" smtClean="0">
                <a:latin typeface="Algerian" pitchFamily="82" charset="0"/>
              </a:rPr>
              <a:t>   THANK YOU                                     </a:t>
            </a:r>
            <a:endParaRPr lang="en-US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664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33F0879-3DA0-4CB8-B35E-A0AD425581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24D2183-F388-476E-92A9-D6639D6985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43462E7-1698-4B21-BE89-AEFAC7C2FE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D3A81-3C07-45F3-A622-54743191B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 b="1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Coordinating conjunctions</a:t>
            </a:r>
            <a:endParaRPr lang="en-US" sz="2800" dirty="0">
              <a:solidFill>
                <a:srgbClr val="262626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BDF15C85-2899-4B8C-8B40-A9B23803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Coordinating conjunctions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join words, phrases or clauses having similar grammatical structure. There are seven</a:t>
            </a:r>
            <a:r>
              <a:rPr lang="en-US" sz="1800" spc="-1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coordinating conjunctions.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8300" marR="0">
              <a:lnSpc>
                <a:spcPts val="136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joins the following:</a:t>
            </a:r>
          </a:p>
          <a:p>
            <a:pPr marL="742950" marR="0" lvl="1" indent="-285750">
              <a:lnSpc>
                <a:spcPts val="1465"/>
              </a:lnSpc>
              <a:spcBef>
                <a:spcPts val="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941705" algn="l"/>
                <a:tab pos="94234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word +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word</a:t>
            </a:r>
          </a:p>
          <a:p>
            <a:pPr marL="742950" marR="0" lvl="1" indent="-285750">
              <a:lnSpc>
                <a:spcPts val="1475"/>
              </a:lnSpc>
              <a:spcBef>
                <a:spcPts val="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941705" algn="l"/>
                <a:tab pos="94234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phrase +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phrase</a:t>
            </a:r>
          </a:p>
          <a:p>
            <a:pPr marL="742950" marR="0" lvl="1" indent="-28575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941705" algn="l"/>
                <a:tab pos="94234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clause +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clause</a:t>
            </a:r>
          </a:p>
          <a:p>
            <a:endParaRPr lang="en-US" sz="1800" dirty="0">
              <a:solidFill>
                <a:srgbClr val="262626"/>
              </a:solidFill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6C22FCAC-D7EC-4A52-B153-FF761E2235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sunburst chart&#10;&#10;Description automatically generated">
            <a:extLst>
              <a:ext uri="{FF2B5EF4-FFF2-40B4-BE49-F238E27FC236}">
                <a16:creationId xmlns:a16="http://schemas.microsoft.com/office/drawing/2014/main" xmlns="" id="{DFB17402-D7E6-4CE5-A070-8D950382EC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4" t="27143" r="18891" b="17088"/>
          <a:stretch/>
        </p:blipFill>
        <p:spPr>
          <a:xfrm>
            <a:off x="5430128" y="609602"/>
            <a:ext cx="6153859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5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B5185E-1425-4C7C-AA42-9BB8D660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F167B3-B421-433B-A342-A31AB684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8300" marR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ea typeface="Times New Roman" panose="02020603050405020304" pitchFamily="18" charset="0"/>
            </a:endParaRPr>
          </a:p>
          <a:p>
            <a:pPr marL="82550" marR="0" indent="0">
              <a:lnSpc>
                <a:spcPts val="14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  They kicked </a:t>
            </a:r>
            <a:r>
              <a:rPr lang="en-US" sz="2800" b="1" u="heavy" dirty="0">
                <a:effectLst/>
                <a:ea typeface="Times New Roman" panose="02020603050405020304" pitchFamily="18" charset="0"/>
              </a:rPr>
              <a:t>and</a:t>
            </a:r>
            <a:r>
              <a:rPr lang="en-US" sz="28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punched him. (</a:t>
            </a:r>
            <a:r>
              <a:rPr lang="en-US" sz="2800" b="1" dirty="0">
                <a:effectLst/>
                <a:ea typeface="Times New Roman" panose="02020603050405020304" pitchFamily="18" charset="0"/>
              </a:rPr>
              <a:t>connecting words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)</a:t>
            </a:r>
          </a:p>
          <a:p>
            <a:pPr marL="368300" marR="70485" indent="0">
              <a:lnSpc>
                <a:spcPct val="9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lang="en-US" sz="2800" dirty="0">
              <a:ea typeface="Times New Roman" panose="02020603050405020304" pitchFamily="18" charset="0"/>
            </a:endParaRPr>
          </a:p>
          <a:p>
            <a:pPr marL="368300" marR="70485" indent="0">
              <a:lnSpc>
                <a:spcPct val="9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The mother bought her a strawberry ice cream </a:t>
            </a:r>
            <a:r>
              <a:rPr lang="en-US" sz="2800" b="1" u="heavy" dirty="0">
                <a:effectLst/>
                <a:ea typeface="Times New Roman" panose="02020603050405020304" pitchFamily="18" charset="0"/>
              </a:rPr>
              <a:t>and 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a bear lollipop. (</a:t>
            </a:r>
            <a:r>
              <a:rPr lang="en-US" sz="2800" b="1" dirty="0">
                <a:effectLst/>
                <a:ea typeface="Times New Roman" panose="02020603050405020304" pitchFamily="18" charset="0"/>
              </a:rPr>
              <a:t>connecting phrases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) </a:t>
            </a:r>
          </a:p>
          <a:p>
            <a:pPr marL="368300" marR="70485" indent="0">
              <a:lnSpc>
                <a:spcPct val="9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He left early, </a:t>
            </a:r>
            <a:r>
              <a:rPr lang="en-US" sz="2800" b="1" u="heavy" dirty="0">
                <a:effectLst/>
                <a:ea typeface="Times New Roman" panose="02020603050405020304" pitchFamily="18" charset="0"/>
              </a:rPr>
              <a:t>for</a:t>
            </a:r>
            <a:r>
              <a:rPr lang="en-US" sz="28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he had to be on time for the meeting</a:t>
            </a:r>
          </a:p>
          <a:p>
            <a:pPr marL="368300" marR="70485" indent="0">
              <a:lnSpc>
                <a:spcPct val="9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lang="en-US" sz="2800" dirty="0">
              <a:effectLst/>
              <a:ea typeface="Times New Roman" panose="02020603050405020304" pitchFamily="18" charset="0"/>
            </a:endParaRPr>
          </a:p>
          <a:p>
            <a:pPr marL="82550" marR="0" indent="0">
              <a:lnSpc>
                <a:spcPts val="14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   There were only small beans in the soup </a:t>
            </a:r>
            <a:r>
              <a:rPr lang="en-US" sz="2800" b="1" u="heavy" dirty="0">
                <a:effectLst/>
                <a:ea typeface="Times New Roman" panose="02020603050405020304" pitchFamily="18" charset="0"/>
              </a:rPr>
              <a:t>but 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delicious.</a:t>
            </a:r>
          </a:p>
          <a:p>
            <a:pPr marL="368300" marR="0">
              <a:lnSpc>
                <a:spcPts val="142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ea typeface="Times New Roman" panose="02020603050405020304" pitchFamily="18" charset="0"/>
            </a:endParaRPr>
          </a:p>
          <a:p>
            <a:pPr marL="82550" marR="0" indent="0">
              <a:lnSpc>
                <a:spcPts val="15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212121"/>
                </a:solidFill>
                <a:effectLst/>
                <a:ea typeface="Times New Roman" panose="02020603050405020304" pitchFamily="18" charset="0"/>
              </a:rPr>
              <a:t>   He had been crying all day,</a:t>
            </a:r>
            <a:r>
              <a:rPr lang="en-US" sz="2800" u="heavy" dirty="0">
                <a:solidFill>
                  <a:srgbClr val="212121"/>
                </a:solidFill>
                <a:effectLst/>
                <a:uFill>
                  <a:solidFill>
                    <a:srgbClr val="212121"/>
                  </a:solidFill>
                </a:uFill>
                <a:ea typeface="Times New Roman" panose="02020603050405020304" pitchFamily="18" charset="0"/>
              </a:rPr>
              <a:t> </a:t>
            </a:r>
            <a:r>
              <a:rPr lang="en-US" sz="2800" b="1" u="heavy" dirty="0">
                <a:solidFill>
                  <a:srgbClr val="212121"/>
                </a:solidFill>
                <a:effectLst/>
                <a:uFill>
                  <a:solidFill>
                    <a:srgbClr val="212121"/>
                  </a:solidFill>
                </a:uFill>
                <a:ea typeface="Times New Roman" panose="02020603050405020304" pitchFamily="18" charset="0"/>
              </a:rPr>
              <a:t>yet</a:t>
            </a:r>
            <a:r>
              <a:rPr lang="en-US" sz="2800" b="1" dirty="0">
                <a:solidFill>
                  <a:srgbClr val="21212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12121"/>
                </a:solidFill>
                <a:effectLst/>
                <a:ea typeface="Times New Roman" panose="02020603050405020304" pitchFamily="18" charset="0"/>
              </a:rPr>
              <a:t>the man made him</a:t>
            </a:r>
          </a:p>
          <a:p>
            <a:pPr marL="368300" marR="0">
              <a:lnSpc>
                <a:spcPts val="154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rgbClr val="212121"/>
              </a:solidFill>
              <a:ea typeface="Times New Roman" panose="02020603050405020304" pitchFamily="18" charset="0"/>
            </a:endParaRPr>
          </a:p>
          <a:p>
            <a:pPr marL="82550" marR="0" indent="0">
              <a:lnSpc>
                <a:spcPts val="15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212121"/>
                </a:solidFill>
                <a:effectLst/>
                <a:ea typeface="Times New Roman" panose="02020603050405020304" pitchFamily="18" charset="0"/>
              </a:rPr>
              <a:t>    laugh. (</a:t>
            </a:r>
            <a:r>
              <a:rPr lang="en-US" sz="2800" b="1" dirty="0">
                <a:solidFill>
                  <a:srgbClr val="212121"/>
                </a:solidFill>
                <a:effectLst/>
                <a:ea typeface="Times New Roman" panose="02020603050405020304" pitchFamily="18" charset="0"/>
              </a:rPr>
              <a:t>connecting clauses</a:t>
            </a:r>
            <a:r>
              <a:rPr lang="en-US" sz="2800" dirty="0">
                <a:solidFill>
                  <a:srgbClr val="212121"/>
                </a:solidFill>
                <a:effectLst/>
                <a:ea typeface="Times New Roman" panose="02020603050405020304" pitchFamily="18" charset="0"/>
              </a:rPr>
              <a:t>)</a:t>
            </a:r>
            <a:endParaRPr lang="en-US" sz="2800" dirty="0">
              <a:effectLst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92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1453</Words>
  <Application>Microsoft Office PowerPoint</Application>
  <PresentationFormat>Custom</PresentationFormat>
  <Paragraphs>321</Paragraphs>
  <Slides>73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Organic</vt:lpstr>
      <vt:lpstr>PART-4</vt:lpstr>
      <vt:lpstr>CONJUNCTION </vt:lpstr>
      <vt:lpstr>Poll Question:-</vt:lpstr>
      <vt:lpstr>Answer</vt:lpstr>
      <vt:lpstr>PowerPoint Presentation</vt:lpstr>
      <vt:lpstr>Poll Question:-</vt:lpstr>
      <vt:lpstr>Answer</vt:lpstr>
      <vt:lpstr>Coordinating conjunctions</vt:lpstr>
      <vt:lpstr>For Example:-</vt:lpstr>
      <vt:lpstr>Poll Question:-</vt:lpstr>
      <vt:lpstr>Answer</vt:lpstr>
      <vt:lpstr>Poll Question:-</vt:lpstr>
      <vt:lpstr>Answer</vt:lpstr>
      <vt:lpstr>Subordinating conjunction </vt:lpstr>
      <vt:lpstr>For Example:-</vt:lpstr>
      <vt:lpstr>Poll Question:-</vt:lpstr>
      <vt:lpstr>Answer</vt:lpstr>
      <vt:lpstr>Correlative Conjunctions </vt:lpstr>
      <vt:lpstr>For Example:-</vt:lpstr>
      <vt:lpstr>Poll Question:-</vt:lpstr>
      <vt:lpstr>Answer</vt:lpstr>
      <vt:lpstr>The Memory Circle Game </vt:lpstr>
      <vt:lpstr>Think:::::::::::::::::::::::::::::::::::::</vt:lpstr>
      <vt:lpstr>PowerPoint Presentation</vt:lpstr>
      <vt:lpstr>INTERJECTION</vt:lpstr>
      <vt:lpstr>Poll Question:-</vt:lpstr>
      <vt:lpstr>Answer</vt:lpstr>
      <vt:lpstr>Examples of Interjections </vt:lpstr>
      <vt:lpstr>Poll Question</vt:lpstr>
      <vt:lpstr>Answer</vt:lpstr>
      <vt:lpstr>PowerPoint Presentation</vt:lpstr>
      <vt:lpstr>Poll Question</vt:lpstr>
      <vt:lpstr>Answer</vt:lpstr>
      <vt:lpstr>Position of Interjection in a sentence</vt:lpstr>
      <vt:lpstr> Some interjections are sounds.  For Example: </vt:lpstr>
      <vt:lpstr>Let’s see more examples in detail. </vt:lpstr>
      <vt:lpstr>PowerPoint Presentation</vt:lpstr>
      <vt:lpstr>Poll Question</vt:lpstr>
      <vt:lpstr>PowerPoint Presentation</vt:lpstr>
      <vt:lpstr>PowerPoint Presentation</vt:lpstr>
      <vt:lpstr>PowerPoint Presentation</vt:lpstr>
      <vt:lpstr>PowerPoint Presentation</vt:lpstr>
      <vt:lpstr>Poll Question</vt:lpstr>
      <vt:lpstr>PowerPoint Presentation</vt:lpstr>
      <vt:lpstr>PowerPoint Presentation</vt:lpstr>
      <vt:lpstr>PowerPoint Presentation</vt:lpstr>
      <vt:lpstr>Poll Question</vt:lpstr>
      <vt:lpstr>PowerPoint Presentation</vt:lpstr>
      <vt:lpstr>PowerPoint Presentation</vt:lpstr>
      <vt:lpstr>PowerPoint Presentation</vt:lpstr>
      <vt:lpstr>Poll Question:-</vt:lpstr>
      <vt:lpstr>PowerPoint Presentation</vt:lpstr>
      <vt:lpstr>PowerPoint Presentation</vt:lpstr>
      <vt:lpstr>PowerPoint Presentation</vt:lpstr>
      <vt:lpstr>Activity-Analyze the emotions/expressions of the given pictures and use the same in the sentences of your own using appropriate interjections: </vt:lpstr>
      <vt:lpstr>PowerPoint Presentation</vt:lpstr>
      <vt:lpstr>Poll Question</vt:lpstr>
      <vt:lpstr>PowerPoint Presentation</vt:lpstr>
      <vt:lpstr>PowerPoint Presentation</vt:lpstr>
      <vt:lpstr>PowerPoint Presentation</vt:lpstr>
      <vt:lpstr>PowerPoint Presentation</vt:lpstr>
      <vt:lpstr>Poll Question.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Activity- Make students presenter &amp; ask them to name different parts of speech from the following pictures.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PART-II</dc:title>
  <dc:creator>Akash Pundir</dc:creator>
  <cp:lastModifiedBy>DELL</cp:lastModifiedBy>
  <cp:revision>29</cp:revision>
  <dcterms:created xsi:type="dcterms:W3CDTF">2020-12-15T16:58:14Z</dcterms:created>
  <dcterms:modified xsi:type="dcterms:W3CDTF">2020-12-29T13:14:22Z</dcterms:modified>
</cp:coreProperties>
</file>