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7" r:id="rId2"/>
    <p:sldId id="259" r:id="rId3"/>
    <p:sldId id="260" r:id="rId4"/>
    <p:sldId id="266" r:id="rId5"/>
    <p:sldId id="267" r:id="rId6"/>
    <p:sldId id="262" r:id="rId7"/>
    <p:sldId id="263" r:id="rId8"/>
    <p:sldId id="268" r:id="rId9"/>
    <p:sldId id="269" r:id="rId10"/>
    <p:sldId id="264" r:id="rId11"/>
    <p:sldId id="265" r:id="rId12"/>
    <p:sldId id="270" r:id="rId13"/>
    <p:sldId id="271" r:id="rId14"/>
    <p:sldId id="301" r:id="rId15"/>
    <p:sldId id="304" r:id="rId16"/>
    <p:sldId id="285" r:id="rId17"/>
    <p:sldId id="297" r:id="rId18"/>
    <p:sldId id="287" r:id="rId19"/>
    <p:sldId id="273" r:id="rId20"/>
    <p:sldId id="312" r:id="rId21"/>
    <p:sldId id="313" r:id="rId22"/>
    <p:sldId id="298" r:id="rId23"/>
    <p:sldId id="293" r:id="rId24"/>
    <p:sldId id="294" r:id="rId25"/>
    <p:sldId id="316" r:id="rId26"/>
    <p:sldId id="317" r:id="rId27"/>
    <p:sldId id="274" r:id="rId28"/>
    <p:sldId id="300" r:id="rId29"/>
    <p:sldId id="295" r:id="rId30"/>
    <p:sldId id="296" r:id="rId31"/>
    <p:sldId id="282" r:id="rId32"/>
    <p:sldId id="310" r:id="rId33"/>
    <p:sldId id="311" r:id="rId34"/>
    <p:sldId id="302" r:id="rId35"/>
    <p:sldId id="291" r:id="rId36"/>
    <p:sldId id="292" r:id="rId37"/>
    <p:sldId id="276" r:id="rId38"/>
    <p:sldId id="275" r:id="rId39"/>
    <p:sldId id="319" r:id="rId40"/>
    <p:sldId id="305" r:id="rId41"/>
    <p:sldId id="306" r:id="rId42"/>
    <p:sldId id="307" r:id="rId43"/>
    <p:sldId id="289" r:id="rId44"/>
    <p:sldId id="290" r:id="rId45"/>
    <p:sldId id="277" r:id="rId46"/>
    <p:sldId id="321" r:id="rId47"/>
    <p:sldId id="308" r:id="rId48"/>
    <p:sldId id="309" r:id="rId49"/>
    <p:sldId id="299" r:id="rId50"/>
    <p:sldId id="283" r:id="rId51"/>
    <p:sldId id="288" r:id="rId52"/>
    <p:sldId id="284" r:id="rId53"/>
    <p:sldId id="278" r:id="rId54"/>
    <p:sldId id="322" r:id="rId55"/>
    <p:sldId id="32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81" d="100"/>
          <a:sy n="81" d="100"/>
        </p:scale>
        <p:origin x="-29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32681-131B-4E42-9628-84DCB2291D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3A1469-D489-40F4-A40D-5B942F2C8276}">
      <dgm:prSet/>
      <dgm:spPr/>
      <dgm:t>
        <a:bodyPr/>
        <a:lstStyle/>
        <a:p>
          <a:r>
            <a:rPr lang="en-US" dirty="0"/>
            <a:t>Which of the following is not a modal?</a:t>
          </a:r>
        </a:p>
      </dgm:t>
    </dgm:pt>
    <dgm:pt modelId="{C51E31C1-6669-4509-8AA1-29F9FEB81BDE}" type="parTrans" cxnId="{F8D62C54-2B07-4191-9A80-B0432DAFB60D}">
      <dgm:prSet/>
      <dgm:spPr/>
      <dgm:t>
        <a:bodyPr/>
        <a:lstStyle/>
        <a:p>
          <a:endParaRPr lang="en-US"/>
        </a:p>
      </dgm:t>
    </dgm:pt>
    <dgm:pt modelId="{5F0C9A8D-6224-4D76-A79F-ACEEA5CBE398}" type="sibTrans" cxnId="{F8D62C54-2B07-4191-9A80-B0432DAFB60D}">
      <dgm:prSet/>
      <dgm:spPr/>
      <dgm:t>
        <a:bodyPr/>
        <a:lstStyle/>
        <a:p>
          <a:endParaRPr lang="en-US"/>
        </a:p>
      </dgm:t>
    </dgm:pt>
    <dgm:pt modelId="{0A1E36EF-7745-46A0-AEE3-7B28543ECDB7}">
      <dgm:prSet/>
      <dgm:spPr/>
      <dgm:t>
        <a:bodyPr/>
        <a:lstStyle/>
        <a:p>
          <a:r>
            <a:rPr lang="en-US"/>
            <a:t>will</a:t>
          </a:r>
        </a:p>
      </dgm:t>
    </dgm:pt>
    <dgm:pt modelId="{28F9E833-3A00-4EC7-8A86-70B6BC40EFC5}" type="parTrans" cxnId="{AE5231D2-CCC4-4F91-A60E-0E2344E79606}">
      <dgm:prSet/>
      <dgm:spPr/>
      <dgm:t>
        <a:bodyPr/>
        <a:lstStyle/>
        <a:p>
          <a:endParaRPr lang="en-US"/>
        </a:p>
      </dgm:t>
    </dgm:pt>
    <dgm:pt modelId="{E16B1C1A-7B45-4274-BCF7-A8A8FFD5F64B}" type="sibTrans" cxnId="{AE5231D2-CCC4-4F91-A60E-0E2344E79606}">
      <dgm:prSet/>
      <dgm:spPr/>
      <dgm:t>
        <a:bodyPr/>
        <a:lstStyle/>
        <a:p>
          <a:endParaRPr lang="en-US"/>
        </a:p>
      </dgm:t>
    </dgm:pt>
    <dgm:pt modelId="{79CF9A0B-5718-40C1-98A8-25922A4CBEF6}">
      <dgm:prSet/>
      <dgm:spPr/>
      <dgm:t>
        <a:bodyPr/>
        <a:lstStyle/>
        <a:p>
          <a:r>
            <a:rPr lang="en-US"/>
            <a:t>should</a:t>
          </a:r>
        </a:p>
      </dgm:t>
    </dgm:pt>
    <dgm:pt modelId="{8A369220-98D3-4F51-AE3D-26C9FBA23AAC}" type="parTrans" cxnId="{FE503E25-E803-4112-8504-3DC1A0F414C2}">
      <dgm:prSet/>
      <dgm:spPr/>
      <dgm:t>
        <a:bodyPr/>
        <a:lstStyle/>
        <a:p>
          <a:endParaRPr lang="en-US"/>
        </a:p>
      </dgm:t>
    </dgm:pt>
    <dgm:pt modelId="{1720E84F-11D1-42DF-8768-649FAD31D08D}" type="sibTrans" cxnId="{FE503E25-E803-4112-8504-3DC1A0F414C2}">
      <dgm:prSet/>
      <dgm:spPr/>
      <dgm:t>
        <a:bodyPr/>
        <a:lstStyle/>
        <a:p>
          <a:endParaRPr lang="en-US"/>
        </a:p>
      </dgm:t>
    </dgm:pt>
    <dgm:pt modelId="{06F71D42-FC4D-4536-B1D9-AAE3DC8C3B85}">
      <dgm:prSet/>
      <dgm:spPr/>
      <dgm:t>
        <a:bodyPr/>
        <a:lstStyle/>
        <a:p>
          <a:r>
            <a:rPr lang="en-US"/>
            <a:t>take</a:t>
          </a:r>
        </a:p>
      </dgm:t>
    </dgm:pt>
    <dgm:pt modelId="{B8F13FCE-7290-4887-B362-6B78FFEF19D8}" type="parTrans" cxnId="{54988BC9-04D8-4F44-8B96-DED344B7912B}">
      <dgm:prSet/>
      <dgm:spPr/>
      <dgm:t>
        <a:bodyPr/>
        <a:lstStyle/>
        <a:p>
          <a:endParaRPr lang="en-US"/>
        </a:p>
      </dgm:t>
    </dgm:pt>
    <dgm:pt modelId="{5116A426-64F1-4BB9-9FE0-90CAC8E5EDAA}" type="sibTrans" cxnId="{54988BC9-04D8-4F44-8B96-DED344B7912B}">
      <dgm:prSet/>
      <dgm:spPr/>
      <dgm:t>
        <a:bodyPr/>
        <a:lstStyle/>
        <a:p>
          <a:endParaRPr lang="en-US"/>
        </a:p>
      </dgm:t>
    </dgm:pt>
    <dgm:pt modelId="{B7666550-0F78-4E5E-B1FD-EA2298085291}">
      <dgm:prSet/>
      <dgm:spPr/>
      <dgm:t>
        <a:bodyPr/>
        <a:lstStyle/>
        <a:p>
          <a:r>
            <a:rPr lang="en-US"/>
            <a:t>could</a:t>
          </a:r>
        </a:p>
      </dgm:t>
    </dgm:pt>
    <dgm:pt modelId="{F15A97DD-885D-4A8B-BE9A-3D14E9DD79C1}" type="parTrans" cxnId="{97AB149A-45B6-4461-9832-D74EED1DB0D4}">
      <dgm:prSet/>
      <dgm:spPr/>
      <dgm:t>
        <a:bodyPr/>
        <a:lstStyle/>
        <a:p>
          <a:endParaRPr lang="en-US"/>
        </a:p>
      </dgm:t>
    </dgm:pt>
    <dgm:pt modelId="{6DF190AE-7BAB-4B1D-BC21-FBFB2F880184}" type="sibTrans" cxnId="{97AB149A-45B6-4461-9832-D74EED1DB0D4}">
      <dgm:prSet/>
      <dgm:spPr/>
      <dgm:t>
        <a:bodyPr/>
        <a:lstStyle/>
        <a:p>
          <a:endParaRPr lang="en-US"/>
        </a:p>
      </dgm:t>
    </dgm:pt>
    <dgm:pt modelId="{BBAF36C2-1E62-4995-9F0E-7279689B574C}" type="pres">
      <dgm:prSet presAssocID="{9F532681-131B-4E42-9628-84DCB2291D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9E5FE1E-0B09-4254-AFF7-66F1717B6DA8}" type="pres">
      <dgm:prSet presAssocID="{A13A1469-D489-40F4-A40D-5B942F2C82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7AC466-A560-43DE-805E-2DDF17936538}" type="pres">
      <dgm:prSet presAssocID="{A13A1469-D489-40F4-A40D-5B942F2C827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7AB149A-45B6-4461-9832-D74EED1DB0D4}" srcId="{A13A1469-D489-40F4-A40D-5B942F2C8276}" destId="{B7666550-0F78-4E5E-B1FD-EA2298085291}" srcOrd="3" destOrd="0" parTransId="{F15A97DD-885D-4A8B-BE9A-3D14E9DD79C1}" sibTransId="{6DF190AE-7BAB-4B1D-BC21-FBFB2F880184}"/>
    <dgm:cxn modelId="{AE5231D2-CCC4-4F91-A60E-0E2344E79606}" srcId="{A13A1469-D489-40F4-A40D-5B942F2C8276}" destId="{0A1E36EF-7745-46A0-AEE3-7B28543ECDB7}" srcOrd="0" destOrd="0" parTransId="{28F9E833-3A00-4EC7-8A86-70B6BC40EFC5}" sibTransId="{E16B1C1A-7B45-4274-BCF7-A8A8FFD5F64B}"/>
    <dgm:cxn modelId="{02E0A6C0-CC27-4A71-BBF3-C15B6D01DEAE}" type="presOf" srcId="{A13A1469-D489-40F4-A40D-5B942F2C8276}" destId="{19E5FE1E-0B09-4254-AFF7-66F1717B6DA8}" srcOrd="0" destOrd="0" presId="urn:microsoft.com/office/officeart/2005/8/layout/vList2"/>
    <dgm:cxn modelId="{64FFE0F2-ABB7-48D6-A208-9DEAD26B2A0A}" type="presOf" srcId="{0A1E36EF-7745-46A0-AEE3-7B28543ECDB7}" destId="{D67AC466-A560-43DE-805E-2DDF17936538}" srcOrd="0" destOrd="0" presId="urn:microsoft.com/office/officeart/2005/8/layout/vList2"/>
    <dgm:cxn modelId="{8FA11843-EAFE-4F89-B67F-D60DC41E6C96}" type="presOf" srcId="{79CF9A0B-5718-40C1-98A8-25922A4CBEF6}" destId="{D67AC466-A560-43DE-805E-2DDF17936538}" srcOrd="0" destOrd="1" presId="urn:microsoft.com/office/officeart/2005/8/layout/vList2"/>
    <dgm:cxn modelId="{BAE6C65F-04F5-4D2D-B39E-6F3A76B25CF0}" type="presOf" srcId="{B7666550-0F78-4E5E-B1FD-EA2298085291}" destId="{D67AC466-A560-43DE-805E-2DDF17936538}" srcOrd="0" destOrd="3" presId="urn:microsoft.com/office/officeart/2005/8/layout/vList2"/>
    <dgm:cxn modelId="{FE503E25-E803-4112-8504-3DC1A0F414C2}" srcId="{A13A1469-D489-40F4-A40D-5B942F2C8276}" destId="{79CF9A0B-5718-40C1-98A8-25922A4CBEF6}" srcOrd="1" destOrd="0" parTransId="{8A369220-98D3-4F51-AE3D-26C9FBA23AAC}" sibTransId="{1720E84F-11D1-42DF-8768-649FAD31D08D}"/>
    <dgm:cxn modelId="{091B4B5D-26A6-46DD-9FF1-59ECE5998EAD}" type="presOf" srcId="{06F71D42-FC4D-4536-B1D9-AAE3DC8C3B85}" destId="{D67AC466-A560-43DE-805E-2DDF17936538}" srcOrd="0" destOrd="2" presId="urn:microsoft.com/office/officeart/2005/8/layout/vList2"/>
    <dgm:cxn modelId="{F1BC2845-1475-4ED5-826C-46C9C0AB6033}" type="presOf" srcId="{9F532681-131B-4E42-9628-84DCB2291D47}" destId="{BBAF36C2-1E62-4995-9F0E-7279689B574C}" srcOrd="0" destOrd="0" presId="urn:microsoft.com/office/officeart/2005/8/layout/vList2"/>
    <dgm:cxn modelId="{F8D62C54-2B07-4191-9A80-B0432DAFB60D}" srcId="{9F532681-131B-4E42-9628-84DCB2291D47}" destId="{A13A1469-D489-40F4-A40D-5B942F2C8276}" srcOrd="0" destOrd="0" parTransId="{C51E31C1-6669-4509-8AA1-29F9FEB81BDE}" sibTransId="{5F0C9A8D-6224-4D76-A79F-ACEEA5CBE398}"/>
    <dgm:cxn modelId="{54988BC9-04D8-4F44-8B96-DED344B7912B}" srcId="{A13A1469-D489-40F4-A40D-5B942F2C8276}" destId="{06F71D42-FC4D-4536-B1D9-AAE3DC8C3B85}" srcOrd="2" destOrd="0" parTransId="{B8F13FCE-7290-4887-B362-6B78FFEF19D8}" sibTransId="{5116A426-64F1-4BB9-9FE0-90CAC8E5EDAA}"/>
    <dgm:cxn modelId="{1710D7A1-AE76-4F6E-BD10-68E941CC0DF7}" type="presParOf" srcId="{BBAF36C2-1E62-4995-9F0E-7279689B574C}" destId="{19E5FE1E-0B09-4254-AFF7-66F1717B6DA8}" srcOrd="0" destOrd="0" presId="urn:microsoft.com/office/officeart/2005/8/layout/vList2"/>
    <dgm:cxn modelId="{B0A893EC-41CA-4CD3-8D36-B2E655B21733}" type="presParOf" srcId="{BBAF36C2-1E62-4995-9F0E-7279689B574C}" destId="{D67AC466-A560-43DE-805E-2DDF1793653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5FE1E-0B09-4254-AFF7-66F1717B6DA8}">
      <dsp:nvSpPr>
        <dsp:cNvPr id="0" name=""/>
        <dsp:cNvSpPr/>
      </dsp:nvSpPr>
      <dsp:spPr>
        <a:xfrm>
          <a:off x="0" y="287670"/>
          <a:ext cx="6900512" cy="2108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/>
            <a:t>Which of the following is not a modal?</a:t>
          </a:r>
        </a:p>
      </dsp:txBody>
      <dsp:txXfrm>
        <a:off x="102921" y="390591"/>
        <a:ext cx="6694670" cy="1902498"/>
      </dsp:txXfrm>
    </dsp:sp>
    <dsp:sp modelId="{D67AC466-A560-43DE-805E-2DDF17936538}">
      <dsp:nvSpPr>
        <dsp:cNvPr id="0" name=""/>
        <dsp:cNvSpPr/>
      </dsp:nvSpPr>
      <dsp:spPr>
        <a:xfrm>
          <a:off x="0" y="2396010"/>
          <a:ext cx="6900512" cy="28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/>
            <a:t>will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/>
            <a:t>should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/>
            <a:t>take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/>
            <a:t>could</a:t>
          </a:r>
        </a:p>
      </dsp:txBody>
      <dsp:txXfrm>
        <a:off x="0" y="2396010"/>
        <a:ext cx="6900512" cy="285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29457-9A23-4945-BD2D-4EB3DCCF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9D7C0A-EFAB-4CF4-9D36-17962C806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FEC401-1E09-49AE-98EF-F4A67154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4ED237-A085-48DC-9970-16C9C759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DA8722-A545-4A15-A328-C02BFBD6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92B6D-0E2F-4704-8455-1ACD0DE6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FAEF12-F046-437A-933D-62FC587A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F3468-D492-440A-A6E8-E99B67D4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65A6CE-AA05-41A6-9D21-998B2670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9293E6-E081-419E-A0F8-47381B6C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134D03-20F3-40BC-91CE-B1589A6B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28EBC3-851F-438A-B4DD-280D7B59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3A04E7-D2A7-491A-BCCF-221E68C5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0A3DE4-AFC5-4568-8B20-78444D0A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99B223-C4AB-42F4-ACEC-C77B3230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6AB3D-D064-46E3-847A-4E7EE49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95554-583F-4C68-AE56-8A72F226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316E11-BBC3-4CC6-A9CC-8DDC07FA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651773-0928-4C60-9744-05FCC778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FFA573-DAF3-40EC-BEE1-7CA87A18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79CC3-379A-4B62-B467-BBD12F03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A2D7A4-C42B-49DE-A311-975EAD94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5D10AA-1DE6-44E5-8F5D-FDCC7BCC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CBAB92-F3B9-4CDA-9005-9E061210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91AF8D-94C5-4C4D-9530-A5B72170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6462D-BD4B-434F-B691-229C6390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37F275-C5C1-4C63-877F-A06DF242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B40F41-EF09-4B34-AB37-9E8D5206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BA4C12-46C3-41B4-A5A3-3382B0A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32FE48-CB6B-4EAC-86FF-BB7FF16C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F66DA3-E878-4C5C-97BC-E10E110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607E9-0423-4625-B901-27CDC53B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B39A05-9E87-4AED-8E4F-3FDD4546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1C5D7B-F552-47BA-8986-E2C2BB58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AB50D0-9561-44E5-BDB4-E2E3A83A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5121A5-DCD5-45F7-B6BA-D5B25864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11B52F-F760-48BE-9031-F2994B6D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F8CEF6-FB6A-4A7F-864B-579CE1E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2959D8-2F16-4293-A068-ED713442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C3D70-646D-4D80-9E1E-573F8F4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9B022D-EAC5-4C1C-AFE5-AE2B2D1E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376E30-5C62-4FFC-AF6A-8E848444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52D5C3-2939-4A39-8D02-9FA6B2B3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0AC1D5-71E4-455F-A2D9-C65FD932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1248DD-F3F4-446A-BA35-AAF18FA6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63BE0F-84EC-4790-AD17-5548C727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6422F-385F-44B9-97D4-7AD826E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7ABCD2-9DCA-4DCB-A209-1ED8F182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36290A-6848-44FC-ABDD-F851FA1A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5D2CC9-196D-4723-8854-FD1DB2B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232228-B0C8-4220-AF3B-810144C9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08D0BF-1EEA-43BB-90D8-F950D894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A8379-0E9C-4359-9B63-BE9B25DC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A40F2-51DD-4449-89C4-4080F272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FC18FA-DF4E-46C4-8AF9-7299EA5D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5487B95-B883-49CF-9563-43CC291D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ED635F-AC94-4B80-BC9D-748E57BD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D0F77F-D0AB-4F0C-8228-DD777A3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E0A431-AF6F-4963-B22D-7D35AAB6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57014B-916F-4797-8FA2-DE868CD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1AFD54-6FD4-4C97-8465-81D082F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C06D-4DBF-4735-BA9E-7D49314C9DE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99DE16-D5BB-4B0D-9C4E-6CA6869F1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55076A-50E4-466E-A9CA-6CF61CE11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gingersoftware.com/content/grammar-rules/verbs/auxiliary-or-helping-verb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670DBD5-770C-4383-9F54-5B86E86BD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="" xmlns:a16="http://schemas.microsoft.com/office/drawing/2014/main" id="{0DBE5232-0C76-49AB-A7A1-FD17181F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48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E81D9-7F93-49BE-BCC4-A6E569C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590635"/>
            <a:ext cx="4805996" cy="5078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do they Express…….???????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They can have more than one meaning depending on the </a:t>
            </a:r>
            <a:r>
              <a:rPr lang="en-US" dirty="0" smtClean="0"/>
              <a:t>situations.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Freeform 49">
            <a:extLst>
              <a:ext uri="{FF2B5EF4-FFF2-40B4-BE49-F238E27FC236}">
                <a16:creationId xmlns=""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="" xmlns:a16="http://schemas.microsoft.com/office/drawing/2014/main" id="{C64463B2-89BA-4DF7-8675-5B2B5CFE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r="1902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664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D6306C-ED4F-4AAE-B4A5-EEA6AFAD72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EC5361D-F897-4856-B945-0455A365E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508C0C5-2268-42B5-B3C8-4D0899E05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141ACBDB-38F8-4B34-8183-BD95B4E55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E00DB52-3455-4E2F-867B-A6D0516E17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9E914C83-E0D8-4953-92D5-169D28CB4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7323DE12-AB0D-4211-B72E-B9511769E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r="1" b="1525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="" xmlns:a16="http://schemas.microsoft.com/office/drawing/2014/main" id="{3512E083-F550-46AF-8490-767ECFD00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4C21BAE-6866-4C7A-A7EC-C1B2E572D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486649-299B-4A17-995C-829BABAA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7E7D0C94-08B4-48AE-8813-CC4D60294F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E8A6A6-96E1-4FC8-8A6A-A74E83C3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F0C518C2-0AA4-470C-87B9-9CBF428FBA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6C3CD-3BC1-4E94-B86D-A04C9E19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01504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C0CAA3-A821-46C6-A472-9C87B984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="" xmlns:a16="http://schemas.microsoft.com/office/drawing/2014/main" id="{63158159-89C1-43D6-B409-0160128B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583"/>
          <a:stretch/>
        </p:blipFill>
        <p:spPr>
          <a:xfrm>
            <a:off x="838200" y="365125"/>
            <a:ext cx="10515600" cy="5880929"/>
          </a:xfrm>
        </p:spPr>
      </p:pic>
    </p:spTree>
    <p:extLst>
      <p:ext uri="{BB962C8B-B14F-4D97-AF65-F5344CB8AC3E}">
        <p14:creationId xmlns:p14="http://schemas.microsoft.com/office/powerpoint/2010/main" val="344318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14CD90-6A5A-4D46-B807-866A90CD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935799-1B9A-4849-BCFE-9ED6C507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  <a:latin typeface="Open Sans"/>
              </a:rPr>
              <a:t>Which of the following is the function of modal can/can't ....?</a:t>
            </a:r>
          </a:p>
          <a:p>
            <a:r>
              <a:rPr lang="en-US" sz="2400" dirty="0">
                <a:latin typeface="Open Sans"/>
              </a:rPr>
              <a:t>A. </a:t>
            </a:r>
            <a:r>
              <a:rPr lang="en-US" sz="2400" i="0" dirty="0">
                <a:effectLst/>
                <a:latin typeface="Open Sans"/>
              </a:rPr>
              <a:t>To make a procedure</a:t>
            </a:r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B.</a:t>
            </a:r>
            <a:r>
              <a:rPr lang="en-US" sz="2400" b="1" dirty="0">
                <a:latin typeface="Open Sans"/>
              </a:rPr>
              <a:t> </a:t>
            </a:r>
            <a:r>
              <a:rPr lang="en-US" sz="2400" b="0" i="0" dirty="0">
                <a:effectLst/>
                <a:latin typeface="Open Sans"/>
              </a:rPr>
              <a:t>To show ability</a:t>
            </a:r>
          </a:p>
          <a:p>
            <a:r>
              <a:rPr lang="en-US" sz="2400" dirty="0">
                <a:latin typeface="Open Sans"/>
              </a:rPr>
              <a:t>C.</a:t>
            </a:r>
            <a:r>
              <a:rPr lang="en-US" sz="2400" b="0" i="0" dirty="0">
                <a:effectLst/>
                <a:latin typeface="Open Sans"/>
              </a:rPr>
              <a:t> To congratulate someone</a:t>
            </a:r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D. </a:t>
            </a:r>
            <a:r>
              <a:rPr lang="en-US" sz="2400" b="0" i="0" dirty="0">
                <a:effectLst/>
                <a:latin typeface="Open Sans"/>
              </a:rPr>
              <a:t>To give our opinion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23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B7AD9F6-8CE7-4299-8FC6-328F4DCD3F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B0AE5-C1FF-4916-B3B1-96EB27E7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29ACD-75A3-4FD9-BFCB-A7B22095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OPTION-B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036417-8E8D-46E2-970A-1B3BA420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="" xmlns:a16="http://schemas.microsoft.com/office/drawing/2014/main" id="{82580482-BA80-420A-8A05-C58E97F26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7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3D631-4C5F-4AC3-A42B-B51E8452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73C872-0299-4D08-99E0-A5C69110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can play the piano.( Ability)</a:t>
            </a:r>
          </a:p>
          <a:p>
            <a:r>
              <a:rPr lang="en-US" dirty="0"/>
              <a:t>I can go now that I’ve finished working.(Opportunity)</a:t>
            </a:r>
          </a:p>
          <a:p>
            <a:r>
              <a:rPr lang="en-US" dirty="0"/>
              <a:t>Can I borrow your book? ( Informal request)</a:t>
            </a:r>
          </a:p>
          <a:p>
            <a:r>
              <a:rPr lang="en-US" dirty="0"/>
              <a:t>It can be tiring to study and work at the same time. ( Possibility)</a:t>
            </a:r>
          </a:p>
          <a:p>
            <a:r>
              <a:rPr lang="en-US" dirty="0"/>
              <a:t>Could you phone me when you arrive? (Polite request)</a:t>
            </a:r>
          </a:p>
          <a:p>
            <a:r>
              <a:rPr lang="en-US" dirty="0"/>
              <a:t>You could have taken a long weekend to visit your family.( Suggestion in past)</a:t>
            </a:r>
          </a:p>
          <a:p>
            <a:r>
              <a:rPr lang="en-US" dirty="0"/>
              <a:t>Before I hurt my wrist, I could toss pizza dough.( Past of CAN)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6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8B2A5-EC1A-4245-AFE8-051E409C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C7B99-4A5C-4C4B-8957-0FBE5D0C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When he was young, he ________ swim very well. He won medals and championships! </a:t>
            </a:r>
          </a:p>
          <a:p>
            <a:pPr lvl="0"/>
            <a:r>
              <a:rPr lang="en-US" sz="2400" dirty="0"/>
              <a:t>A) Could </a:t>
            </a:r>
          </a:p>
          <a:p>
            <a:pPr lvl="0"/>
            <a:r>
              <a:rPr lang="en-US" sz="2400" dirty="0"/>
              <a:t>B) Can </a:t>
            </a:r>
          </a:p>
          <a:p>
            <a:pPr lvl="0"/>
            <a:r>
              <a:rPr lang="en-US" sz="2400" dirty="0"/>
              <a:t>C) Had </a:t>
            </a:r>
          </a:p>
          <a:p>
            <a:pPr lvl="0"/>
            <a:r>
              <a:rPr lang="en-US" sz="2400" dirty="0"/>
              <a:t>D) Must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3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58F7D4-2F1F-44C5-B63F-CB117FB7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87874F-1532-457A-85A6-1331EB71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935119-2D49-4555-8083-ABAF434B4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631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04A0C-42D2-4687-BA36-806BCEAC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5BC30743-1194-40EF-A805-CA31852A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 b="7465"/>
          <a:stretch/>
        </p:blipFill>
        <p:spPr>
          <a:xfrm>
            <a:off x="436098" y="365124"/>
            <a:ext cx="11113477" cy="5951269"/>
          </a:xfrm>
        </p:spPr>
      </p:pic>
    </p:spTree>
    <p:extLst>
      <p:ext uri="{BB962C8B-B14F-4D97-AF65-F5344CB8AC3E}">
        <p14:creationId xmlns:p14="http://schemas.microsoft.com/office/powerpoint/2010/main" val="323105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23CA5-B20E-4871-AA9E-CD5F8E2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24" y="1062733"/>
            <a:ext cx="2926080" cy="4679577"/>
          </a:xfrm>
        </p:spPr>
        <p:txBody>
          <a:bodyPr vert="horz" lIns="91440" tIns="45720" rIns="91440" bIns="45720" rtlCol="0" anchor="b" anchorCtr="1">
            <a:noAutofit/>
          </a:bodyPr>
          <a:lstStyle/>
          <a:p>
            <a:r>
              <a:rPr lang="en-US" sz="2800" b="0" i="0" cap="none" dirty="0">
                <a:effectLst/>
              </a:rPr>
              <a:t>A modal verb is a type of </a:t>
            </a:r>
            <a:r>
              <a:rPr lang="en-US" sz="2800" b="1" i="0" u="none" strike="noStrike" cap="none" dirty="0">
                <a:effectLst/>
                <a:hlinkClick r:id="rId2" tooltip="Auxiliary Verbs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auxiliary (helping) </a:t>
            </a:r>
            <a:r>
              <a:rPr lang="en-US" sz="2800" i="0" strike="noStrike" cap="none" dirty="0">
                <a:effectLst/>
                <a:hlinkClick r:id="rId2" tooltip="Auxiliary Verbs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sz="2800" b="0" i="0" cap="none" dirty="0">
                <a:effectLst/>
              </a:rPr>
              <a:t> and used </a:t>
            </a:r>
            <a:r>
              <a:rPr lang="en-US" sz="2800" cap="none" dirty="0"/>
              <a:t>with other verbs </a:t>
            </a:r>
            <a:r>
              <a:rPr lang="en-US" sz="2800" b="0" i="0" cap="none" dirty="0">
                <a:effectLst/>
              </a:rPr>
              <a:t> to express: ability, possibility, permission request, capacity, suggestions, order, advice or </a:t>
            </a:r>
            <a:r>
              <a:rPr lang="en-US" sz="2800" b="0" i="0" cap="none" dirty="0" smtClean="0">
                <a:effectLst/>
              </a:rPr>
              <a:t>obligation.</a:t>
            </a:r>
            <a:r>
              <a:rPr lang="en-US" sz="2800" b="0" i="0" cap="none" dirty="0">
                <a:effectLst/>
              </a:rPr>
              <a:t/>
            </a:r>
            <a:br>
              <a:rPr lang="en-US" sz="2800" b="0" i="0" cap="none" dirty="0">
                <a:effectLst/>
              </a:rPr>
            </a:br>
            <a:endParaRPr lang="en-US" sz="2800" cap="none" dirty="0"/>
          </a:p>
        </p:txBody>
      </p:sp>
      <p:sp>
        <p:nvSpPr>
          <p:cNvPr id="32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9A54AB1-B64F-4843-BFAB-81CB74E66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="" xmlns:a16="http://schemas.microsoft.com/office/drawing/2014/main" id="{59DDEF6A-6D38-4E22-85C4-803C98E2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E008A-628B-401A-8E65-E5DFDF21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692FE8-9030-4996-A86A-1EBEE787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Which of the following is used to express very less possibility?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AutoNum type="alphaUcPeriod"/>
            </a:pPr>
            <a:r>
              <a:rPr lang="en-US" sz="2400"/>
              <a:t>May</a:t>
            </a:r>
          </a:p>
          <a:p>
            <a:pPr marL="514350" indent="-514350">
              <a:buAutoNum type="alphaUcPeriod"/>
            </a:pPr>
            <a:r>
              <a:rPr lang="en-US" sz="2400"/>
              <a:t>Might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4959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AD3F1-7AC9-4770-8863-911B728D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4CA22-AD64-441F-8C89-0E81CC65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6C2E65-0B35-4FFA-8118-35945B25A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606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F97F0-3C62-4B97-9D45-3D25A0C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544844-CD93-4143-B20F-1220D3AA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may submit your paper via email now.</a:t>
            </a:r>
          </a:p>
          <a:p>
            <a:r>
              <a:rPr lang="en-US" sz="4000" dirty="0"/>
              <a:t>The bakery may be open now.</a:t>
            </a:r>
          </a:p>
          <a:p>
            <a:r>
              <a:rPr lang="en-US" sz="4000" dirty="0"/>
              <a:t>May I use your phone?</a:t>
            </a:r>
          </a:p>
          <a:p>
            <a:r>
              <a:rPr lang="en-US" sz="4000" dirty="0"/>
              <a:t>My dog might be the one who made the mess.</a:t>
            </a:r>
          </a:p>
          <a:p>
            <a:r>
              <a:rPr lang="en-US" sz="4000" dirty="0"/>
              <a:t>You might have called to say you weren’t coming.</a:t>
            </a:r>
          </a:p>
        </p:txBody>
      </p:sp>
    </p:spTree>
    <p:extLst>
      <p:ext uri="{BB962C8B-B14F-4D97-AF65-F5344CB8AC3E}">
        <p14:creationId xmlns:p14="http://schemas.microsoft.com/office/powerpoint/2010/main" val="32897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03AF7-3013-4566-AA69-879983F1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2DB9F5-72D5-4AA0-A542-8FE7DF52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The company ________ go bankrupt if they don't find a lot of money quickly!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A) Can </a:t>
            </a:r>
          </a:p>
          <a:p>
            <a:r>
              <a:rPr lang="en-US" sz="2400"/>
              <a:t>B) Might </a:t>
            </a:r>
          </a:p>
          <a:p>
            <a:r>
              <a:rPr lang="en-US" sz="2400"/>
              <a:t>C) Had </a:t>
            </a:r>
          </a:p>
          <a:p>
            <a:r>
              <a:rPr lang="en-US" sz="2400"/>
              <a:t>D) Should</a:t>
            </a:r>
          </a:p>
        </p:txBody>
      </p:sp>
    </p:spTree>
    <p:extLst>
      <p:ext uri="{BB962C8B-B14F-4D97-AF65-F5344CB8AC3E}">
        <p14:creationId xmlns:p14="http://schemas.microsoft.com/office/powerpoint/2010/main" val="842485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7EFB5-2AF3-46CC-BDF6-C51F5340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389EB6-AEEE-448F-B8C8-C90A6C39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DE5EFC-0DB7-4FFF-84C6-E98005093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446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610AA-722B-4189-93D6-72D32485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USE OF WILL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5588A3A-2AB6-45E1-A4A6-0D9E5907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4608"/>
          <a:stretch/>
        </p:blipFill>
        <p:spPr>
          <a:xfrm>
            <a:off x="2124222" y="1324708"/>
            <a:ext cx="7596553" cy="5301379"/>
          </a:xfrm>
        </p:spPr>
      </p:pic>
    </p:spTree>
    <p:extLst>
      <p:ext uri="{BB962C8B-B14F-4D97-AF65-F5344CB8AC3E}">
        <p14:creationId xmlns:p14="http://schemas.microsoft.com/office/powerpoint/2010/main" val="152586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FD0B4-A3BE-4A3A-9B57-A3E098C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MORE EXAMPLES:-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1BDB9-E621-400C-9427-5F1732E2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John will be in his office. 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We'll be late. 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We will have to take the train. 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I'll give you a lift home after the party.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Dan </a:t>
            </a:r>
            <a:r>
              <a:rPr lang="en-US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will help</a:t>
            </a:r>
            <a:r>
              <a:rPr lang="en-US" sz="32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you if you ask him.</a:t>
            </a:r>
            <a:endParaRPr lang="en-US" sz="32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EC3B70-1004-4A00-A264-AB7D5F2E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ADE0FA7C-CC88-464F-92C4-8CDE6D31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76205" cy="5811838"/>
          </a:xfrm>
        </p:spPr>
      </p:pic>
    </p:spTree>
    <p:extLst>
      <p:ext uri="{BB962C8B-B14F-4D97-AF65-F5344CB8AC3E}">
        <p14:creationId xmlns:p14="http://schemas.microsoft.com/office/powerpoint/2010/main" val="1364060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59678-3129-42C0-BDE5-ED3D612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00B7B-B18A-4B21-AACB-7F9652DE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One day, we shall overcome our dependence on oil.</a:t>
            </a:r>
          </a:p>
          <a:p>
            <a:r>
              <a:rPr lang="en-US" sz="4000" dirty="0"/>
              <a:t>I shall ensure that everything goes according to plan.</a:t>
            </a:r>
          </a:p>
          <a:p>
            <a:r>
              <a:rPr lang="en-US" sz="4000" dirty="0"/>
              <a:t>Shall we go now ?</a:t>
            </a:r>
          </a:p>
          <a:p>
            <a:r>
              <a:rPr lang="en-US" sz="4000" dirty="0"/>
              <a:t>She shall get a saree if she stands first.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338C1B-D92F-4AC9-B2D5-0D4C4962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9C8D54-FF7F-46B0-AE75-2D8B171D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______ we order a pizza?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A) Shall </a:t>
            </a:r>
          </a:p>
          <a:p>
            <a:r>
              <a:rPr lang="en-US" sz="2400"/>
              <a:t>B) May </a:t>
            </a:r>
          </a:p>
          <a:p>
            <a:r>
              <a:rPr lang="en-US" sz="2400"/>
              <a:t>C) Couldn’t </a:t>
            </a:r>
          </a:p>
          <a:p>
            <a:r>
              <a:rPr lang="en-US" sz="2400"/>
              <a:t>D) Might</a:t>
            </a:r>
          </a:p>
        </p:txBody>
      </p:sp>
    </p:spTree>
    <p:extLst>
      <p:ext uri="{BB962C8B-B14F-4D97-AF65-F5344CB8AC3E}">
        <p14:creationId xmlns:p14="http://schemas.microsoft.com/office/powerpoint/2010/main" val="38661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612C7-0763-4EFC-959C-4F57313C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370965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none" dirty="0"/>
              <a:t>Modal verbs include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9A54AB1-B64F-4843-BFAB-81CB74E66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FBDBF690-AF72-4F7C-9E2F-E9D8803A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r="599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248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5C256-4B9A-4E2E-8D54-34A792FA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3BCC6E-1C5A-4F10-A5B1-DF5BB58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FF2D15-947E-4D66-AD7C-898F5096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001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7D97D-7B34-4171-8ADD-A325CEB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="" xmlns:a16="http://schemas.microsoft.com/office/drawing/2014/main" id="{73815590-CFA9-4779-90D4-DAE71447D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838200" y="365125"/>
            <a:ext cx="10515599" cy="5951269"/>
          </a:xfrm>
        </p:spPr>
      </p:pic>
    </p:spTree>
    <p:extLst>
      <p:ext uri="{BB962C8B-B14F-4D97-AF65-F5344CB8AC3E}">
        <p14:creationId xmlns:p14="http://schemas.microsoft.com/office/powerpoint/2010/main" val="287492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D501-050F-45F5-A1D8-DE654015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2BC12-9813-486F-A43D-7AA17A72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Which of the following is not a function of modal verb ‘WOULD’?</a:t>
            </a:r>
          </a:p>
          <a:p>
            <a:r>
              <a:rPr lang="en-US" sz="2400"/>
              <a:t>A. to make request</a:t>
            </a:r>
          </a:p>
          <a:p>
            <a:r>
              <a:rPr lang="en-US" sz="2400"/>
              <a:t>B. to give offer</a:t>
            </a:r>
          </a:p>
          <a:p>
            <a:r>
              <a:rPr lang="en-US" sz="2400"/>
              <a:t>C. habit in past</a:t>
            </a:r>
          </a:p>
          <a:p>
            <a:r>
              <a:rPr lang="en-US" sz="2400"/>
              <a:t>D. to use in a zero onditional</a:t>
            </a:r>
          </a:p>
        </p:txBody>
      </p:sp>
    </p:spTree>
    <p:extLst>
      <p:ext uri="{BB962C8B-B14F-4D97-AF65-F5344CB8AC3E}">
        <p14:creationId xmlns:p14="http://schemas.microsoft.com/office/powerpoint/2010/main" val="308129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C2083-739F-4113-8755-AF2392D6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90AB75-08BF-429C-A4CC-E87D84E4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205823-7B92-40C4-B266-5D42AB531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72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CFAACA-02B1-419A-AE31-E52CA5C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600F1-8DF3-426B-951E-F5E520F4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said we would go to the movie.</a:t>
            </a:r>
          </a:p>
          <a:p>
            <a:r>
              <a:rPr lang="en-US" dirty="0"/>
              <a:t>If I were in trouble, I would ask him for help. </a:t>
            </a:r>
          </a:p>
          <a:p>
            <a:r>
              <a:rPr lang="en-US" dirty="0"/>
              <a:t>If I had been in trouble, I would have asked him for help.</a:t>
            </a:r>
          </a:p>
          <a:p>
            <a:r>
              <a:rPr lang="en-US" dirty="0"/>
              <a:t>When we were kids, we would always play street hockey in the alley.</a:t>
            </a:r>
          </a:p>
          <a:p>
            <a:r>
              <a:rPr lang="en-US" dirty="0"/>
              <a:t>Would you like a glass of orange juice?</a:t>
            </a:r>
          </a:p>
          <a:p>
            <a:r>
              <a:rPr lang="en-US" dirty="0"/>
              <a:t>Would you close the door , please?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C8096-EA58-49E2-8175-83893BA1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7077F-6CF2-405B-8FA9-B075B488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. I _________ like to buy the same television for my house.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 a) Could </a:t>
            </a:r>
          </a:p>
          <a:p>
            <a:r>
              <a:rPr lang="en-US" sz="2400"/>
              <a:t>b) Should </a:t>
            </a:r>
          </a:p>
          <a:p>
            <a:r>
              <a:rPr lang="en-US" sz="2400"/>
              <a:t>c) Would </a:t>
            </a:r>
          </a:p>
          <a:p>
            <a:r>
              <a:rPr lang="en-US" sz="2400"/>
              <a:t>d) May</a:t>
            </a:r>
          </a:p>
        </p:txBody>
      </p:sp>
    </p:spTree>
    <p:extLst>
      <p:ext uri="{BB962C8B-B14F-4D97-AF65-F5344CB8AC3E}">
        <p14:creationId xmlns:p14="http://schemas.microsoft.com/office/powerpoint/2010/main" val="701549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6CD93-7945-4E88-9BED-FAB2AC83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C9020-9386-4EEE-9063-C6BB7189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1496C9-598F-4FF4-9773-12A5B97BA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16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DFC8A-515A-4ED4-956C-F70400C4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="" xmlns:a16="http://schemas.microsoft.com/office/drawing/2014/main" id="{1A670DC7-FE89-499F-90A4-12C190B7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"/>
          <a:stretch/>
        </p:blipFill>
        <p:spPr>
          <a:xfrm>
            <a:off x="838200" y="365125"/>
            <a:ext cx="10515600" cy="5613644"/>
          </a:xfrm>
        </p:spPr>
      </p:pic>
    </p:spTree>
    <p:extLst>
      <p:ext uri="{BB962C8B-B14F-4D97-AF65-F5344CB8AC3E}">
        <p14:creationId xmlns:p14="http://schemas.microsoft.com/office/powerpoint/2010/main" val="2321879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670DBD5-770C-4383-9F54-5B86E86BD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pplication&#10;&#10;Description automatically generated">
            <a:extLst>
              <a:ext uri="{FF2B5EF4-FFF2-40B4-BE49-F238E27FC236}">
                <a16:creationId xmlns="" xmlns:a16="http://schemas.microsoft.com/office/drawing/2014/main" id="{71AB245A-238C-46BD-8F76-36CAFE00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0990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A6A62-47BA-41FB-A398-9D950930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xmlns="" id="{49CFC90D-2098-4884-8D1C-6D166836F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>
          <a:xfrm>
            <a:off x="838200" y="336989"/>
            <a:ext cx="10655105" cy="5472967"/>
          </a:xfrm>
        </p:spPr>
      </p:pic>
    </p:spTree>
    <p:extLst>
      <p:ext uri="{BB962C8B-B14F-4D97-AF65-F5344CB8AC3E}">
        <p14:creationId xmlns:p14="http://schemas.microsoft.com/office/powerpoint/2010/main" val="366554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713B4-53D1-474E-9980-C882E7B9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Poll Question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=""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="" xmlns:a16="http://schemas.microsoft.com/office/drawing/2014/main" id="{BBC25B3D-186C-4692-8E48-BC2370DDD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7343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470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368D50-58D6-419D-A379-92694D13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167643-DBED-4E69-9482-6E66DCD7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b="1" i="0">
                <a:effectLst/>
                <a:latin typeface="Open Sans"/>
              </a:rPr>
              <a:t> </a:t>
            </a:r>
            <a:r>
              <a:rPr lang="en-US" sz="2400" i="0">
                <a:effectLst/>
                <a:latin typeface="Open Sans"/>
              </a:rPr>
              <a:t>Which modals do you use to give advice?</a:t>
            </a:r>
          </a:p>
          <a:p>
            <a:pPr marL="0" indent="0">
              <a:buNone/>
            </a:pPr>
            <a:endParaRPr lang="en-US" sz="2400" i="0">
              <a:effectLst/>
              <a:latin typeface="Open Sans"/>
            </a:endParaRPr>
          </a:p>
          <a:p>
            <a:r>
              <a:rPr lang="en-US" sz="2400">
                <a:latin typeface="Open Sans"/>
              </a:rPr>
              <a:t>A can</a:t>
            </a:r>
          </a:p>
          <a:p>
            <a:r>
              <a:rPr lang="en-US" sz="2400">
                <a:latin typeface="Open Sans"/>
              </a:rPr>
              <a:t>B. might</a:t>
            </a:r>
          </a:p>
          <a:p>
            <a:r>
              <a:rPr lang="en-US" sz="2400">
                <a:latin typeface="Open Sans"/>
              </a:rPr>
              <a:t>C. should</a:t>
            </a:r>
          </a:p>
          <a:p>
            <a:r>
              <a:rPr lang="en-US" sz="2400">
                <a:latin typeface="Open Sans"/>
              </a:rPr>
              <a:t>D. could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313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30BCF-90BA-445E-B405-967D0194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BE5846-A7AE-4D52-B301-254C96C6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 -C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28BF2F-378E-4F26-A93B-1B8D9854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330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1619B-B4FB-4EF4-9853-3A549121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354E33-5934-4D36-AE9A-A18E3D6F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should return this library book.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should be at the airport right now.</a:t>
            </a:r>
          </a:p>
          <a:p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 </a:t>
            </a:r>
            <a:r>
              <a:rPr lang="en-US" sz="36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 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more exercise.</a:t>
            </a:r>
          </a:p>
          <a:p>
            <a:r>
              <a:rPr lang="en-US" sz="3600" b="0" i="0" dirty="0">
                <a:solidFill>
                  <a:srgbClr val="3F35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you go to London, you should go to the theatre.</a:t>
            </a:r>
            <a:endParaRPr lang="en-US" sz="36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rgbClr val="3F35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should be going now. It's getting late.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28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E77633-3E7B-4A22-A949-A47B8A7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B98EA3-BD75-4A3A-8363-E1FABB36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You _________ eat more vegetables. They are healthy for you.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A) May </a:t>
            </a:r>
          </a:p>
          <a:p>
            <a:r>
              <a:rPr lang="en-US" sz="2400"/>
              <a:t>B) Would </a:t>
            </a:r>
          </a:p>
          <a:p>
            <a:r>
              <a:rPr lang="en-US" sz="2400"/>
              <a:t>C) Should </a:t>
            </a:r>
          </a:p>
          <a:p>
            <a:r>
              <a:rPr lang="en-US" sz="2400"/>
              <a:t>D) Might</a:t>
            </a:r>
          </a:p>
        </p:txBody>
      </p:sp>
    </p:spTree>
    <p:extLst>
      <p:ext uri="{BB962C8B-B14F-4D97-AF65-F5344CB8AC3E}">
        <p14:creationId xmlns:p14="http://schemas.microsoft.com/office/powerpoint/2010/main" val="219593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88F35-04A1-4B68-BB76-B715648B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A5B905-A678-4201-BE26-12AE2D01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 -C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72B929-0904-4050-B5B2-FF075FEE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579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9B420-6D95-452B-B219-0E268FA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230B7B6F-8C6F-4C3B-B3CC-BBFE8CE9F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2"/>
          <a:stretch/>
        </p:blipFill>
        <p:spPr>
          <a:xfrm>
            <a:off x="731520" y="365125"/>
            <a:ext cx="10902462" cy="5811838"/>
          </a:xfrm>
        </p:spPr>
      </p:pic>
    </p:spTree>
    <p:extLst>
      <p:ext uri="{BB962C8B-B14F-4D97-AF65-F5344CB8AC3E}">
        <p14:creationId xmlns:p14="http://schemas.microsoft.com/office/powerpoint/2010/main" val="3043910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8D42E-D5C2-4DEF-A203-F4C735DF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xmlns="" id="{5BAFFDB5-101A-43B3-AA85-AFCCFF5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>
          <a:xfrm>
            <a:off x="703385" y="365125"/>
            <a:ext cx="10325686" cy="5599577"/>
          </a:xfrm>
        </p:spPr>
      </p:pic>
    </p:spTree>
    <p:extLst>
      <p:ext uri="{BB962C8B-B14F-4D97-AF65-F5344CB8AC3E}">
        <p14:creationId xmlns:p14="http://schemas.microsoft.com/office/powerpoint/2010/main" val="422027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6D803-D055-414F-A9C3-F9585C89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EFBD46-713C-40E3-92F1-F25F6ABD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i="0">
                <a:effectLst/>
                <a:latin typeface="Open Sans"/>
              </a:rPr>
              <a:t>Which modal is used to express necessity?</a:t>
            </a:r>
          </a:p>
          <a:p>
            <a:endParaRPr lang="en-US" sz="2400">
              <a:latin typeface="Open Sans"/>
            </a:endParaRPr>
          </a:p>
          <a:p>
            <a:r>
              <a:rPr lang="en-US" sz="2400">
                <a:latin typeface="Open Sans"/>
              </a:rPr>
              <a:t>A. should</a:t>
            </a:r>
          </a:p>
          <a:p>
            <a:r>
              <a:rPr lang="en-US" sz="2400">
                <a:latin typeface="Open Sans"/>
              </a:rPr>
              <a:t>B. ought to</a:t>
            </a:r>
          </a:p>
          <a:p>
            <a:r>
              <a:rPr lang="en-US" sz="2400">
                <a:latin typeface="Open Sans"/>
              </a:rPr>
              <a:t>C. could</a:t>
            </a:r>
          </a:p>
          <a:p>
            <a:r>
              <a:rPr lang="en-US" sz="2400">
                <a:latin typeface="Open Sans"/>
              </a:rPr>
              <a:t>D. must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1784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8EB073-27D4-42DD-B533-EFFE0B20BB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5803871" y="0"/>
            <a:ext cx="638812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E5A2DE-D357-428E-9961-4B7A9BF6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B36EEA-BCEF-4DE3-8854-84F40D48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35" y="4415883"/>
            <a:ext cx="4806184" cy="18020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OPTION-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E5C75F-0ACF-4F63-9319-52DD4C6ED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8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8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8518AC-406A-4752-A0A4-C0AFEF3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3C25B-5AC8-46F2-B1BF-F12759BB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must be the best athlete in our school’s history.</a:t>
            </a:r>
          </a:p>
          <a:p>
            <a:r>
              <a:rPr lang="en-US" dirty="0"/>
              <a:t>To be healthy, you must eat well.</a:t>
            </a:r>
          </a:p>
          <a:p>
            <a:r>
              <a:rPr lang="en-US" dirty="0"/>
              <a:t>Visitors must sign in at reception.</a:t>
            </a:r>
          </a:p>
          <a:p>
            <a:r>
              <a:rPr lang="en-US" dirty="0"/>
              <a:t>You must not disrupt his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2279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B7AD9F6-8CE7-4299-8FC6-328F4DCD3F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8A6F3-7694-4AFA-96F4-5B69FB41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507D1-6ACE-47BA-A571-55A3A41B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OPTION-C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FF3561-95C4-4FDA-AD96-8ABA02F11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="" xmlns:a16="http://schemas.microsoft.com/office/drawing/2014/main" id="{82580482-BA80-420A-8A05-C58E97F26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7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E6D94-D305-4F18-AD85-7DFACDDD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139416-0AD9-4C77-B9AD-DBF53000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I think that sign means we ________ enter the building. Look, there's a security guard too.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 )Won’t </a:t>
            </a:r>
          </a:p>
          <a:p>
            <a:r>
              <a:rPr lang="en-US" sz="2400"/>
              <a:t>B) Mustn’t </a:t>
            </a:r>
          </a:p>
          <a:p>
            <a:r>
              <a:rPr lang="en-US" sz="2400"/>
              <a:t>C) Have to</a:t>
            </a:r>
          </a:p>
          <a:p>
            <a:r>
              <a:rPr lang="en-US" sz="2400"/>
              <a:t> D) Will</a:t>
            </a:r>
          </a:p>
        </p:txBody>
      </p:sp>
    </p:spTree>
    <p:extLst>
      <p:ext uri="{BB962C8B-B14F-4D97-AF65-F5344CB8AC3E}">
        <p14:creationId xmlns:p14="http://schemas.microsoft.com/office/powerpoint/2010/main" val="969631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BBA1D-E676-4B09-9588-FA270969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5BC1B-06DD-4ACD-A35C-FCAE2BF6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04D1F1-6316-4A3C-BE93-3419BF755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473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58B7BA18-82AC-4F73-A843-CD22FEA678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="" xmlns:a16="http://schemas.microsoft.com/office/drawing/2014/main" id="{0A18D471-708A-40E6-B998-65CD71778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BA89D80-A205-4952-A46F-A135B693B8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="" xmlns:a16="http://schemas.microsoft.com/office/drawing/2014/main" id="{FFF73490-1CDC-4DA0-A5DC-3F4139460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92ECA-C959-4081-9119-C74D16AC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1" y="776436"/>
            <a:ext cx="5282519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/>
              <a:t>Quick REVIEW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9D730AC-06E5-4840-86DF-F67855B1DB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="" xmlns:a16="http://schemas.microsoft.com/office/drawing/2014/main" id="{31947404-711E-46AD-AAD1-CA16FEC1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3" r="21474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4963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B8F1F-D8F0-42AA-831E-93000D7E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="" xmlns:a16="http://schemas.microsoft.com/office/drawing/2014/main" id="{FF4B87A6-8399-4FE4-8C8B-9709D2E5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1"/>
          <a:stretch/>
        </p:blipFill>
        <p:spPr>
          <a:xfrm>
            <a:off x="717451" y="239151"/>
            <a:ext cx="10747717" cy="5753686"/>
          </a:xfrm>
        </p:spPr>
      </p:pic>
    </p:spTree>
    <p:extLst>
      <p:ext uri="{BB962C8B-B14F-4D97-AF65-F5344CB8AC3E}">
        <p14:creationId xmlns:p14="http://schemas.microsoft.com/office/powerpoint/2010/main" val="1485153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 Make sentences for each picture using modal verbs.</a:t>
            </a:r>
            <a:endParaRPr lang="en-US" dirty="0"/>
          </a:p>
        </p:txBody>
      </p:sp>
      <p:pic>
        <p:nvPicPr>
          <p:cNvPr id="4" name="image1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5374" y="1779754"/>
            <a:ext cx="2657143" cy="2070744"/>
          </a:xfrm>
          <a:prstGeom prst="rect">
            <a:avLst/>
          </a:prstGeom>
        </p:spPr>
      </p:pic>
      <p:pic>
        <p:nvPicPr>
          <p:cNvPr id="5" name="image11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999" y="1889004"/>
            <a:ext cx="2736850" cy="2110153"/>
          </a:xfrm>
          <a:prstGeom prst="rect">
            <a:avLst/>
          </a:prstGeom>
        </p:spPr>
      </p:pic>
      <p:pic>
        <p:nvPicPr>
          <p:cNvPr id="6" name="image11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374" y="4354878"/>
            <a:ext cx="2701925" cy="1978025"/>
          </a:xfrm>
          <a:prstGeom prst="rect">
            <a:avLst/>
          </a:prstGeom>
        </p:spPr>
      </p:pic>
      <p:pic>
        <p:nvPicPr>
          <p:cNvPr id="7" name="image119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2119" y="4321540"/>
            <a:ext cx="266573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6600" dirty="0" smtClean="0">
                <a:latin typeface="Cooper Black" pitchFamily="18" charset="0"/>
              </a:rPr>
              <a:t>         THANK YOU</a:t>
            </a:r>
            <a:endParaRPr lang="en-US" sz="66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9A54AB1-B64F-4843-BFAB-81CB74E66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C04356AA-0CBC-4563-BCC9-58475205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375" r="7600" b="7843"/>
          <a:stretch/>
        </p:blipFill>
        <p:spPr>
          <a:xfrm>
            <a:off x="1575895" y="532771"/>
            <a:ext cx="6979919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6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9CF69-42A9-4313-A17E-7E632BE9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126610"/>
            <a:ext cx="4977976" cy="6704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FORM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="" xmlns:a16="http://schemas.microsoft.com/office/drawing/2014/main" id="{955EBF63-29DA-49FC-8726-5D1190DD7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r="4312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91B51D-ED22-4795-8A95-A12F0545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38620"/>
            <a:ext cx="4977578" cy="532235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Modal verbs do not have infinitives or –</a:t>
            </a:r>
            <a:r>
              <a:rPr lang="en-US" sz="2000" b="1" dirty="0" err="1">
                <a:solidFill>
                  <a:srgbClr val="000000"/>
                </a:solidFill>
              </a:rPr>
              <a:t>ing</a:t>
            </a:r>
            <a:r>
              <a:rPr lang="en-US" sz="2000" b="1" dirty="0">
                <a:solidFill>
                  <a:srgbClr val="000000"/>
                </a:solidFill>
              </a:rPr>
              <a:t> forms.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to can / caning /to must /</a:t>
            </a:r>
            <a:r>
              <a:rPr lang="en-US" sz="2000" dirty="0" err="1">
                <a:solidFill>
                  <a:srgbClr val="000000"/>
                </a:solidFill>
              </a:rPr>
              <a:t>musting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Modal verbs are followed by an infinitive without to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She must study (strong obligation)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Modal verbs do not have all the tenses.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D55E05-51A2-4173-A7FA-869DE4F71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C39C07-CA9B-4C17-B166-34C5DA0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F9F63C-9890-4593-82EE-7C931818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Which of the following is true about MODALs?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AutoNum type="alphaUcPeriod"/>
            </a:pPr>
            <a:r>
              <a:rPr lang="en-US" sz="2400"/>
              <a:t>Modals accept conjugation</a:t>
            </a:r>
          </a:p>
          <a:p>
            <a:pPr marL="514350" indent="-514350">
              <a:buAutoNum type="alphaUcPeriod"/>
            </a:pPr>
            <a:r>
              <a:rPr lang="en-US" sz="2400"/>
              <a:t>They need other auxiliary verbs.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sz="2400"/>
              <a:t>Modal verbs do not have infinitives or –ing forms.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sz="2400"/>
              <a:t> Modal verbs have infinitives forms</a:t>
            </a:r>
          </a:p>
          <a:p>
            <a:pPr marL="514350" indent="-514350">
              <a:buAutoNum type="alphaUcPeriod"/>
            </a:pPr>
            <a:endParaRPr lang="en-US" sz="2400"/>
          </a:p>
          <a:p>
            <a:pPr marL="514350" indent="-514350">
              <a:buAutoNum type="alphaU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962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C9251-468F-44A6-B86A-F352D8B0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153" y="2983085"/>
            <a:ext cx="4431767" cy="288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5379CE-2CAD-4DCD-9C79-06CD95F8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152" y="1684831"/>
            <a:ext cx="4431767" cy="114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OPTION-C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1AB2A50-5E20-4BC3-954F-034B0BDCD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="" xmlns:a16="http://schemas.microsoft.com/office/drawing/2014/main" id="{41AEA765-5054-4EF9-AF8D-D199F28936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D05A07-82EF-4CA3-9BCC-4FDF9FE7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1432368" y="783771"/>
            <a:ext cx="3095194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</TotalTime>
  <Words>746</Words>
  <Application>Microsoft Office PowerPoint</Application>
  <PresentationFormat>Custom</PresentationFormat>
  <Paragraphs>174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A modal verb is a type of auxiliary (helping) verb and used with other verbs  to express: ability, possibility, permission request, capacity, suggestions, order, advice or obligation. </vt:lpstr>
      <vt:lpstr>Modal verbs include</vt:lpstr>
      <vt:lpstr>Poll Question</vt:lpstr>
      <vt:lpstr>Answer</vt:lpstr>
      <vt:lpstr>PowerPoint Presentation</vt:lpstr>
      <vt:lpstr>FORM</vt:lpstr>
      <vt:lpstr>Poll Question</vt:lpstr>
      <vt:lpstr>Answer</vt:lpstr>
      <vt:lpstr>What do they Express…….???????  They can have more than one meaning depending on the situations.</vt:lpstr>
      <vt:lpstr>PowerPoint Presentation</vt:lpstr>
      <vt:lpstr>PowerPoint Presentation</vt:lpstr>
      <vt:lpstr>PowerPoint Presentation</vt:lpstr>
      <vt:lpstr>Poll Question</vt:lpstr>
      <vt:lpstr>Answer</vt:lpstr>
      <vt:lpstr>MORE EXAMPLES:-</vt:lpstr>
      <vt:lpstr>Poll Question</vt:lpstr>
      <vt:lpstr>Answer</vt:lpstr>
      <vt:lpstr>PowerPoint Presentation</vt:lpstr>
      <vt:lpstr>Poll Question</vt:lpstr>
      <vt:lpstr>Answer</vt:lpstr>
      <vt:lpstr>MORE EXAMPLES:-</vt:lpstr>
      <vt:lpstr>Poll Question</vt:lpstr>
      <vt:lpstr>Answer</vt:lpstr>
      <vt:lpstr>USE OF WILL</vt:lpstr>
      <vt:lpstr>MORE EXAMPLES:-</vt:lpstr>
      <vt:lpstr>PowerPoint Presentation</vt:lpstr>
      <vt:lpstr>MORE EXAMPLES:-</vt:lpstr>
      <vt:lpstr>Poll Question</vt:lpstr>
      <vt:lpstr>Answer</vt:lpstr>
      <vt:lpstr>PowerPoint Presentation</vt:lpstr>
      <vt:lpstr>Poll Question</vt:lpstr>
      <vt:lpstr>Answer</vt:lpstr>
      <vt:lpstr>MORE EXAMPLES</vt:lpstr>
      <vt:lpstr>Poll Question</vt:lpstr>
      <vt:lpstr>Answer</vt:lpstr>
      <vt:lpstr>PowerPoint Presentation</vt:lpstr>
      <vt:lpstr>PowerPoint Presentation</vt:lpstr>
      <vt:lpstr>PowerPoint Presentation</vt:lpstr>
      <vt:lpstr>Poll Question</vt:lpstr>
      <vt:lpstr>Answer </vt:lpstr>
      <vt:lpstr>MORE EXAMPLES</vt:lpstr>
      <vt:lpstr>Poll Question</vt:lpstr>
      <vt:lpstr>Answer</vt:lpstr>
      <vt:lpstr>PowerPoint Presentation</vt:lpstr>
      <vt:lpstr>PowerPoint Presentation</vt:lpstr>
      <vt:lpstr>Poll Question</vt:lpstr>
      <vt:lpstr>Answer</vt:lpstr>
      <vt:lpstr>MORE EXAMPLES:-</vt:lpstr>
      <vt:lpstr>Poll Question</vt:lpstr>
      <vt:lpstr>Answer</vt:lpstr>
      <vt:lpstr>Quick REVIEW </vt:lpstr>
      <vt:lpstr>PowerPoint Presentation</vt:lpstr>
      <vt:lpstr>Activity- Make sentences for each picture using modal verbs.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DELL</cp:lastModifiedBy>
  <cp:revision>8</cp:revision>
  <dcterms:created xsi:type="dcterms:W3CDTF">2020-12-09T07:28:56Z</dcterms:created>
  <dcterms:modified xsi:type="dcterms:W3CDTF">2020-12-29T12:13:24Z</dcterms:modified>
</cp:coreProperties>
</file>