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049014+00_00"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62" r:id="rId4"/>
    <p:sldId id="257" r:id="rId5"/>
    <p:sldId id="258" r:id="rId6"/>
    <p:sldId id="259" r:id="rId7"/>
    <p:sldId id="284" r:id="rId8"/>
    <p:sldId id="285" r:id="rId9"/>
    <p:sldId id="261" r:id="rId10"/>
    <p:sldId id="288" r:id="rId11"/>
    <p:sldId id="263" r:id="rId12"/>
    <p:sldId id="264" r:id="rId13"/>
    <p:sldId id="286" r:id="rId14"/>
    <p:sldId id="287" r:id="rId15"/>
    <p:sldId id="265" r:id="rId16"/>
    <p:sldId id="266" r:id="rId17"/>
    <p:sldId id="281" r:id="rId18"/>
    <p:sldId id="293" r:id="rId19"/>
    <p:sldId id="294" r:id="rId20"/>
    <p:sldId id="267" r:id="rId21"/>
    <p:sldId id="268" r:id="rId22"/>
    <p:sldId id="295" r:id="rId23"/>
    <p:sldId id="296" r:id="rId24"/>
    <p:sldId id="269" r:id="rId25"/>
    <p:sldId id="289" r:id="rId26"/>
    <p:sldId id="290" r:id="rId27"/>
    <p:sldId id="270" r:id="rId28"/>
    <p:sldId id="271" r:id="rId29"/>
    <p:sldId id="297" r:id="rId30"/>
    <p:sldId id="298" r:id="rId31"/>
    <p:sldId id="272" r:id="rId32"/>
    <p:sldId id="273" r:id="rId33"/>
    <p:sldId id="291" r:id="rId34"/>
    <p:sldId id="292" r:id="rId35"/>
    <p:sldId id="274" r:id="rId36"/>
    <p:sldId id="275" r:id="rId37"/>
    <p:sldId id="299" r:id="rId38"/>
    <p:sldId id="300" r:id="rId39"/>
    <p:sldId id="276" r:id="rId40"/>
    <p:sldId id="277" r:id="rId41"/>
    <p:sldId id="303" r:id="rId42"/>
    <p:sldId id="301" r:id="rId43"/>
    <p:sldId id="278" r:id="rId44"/>
    <p:sldId id="279" r:id="rId45"/>
    <p:sldId id="304" r:id="rId46"/>
    <p:sldId id="305" r:id="rId47"/>
    <p:sldId id="280" r:id="rId48"/>
    <p:sldId id="282"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0F85D-949C-4EF5-B403-F14E9B6E686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3AC501D-4515-4879-9BFC-56E68334D9B7}">
      <dgm:prSet/>
      <dgm:spPr/>
      <dgm:t>
        <a:bodyPr/>
        <a:lstStyle/>
        <a:p>
          <a:r>
            <a:rPr lang="en-US" b="1" i="0"/>
            <a:t>What mark goes at the end of every exclamation?</a:t>
          </a:r>
        </a:p>
      </dgm:t>
    </dgm:pt>
    <dgm:pt modelId="{49B8BE10-F850-4F78-8B59-9565E8E0F0E3}" type="parTrans" cxnId="{AF9549C1-5B82-48BD-BD2D-5987F4AC755A}">
      <dgm:prSet/>
      <dgm:spPr/>
      <dgm:t>
        <a:bodyPr/>
        <a:lstStyle/>
        <a:p>
          <a:endParaRPr lang="en-US"/>
        </a:p>
      </dgm:t>
    </dgm:pt>
    <dgm:pt modelId="{44D5B6CA-54B2-4D89-80F3-509C3542F5E8}" type="sibTrans" cxnId="{AF9549C1-5B82-48BD-BD2D-5987F4AC755A}">
      <dgm:prSet/>
      <dgm:spPr/>
      <dgm:t>
        <a:bodyPr/>
        <a:lstStyle/>
        <a:p>
          <a:endParaRPr lang="en-US"/>
        </a:p>
      </dgm:t>
    </dgm:pt>
    <dgm:pt modelId="{30AE7DDA-04DC-4E4A-A2AF-92482095BD3D}">
      <dgm:prSet/>
      <dgm:spPr/>
      <dgm:t>
        <a:bodyPr/>
        <a:lstStyle/>
        <a:p>
          <a:r>
            <a:rPr lang="en-US"/>
            <a:t>A.   ?</a:t>
          </a:r>
        </a:p>
      </dgm:t>
    </dgm:pt>
    <dgm:pt modelId="{781C0E78-0A18-41AE-937A-B21414FBC53C}" type="parTrans" cxnId="{F3A674E8-D3ED-4B62-958B-B89BFA22EA62}">
      <dgm:prSet/>
      <dgm:spPr/>
      <dgm:t>
        <a:bodyPr/>
        <a:lstStyle/>
        <a:p>
          <a:endParaRPr lang="en-US"/>
        </a:p>
      </dgm:t>
    </dgm:pt>
    <dgm:pt modelId="{CAC4EE2B-0E33-474E-86CA-1B7D85DC71F2}" type="sibTrans" cxnId="{F3A674E8-D3ED-4B62-958B-B89BFA22EA62}">
      <dgm:prSet/>
      <dgm:spPr/>
      <dgm:t>
        <a:bodyPr/>
        <a:lstStyle/>
        <a:p>
          <a:endParaRPr lang="en-US"/>
        </a:p>
      </dgm:t>
    </dgm:pt>
    <dgm:pt modelId="{F902FEE2-EED6-45D0-8216-A4E2C2B1136A}">
      <dgm:prSet/>
      <dgm:spPr/>
      <dgm:t>
        <a:bodyPr/>
        <a:lstStyle/>
        <a:p>
          <a:r>
            <a:rPr lang="en-US"/>
            <a:t>B.    !</a:t>
          </a:r>
        </a:p>
      </dgm:t>
    </dgm:pt>
    <dgm:pt modelId="{3FC7D3BA-96A2-4A25-88D9-72AB02252932}" type="parTrans" cxnId="{0A4B2CEC-7654-4E2A-88F0-F91F428AD530}">
      <dgm:prSet/>
      <dgm:spPr/>
      <dgm:t>
        <a:bodyPr/>
        <a:lstStyle/>
        <a:p>
          <a:endParaRPr lang="en-US"/>
        </a:p>
      </dgm:t>
    </dgm:pt>
    <dgm:pt modelId="{CEA4BBB8-8B25-4C7F-A069-24CF1C13E25E}" type="sibTrans" cxnId="{0A4B2CEC-7654-4E2A-88F0-F91F428AD530}">
      <dgm:prSet/>
      <dgm:spPr/>
      <dgm:t>
        <a:bodyPr/>
        <a:lstStyle/>
        <a:p>
          <a:endParaRPr lang="en-US"/>
        </a:p>
      </dgm:t>
    </dgm:pt>
    <dgm:pt modelId="{E7E65734-7954-4995-8134-6515BCD2FBE6}">
      <dgm:prSet/>
      <dgm:spPr/>
      <dgm:t>
        <a:bodyPr/>
        <a:lstStyle/>
        <a:p>
          <a:r>
            <a:rPr lang="en-US"/>
            <a:t>C.   ,</a:t>
          </a:r>
        </a:p>
      </dgm:t>
    </dgm:pt>
    <dgm:pt modelId="{0C936FE1-867F-4C79-9550-FDB24FDFF43F}" type="parTrans" cxnId="{BBC1790C-F711-4B38-9CF5-A77955C63E8B}">
      <dgm:prSet/>
      <dgm:spPr/>
      <dgm:t>
        <a:bodyPr/>
        <a:lstStyle/>
        <a:p>
          <a:endParaRPr lang="en-US"/>
        </a:p>
      </dgm:t>
    </dgm:pt>
    <dgm:pt modelId="{F04D0D23-2CE8-4E92-B978-42804BAFABC1}" type="sibTrans" cxnId="{BBC1790C-F711-4B38-9CF5-A77955C63E8B}">
      <dgm:prSet/>
      <dgm:spPr/>
      <dgm:t>
        <a:bodyPr/>
        <a:lstStyle/>
        <a:p>
          <a:endParaRPr lang="en-US"/>
        </a:p>
      </dgm:t>
    </dgm:pt>
    <dgm:pt modelId="{FC0B84AD-F154-4274-93E4-BBD0F56B9C64}">
      <dgm:prSet/>
      <dgm:spPr/>
      <dgm:t>
        <a:bodyPr/>
        <a:lstStyle/>
        <a:p>
          <a:r>
            <a:rPr lang="en-US"/>
            <a:t>D     :</a:t>
          </a:r>
        </a:p>
      </dgm:t>
    </dgm:pt>
    <dgm:pt modelId="{3EFFD793-AFB5-438F-B570-5DFFA402BAB7}" type="parTrans" cxnId="{AF0D663C-632A-4390-801E-10FE389FD628}">
      <dgm:prSet/>
      <dgm:spPr/>
      <dgm:t>
        <a:bodyPr/>
        <a:lstStyle/>
        <a:p>
          <a:endParaRPr lang="en-US"/>
        </a:p>
      </dgm:t>
    </dgm:pt>
    <dgm:pt modelId="{85F69252-BE5C-4F69-B2F2-0B7E70CC6166}" type="sibTrans" cxnId="{AF0D663C-632A-4390-801E-10FE389FD628}">
      <dgm:prSet/>
      <dgm:spPr/>
      <dgm:t>
        <a:bodyPr/>
        <a:lstStyle/>
        <a:p>
          <a:endParaRPr lang="en-US"/>
        </a:p>
      </dgm:t>
    </dgm:pt>
    <dgm:pt modelId="{80FB19FB-E1E5-4665-AA10-1B84DE82BC61}" type="pres">
      <dgm:prSet presAssocID="{4D30F85D-949C-4EF5-B403-F14E9B6E6865}" presName="vert0" presStyleCnt="0">
        <dgm:presLayoutVars>
          <dgm:dir/>
          <dgm:animOne val="branch"/>
          <dgm:animLvl val="lvl"/>
        </dgm:presLayoutVars>
      </dgm:prSet>
      <dgm:spPr/>
      <dgm:t>
        <a:bodyPr/>
        <a:lstStyle/>
        <a:p>
          <a:endParaRPr lang="en-US"/>
        </a:p>
      </dgm:t>
    </dgm:pt>
    <dgm:pt modelId="{983040E8-93AB-471A-A108-8F0A2A452313}" type="pres">
      <dgm:prSet presAssocID="{03AC501D-4515-4879-9BFC-56E68334D9B7}" presName="thickLine" presStyleLbl="alignNode1" presStyleIdx="0" presStyleCnt="5"/>
      <dgm:spPr/>
    </dgm:pt>
    <dgm:pt modelId="{84E589BE-01F5-47C1-BA4A-0645F9B1AB3D}" type="pres">
      <dgm:prSet presAssocID="{03AC501D-4515-4879-9BFC-56E68334D9B7}" presName="horz1" presStyleCnt="0"/>
      <dgm:spPr/>
    </dgm:pt>
    <dgm:pt modelId="{0FF58B22-A5E6-448B-AB7F-ECA60A00FFB8}" type="pres">
      <dgm:prSet presAssocID="{03AC501D-4515-4879-9BFC-56E68334D9B7}" presName="tx1" presStyleLbl="revTx" presStyleIdx="0" presStyleCnt="5"/>
      <dgm:spPr/>
      <dgm:t>
        <a:bodyPr/>
        <a:lstStyle/>
        <a:p>
          <a:endParaRPr lang="en-US"/>
        </a:p>
      </dgm:t>
    </dgm:pt>
    <dgm:pt modelId="{EA9ACD3D-2270-44F2-A2AC-52289EF73E37}" type="pres">
      <dgm:prSet presAssocID="{03AC501D-4515-4879-9BFC-56E68334D9B7}" presName="vert1" presStyleCnt="0"/>
      <dgm:spPr/>
    </dgm:pt>
    <dgm:pt modelId="{F4BAE7A0-EE16-4BD0-98AD-A49606AAB1C2}" type="pres">
      <dgm:prSet presAssocID="{30AE7DDA-04DC-4E4A-A2AF-92482095BD3D}" presName="thickLine" presStyleLbl="alignNode1" presStyleIdx="1" presStyleCnt="5"/>
      <dgm:spPr/>
    </dgm:pt>
    <dgm:pt modelId="{C08408CA-DF47-41AE-BB65-149E54D3C448}" type="pres">
      <dgm:prSet presAssocID="{30AE7DDA-04DC-4E4A-A2AF-92482095BD3D}" presName="horz1" presStyleCnt="0"/>
      <dgm:spPr/>
    </dgm:pt>
    <dgm:pt modelId="{9456D2E9-CC2B-4F3B-A798-65B62E237963}" type="pres">
      <dgm:prSet presAssocID="{30AE7DDA-04DC-4E4A-A2AF-92482095BD3D}" presName="tx1" presStyleLbl="revTx" presStyleIdx="1" presStyleCnt="5"/>
      <dgm:spPr/>
      <dgm:t>
        <a:bodyPr/>
        <a:lstStyle/>
        <a:p>
          <a:endParaRPr lang="en-US"/>
        </a:p>
      </dgm:t>
    </dgm:pt>
    <dgm:pt modelId="{C298B133-DF7A-4046-BDC9-E3ACE80795B9}" type="pres">
      <dgm:prSet presAssocID="{30AE7DDA-04DC-4E4A-A2AF-92482095BD3D}" presName="vert1" presStyleCnt="0"/>
      <dgm:spPr/>
    </dgm:pt>
    <dgm:pt modelId="{EFFA3431-F581-4C1B-9093-85323762E461}" type="pres">
      <dgm:prSet presAssocID="{F902FEE2-EED6-45D0-8216-A4E2C2B1136A}" presName="thickLine" presStyleLbl="alignNode1" presStyleIdx="2" presStyleCnt="5"/>
      <dgm:spPr/>
    </dgm:pt>
    <dgm:pt modelId="{C68A181C-7FC8-48E2-AFA7-F4EDFAF8AE58}" type="pres">
      <dgm:prSet presAssocID="{F902FEE2-EED6-45D0-8216-A4E2C2B1136A}" presName="horz1" presStyleCnt="0"/>
      <dgm:spPr/>
    </dgm:pt>
    <dgm:pt modelId="{5F69BDB7-1999-4610-8C03-F5E80DEEE5BA}" type="pres">
      <dgm:prSet presAssocID="{F902FEE2-EED6-45D0-8216-A4E2C2B1136A}" presName="tx1" presStyleLbl="revTx" presStyleIdx="2" presStyleCnt="5"/>
      <dgm:spPr/>
      <dgm:t>
        <a:bodyPr/>
        <a:lstStyle/>
        <a:p>
          <a:endParaRPr lang="en-US"/>
        </a:p>
      </dgm:t>
    </dgm:pt>
    <dgm:pt modelId="{5C9C6A61-E263-4676-848A-CD2F3E3FE8BE}" type="pres">
      <dgm:prSet presAssocID="{F902FEE2-EED6-45D0-8216-A4E2C2B1136A}" presName="vert1" presStyleCnt="0"/>
      <dgm:spPr/>
    </dgm:pt>
    <dgm:pt modelId="{FED70734-EBCF-49E2-BF06-94B6C2B3CB9E}" type="pres">
      <dgm:prSet presAssocID="{E7E65734-7954-4995-8134-6515BCD2FBE6}" presName="thickLine" presStyleLbl="alignNode1" presStyleIdx="3" presStyleCnt="5"/>
      <dgm:spPr/>
    </dgm:pt>
    <dgm:pt modelId="{42707A64-C7D4-47C9-80D5-B471425A5BF4}" type="pres">
      <dgm:prSet presAssocID="{E7E65734-7954-4995-8134-6515BCD2FBE6}" presName="horz1" presStyleCnt="0"/>
      <dgm:spPr/>
    </dgm:pt>
    <dgm:pt modelId="{4702F91C-9B93-466D-B780-B5AC555F8590}" type="pres">
      <dgm:prSet presAssocID="{E7E65734-7954-4995-8134-6515BCD2FBE6}" presName="tx1" presStyleLbl="revTx" presStyleIdx="3" presStyleCnt="5"/>
      <dgm:spPr/>
      <dgm:t>
        <a:bodyPr/>
        <a:lstStyle/>
        <a:p>
          <a:endParaRPr lang="en-US"/>
        </a:p>
      </dgm:t>
    </dgm:pt>
    <dgm:pt modelId="{565ADA3E-D8D2-4996-90D3-19917BB34459}" type="pres">
      <dgm:prSet presAssocID="{E7E65734-7954-4995-8134-6515BCD2FBE6}" presName="vert1" presStyleCnt="0"/>
      <dgm:spPr/>
    </dgm:pt>
    <dgm:pt modelId="{11B5D8B4-D6C0-4B31-B8A8-9D0C05632A26}" type="pres">
      <dgm:prSet presAssocID="{FC0B84AD-F154-4274-93E4-BBD0F56B9C64}" presName="thickLine" presStyleLbl="alignNode1" presStyleIdx="4" presStyleCnt="5"/>
      <dgm:spPr/>
    </dgm:pt>
    <dgm:pt modelId="{83777193-4A1F-46B2-B4C7-374CE13C183D}" type="pres">
      <dgm:prSet presAssocID="{FC0B84AD-F154-4274-93E4-BBD0F56B9C64}" presName="horz1" presStyleCnt="0"/>
      <dgm:spPr/>
    </dgm:pt>
    <dgm:pt modelId="{765BCF00-230A-4827-B408-E784FC54DC15}" type="pres">
      <dgm:prSet presAssocID="{FC0B84AD-F154-4274-93E4-BBD0F56B9C64}" presName="tx1" presStyleLbl="revTx" presStyleIdx="4" presStyleCnt="5"/>
      <dgm:spPr/>
      <dgm:t>
        <a:bodyPr/>
        <a:lstStyle/>
        <a:p>
          <a:endParaRPr lang="en-US"/>
        </a:p>
      </dgm:t>
    </dgm:pt>
    <dgm:pt modelId="{A2D9F38F-B555-4D91-9322-34719AE0B24B}" type="pres">
      <dgm:prSet presAssocID="{FC0B84AD-F154-4274-93E4-BBD0F56B9C64}" presName="vert1" presStyleCnt="0"/>
      <dgm:spPr/>
    </dgm:pt>
  </dgm:ptLst>
  <dgm:cxnLst>
    <dgm:cxn modelId="{ED478F8D-6E48-4E18-9C68-37B4D909275F}" type="presOf" srcId="{FC0B84AD-F154-4274-93E4-BBD0F56B9C64}" destId="{765BCF00-230A-4827-B408-E784FC54DC15}" srcOrd="0" destOrd="0" presId="urn:microsoft.com/office/officeart/2008/layout/LinedList"/>
    <dgm:cxn modelId="{704F2E79-2561-4246-AEF0-4ED70B0CAE5E}" type="presOf" srcId="{03AC501D-4515-4879-9BFC-56E68334D9B7}" destId="{0FF58B22-A5E6-448B-AB7F-ECA60A00FFB8}" srcOrd="0" destOrd="0" presId="urn:microsoft.com/office/officeart/2008/layout/LinedList"/>
    <dgm:cxn modelId="{F3A674E8-D3ED-4B62-958B-B89BFA22EA62}" srcId="{4D30F85D-949C-4EF5-B403-F14E9B6E6865}" destId="{30AE7DDA-04DC-4E4A-A2AF-92482095BD3D}" srcOrd="1" destOrd="0" parTransId="{781C0E78-0A18-41AE-937A-B21414FBC53C}" sibTransId="{CAC4EE2B-0E33-474E-86CA-1B7D85DC71F2}"/>
    <dgm:cxn modelId="{AF0D663C-632A-4390-801E-10FE389FD628}" srcId="{4D30F85D-949C-4EF5-B403-F14E9B6E6865}" destId="{FC0B84AD-F154-4274-93E4-BBD0F56B9C64}" srcOrd="4" destOrd="0" parTransId="{3EFFD793-AFB5-438F-B570-5DFFA402BAB7}" sibTransId="{85F69252-BE5C-4F69-B2F2-0B7E70CC6166}"/>
    <dgm:cxn modelId="{AF9549C1-5B82-48BD-BD2D-5987F4AC755A}" srcId="{4D30F85D-949C-4EF5-B403-F14E9B6E6865}" destId="{03AC501D-4515-4879-9BFC-56E68334D9B7}" srcOrd="0" destOrd="0" parTransId="{49B8BE10-F850-4F78-8B59-9565E8E0F0E3}" sibTransId="{44D5B6CA-54B2-4D89-80F3-509C3542F5E8}"/>
    <dgm:cxn modelId="{F2619F79-2BA8-4A44-B1BE-5546F38970AF}" type="presOf" srcId="{30AE7DDA-04DC-4E4A-A2AF-92482095BD3D}" destId="{9456D2E9-CC2B-4F3B-A798-65B62E237963}" srcOrd="0" destOrd="0" presId="urn:microsoft.com/office/officeart/2008/layout/LinedList"/>
    <dgm:cxn modelId="{EC014ED3-EAE5-4A9D-AEAB-B2447D65C7BA}" type="presOf" srcId="{4D30F85D-949C-4EF5-B403-F14E9B6E6865}" destId="{80FB19FB-E1E5-4665-AA10-1B84DE82BC61}" srcOrd="0" destOrd="0" presId="urn:microsoft.com/office/officeart/2008/layout/LinedList"/>
    <dgm:cxn modelId="{0A4B2CEC-7654-4E2A-88F0-F91F428AD530}" srcId="{4D30F85D-949C-4EF5-B403-F14E9B6E6865}" destId="{F902FEE2-EED6-45D0-8216-A4E2C2B1136A}" srcOrd="2" destOrd="0" parTransId="{3FC7D3BA-96A2-4A25-88D9-72AB02252932}" sibTransId="{CEA4BBB8-8B25-4C7F-A069-24CF1C13E25E}"/>
    <dgm:cxn modelId="{E4389015-7F2A-4426-AA9B-904240CDE926}" type="presOf" srcId="{E7E65734-7954-4995-8134-6515BCD2FBE6}" destId="{4702F91C-9B93-466D-B780-B5AC555F8590}" srcOrd="0" destOrd="0" presId="urn:microsoft.com/office/officeart/2008/layout/LinedList"/>
    <dgm:cxn modelId="{5F4A5899-775D-40B9-902F-E6577ED54DA1}" type="presOf" srcId="{F902FEE2-EED6-45D0-8216-A4E2C2B1136A}" destId="{5F69BDB7-1999-4610-8C03-F5E80DEEE5BA}" srcOrd="0" destOrd="0" presId="urn:microsoft.com/office/officeart/2008/layout/LinedList"/>
    <dgm:cxn modelId="{BBC1790C-F711-4B38-9CF5-A77955C63E8B}" srcId="{4D30F85D-949C-4EF5-B403-F14E9B6E6865}" destId="{E7E65734-7954-4995-8134-6515BCD2FBE6}" srcOrd="3" destOrd="0" parTransId="{0C936FE1-867F-4C79-9550-FDB24FDFF43F}" sibTransId="{F04D0D23-2CE8-4E92-B978-42804BAFABC1}"/>
    <dgm:cxn modelId="{1F27C5D5-D556-4680-BA9C-C1C28A9A8BFF}" type="presParOf" srcId="{80FB19FB-E1E5-4665-AA10-1B84DE82BC61}" destId="{983040E8-93AB-471A-A108-8F0A2A452313}" srcOrd="0" destOrd="0" presId="urn:microsoft.com/office/officeart/2008/layout/LinedList"/>
    <dgm:cxn modelId="{BEFBD95D-9623-46C4-AA6B-F5550BB5EE56}" type="presParOf" srcId="{80FB19FB-E1E5-4665-AA10-1B84DE82BC61}" destId="{84E589BE-01F5-47C1-BA4A-0645F9B1AB3D}" srcOrd="1" destOrd="0" presId="urn:microsoft.com/office/officeart/2008/layout/LinedList"/>
    <dgm:cxn modelId="{A55710FC-F61A-4CA9-AE27-CF73C11DEE26}" type="presParOf" srcId="{84E589BE-01F5-47C1-BA4A-0645F9B1AB3D}" destId="{0FF58B22-A5E6-448B-AB7F-ECA60A00FFB8}" srcOrd="0" destOrd="0" presId="urn:microsoft.com/office/officeart/2008/layout/LinedList"/>
    <dgm:cxn modelId="{AEBBD321-5A96-478C-A210-BE5C8FAEB5E4}" type="presParOf" srcId="{84E589BE-01F5-47C1-BA4A-0645F9B1AB3D}" destId="{EA9ACD3D-2270-44F2-A2AC-52289EF73E37}" srcOrd="1" destOrd="0" presId="urn:microsoft.com/office/officeart/2008/layout/LinedList"/>
    <dgm:cxn modelId="{E24A1638-351F-4E13-ADC8-166154BB904E}" type="presParOf" srcId="{80FB19FB-E1E5-4665-AA10-1B84DE82BC61}" destId="{F4BAE7A0-EE16-4BD0-98AD-A49606AAB1C2}" srcOrd="2" destOrd="0" presId="urn:microsoft.com/office/officeart/2008/layout/LinedList"/>
    <dgm:cxn modelId="{000A350C-074E-4F8C-8E86-D01A6B014E41}" type="presParOf" srcId="{80FB19FB-E1E5-4665-AA10-1B84DE82BC61}" destId="{C08408CA-DF47-41AE-BB65-149E54D3C448}" srcOrd="3" destOrd="0" presId="urn:microsoft.com/office/officeart/2008/layout/LinedList"/>
    <dgm:cxn modelId="{AF4C7D30-146E-48BD-B750-4F4736DFE65F}" type="presParOf" srcId="{C08408CA-DF47-41AE-BB65-149E54D3C448}" destId="{9456D2E9-CC2B-4F3B-A798-65B62E237963}" srcOrd="0" destOrd="0" presId="urn:microsoft.com/office/officeart/2008/layout/LinedList"/>
    <dgm:cxn modelId="{A0DAB8E0-8288-46D0-9714-D6C610BEDAC3}" type="presParOf" srcId="{C08408CA-DF47-41AE-BB65-149E54D3C448}" destId="{C298B133-DF7A-4046-BDC9-E3ACE80795B9}" srcOrd="1" destOrd="0" presId="urn:microsoft.com/office/officeart/2008/layout/LinedList"/>
    <dgm:cxn modelId="{FA38F5BD-A3CF-4A03-9ED9-508B61FDA4C1}" type="presParOf" srcId="{80FB19FB-E1E5-4665-AA10-1B84DE82BC61}" destId="{EFFA3431-F581-4C1B-9093-85323762E461}" srcOrd="4" destOrd="0" presId="urn:microsoft.com/office/officeart/2008/layout/LinedList"/>
    <dgm:cxn modelId="{2046AFA3-2CC8-41BF-A62F-5B95CD676EAB}" type="presParOf" srcId="{80FB19FB-E1E5-4665-AA10-1B84DE82BC61}" destId="{C68A181C-7FC8-48E2-AFA7-F4EDFAF8AE58}" srcOrd="5" destOrd="0" presId="urn:microsoft.com/office/officeart/2008/layout/LinedList"/>
    <dgm:cxn modelId="{B24B645C-6EF5-4DB4-A579-A186F199EBC0}" type="presParOf" srcId="{C68A181C-7FC8-48E2-AFA7-F4EDFAF8AE58}" destId="{5F69BDB7-1999-4610-8C03-F5E80DEEE5BA}" srcOrd="0" destOrd="0" presId="urn:microsoft.com/office/officeart/2008/layout/LinedList"/>
    <dgm:cxn modelId="{207C28CE-F431-4AD6-8260-ACD012FDE19A}" type="presParOf" srcId="{C68A181C-7FC8-48E2-AFA7-F4EDFAF8AE58}" destId="{5C9C6A61-E263-4676-848A-CD2F3E3FE8BE}" srcOrd="1" destOrd="0" presId="urn:microsoft.com/office/officeart/2008/layout/LinedList"/>
    <dgm:cxn modelId="{633D596C-80A5-4D22-903E-BA2250DD7EFC}" type="presParOf" srcId="{80FB19FB-E1E5-4665-AA10-1B84DE82BC61}" destId="{FED70734-EBCF-49E2-BF06-94B6C2B3CB9E}" srcOrd="6" destOrd="0" presId="urn:microsoft.com/office/officeart/2008/layout/LinedList"/>
    <dgm:cxn modelId="{4FAE7902-FA40-4B91-BAB8-6ABAF8970E0A}" type="presParOf" srcId="{80FB19FB-E1E5-4665-AA10-1B84DE82BC61}" destId="{42707A64-C7D4-47C9-80D5-B471425A5BF4}" srcOrd="7" destOrd="0" presId="urn:microsoft.com/office/officeart/2008/layout/LinedList"/>
    <dgm:cxn modelId="{AC002083-7A48-4485-B657-AFB246D81398}" type="presParOf" srcId="{42707A64-C7D4-47C9-80D5-B471425A5BF4}" destId="{4702F91C-9B93-466D-B780-B5AC555F8590}" srcOrd="0" destOrd="0" presId="urn:microsoft.com/office/officeart/2008/layout/LinedList"/>
    <dgm:cxn modelId="{0A75890F-BB99-407A-A6E5-F1FE27FF43EB}" type="presParOf" srcId="{42707A64-C7D4-47C9-80D5-B471425A5BF4}" destId="{565ADA3E-D8D2-4996-90D3-19917BB34459}" srcOrd="1" destOrd="0" presId="urn:microsoft.com/office/officeart/2008/layout/LinedList"/>
    <dgm:cxn modelId="{1716AFB0-CF44-4A00-9709-BD4B5ED4109B}" type="presParOf" srcId="{80FB19FB-E1E5-4665-AA10-1B84DE82BC61}" destId="{11B5D8B4-D6C0-4B31-B8A8-9D0C05632A26}" srcOrd="8" destOrd="0" presId="urn:microsoft.com/office/officeart/2008/layout/LinedList"/>
    <dgm:cxn modelId="{9060E760-3E58-4216-852C-9588E7FA2BA0}" type="presParOf" srcId="{80FB19FB-E1E5-4665-AA10-1B84DE82BC61}" destId="{83777193-4A1F-46B2-B4C7-374CE13C183D}" srcOrd="9" destOrd="0" presId="urn:microsoft.com/office/officeart/2008/layout/LinedList"/>
    <dgm:cxn modelId="{68700F70-67B5-4459-AF80-F10108C16019}" type="presParOf" srcId="{83777193-4A1F-46B2-B4C7-374CE13C183D}" destId="{765BCF00-230A-4827-B408-E784FC54DC15}" srcOrd="0" destOrd="0" presId="urn:microsoft.com/office/officeart/2008/layout/LinedList"/>
    <dgm:cxn modelId="{5D2C6B27-CBE0-4DD8-93D0-DEB1BA0E3A17}" type="presParOf" srcId="{83777193-4A1F-46B2-B4C7-374CE13C183D}" destId="{A2D9F38F-B555-4D91-9322-34719AE0B2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109217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38115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57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192185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395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78215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60915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29105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45163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42565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82309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4DD60-A493-4C03-9D6F-5E433DB2EE3C}"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65999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4DD60-A493-4C03-9D6F-5E433DB2EE3C}"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67065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4DD60-A493-4C03-9D6F-5E433DB2EE3C}"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0987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59024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708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D4DD60-A493-4C03-9D6F-5E433DB2EE3C}" type="datetimeFigureOut">
              <a:rPr lang="en-US" smtClean="0"/>
              <a:t>12/29/2020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2907FA-351A-49DC-A55B-A4D749E6CC52}" type="slidenum">
              <a:rPr lang="en-US" smtClean="0"/>
              <a:t>‹#›</a:t>
            </a:fld>
            <a:endParaRPr lang="en-US"/>
          </a:p>
        </p:txBody>
      </p:sp>
    </p:spTree>
    <p:extLst>
      <p:ext uri="{BB962C8B-B14F-4D97-AF65-F5344CB8AC3E}">
        <p14:creationId xmlns:p14="http://schemas.microsoft.com/office/powerpoint/2010/main" val="98454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englishclub.com/grammar/interjections.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49014+00_00"/><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4FD32-ED55-4920-8C03-9F731AFC3DEA}"/>
              </a:ext>
            </a:extLst>
          </p:cNvPr>
          <p:cNvSpPr>
            <a:spLocks noGrp="1"/>
          </p:cNvSpPr>
          <p:nvPr>
            <p:ph type="ctrTitle"/>
          </p:nvPr>
        </p:nvSpPr>
        <p:spPr/>
        <p:txBody>
          <a:bodyPr/>
          <a:lstStyle/>
          <a:p>
            <a:r>
              <a:rPr lang="en-US" dirty="0"/>
              <a:t>PUNCTUATION</a:t>
            </a:r>
          </a:p>
        </p:txBody>
      </p:sp>
      <p:sp>
        <p:nvSpPr>
          <p:cNvPr id="3" name="Subtitle 2">
            <a:extLst>
              <a:ext uri="{FF2B5EF4-FFF2-40B4-BE49-F238E27FC236}">
                <a16:creationId xmlns:a16="http://schemas.microsoft.com/office/drawing/2014/main" xmlns="" id="{39F64BAD-EA91-41CE-A874-1E4E743D90E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50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9D1345C-DF5F-4CFA-B20F-BC6B9CC76BD4}"/>
              </a:ext>
            </a:extLst>
          </p:cNvPr>
          <p:cNvSpPr>
            <a:spLocks noGrp="1"/>
          </p:cNvSpPr>
          <p:nvPr>
            <p:ph type="title"/>
          </p:nvPr>
        </p:nvSpPr>
        <p:spPr>
          <a:xfrm>
            <a:off x="3373062" y="624110"/>
            <a:ext cx="8131550" cy="1280890"/>
          </a:xfrm>
        </p:spPr>
        <p:txBody>
          <a:bodyPr>
            <a:normAutofit/>
          </a:bodyPr>
          <a:lstStyle/>
          <a:p>
            <a:r>
              <a:rPr lang="en-US" dirty="0"/>
              <a:t>Poll Question:- </a:t>
            </a:r>
            <a:br>
              <a:rPr lang="en-US" dirty="0"/>
            </a:br>
            <a:r>
              <a:rPr lang="en-US" dirty="0"/>
              <a:t>Choose the correct option.</a:t>
            </a:r>
          </a:p>
        </p:txBody>
      </p:sp>
      <p:sp>
        <p:nvSpPr>
          <p:cNvPr id="10" name="Rectangle 9">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6F1CEC7A-E419-4950-AA57-B00546C29C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xmlns="" id="{7AE7DCD1-5235-45E8-B229-15A3E3962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C82E58C3-65A5-4079-BF94-E675AA410C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7AABE1FA-6DC8-4A47-AC5C-F05B9C111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17BB7298-8900-4C67-B800-BD241F019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EE3442F8-53C2-490C-94EF-E423ECB95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3DBEA916-8B10-493A-8CBF-9B5FA2A4A0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248DB27B-F9EA-4F81-A746-7D57B768E0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998E5C90-2A81-4013-AE09-2023B4407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86A8318B-7607-4519-8EEB-C7DD509653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5009FB1B-4865-45DB-8727-F012E3ACA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5B209B64-3A98-4B1A-857A-2368AFED6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EB3B5D03-7AE3-411C-A820-6844E7D0C6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5435B883-EAA7-4EE1-9681-B70EA1CF042B}"/>
              </a:ext>
            </a:extLst>
          </p:cNvPr>
          <p:cNvSpPr>
            <a:spLocks noGrp="1"/>
          </p:cNvSpPr>
          <p:nvPr>
            <p:ph idx="1"/>
          </p:nvPr>
        </p:nvSpPr>
        <p:spPr>
          <a:xfrm>
            <a:off x="3373062" y="2133600"/>
            <a:ext cx="8131550" cy="3777622"/>
          </a:xfrm>
        </p:spPr>
        <p:txBody>
          <a:bodyPr>
            <a:normAutofit/>
          </a:bodyPr>
          <a:lstStyle/>
          <a:p>
            <a:pPr marL="0" indent="0">
              <a:buNone/>
            </a:pPr>
            <a:endParaRPr lang="en-US" dirty="0"/>
          </a:p>
          <a:p>
            <a:r>
              <a:rPr lang="en-US" b="1" dirty="0"/>
              <a:t>My name is </a:t>
            </a:r>
            <a:r>
              <a:rPr lang="en-US" b="1" dirty="0" err="1"/>
              <a:t>lucy</a:t>
            </a:r>
            <a:endParaRPr lang="en-US" b="1" dirty="0"/>
          </a:p>
          <a:p>
            <a:endParaRPr lang="en-US" dirty="0"/>
          </a:p>
          <a:p>
            <a:r>
              <a:rPr lang="en-US" dirty="0"/>
              <a:t>A</a:t>
            </a:r>
            <a:r>
              <a:rPr lang="en-US" b="1" dirty="0"/>
              <a:t>.    !</a:t>
            </a:r>
          </a:p>
          <a:p>
            <a:r>
              <a:rPr lang="en-US" b="1" dirty="0"/>
              <a:t>B.     .</a:t>
            </a:r>
          </a:p>
          <a:p>
            <a:r>
              <a:rPr lang="en-US" b="1" dirty="0"/>
              <a:t>C.    ?</a:t>
            </a:r>
          </a:p>
          <a:p>
            <a:r>
              <a:rPr lang="en-US" b="1" dirty="0"/>
              <a:t> D.   :</a:t>
            </a:r>
          </a:p>
        </p:txBody>
      </p:sp>
    </p:spTree>
    <p:extLst>
      <p:ext uri="{BB962C8B-B14F-4D97-AF65-F5344CB8AC3E}">
        <p14:creationId xmlns:p14="http://schemas.microsoft.com/office/powerpoint/2010/main" val="35362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C4A8A52-FAB3-48EB-AADC-3BB273A46CBE}"/>
              </a:ext>
            </a:extLst>
          </p:cNvPr>
          <p:cNvSpPr>
            <a:spLocks noGrp="1"/>
          </p:cNvSpPr>
          <p:nvPr>
            <p:ph type="title"/>
          </p:nvPr>
        </p:nvSpPr>
        <p:spPr>
          <a:xfrm>
            <a:off x="649224" y="645106"/>
            <a:ext cx="3650279" cy="1259894"/>
          </a:xfrm>
        </p:spPr>
        <p:txBody>
          <a:bodyPr>
            <a:normAutofit/>
          </a:bodyPr>
          <a:lstStyle/>
          <a:p>
            <a:r>
              <a:rPr lang="en-US" b="1" i="1" dirty="0">
                <a:latin typeface="Times New Roman" panose="02020603050405020304" pitchFamily="18" charset="0"/>
                <a:cs typeface="Times New Roman" panose="02020603050405020304" pitchFamily="18" charset="0"/>
              </a:rPr>
              <a:t>COMMA</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FECAA958-F44F-4013-9735-4FB5403A0A01}"/>
              </a:ext>
            </a:extLst>
          </p:cNvPr>
          <p:cNvSpPr>
            <a:spLocks noGrp="1"/>
          </p:cNvSpPr>
          <p:nvPr>
            <p:ph idx="1"/>
          </p:nvPr>
        </p:nvSpPr>
        <p:spPr>
          <a:xfrm>
            <a:off x="649224" y="1284850"/>
            <a:ext cx="6935607" cy="4514219"/>
          </a:xfrm>
        </p:spPr>
        <p:txBody>
          <a:bodyPr>
            <a:normAutofit/>
          </a:bodyPr>
          <a:lstStyle/>
          <a:p>
            <a:pPr marL="0" marR="0" lvl="0" indent="0">
              <a:spcBef>
                <a:spcPts val="1025"/>
              </a:spcBef>
              <a:spcAft>
                <a:spcPts val="0"/>
              </a:spcAft>
              <a:buSzPts val="1400"/>
              <a:buNone/>
              <a:tabLst>
                <a:tab pos="1134110" algn="l"/>
              </a:tabLst>
            </a:pPr>
            <a:r>
              <a:rPr lang="en-US" dirty="0">
                <a:effectLst/>
                <a:latin typeface="Times New Roman" panose="02020603050405020304" pitchFamily="18" charset="0"/>
                <a:ea typeface="Times New Roman" panose="02020603050405020304" pitchFamily="18" charset="0"/>
              </a:rPr>
              <a:t>Commas are used to separate three or more words, phrases, or clauses in a</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series.</a:t>
            </a:r>
          </a:p>
          <a:p>
            <a:pPr marL="1234440" marR="0">
              <a:spcBef>
                <a:spcPts val="125"/>
              </a:spcBef>
              <a:spcAft>
                <a:spcPts val="0"/>
              </a:spcAft>
            </a:pPr>
            <a:r>
              <a:rPr lang="en-US" b="1" dirty="0">
                <a:effectLst/>
                <a:latin typeface="Times New Roman" panose="02020603050405020304" pitchFamily="18" charset="0"/>
                <a:ea typeface="Times New Roman" panose="02020603050405020304" pitchFamily="18" charset="0"/>
              </a:rPr>
              <a:t>Example</a:t>
            </a:r>
            <a:r>
              <a:rPr lang="en-US" b="1" i="1"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219200" marR="0">
              <a:spcBef>
                <a:spcPts val="115"/>
              </a:spcBef>
              <a:spcAft>
                <a:spcPts val="0"/>
              </a:spcAft>
            </a:pPr>
            <a:r>
              <a:rPr lang="en-US" i="1" dirty="0">
                <a:effectLst/>
                <a:latin typeface="Times New Roman" panose="02020603050405020304" pitchFamily="18" charset="0"/>
                <a:ea typeface="Times New Roman" panose="02020603050405020304" pitchFamily="18" charset="0"/>
              </a:rPr>
              <a:t>Practice will be held before school, in the afternoon, and at night.</a:t>
            </a:r>
            <a:endParaRPr lang="en-US" dirty="0">
              <a:effectLst/>
              <a:latin typeface="Times New Roman" panose="02020603050405020304" pitchFamily="18" charset="0"/>
              <a:ea typeface="Times New Roman" panose="02020603050405020304" pitchFamily="18" charset="0"/>
            </a:endParaRPr>
          </a:p>
          <a:p>
            <a:pPr marL="0" indent="0">
              <a:buNone/>
            </a:pPr>
            <a:r>
              <a:rPr lang="en-US" dirty="0">
                <a:effectLst/>
                <a:latin typeface="Times New Roman" panose="02020603050405020304" pitchFamily="18" charset="0"/>
                <a:ea typeface="Times New Roman" panose="02020603050405020304" pitchFamily="18" charset="0"/>
              </a:rPr>
              <a:t>Commas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after</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introductory</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dependent</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clause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group</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words</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before the subject of a sentence that do not form a complete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sentence).</a:t>
            </a:r>
          </a:p>
          <a:p>
            <a:pPr marL="1219200" marR="0">
              <a:spcBef>
                <a:spcPts val="435"/>
              </a:spcBef>
              <a:spcAft>
                <a:spcPts val="0"/>
              </a:spcAft>
            </a:pPr>
            <a:r>
              <a:rPr lang="en-US" b="1" dirty="0">
                <a:effectLst/>
                <a:latin typeface="Times New Roman" panose="02020603050405020304" pitchFamily="18" charset="0"/>
                <a:ea typeface="Times New Roman" panose="02020603050405020304" pitchFamily="18" charset="0"/>
              </a:rPr>
              <a:t>Example</a:t>
            </a:r>
            <a:endParaRPr lang="en-US" dirty="0">
              <a:effectLst/>
              <a:latin typeface="Times New Roman" panose="02020603050405020304" pitchFamily="18" charset="0"/>
              <a:ea typeface="Times New Roman" panose="02020603050405020304" pitchFamily="18" charset="0"/>
            </a:endParaRPr>
          </a:p>
          <a:p>
            <a:pPr marL="1252855" marR="0">
              <a:spcBef>
                <a:spcPts val="115"/>
              </a:spcBef>
              <a:spcAft>
                <a:spcPts val="0"/>
              </a:spcAft>
            </a:pPr>
            <a:r>
              <a:rPr lang="en-US" i="1" dirty="0">
                <a:effectLst/>
                <a:latin typeface="Times New Roman" panose="02020603050405020304" pitchFamily="18" charset="0"/>
                <a:ea typeface="Times New Roman" panose="02020603050405020304" pitchFamily="18" charset="0"/>
              </a:rPr>
              <a:t>If your friends enjoy Chinese food, they will love this restaurant.</a:t>
            </a:r>
            <a:endParaRPr lang="en-US" dirty="0">
              <a:effectLst/>
              <a:latin typeface="Times New Roman" panose="02020603050405020304" pitchFamily="18" charset="0"/>
              <a:ea typeface="Times New Roman" panose="02020603050405020304" pitchFamily="18" charset="0"/>
            </a:endParaRPr>
          </a:p>
          <a:p>
            <a:pPr marL="0" marR="0" lvl="0" indent="0">
              <a:spcBef>
                <a:spcPts val="1055"/>
              </a:spcBef>
              <a:spcAft>
                <a:spcPts val="0"/>
              </a:spcAft>
              <a:buSzPts val="1400"/>
              <a:buNone/>
              <a:tabLst>
                <a:tab pos="1134110" algn="l"/>
              </a:tabLst>
            </a:pPr>
            <a:r>
              <a:rPr lang="en-US" dirty="0">
                <a:effectLst/>
                <a:latin typeface="Times New Roman" panose="02020603050405020304" pitchFamily="18" charset="0"/>
                <a:ea typeface="Times New Roman" panose="02020603050405020304" pitchFamily="18" charset="0"/>
              </a:rPr>
              <a:t>Commas set off an appositive (a word or phrase that renames a</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noun).</a:t>
            </a:r>
          </a:p>
          <a:p>
            <a:pPr marL="1219200" marR="0">
              <a:spcBef>
                <a:spcPts val="70"/>
              </a:spcBef>
              <a:spcAft>
                <a:spcPts val="0"/>
              </a:spcAft>
            </a:pPr>
            <a:r>
              <a:rPr lang="en-US" b="1" dirty="0">
                <a:effectLst/>
                <a:latin typeface="Times New Roman" panose="02020603050405020304" pitchFamily="18" charset="0"/>
                <a:ea typeface="Times New Roman" panose="02020603050405020304" pitchFamily="18" charset="0"/>
              </a:rPr>
              <a:t>Example</a:t>
            </a:r>
            <a:endParaRPr lang="en-US" dirty="0">
              <a:effectLst/>
              <a:latin typeface="Times New Roman" panose="02020603050405020304" pitchFamily="18" charset="0"/>
              <a:ea typeface="Times New Roman" panose="02020603050405020304" pitchFamily="18" charset="0"/>
            </a:endParaRPr>
          </a:p>
          <a:p>
            <a:pPr marL="1219200" marR="0">
              <a:spcBef>
                <a:spcPts val="95"/>
              </a:spcBef>
              <a:spcAft>
                <a:spcPts val="0"/>
              </a:spcAft>
            </a:pPr>
            <a:r>
              <a:rPr lang="en-US" i="1" dirty="0">
                <a:effectLst/>
                <a:latin typeface="Times New Roman" panose="02020603050405020304" pitchFamily="18" charset="0"/>
                <a:ea typeface="Times New Roman" panose="02020603050405020304" pitchFamily="18" charset="0"/>
              </a:rPr>
              <a:t>Tanya, Debbie's sister, gave a brilliant speech last night.</a:t>
            </a: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rawing of a face&#10;&#10;Description automatically generated">
            <a:extLst>
              <a:ext uri="{FF2B5EF4-FFF2-40B4-BE49-F238E27FC236}">
                <a16:creationId xmlns:a16="http://schemas.microsoft.com/office/drawing/2014/main" xmlns="" id="{32E9A2AF-5A61-48BB-BE2E-5D375DF1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38" y="1378634"/>
            <a:ext cx="3094893" cy="4234375"/>
          </a:xfrm>
          <a:prstGeom prst="rect">
            <a:avLst/>
          </a:prstGeom>
        </p:spPr>
      </p:pic>
    </p:spTree>
    <p:extLst>
      <p:ext uri="{BB962C8B-B14F-4D97-AF65-F5344CB8AC3E}">
        <p14:creationId xmlns:p14="http://schemas.microsoft.com/office/powerpoint/2010/main" val="8264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0B288-699C-4CC9-A7D1-CCED5B9C6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18D1CB3-7D37-4E61-AC7F-1FF650D28AE7}"/>
              </a:ext>
            </a:extLst>
          </p:cNvPr>
          <p:cNvSpPr>
            <a:spLocks noGrp="1"/>
          </p:cNvSpPr>
          <p:nvPr>
            <p:ph idx="1"/>
          </p:nvPr>
        </p:nvSpPr>
        <p:spPr/>
        <p:txBody>
          <a:bodyPr/>
          <a:lstStyle/>
          <a:p>
            <a:pPr marL="0" marR="419735" lvl="0" indent="0">
              <a:lnSpc>
                <a:spcPct val="102000"/>
              </a:lnSpc>
              <a:spcBef>
                <a:spcPts val="1055"/>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introductory</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words,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introductory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adverbial,</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participial, or infinitive phrases, and longer introductory prepositional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phrases.</a:t>
            </a:r>
          </a:p>
          <a:p>
            <a:pPr marL="1219200" marR="0">
              <a:spcBef>
                <a:spcPts val="190"/>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20"/>
              </a:spcBef>
              <a:spcAft>
                <a:spcPts val="0"/>
              </a:spcAft>
            </a:pPr>
            <a:r>
              <a:rPr lang="en-US" sz="1800" i="1" dirty="0">
                <a:effectLst/>
                <a:latin typeface="Times New Roman" panose="02020603050405020304" pitchFamily="18" charset="0"/>
                <a:ea typeface="Times New Roman" panose="02020603050405020304" pitchFamily="18" charset="0"/>
              </a:rPr>
              <a:t>Incidentally, I was not late this morning. (Word)</a:t>
            </a:r>
            <a:endParaRPr lang="en-US" sz="1800" dirty="0">
              <a:effectLst/>
              <a:latin typeface="Times New Roman" panose="02020603050405020304" pitchFamily="18" charset="0"/>
              <a:ea typeface="Times New Roman" panose="02020603050405020304" pitchFamily="18" charset="0"/>
            </a:endParaRPr>
          </a:p>
          <a:p>
            <a:pPr marL="1219200" marR="0">
              <a:spcBef>
                <a:spcPts val="140"/>
              </a:spcBef>
              <a:spcAft>
                <a:spcPts val="0"/>
              </a:spcAft>
            </a:pPr>
            <a:r>
              <a:rPr lang="en-US" sz="1800" i="1" dirty="0">
                <a:effectLst/>
                <a:latin typeface="Times New Roman" panose="02020603050405020304" pitchFamily="18" charset="0"/>
                <a:ea typeface="Times New Roman" panose="02020603050405020304" pitchFamily="18" charset="0"/>
              </a:rPr>
              <a:t>Hoping for a bigger fish, Rob spent three more hours fishing. (Phrase)</a:t>
            </a:r>
            <a:endParaRPr lang="en-US" sz="1800" dirty="0">
              <a:effectLst/>
              <a:latin typeface="Times New Roman" panose="02020603050405020304" pitchFamily="18" charset="0"/>
              <a:ea typeface="Times New Roman" panose="02020603050405020304" pitchFamily="18" charset="0"/>
            </a:endParaRPr>
          </a:p>
          <a:p>
            <a:pPr marL="0" marR="420370" lvl="0" indent="0">
              <a:lnSpc>
                <a:spcPct val="102000"/>
              </a:lnSpc>
              <a:spcBef>
                <a:spcPts val="1035"/>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 are used between independent clauses joined by a coordinating conjunction (</a:t>
            </a:r>
            <a:r>
              <a:rPr lang="en-US" sz="1800" i="1" dirty="0">
                <a:effectLst/>
                <a:latin typeface="Times New Roman" panose="02020603050405020304" pitchFamily="18" charset="0"/>
                <a:ea typeface="Times New Roman" panose="02020603050405020304" pitchFamily="18" charset="0"/>
              </a:rPr>
              <a:t>for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but</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yet ,</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so</a:t>
            </a:r>
            <a:r>
              <a:rPr lang="en-US" sz="1800" dirty="0">
                <a:effectLst/>
                <a:latin typeface="Times New Roman" panose="02020603050405020304" pitchFamily="18" charset="0"/>
                <a:ea typeface="Times New Roman" panose="02020603050405020304" pitchFamily="18" charset="0"/>
              </a:rPr>
              <a:t>).</a:t>
            </a:r>
          </a:p>
          <a:p>
            <a:pPr marL="1219200" marR="0">
              <a:spcBef>
                <a:spcPts val="185"/>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My dog had fleas, so we gave him a bath.</a:t>
            </a:r>
          </a:p>
          <a:p>
            <a:pPr marL="0" marR="0" lvl="0" indent="0">
              <a:spcBef>
                <a:spcPts val="1030"/>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 set off nonessential phrases 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clauses.</a:t>
            </a:r>
          </a:p>
          <a:p>
            <a:pPr marL="1252855" marR="0">
              <a:spcBef>
                <a:spcPts val="70"/>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52855" marR="0">
              <a:spcBef>
                <a:spcPts val="70"/>
              </a:spcBef>
              <a:spcAft>
                <a:spcPts val="0"/>
              </a:spcAft>
            </a:pPr>
            <a:r>
              <a:rPr lang="en-US" sz="1800" i="1" dirty="0">
                <a:effectLst/>
                <a:latin typeface="Times New Roman" panose="02020603050405020304" pitchFamily="18" charset="0"/>
                <a:ea typeface="Times New Roman" panose="02020603050405020304" pitchFamily="18" charset="0"/>
              </a:rPr>
              <a:t>The man, I think, had a funny laugh.</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6126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61258-B627-4CF7-81F7-0E864F27C051}"/>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ECB3F01A-6A5C-458F-ADAC-B9DBD1DDDC98}"/>
              </a:ext>
            </a:extLst>
          </p:cNvPr>
          <p:cNvSpPr>
            <a:spLocks noGrp="1"/>
          </p:cNvSpPr>
          <p:nvPr>
            <p:ph idx="1"/>
          </p:nvPr>
        </p:nvSpPr>
        <p:spPr/>
        <p:txBody>
          <a:bodyPr/>
          <a:lstStyle/>
          <a:p>
            <a:r>
              <a:rPr lang="en-US" dirty="0"/>
              <a:t>Which sentence is correct?</a:t>
            </a:r>
          </a:p>
          <a:p>
            <a:r>
              <a:rPr lang="en-US" dirty="0"/>
              <a:t>A. </a:t>
            </a:r>
            <a:r>
              <a:rPr lang="en-US" b="0" i="0" dirty="0">
                <a:solidFill>
                  <a:srgbClr val="393A68"/>
                </a:solidFill>
                <a:effectLst/>
                <a:latin typeface="Open Sans"/>
              </a:rPr>
              <a:t>My favorite colors are pink blue and yellow.</a:t>
            </a:r>
          </a:p>
          <a:p>
            <a:r>
              <a:rPr lang="en-US" dirty="0">
                <a:solidFill>
                  <a:srgbClr val="393A68"/>
                </a:solidFill>
                <a:latin typeface="Open Sans"/>
              </a:rPr>
              <a:t>B. </a:t>
            </a:r>
            <a:r>
              <a:rPr lang="en-US" b="0" i="0" dirty="0">
                <a:solidFill>
                  <a:srgbClr val="393A68"/>
                </a:solidFill>
                <a:effectLst/>
                <a:latin typeface="Open Sans"/>
              </a:rPr>
              <a:t>My favorite colors are pink, blue, and yellow.</a:t>
            </a:r>
          </a:p>
          <a:p>
            <a:r>
              <a:rPr lang="en-US" dirty="0">
                <a:solidFill>
                  <a:srgbClr val="393A68"/>
                </a:solidFill>
                <a:latin typeface="Open Sans"/>
              </a:rPr>
              <a:t>C. </a:t>
            </a:r>
            <a:r>
              <a:rPr lang="en-US" b="0" i="0" dirty="0">
                <a:solidFill>
                  <a:srgbClr val="393A68"/>
                </a:solidFill>
                <a:effectLst/>
                <a:latin typeface="Open Sans"/>
              </a:rPr>
              <a:t>My favorite colors are pink, blue, and yellow.</a:t>
            </a:r>
            <a:endParaRPr lang="en-US" dirty="0">
              <a:solidFill>
                <a:srgbClr val="393A68"/>
              </a:solidFill>
              <a:latin typeface="Open Sans"/>
            </a:endParaRPr>
          </a:p>
          <a:p>
            <a:r>
              <a:rPr lang="en-US" dirty="0">
                <a:solidFill>
                  <a:srgbClr val="393A68"/>
                </a:solidFill>
                <a:latin typeface="Open Sans"/>
              </a:rPr>
              <a:t>D. None of the above</a:t>
            </a:r>
            <a:endParaRPr lang="en-US" dirty="0"/>
          </a:p>
        </p:txBody>
      </p:sp>
    </p:spTree>
    <p:extLst>
      <p:ext uri="{BB962C8B-B14F-4D97-AF65-F5344CB8AC3E}">
        <p14:creationId xmlns:p14="http://schemas.microsoft.com/office/powerpoint/2010/main" val="339269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73FC067F-9A38-40F5-8BAF-1C0E98BE6075}"/>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dirty="0"/>
              <a:t>Answer</a:t>
            </a:r>
          </a:p>
        </p:txBody>
      </p:sp>
      <p:sp>
        <p:nvSpPr>
          <p:cNvPr id="3" name="Content Placeholder 2">
            <a:extLst>
              <a:ext uri="{FF2B5EF4-FFF2-40B4-BE49-F238E27FC236}">
                <a16:creationId xmlns:a16="http://schemas.microsoft.com/office/drawing/2014/main" xmlns="" id="{9DECDB30-D495-4147-BF76-A02D54E2C53A}"/>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 C</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59391668-8192-4F03-BDBD-4D901AFD1C38}"/>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337870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808F86-0B23-43BA-B980-E4E0704E6D99}"/>
              </a:ext>
            </a:extLst>
          </p:cNvPr>
          <p:cNvSpPr>
            <a:spLocks noGrp="1"/>
          </p:cNvSpPr>
          <p:nvPr>
            <p:ph type="title"/>
          </p:nvPr>
        </p:nvSpPr>
        <p:spPr>
          <a:xfrm>
            <a:off x="649224" y="645106"/>
            <a:ext cx="3650279" cy="1259894"/>
          </a:xfrm>
        </p:spPr>
        <p:txBody>
          <a:bodyPr>
            <a:normAutofit/>
          </a:bodyPr>
          <a:lstStyle/>
          <a:p>
            <a:r>
              <a:rPr lang="en-US" b="1" i="1" u="sng" dirty="0"/>
              <a:t>COLON</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985231B5-7CAE-453E-9BB4-A363805011E0}"/>
              </a:ext>
            </a:extLst>
          </p:cNvPr>
          <p:cNvSpPr>
            <a:spLocks noGrp="1"/>
          </p:cNvSpPr>
          <p:nvPr>
            <p:ph idx="1"/>
          </p:nvPr>
        </p:nvSpPr>
        <p:spPr>
          <a:xfrm>
            <a:off x="649225" y="1301262"/>
            <a:ext cx="6525298" cy="4591591"/>
          </a:xfrm>
          <a:solidFill>
            <a:schemeClr val="accent5">
              <a:lumMod val="20000"/>
              <a:lumOff val="80000"/>
            </a:schemeClr>
          </a:solidFill>
        </p:spPr>
        <p:txBody>
          <a:bodyPr>
            <a:normAutofit/>
          </a:bodyPr>
          <a:lstStyle/>
          <a:p>
            <a:pPr marL="12700">
              <a:lnSpc>
                <a:spcPts val="1914"/>
              </a:lnSpc>
              <a:spcBef>
                <a:spcPts val="100"/>
              </a:spcBef>
            </a:pPr>
            <a:r>
              <a:rPr lang="en-US" sz="2000" b="1" i="0" dirty="0">
                <a:solidFill>
                  <a:srgbClr val="333333"/>
                </a:solidFill>
                <a:effectLst/>
                <a:latin typeface="Roboto"/>
              </a:rPr>
              <a:t> To announce, introduce, or direct attention to a list.</a:t>
            </a:r>
          </a:p>
          <a:p>
            <a:pPr marL="12700">
              <a:lnSpc>
                <a:spcPts val="1914"/>
              </a:lnSpc>
              <a:spcBef>
                <a:spcPts val="100"/>
              </a:spcBef>
            </a:pPr>
            <a:endParaRPr lang="en-US" sz="2000" b="1" spc="185" dirty="0">
              <a:solidFill>
                <a:srgbClr val="333333"/>
              </a:solidFill>
              <a:latin typeface="Roboto"/>
              <a:cs typeface="Times New Roman"/>
            </a:endParaRPr>
          </a:p>
          <a:p>
            <a:pPr marL="12700">
              <a:lnSpc>
                <a:spcPts val="1914"/>
              </a:lnSpc>
              <a:spcBef>
                <a:spcPts val="100"/>
              </a:spcBef>
            </a:pPr>
            <a:r>
              <a:rPr lang="en-US" sz="2000" b="0" i="0" dirty="0">
                <a:solidFill>
                  <a:srgbClr val="333333"/>
                </a:solidFill>
                <a:effectLst/>
                <a:latin typeface="Roboto"/>
              </a:rPr>
              <a:t>Lists/series example</a:t>
            </a:r>
          </a:p>
          <a:p>
            <a:pPr marL="12700">
              <a:lnSpc>
                <a:spcPts val="1914"/>
              </a:lnSpc>
              <a:spcBef>
                <a:spcPts val="100"/>
              </a:spcBef>
            </a:pPr>
            <a:endParaRPr lang="en-US" sz="2000" b="1" spc="185" dirty="0">
              <a:latin typeface="Times New Roman"/>
              <a:cs typeface="Times New Roman"/>
            </a:endParaRPr>
          </a:p>
          <a:p>
            <a:pPr marL="12700">
              <a:lnSpc>
                <a:spcPts val="1914"/>
              </a:lnSpc>
              <a:spcBef>
                <a:spcPts val="100"/>
              </a:spcBef>
            </a:pPr>
            <a:r>
              <a:rPr lang="en-US" sz="2000" b="0" i="0" dirty="0">
                <a:solidFill>
                  <a:srgbClr val="333333"/>
                </a:solidFill>
                <a:effectLst/>
                <a:latin typeface="Roboto"/>
              </a:rPr>
              <a:t>We covered many of the fundamentals in our writing class: grammar, punctuation, style, and voice.</a:t>
            </a:r>
          </a:p>
          <a:p>
            <a:pPr marL="0" indent="0">
              <a:lnSpc>
                <a:spcPts val="1914"/>
              </a:lnSpc>
              <a:spcBef>
                <a:spcPts val="100"/>
              </a:spcBef>
              <a:buNone/>
            </a:pPr>
            <a:endParaRPr lang="en-US" sz="2000" b="1" spc="185" dirty="0">
              <a:latin typeface="Times New Roman"/>
              <a:cs typeface="Times New Roman"/>
            </a:endParaRPr>
          </a:p>
          <a:p>
            <a:pPr marL="12700">
              <a:lnSpc>
                <a:spcPts val="1914"/>
              </a:lnSpc>
              <a:spcBef>
                <a:spcPts val="100"/>
              </a:spcBef>
            </a:pPr>
            <a:endParaRPr lang="en-US" sz="2000" b="1" spc="185" dirty="0">
              <a:latin typeface="Times New Roman"/>
              <a:cs typeface="Times New Roman"/>
            </a:endParaRPr>
          </a:p>
          <a:p>
            <a:pPr marL="12700">
              <a:lnSpc>
                <a:spcPts val="1914"/>
              </a:lnSpc>
              <a:spcBef>
                <a:spcPts val="100"/>
              </a:spcBef>
            </a:pPr>
            <a:r>
              <a:rPr lang="en-US" sz="2000" b="1" spc="185" dirty="0">
                <a:latin typeface="Times New Roman"/>
                <a:cs typeface="Times New Roman"/>
              </a:rPr>
              <a:t>Use</a:t>
            </a:r>
            <a:r>
              <a:rPr lang="en-US" sz="2000" b="1" spc="55" dirty="0">
                <a:latin typeface="Times New Roman"/>
                <a:cs typeface="Times New Roman"/>
              </a:rPr>
              <a:t> </a:t>
            </a:r>
            <a:r>
              <a:rPr lang="en-US" sz="2000" b="1" spc="180" dirty="0">
                <a:latin typeface="Times New Roman"/>
                <a:cs typeface="Times New Roman"/>
              </a:rPr>
              <a:t>the</a:t>
            </a:r>
            <a:r>
              <a:rPr lang="en-US" sz="2000" b="1" spc="50" dirty="0">
                <a:latin typeface="Times New Roman"/>
                <a:cs typeface="Times New Roman"/>
              </a:rPr>
              <a:t> </a:t>
            </a:r>
            <a:r>
              <a:rPr lang="en-US" sz="2000" b="1" spc="165" dirty="0">
                <a:latin typeface="Times New Roman"/>
                <a:cs typeface="Times New Roman"/>
              </a:rPr>
              <a:t>colon</a:t>
            </a:r>
            <a:r>
              <a:rPr lang="en-US" sz="2000" b="1" spc="55" dirty="0">
                <a:latin typeface="Times New Roman"/>
                <a:cs typeface="Times New Roman"/>
              </a:rPr>
              <a:t> </a:t>
            </a:r>
            <a:r>
              <a:rPr lang="en-US" sz="2000" b="1" spc="160" dirty="0">
                <a:latin typeface="Times New Roman"/>
                <a:cs typeface="Times New Roman"/>
              </a:rPr>
              <a:t>to</a:t>
            </a:r>
            <a:r>
              <a:rPr lang="en-US" sz="2000" b="1" spc="50" dirty="0">
                <a:latin typeface="Times New Roman"/>
                <a:cs typeface="Times New Roman"/>
              </a:rPr>
              <a:t> </a:t>
            </a:r>
            <a:r>
              <a:rPr lang="en-US" sz="2000" b="1" spc="165" dirty="0">
                <a:latin typeface="Times New Roman"/>
                <a:cs typeface="Times New Roman"/>
              </a:rPr>
              <a:t>introduce</a:t>
            </a:r>
            <a:r>
              <a:rPr lang="en-US" sz="2000" b="1" spc="55" dirty="0">
                <a:latin typeface="Times New Roman"/>
                <a:cs typeface="Times New Roman"/>
              </a:rPr>
              <a:t> </a:t>
            </a:r>
            <a:r>
              <a:rPr lang="en-US" sz="2000" b="1" spc="175" dirty="0">
                <a:latin typeface="Times New Roman"/>
                <a:cs typeface="Times New Roman"/>
              </a:rPr>
              <a:t>a</a:t>
            </a:r>
            <a:r>
              <a:rPr lang="en-US" sz="2000" b="1" spc="45" dirty="0">
                <a:latin typeface="Times New Roman"/>
                <a:cs typeface="Times New Roman"/>
              </a:rPr>
              <a:t> </a:t>
            </a:r>
            <a:r>
              <a:rPr lang="en-US" sz="2000" b="1" spc="145" dirty="0">
                <a:latin typeface="Times New Roman"/>
                <a:cs typeface="Times New Roman"/>
              </a:rPr>
              <a:t>list</a:t>
            </a:r>
            <a:r>
              <a:rPr lang="en-US" sz="2000" b="1" spc="60" dirty="0">
                <a:latin typeface="Times New Roman"/>
                <a:cs typeface="Times New Roman"/>
              </a:rPr>
              <a:t> </a:t>
            </a:r>
            <a:r>
              <a:rPr lang="en-US" sz="2000" b="1" spc="125" dirty="0">
                <a:latin typeface="Times New Roman"/>
                <a:cs typeface="Times New Roman"/>
              </a:rPr>
              <a:t>of</a:t>
            </a:r>
            <a:r>
              <a:rPr lang="en-US" sz="2000" b="1" spc="60" dirty="0">
                <a:latin typeface="Times New Roman"/>
                <a:cs typeface="Times New Roman"/>
              </a:rPr>
              <a:t> </a:t>
            </a:r>
            <a:r>
              <a:rPr lang="en-US" sz="2000" b="1" spc="170" dirty="0">
                <a:latin typeface="Times New Roman"/>
                <a:cs typeface="Times New Roman"/>
              </a:rPr>
              <a:t>items</a:t>
            </a:r>
            <a:r>
              <a:rPr lang="en-US" sz="2000" b="1" spc="55" dirty="0">
                <a:latin typeface="Times New Roman"/>
                <a:cs typeface="Times New Roman"/>
              </a:rPr>
              <a:t> </a:t>
            </a:r>
            <a:r>
              <a:rPr lang="en-US" sz="2000" b="1" spc="215" dirty="0">
                <a:latin typeface="Times New Roman"/>
                <a:cs typeface="Times New Roman"/>
              </a:rPr>
              <a:t>when</a:t>
            </a:r>
            <a:r>
              <a:rPr lang="en-US" sz="2000" b="1" spc="55" dirty="0">
                <a:latin typeface="Times New Roman"/>
                <a:cs typeface="Times New Roman"/>
              </a:rPr>
              <a:t> </a:t>
            </a:r>
            <a:r>
              <a:rPr lang="en-US" sz="2000" b="1" spc="160" dirty="0">
                <a:latin typeface="Times New Roman"/>
                <a:cs typeface="Times New Roman"/>
              </a:rPr>
              <a:t>introductory</a:t>
            </a:r>
            <a:r>
              <a:rPr lang="en-US" sz="2000" b="1" spc="45" dirty="0">
                <a:latin typeface="Times New Roman"/>
                <a:cs typeface="Times New Roman"/>
              </a:rPr>
              <a:t> </a:t>
            </a:r>
            <a:r>
              <a:rPr lang="en-US" sz="2000" b="1" spc="175" dirty="0">
                <a:latin typeface="Times New Roman"/>
                <a:cs typeface="Times New Roman"/>
              </a:rPr>
              <a:t>words</a:t>
            </a:r>
            <a:r>
              <a:rPr lang="en-US" sz="2000" b="1" spc="60" dirty="0">
                <a:latin typeface="Times New Roman"/>
                <a:cs typeface="Times New Roman"/>
              </a:rPr>
              <a:t> </a:t>
            </a:r>
            <a:r>
              <a:rPr lang="en-US" sz="2000" b="1" spc="185" dirty="0">
                <a:latin typeface="Times New Roman"/>
                <a:cs typeface="Times New Roman"/>
              </a:rPr>
              <a:t>such</a:t>
            </a:r>
            <a:r>
              <a:rPr lang="en-US" sz="2000" b="1" spc="50" dirty="0">
                <a:latin typeface="Times New Roman"/>
                <a:cs typeface="Times New Roman"/>
              </a:rPr>
              <a:t> </a:t>
            </a:r>
            <a:r>
              <a:rPr lang="en-US" sz="2000" b="1" spc="170" dirty="0">
                <a:latin typeface="Times New Roman"/>
                <a:cs typeface="Times New Roman"/>
              </a:rPr>
              <a:t>as</a:t>
            </a:r>
            <a:endParaRPr lang="en-US" sz="2000" dirty="0">
              <a:latin typeface="Times New Roman"/>
              <a:cs typeface="Times New Roman"/>
            </a:endParaRPr>
          </a:p>
          <a:p>
            <a:pPr marL="0" indent="0">
              <a:lnSpc>
                <a:spcPts val="1914"/>
              </a:lnSpc>
              <a:buNone/>
            </a:pPr>
            <a:r>
              <a:rPr lang="en-US" sz="2000" b="1" i="1" spc="165" dirty="0">
                <a:solidFill>
                  <a:srgbClr val="00AF4F"/>
                </a:solidFill>
                <a:latin typeface="Times New Roman"/>
                <a:cs typeface="Times New Roman"/>
              </a:rPr>
              <a:t>namely,</a:t>
            </a:r>
            <a:r>
              <a:rPr lang="en-US" sz="2000" b="1" i="1" spc="45" dirty="0">
                <a:solidFill>
                  <a:srgbClr val="00AF4F"/>
                </a:solidFill>
                <a:latin typeface="Times New Roman"/>
                <a:cs typeface="Times New Roman"/>
              </a:rPr>
              <a:t> </a:t>
            </a:r>
            <a:r>
              <a:rPr lang="en-US" sz="2000" b="1" i="1" spc="135" dirty="0">
                <a:solidFill>
                  <a:srgbClr val="00AF4F"/>
                </a:solidFill>
                <a:latin typeface="Times New Roman"/>
                <a:cs typeface="Times New Roman"/>
              </a:rPr>
              <a:t>for</a:t>
            </a:r>
            <a:r>
              <a:rPr lang="en-US" sz="2000" b="1" i="1" spc="45" dirty="0">
                <a:solidFill>
                  <a:srgbClr val="00AF4F"/>
                </a:solidFill>
                <a:latin typeface="Times New Roman"/>
                <a:cs typeface="Times New Roman"/>
              </a:rPr>
              <a:t> </a:t>
            </a:r>
            <a:r>
              <a:rPr lang="en-US" sz="2000" b="1" i="1" spc="165" dirty="0">
                <a:solidFill>
                  <a:srgbClr val="00AF4F"/>
                </a:solidFill>
                <a:latin typeface="Times New Roman"/>
                <a:cs typeface="Times New Roman"/>
              </a:rPr>
              <a:t>example,</a:t>
            </a:r>
            <a:r>
              <a:rPr lang="en-US" sz="2000" b="1" i="1" spc="45" dirty="0">
                <a:solidFill>
                  <a:srgbClr val="00AF4F"/>
                </a:solidFill>
                <a:latin typeface="Times New Roman"/>
                <a:cs typeface="Times New Roman"/>
              </a:rPr>
              <a:t> </a:t>
            </a:r>
            <a:r>
              <a:rPr lang="en-US" sz="2000" b="1" i="1" spc="155" dirty="0">
                <a:solidFill>
                  <a:srgbClr val="00AF4F"/>
                </a:solidFill>
                <a:latin typeface="Times New Roman"/>
                <a:cs typeface="Times New Roman"/>
              </a:rPr>
              <a:t>or</a:t>
            </a:r>
            <a:r>
              <a:rPr lang="en-US" sz="2000" b="1" i="1" spc="55" dirty="0">
                <a:solidFill>
                  <a:srgbClr val="00AF4F"/>
                </a:solidFill>
                <a:latin typeface="Times New Roman"/>
                <a:cs typeface="Times New Roman"/>
              </a:rPr>
              <a:t> </a:t>
            </a:r>
            <a:r>
              <a:rPr lang="en-US" sz="2000" b="1" i="1" spc="215" dirty="0">
                <a:solidFill>
                  <a:srgbClr val="00AF4F"/>
                </a:solidFill>
                <a:latin typeface="Times New Roman"/>
                <a:cs typeface="Times New Roman"/>
              </a:rPr>
              <a:t>that</a:t>
            </a:r>
            <a:r>
              <a:rPr lang="en-US" sz="2000" b="1" i="1" spc="55" dirty="0">
                <a:solidFill>
                  <a:srgbClr val="00AF4F"/>
                </a:solidFill>
                <a:latin typeface="Times New Roman"/>
                <a:cs typeface="Times New Roman"/>
              </a:rPr>
              <a:t> </a:t>
            </a:r>
            <a:r>
              <a:rPr lang="en-US" sz="2000" b="1" i="1" spc="160" dirty="0">
                <a:solidFill>
                  <a:srgbClr val="00AF4F"/>
                </a:solidFill>
                <a:latin typeface="Times New Roman"/>
                <a:cs typeface="Times New Roman"/>
              </a:rPr>
              <a:t>is</a:t>
            </a:r>
            <a:r>
              <a:rPr lang="en-US" sz="2000" b="1" i="1" spc="70" dirty="0">
                <a:solidFill>
                  <a:srgbClr val="00AF4F"/>
                </a:solidFill>
                <a:latin typeface="Times New Roman"/>
                <a:cs typeface="Times New Roman"/>
              </a:rPr>
              <a:t> </a:t>
            </a:r>
            <a:r>
              <a:rPr lang="en-US" sz="2000" b="1" spc="170" dirty="0">
                <a:latin typeface="Times New Roman"/>
                <a:cs typeface="Times New Roman"/>
              </a:rPr>
              <a:t>do</a:t>
            </a:r>
            <a:r>
              <a:rPr lang="en-US" sz="2000" b="1" spc="50" dirty="0">
                <a:latin typeface="Times New Roman"/>
                <a:cs typeface="Times New Roman"/>
              </a:rPr>
              <a:t> </a:t>
            </a:r>
            <a:r>
              <a:rPr lang="en-US" sz="2000" b="1" spc="170" dirty="0">
                <a:latin typeface="Times New Roman"/>
                <a:cs typeface="Times New Roman"/>
              </a:rPr>
              <a:t>not</a:t>
            </a:r>
            <a:r>
              <a:rPr lang="en-US" sz="2000" b="1" spc="55" dirty="0">
                <a:latin typeface="Times New Roman"/>
                <a:cs typeface="Times New Roman"/>
              </a:rPr>
              <a:t> </a:t>
            </a:r>
            <a:r>
              <a:rPr lang="en-US" sz="2000" b="1" spc="145" dirty="0">
                <a:latin typeface="Times New Roman"/>
                <a:cs typeface="Times New Roman"/>
              </a:rPr>
              <a:t>appear.</a:t>
            </a:r>
            <a:endParaRPr lang="en-US" sz="2000" dirty="0">
              <a:latin typeface="Times New Roman"/>
              <a:cs typeface="Times New Roman"/>
            </a:endParaRPr>
          </a:p>
          <a:p>
            <a:pPr marL="12700">
              <a:lnSpc>
                <a:spcPct val="100000"/>
              </a:lnSpc>
              <a:spcBef>
                <a:spcPts val="690"/>
              </a:spcBef>
            </a:pPr>
            <a:r>
              <a:rPr lang="en-US" sz="2000" b="1" spc="135" dirty="0">
                <a:solidFill>
                  <a:srgbClr val="FF0000"/>
                </a:solidFill>
                <a:latin typeface="Times New Roman"/>
                <a:cs typeface="Times New Roman"/>
              </a:rPr>
              <a:t>Examples:</a:t>
            </a:r>
            <a:endParaRPr lang="en-US" sz="2000" dirty="0">
              <a:latin typeface="Times New Roman"/>
              <a:cs typeface="Times New Roman"/>
            </a:endParaRPr>
          </a:p>
          <a:p>
            <a:pPr marL="0" indent="0">
              <a:lnSpc>
                <a:spcPct val="100000"/>
              </a:lnSpc>
              <a:spcBef>
                <a:spcPts val="590"/>
              </a:spcBef>
              <a:buNone/>
            </a:pPr>
            <a:r>
              <a:rPr lang="en-US" sz="2000" spc="114" dirty="0">
                <a:solidFill>
                  <a:srgbClr val="FF0000"/>
                </a:solidFill>
                <a:latin typeface="Times New Roman"/>
                <a:cs typeface="Times New Roman"/>
              </a:rPr>
              <a:t>1.</a:t>
            </a:r>
            <a:r>
              <a:rPr lang="en-US" sz="2000" spc="114" dirty="0">
                <a:solidFill>
                  <a:srgbClr val="FF0000"/>
                </a:solidFill>
                <a:highlight>
                  <a:srgbClr val="FFFF00"/>
                </a:highlight>
                <a:latin typeface="Times New Roman"/>
                <a:cs typeface="Times New Roman"/>
              </a:rPr>
              <a:t>I</a:t>
            </a:r>
            <a:r>
              <a:rPr lang="en-US" sz="2000" spc="30" dirty="0">
                <a:solidFill>
                  <a:srgbClr val="FF0000"/>
                </a:solidFill>
                <a:highlight>
                  <a:srgbClr val="FFFF00"/>
                </a:highlight>
                <a:latin typeface="Times New Roman"/>
                <a:cs typeface="Times New Roman"/>
              </a:rPr>
              <a:t> </a:t>
            </a:r>
            <a:r>
              <a:rPr lang="en-US" sz="2000" spc="150" dirty="0">
                <a:solidFill>
                  <a:srgbClr val="FF0000"/>
                </a:solidFill>
                <a:highlight>
                  <a:srgbClr val="FFFF00"/>
                </a:highlight>
                <a:latin typeface="Times New Roman"/>
                <a:cs typeface="Times New Roman"/>
              </a:rPr>
              <a:t>want</a:t>
            </a:r>
            <a:r>
              <a:rPr lang="en-US" sz="2000" spc="40" dirty="0">
                <a:solidFill>
                  <a:srgbClr val="FF0000"/>
                </a:solidFill>
                <a:highlight>
                  <a:srgbClr val="FFFF00"/>
                </a:highlight>
                <a:latin typeface="Times New Roman"/>
                <a:cs typeface="Times New Roman"/>
              </a:rPr>
              <a:t> </a:t>
            </a:r>
            <a:r>
              <a:rPr lang="en-US" sz="2000" spc="140" dirty="0">
                <a:solidFill>
                  <a:srgbClr val="FF0000"/>
                </a:solidFill>
                <a:highlight>
                  <a:srgbClr val="FFFF00"/>
                </a:highlight>
                <a:latin typeface="Times New Roman"/>
                <a:cs typeface="Times New Roman"/>
              </a:rPr>
              <a:t>the</a:t>
            </a:r>
            <a:r>
              <a:rPr lang="en-US" sz="2000" spc="40" dirty="0">
                <a:solidFill>
                  <a:srgbClr val="FF0000"/>
                </a:solidFill>
                <a:highlight>
                  <a:srgbClr val="FFFF00"/>
                </a:highlight>
                <a:latin typeface="Times New Roman"/>
                <a:cs typeface="Times New Roman"/>
              </a:rPr>
              <a:t> </a:t>
            </a:r>
            <a:r>
              <a:rPr lang="en-US" sz="2000" spc="120" dirty="0">
                <a:solidFill>
                  <a:srgbClr val="FF0000"/>
                </a:solidFill>
                <a:highlight>
                  <a:srgbClr val="FFFF00"/>
                </a:highlight>
                <a:latin typeface="Times New Roman"/>
                <a:cs typeface="Times New Roman"/>
              </a:rPr>
              <a:t>items</a:t>
            </a:r>
            <a:r>
              <a:rPr lang="en-US" sz="2000" spc="45" dirty="0">
                <a:solidFill>
                  <a:srgbClr val="FF0000"/>
                </a:solidFill>
                <a:highlight>
                  <a:srgbClr val="FFFF00"/>
                </a:highlight>
                <a:latin typeface="Times New Roman"/>
                <a:cs typeface="Times New Roman"/>
              </a:rPr>
              <a:t> </a:t>
            </a:r>
            <a:r>
              <a:rPr lang="en-US" sz="2000" spc="105" dirty="0">
                <a:solidFill>
                  <a:srgbClr val="FF0000"/>
                </a:solidFill>
                <a:highlight>
                  <a:srgbClr val="FFFF00"/>
                </a:highlight>
                <a:latin typeface="Times New Roman"/>
                <a:cs typeface="Times New Roman"/>
              </a:rPr>
              <a:t>namely,</a:t>
            </a:r>
            <a:r>
              <a:rPr lang="en-US" sz="2000" spc="35" dirty="0">
                <a:solidFill>
                  <a:srgbClr val="FF0000"/>
                </a:solidFill>
                <a:highlight>
                  <a:srgbClr val="FFFF00"/>
                </a:highlight>
                <a:latin typeface="Times New Roman"/>
                <a:cs typeface="Times New Roman"/>
              </a:rPr>
              <a:t> </a:t>
            </a:r>
            <a:r>
              <a:rPr lang="en-US" sz="2000" spc="130" dirty="0">
                <a:solidFill>
                  <a:srgbClr val="FF0000"/>
                </a:solidFill>
                <a:highlight>
                  <a:srgbClr val="FFFF00"/>
                </a:highlight>
                <a:latin typeface="Times New Roman"/>
                <a:cs typeface="Times New Roman"/>
              </a:rPr>
              <a:t>butter,</a:t>
            </a:r>
            <a:r>
              <a:rPr lang="en-US" sz="2000" spc="40" dirty="0">
                <a:solidFill>
                  <a:srgbClr val="FF0000"/>
                </a:solidFill>
                <a:highlight>
                  <a:srgbClr val="FFFF00"/>
                </a:highlight>
                <a:latin typeface="Times New Roman"/>
                <a:cs typeface="Times New Roman"/>
              </a:rPr>
              <a:t> </a:t>
            </a:r>
            <a:r>
              <a:rPr lang="en-US" sz="2000" spc="120" dirty="0">
                <a:solidFill>
                  <a:srgbClr val="FF0000"/>
                </a:solidFill>
                <a:highlight>
                  <a:srgbClr val="FFFF00"/>
                </a:highlight>
                <a:latin typeface="Times New Roman"/>
                <a:cs typeface="Times New Roman"/>
              </a:rPr>
              <a:t>sugar,</a:t>
            </a:r>
            <a:r>
              <a:rPr lang="en-US" sz="2000" spc="40" dirty="0">
                <a:solidFill>
                  <a:srgbClr val="FF0000"/>
                </a:solidFill>
                <a:highlight>
                  <a:srgbClr val="FFFF00"/>
                </a:highlight>
                <a:latin typeface="Times New Roman"/>
                <a:cs typeface="Times New Roman"/>
              </a:rPr>
              <a:t> </a:t>
            </a:r>
            <a:r>
              <a:rPr lang="en-US" sz="2000" spc="150" dirty="0">
                <a:solidFill>
                  <a:srgbClr val="FF0000"/>
                </a:solidFill>
                <a:highlight>
                  <a:srgbClr val="FFFF00"/>
                </a:highlight>
                <a:latin typeface="Times New Roman"/>
                <a:cs typeface="Times New Roman"/>
              </a:rPr>
              <a:t>and</a:t>
            </a:r>
            <a:r>
              <a:rPr lang="en-US" sz="2000" spc="30" dirty="0">
                <a:solidFill>
                  <a:srgbClr val="FF0000"/>
                </a:solidFill>
                <a:highlight>
                  <a:srgbClr val="FFFF00"/>
                </a:highlight>
                <a:latin typeface="Times New Roman"/>
                <a:cs typeface="Times New Roman"/>
              </a:rPr>
              <a:t> </a:t>
            </a:r>
            <a:r>
              <a:rPr lang="en-US" sz="2000" spc="70" dirty="0">
                <a:solidFill>
                  <a:srgbClr val="FF0000"/>
                </a:solidFill>
                <a:highlight>
                  <a:srgbClr val="FFFF00"/>
                </a:highlight>
                <a:latin typeface="Times New Roman"/>
                <a:cs typeface="Times New Roman"/>
              </a:rPr>
              <a:t>flour.</a:t>
            </a:r>
            <a:endParaRPr lang="en-US" sz="2000" dirty="0">
              <a:highlight>
                <a:srgbClr val="FFFF00"/>
              </a:highlight>
              <a:latin typeface="Times New Roman"/>
              <a:cs typeface="Times New Roman"/>
            </a:endParaRPr>
          </a:p>
          <a:p>
            <a:pPr marL="0" indent="0">
              <a:lnSpc>
                <a:spcPct val="100000"/>
              </a:lnSpc>
              <a:spcBef>
                <a:spcPts val="600"/>
              </a:spcBef>
              <a:buNone/>
            </a:pPr>
            <a:r>
              <a:rPr lang="en-US" sz="2000" spc="114" dirty="0">
                <a:solidFill>
                  <a:srgbClr val="FF0000"/>
                </a:solidFill>
                <a:latin typeface="Times New Roman"/>
                <a:cs typeface="Times New Roman"/>
              </a:rPr>
              <a:t>2. I</a:t>
            </a:r>
            <a:r>
              <a:rPr lang="en-US" sz="2000" spc="35" dirty="0">
                <a:solidFill>
                  <a:srgbClr val="FF0000"/>
                </a:solidFill>
                <a:latin typeface="Times New Roman"/>
                <a:cs typeface="Times New Roman"/>
              </a:rPr>
              <a:t> </a:t>
            </a:r>
            <a:r>
              <a:rPr lang="en-US" sz="2000" spc="150" dirty="0">
                <a:solidFill>
                  <a:srgbClr val="FF0000"/>
                </a:solidFill>
                <a:latin typeface="Times New Roman"/>
                <a:cs typeface="Times New Roman"/>
              </a:rPr>
              <a:t>want</a:t>
            </a:r>
            <a:r>
              <a:rPr lang="en-US" sz="2000" spc="40" dirty="0">
                <a:solidFill>
                  <a:srgbClr val="FF0000"/>
                </a:solidFill>
                <a:latin typeface="Times New Roman"/>
                <a:cs typeface="Times New Roman"/>
              </a:rPr>
              <a:t> </a:t>
            </a:r>
            <a:r>
              <a:rPr lang="en-US" sz="2000" spc="140" dirty="0">
                <a:solidFill>
                  <a:srgbClr val="FF0000"/>
                </a:solidFill>
                <a:latin typeface="Times New Roman"/>
                <a:cs typeface="Times New Roman"/>
              </a:rPr>
              <a:t>the</a:t>
            </a:r>
            <a:r>
              <a:rPr lang="en-US" sz="2000" spc="45" dirty="0">
                <a:solidFill>
                  <a:srgbClr val="FF0000"/>
                </a:solidFill>
                <a:latin typeface="Times New Roman"/>
                <a:cs typeface="Times New Roman"/>
              </a:rPr>
              <a:t> </a:t>
            </a:r>
            <a:r>
              <a:rPr lang="en-US" sz="2000" spc="50" dirty="0">
                <a:solidFill>
                  <a:srgbClr val="FF0000"/>
                </a:solidFill>
                <a:latin typeface="Times New Roman"/>
                <a:cs typeface="Times New Roman"/>
              </a:rPr>
              <a:t>following</a:t>
            </a:r>
            <a:r>
              <a:rPr lang="en-US" sz="2000" spc="35" dirty="0">
                <a:solidFill>
                  <a:srgbClr val="FF0000"/>
                </a:solidFill>
                <a:latin typeface="Times New Roman"/>
                <a:cs typeface="Times New Roman"/>
              </a:rPr>
              <a:t> </a:t>
            </a:r>
            <a:r>
              <a:rPr lang="en-US" sz="2000" spc="100" dirty="0">
                <a:solidFill>
                  <a:srgbClr val="FF0000"/>
                </a:solidFill>
                <a:latin typeface="Times New Roman"/>
                <a:cs typeface="Times New Roman"/>
              </a:rPr>
              <a:t>items:</a:t>
            </a:r>
            <a:r>
              <a:rPr lang="en-US" sz="2000" spc="40" dirty="0">
                <a:solidFill>
                  <a:srgbClr val="FF0000"/>
                </a:solidFill>
                <a:latin typeface="Times New Roman"/>
                <a:cs typeface="Times New Roman"/>
              </a:rPr>
              <a:t> </a:t>
            </a:r>
            <a:r>
              <a:rPr lang="en-US" sz="2000" spc="130" dirty="0">
                <a:solidFill>
                  <a:srgbClr val="FF0000"/>
                </a:solidFill>
                <a:latin typeface="Times New Roman"/>
                <a:cs typeface="Times New Roman"/>
              </a:rPr>
              <a:t>butter,</a:t>
            </a:r>
            <a:r>
              <a:rPr lang="en-US" sz="2000" spc="40" dirty="0">
                <a:solidFill>
                  <a:srgbClr val="FF0000"/>
                </a:solidFill>
                <a:latin typeface="Times New Roman"/>
                <a:cs typeface="Times New Roman"/>
              </a:rPr>
              <a:t> </a:t>
            </a:r>
            <a:r>
              <a:rPr lang="en-US" sz="2000" spc="120" dirty="0">
                <a:solidFill>
                  <a:srgbClr val="FF0000"/>
                </a:solidFill>
                <a:latin typeface="Times New Roman"/>
                <a:cs typeface="Times New Roman"/>
              </a:rPr>
              <a:t>sugar,</a:t>
            </a:r>
            <a:r>
              <a:rPr lang="en-US" sz="2000" spc="40"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35" dirty="0">
                <a:solidFill>
                  <a:srgbClr val="FF0000"/>
                </a:solidFill>
                <a:latin typeface="Times New Roman"/>
                <a:cs typeface="Times New Roman"/>
              </a:rPr>
              <a:t> </a:t>
            </a:r>
            <a:r>
              <a:rPr lang="en-US" sz="2000" spc="70" dirty="0">
                <a:solidFill>
                  <a:srgbClr val="FF0000"/>
                </a:solidFill>
                <a:latin typeface="Times New Roman"/>
                <a:cs typeface="Times New Roman"/>
              </a:rPr>
              <a:t>flour.</a:t>
            </a:r>
          </a:p>
          <a:p>
            <a:pPr marL="0" indent="0">
              <a:lnSpc>
                <a:spcPct val="100000"/>
              </a:lnSpc>
              <a:spcBef>
                <a:spcPts val="600"/>
              </a:spcBef>
              <a:buNone/>
            </a:pPr>
            <a:endParaRPr lang="en-US" sz="2000" dirty="0">
              <a:latin typeface="Times New Roman"/>
              <a:cs typeface="Times New Roman"/>
            </a:endParaRPr>
          </a:p>
          <a:p>
            <a:endParaRPr lang="en-US" sz="2000" dirty="0"/>
          </a:p>
        </p:txBody>
      </p:sp>
      <p:pic>
        <p:nvPicPr>
          <p:cNvPr id="5" name="Content Placeholder 4" descr="Icon&#10;&#10;Description automatically generated">
            <a:extLst>
              <a:ext uri="{FF2B5EF4-FFF2-40B4-BE49-F238E27FC236}">
                <a16:creationId xmlns:a16="http://schemas.microsoft.com/office/drawing/2014/main" xmlns="" id="{190C42FC-2314-41BE-987E-DA025BAC7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935" y="998806"/>
            <a:ext cx="4994031" cy="4894047"/>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13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6EAC9-D37B-4530-A59E-FC1061766B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6A01E61-EA05-41EA-9451-4082354B8BBB}"/>
              </a:ext>
            </a:extLst>
          </p:cNvPr>
          <p:cNvSpPr>
            <a:spLocks noGrp="1"/>
          </p:cNvSpPr>
          <p:nvPr>
            <p:ph idx="1"/>
          </p:nvPr>
        </p:nvSpPr>
        <p:spPr/>
        <p:txBody>
          <a:bodyPr/>
          <a:lstStyle/>
          <a:p>
            <a:r>
              <a:rPr lang="en-US" sz="2000" b="1" dirty="0">
                <a:effectLst/>
                <a:latin typeface="Times New Roman" panose="02020603050405020304" pitchFamily="18" charset="0"/>
                <a:ea typeface="Times New Roman" panose="02020603050405020304" pitchFamily="18" charset="0"/>
              </a:rPr>
              <a:t>Colons follow independent clauses and are used to call attention to information that comes after. Colons come after the independent clause and before the word, phrase, sentence, quotation, or list it is introducing.</a:t>
            </a:r>
            <a:endParaRPr lang="en-US" sz="2000" b="1" dirty="0">
              <a:latin typeface="Times New Roman" panose="02020603050405020304" pitchFamily="18" charset="0"/>
              <a:ea typeface="Times New Roman" panose="02020603050405020304" pitchFamily="18" charset="0"/>
            </a:endParaRPr>
          </a:p>
          <a:p>
            <a:pPr marL="0" indent="0">
              <a:buNone/>
            </a:pPr>
            <a:r>
              <a:rPr lang="en-US" sz="2400" b="1" dirty="0">
                <a:effectLst/>
                <a:latin typeface="Times New Roman" panose="02020603050405020304" pitchFamily="18" charset="0"/>
                <a:ea typeface="Times New Roman" panose="02020603050405020304" pitchFamily="18" charset="0"/>
              </a:rPr>
              <a:t>Example</a:t>
            </a:r>
            <a:r>
              <a:rPr lang="en-US"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dirty="0"/>
              <a:t>Lately, I have had only one thing on my mind: graduation. </a:t>
            </a:r>
          </a:p>
          <a:p>
            <a:r>
              <a:rPr lang="en-US" dirty="0"/>
              <a:t>Lately, I have had one thing on my mind: graduating from college. </a:t>
            </a:r>
          </a:p>
          <a:p>
            <a:r>
              <a:rPr lang="en-US" dirty="0"/>
              <a:t>Lately, I have had only one thing on my mind: I can’t wait to graduate.</a:t>
            </a:r>
          </a:p>
          <a:p>
            <a:r>
              <a:rPr lang="en-US" dirty="0"/>
              <a:t> Lately, I have had several things on my mind: papers, grades, and finals.</a:t>
            </a:r>
          </a:p>
          <a:p>
            <a:endParaRPr lang="en-US" dirty="0"/>
          </a:p>
        </p:txBody>
      </p:sp>
    </p:spTree>
    <p:extLst>
      <p:ext uri="{BB962C8B-B14F-4D97-AF65-F5344CB8AC3E}">
        <p14:creationId xmlns:p14="http://schemas.microsoft.com/office/powerpoint/2010/main" val="352783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6D5E-52D0-4705-82EE-D963D9859C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6462D23-50EB-4C70-A085-45DFF05E5AF6}"/>
              </a:ext>
            </a:extLst>
          </p:cNvPr>
          <p:cNvSpPr>
            <a:spLocks noGrp="1"/>
          </p:cNvSpPr>
          <p:nvPr>
            <p:ph idx="1"/>
          </p:nvPr>
        </p:nvSpPr>
        <p:spPr>
          <a:solidFill>
            <a:schemeClr val="accent5">
              <a:lumMod val="40000"/>
              <a:lumOff val="60000"/>
            </a:schemeClr>
          </a:solidFill>
        </p:spPr>
        <p:txBody>
          <a:bodyPr>
            <a:normAutofit/>
          </a:bodyPr>
          <a:lstStyle/>
          <a:p>
            <a:r>
              <a:rPr lang="en-US" sz="2000" dirty="0"/>
              <a:t>Never use a colon after a verb that directly introduces a list. </a:t>
            </a:r>
          </a:p>
          <a:p>
            <a:endParaRPr lang="en-US" sz="2000" dirty="0"/>
          </a:p>
          <a:p>
            <a:endParaRPr lang="en-US" sz="2000" dirty="0"/>
          </a:p>
          <a:p>
            <a:r>
              <a:rPr lang="en-US" sz="2000" dirty="0" smtClean="0">
                <a:highlight>
                  <a:srgbClr val="FFFF00"/>
                </a:highlight>
              </a:rPr>
              <a:t>The things on my mind are: papers, grades, and finals. ( x)</a:t>
            </a:r>
            <a:endParaRPr lang="en-US" sz="2000" dirty="0">
              <a:highlight>
                <a:srgbClr val="FFFF00"/>
              </a:highlight>
            </a:endParaRPr>
          </a:p>
          <a:p>
            <a:r>
              <a:rPr lang="en-US" sz="2000" dirty="0"/>
              <a:t>The things on my mind are the following: papers, grades, and finals.</a:t>
            </a:r>
          </a:p>
          <a:p>
            <a:r>
              <a:rPr lang="en-US" sz="2000" dirty="0"/>
              <a:t> The things on my mind are papers, grades, and finals.</a:t>
            </a:r>
          </a:p>
        </p:txBody>
      </p:sp>
    </p:spTree>
    <p:extLst>
      <p:ext uri="{BB962C8B-B14F-4D97-AF65-F5344CB8AC3E}">
        <p14:creationId xmlns:p14="http://schemas.microsoft.com/office/powerpoint/2010/main" val="450408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4AB96-464A-44D2-9CE2-126A2F8E6FD7}"/>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114AD1FA-A409-43CD-856F-738D93B4840A}"/>
              </a:ext>
            </a:extLst>
          </p:cNvPr>
          <p:cNvSpPr>
            <a:spLocks noGrp="1"/>
          </p:cNvSpPr>
          <p:nvPr>
            <p:ph idx="1"/>
          </p:nvPr>
        </p:nvSpPr>
        <p:spPr/>
        <p:txBody>
          <a:bodyPr/>
          <a:lstStyle/>
          <a:p>
            <a:r>
              <a:rPr lang="en-US" dirty="0"/>
              <a:t>Which of the following is false about COLON?</a:t>
            </a:r>
          </a:p>
          <a:p>
            <a:pPr marL="0" indent="0">
              <a:buNone/>
            </a:pPr>
            <a:endParaRPr lang="en-US" dirty="0"/>
          </a:p>
          <a:p>
            <a:r>
              <a:rPr lang="en-US" dirty="0">
                <a:latin typeface="Times New Roman" panose="02020603050405020304" pitchFamily="18" charset="0"/>
                <a:cs typeface="Times New Roman" panose="02020603050405020304" pitchFamily="18" charset="0"/>
              </a:rPr>
              <a:t>A. </a:t>
            </a:r>
            <a:r>
              <a:rPr lang="en-US" spc="185" dirty="0">
                <a:latin typeface="Times New Roman" panose="02020603050405020304" pitchFamily="18" charset="0"/>
                <a:cs typeface="Times New Roman" panose="02020603050405020304" pitchFamily="18" charset="0"/>
              </a:rPr>
              <a:t>Use</a:t>
            </a:r>
            <a:r>
              <a:rPr lang="en-US" spc="55" dirty="0">
                <a:latin typeface="Times New Roman" panose="02020603050405020304" pitchFamily="18" charset="0"/>
                <a:cs typeface="Times New Roman" panose="02020603050405020304" pitchFamily="18" charset="0"/>
              </a:rPr>
              <a:t> </a:t>
            </a:r>
            <a:r>
              <a:rPr lang="en-US" spc="180" dirty="0">
                <a:latin typeface="Times New Roman" panose="02020603050405020304" pitchFamily="18" charset="0"/>
                <a:cs typeface="Times New Roman" panose="02020603050405020304" pitchFamily="18" charset="0"/>
              </a:rPr>
              <a:t>the</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colon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to</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introduce</a:t>
            </a:r>
            <a:r>
              <a:rPr lang="en-US" spc="5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a</a:t>
            </a:r>
            <a:r>
              <a:rPr lang="en-US" spc="45" dirty="0">
                <a:latin typeface="Times New Roman" panose="02020603050405020304" pitchFamily="18" charset="0"/>
                <a:cs typeface="Times New Roman" panose="02020603050405020304" pitchFamily="18" charset="0"/>
              </a:rPr>
              <a:t> </a:t>
            </a:r>
            <a:r>
              <a:rPr lang="en-US" spc="145" dirty="0">
                <a:latin typeface="Times New Roman" panose="02020603050405020304" pitchFamily="18" charset="0"/>
                <a:cs typeface="Times New Roman" panose="02020603050405020304" pitchFamily="18" charset="0"/>
              </a:rPr>
              <a:t>list</a:t>
            </a:r>
            <a:r>
              <a:rPr lang="en-US" spc="60" dirty="0">
                <a:latin typeface="Times New Roman" panose="02020603050405020304" pitchFamily="18" charset="0"/>
                <a:cs typeface="Times New Roman" panose="02020603050405020304" pitchFamily="18" charset="0"/>
              </a:rPr>
              <a:t> </a:t>
            </a:r>
            <a:r>
              <a:rPr lang="en-US" spc="125" dirty="0">
                <a:latin typeface="Times New Roman" panose="02020603050405020304" pitchFamily="18" charset="0"/>
                <a:cs typeface="Times New Roman" panose="02020603050405020304" pitchFamily="18" charset="0"/>
              </a:rPr>
              <a:t>of</a:t>
            </a:r>
            <a:r>
              <a:rPr lang="en-US" spc="6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items</a:t>
            </a:r>
            <a:r>
              <a:rPr lang="en-US" spc="55" dirty="0">
                <a:latin typeface="Times New Roman" panose="02020603050405020304" pitchFamily="18" charset="0"/>
                <a:cs typeface="Times New Roman" panose="02020603050405020304" pitchFamily="18" charset="0"/>
              </a:rPr>
              <a:t> </a:t>
            </a:r>
            <a:r>
              <a:rPr lang="en-US" spc="215" dirty="0">
                <a:latin typeface="Times New Roman" panose="02020603050405020304" pitchFamily="18" charset="0"/>
                <a:cs typeface="Times New Roman" panose="02020603050405020304" pitchFamily="18" charset="0"/>
              </a:rPr>
              <a:t>when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introductory</a:t>
            </a:r>
            <a:r>
              <a:rPr lang="en-US" spc="4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words</a:t>
            </a:r>
            <a:r>
              <a:rPr lang="en-US" spc="60" dirty="0">
                <a:latin typeface="Times New Roman" panose="02020603050405020304" pitchFamily="18" charset="0"/>
                <a:cs typeface="Times New Roman" panose="02020603050405020304" pitchFamily="18" charset="0"/>
              </a:rPr>
              <a:t> </a:t>
            </a:r>
            <a:r>
              <a:rPr lang="en-US" spc="185" dirty="0">
                <a:latin typeface="Times New Roman" panose="02020603050405020304" pitchFamily="18" charset="0"/>
                <a:cs typeface="Times New Roman" panose="02020603050405020304" pitchFamily="18" charset="0"/>
              </a:rPr>
              <a:t>such</a:t>
            </a:r>
            <a:r>
              <a:rPr lang="en-US" spc="5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as namely, for example do not appear.</a:t>
            </a:r>
          </a:p>
          <a:p>
            <a:r>
              <a:rPr lang="en-US" spc="170" dirty="0">
                <a:latin typeface="Times New Roman" panose="02020603050405020304" pitchFamily="18" charset="0"/>
                <a:cs typeface="Times New Roman" panose="02020603050405020304" pitchFamily="18" charset="0"/>
              </a:rPr>
              <a:t>B. </a:t>
            </a:r>
            <a:r>
              <a:rPr lang="en-US" spc="185" dirty="0">
                <a:latin typeface="Times New Roman" panose="02020603050405020304" pitchFamily="18" charset="0"/>
                <a:cs typeface="Times New Roman" panose="02020603050405020304" pitchFamily="18" charset="0"/>
              </a:rPr>
              <a:t>Use</a:t>
            </a:r>
            <a:r>
              <a:rPr lang="en-US" spc="55" dirty="0">
                <a:latin typeface="Times New Roman" panose="02020603050405020304" pitchFamily="18" charset="0"/>
                <a:cs typeface="Times New Roman" panose="02020603050405020304" pitchFamily="18" charset="0"/>
              </a:rPr>
              <a:t> </a:t>
            </a:r>
            <a:r>
              <a:rPr lang="en-US" spc="180" dirty="0">
                <a:latin typeface="Times New Roman" panose="02020603050405020304" pitchFamily="18" charset="0"/>
                <a:cs typeface="Times New Roman" panose="02020603050405020304" pitchFamily="18" charset="0"/>
              </a:rPr>
              <a:t>the</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colon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to</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introduce</a:t>
            </a:r>
            <a:r>
              <a:rPr lang="en-US" spc="5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a</a:t>
            </a:r>
            <a:r>
              <a:rPr lang="en-US" spc="45" dirty="0">
                <a:latin typeface="Times New Roman" panose="02020603050405020304" pitchFamily="18" charset="0"/>
                <a:cs typeface="Times New Roman" panose="02020603050405020304" pitchFamily="18" charset="0"/>
              </a:rPr>
              <a:t> </a:t>
            </a:r>
            <a:r>
              <a:rPr lang="en-US" spc="145" dirty="0">
                <a:latin typeface="Times New Roman" panose="02020603050405020304" pitchFamily="18" charset="0"/>
                <a:cs typeface="Times New Roman" panose="02020603050405020304" pitchFamily="18" charset="0"/>
              </a:rPr>
              <a:t>list</a:t>
            </a:r>
            <a:r>
              <a:rPr lang="en-US" spc="60" dirty="0">
                <a:latin typeface="Times New Roman" panose="02020603050405020304" pitchFamily="18" charset="0"/>
                <a:cs typeface="Times New Roman" panose="02020603050405020304" pitchFamily="18" charset="0"/>
              </a:rPr>
              <a:t> </a:t>
            </a:r>
            <a:r>
              <a:rPr lang="en-US" spc="125" dirty="0">
                <a:latin typeface="Times New Roman" panose="02020603050405020304" pitchFamily="18" charset="0"/>
                <a:cs typeface="Times New Roman" panose="02020603050405020304" pitchFamily="18" charset="0"/>
              </a:rPr>
              <a:t>of</a:t>
            </a:r>
            <a:r>
              <a:rPr lang="en-US" spc="6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items</a:t>
            </a:r>
            <a:r>
              <a:rPr lang="en-US" spc="55" dirty="0">
                <a:latin typeface="Times New Roman" panose="02020603050405020304" pitchFamily="18" charset="0"/>
                <a:cs typeface="Times New Roman" panose="02020603050405020304" pitchFamily="18" charset="0"/>
              </a:rPr>
              <a:t> </a:t>
            </a:r>
            <a:r>
              <a:rPr lang="en-US" spc="215" dirty="0">
                <a:latin typeface="Times New Roman" panose="02020603050405020304" pitchFamily="18" charset="0"/>
                <a:cs typeface="Times New Roman" panose="02020603050405020304" pitchFamily="18" charset="0"/>
              </a:rPr>
              <a:t>when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introductory</a:t>
            </a:r>
            <a:r>
              <a:rPr lang="en-US" spc="4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words</a:t>
            </a:r>
            <a:r>
              <a:rPr lang="en-US" spc="60" dirty="0">
                <a:latin typeface="Times New Roman" panose="02020603050405020304" pitchFamily="18" charset="0"/>
                <a:cs typeface="Times New Roman" panose="02020603050405020304" pitchFamily="18" charset="0"/>
              </a:rPr>
              <a:t> </a:t>
            </a:r>
            <a:r>
              <a:rPr lang="en-US" spc="185" dirty="0">
                <a:latin typeface="Times New Roman" panose="02020603050405020304" pitchFamily="18" charset="0"/>
                <a:cs typeface="Times New Roman" panose="02020603050405020304" pitchFamily="18" charset="0"/>
              </a:rPr>
              <a:t>such</a:t>
            </a:r>
            <a:r>
              <a:rPr lang="en-US" spc="5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as namely, for example appear in the sentence.</a:t>
            </a:r>
          </a:p>
          <a:p>
            <a:r>
              <a:rPr lang="en-US" spc="17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Never use a colon after a verb that directly introduces a list. </a:t>
            </a:r>
          </a:p>
          <a:p>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77870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40EAC-3891-4E47-9984-A4F984EA6F2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C04610C8-7468-49EC-891E-B6DE6165390C}"/>
              </a:ext>
            </a:extLst>
          </p:cNvPr>
          <p:cNvSpPr>
            <a:spLocks noGrp="1"/>
          </p:cNvSpPr>
          <p:nvPr>
            <p:ph idx="1"/>
          </p:nvPr>
        </p:nvSpPr>
        <p:spPr/>
        <p:txBody>
          <a:bodyPr/>
          <a:lstStyle/>
          <a:p>
            <a:r>
              <a:rPr lang="en-US" b="1" dirty="0"/>
              <a:t>OPTION- B</a:t>
            </a:r>
          </a:p>
        </p:txBody>
      </p:sp>
    </p:spTree>
    <p:extLst>
      <p:ext uri="{BB962C8B-B14F-4D97-AF65-F5344CB8AC3E}">
        <p14:creationId xmlns:p14="http://schemas.microsoft.com/office/powerpoint/2010/main" val="1396243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6203DC0-A011-4671-860E-865834D3B453}"/>
              </a:ext>
            </a:extLst>
          </p:cNvPr>
          <p:cNvSpPr>
            <a:spLocks noGrp="1"/>
          </p:cNvSpPr>
          <p:nvPr>
            <p:ph type="title"/>
          </p:nvPr>
        </p:nvSpPr>
        <p:spPr>
          <a:xfrm>
            <a:off x="649224" y="645106"/>
            <a:ext cx="3650279" cy="1259894"/>
          </a:xfrm>
        </p:spPr>
        <p:txBody>
          <a:bodyPr>
            <a:normAutofit/>
          </a:bodyPr>
          <a:lstStyle/>
          <a:p>
            <a:r>
              <a:rPr lang="en-US" dirty="0"/>
              <a:t>What is </a:t>
            </a:r>
            <a:r>
              <a:rPr lang="en-US" b="1" dirty="0"/>
              <a:t>PUNCTUATION</a:t>
            </a:r>
          </a:p>
        </p:txBody>
      </p:sp>
      <p:sp>
        <p:nvSpPr>
          <p:cNvPr id="12" name="Rectangle 11">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2CFCC260-6712-454A-B735-2C11E5E570DB}"/>
              </a:ext>
            </a:extLst>
          </p:cNvPr>
          <p:cNvSpPr>
            <a:spLocks noGrp="1"/>
          </p:cNvSpPr>
          <p:nvPr>
            <p:ph idx="1"/>
          </p:nvPr>
        </p:nvSpPr>
        <p:spPr>
          <a:xfrm>
            <a:off x="649225" y="2133600"/>
            <a:ext cx="3650278" cy="3759253"/>
          </a:xfrm>
        </p:spPr>
        <p:txBody>
          <a:bodyPr>
            <a:normAutofit/>
          </a:bodyPr>
          <a:lstStyle/>
          <a:p>
            <a:r>
              <a:rPr lang="en-US" sz="2000" dirty="0"/>
              <a:t>Punctuation is the symbol that you use to divide written words into sentences and clauses.</a:t>
            </a:r>
          </a:p>
          <a:p>
            <a:endParaRPr lang="en-US" sz="2000" dirty="0"/>
          </a:p>
          <a:p>
            <a:r>
              <a:rPr lang="en-US" sz="2000" b="1" dirty="0"/>
              <a:t>For Example</a:t>
            </a:r>
            <a:r>
              <a:rPr lang="en-US" sz="2000" dirty="0"/>
              <a:t>:-</a:t>
            </a:r>
          </a:p>
          <a:p>
            <a:r>
              <a:rPr lang="en-US" sz="2000" dirty="0"/>
              <a:t>Jessica scanned the lines, none of which had any punctuation. </a:t>
            </a:r>
          </a:p>
        </p:txBody>
      </p:sp>
      <p:pic>
        <p:nvPicPr>
          <p:cNvPr id="5" name="Picture 4" descr="Shape, circle&#10;&#10;Description automatically generated">
            <a:extLst>
              <a:ext uri="{FF2B5EF4-FFF2-40B4-BE49-F238E27FC236}">
                <a16:creationId xmlns:a16="http://schemas.microsoft.com/office/drawing/2014/main" xmlns="" id="{AA3595A0-F40C-4BA1-873D-FC60178AE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751" y="1661618"/>
            <a:ext cx="6953577" cy="4172146"/>
          </a:xfrm>
          <a:prstGeom prst="rect">
            <a:avLst/>
          </a:prstGeom>
        </p:spPr>
      </p:pic>
      <p:sp>
        <p:nvSpPr>
          <p:cNvPr id="14"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62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D72FC3-6D5C-413C-9CD4-0D2BC110A60F}"/>
              </a:ext>
            </a:extLst>
          </p:cNvPr>
          <p:cNvSpPr>
            <a:spLocks noGrp="1"/>
          </p:cNvSpPr>
          <p:nvPr>
            <p:ph type="title"/>
          </p:nvPr>
        </p:nvSpPr>
        <p:spPr>
          <a:xfrm>
            <a:off x="649224" y="645106"/>
            <a:ext cx="3650279" cy="1259894"/>
          </a:xfrm>
        </p:spPr>
        <p:txBody>
          <a:bodyPr>
            <a:normAutofit/>
          </a:bodyPr>
          <a:lstStyle/>
          <a:p>
            <a:r>
              <a:rPr lang="en-US" b="1" i="1" u="sng" dirty="0">
                <a:latin typeface="Times New Roman" panose="02020603050405020304" pitchFamily="18" charset="0"/>
                <a:cs typeface="Times New Roman" panose="02020603050405020304" pitchFamily="18" charset="0"/>
              </a:rPr>
              <a:t>SEMI COLON</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4CB9562F-A45F-4B88-9B00-146C2092E9FD}"/>
              </a:ext>
            </a:extLst>
          </p:cNvPr>
          <p:cNvSpPr>
            <a:spLocks noGrp="1"/>
          </p:cNvSpPr>
          <p:nvPr>
            <p:ph idx="1"/>
          </p:nvPr>
        </p:nvSpPr>
        <p:spPr>
          <a:xfrm>
            <a:off x="649225" y="1420837"/>
            <a:ext cx="6792584" cy="4472017"/>
          </a:xfrm>
        </p:spPr>
        <p:txBody>
          <a:bodyPr>
            <a:normAutofit/>
          </a:bodyPr>
          <a:lstStyle/>
          <a:p>
            <a:r>
              <a:rPr lang="en-US" sz="1800" b="1" spc="185" dirty="0">
                <a:latin typeface="Times New Roman"/>
                <a:cs typeface="Times New Roman"/>
              </a:rPr>
              <a:t>Use</a:t>
            </a:r>
            <a:r>
              <a:rPr lang="en-US" sz="1800" b="1" spc="35" dirty="0">
                <a:latin typeface="Times New Roman"/>
                <a:cs typeface="Times New Roman"/>
              </a:rPr>
              <a:t> </a:t>
            </a:r>
            <a:r>
              <a:rPr lang="en-US" sz="1800" b="1" spc="175" dirty="0">
                <a:latin typeface="Times New Roman"/>
                <a:cs typeface="Times New Roman"/>
              </a:rPr>
              <a:t>a</a:t>
            </a:r>
            <a:r>
              <a:rPr lang="en-US" sz="1800" b="1" spc="55" dirty="0">
                <a:latin typeface="Times New Roman"/>
                <a:cs typeface="Times New Roman"/>
              </a:rPr>
              <a:t> </a:t>
            </a:r>
            <a:r>
              <a:rPr lang="en-US" sz="1800" b="1" spc="170" dirty="0">
                <a:latin typeface="Times New Roman"/>
                <a:cs typeface="Times New Roman"/>
              </a:rPr>
              <a:t>semicolon</a:t>
            </a:r>
            <a:r>
              <a:rPr lang="en-US" sz="1800" b="1" spc="45" dirty="0">
                <a:latin typeface="Times New Roman"/>
                <a:cs typeface="Times New Roman"/>
              </a:rPr>
              <a:t> </a:t>
            </a:r>
            <a:r>
              <a:rPr lang="en-US" sz="1800" b="1" spc="170" dirty="0">
                <a:latin typeface="Times New Roman"/>
                <a:cs typeface="Times New Roman"/>
              </a:rPr>
              <a:t>in</a:t>
            </a:r>
            <a:r>
              <a:rPr lang="en-US" sz="1800" b="1" spc="50" dirty="0">
                <a:latin typeface="Times New Roman"/>
                <a:cs typeface="Times New Roman"/>
              </a:rPr>
              <a:t> </a:t>
            </a:r>
            <a:r>
              <a:rPr lang="en-US" sz="1800" b="1" spc="165" dirty="0">
                <a:latin typeface="Times New Roman"/>
                <a:cs typeface="Times New Roman"/>
              </a:rPr>
              <a:t>place</a:t>
            </a:r>
            <a:r>
              <a:rPr lang="en-US" sz="1800" b="1" spc="55" dirty="0">
                <a:latin typeface="Times New Roman"/>
                <a:cs typeface="Times New Roman"/>
              </a:rPr>
              <a:t> </a:t>
            </a:r>
            <a:r>
              <a:rPr lang="en-US" sz="1800" b="1" spc="125" dirty="0">
                <a:latin typeface="Times New Roman"/>
                <a:cs typeface="Times New Roman"/>
              </a:rPr>
              <a:t>of</a:t>
            </a:r>
            <a:r>
              <a:rPr lang="en-US" sz="1800" b="1" spc="60" dirty="0">
                <a:latin typeface="Times New Roman"/>
                <a:cs typeface="Times New Roman"/>
              </a:rPr>
              <a:t> </a:t>
            </a:r>
            <a:r>
              <a:rPr lang="en-US" sz="1800" b="1" spc="175" dirty="0">
                <a:latin typeface="Times New Roman"/>
                <a:cs typeface="Times New Roman"/>
              </a:rPr>
              <a:t>a</a:t>
            </a:r>
            <a:r>
              <a:rPr lang="en-US" sz="1800" b="1" spc="50" dirty="0">
                <a:latin typeface="Times New Roman"/>
                <a:cs typeface="Times New Roman"/>
              </a:rPr>
              <a:t> </a:t>
            </a:r>
            <a:r>
              <a:rPr lang="en-US" sz="1800" b="1" spc="130" dirty="0">
                <a:latin typeface="Times New Roman"/>
                <a:cs typeface="Times New Roman"/>
              </a:rPr>
              <a:t>full</a:t>
            </a:r>
            <a:r>
              <a:rPr lang="en-US" sz="1800" b="1" spc="60" dirty="0">
                <a:latin typeface="Times New Roman"/>
                <a:cs typeface="Times New Roman"/>
              </a:rPr>
              <a:t> </a:t>
            </a:r>
            <a:r>
              <a:rPr lang="en-US" sz="1800" b="1" spc="165" dirty="0">
                <a:latin typeface="Times New Roman"/>
                <a:cs typeface="Times New Roman"/>
              </a:rPr>
              <a:t>stop</a:t>
            </a:r>
            <a:r>
              <a:rPr lang="en-US" sz="1800" b="1" spc="55" dirty="0">
                <a:latin typeface="Times New Roman"/>
                <a:cs typeface="Times New Roman"/>
              </a:rPr>
              <a:t> </a:t>
            </a:r>
            <a:r>
              <a:rPr lang="en-US" sz="1800" b="1" spc="165" dirty="0">
                <a:latin typeface="Times New Roman"/>
                <a:cs typeface="Times New Roman"/>
              </a:rPr>
              <a:t>to</a:t>
            </a:r>
            <a:r>
              <a:rPr lang="en-US" sz="1800" b="1" spc="50" dirty="0">
                <a:latin typeface="Times New Roman"/>
                <a:cs typeface="Times New Roman"/>
              </a:rPr>
              <a:t> </a:t>
            </a:r>
            <a:r>
              <a:rPr lang="en-US" sz="1800" b="1" spc="170" dirty="0">
                <a:latin typeface="Times New Roman"/>
                <a:cs typeface="Times New Roman"/>
              </a:rPr>
              <a:t>separate</a:t>
            </a:r>
            <a:r>
              <a:rPr lang="en-US" sz="1800" b="1" spc="45" dirty="0">
                <a:latin typeface="Times New Roman"/>
                <a:cs typeface="Times New Roman"/>
              </a:rPr>
              <a:t> </a:t>
            </a:r>
            <a:r>
              <a:rPr lang="en-US" sz="1800" b="1" spc="190" dirty="0">
                <a:latin typeface="Times New Roman"/>
                <a:cs typeface="Times New Roman"/>
              </a:rPr>
              <a:t>two</a:t>
            </a:r>
            <a:r>
              <a:rPr lang="en-US" sz="1800" b="1" spc="55" dirty="0">
                <a:latin typeface="Times New Roman"/>
                <a:cs typeface="Times New Roman"/>
              </a:rPr>
              <a:t> </a:t>
            </a:r>
            <a:r>
              <a:rPr lang="en-US" sz="1800" b="1" spc="170" dirty="0">
                <a:latin typeface="Times New Roman"/>
                <a:cs typeface="Times New Roman"/>
              </a:rPr>
              <a:t>sentences.</a:t>
            </a:r>
            <a:r>
              <a:rPr lang="en-US" sz="1800" b="1" spc="50" dirty="0">
                <a:latin typeface="Times New Roman"/>
                <a:cs typeface="Times New Roman"/>
              </a:rPr>
              <a:t> </a:t>
            </a:r>
            <a:r>
              <a:rPr lang="en-US" sz="1800" b="1" spc="195" dirty="0">
                <a:latin typeface="Times New Roman"/>
                <a:cs typeface="Times New Roman"/>
              </a:rPr>
              <a:t>where</a:t>
            </a:r>
            <a:r>
              <a:rPr lang="en-US" sz="1800" b="1" spc="55" dirty="0">
                <a:latin typeface="Times New Roman"/>
                <a:cs typeface="Times New Roman"/>
              </a:rPr>
              <a:t> </a:t>
            </a:r>
            <a:r>
              <a:rPr lang="en-US" sz="1800" b="1" spc="180" dirty="0">
                <a:latin typeface="Times New Roman"/>
                <a:cs typeface="Times New Roman"/>
              </a:rPr>
              <a:t>the </a:t>
            </a:r>
            <a:r>
              <a:rPr lang="en-US" sz="1800" b="1" spc="160" dirty="0">
                <a:latin typeface="Times New Roman"/>
                <a:cs typeface="Times New Roman"/>
              </a:rPr>
              <a:t>conjunction</a:t>
            </a:r>
            <a:r>
              <a:rPr lang="en-US" sz="1800" b="1" spc="45" dirty="0">
                <a:latin typeface="Times New Roman"/>
                <a:cs typeface="Times New Roman"/>
              </a:rPr>
              <a:t> </a:t>
            </a:r>
            <a:r>
              <a:rPr lang="en-US" sz="1800" b="1" spc="180" dirty="0">
                <a:latin typeface="Times New Roman"/>
                <a:cs typeface="Times New Roman"/>
              </a:rPr>
              <a:t>has</a:t>
            </a:r>
            <a:r>
              <a:rPr lang="en-US" sz="1800" b="1" spc="55" dirty="0">
                <a:latin typeface="Times New Roman"/>
                <a:cs typeface="Times New Roman"/>
              </a:rPr>
              <a:t> </a:t>
            </a:r>
            <a:r>
              <a:rPr lang="en-US" sz="1800" b="1" spc="185" dirty="0">
                <a:latin typeface="Times New Roman"/>
                <a:cs typeface="Times New Roman"/>
              </a:rPr>
              <a:t>been</a:t>
            </a:r>
            <a:r>
              <a:rPr lang="en-US" sz="1800" b="1" spc="50" dirty="0">
                <a:latin typeface="Times New Roman"/>
                <a:cs typeface="Times New Roman"/>
              </a:rPr>
              <a:t> </a:t>
            </a:r>
            <a:r>
              <a:rPr lang="en-US" sz="1800" b="1" spc="135" dirty="0">
                <a:latin typeface="Times New Roman"/>
                <a:cs typeface="Times New Roman"/>
              </a:rPr>
              <a:t>left</a:t>
            </a:r>
            <a:r>
              <a:rPr lang="en-US" sz="1800" b="1" spc="55" dirty="0">
                <a:latin typeface="Times New Roman"/>
                <a:cs typeface="Times New Roman"/>
              </a:rPr>
              <a:t> </a:t>
            </a:r>
            <a:r>
              <a:rPr lang="en-US" sz="1800" b="1" spc="140" dirty="0">
                <a:latin typeface="Times New Roman"/>
                <a:cs typeface="Times New Roman"/>
              </a:rPr>
              <a:t>out.</a:t>
            </a:r>
          </a:p>
          <a:p>
            <a:pPr marL="12700">
              <a:lnSpc>
                <a:spcPct val="100000"/>
              </a:lnSpc>
              <a:spcBef>
                <a:spcPts val="700"/>
              </a:spcBef>
            </a:pPr>
            <a:r>
              <a:rPr lang="en-US" sz="1800" b="1" spc="135" dirty="0">
                <a:solidFill>
                  <a:srgbClr val="FF0000"/>
                </a:solidFill>
                <a:latin typeface="Times New Roman"/>
                <a:cs typeface="Times New Roman"/>
              </a:rPr>
              <a:t>Examples:</a:t>
            </a:r>
            <a:endParaRPr lang="en-US" sz="1800" dirty="0">
              <a:latin typeface="Times New Roman"/>
              <a:cs typeface="Times New Roman"/>
            </a:endParaRPr>
          </a:p>
          <a:p>
            <a:pPr marL="12700">
              <a:lnSpc>
                <a:spcPct val="100000"/>
              </a:lnSpc>
              <a:spcBef>
                <a:spcPts val="600"/>
              </a:spcBef>
            </a:pPr>
            <a:r>
              <a:rPr lang="en-US" sz="1800" spc="90" dirty="0">
                <a:solidFill>
                  <a:srgbClr val="FF0000"/>
                </a:solidFill>
                <a:latin typeface="Times New Roman"/>
                <a:cs typeface="Times New Roman"/>
              </a:rPr>
              <a:t>Call</a:t>
            </a:r>
            <a:r>
              <a:rPr lang="en-US" sz="1800" spc="40" dirty="0">
                <a:solidFill>
                  <a:srgbClr val="FF0000"/>
                </a:solidFill>
                <a:latin typeface="Times New Roman"/>
                <a:cs typeface="Times New Roman"/>
              </a:rPr>
              <a:t> </a:t>
            </a:r>
            <a:r>
              <a:rPr lang="en-US" sz="1800" spc="130" dirty="0">
                <a:solidFill>
                  <a:srgbClr val="FF0000"/>
                </a:solidFill>
                <a:latin typeface="Times New Roman"/>
                <a:cs typeface="Times New Roman"/>
              </a:rPr>
              <a:t>me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tomorrow;</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a:t>
            </a:r>
            <a:r>
              <a:rPr lang="en-US" sz="1800" spc="35" dirty="0">
                <a:solidFill>
                  <a:srgbClr val="FF0000"/>
                </a:solidFill>
                <a:latin typeface="Times New Roman"/>
                <a:cs typeface="Times New Roman"/>
              </a:rPr>
              <a:t> </a:t>
            </a:r>
            <a:r>
              <a:rPr lang="en-US" sz="1800" spc="60" dirty="0">
                <a:solidFill>
                  <a:srgbClr val="FF0000"/>
                </a:solidFill>
                <a:latin typeface="Times New Roman"/>
                <a:cs typeface="Times New Roman"/>
              </a:rPr>
              <a:t>will</a:t>
            </a:r>
            <a:r>
              <a:rPr lang="en-US" sz="1800" spc="40" dirty="0">
                <a:solidFill>
                  <a:srgbClr val="FF0000"/>
                </a:solidFill>
                <a:latin typeface="Times New Roman"/>
                <a:cs typeface="Times New Roman"/>
              </a:rPr>
              <a:t> </a:t>
            </a:r>
            <a:r>
              <a:rPr lang="en-US" sz="1800" spc="60" dirty="0">
                <a:solidFill>
                  <a:srgbClr val="FF0000"/>
                </a:solidFill>
                <a:latin typeface="Times New Roman"/>
                <a:cs typeface="Times New Roman"/>
              </a:rPr>
              <a:t>give</a:t>
            </a:r>
            <a:r>
              <a:rPr lang="en-US" sz="1800" spc="45" dirty="0">
                <a:solidFill>
                  <a:srgbClr val="FF0000"/>
                </a:solidFill>
                <a:latin typeface="Times New Roman"/>
                <a:cs typeface="Times New Roman"/>
              </a:rPr>
              <a:t> </a:t>
            </a:r>
            <a:r>
              <a:rPr lang="en-US" sz="1800" spc="75" dirty="0">
                <a:solidFill>
                  <a:srgbClr val="FF0000"/>
                </a:solidFill>
                <a:latin typeface="Times New Roman"/>
                <a:cs typeface="Times New Roman"/>
              </a:rPr>
              <a:t>you</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my</a:t>
            </a:r>
            <a:r>
              <a:rPr lang="en-US" sz="1800" spc="30" dirty="0">
                <a:solidFill>
                  <a:srgbClr val="FF0000"/>
                </a:solidFill>
                <a:latin typeface="Times New Roman"/>
                <a:cs typeface="Times New Roman"/>
              </a:rPr>
              <a:t> </a:t>
            </a:r>
            <a:r>
              <a:rPr lang="en-US" sz="1800" spc="130" dirty="0">
                <a:solidFill>
                  <a:srgbClr val="FF0000"/>
                </a:solidFill>
                <a:latin typeface="Times New Roman"/>
                <a:cs typeface="Times New Roman"/>
              </a:rPr>
              <a:t>answer</a:t>
            </a:r>
            <a:r>
              <a:rPr lang="en-US" sz="1800" spc="45" dirty="0">
                <a:solidFill>
                  <a:srgbClr val="FF0000"/>
                </a:solidFill>
                <a:latin typeface="Times New Roman"/>
                <a:cs typeface="Times New Roman"/>
              </a:rPr>
              <a:t> </a:t>
            </a:r>
            <a:r>
              <a:rPr lang="en-US" sz="1800" spc="125" dirty="0">
                <a:solidFill>
                  <a:srgbClr val="FF0000"/>
                </a:solidFill>
                <a:latin typeface="Times New Roman"/>
                <a:cs typeface="Times New Roman"/>
              </a:rPr>
              <a:t>then.</a:t>
            </a:r>
            <a:endParaRPr lang="en-US" sz="1800" dirty="0">
              <a:latin typeface="Times New Roman"/>
              <a:cs typeface="Times New Roman"/>
            </a:endParaRPr>
          </a:p>
          <a:p>
            <a:pPr marL="12700">
              <a:lnSpc>
                <a:spcPct val="100000"/>
              </a:lnSpc>
              <a:spcBef>
                <a:spcPts val="590"/>
              </a:spcBef>
            </a:pPr>
            <a:r>
              <a:rPr lang="en-US" sz="1800" spc="114" dirty="0">
                <a:solidFill>
                  <a:srgbClr val="FF0000"/>
                </a:solidFill>
                <a:latin typeface="Times New Roman"/>
                <a:cs typeface="Times New Roman"/>
              </a:rPr>
              <a:t>I</a:t>
            </a:r>
            <a:r>
              <a:rPr lang="en-US" sz="1800" spc="30" dirty="0">
                <a:solidFill>
                  <a:srgbClr val="FF0000"/>
                </a:solidFill>
                <a:latin typeface="Times New Roman"/>
                <a:cs typeface="Times New Roman"/>
              </a:rPr>
              <a:t> </a:t>
            </a:r>
            <a:r>
              <a:rPr lang="en-US" sz="1800" spc="120" dirty="0">
                <a:solidFill>
                  <a:srgbClr val="FF0000"/>
                </a:solidFill>
                <a:latin typeface="Times New Roman"/>
                <a:cs typeface="Times New Roman"/>
              </a:rPr>
              <a:t>have</a:t>
            </a:r>
            <a:r>
              <a:rPr lang="en-US" sz="1800" spc="45" dirty="0">
                <a:solidFill>
                  <a:srgbClr val="FF0000"/>
                </a:solidFill>
                <a:latin typeface="Times New Roman"/>
                <a:cs typeface="Times New Roman"/>
              </a:rPr>
              <a:t> </a:t>
            </a:r>
            <a:r>
              <a:rPr lang="en-US" sz="1800" spc="110" dirty="0">
                <a:solidFill>
                  <a:srgbClr val="FF0000"/>
                </a:solidFill>
                <a:latin typeface="Times New Roman"/>
                <a:cs typeface="Times New Roman"/>
              </a:rPr>
              <a:t>paid</a:t>
            </a:r>
            <a:r>
              <a:rPr lang="en-US" sz="1800" spc="35" dirty="0">
                <a:solidFill>
                  <a:srgbClr val="FF0000"/>
                </a:solidFill>
                <a:latin typeface="Times New Roman"/>
                <a:cs typeface="Times New Roman"/>
              </a:rPr>
              <a:t> </a:t>
            </a:r>
            <a:r>
              <a:rPr lang="en-US" sz="1800" spc="114" dirty="0">
                <a:solidFill>
                  <a:srgbClr val="FF0000"/>
                </a:solidFill>
                <a:latin typeface="Times New Roman"/>
                <a:cs typeface="Times New Roman"/>
              </a:rPr>
              <a:t>my</a:t>
            </a:r>
            <a:r>
              <a:rPr lang="en-US" sz="1800" spc="30" dirty="0">
                <a:solidFill>
                  <a:srgbClr val="FF0000"/>
                </a:solidFill>
                <a:latin typeface="Times New Roman"/>
                <a:cs typeface="Times New Roman"/>
              </a:rPr>
              <a:t> </a:t>
            </a:r>
            <a:r>
              <a:rPr lang="en-US" sz="1800" spc="95" dirty="0">
                <a:solidFill>
                  <a:srgbClr val="FF0000"/>
                </a:solidFill>
                <a:latin typeface="Times New Roman"/>
                <a:cs typeface="Times New Roman"/>
              </a:rPr>
              <a:t>dues;</a:t>
            </a:r>
            <a:r>
              <a:rPr lang="en-US" sz="1800" spc="35" dirty="0">
                <a:solidFill>
                  <a:srgbClr val="FF0000"/>
                </a:solidFill>
                <a:latin typeface="Times New Roman"/>
                <a:cs typeface="Times New Roman"/>
              </a:rPr>
              <a:t> </a:t>
            </a:r>
            <a:r>
              <a:rPr lang="en-US" sz="1800" spc="100" dirty="0">
                <a:solidFill>
                  <a:srgbClr val="FF0000"/>
                </a:solidFill>
                <a:latin typeface="Times New Roman"/>
                <a:cs typeface="Times New Roman"/>
              </a:rPr>
              <a:t>therefore,</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a:t>
            </a:r>
            <a:r>
              <a:rPr lang="en-US" sz="1800" spc="35" dirty="0">
                <a:solidFill>
                  <a:srgbClr val="FF0000"/>
                </a:solidFill>
                <a:latin typeface="Times New Roman"/>
                <a:cs typeface="Times New Roman"/>
              </a:rPr>
              <a:t> </a:t>
            </a:r>
            <a:r>
              <a:rPr lang="en-US" sz="1800" spc="85" dirty="0">
                <a:solidFill>
                  <a:srgbClr val="FF0000"/>
                </a:solidFill>
                <a:latin typeface="Times New Roman"/>
                <a:cs typeface="Times New Roman"/>
              </a:rPr>
              <a:t>expect</a:t>
            </a:r>
            <a:r>
              <a:rPr lang="en-US" sz="1800" spc="40" dirty="0">
                <a:solidFill>
                  <a:srgbClr val="FF0000"/>
                </a:solidFill>
                <a:latin typeface="Times New Roman"/>
                <a:cs typeface="Times New Roman"/>
              </a:rPr>
              <a:t> </a:t>
            </a:r>
            <a:r>
              <a:rPr lang="en-US" sz="1800" spc="95" dirty="0">
                <a:solidFill>
                  <a:srgbClr val="FF0000"/>
                </a:solidFill>
                <a:latin typeface="Times New Roman"/>
                <a:cs typeface="Times New Roman"/>
              </a:rPr>
              <a:t>all</a:t>
            </a:r>
            <a:r>
              <a:rPr lang="en-US" sz="1800" spc="40" dirty="0">
                <a:solidFill>
                  <a:srgbClr val="FF0000"/>
                </a:solidFill>
                <a:latin typeface="Times New Roman"/>
                <a:cs typeface="Times New Roman"/>
              </a:rPr>
              <a:t> </a:t>
            </a:r>
            <a:r>
              <a:rPr lang="en-US" sz="1800" spc="140" dirty="0">
                <a:solidFill>
                  <a:srgbClr val="FF0000"/>
                </a:solidFill>
                <a:latin typeface="Times New Roman"/>
                <a:cs typeface="Times New Roman"/>
              </a:rPr>
              <a:t>the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privileges</a:t>
            </a:r>
            <a:r>
              <a:rPr lang="en-US" sz="1800" spc="45" dirty="0">
                <a:solidFill>
                  <a:srgbClr val="FF0000"/>
                </a:solidFill>
                <a:latin typeface="Times New Roman"/>
                <a:cs typeface="Times New Roman"/>
              </a:rPr>
              <a:t> </a:t>
            </a:r>
            <a:r>
              <a:rPr lang="en-US" sz="1800" spc="100" dirty="0">
                <a:solidFill>
                  <a:srgbClr val="FF0000"/>
                </a:solidFill>
                <a:latin typeface="Times New Roman"/>
                <a:cs typeface="Times New Roman"/>
              </a:rPr>
              <a:t>listed</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in</a:t>
            </a:r>
            <a:r>
              <a:rPr lang="en-US" sz="1800" spc="40" dirty="0">
                <a:solidFill>
                  <a:srgbClr val="FF0000"/>
                </a:solidFill>
                <a:latin typeface="Times New Roman"/>
                <a:cs typeface="Times New Roman"/>
              </a:rPr>
              <a:t> </a:t>
            </a:r>
            <a:r>
              <a:rPr lang="en-US" sz="1800" spc="145" dirty="0">
                <a:solidFill>
                  <a:srgbClr val="FF0000"/>
                </a:solidFill>
                <a:latin typeface="Times New Roman"/>
                <a:cs typeface="Times New Roman"/>
              </a:rPr>
              <a:t>the</a:t>
            </a:r>
            <a:r>
              <a:rPr lang="en-US" sz="1800" spc="40" dirty="0">
                <a:solidFill>
                  <a:srgbClr val="FF0000"/>
                </a:solidFill>
                <a:latin typeface="Times New Roman"/>
                <a:cs typeface="Times New Roman"/>
              </a:rPr>
              <a:t> </a:t>
            </a:r>
            <a:r>
              <a:rPr lang="en-US" sz="1800" spc="100" dirty="0">
                <a:solidFill>
                  <a:srgbClr val="FF0000"/>
                </a:solidFill>
                <a:latin typeface="Times New Roman"/>
                <a:cs typeface="Times New Roman"/>
              </a:rPr>
              <a:t>contract</a:t>
            </a:r>
            <a:r>
              <a:rPr lang="en-US" b="1" spc="140" dirty="0">
                <a:solidFill>
                  <a:srgbClr val="FF0000"/>
                </a:solidFill>
                <a:latin typeface="Times New Roman"/>
                <a:cs typeface="Times New Roman"/>
              </a:rPr>
              <a:t>.</a:t>
            </a:r>
          </a:p>
          <a:p>
            <a:pPr marL="0" indent="0">
              <a:lnSpc>
                <a:spcPct val="100000"/>
              </a:lnSpc>
              <a:spcBef>
                <a:spcPts val="590"/>
              </a:spcBef>
              <a:buNone/>
            </a:pPr>
            <a:endParaRPr lang="en-US" b="1" spc="140" dirty="0">
              <a:solidFill>
                <a:srgbClr val="FF0000"/>
              </a:solidFill>
              <a:latin typeface="Times New Roman"/>
              <a:cs typeface="Times New Roman"/>
            </a:endParaRPr>
          </a:p>
          <a:p>
            <a:pPr marL="12700">
              <a:lnSpc>
                <a:spcPct val="100000"/>
              </a:lnSpc>
              <a:spcBef>
                <a:spcPts val="590"/>
              </a:spcBef>
            </a:pPr>
            <a:r>
              <a:rPr lang="en-US" sz="1800" b="1" spc="185" dirty="0">
                <a:latin typeface="Times New Roman"/>
                <a:cs typeface="Times New Roman"/>
              </a:rPr>
              <a:t>Use</a:t>
            </a:r>
            <a:r>
              <a:rPr lang="en-US" sz="1800" b="1" spc="45" dirty="0">
                <a:latin typeface="Times New Roman"/>
                <a:cs typeface="Times New Roman"/>
              </a:rPr>
              <a:t> </a:t>
            </a:r>
            <a:r>
              <a:rPr lang="en-US" sz="1800" b="1" spc="185" dirty="0">
                <a:latin typeface="Times New Roman"/>
                <a:cs typeface="Times New Roman"/>
              </a:rPr>
              <a:t>the</a:t>
            </a:r>
            <a:r>
              <a:rPr lang="en-US" sz="1800" b="1" spc="50" dirty="0">
                <a:latin typeface="Times New Roman"/>
                <a:cs typeface="Times New Roman"/>
              </a:rPr>
              <a:t> </a:t>
            </a:r>
            <a:r>
              <a:rPr lang="en-US" sz="1800" b="1" spc="170" dirty="0">
                <a:latin typeface="Times New Roman"/>
                <a:cs typeface="Times New Roman"/>
              </a:rPr>
              <a:t>semicolon</a:t>
            </a:r>
            <a:r>
              <a:rPr lang="en-US" sz="1800" b="1" spc="45" dirty="0">
                <a:latin typeface="Times New Roman"/>
                <a:cs typeface="Times New Roman"/>
              </a:rPr>
              <a:t> </a:t>
            </a:r>
            <a:r>
              <a:rPr lang="en-US" sz="1800" b="1" spc="165" dirty="0">
                <a:latin typeface="Times New Roman"/>
                <a:cs typeface="Times New Roman"/>
              </a:rPr>
              <a:t>to</a:t>
            </a:r>
            <a:r>
              <a:rPr lang="en-US" sz="1800" b="1" spc="45" dirty="0">
                <a:latin typeface="Times New Roman"/>
                <a:cs typeface="Times New Roman"/>
              </a:rPr>
              <a:t> </a:t>
            </a:r>
            <a:r>
              <a:rPr lang="en-US" sz="1800" b="1" spc="170" dirty="0">
                <a:latin typeface="Times New Roman"/>
                <a:cs typeface="Times New Roman"/>
              </a:rPr>
              <a:t>separate</a:t>
            </a:r>
            <a:r>
              <a:rPr lang="en-US" sz="1800" b="1" spc="45" dirty="0">
                <a:latin typeface="Times New Roman"/>
                <a:cs typeface="Times New Roman"/>
              </a:rPr>
              <a:t> </a:t>
            </a:r>
            <a:r>
              <a:rPr lang="en-US" sz="1800" b="1" spc="170" dirty="0">
                <a:latin typeface="Times New Roman"/>
                <a:cs typeface="Times New Roman"/>
              </a:rPr>
              <a:t>units</a:t>
            </a:r>
            <a:r>
              <a:rPr lang="en-US" sz="1800" b="1" spc="60" dirty="0">
                <a:latin typeface="Times New Roman"/>
                <a:cs typeface="Times New Roman"/>
              </a:rPr>
              <a:t> </a:t>
            </a:r>
            <a:r>
              <a:rPr lang="en-US" sz="1800" b="1" spc="125" dirty="0">
                <a:latin typeface="Times New Roman"/>
                <a:cs typeface="Times New Roman"/>
              </a:rPr>
              <a:t>of</a:t>
            </a:r>
            <a:r>
              <a:rPr lang="en-US" sz="1800" b="1" spc="55" dirty="0">
                <a:latin typeface="Times New Roman"/>
                <a:cs typeface="Times New Roman"/>
              </a:rPr>
              <a:t> </a:t>
            </a:r>
            <a:r>
              <a:rPr lang="en-US" sz="1800" b="1" spc="175" dirty="0">
                <a:latin typeface="Times New Roman"/>
                <a:cs typeface="Times New Roman"/>
              </a:rPr>
              <a:t>a</a:t>
            </a:r>
            <a:r>
              <a:rPr lang="en-US" sz="1800" b="1" spc="55" dirty="0">
                <a:latin typeface="Times New Roman"/>
                <a:cs typeface="Times New Roman"/>
              </a:rPr>
              <a:t> </a:t>
            </a:r>
            <a:r>
              <a:rPr lang="en-US" sz="1800" b="1" spc="165" dirty="0">
                <a:latin typeface="Times New Roman"/>
                <a:cs typeface="Times New Roman"/>
              </a:rPr>
              <a:t>series</a:t>
            </a:r>
            <a:r>
              <a:rPr lang="en-US" sz="1800" b="1" spc="60" dirty="0">
                <a:latin typeface="Times New Roman"/>
                <a:cs typeface="Times New Roman"/>
              </a:rPr>
              <a:t> </a:t>
            </a:r>
            <a:r>
              <a:rPr lang="en-US" sz="1800" b="1" spc="215" dirty="0">
                <a:latin typeface="Times New Roman"/>
                <a:cs typeface="Times New Roman"/>
              </a:rPr>
              <a:t>when</a:t>
            </a:r>
            <a:r>
              <a:rPr lang="en-US" sz="1800" b="1" spc="55" dirty="0">
                <a:latin typeface="Times New Roman"/>
                <a:cs typeface="Times New Roman"/>
              </a:rPr>
              <a:t> </a:t>
            </a:r>
            <a:r>
              <a:rPr lang="en-US" sz="1800" b="1" spc="190" dirty="0">
                <a:latin typeface="Times New Roman"/>
                <a:cs typeface="Times New Roman"/>
              </a:rPr>
              <a:t>one</a:t>
            </a:r>
            <a:r>
              <a:rPr lang="en-US" sz="1800" b="1" spc="45" dirty="0">
                <a:latin typeface="Times New Roman"/>
                <a:cs typeface="Times New Roman"/>
              </a:rPr>
              <a:t> </a:t>
            </a:r>
            <a:r>
              <a:rPr lang="en-US" sz="1800" b="1" spc="145" dirty="0">
                <a:latin typeface="Times New Roman"/>
                <a:cs typeface="Times New Roman"/>
              </a:rPr>
              <a:t>or</a:t>
            </a:r>
            <a:r>
              <a:rPr lang="en-US" sz="1800" b="1" spc="50" dirty="0">
                <a:latin typeface="Times New Roman"/>
                <a:cs typeface="Times New Roman"/>
              </a:rPr>
              <a:t> </a:t>
            </a:r>
            <a:r>
              <a:rPr lang="en-US" sz="1800" b="1" spc="170" dirty="0">
                <a:latin typeface="Times New Roman"/>
                <a:cs typeface="Times New Roman"/>
              </a:rPr>
              <a:t>more</a:t>
            </a:r>
            <a:r>
              <a:rPr lang="en-US" sz="1800" b="1" spc="45" dirty="0">
                <a:latin typeface="Times New Roman"/>
                <a:cs typeface="Times New Roman"/>
              </a:rPr>
              <a:t> </a:t>
            </a:r>
            <a:r>
              <a:rPr lang="en-US" sz="1800" b="1" spc="125" dirty="0">
                <a:latin typeface="Times New Roman"/>
                <a:cs typeface="Times New Roman"/>
              </a:rPr>
              <a:t>of</a:t>
            </a:r>
            <a:r>
              <a:rPr lang="en-US" sz="1800" b="1" spc="55" dirty="0">
                <a:latin typeface="Times New Roman"/>
                <a:cs typeface="Times New Roman"/>
              </a:rPr>
              <a:t> </a:t>
            </a:r>
            <a:r>
              <a:rPr lang="en-US" sz="1800" b="1" spc="185" dirty="0">
                <a:latin typeface="Times New Roman"/>
                <a:cs typeface="Times New Roman"/>
              </a:rPr>
              <a:t>the</a:t>
            </a:r>
            <a:r>
              <a:rPr lang="en-US" sz="1800" b="1" spc="50" dirty="0">
                <a:latin typeface="Times New Roman"/>
                <a:cs typeface="Times New Roman"/>
              </a:rPr>
              <a:t> </a:t>
            </a:r>
            <a:r>
              <a:rPr lang="en-US" sz="1800" b="1" spc="170" dirty="0">
                <a:latin typeface="Times New Roman"/>
                <a:cs typeface="Times New Roman"/>
              </a:rPr>
              <a:t>units contain</a:t>
            </a:r>
            <a:r>
              <a:rPr lang="en-US" sz="1800" b="1" spc="45" dirty="0">
                <a:latin typeface="Times New Roman"/>
                <a:cs typeface="Times New Roman"/>
              </a:rPr>
              <a:t> </a:t>
            </a:r>
            <a:r>
              <a:rPr lang="en-US" sz="1800" b="1" spc="160" dirty="0">
                <a:latin typeface="Times New Roman"/>
                <a:cs typeface="Times New Roman"/>
              </a:rPr>
              <a:t>commas.</a:t>
            </a:r>
            <a:endParaRPr lang="en-US" sz="1800" b="1" spc="140" dirty="0">
              <a:solidFill>
                <a:srgbClr val="FF0000"/>
              </a:solidFill>
              <a:latin typeface="Times New Roman"/>
              <a:cs typeface="Times New Roman"/>
            </a:endParaRPr>
          </a:p>
          <a:p>
            <a:pPr marL="12700">
              <a:lnSpc>
                <a:spcPct val="100000"/>
              </a:lnSpc>
              <a:spcBef>
                <a:spcPts val="70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2700" marR="5080">
              <a:lnSpc>
                <a:spcPts val="1910"/>
              </a:lnSpc>
              <a:spcBef>
                <a:spcPts val="670"/>
              </a:spcBef>
            </a:pPr>
            <a:r>
              <a:rPr lang="en-US" sz="1800" spc="105" dirty="0">
                <a:solidFill>
                  <a:srgbClr val="FF0000"/>
                </a:solidFill>
                <a:latin typeface="Times New Roman"/>
                <a:cs typeface="Times New Roman"/>
              </a:rPr>
              <a:t>This</a:t>
            </a:r>
            <a:r>
              <a:rPr lang="en-US" sz="1800" spc="45" dirty="0">
                <a:solidFill>
                  <a:srgbClr val="FF0000"/>
                </a:solidFill>
                <a:latin typeface="Times New Roman"/>
                <a:cs typeface="Times New Roman"/>
              </a:rPr>
              <a:t> </a:t>
            </a:r>
            <a:r>
              <a:rPr lang="en-US" sz="1800" spc="75" dirty="0">
                <a:solidFill>
                  <a:srgbClr val="FF0000"/>
                </a:solidFill>
                <a:latin typeface="Times New Roman"/>
                <a:cs typeface="Times New Roman"/>
              </a:rPr>
              <a:t>conference</a:t>
            </a:r>
            <a:r>
              <a:rPr lang="en-US" sz="1800" spc="45" dirty="0">
                <a:solidFill>
                  <a:srgbClr val="FF0000"/>
                </a:solidFill>
                <a:latin typeface="Times New Roman"/>
                <a:cs typeface="Times New Roman"/>
              </a:rPr>
              <a:t> </a:t>
            </a:r>
            <a:r>
              <a:rPr lang="en-US" sz="1800" spc="150" dirty="0">
                <a:solidFill>
                  <a:srgbClr val="FF0000"/>
                </a:solidFill>
                <a:latin typeface="Times New Roman"/>
                <a:cs typeface="Times New Roman"/>
              </a:rPr>
              <a:t>has</a:t>
            </a:r>
            <a:r>
              <a:rPr lang="en-US" sz="1800" spc="35" dirty="0">
                <a:solidFill>
                  <a:srgbClr val="FF0000"/>
                </a:solidFill>
                <a:latin typeface="Times New Roman"/>
                <a:cs typeface="Times New Roman"/>
              </a:rPr>
              <a:t> </a:t>
            </a:r>
            <a:r>
              <a:rPr lang="en-US" sz="1800" spc="75" dirty="0">
                <a:solidFill>
                  <a:srgbClr val="FF0000"/>
                </a:solidFill>
                <a:latin typeface="Times New Roman"/>
                <a:cs typeface="Times New Roman"/>
              </a:rPr>
              <a:t>people</a:t>
            </a:r>
            <a:r>
              <a:rPr lang="en-US" sz="1800" spc="45" dirty="0">
                <a:solidFill>
                  <a:srgbClr val="FF0000"/>
                </a:solidFill>
                <a:latin typeface="Times New Roman"/>
                <a:cs typeface="Times New Roman"/>
              </a:rPr>
              <a:t> </a:t>
            </a:r>
            <a:r>
              <a:rPr lang="en-US" sz="1800" spc="80" dirty="0">
                <a:solidFill>
                  <a:srgbClr val="FF0000"/>
                </a:solidFill>
                <a:latin typeface="Times New Roman"/>
                <a:cs typeface="Times New Roman"/>
              </a:rPr>
              <a:t>who</a:t>
            </a:r>
            <a:r>
              <a:rPr lang="en-US" sz="1800" spc="45" dirty="0">
                <a:solidFill>
                  <a:srgbClr val="FF0000"/>
                </a:solidFill>
                <a:latin typeface="Times New Roman"/>
                <a:cs typeface="Times New Roman"/>
              </a:rPr>
              <a:t> </a:t>
            </a:r>
            <a:r>
              <a:rPr lang="en-US" sz="1800" spc="120" dirty="0">
                <a:solidFill>
                  <a:srgbClr val="FF0000"/>
                </a:solidFill>
                <a:latin typeface="Times New Roman"/>
                <a:cs typeface="Times New Roman"/>
              </a:rPr>
              <a:t>have</a:t>
            </a:r>
            <a:r>
              <a:rPr lang="en-US" sz="1800" spc="40" dirty="0">
                <a:solidFill>
                  <a:srgbClr val="FF0000"/>
                </a:solidFill>
                <a:latin typeface="Times New Roman"/>
                <a:cs typeface="Times New Roman"/>
              </a:rPr>
              <a:t> </a:t>
            </a:r>
            <a:r>
              <a:rPr lang="en-US" sz="1800" spc="60" dirty="0">
                <a:solidFill>
                  <a:srgbClr val="FF0000"/>
                </a:solidFill>
                <a:latin typeface="Times New Roman"/>
                <a:cs typeface="Times New Roman"/>
              </a:rPr>
              <a:t>come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from</a:t>
            </a:r>
            <a:r>
              <a:rPr lang="en-US" sz="1800" spc="35" dirty="0">
                <a:solidFill>
                  <a:srgbClr val="FF0000"/>
                </a:solidFill>
                <a:latin typeface="Times New Roman"/>
                <a:cs typeface="Times New Roman"/>
              </a:rPr>
              <a:t> </a:t>
            </a:r>
            <a:r>
              <a:rPr lang="en-US" sz="1800" spc="105" dirty="0">
                <a:solidFill>
                  <a:srgbClr val="FF0000"/>
                </a:solidFill>
                <a:latin typeface="Times New Roman"/>
                <a:cs typeface="Times New Roman"/>
              </a:rPr>
              <a:t>Lahore,</a:t>
            </a:r>
            <a:r>
              <a:rPr lang="en-US" sz="1800" spc="45" dirty="0">
                <a:solidFill>
                  <a:srgbClr val="FF0000"/>
                </a:solidFill>
                <a:latin typeface="Times New Roman"/>
                <a:cs typeface="Times New Roman"/>
              </a:rPr>
              <a:t> </a:t>
            </a:r>
            <a:r>
              <a:rPr lang="en-US" sz="1800" spc="130" dirty="0">
                <a:solidFill>
                  <a:srgbClr val="FF0000"/>
                </a:solidFill>
                <a:latin typeface="Times New Roman"/>
                <a:cs typeface="Times New Roman"/>
              </a:rPr>
              <a:t>Pakistan;</a:t>
            </a:r>
            <a:r>
              <a:rPr lang="en-US" sz="1800" spc="40" dirty="0">
                <a:solidFill>
                  <a:srgbClr val="FF0000"/>
                </a:solidFill>
                <a:latin typeface="Times New Roman"/>
                <a:cs typeface="Times New Roman"/>
              </a:rPr>
              <a:t> </a:t>
            </a:r>
            <a:r>
              <a:rPr lang="en-US" sz="1800" spc="85" dirty="0">
                <a:solidFill>
                  <a:srgbClr val="FF0000"/>
                </a:solidFill>
                <a:latin typeface="Times New Roman"/>
                <a:cs typeface="Times New Roman"/>
              </a:rPr>
              <a:t>Bombay,</a:t>
            </a:r>
            <a:r>
              <a:rPr lang="en-US" sz="1800" spc="40" dirty="0">
                <a:solidFill>
                  <a:srgbClr val="FF0000"/>
                </a:solidFill>
                <a:latin typeface="Times New Roman"/>
                <a:cs typeface="Times New Roman"/>
              </a:rPr>
              <a:t> </a:t>
            </a:r>
            <a:r>
              <a:rPr lang="en-US" sz="1800" spc="100" dirty="0">
                <a:solidFill>
                  <a:srgbClr val="FF0000"/>
                </a:solidFill>
                <a:latin typeface="Times New Roman"/>
                <a:cs typeface="Times New Roman"/>
              </a:rPr>
              <a:t>India;  </a:t>
            </a:r>
            <a:r>
              <a:rPr lang="en-US" sz="1800" spc="150" dirty="0">
                <a:solidFill>
                  <a:srgbClr val="FF0000"/>
                </a:solidFill>
                <a:latin typeface="Times New Roman"/>
                <a:cs typeface="Times New Roman"/>
              </a:rPr>
              <a:t>and </a:t>
            </a:r>
            <a:r>
              <a:rPr lang="en-US" sz="1800" spc="150" dirty="0" err="1">
                <a:solidFill>
                  <a:srgbClr val="FF0000"/>
                </a:solidFill>
                <a:latin typeface="Times New Roman"/>
                <a:cs typeface="Times New Roman"/>
              </a:rPr>
              <a:t>Jadah</a:t>
            </a:r>
            <a:r>
              <a:rPr lang="en-US" sz="1800" spc="150" dirty="0">
                <a:solidFill>
                  <a:srgbClr val="FF0000"/>
                </a:solidFill>
                <a:latin typeface="Times New Roman"/>
                <a:cs typeface="Times New Roman"/>
              </a:rPr>
              <a:t>, </a:t>
            </a:r>
            <a:r>
              <a:rPr lang="en-US" sz="1800" spc="125" dirty="0">
                <a:solidFill>
                  <a:srgbClr val="FF0000"/>
                </a:solidFill>
                <a:latin typeface="Times New Roman"/>
                <a:cs typeface="Times New Roman"/>
              </a:rPr>
              <a:t>Saudi</a:t>
            </a:r>
            <a:r>
              <a:rPr lang="en-US" sz="1800" spc="-190" dirty="0">
                <a:solidFill>
                  <a:srgbClr val="FF0000"/>
                </a:solidFill>
                <a:latin typeface="Times New Roman"/>
                <a:cs typeface="Times New Roman"/>
              </a:rPr>
              <a:t> </a:t>
            </a:r>
            <a:r>
              <a:rPr lang="en-US" sz="1800" spc="95" dirty="0">
                <a:solidFill>
                  <a:srgbClr val="FF0000"/>
                </a:solidFill>
                <a:latin typeface="Times New Roman"/>
                <a:cs typeface="Times New Roman"/>
              </a:rPr>
              <a:t>Arabia.</a:t>
            </a:r>
            <a:endParaRPr lang="en-US" sz="1800" dirty="0">
              <a:latin typeface="Times New Roman"/>
              <a:cs typeface="Times New Roman"/>
            </a:endParaRPr>
          </a:p>
          <a:p>
            <a:pPr marL="12700">
              <a:lnSpc>
                <a:spcPct val="100000"/>
              </a:lnSpc>
              <a:spcBef>
                <a:spcPts val="590"/>
              </a:spcBef>
            </a:pPr>
            <a:endParaRPr lang="en-US" dirty="0"/>
          </a:p>
        </p:txBody>
      </p:sp>
      <p:pic>
        <p:nvPicPr>
          <p:cNvPr id="5" name="Content Placeholder 4" descr="Icon&#10;&#10;Description automatically generated">
            <a:extLst>
              <a:ext uri="{FF2B5EF4-FFF2-40B4-BE49-F238E27FC236}">
                <a16:creationId xmlns:a16="http://schemas.microsoft.com/office/drawing/2014/main" xmlns="" id="{03310AA3-E83B-48EC-A7D1-26DC91C75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163" y="1420837"/>
            <a:ext cx="4051495" cy="4472016"/>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6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95CB8-00AB-4FD8-A47A-0D513593F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9F5F6FA-E5CE-4EE2-B349-8EDC9A00B91F}"/>
              </a:ext>
            </a:extLst>
          </p:cNvPr>
          <p:cNvSpPr>
            <a:spLocks noGrp="1"/>
          </p:cNvSpPr>
          <p:nvPr>
            <p:ph idx="1"/>
          </p:nvPr>
        </p:nvSpPr>
        <p:spPr/>
        <p:txBody>
          <a:bodyPr>
            <a:normAutofit/>
          </a:bodyPr>
          <a:lstStyle/>
          <a:p>
            <a:r>
              <a:rPr lang="en-US" sz="2000" b="1" spc="185" dirty="0">
                <a:latin typeface="Times New Roman"/>
                <a:cs typeface="Times New Roman"/>
              </a:rPr>
              <a:t>Use the </a:t>
            </a:r>
            <a:r>
              <a:rPr lang="en-US" sz="2000" b="1" spc="170" dirty="0">
                <a:latin typeface="Times New Roman"/>
                <a:cs typeface="Times New Roman"/>
              </a:rPr>
              <a:t>semicolon </a:t>
            </a:r>
            <a:r>
              <a:rPr lang="en-US" sz="2000" b="1" spc="190" dirty="0">
                <a:latin typeface="Times New Roman"/>
                <a:cs typeface="Times New Roman"/>
              </a:rPr>
              <a:t>between two </a:t>
            </a:r>
            <a:r>
              <a:rPr lang="en-US" sz="2000" b="1" spc="185" dirty="0">
                <a:latin typeface="Times New Roman"/>
                <a:cs typeface="Times New Roman"/>
              </a:rPr>
              <a:t>sentences </a:t>
            </a:r>
            <a:r>
              <a:rPr lang="en-US" sz="2000" b="1" spc="160" dirty="0">
                <a:latin typeface="Times New Roman"/>
                <a:cs typeface="Times New Roman"/>
              </a:rPr>
              <a:t>that are </a:t>
            </a:r>
            <a:r>
              <a:rPr lang="en-US" sz="2000" b="1" spc="150" dirty="0">
                <a:latin typeface="Times New Roman"/>
                <a:cs typeface="Times New Roman"/>
              </a:rPr>
              <a:t>joined </a:t>
            </a:r>
            <a:r>
              <a:rPr lang="en-US" sz="2000" b="1" spc="160" dirty="0">
                <a:latin typeface="Times New Roman"/>
                <a:cs typeface="Times New Roman"/>
              </a:rPr>
              <a:t>by </a:t>
            </a:r>
            <a:r>
              <a:rPr lang="en-US" sz="2000" b="1" spc="175" dirty="0">
                <a:latin typeface="Times New Roman"/>
                <a:cs typeface="Times New Roman"/>
              </a:rPr>
              <a:t>a </a:t>
            </a:r>
            <a:r>
              <a:rPr lang="en-US" sz="2000" b="1" spc="160" dirty="0">
                <a:latin typeface="Times New Roman"/>
                <a:cs typeface="Times New Roman"/>
              </a:rPr>
              <a:t>conjunction but</a:t>
            </a:r>
            <a:r>
              <a:rPr lang="en-US" sz="2000" b="1" spc="50" dirty="0">
                <a:latin typeface="Times New Roman"/>
                <a:cs typeface="Times New Roman"/>
              </a:rPr>
              <a:t> </a:t>
            </a:r>
            <a:r>
              <a:rPr lang="en-US" sz="2000" b="1" spc="160" dirty="0">
                <a:latin typeface="Times New Roman"/>
                <a:cs typeface="Times New Roman"/>
              </a:rPr>
              <a:t>already</a:t>
            </a:r>
            <a:r>
              <a:rPr lang="en-US" sz="2000" b="1" spc="50" dirty="0">
                <a:latin typeface="Times New Roman"/>
                <a:cs typeface="Times New Roman"/>
              </a:rPr>
              <a:t> </a:t>
            </a:r>
            <a:r>
              <a:rPr lang="en-US" sz="2000" b="1" spc="180" dirty="0">
                <a:latin typeface="Times New Roman"/>
                <a:cs typeface="Times New Roman"/>
              </a:rPr>
              <a:t>have</a:t>
            </a:r>
            <a:r>
              <a:rPr lang="en-US" sz="2000" b="1" spc="50" dirty="0">
                <a:latin typeface="Times New Roman"/>
                <a:cs typeface="Times New Roman"/>
              </a:rPr>
              <a:t> </a:t>
            </a:r>
            <a:r>
              <a:rPr lang="en-US" sz="2000" b="1" spc="190" dirty="0">
                <a:latin typeface="Times New Roman"/>
                <a:cs typeface="Times New Roman"/>
              </a:rPr>
              <a:t>one</a:t>
            </a:r>
            <a:r>
              <a:rPr lang="en-US" sz="2000" b="1" spc="45" dirty="0">
                <a:latin typeface="Times New Roman"/>
                <a:cs typeface="Times New Roman"/>
              </a:rPr>
              <a:t> </a:t>
            </a:r>
            <a:r>
              <a:rPr lang="en-US" sz="2000" b="1" spc="145" dirty="0">
                <a:latin typeface="Times New Roman"/>
                <a:cs typeface="Times New Roman"/>
              </a:rPr>
              <a:t>or</a:t>
            </a:r>
            <a:r>
              <a:rPr lang="en-US" sz="2000" b="1" spc="45" dirty="0">
                <a:latin typeface="Times New Roman"/>
                <a:cs typeface="Times New Roman"/>
              </a:rPr>
              <a:t> </a:t>
            </a:r>
            <a:r>
              <a:rPr lang="en-US" sz="2000" b="1" spc="170" dirty="0">
                <a:latin typeface="Times New Roman"/>
                <a:cs typeface="Times New Roman"/>
              </a:rPr>
              <a:t>more</a:t>
            </a:r>
            <a:r>
              <a:rPr lang="en-US" sz="2000" b="1" spc="40" dirty="0">
                <a:latin typeface="Times New Roman"/>
                <a:cs typeface="Times New Roman"/>
              </a:rPr>
              <a:t> </a:t>
            </a:r>
            <a:r>
              <a:rPr lang="en-US" sz="2000" b="1" spc="180" dirty="0">
                <a:latin typeface="Times New Roman"/>
                <a:cs typeface="Times New Roman"/>
              </a:rPr>
              <a:t>commas</a:t>
            </a:r>
            <a:r>
              <a:rPr lang="en-US" sz="2000" b="1" spc="55" dirty="0">
                <a:latin typeface="Times New Roman"/>
                <a:cs typeface="Times New Roman"/>
              </a:rPr>
              <a:t> </a:t>
            </a:r>
            <a:r>
              <a:rPr lang="en-US" sz="2000" b="1" spc="180" dirty="0">
                <a:latin typeface="Times New Roman"/>
                <a:cs typeface="Times New Roman"/>
              </a:rPr>
              <a:t>within</a:t>
            </a:r>
            <a:r>
              <a:rPr lang="en-US" sz="2000" b="1" spc="40" dirty="0">
                <a:latin typeface="Times New Roman"/>
                <a:cs typeface="Times New Roman"/>
              </a:rPr>
              <a:t> </a:t>
            </a:r>
            <a:r>
              <a:rPr lang="en-US" sz="2000" b="1" spc="185" dirty="0">
                <a:latin typeface="Times New Roman"/>
                <a:cs typeface="Times New Roman"/>
              </a:rPr>
              <a:t>the</a:t>
            </a:r>
            <a:r>
              <a:rPr lang="en-US" sz="2000" b="1" spc="50" dirty="0">
                <a:latin typeface="Times New Roman"/>
                <a:cs typeface="Times New Roman"/>
              </a:rPr>
              <a:t> </a:t>
            </a:r>
            <a:r>
              <a:rPr lang="en-US" sz="2000" b="1" spc="130" dirty="0">
                <a:latin typeface="Times New Roman"/>
                <a:cs typeface="Times New Roman"/>
              </a:rPr>
              <a:t>first</a:t>
            </a:r>
            <a:r>
              <a:rPr lang="en-US" sz="2000" b="1" spc="55" dirty="0">
                <a:latin typeface="Times New Roman"/>
                <a:cs typeface="Times New Roman"/>
              </a:rPr>
              <a:t> </a:t>
            </a:r>
            <a:r>
              <a:rPr lang="en-US" sz="2000" b="1" spc="170" dirty="0">
                <a:latin typeface="Times New Roman"/>
                <a:cs typeface="Times New Roman"/>
              </a:rPr>
              <a:t>sentence.</a:t>
            </a:r>
          </a:p>
          <a:p>
            <a:pPr marL="0" indent="0">
              <a:buNone/>
            </a:pPr>
            <a:endParaRPr lang="en-US" sz="2000" b="1" spc="170" dirty="0">
              <a:latin typeface="Times New Roman"/>
              <a:cs typeface="Times New Roman"/>
            </a:endParaRPr>
          </a:p>
          <a:p>
            <a:pPr marL="12700">
              <a:lnSpc>
                <a:spcPct val="100000"/>
              </a:lnSpc>
              <a:spcBef>
                <a:spcPts val="690"/>
              </a:spcBef>
            </a:pPr>
            <a:r>
              <a:rPr lang="en-US" sz="2000" b="1" spc="135" dirty="0">
                <a:solidFill>
                  <a:srgbClr val="FF0000"/>
                </a:solidFill>
                <a:latin typeface="Times New Roman"/>
                <a:cs typeface="Times New Roman"/>
              </a:rPr>
              <a:t>Examples:</a:t>
            </a:r>
            <a:endParaRPr lang="en-US" sz="2000" dirty="0">
              <a:latin typeface="Times New Roman"/>
              <a:cs typeface="Times New Roman"/>
            </a:endParaRPr>
          </a:p>
          <a:p>
            <a:pPr marL="12700">
              <a:lnSpc>
                <a:spcPct val="100000"/>
              </a:lnSpc>
              <a:spcBef>
                <a:spcPts val="590"/>
              </a:spcBef>
            </a:pPr>
            <a:r>
              <a:rPr lang="en-US" sz="2000" spc="120" dirty="0">
                <a:solidFill>
                  <a:srgbClr val="FF0000"/>
                </a:solidFill>
                <a:latin typeface="Times New Roman"/>
                <a:cs typeface="Times New Roman"/>
              </a:rPr>
              <a:t>When</a:t>
            </a:r>
            <a:r>
              <a:rPr lang="en-US" sz="2000" spc="30"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35" dirty="0">
                <a:solidFill>
                  <a:srgbClr val="FF0000"/>
                </a:solidFill>
                <a:latin typeface="Times New Roman"/>
                <a:cs typeface="Times New Roman"/>
              </a:rPr>
              <a:t> </a:t>
            </a:r>
            <a:r>
              <a:rPr lang="en-US" sz="2000" spc="95" dirty="0">
                <a:solidFill>
                  <a:srgbClr val="FF0000"/>
                </a:solidFill>
                <a:latin typeface="Times New Roman"/>
                <a:cs typeface="Times New Roman"/>
              </a:rPr>
              <a:t>finish</a:t>
            </a:r>
            <a:r>
              <a:rPr lang="en-US" sz="2000" spc="35" dirty="0">
                <a:solidFill>
                  <a:srgbClr val="FF0000"/>
                </a:solidFill>
                <a:latin typeface="Times New Roman"/>
                <a:cs typeface="Times New Roman"/>
              </a:rPr>
              <a:t> </a:t>
            </a:r>
            <a:r>
              <a:rPr lang="en-US" sz="2000" spc="110" dirty="0">
                <a:solidFill>
                  <a:srgbClr val="FF0000"/>
                </a:solidFill>
                <a:latin typeface="Times New Roman"/>
                <a:cs typeface="Times New Roman"/>
              </a:rPr>
              <a:t>here,</a:t>
            </a:r>
            <a:r>
              <a:rPr lang="en-US" sz="2000" spc="40"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4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be</a:t>
            </a:r>
            <a:r>
              <a:rPr lang="en-US" sz="2000" spc="50" dirty="0">
                <a:solidFill>
                  <a:srgbClr val="FF0000"/>
                </a:solidFill>
                <a:latin typeface="Times New Roman"/>
                <a:cs typeface="Times New Roman"/>
              </a:rPr>
              <a:t> </a:t>
            </a:r>
            <a:r>
              <a:rPr lang="en-US" sz="2000" spc="95" dirty="0">
                <a:solidFill>
                  <a:srgbClr val="FF0000"/>
                </a:solidFill>
                <a:latin typeface="Times New Roman"/>
                <a:cs typeface="Times New Roman"/>
              </a:rPr>
              <a:t>glad</a:t>
            </a:r>
            <a:r>
              <a:rPr lang="en-US" sz="2000" spc="35" dirty="0">
                <a:solidFill>
                  <a:srgbClr val="FF0000"/>
                </a:solidFill>
                <a:latin typeface="Times New Roman"/>
                <a:cs typeface="Times New Roman"/>
              </a:rPr>
              <a:t> </a:t>
            </a:r>
            <a:r>
              <a:rPr lang="en-US" sz="2000" spc="85" dirty="0">
                <a:solidFill>
                  <a:srgbClr val="FF0000"/>
                </a:solidFill>
                <a:latin typeface="Times New Roman"/>
                <a:cs typeface="Times New Roman"/>
              </a:rPr>
              <a:t>to</a:t>
            </a:r>
            <a:r>
              <a:rPr lang="en-US" sz="2000" spc="50" dirty="0">
                <a:solidFill>
                  <a:srgbClr val="FF0000"/>
                </a:solidFill>
                <a:latin typeface="Times New Roman"/>
                <a:cs typeface="Times New Roman"/>
              </a:rPr>
              <a:t> </a:t>
            </a:r>
            <a:r>
              <a:rPr lang="en-US" sz="2000" spc="110" dirty="0">
                <a:solidFill>
                  <a:srgbClr val="FF0000"/>
                </a:solidFill>
                <a:latin typeface="Times New Roman"/>
                <a:cs typeface="Times New Roman"/>
              </a:rPr>
              <a:t>help</a:t>
            </a:r>
            <a:r>
              <a:rPr lang="en-US" sz="2000" spc="35" dirty="0">
                <a:solidFill>
                  <a:srgbClr val="FF0000"/>
                </a:solidFill>
                <a:latin typeface="Times New Roman"/>
                <a:cs typeface="Times New Roman"/>
              </a:rPr>
              <a:t> </a:t>
            </a:r>
            <a:r>
              <a:rPr lang="en-US" sz="2000" spc="50" dirty="0">
                <a:solidFill>
                  <a:srgbClr val="FF0000"/>
                </a:solidFill>
                <a:latin typeface="Times New Roman"/>
                <a:cs typeface="Times New Roman"/>
              </a:rPr>
              <a:t>you;</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35" dirty="0">
                <a:solidFill>
                  <a:srgbClr val="FF0000"/>
                </a:solidFill>
                <a:latin typeface="Times New Roman"/>
                <a:cs typeface="Times New Roman"/>
              </a:rPr>
              <a:t> </a:t>
            </a:r>
            <a:r>
              <a:rPr lang="en-US" sz="2000" spc="170" dirty="0">
                <a:solidFill>
                  <a:srgbClr val="FF0000"/>
                </a:solidFill>
                <a:latin typeface="Times New Roman"/>
                <a:cs typeface="Times New Roman"/>
              </a:rPr>
              <a:t>that</a:t>
            </a:r>
            <a:r>
              <a:rPr lang="en-US" sz="2000" spc="50" dirty="0">
                <a:solidFill>
                  <a:srgbClr val="FF0000"/>
                </a:solidFill>
                <a:latin typeface="Times New Roman"/>
                <a:cs typeface="Times New Roman"/>
              </a:rPr>
              <a:t> </a:t>
            </a:r>
            <a:r>
              <a:rPr lang="en-US" sz="2000" spc="85" dirty="0">
                <a:solidFill>
                  <a:srgbClr val="FF0000"/>
                </a:solidFill>
                <a:latin typeface="Times New Roman"/>
                <a:cs typeface="Times New Roman"/>
              </a:rPr>
              <a:t>is</a:t>
            </a:r>
            <a:r>
              <a:rPr lang="en-US" sz="2000" spc="45" dirty="0">
                <a:solidFill>
                  <a:srgbClr val="FF0000"/>
                </a:solidFill>
                <a:latin typeface="Times New Roman"/>
                <a:cs typeface="Times New Roman"/>
              </a:rPr>
              <a:t> </a:t>
            </a:r>
            <a:r>
              <a:rPr lang="en-US" sz="2000" spc="175" dirty="0">
                <a:solidFill>
                  <a:srgbClr val="FF0000"/>
                </a:solidFill>
                <a:latin typeface="Times New Roman"/>
                <a:cs typeface="Times New Roman"/>
              </a:rPr>
              <a:t>a</a:t>
            </a:r>
            <a:r>
              <a:rPr lang="en-US" sz="2000" spc="40" dirty="0">
                <a:solidFill>
                  <a:srgbClr val="FF0000"/>
                </a:solidFill>
                <a:latin typeface="Times New Roman"/>
                <a:cs typeface="Times New Roman"/>
              </a:rPr>
              <a:t> </a:t>
            </a:r>
            <a:r>
              <a:rPr lang="en-US" sz="2000" spc="100" dirty="0">
                <a:solidFill>
                  <a:srgbClr val="FF0000"/>
                </a:solidFill>
                <a:latin typeface="Times New Roman"/>
                <a:cs typeface="Times New Roman"/>
              </a:rPr>
              <a:t>promise</a:t>
            </a:r>
            <a:r>
              <a:rPr lang="en-US" sz="2000" spc="45"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4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0" dirty="0">
                <a:solidFill>
                  <a:srgbClr val="FF0000"/>
                </a:solidFill>
                <a:latin typeface="Times New Roman"/>
                <a:cs typeface="Times New Roman"/>
              </a:rPr>
              <a:t> </a:t>
            </a:r>
            <a:r>
              <a:rPr lang="en-US" sz="2000" spc="95" dirty="0">
                <a:solidFill>
                  <a:srgbClr val="FF0000"/>
                </a:solidFill>
                <a:latin typeface="Times New Roman"/>
                <a:cs typeface="Times New Roman"/>
              </a:rPr>
              <a:t>keep.</a:t>
            </a:r>
            <a:endParaRPr lang="en-US" sz="2000" dirty="0">
              <a:latin typeface="Times New Roman"/>
              <a:cs typeface="Times New Roman"/>
            </a:endParaRPr>
          </a:p>
          <a:p>
            <a:pPr marL="12700" marR="5080">
              <a:lnSpc>
                <a:spcPts val="1910"/>
              </a:lnSpc>
              <a:spcBef>
                <a:spcPts val="670"/>
              </a:spcBef>
            </a:pPr>
            <a:r>
              <a:rPr lang="en-US" sz="2000" spc="55" dirty="0">
                <a:solidFill>
                  <a:srgbClr val="FF0000"/>
                </a:solidFill>
                <a:latin typeface="Times New Roman"/>
                <a:cs typeface="Times New Roman"/>
              </a:rPr>
              <a:t>If</a:t>
            </a:r>
            <a:r>
              <a:rPr lang="en-US" sz="2000" spc="40" dirty="0">
                <a:solidFill>
                  <a:srgbClr val="FF0000"/>
                </a:solidFill>
                <a:latin typeface="Times New Roman"/>
                <a:cs typeface="Times New Roman"/>
              </a:rPr>
              <a:t> </a:t>
            </a:r>
            <a:r>
              <a:rPr lang="en-US" sz="2000" spc="125" dirty="0">
                <a:solidFill>
                  <a:srgbClr val="FF0000"/>
                </a:solidFill>
                <a:latin typeface="Times New Roman"/>
                <a:cs typeface="Times New Roman"/>
              </a:rPr>
              <a:t>she</a:t>
            </a:r>
            <a:r>
              <a:rPr lang="en-US" sz="2000" spc="45" dirty="0">
                <a:solidFill>
                  <a:srgbClr val="FF0000"/>
                </a:solidFill>
                <a:latin typeface="Times New Roman"/>
                <a:cs typeface="Times New Roman"/>
              </a:rPr>
              <a:t> </a:t>
            </a:r>
            <a:r>
              <a:rPr lang="en-US" sz="2000" spc="95" dirty="0">
                <a:solidFill>
                  <a:srgbClr val="FF0000"/>
                </a:solidFill>
                <a:latin typeface="Times New Roman"/>
                <a:cs typeface="Times New Roman"/>
              </a:rPr>
              <a:t>can,</a:t>
            </a:r>
            <a:r>
              <a:rPr lang="en-US" sz="2000" spc="45" dirty="0">
                <a:solidFill>
                  <a:srgbClr val="FF0000"/>
                </a:solidFill>
                <a:latin typeface="Times New Roman"/>
                <a:cs typeface="Times New Roman"/>
              </a:rPr>
              <a:t> </a:t>
            </a:r>
            <a:r>
              <a:rPr lang="en-US" sz="2000" spc="125" dirty="0">
                <a:solidFill>
                  <a:srgbClr val="FF0000"/>
                </a:solidFill>
                <a:latin typeface="Times New Roman"/>
                <a:cs typeface="Times New Roman"/>
              </a:rPr>
              <a:t>she</a:t>
            </a:r>
            <a:r>
              <a:rPr lang="en-US" sz="2000" spc="45"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attempt</a:t>
            </a:r>
            <a:r>
              <a:rPr lang="en-US" sz="2000" spc="50" dirty="0">
                <a:solidFill>
                  <a:srgbClr val="FF0000"/>
                </a:solidFill>
                <a:latin typeface="Times New Roman"/>
                <a:cs typeface="Times New Roman"/>
              </a:rPr>
              <a:t> </a:t>
            </a:r>
            <a:r>
              <a:rPr lang="en-US" sz="2000" spc="175" dirty="0">
                <a:solidFill>
                  <a:srgbClr val="FF0000"/>
                </a:solidFill>
                <a:latin typeface="Times New Roman"/>
                <a:cs typeface="Times New Roman"/>
              </a:rPr>
              <a:t>that</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feat;</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45" dirty="0">
                <a:solidFill>
                  <a:srgbClr val="FF0000"/>
                </a:solidFill>
                <a:latin typeface="Times New Roman"/>
                <a:cs typeface="Times New Roman"/>
              </a:rPr>
              <a:t> </a:t>
            </a:r>
            <a:r>
              <a:rPr lang="en-US" sz="2000" spc="25" dirty="0">
                <a:solidFill>
                  <a:srgbClr val="FF0000"/>
                </a:solidFill>
                <a:latin typeface="Times New Roman"/>
                <a:cs typeface="Times New Roman"/>
              </a:rPr>
              <a:t>if</a:t>
            </a:r>
            <a:r>
              <a:rPr lang="en-US" sz="2000" spc="45" dirty="0">
                <a:solidFill>
                  <a:srgbClr val="FF0000"/>
                </a:solidFill>
                <a:latin typeface="Times New Roman"/>
                <a:cs typeface="Times New Roman"/>
              </a:rPr>
              <a:t> </a:t>
            </a:r>
            <a:r>
              <a:rPr lang="en-US" sz="2000" spc="140" dirty="0">
                <a:solidFill>
                  <a:srgbClr val="FF0000"/>
                </a:solidFill>
                <a:latin typeface="Times New Roman"/>
                <a:cs typeface="Times New Roman"/>
              </a:rPr>
              <a:t>her</a:t>
            </a:r>
            <a:r>
              <a:rPr lang="en-US" sz="2000" spc="45" dirty="0">
                <a:solidFill>
                  <a:srgbClr val="FF0000"/>
                </a:solidFill>
                <a:latin typeface="Times New Roman"/>
                <a:cs typeface="Times New Roman"/>
              </a:rPr>
              <a:t> </a:t>
            </a:r>
            <a:r>
              <a:rPr lang="en-US" sz="2000" spc="140" dirty="0">
                <a:solidFill>
                  <a:srgbClr val="FF0000"/>
                </a:solidFill>
                <a:latin typeface="Times New Roman"/>
                <a:cs typeface="Times New Roman"/>
              </a:rPr>
              <a:t>husband</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is</a:t>
            </a:r>
            <a:r>
              <a:rPr lang="en-US" sz="2000" spc="50" dirty="0">
                <a:solidFill>
                  <a:srgbClr val="FF0000"/>
                </a:solidFill>
                <a:latin typeface="Times New Roman"/>
                <a:cs typeface="Times New Roman"/>
              </a:rPr>
              <a:t> </a:t>
            </a:r>
            <a:r>
              <a:rPr lang="en-US" sz="2000" spc="85" dirty="0">
                <a:solidFill>
                  <a:srgbClr val="FF0000"/>
                </a:solidFill>
                <a:latin typeface="Times New Roman"/>
                <a:cs typeface="Times New Roman"/>
              </a:rPr>
              <a:t>able,</a:t>
            </a:r>
            <a:r>
              <a:rPr lang="en-US" sz="2000" spc="50" dirty="0">
                <a:solidFill>
                  <a:srgbClr val="FF0000"/>
                </a:solidFill>
                <a:latin typeface="Times New Roman"/>
                <a:cs typeface="Times New Roman"/>
              </a:rPr>
              <a:t> </a:t>
            </a:r>
            <a:r>
              <a:rPr lang="en-US" sz="2000" spc="125" dirty="0">
                <a:solidFill>
                  <a:srgbClr val="FF0000"/>
                </a:solidFill>
                <a:latin typeface="Times New Roman"/>
                <a:cs typeface="Times New Roman"/>
              </a:rPr>
              <a:t>he</a:t>
            </a:r>
            <a:r>
              <a:rPr lang="en-US" sz="2000" spc="5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5" dirty="0">
                <a:solidFill>
                  <a:srgbClr val="FF0000"/>
                </a:solidFill>
                <a:latin typeface="Times New Roman"/>
                <a:cs typeface="Times New Roman"/>
              </a:rPr>
              <a:t> </a:t>
            </a:r>
            <a:r>
              <a:rPr lang="en-US" sz="2000" spc="85" dirty="0">
                <a:solidFill>
                  <a:srgbClr val="FF0000"/>
                </a:solidFill>
                <a:latin typeface="Times New Roman"/>
                <a:cs typeface="Times New Roman"/>
              </a:rPr>
              <a:t>be</a:t>
            </a:r>
            <a:r>
              <a:rPr lang="en-US" sz="2000" spc="50" dirty="0">
                <a:solidFill>
                  <a:srgbClr val="FF0000"/>
                </a:solidFill>
                <a:latin typeface="Times New Roman"/>
                <a:cs typeface="Times New Roman"/>
              </a:rPr>
              <a:t> </a:t>
            </a:r>
            <a:r>
              <a:rPr lang="en-US" sz="2000" spc="135" dirty="0">
                <a:solidFill>
                  <a:srgbClr val="FF0000"/>
                </a:solidFill>
                <a:latin typeface="Times New Roman"/>
                <a:cs typeface="Times New Roman"/>
              </a:rPr>
              <a:t>there</a:t>
            </a:r>
            <a:r>
              <a:rPr lang="en-US" sz="2000" spc="55" dirty="0">
                <a:solidFill>
                  <a:srgbClr val="FF0000"/>
                </a:solidFill>
                <a:latin typeface="Times New Roman"/>
                <a:cs typeface="Times New Roman"/>
              </a:rPr>
              <a:t> </a:t>
            </a:r>
            <a:r>
              <a:rPr lang="en-US" sz="2000" spc="85" dirty="0">
                <a:solidFill>
                  <a:srgbClr val="FF0000"/>
                </a:solidFill>
                <a:latin typeface="Times New Roman"/>
                <a:cs typeface="Times New Roman"/>
              </a:rPr>
              <a:t>to </a:t>
            </a:r>
            <a:r>
              <a:rPr lang="en-US" sz="2000" spc="95" dirty="0">
                <a:solidFill>
                  <a:srgbClr val="FF0000"/>
                </a:solidFill>
                <a:latin typeface="Times New Roman"/>
                <a:cs typeface="Times New Roman"/>
              </a:rPr>
              <a:t>see</a:t>
            </a:r>
            <a:r>
              <a:rPr lang="en-US" sz="2000" spc="35" dirty="0">
                <a:solidFill>
                  <a:srgbClr val="FF0000"/>
                </a:solidFill>
                <a:latin typeface="Times New Roman"/>
                <a:cs typeface="Times New Roman"/>
              </a:rPr>
              <a:t> </a:t>
            </a:r>
            <a:r>
              <a:rPr lang="en-US" sz="2000" spc="120" dirty="0">
                <a:solidFill>
                  <a:srgbClr val="FF0000"/>
                </a:solidFill>
                <a:latin typeface="Times New Roman"/>
                <a:cs typeface="Times New Roman"/>
              </a:rPr>
              <a:t>her.</a:t>
            </a:r>
            <a:endParaRPr lang="en-US" sz="2000" dirty="0">
              <a:latin typeface="Times New Roman"/>
              <a:cs typeface="Times New Roman"/>
            </a:endParaRPr>
          </a:p>
          <a:p>
            <a:endParaRPr lang="en-US" sz="2000" dirty="0"/>
          </a:p>
        </p:txBody>
      </p:sp>
    </p:spTree>
    <p:extLst>
      <p:ext uri="{BB962C8B-B14F-4D97-AF65-F5344CB8AC3E}">
        <p14:creationId xmlns:p14="http://schemas.microsoft.com/office/powerpoint/2010/main" val="428858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AC246-F6E2-46F5-8544-E9A26BFF9F28}"/>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75BFF10F-2601-4DDF-BE13-043D531280E3}"/>
              </a:ext>
            </a:extLst>
          </p:cNvPr>
          <p:cNvSpPr>
            <a:spLocks noGrp="1"/>
          </p:cNvSpPr>
          <p:nvPr>
            <p:ph idx="1"/>
          </p:nvPr>
        </p:nvSpPr>
        <p:spPr/>
        <p:txBody>
          <a:bodyPr/>
          <a:lstStyle/>
          <a:p>
            <a:pPr marL="0" indent="0" algn="l">
              <a:buNone/>
            </a:pPr>
            <a:r>
              <a:rPr lang="en-US" sz="4000" b="1" i="0" baseline="30000" dirty="0">
                <a:solidFill>
                  <a:srgbClr val="4990E2"/>
                </a:solidFill>
                <a:effectLst/>
                <a:latin typeface="Open Sans"/>
              </a:rPr>
              <a:t>Place the semi-colon in the correct position.</a:t>
            </a:r>
            <a:endParaRPr lang="en-US" sz="4000" b="1" i="0" dirty="0">
              <a:solidFill>
                <a:srgbClr val="393A68"/>
              </a:solidFill>
              <a:effectLst/>
              <a:latin typeface="Open Sans"/>
            </a:endParaRPr>
          </a:p>
          <a:p>
            <a:pPr algn="l"/>
            <a:r>
              <a:rPr lang="en-US" b="1" i="0" dirty="0">
                <a:solidFill>
                  <a:srgbClr val="393A68"/>
                </a:solidFill>
                <a:effectLst/>
                <a:latin typeface="Open Sans"/>
              </a:rPr>
              <a:t>I am hot I am wearing a sweater and a jacket.</a:t>
            </a:r>
          </a:p>
          <a:p>
            <a:pPr marL="0" indent="0" algn="l">
              <a:buNone/>
            </a:pPr>
            <a:endParaRPr lang="en-US" b="1" i="0" dirty="0">
              <a:solidFill>
                <a:srgbClr val="393A68"/>
              </a:solidFill>
              <a:effectLst/>
              <a:latin typeface="Open Sans"/>
            </a:endParaRPr>
          </a:p>
          <a:p>
            <a:r>
              <a:rPr lang="en-US" dirty="0"/>
              <a:t>A. </a:t>
            </a:r>
            <a:r>
              <a:rPr lang="en-US" b="0" i="0" dirty="0">
                <a:solidFill>
                  <a:srgbClr val="393A68"/>
                </a:solidFill>
                <a:effectLst/>
                <a:latin typeface="Open Sans"/>
              </a:rPr>
              <a:t>hot;</a:t>
            </a:r>
          </a:p>
          <a:p>
            <a:r>
              <a:rPr lang="en-US" dirty="0">
                <a:solidFill>
                  <a:srgbClr val="393A68"/>
                </a:solidFill>
                <a:latin typeface="Open Sans"/>
              </a:rPr>
              <a:t>B. </a:t>
            </a:r>
            <a:r>
              <a:rPr lang="en-US" b="0" i="0" dirty="0">
                <a:solidFill>
                  <a:srgbClr val="393A68"/>
                </a:solidFill>
                <a:effectLst/>
                <a:latin typeface="Open Sans"/>
              </a:rPr>
              <a:t>wearing;</a:t>
            </a:r>
          </a:p>
          <a:p>
            <a:r>
              <a:rPr lang="en-US" dirty="0">
                <a:solidFill>
                  <a:srgbClr val="393A68"/>
                </a:solidFill>
                <a:latin typeface="Open Sans"/>
              </a:rPr>
              <a:t>C. </a:t>
            </a:r>
            <a:r>
              <a:rPr lang="en-US" b="0" i="0" dirty="0">
                <a:solidFill>
                  <a:srgbClr val="393A68"/>
                </a:solidFill>
                <a:effectLst/>
                <a:latin typeface="Open Sans"/>
              </a:rPr>
              <a:t>sweater;</a:t>
            </a:r>
            <a:endParaRPr lang="en-US" dirty="0">
              <a:solidFill>
                <a:srgbClr val="393A68"/>
              </a:solidFill>
              <a:latin typeface="Open Sans"/>
            </a:endParaRPr>
          </a:p>
          <a:p>
            <a:r>
              <a:rPr lang="en-US" dirty="0">
                <a:solidFill>
                  <a:srgbClr val="393A68"/>
                </a:solidFill>
                <a:latin typeface="Open Sans"/>
              </a:rPr>
              <a:t>D. </a:t>
            </a:r>
            <a:r>
              <a:rPr lang="en-US" b="0" i="0" dirty="0">
                <a:solidFill>
                  <a:srgbClr val="393A68"/>
                </a:solidFill>
                <a:effectLst/>
                <a:latin typeface="Open Sans"/>
              </a:rPr>
              <a:t>A semi-colon is not needed.</a:t>
            </a:r>
            <a:endParaRPr lang="en-US" dirty="0"/>
          </a:p>
        </p:txBody>
      </p:sp>
    </p:spTree>
    <p:extLst>
      <p:ext uri="{BB962C8B-B14F-4D97-AF65-F5344CB8AC3E}">
        <p14:creationId xmlns:p14="http://schemas.microsoft.com/office/powerpoint/2010/main" val="175109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25D8E5E7-E0E8-41AF-8A24-62B368A46E23}"/>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BD7B1B9C-CA5F-4084-B494-9C78D8C0F14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A</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7DC6A894-D1FC-4028-9879-A14A12715C09}"/>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310805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E491B121-12B5-4977-A064-636AB0B9B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020B9AA-D2AD-495B-ABF4-2712E39CDF43}"/>
              </a:ext>
            </a:extLst>
          </p:cNvPr>
          <p:cNvSpPr>
            <a:spLocks noGrp="1"/>
          </p:cNvSpPr>
          <p:nvPr>
            <p:ph type="title"/>
          </p:nvPr>
        </p:nvSpPr>
        <p:spPr>
          <a:xfrm>
            <a:off x="649224" y="645106"/>
            <a:ext cx="6574536" cy="1259894"/>
          </a:xfrm>
        </p:spPr>
        <p:txBody>
          <a:bodyPr>
            <a:normAutofit/>
          </a:bodyPr>
          <a:lstStyle/>
          <a:p>
            <a:r>
              <a:rPr lang="en-US" b="1" i="1" u="sng" dirty="0"/>
              <a:t>QUESTION MARK</a:t>
            </a:r>
          </a:p>
        </p:txBody>
      </p:sp>
      <p:sp>
        <p:nvSpPr>
          <p:cNvPr id="14" name="Rectangle 13">
            <a:extLst>
              <a:ext uri="{FF2B5EF4-FFF2-40B4-BE49-F238E27FC236}">
                <a16:creationId xmlns:a16="http://schemas.microsoft.com/office/drawing/2014/main" xmlns="" id="{2ED05F70-AB3E-4472-B26B-EFE6A5A59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A51387AA-E65F-41C4-A4BA-BAC14D0905E2}"/>
              </a:ext>
            </a:extLst>
          </p:cNvPr>
          <p:cNvSpPr>
            <a:spLocks noGrp="1"/>
          </p:cNvSpPr>
          <p:nvPr>
            <p:ph idx="1"/>
          </p:nvPr>
        </p:nvSpPr>
        <p:spPr>
          <a:xfrm>
            <a:off x="649224" y="2133600"/>
            <a:ext cx="6574535" cy="3759253"/>
          </a:xfrm>
        </p:spPr>
        <p:txBody>
          <a:bodyPr>
            <a:normAutofit/>
          </a:bodyPr>
          <a:lstStyle/>
          <a:p>
            <a:r>
              <a:rPr lang="en-US" sz="1800" b="1" spc="185" dirty="0">
                <a:latin typeface="Times New Roman"/>
                <a:cs typeface="Times New Roman"/>
              </a:rPr>
              <a:t>Use</a:t>
            </a:r>
            <a:r>
              <a:rPr lang="en-US" sz="1800" b="1" spc="50" dirty="0">
                <a:latin typeface="Times New Roman"/>
                <a:cs typeface="Times New Roman"/>
              </a:rPr>
              <a:t> </a:t>
            </a:r>
            <a:r>
              <a:rPr lang="en-US" sz="1800" b="1" spc="175" dirty="0">
                <a:latin typeface="Times New Roman"/>
                <a:cs typeface="Times New Roman"/>
              </a:rPr>
              <a:t>a</a:t>
            </a:r>
            <a:r>
              <a:rPr lang="en-US" sz="1800" b="1" spc="40" dirty="0">
                <a:latin typeface="Times New Roman"/>
                <a:cs typeface="Times New Roman"/>
              </a:rPr>
              <a:t> </a:t>
            </a:r>
            <a:r>
              <a:rPr lang="en-US" sz="1800" b="1" spc="170" dirty="0">
                <a:latin typeface="Times New Roman"/>
                <a:cs typeface="Times New Roman"/>
              </a:rPr>
              <a:t>question</a:t>
            </a:r>
            <a:r>
              <a:rPr lang="en-US" sz="1800" b="1" spc="50" dirty="0">
                <a:latin typeface="Times New Roman"/>
                <a:cs typeface="Times New Roman"/>
              </a:rPr>
              <a:t> </a:t>
            </a:r>
            <a:r>
              <a:rPr lang="en-US" sz="1800" b="1" spc="160" dirty="0">
                <a:latin typeface="Times New Roman"/>
                <a:cs typeface="Times New Roman"/>
              </a:rPr>
              <a:t>mark</a:t>
            </a:r>
            <a:r>
              <a:rPr lang="en-US" sz="1800" b="1" spc="60" dirty="0">
                <a:latin typeface="Times New Roman"/>
                <a:cs typeface="Times New Roman"/>
              </a:rPr>
              <a:t> </a:t>
            </a:r>
            <a:r>
              <a:rPr lang="en-US" sz="1800" b="1" spc="160" dirty="0">
                <a:latin typeface="Times New Roman"/>
                <a:cs typeface="Times New Roman"/>
              </a:rPr>
              <a:t>only</a:t>
            </a:r>
            <a:r>
              <a:rPr lang="en-US" sz="1800" b="1" spc="50" dirty="0">
                <a:latin typeface="Times New Roman"/>
                <a:cs typeface="Times New Roman"/>
              </a:rPr>
              <a:t> </a:t>
            </a:r>
            <a:r>
              <a:rPr lang="en-US" sz="1800" b="1" spc="145" dirty="0">
                <a:latin typeface="Times New Roman"/>
                <a:cs typeface="Times New Roman"/>
              </a:rPr>
              <a:t>after</a:t>
            </a:r>
            <a:r>
              <a:rPr lang="en-US" sz="1800" b="1" spc="50" dirty="0">
                <a:latin typeface="Times New Roman"/>
                <a:cs typeface="Times New Roman"/>
              </a:rPr>
              <a:t> </a:t>
            </a:r>
            <a:r>
              <a:rPr lang="en-US" sz="1800" b="1" spc="175" dirty="0">
                <a:latin typeface="Times New Roman"/>
                <a:cs typeface="Times New Roman"/>
              </a:rPr>
              <a:t>a</a:t>
            </a:r>
            <a:r>
              <a:rPr lang="en-US" sz="1800" b="1" spc="50" dirty="0">
                <a:latin typeface="Times New Roman"/>
                <a:cs typeface="Times New Roman"/>
              </a:rPr>
              <a:t> </a:t>
            </a:r>
            <a:r>
              <a:rPr lang="en-US" sz="1800" b="1" spc="155" dirty="0">
                <a:latin typeface="Times New Roman"/>
                <a:cs typeface="Times New Roman"/>
              </a:rPr>
              <a:t>direct</a:t>
            </a:r>
            <a:r>
              <a:rPr lang="en-US" sz="1800" b="1" spc="55" dirty="0">
                <a:latin typeface="Times New Roman"/>
                <a:cs typeface="Times New Roman"/>
              </a:rPr>
              <a:t> </a:t>
            </a:r>
            <a:r>
              <a:rPr lang="en-US" sz="1800" b="1" spc="155" dirty="0">
                <a:latin typeface="Times New Roman"/>
                <a:cs typeface="Times New Roman"/>
              </a:rPr>
              <a:t>question</a:t>
            </a:r>
          </a:p>
          <a:p>
            <a:pPr marL="116839">
              <a:lnSpc>
                <a:spcPct val="100000"/>
              </a:lnSpc>
              <a:spcBef>
                <a:spcPts val="70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16839">
              <a:lnSpc>
                <a:spcPct val="100000"/>
              </a:lnSpc>
              <a:spcBef>
                <a:spcPts val="600"/>
              </a:spcBef>
            </a:pPr>
            <a:r>
              <a:rPr lang="en-US" sz="1800" spc="55" dirty="0">
                <a:solidFill>
                  <a:srgbClr val="FF0000"/>
                </a:solidFill>
                <a:latin typeface="Times New Roman"/>
                <a:cs typeface="Times New Roman"/>
              </a:rPr>
              <a:t>Will </a:t>
            </a:r>
            <a:r>
              <a:rPr lang="en-US" sz="1800" spc="75" dirty="0">
                <a:solidFill>
                  <a:srgbClr val="FF0000"/>
                </a:solidFill>
                <a:latin typeface="Times New Roman"/>
                <a:cs typeface="Times New Roman"/>
              </a:rPr>
              <a:t>you </a:t>
            </a:r>
            <a:r>
              <a:rPr lang="en-US" sz="1800" spc="20" dirty="0">
                <a:solidFill>
                  <a:srgbClr val="FF0000"/>
                </a:solidFill>
                <a:latin typeface="Times New Roman"/>
                <a:cs typeface="Times New Roman"/>
              </a:rPr>
              <a:t>go </a:t>
            </a:r>
            <a:r>
              <a:rPr lang="en-US" sz="1800" spc="120" dirty="0">
                <a:solidFill>
                  <a:srgbClr val="FF0000"/>
                </a:solidFill>
                <a:latin typeface="Times New Roman"/>
                <a:cs typeface="Times New Roman"/>
              </a:rPr>
              <a:t>with</a:t>
            </a:r>
            <a:r>
              <a:rPr lang="en-US" sz="1800" spc="-10" dirty="0">
                <a:solidFill>
                  <a:srgbClr val="FF0000"/>
                </a:solidFill>
                <a:latin typeface="Times New Roman"/>
                <a:cs typeface="Times New Roman"/>
              </a:rPr>
              <a:t> </a:t>
            </a:r>
            <a:r>
              <a:rPr lang="en-US" sz="1800" spc="85" dirty="0">
                <a:solidFill>
                  <a:srgbClr val="FF0000"/>
                </a:solidFill>
                <a:latin typeface="Times New Roman"/>
                <a:cs typeface="Times New Roman"/>
              </a:rPr>
              <a:t>me?</a:t>
            </a:r>
            <a:endParaRPr lang="en-US" sz="1800" dirty="0">
              <a:latin typeface="Times New Roman"/>
              <a:cs typeface="Times New Roman"/>
            </a:endParaRPr>
          </a:p>
          <a:p>
            <a:pPr marL="12700">
              <a:lnSpc>
                <a:spcPct val="100000"/>
              </a:lnSpc>
              <a:spcBef>
                <a:spcPts val="590"/>
              </a:spcBef>
            </a:pPr>
            <a:r>
              <a:rPr lang="en-US" sz="1800" spc="114" dirty="0">
                <a:solidFill>
                  <a:srgbClr val="FF0000"/>
                </a:solidFill>
                <a:latin typeface="Times New Roman"/>
                <a:cs typeface="Times New Roman"/>
              </a:rPr>
              <a:t>I</a:t>
            </a:r>
            <a:r>
              <a:rPr lang="en-US" sz="1800" spc="30" dirty="0">
                <a:solidFill>
                  <a:srgbClr val="FF0000"/>
                </a:solidFill>
                <a:latin typeface="Times New Roman"/>
                <a:cs typeface="Times New Roman"/>
              </a:rPr>
              <a:t> </a:t>
            </a:r>
            <a:r>
              <a:rPr lang="en-US" sz="1800" spc="125" dirty="0">
                <a:solidFill>
                  <a:srgbClr val="FF0000"/>
                </a:solidFill>
                <a:latin typeface="Times New Roman"/>
                <a:cs typeface="Times New Roman"/>
              </a:rPr>
              <a:t>asked</a:t>
            </a:r>
            <a:r>
              <a:rPr lang="en-US" sz="1800" spc="25" dirty="0">
                <a:solidFill>
                  <a:srgbClr val="FF0000"/>
                </a:solidFill>
                <a:latin typeface="Times New Roman"/>
                <a:cs typeface="Times New Roman"/>
              </a:rPr>
              <a:t> if</a:t>
            </a:r>
            <a:r>
              <a:rPr lang="en-US" sz="1800" spc="35" dirty="0">
                <a:solidFill>
                  <a:srgbClr val="FF0000"/>
                </a:solidFill>
                <a:latin typeface="Times New Roman"/>
                <a:cs typeface="Times New Roman"/>
              </a:rPr>
              <a:t> </a:t>
            </a:r>
            <a:r>
              <a:rPr lang="en-US" sz="1800" spc="125" dirty="0">
                <a:solidFill>
                  <a:srgbClr val="FF0000"/>
                </a:solidFill>
                <a:latin typeface="Times New Roman"/>
                <a:cs typeface="Times New Roman"/>
              </a:rPr>
              <a:t>he</a:t>
            </a:r>
            <a:r>
              <a:rPr lang="en-US" sz="1800" spc="40" dirty="0">
                <a:solidFill>
                  <a:srgbClr val="FF0000"/>
                </a:solidFill>
                <a:latin typeface="Times New Roman"/>
                <a:cs typeface="Times New Roman"/>
              </a:rPr>
              <a:t> </a:t>
            </a:r>
            <a:r>
              <a:rPr lang="en-US" sz="1800" spc="85" dirty="0">
                <a:solidFill>
                  <a:srgbClr val="FF0000"/>
                </a:solidFill>
                <a:latin typeface="Times New Roman"/>
                <a:cs typeface="Times New Roman"/>
              </a:rPr>
              <a:t>would</a:t>
            </a:r>
            <a:r>
              <a:rPr lang="en-US" sz="1800" spc="30" dirty="0">
                <a:solidFill>
                  <a:srgbClr val="FF0000"/>
                </a:solidFill>
                <a:latin typeface="Times New Roman"/>
                <a:cs typeface="Times New Roman"/>
              </a:rPr>
              <a:t> </a:t>
            </a:r>
            <a:r>
              <a:rPr lang="en-US" sz="1800" spc="25" dirty="0">
                <a:solidFill>
                  <a:srgbClr val="FF0000"/>
                </a:solidFill>
                <a:latin typeface="Times New Roman"/>
                <a:cs typeface="Times New Roman"/>
              </a:rPr>
              <a:t>go</a:t>
            </a:r>
            <a:r>
              <a:rPr lang="en-US" sz="1800" spc="30" dirty="0">
                <a:solidFill>
                  <a:srgbClr val="FF0000"/>
                </a:solidFill>
                <a:latin typeface="Times New Roman"/>
                <a:cs typeface="Times New Roman"/>
              </a:rPr>
              <a:t> </a:t>
            </a:r>
            <a:r>
              <a:rPr lang="en-US" sz="1800" spc="120" dirty="0">
                <a:solidFill>
                  <a:srgbClr val="FF0000"/>
                </a:solidFill>
                <a:latin typeface="Times New Roman"/>
                <a:cs typeface="Times New Roman"/>
              </a:rPr>
              <a:t>with</a:t>
            </a:r>
            <a:r>
              <a:rPr lang="en-US" sz="1800" spc="30" dirty="0">
                <a:solidFill>
                  <a:srgbClr val="FF0000"/>
                </a:solidFill>
                <a:latin typeface="Times New Roman"/>
                <a:cs typeface="Times New Roman"/>
              </a:rPr>
              <a:t> </a:t>
            </a:r>
            <a:r>
              <a:rPr lang="en-US" sz="1800" spc="100" dirty="0">
                <a:solidFill>
                  <a:srgbClr val="FF0000"/>
                </a:solidFill>
                <a:latin typeface="Times New Roman"/>
                <a:cs typeface="Times New Roman"/>
              </a:rPr>
              <a:t>me</a:t>
            </a:r>
            <a:endParaRPr lang="en-US" b="1" spc="155" dirty="0">
              <a:solidFill>
                <a:srgbClr val="FF0000"/>
              </a:solidFill>
              <a:latin typeface="Times New Roman"/>
              <a:cs typeface="Times New Roman"/>
            </a:endParaRPr>
          </a:p>
          <a:p>
            <a:pPr marL="12700">
              <a:lnSpc>
                <a:spcPct val="100000"/>
              </a:lnSpc>
              <a:spcBef>
                <a:spcPts val="590"/>
              </a:spcBef>
            </a:pPr>
            <a:endParaRPr lang="en-US" sz="1800" b="1" spc="155" dirty="0">
              <a:solidFill>
                <a:srgbClr val="FF0000"/>
              </a:solidFill>
              <a:latin typeface="Times New Roman"/>
              <a:cs typeface="Times New Roman"/>
            </a:endParaRPr>
          </a:p>
          <a:p>
            <a:pPr marL="12700">
              <a:lnSpc>
                <a:spcPct val="100000"/>
              </a:lnSpc>
              <a:spcBef>
                <a:spcPts val="590"/>
              </a:spcBef>
            </a:pPr>
            <a:r>
              <a:rPr lang="en-US" sz="1800" b="1" spc="185" dirty="0">
                <a:latin typeface="Times New Roman"/>
                <a:cs typeface="Times New Roman"/>
              </a:rPr>
              <a:t>Use</a:t>
            </a:r>
            <a:r>
              <a:rPr lang="en-US" sz="1800" b="1" spc="55" dirty="0">
                <a:latin typeface="Times New Roman"/>
                <a:cs typeface="Times New Roman"/>
              </a:rPr>
              <a:t> </a:t>
            </a:r>
            <a:r>
              <a:rPr lang="en-US" sz="1800" b="1" spc="175" dirty="0">
                <a:latin typeface="Times New Roman"/>
                <a:cs typeface="Times New Roman"/>
              </a:rPr>
              <a:t>a</a:t>
            </a:r>
            <a:r>
              <a:rPr lang="en-US" sz="1800" b="1" spc="40" dirty="0">
                <a:latin typeface="Times New Roman"/>
                <a:cs typeface="Times New Roman"/>
              </a:rPr>
              <a:t> </a:t>
            </a:r>
            <a:r>
              <a:rPr lang="en-US" sz="1800" b="1" spc="170" dirty="0">
                <a:latin typeface="Times New Roman"/>
                <a:cs typeface="Times New Roman"/>
              </a:rPr>
              <a:t>question</a:t>
            </a:r>
            <a:r>
              <a:rPr lang="en-US" sz="1800" b="1" spc="55" dirty="0">
                <a:latin typeface="Times New Roman"/>
                <a:cs typeface="Times New Roman"/>
              </a:rPr>
              <a:t> </a:t>
            </a:r>
            <a:r>
              <a:rPr lang="en-US" sz="1800" b="1" spc="160" dirty="0">
                <a:latin typeface="Times New Roman"/>
                <a:cs typeface="Times New Roman"/>
              </a:rPr>
              <a:t>mark</a:t>
            </a:r>
            <a:r>
              <a:rPr lang="en-US" sz="1800" b="1" spc="60" dirty="0">
                <a:latin typeface="Times New Roman"/>
                <a:cs typeface="Times New Roman"/>
              </a:rPr>
              <a:t> </a:t>
            </a:r>
            <a:r>
              <a:rPr lang="en-US" sz="1800" b="1" spc="215" dirty="0">
                <a:latin typeface="Times New Roman"/>
                <a:cs typeface="Times New Roman"/>
              </a:rPr>
              <a:t>when</a:t>
            </a:r>
            <a:r>
              <a:rPr lang="en-US" sz="1800" b="1" spc="55" dirty="0">
                <a:latin typeface="Times New Roman"/>
                <a:cs typeface="Times New Roman"/>
              </a:rPr>
              <a:t> </a:t>
            </a:r>
            <a:r>
              <a:rPr lang="en-US" sz="1800" b="1" spc="175" dirty="0">
                <a:latin typeface="Times New Roman"/>
                <a:cs typeface="Times New Roman"/>
              </a:rPr>
              <a:t>a</a:t>
            </a:r>
            <a:r>
              <a:rPr lang="en-US" sz="1800" b="1" spc="45" dirty="0">
                <a:latin typeface="Times New Roman"/>
                <a:cs typeface="Times New Roman"/>
              </a:rPr>
              <a:t> </a:t>
            </a:r>
            <a:r>
              <a:rPr lang="en-US" sz="1800" b="1" spc="185" dirty="0">
                <a:latin typeface="Times New Roman"/>
                <a:cs typeface="Times New Roman"/>
              </a:rPr>
              <a:t>sentence</a:t>
            </a:r>
            <a:r>
              <a:rPr lang="en-US" sz="1800" b="1" spc="40" dirty="0">
                <a:latin typeface="Times New Roman"/>
                <a:cs typeface="Times New Roman"/>
              </a:rPr>
              <a:t> </a:t>
            </a:r>
            <a:r>
              <a:rPr lang="en-US" sz="1800" b="1" spc="160" dirty="0">
                <a:latin typeface="Times New Roman"/>
                <a:cs typeface="Times New Roman"/>
              </a:rPr>
              <a:t>is</a:t>
            </a:r>
            <a:r>
              <a:rPr lang="en-US" sz="1800" b="1" spc="60" dirty="0">
                <a:latin typeface="Times New Roman"/>
                <a:cs typeface="Times New Roman"/>
              </a:rPr>
              <a:t> </a:t>
            </a:r>
            <a:r>
              <a:rPr lang="en-US" sz="1800" b="1" spc="140" dirty="0">
                <a:latin typeface="Times New Roman"/>
                <a:cs typeface="Times New Roman"/>
              </a:rPr>
              <a:t>half</a:t>
            </a:r>
            <a:r>
              <a:rPr lang="en-US" sz="1800" b="1" spc="55" dirty="0">
                <a:latin typeface="Times New Roman"/>
                <a:cs typeface="Times New Roman"/>
              </a:rPr>
              <a:t> </a:t>
            </a:r>
            <a:r>
              <a:rPr lang="en-US" sz="1800" b="1" spc="175" dirty="0">
                <a:latin typeface="Times New Roman"/>
                <a:cs typeface="Times New Roman"/>
              </a:rPr>
              <a:t>statement</a:t>
            </a:r>
            <a:r>
              <a:rPr lang="en-US" sz="1800" b="1" spc="60" dirty="0">
                <a:latin typeface="Times New Roman"/>
                <a:cs typeface="Times New Roman"/>
              </a:rPr>
              <a:t> </a:t>
            </a:r>
            <a:r>
              <a:rPr lang="en-US" sz="1800" b="1" spc="180" dirty="0">
                <a:latin typeface="Times New Roman"/>
                <a:cs typeface="Times New Roman"/>
              </a:rPr>
              <a:t>and</a:t>
            </a:r>
            <a:r>
              <a:rPr lang="en-US" sz="1800" b="1" spc="65" dirty="0">
                <a:latin typeface="Times New Roman"/>
                <a:cs typeface="Times New Roman"/>
              </a:rPr>
              <a:t> </a:t>
            </a:r>
            <a:r>
              <a:rPr lang="en-US" sz="1800" b="1" spc="140" dirty="0">
                <a:latin typeface="Times New Roman"/>
                <a:cs typeface="Times New Roman"/>
              </a:rPr>
              <a:t>half</a:t>
            </a:r>
            <a:r>
              <a:rPr lang="en-US" sz="1800" b="1" spc="55" dirty="0">
                <a:latin typeface="Times New Roman"/>
                <a:cs typeface="Times New Roman"/>
              </a:rPr>
              <a:t> </a:t>
            </a:r>
            <a:r>
              <a:rPr lang="en-US" sz="1800" b="1" spc="155" dirty="0">
                <a:latin typeface="Times New Roman"/>
                <a:cs typeface="Times New Roman"/>
              </a:rPr>
              <a:t>question.</a:t>
            </a:r>
            <a:endParaRPr lang="en-US" sz="1800" b="1" spc="155" dirty="0">
              <a:solidFill>
                <a:srgbClr val="FF0000"/>
              </a:solidFill>
              <a:latin typeface="Times New Roman"/>
              <a:cs typeface="Times New Roman"/>
            </a:endParaRPr>
          </a:p>
          <a:p>
            <a:pPr marL="12700">
              <a:lnSpc>
                <a:spcPct val="100000"/>
              </a:lnSpc>
              <a:spcBef>
                <a:spcPts val="69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2700">
              <a:lnSpc>
                <a:spcPct val="100000"/>
              </a:lnSpc>
              <a:spcBef>
                <a:spcPts val="590"/>
              </a:spcBef>
            </a:pPr>
            <a:r>
              <a:rPr lang="en-US" sz="1800" spc="45" dirty="0">
                <a:solidFill>
                  <a:srgbClr val="FF0000"/>
                </a:solidFill>
                <a:latin typeface="Times New Roman"/>
                <a:cs typeface="Times New Roman"/>
              </a:rPr>
              <a:t>You </a:t>
            </a:r>
            <a:r>
              <a:rPr lang="en-US" sz="1800" spc="50" dirty="0">
                <a:solidFill>
                  <a:srgbClr val="FF0000"/>
                </a:solidFill>
                <a:latin typeface="Times New Roman"/>
                <a:cs typeface="Times New Roman"/>
              </a:rPr>
              <a:t>do </a:t>
            </a:r>
            <a:r>
              <a:rPr lang="en-US" sz="1800" spc="90" dirty="0">
                <a:solidFill>
                  <a:srgbClr val="FF0000"/>
                </a:solidFill>
                <a:latin typeface="Times New Roman"/>
                <a:cs typeface="Times New Roman"/>
              </a:rPr>
              <a:t>care, </a:t>
            </a:r>
            <a:r>
              <a:rPr lang="en-US" sz="1800" spc="45" dirty="0">
                <a:solidFill>
                  <a:srgbClr val="FF0000"/>
                </a:solidFill>
                <a:latin typeface="Times New Roman"/>
                <a:cs typeface="Times New Roman"/>
              </a:rPr>
              <a:t>don’t</a:t>
            </a:r>
            <a:r>
              <a:rPr lang="en-US" sz="1800" spc="-45" dirty="0">
                <a:solidFill>
                  <a:srgbClr val="FF0000"/>
                </a:solidFill>
                <a:latin typeface="Times New Roman"/>
                <a:cs typeface="Times New Roman"/>
              </a:rPr>
              <a:t> </a:t>
            </a:r>
            <a:r>
              <a:rPr lang="en-US" sz="1800" spc="50" dirty="0">
                <a:solidFill>
                  <a:srgbClr val="FF0000"/>
                </a:solidFill>
                <a:latin typeface="Times New Roman"/>
                <a:cs typeface="Times New Roman"/>
              </a:rPr>
              <a:t>you?</a:t>
            </a:r>
            <a:endParaRPr lang="en-US" sz="1800" dirty="0">
              <a:latin typeface="Times New Roman"/>
              <a:cs typeface="Times New Roman"/>
            </a:endParaRPr>
          </a:p>
          <a:p>
            <a:pPr marL="0" indent="0">
              <a:lnSpc>
                <a:spcPct val="100000"/>
              </a:lnSpc>
              <a:spcBef>
                <a:spcPts val="590"/>
              </a:spcBef>
              <a:buNone/>
            </a:pPr>
            <a:endParaRPr lang="en-US" dirty="0"/>
          </a:p>
        </p:txBody>
      </p:sp>
      <p:pic>
        <p:nvPicPr>
          <p:cNvPr id="5" name="Content Placeholder 4" descr="A picture containing icon&#10;&#10;Description automatically generated">
            <a:extLst>
              <a:ext uri="{FF2B5EF4-FFF2-40B4-BE49-F238E27FC236}">
                <a16:creationId xmlns:a16="http://schemas.microsoft.com/office/drawing/2014/main" xmlns="" id="{ECE32411-7A37-4576-8339-D8F2F8290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008" y="645106"/>
            <a:ext cx="3304380" cy="5247747"/>
          </a:xfrm>
          <a:prstGeom prst="rect">
            <a:avLst/>
          </a:prstGeom>
        </p:spPr>
      </p:pic>
      <p:sp>
        <p:nvSpPr>
          <p:cNvPr id="16" name="Freeform 11">
            <a:extLst>
              <a:ext uri="{FF2B5EF4-FFF2-40B4-BE49-F238E27FC236}">
                <a16:creationId xmlns:a16="http://schemas.microsoft.com/office/drawing/2014/main" xmlns="" id="{21F6BE39-9E37-45F0-B10C-92305CFB7C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15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6749C-4CE9-42F6-8B77-CE5C8DF7F70D}"/>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15DEAFF4-9591-435C-A19B-8DB4CEC5D3AC}"/>
              </a:ext>
            </a:extLst>
          </p:cNvPr>
          <p:cNvSpPr>
            <a:spLocks noGrp="1"/>
          </p:cNvSpPr>
          <p:nvPr>
            <p:ph idx="1"/>
          </p:nvPr>
        </p:nvSpPr>
        <p:spPr/>
        <p:txBody>
          <a:bodyPr/>
          <a:lstStyle/>
          <a:p>
            <a:r>
              <a:rPr lang="en-US" b="1" i="0" dirty="0">
                <a:solidFill>
                  <a:srgbClr val="393A68"/>
                </a:solidFill>
                <a:effectLst/>
                <a:latin typeface="Open Sans"/>
              </a:rPr>
              <a:t>Which sentence is correct?</a:t>
            </a:r>
          </a:p>
          <a:p>
            <a:pPr marL="0" indent="0">
              <a:buNone/>
            </a:pPr>
            <a:endParaRPr lang="en-US" b="1" i="0" dirty="0">
              <a:solidFill>
                <a:srgbClr val="393A68"/>
              </a:solidFill>
              <a:effectLst/>
              <a:latin typeface="Open Sans"/>
            </a:endParaRPr>
          </a:p>
          <a:p>
            <a:r>
              <a:rPr lang="en-US" b="0" i="0" dirty="0">
                <a:solidFill>
                  <a:srgbClr val="393A68"/>
                </a:solidFill>
                <a:effectLst/>
                <a:latin typeface="Open Sans"/>
              </a:rPr>
              <a:t>A. Is </a:t>
            </a:r>
            <a:r>
              <a:rPr lang="en-US" b="0" i="0" dirty="0" err="1">
                <a:solidFill>
                  <a:srgbClr val="393A68"/>
                </a:solidFill>
                <a:effectLst/>
                <a:latin typeface="Open Sans"/>
              </a:rPr>
              <a:t>Mrs</a:t>
            </a:r>
            <a:r>
              <a:rPr lang="en-US" b="0" i="0" dirty="0">
                <a:solidFill>
                  <a:srgbClr val="393A68"/>
                </a:solidFill>
                <a:effectLst/>
                <a:latin typeface="Open Sans"/>
              </a:rPr>
              <a:t> Jackson our substitute teacher today.</a:t>
            </a:r>
          </a:p>
          <a:p>
            <a:r>
              <a:rPr lang="en-US" dirty="0">
                <a:solidFill>
                  <a:srgbClr val="393A68"/>
                </a:solidFill>
                <a:latin typeface="Open Sans"/>
              </a:rPr>
              <a:t>B.</a:t>
            </a:r>
            <a:r>
              <a:rPr lang="en-US" b="1" dirty="0">
                <a:solidFill>
                  <a:srgbClr val="393A68"/>
                </a:solidFill>
                <a:latin typeface="Open Sans"/>
              </a:rPr>
              <a:t> </a:t>
            </a:r>
            <a:r>
              <a:rPr lang="en-US" b="0" i="0" dirty="0">
                <a:solidFill>
                  <a:srgbClr val="393A68"/>
                </a:solidFill>
                <a:effectLst/>
                <a:latin typeface="Open Sans"/>
              </a:rPr>
              <a:t>Is Mrs. Jackson our substitute teacher today?</a:t>
            </a:r>
          </a:p>
          <a:p>
            <a:r>
              <a:rPr lang="en-US" dirty="0">
                <a:solidFill>
                  <a:srgbClr val="393A68"/>
                </a:solidFill>
                <a:latin typeface="Open Sans"/>
              </a:rPr>
              <a:t>C. </a:t>
            </a:r>
            <a:r>
              <a:rPr lang="en-US" b="0" i="0" dirty="0">
                <a:solidFill>
                  <a:srgbClr val="393A68"/>
                </a:solidFill>
                <a:effectLst/>
                <a:latin typeface="Open Sans"/>
              </a:rPr>
              <a:t>Is Mrs. Jackson our substitute teacher today.</a:t>
            </a:r>
            <a:endParaRPr lang="en-US" dirty="0"/>
          </a:p>
        </p:txBody>
      </p:sp>
    </p:spTree>
    <p:extLst>
      <p:ext uri="{BB962C8B-B14F-4D97-AF65-F5344CB8AC3E}">
        <p14:creationId xmlns:p14="http://schemas.microsoft.com/office/powerpoint/2010/main" val="2050582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59D08795-3B72-41DC-B746-F4E32D03708E}"/>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B45621A0-5A98-453F-A3BB-E687D884246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6134B655-F7B9-432E-9870-401AB99D1DA9}"/>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121044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6591F7F-43D7-49FA-BB1E-2B14CD3945A3}"/>
              </a:ext>
            </a:extLst>
          </p:cNvPr>
          <p:cNvSpPr>
            <a:spLocks noGrp="1"/>
          </p:cNvSpPr>
          <p:nvPr>
            <p:ph type="title"/>
          </p:nvPr>
        </p:nvSpPr>
        <p:spPr>
          <a:xfrm>
            <a:off x="649224" y="645106"/>
            <a:ext cx="3650279" cy="1259894"/>
          </a:xfrm>
        </p:spPr>
        <p:txBody>
          <a:bodyPr>
            <a:normAutofit/>
          </a:bodyPr>
          <a:lstStyle/>
          <a:p>
            <a:r>
              <a:rPr lang="en-US" b="1" i="1" u="sng" dirty="0"/>
              <a:t>EXCLAMATION MARK</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4ABDED0A-28DF-4BF4-AA67-19052379EB89}"/>
              </a:ext>
            </a:extLst>
          </p:cNvPr>
          <p:cNvSpPr>
            <a:spLocks noGrp="1"/>
          </p:cNvSpPr>
          <p:nvPr>
            <p:ph idx="1"/>
          </p:nvPr>
        </p:nvSpPr>
        <p:spPr>
          <a:xfrm>
            <a:off x="649225" y="2133600"/>
            <a:ext cx="7003600" cy="3759253"/>
          </a:xfrm>
        </p:spPr>
        <p:txBody>
          <a:bodyPr>
            <a:normAutofit lnSpcReduction="10000"/>
          </a:bodyPr>
          <a:lstStyle/>
          <a:p>
            <a:r>
              <a:rPr lang="en-US" b="0" i="0" dirty="0">
                <a:solidFill>
                  <a:srgbClr val="333333"/>
                </a:solidFill>
                <a:effectLst/>
                <a:latin typeface="PT Serif"/>
              </a:rPr>
              <a:t>An exclamation mark usually shows strong feeling, such as surprise, anger or joy. Using an exclamation mark when writing is rather like shouting or raising your voice when speaking. Exclamation marks are most commonly used in writing quoted speech. You should avoid using exclamation marks in formal writing, unless absolutely necessary.</a:t>
            </a:r>
          </a:p>
          <a:p>
            <a:r>
              <a:rPr lang="en-US" b="0" i="0" dirty="0">
                <a:solidFill>
                  <a:srgbClr val="333333"/>
                </a:solidFill>
                <a:effectLst/>
                <a:latin typeface="PT Serif"/>
              </a:rPr>
              <a:t>Use an exclamation mark to indicate strong feelings or a raised voice in speech:</a:t>
            </a:r>
            <a:endParaRPr lang="en-US" dirty="0">
              <a:solidFill>
                <a:srgbClr val="333333"/>
              </a:solidFill>
              <a:latin typeface="PT Serif"/>
            </a:endParaRPr>
          </a:p>
          <a:p>
            <a:r>
              <a:rPr lang="en-US" b="0" i="0" dirty="0">
                <a:solidFill>
                  <a:srgbClr val="333333"/>
                </a:solidFill>
                <a:effectLst/>
                <a:latin typeface="PT Serif"/>
              </a:rPr>
              <a:t>He exclaimed: "What a fantastic house you have!"</a:t>
            </a:r>
          </a:p>
          <a:p>
            <a:r>
              <a:rPr lang="en-US" b="0" i="0" dirty="0">
                <a:solidFill>
                  <a:srgbClr val="333333"/>
                </a:solidFill>
                <a:effectLst/>
                <a:latin typeface="PT Serif"/>
              </a:rPr>
              <a:t>"Shut up!"</a:t>
            </a:r>
          </a:p>
          <a:p>
            <a:r>
              <a:rPr lang="en-US" dirty="0"/>
              <a:t/>
            </a:r>
            <a:br>
              <a:rPr lang="en-US" dirty="0"/>
            </a:b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xmlns="" id="{8DA37331-E167-4ADA-B228-19FE0768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849" y="640080"/>
            <a:ext cx="2637926" cy="5252773"/>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5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8831E-6AF6-44F5-929D-98AAE255F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6CE750A-CC0A-4E41-ACDB-A031FCC319AA}"/>
              </a:ext>
            </a:extLst>
          </p:cNvPr>
          <p:cNvSpPr>
            <a:spLocks noGrp="1"/>
          </p:cNvSpPr>
          <p:nvPr>
            <p:ph idx="1"/>
          </p:nvPr>
        </p:nvSpPr>
        <p:spPr/>
        <p:txBody>
          <a:bodyPr/>
          <a:lstStyle/>
          <a:p>
            <a:pPr algn="l"/>
            <a:r>
              <a:rPr lang="en-US" b="0" i="0" dirty="0">
                <a:solidFill>
                  <a:srgbClr val="333333"/>
                </a:solidFill>
                <a:effectLst/>
                <a:latin typeface="PT Serif"/>
              </a:rPr>
              <a:t> Many </a:t>
            </a:r>
            <a:r>
              <a:rPr lang="en-US" b="0" i="0" u="sng" dirty="0">
                <a:solidFill>
                  <a:srgbClr val="993300"/>
                </a:solidFill>
                <a:effectLst/>
                <a:latin typeface="PT Serif"/>
                <a:hlinkClick r:id="rId2"/>
              </a:rPr>
              <a:t>interjections</a:t>
            </a:r>
            <a:r>
              <a:rPr lang="en-US" b="0" i="0" dirty="0">
                <a:solidFill>
                  <a:srgbClr val="333333"/>
                </a:solidFill>
                <a:effectLst/>
                <a:latin typeface="PT Serif"/>
              </a:rPr>
              <a:t> need an exclamation mark:</a:t>
            </a:r>
          </a:p>
          <a:p>
            <a:pPr algn="l">
              <a:buFont typeface="Arial" panose="020B0604020202020204" pitchFamily="34" charset="0"/>
              <a:buChar char="•"/>
            </a:pPr>
            <a:r>
              <a:rPr lang="en-US" b="0" i="0" dirty="0">
                <a:solidFill>
                  <a:srgbClr val="333333"/>
                </a:solidFill>
                <a:effectLst/>
                <a:latin typeface="PT Serif"/>
              </a:rPr>
              <a:t>"Hi! What's new?"</a:t>
            </a:r>
          </a:p>
          <a:p>
            <a:pPr algn="l">
              <a:buFont typeface="Arial" panose="020B0604020202020204" pitchFamily="34" charset="0"/>
              <a:buChar char="•"/>
            </a:pPr>
            <a:r>
              <a:rPr lang="en-US" b="0" i="0" dirty="0">
                <a:solidFill>
                  <a:srgbClr val="333333"/>
                </a:solidFill>
                <a:effectLst/>
                <a:latin typeface="PT Serif"/>
              </a:rPr>
              <a:t>"Oh! When are you going?"</a:t>
            </a:r>
          </a:p>
          <a:p>
            <a:pPr algn="l">
              <a:buFont typeface="Arial" panose="020B0604020202020204" pitchFamily="34" charset="0"/>
              <a:buChar char="•"/>
            </a:pPr>
            <a:r>
              <a:rPr lang="en-US" b="0" i="0" dirty="0">
                <a:solidFill>
                  <a:srgbClr val="333333"/>
                </a:solidFill>
                <a:effectLst/>
                <a:latin typeface="PT Serif"/>
              </a:rPr>
              <a:t>"Ouch! That hurt."</a:t>
            </a:r>
          </a:p>
          <a:p>
            <a:r>
              <a:rPr lang="en-US" b="0" i="0" dirty="0">
                <a:solidFill>
                  <a:srgbClr val="333333"/>
                </a:solidFill>
                <a:effectLst/>
                <a:latin typeface="PT Serif"/>
              </a:rPr>
              <a:t> A non-question sentence beginning with "what" or "how" is often an exclamation and requires an exclamation mark:</a:t>
            </a:r>
          </a:p>
          <a:p>
            <a:pPr algn="l">
              <a:buFont typeface="Arial" panose="020B0604020202020204" pitchFamily="34" charset="0"/>
              <a:buChar char="•"/>
            </a:pPr>
            <a:r>
              <a:rPr lang="en-US" b="0" i="0" dirty="0">
                <a:solidFill>
                  <a:srgbClr val="333333"/>
                </a:solidFill>
                <a:effectLst/>
                <a:latin typeface="PT Serif"/>
              </a:rPr>
              <a:t>What idiots we are! </a:t>
            </a:r>
            <a:r>
              <a:rPr lang="en-US" b="0" i="1" dirty="0">
                <a:solidFill>
                  <a:srgbClr val="333333"/>
                </a:solidFill>
                <a:effectLst/>
                <a:latin typeface="PT Serif"/>
              </a:rPr>
              <a:t>(We are such idiots.)</a:t>
            </a:r>
            <a:endParaRPr lang="en-US" b="0" i="0" dirty="0">
              <a:solidFill>
                <a:srgbClr val="333333"/>
              </a:solidFill>
              <a:effectLst/>
              <a:latin typeface="PT Serif"/>
            </a:endParaRPr>
          </a:p>
          <a:p>
            <a:pPr algn="l">
              <a:buFont typeface="Arial" panose="020B0604020202020204" pitchFamily="34" charset="0"/>
              <a:buChar char="•"/>
            </a:pPr>
            <a:r>
              <a:rPr lang="en-US" b="0" i="0" dirty="0">
                <a:solidFill>
                  <a:srgbClr val="333333"/>
                </a:solidFill>
                <a:effectLst/>
                <a:latin typeface="PT Serif"/>
              </a:rPr>
              <a:t>How pretty she looked in that dress! </a:t>
            </a:r>
            <a:r>
              <a:rPr lang="en-US" b="0" i="1" dirty="0">
                <a:solidFill>
                  <a:srgbClr val="333333"/>
                </a:solidFill>
                <a:effectLst/>
                <a:latin typeface="PT Serif"/>
              </a:rPr>
              <a:t>(She looked very pretty in that dress.)</a:t>
            </a:r>
            <a:endParaRPr lang="en-US" b="0" i="0" dirty="0">
              <a:solidFill>
                <a:srgbClr val="333333"/>
              </a:solidFill>
              <a:effectLst/>
              <a:latin typeface="PT Serif"/>
            </a:endParaRPr>
          </a:p>
          <a:p>
            <a:endParaRPr lang="en-US" dirty="0"/>
          </a:p>
        </p:txBody>
      </p:sp>
    </p:spTree>
    <p:extLst>
      <p:ext uri="{BB962C8B-B14F-4D97-AF65-F5344CB8AC3E}">
        <p14:creationId xmlns:p14="http://schemas.microsoft.com/office/powerpoint/2010/main" val="1090888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3D9AEEE-1CCD-43C0-BA3E-16D60A6E23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D8E5E2-93B2-45F1-AEF3-43148791042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Poll Question:- </a:t>
            </a:r>
            <a:br>
              <a:rPr lang="en-US" sz="3200">
                <a:solidFill>
                  <a:schemeClr val="bg1"/>
                </a:solidFill>
              </a:rPr>
            </a:br>
            <a:r>
              <a:rPr lang="en-US" sz="3200">
                <a:solidFill>
                  <a:schemeClr val="bg1"/>
                </a:solidFill>
              </a:rPr>
              <a:t>Choose the correct option.</a:t>
            </a:r>
          </a:p>
        </p:txBody>
      </p:sp>
      <p:sp>
        <p:nvSpPr>
          <p:cNvPr id="11" name="Freeform 11">
            <a:extLst>
              <a:ext uri="{FF2B5EF4-FFF2-40B4-BE49-F238E27FC236}">
                <a16:creationId xmlns:a16="http://schemas.microsoft.com/office/drawing/2014/main" xmlns="" id="{60F880A6-33D3-4EEC-A780-B73559B9F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xmlns="" id="{2C6246ED-0535-4496-A8F6-1E80CC4E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C6EB451E-129F-4F59-AED9-BD7FB82945D2}"/>
              </a:ext>
            </a:extLst>
          </p:cNvPr>
          <p:cNvGraphicFramePr>
            <a:graphicFrameLocks noGrp="1"/>
          </p:cNvGraphicFramePr>
          <p:nvPr>
            <p:ph idx="1"/>
            <p:extLst>
              <p:ext uri="{D42A27DB-BD31-4B8C-83A1-F6EECF244321}">
                <p14:modId xmlns:p14="http://schemas.microsoft.com/office/powerpoint/2010/main" val="259513445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24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F63CF0-896A-4673-B99B-84868319A14C}"/>
              </a:ext>
            </a:extLst>
          </p:cNvPr>
          <p:cNvSpPr>
            <a:spLocks noGrp="1"/>
          </p:cNvSpPr>
          <p:nvPr>
            <p:ph type="title"/>
          </p:nvPr>
        </p:nvSpPr>
        <p:spPr>
          <a:xfrm>
            <a:off x="649224" y="645106"/>
            <a:ext cx="3650279" cy="1259894"/>
          </a:xfrm>
        </p:spPr>
        <p:txBody>
          <a:bodyPr>
            <a:normAutofit/>
          </a:bodyPr>
          <a:lstStyle/>
          <a:p>
            <a:r>
              <a:rPr lang="en-US" b="1" dirty="0"/>
              <a:t>WHY TO PUNCTUATE</a:t>
            </a:r>
          </a:p>
        </p:txBody>
      </p:sp>
      <p:sp>
        <p:nvSpPr>
          <p:cNvPr id="12" name="Rectangle 11">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766BA6C5-D0CA-453B-A23C-8B22A89F0794}"/>
              </a:ext>
            </a:extLst>
          </p:cNvPr>
          <p:cNvSpPr>
            <a:spLocks noGrp="1"/>
          </p:cNvSpPr>
          <p:nvPr>
            <p:ph idx="1"/>
          </p:nvPr>
        </p:nvSpPr>
        <p:spPr>
          <a:xfrm>
            <a:off x="649225" y="1905000"/>
            <a:ext cx="3650278" cy="4156223"/>
          </a:xfrm>
        </p:spPr>
        <p:txBody>
          <a:bodyPr>
            <a:normAutofit lnSpcReduction="10000"/>
          </a:bodyPr>
          <a:lstStyle/>
          <a:p>
            <a:r>
              <a:rPr lang="en-US" sz="2400" spc="225" dirty="0">
                <a:latin typeface="Times New Roman"/>
                <a:cs typeface="Times New Roman"/>
              </a:rPr>
              <a:t>Punctuation </a:t>
            </a:r>
            <a:r>
              <a:rPr lang="en-US" sz="2400" spc="270" dirty="0">
                <a:latin typeface="Times New Roman"/>
                <a:cs typeface="Times New Roman"/>
              </a:rPr>
              <a:t>marks </a:t>
            </a:r>
            <a:r>
              <a:rPr lang="en-US" sz="2400" spc="250" dirty="0">
                <a:latin typeface="Times New Roman"/>
                <a:cs typeface="Times New Roman"/>
              </a:rPr>
              <a:t>are </a:t>
            </a:r>
            <a:r>
              <a:rPr lang="en-US" sz="2400" b="1" spc="150" dirty="0">
                <a:latin typeface="Times New Roman"/>
                <a:cs typeface="Times New Roman"/>
              </a:rPr>
              <a:t>symbols</a:t>
            </a:r>
            <a:r>
              <a:rPr lang="en-US" sz="2400" spc="150" dirty="0">
                <a:latin typeface="Times New Roman"/>
                <a:cs typeface="Times New Roman"/>
              </a:rPr>
              <a:t> </a:t>
            </a:r>
            <a:r>
              <a:rPr lang="en-US" sz="2400" spc="305" dirty="0">
                <a:latin typeface="Times New Roman"/>
                <a:cs typeface="Times New Roman"/>
              </a:rPr>
              <a:t>that  </a:t>
            </a:r>
            <a:r>
              <a:rPr lang="en-US" sz="2400" spc="175" dirty="0">
                <a:latin typeface="Times New Roman"/>
                <a:cs typeface="Times New Roman"/>
              </a:rPr>
              <a:t>indicate </a:t>
            </a:r>
            <a:r>
              <a:rPr lang="en-US" sz="2400" spc="250" dirty="0">
                <a:latin typeface="Times New Roman"/>
                <a:cs typeface="Times New Roman"/>
              </a:rPr>
              <a:t>the </a:t>
            </a:r>
            <a:r>
              <a:rPr lang="en-US" sz="2400" spc="240" dirty="0">
                <a:latin typeface="Times New Roman"/>
                <a:cs typeface="Times New Roman"/>
              </a:rPr>
              <a:t>structure </a:t>
            </a:r>
            <a:r>
              <a:rPr lang="en-US" sz="2400" spc="270" dirty="0">
                <a:latin typeface="Times New Roman"/>
                <a:cs typeface="Times New Roman"/>
              </a:rPr>
              <a:t>and </a:t>
            </a:r>
            <a:r>
              <a:rPr lang="en-US" sz="2400" spc="185" dirty="0">
                <a:latin typeface="Times New Roman"/>
                <a:cs typeface="Times New Roman"/>
              </a:rPr>
              <a:t>organization </a:t>
            </a:r>
            <a:r>
              <a:rPr lang="en-US" sz="2400" dirty="0">
                <a:latin typeface="Times New Roman"/>
                <a:cs typeface="Times New Roman"/>
              </a:rPr>
              <a:t>of  </a:t>
            </a:r>
            <a:r>
              <a:rPr lang="en-US" sz="2400" spc="229" dirty="0">
                <a:latin typeface="Times New Roman"/>
                <a:cs typeface="Times New Roman"/>
              </a:rPr>
              <a:t>written</a:t>
            </a:r>
            <a:r>
              <a:rPr lang="en-US" sz="2400" spc="60" dirty="0">
                <a:latin typeface="Times New Roman"/>
                <a:cs typeface="Times New Roman"/>
              </a:rPr>
              <a:t> </a:t>
            </a:r>
            <a:r>
              <a:rPr lang="en-US" sz="2400" spc="190" dirty="0">
                <a:latin typeface="Times New Roman"/>
                <a:cs typeface="Times New Roman"/>
              </a:rPr>
              <a:t>language</a:t>
            </a:r>
            <a:r>
              <a:rPr lang="en-US" sz="2400" spc="160" dirty="0">
                <a:latin typeface="Times New Roman"/>
                <a:cs typeface="Times New Roman"/>
              </a:rPr>
              <a:t>.</a:t>
            </a:r>
          </a:p>
          <a:p>
            <a:r>
              <a:rPr lang="en-US" sz="2400" spc="254" dirty="0">
                <a:latin typeface="Times New Roman"/>
                <a:cs typeface="Times New Roman"/>
              </a:rPr>
              <a:t>In</a:t>
            </a:r>
            <a:r>
              <a:rPr lang="en-US" sz="2400" spc="60" dirty="0">
                <a:latin typeface="Times New Roman"/>
                <a:cs typeface="Times New Roman"/>
              </a:rPr>
              <a:t> </a:t>
            </a:r>
            <a:r>
              <a:rPr lang="en-US" sz="2400" spc="229" dirty="0">
                <a:latin typeface="Times New Roman"/>
                <a:cs typeface="Times New Roman"/>
              </a:rPr>
              <a:t>written</a:t>
            </a:r>
            <a:r>
              <a:rPr lang="en-US" sz="2400" spc="65" dirty="0">
                <a:latin typeface="Times New Roman"/>
                <a:cs typeface="Times New Roman"/>
              </a:rPr>
              <a:t> </a:t>
            </a:r>
            <a:r>
              <a:rPr lang="en-US" sz="2400" spc="180" dirty="0">
                <a:latin typeface="Times New Roman"/>
                <a:cs typeface="Times New Roman"/>
              </a:rPr>
              <a:t>English,</a:t>
            </a:r>
            <a:r>
              <a:rPr lang="en-US" sz="2400" spc="70" dirty="0">
                <a:latin typeface="Times New Roman"/>
                <a:cs typeface="Times New Roman"/>
              </a:rPr>
              <a:t> </a:t>
            </a:r>
            <a:r>
              <a:rPr lang="en-US" sz="2400" spc="220" dirty="0">
                <a:latin typeface="Times New Roman"/>
                <a:cs typeface="Times New Roman"/>
              </a:rPr>
              <a:t>punctuation</a:t>
            </a:r>
            <a:r>
              <a:rPr lang="en-US" sz="2400" spc="60" dirty="0">
                <a:latin typeface="Times New Roman"/>
                <a:cs typeface="Times New Roman"/>
              </a:rPr>
              <a:t> </a:t>
            </a:r>
            <a:r>
              <a:rPr lang="en-US" sz="2400" spc="150" dirty="0">
                <a:latin typeface="Times New Roman"/>
                <a:cs typeface="Times New Roman"/>
              </a:rPr>
              <a:t>is</a:t>
            </a:r>
            <a:r>
              <a:rPr lang="en-US" sz="2400" spc="80" dirty="0">
                <a:latin typeface="Times New Roman"/>
                <a:cs typeface="Times New Roman"/>
              </a:rPr>
              <a:t> </a:t>
            </a:r>
            <a:r>
              <a:rPr lang="en-US" sz="2400" spc="180" dirty="0">
                <a:latin typeface="Times New Roman"/>
                <a:cs typeface="Times New Roman"/>
              </a:rPr>
              <a:t>vital</a:t>
            </a:r>
            <a:r>
              <a:rPr lang="en-US" sz="2400" spc="70" dirty="0">
                <a:latin typeface="Times New Roman"/>
                <a:cs typeface="Times New Roman"/>
              </a:rPr>
              <a:t> </a:t>
            </a:r>
            <a:r>
              <a:rPr lang="en-US" sz="2400" spc="150" dirty="0">
                <a:latin typeface="Times New Roman"/>
                <a:cs typeface="Times New Roman"/>
              </a:rPr>
              <a:t>to  </a:t>
            </a:r>
            <a:r>
              <a:rPr lang="en-US" sz="2400" spc="210" dirty="0">
                <a:latin typeface="Times New Roman"/>
                <a:cs typeface="Times New Roman"/>
              </a:rPr>
              <a:t>disambiguate </a:t>
            </a:r>
            <a:r>
              <a:rPr lang="en-US" sz="2400" spc="250" dirty="0">
                <a:latin typeface="Times New Roman"/>
                <a:cs typeface="Times New Roman"/>
              </a:rPr>
              <a:t>the </a:t>
            </a:r>
            <a:r>
              <a:rPr lang="en-US" sz="2400" spc="220" dirty="0">
                <a:latin typeface="Times New Roman"/>
                <a:cs typeface="Times New Roman"/>
              </a:rPr>
              <a:t>meaning </a:t>
            </a:r>
            <a:r>
              <a:rPr lang="en-US" sz="2400" dirty="0">
                <a:latin typeface="Times New Roman"/>
                <a:cs typeface="Times New Roman"/>
              </a:rPr>
              <a:t>of </a:t>
            </a:r>
            <a:r>
              <a:rPr lang="en-US" sz="2400" spc="-370" dirty="0">
                <a:latin typeface="Times New Roman"/>
                <a:cs typeface="Times New Roman"/>
              </a:rPr>
              <a:t> </a:t>
            </a:r>
            <a:r>
              <a:rPr lang="en-US" sz="2400" spc="185" dirty="0">
                <a:latin typeface="Times New Roman"/>
                <a:cs typeface="Times New Roman"/>
              </a:rPr>
              <a:t>sentences.</a:t>
            </a:r>
            <a:endParaRPr lang="en-US" sz="2400" dirty="0">
              <a:latin typeface="Times New Roman"/>
              <a:cs typeface="Times New Roman"/>
            </a:endParaRPr>
          </a:p>
          <a:p>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xmlns="" id="{A6FB6382-4AD8-4CF2-8FA6-20190BADAB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5847" y="997297"/>
            <a:ext cx="7107285" cy="4895556"/>
          </a:xfrm>
          <a:prstGeom prst="rect">
            <a:avLst/>
          </a:prstGeom>
        </p:spPr>
      </p:pic>
      <p:sp>
        <p:nvSpPr>
          <p:cNvPr id="14"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967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xmlns=""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xmlns=""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xmlns=""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xmlns=""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xmlns=""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xmlns=""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xmlns=""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xmlns=""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xmlns=""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xmlns=""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xmlns=""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xmlns=""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xmlns=""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xmlns=""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xmlns=""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xmlns=""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xmlns=""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xmlns=""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xmlns=""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xmlns=""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xmlns=""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xmlns=""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xmlns=""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xmlns=""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xmlns=""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xmlns=""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xmlns=""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xmlns="" id="{F81819F9-8CAC-4A6C-8F06-0482027F97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CDAFBB1-C517-4679-A79C-E8401ED85E28}"/>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Answer</a:t>
            </a:r>
          </a:p>
        </p:txBody>
      </p:sp>
      <p:sp>
        <p:nvSpPr>
          <p:cNvPr id="3" name="Content Placeholder 2">
            <a:extLst>
              <a:ext uri="{FF2B5EF4-FFF2-40B4-BE49-F238E27FC236}">
                <a16:creationId xmlns:a16="http://schemas.microsoft.com/office/drawing/2014/main" xmlns="" id="{146720EE-C737-41F7-846A-94FFB7870B2B}"/>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OPTION-B</a:t>
            </a:r>
          </a:p>
        </p:txBody>
      </p:sp>
      <p:sp>
        <p:nvSpPr>
          <p:cNvPr id="42" name="Rectangle 41">
            <a:extLst>
              <a:ext uri="{FF2B5EF4-FFF2-40B4-BE49-F238E27FC236}">
                <a16:creationId xmlns:a16="http://schemas.microsoft.com/office/drawing/2014/main" xmlns="" id="{4A98CC08-AEC2-4E8F-8F52-0F5C6372D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xmlns="" id="{5D1545E6-EB3C-4478-A661-A2CA963F12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xmlns="" id="{B2E5B960-0C5D-4F77-8E9F-9F3D883D8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xmlns="" id="{258E44FC-92AD-43A0-BB05-DB268C82D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xmlns="" id="{C63D3083-A56C-4199-8DE0-63C8BE9EDF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xmlns="" id="{C7CD3581-635D-438F-A64F-68404E7AE0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xmlns="" id="{AD6904C0-211C-41A2-BDB8-3B07C90BB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xmlns="" id="{B0837DA6-CAF9-4E78-A39E-6358EDE2B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xmlns="" id="{0A99DD7D-3AB3-471E-842F-8AFEA09D0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xmlns="" id="{9C70B0D4-92FE-478F-86BD-93BA2C4DFC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xmlns="" id="{C9156BE6-11D4-4696-9E3F-C325BFAC8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xmlns="" id="{4E667226-1D20-4A9D-BBE3-AC17EA436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xmlns="" id="{2F87E3B6-5202-4434-9B26-42B46774F3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xmlns="" id="{AEA5E85F-F1F4-40E4-A62C-95324F674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xmlns="" id="{40A75861-F6C5-44A9-B161-B03701CBDE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xmlns="" id="{72EE642D-4F69-47C0-99BA-CE43503573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xmlns="" id="{26178CE4-DA2D-46EA-AB8D-341C5AC563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xmlns="" id="{698E9F53-8381-4FA5-A510-846925D242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xmlns="" id="{B13CE284-F21E-411B-BB8E-9C03B853C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xmlns="" id="{23DF4578-4703-437C-A797-2A2D0CEE5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xmlns="" id="{F878F330-AF64-4F8F-88FD-A4A408D6D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xmlns="" id="{AC9B00BF-4FB7-42FA-BBBD-7DB54ED3F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xmlns="" id="{BD3D64CA-2AAD-4609-8DAA-3EAD4609A6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xmlns="" id="{C669E05A-8550-4E91-B29E-E1912228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xmlns="" id="{F8C1FD53-1E8F-46CA-BC2D-FCEC4DAE0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xmlns="" id="{CC97A31F-CFDE-4EA3-98F1-13FDD16702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xmlns="" id="{9E1540E7-E6C3-4907-B70A-B175683655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xmlns="" id="{1310EFE2-B91D-47E7-B117-C2A802800A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83353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41EB438-A827-452A-8CCD-BE787C235D3D}"/>
              </a:ext>
            </a:extLst>
          </p:cNvPr>
          <p:cNvSpPr>
            <a:spLocks noGrp="1"/>
          </p:cNvSpPr>
          <p:nvPr>
            <p:ph type="title"/>
          </p:nvPr>
        </p:nvSpPr>
        <p:spPr>
          <a:xfrm>
            <a:off x="649224" y="645106"/>
            <a:ext cx="3650279" cy="1259894"/>
          </a:xfrm>
        </p:spPr>
        <p:txBody>
          <a:bodyPr>
            <a:normAutofit/>
          </a:bodyPr>
          <a:lstStyle/>
          <a:p>
            <a:r>
              <a:rPr lang="en-US" b="1" i="1" u="sng" dirty="0"/>
              <a:t>QUOTATION MARKS</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48AD3B40-6147-42EF-B5DA-5E434DCEF3C4}"/>
              </a:ext>
            </a:extLst>
          </p:cNvPr>
          <p:cNvSpPr>
            <a:spLocks noGrp="1"/>
          </p:cNvSpPr>
          <p:nvPr>
            <p:ph idx="1"/>
          </p:nvPr>
        </p:nvSpPr>
        <p:spPr>
          <a:xfrm>
            <a:off x="649225" y="2133600"/>
            <a:ext cx="5695304" cy="3759253"/>
          </a:xfrm>
        </p:spPr>
        <p:txBody>
          <a:bodyPr>
            <a:normAutofit/>
          </a:bodyPr>
          <a:lstStyle/>
          <a:p>
            <a:r>
              <a:rPr lang="en-US" b="1" dirty="0"/>
              <a:t>Quotation marks enclose the exact words of a person. </a:t>
            </a:r>
            <a:r>
              <a:rPr lang="en-US" dirty="0"/>
              <a:t>	 	</a:t>
            </a:r>
          </a:p>
          <a:p>
            <a:r>
              <a:rPr lang="en-US" dirty="0"/>
              <a:t>Sia said, “I’m </a:t>
            </a:r>
            <a:r>
              <a:rPr lang="en-US" dirty="0" err="1"/>
              <a:t>gonna</a:t>
            </a:r>
            <a:r>
              <a:rPr lang="en-US" dirty="0"/>
              <a:t> swing from the chandelier.” </a:t>
            </a:r>
          </a:p>
          <a:p>
            <a:r>
              <a:rPr lang="en-US" sz="1800" b="1" dirty="0">
                <a:effectLst/>
                <a:latin typeface="Times New Roman" panose="02020603050405020304" pitchFamily="18" charset="0"/>
                <a:ea typeface="Times New Roman" panose="02020603050405020304" pitchFamily="18" charset="0"/>
              </a:rPr>
              <a:t>Do not use quotation marks around a paraphrase (using your own words to express the author’s ideas) or a summary of the author's words.</a:t>
            </a:r>
          </a:p>
          <a:p>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b="1"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Megan said that Kurt’s hat was red.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xmlns="" id="{33824A83-92B3-4A05-8E10-31F36D576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752" y="1167618"/>
            <a:ext cx="4192023" cy="4725235"/>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521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D4967-C7CB-4219-A2BD-A39386968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BF45E3C-E574-4E9C-AE94-6B12ADDA828C}"/>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Quotation marks set off the titles of magazine articles, poems, reports, and chapters within a book.</a:t>
            </a:r>
          </a:p>
          <a:p>
            <a:r>
              <a:rPr lang="en-US" sz="1800" dirty="0">
                <a:effectLst/>
                <a:latin typeface="Times New Roman" panose="02020603050405020304" pitchFamily="18" charset="0"/>
                <a:ea typeface="Times New Roman" panose="02020603050405020304" pitchFamily="18" charset="0"/>
              </a:rPr>
              <a:t>(Titles of books, magazines, plays, and other whole publications should be underlined or italicized.)</a:t>
            </a:r>
          </a:p>
          <a:p>
            <a:pPr marL="1212850" marR="0">
              <a:spcBef>
                <a:spcPts val="126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"The Talk of the Town" is a regular feature in Time magazine.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a:p>
            <a:r>
              <a:rPr lang="en-US" b="1" dirty="0"/>
              <a:t>Place periods and commas inside quotation marks.</a:t>
            </a:r>
          </a:p>
          <a:p>
            <a:r>
              <a:rPr lang="en-US" dirty="0"/>
              <a:t>Pope Francis said, “I’ll have extra mayonnaise on that.”</a:t>
            </a:r>
          </a:p>
        </p:txBody>
      </p:sp>
    </p:spTree>
    <p:extLst>
      <p:ext uri="{BB962C8B-B14F-4D97-AF65-F5344CB8AC3E}">
        <p14:creationId xmlns:p14="http://schemas.microsoft.com/office/powerpoint/2010/main" val="390158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35A1F-BEE2-4B47-9437-DC54C2A239B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F6DC6FF9-BE88-4F4A-A4E7-B43FE3712508}"/>
              </a:ext>
            </a:extLst>
          </p:cNvPr>
          <p:cNvSpPr>
            <a:spLocks noGrp="1"/>
          </p:cNvSpPr>
          <p:nvPr>
            <p:ph idx="1"/>
          </p:nvPr>
        </p:nvSpPr>
        <p:spPr/>
        <p:txBody>
          <a:bodyPr/>
          <a:lstStyle/>
          <a:p>
            <a:r>
              <a:rPr lang="en-US" b="1" i="0" dirty="0">
                <a:solidFill>
                  <a:srgbClr val="393A68"/>
                </a:solidFill>
                <a:effectLst/>
                <a:latin typeface="Open Sans"/>
              </a:rPr>
              <a:t>Which sentence is correct?</a:t>
            </a:r>
          </a:p>
          <a:p>
            <a:pPr marL="0" indent="0">
              <a:buNone/>
            </a:pPr>
            <a:endParaRPr lang="en-US" b="1" i="0" dirty="0">
              <a:solidFill>
                <a:srgbClr val="393A68"/>
              </a:solidFill>
              <a:effectLst/>
              <a:latin typeface="Open Sans"/>
            </a:endParaRPr>
          </a:p>
          <a:p>
            <a:r>
              <a:rPr lang="en-US" b="1" dirty="0">
                <a:solidFill>
                  <a:srgbClr val="393A68"/>
                </a:solidFill>
                <a:latin typeface="Open Sans"/>
              </a:rPr>
              <a:t>A. </a:t>
            </a:r>
            <a:r>
              <a:rPr lang="en-US" b="0" i="0" dirty="0">
                <a:solidFill>
                  <a:srgbClr val="393A68"/>
                </a:solidFill>
                <a:effectLst/>
                <a:latin typeface="Open Sans"/>
              </a:rPr>
              <a:t>He yelled, "I found an abandoned treehouse!“</a:t>
            </a:r>
          </a:p>
          <a:p>
            <a:r>
              <a:rPr lang="en-US" dirty="0">
                <a:solidFill>
                  <a:srgbClr val="393A68"/>
                </a:solidFill>
                <a:latin typeface="Open Sans"/>
              </a:rPr>
              <a:t>B. </a:t>
            </a:r>
            <a:r>
              <a:rPr lang="en-US" b="0" i="0" dirty="0">
                <a:solidFill>
                  <a:srgbClr val="393A68"/>
                </a:solidFill>
                <a:effectLst/>
                <a:latin typeface="Open Sans"/>
              </a:rPr>
              <a:t>"He yelled, I found an abandoned treehouse.“</a:t>
            </a:r>
            <a:endParaRPr lang="en-US" dirty="0">
              <a:solidFill>
                <a:srgbClr val="393A68"/>
              </a:solidFill>
              <a:latin typeface="Open Sans"/>
            </a:endParaRPr>
          </a:p>
          <a:p>
            <a:r>
              <a:rPr lang="en-US" dirty="0">
                <a:solidFill>
                  <a:srgbClr val="393A68"/>
                </a:solidFill>
                <a:latin typeface="Open Sans"/>
              </a:rPr>
              <a:t>C. </a:t>
            </a:r>
            <a:r>
              <a:rPr lang="en-US" b="0" i="0" dirty="0">
                <a:solidFill>
                  <a:srgbClr val="393A68"/>
                </a:solidFill>
                <a:effectLst/>
                <a:latin typeface="Open Sans"/>
              </a:rPr>
              <a:t>He yelled "I found an abandoned treehouse!"</a:t>
            </a:r>
            <a:endParaRPr lang="en-US" dirty="0"/>
          </a:p>
        </p:txBody>
      </p:sp>
    </p:spTree>
    <p:extLst>
      <p:ext uri="{BB962C8B-B14F-4D97-AF65-F5344CB8AC3E}">
        <p14:creationId xmlns:p14="http://schemas.microsoft.com/office/powerpoint/2010/main" val="83182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851DE488-B431-4B24-9F58-179F9CDD09BC}"/>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528E91B3-E7E9-4110-AF0F-2A56C26155C5}"/>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A</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509EB6F5-5DE7-4DFC-B909-0B0482CC953F}"/>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885471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D5E77E-3191-462F-88F2-692DAE4A9D59}"/>
              </a:ext>
            </a:extLst>
          </p:cNvPr>
          <p:cNvSpPr>
            <a:spLocks noGrp="1"/>
          </p:cNvSpPr>
          <p:nvPr>
            <p:ph type="title"/>
          </p:nvPr>
        </p:nvSpPr>
        <p:spPr>
          <a:xfrm>
            <a:off x="649224" y="645106"/>
            <a:ext cx="3650279" cy="1259894"/>
          </a:xfrm>
        </p:spPr>
        <p:txBody>
          <a:bodyPr>
            <a:normAutofit/>
          </a:bodyPr>
          <a:lstStyle/>
          <a:p>
            <a:r>
              <a:rPr lang="en-US" b="1" i="1" u="sng" dirty="0"/>
              <a:t>PARENTHESES</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5C1E681D-48C9-4DB0-846D-6F929E141EBE}"/>
              </a:ext>
            </a:extLst>
          </p:cNvPr>
          <p:cNvSpPr>
            <a:spLocks noGrp="1"/>
          </p:cNvSpPr>
          <p:nvPr>
            <p:ph idx="1"/>
          </p:nvPr>
        </p:nvSpPr>
        <p:spPr>
          <a:xfrm>
            <a:off x="649224" y="1347319"/>
            <a:ext cx="6581569" cy="4181284"/>
          </a:xfrm>
        </p:spPr>
        <p:txBody>
          <a:bodyPr>
            <a:normAutofit fontScale="92500" lnSpcReduction="10000"/>
          </a:bodyPr>
          <a:lstStyle/>
          <a:p>
            <a:r>
              <a:rPr lang="en-US" b="1" dirty="0"/>
              <a:t>Parentheses set off additions or expressions that are not necessary to the sentence. They tend to de-emphasize what they set off.</a:t>
            </a:r>
          </a:p>
          <a:p>
            <a:r>
              <a:rPr lang="en-US" sz="1800" b="1" spc="140" dirty="0">
                <a:solidFill>
                  <a:srgbClr val="FF0000"/>
                </a:solidFill>
                <a:latin typeface="Times New Roman"/>
                <a:cs typeface="Times New Roman"/>
              </a:rPr>
              <a:t>E</a:t>
            </a:r>
            <a:r>
              <a:rPr lang="en-US" sz="1800" b="1" spc="165" dirty="0">
                <a:solidFill>
                  <a:srgbClr val="FF0000"/>
                </a:solidFill>
                <a:latin typeface="Times New Roman"/>
                <a:cs typeface="Times New Roman"/>
              </a:rPr>
              <a:t>xa</a:t>
            </a:r>
            <a:r>
              <a:rPr lang="en-US" sz="1800" b="1" spc="225" dirty="0">
                <a:solidFill>
                  <a:srgbClr val="FF0000"/>
                </a:solidFill>
                <a:latin typeface="Times New Roman"/>
                <a:cs typeface="Times New Roman"/>
              </a:rPr>
              <a:t>m</a:t>
            </a:r>
            <a:r>
              <a:rPr lang="en-US" sz="1800" b="1" spc="150" dirty="0">
                <a:solidFill>
                  <a:srgbClr val="FF0000"/>
                </a:solidFill>
                <a:latin typeface="Times New Roman"/>
                <a:cs typeface="Times New Roman"/>
              </a:rPr>
              <a:t>p</a:t>
            </a:r>
            <a:r>
              <a:rPr lang="en-US" sz="1800" b="1" spc="110" dirty="0">
                <a:solidFill>
                  <a:srgbClr val="FF0000"/>
                </a:solidFill>
                <a:latin typeface="Times New Roman"/>
                <a:cs typeface="Times New Roman"/>
              </a:rPr>
              <a:t>l</a:t>
            </a:r>
            <a:r>
              <a:rPr lang="en-US" sz="1800" b="1" spc="55" dirty="0">
                <a:solidFill>
                  <a:srgbClr val="FF0000"/>
                </a:solidFill>
                <a:latin typeface="Times New Roman"/>
                <a:cs typeface="Times New Roman"/>
              </a:rPr>
              <a:t>e:</a:t>
            </a:r>
            <a:endParaRPr lang="en-US" b="1" dirty="0"/>
          </a:p>
          <a:p>
            <a:r>
              <a:rPr lang="en-US" dirty="0"/>
              <a:t>We visited several European countries (England, France, Spain) on our trip last year.</a:t>
            </a:r>
          </a:p>
          <a:p>
            <a:endParaRPr lang="en-US" dirty="0"/>
          </a:p>
          <a:p>
            <a:r>
              <a:rPr lang="en-US" sz="1800" b="1" spc="185" dirty="0">
                <a:latin typeface="Times New Roman"/>
                <a:cs typeface="Times New Roman"/>
              </a:rPr>
              <a:t>Use</a:t>
            </a:r>
            <a:r>
              <a:rPr lang="en-US" sz="1800" b="1" spc="45" dirty="0">
                <a:latin typeface="Times New Roman"/>
                <a:cs typeface="Times New Roman"/>
              </a:rPr>
              <a:t> </a:t>
            </a:r>
            <a:r>
              <a:rPr lang="en-US" sz="1800" b="1" spc="130" dirty="0">
                <a:latin typeface="Times New Roman"/>
                <a:cs typeface="Times New Roman"/>
              </a:rPr>
              <a:t>full</a:t>
            </a:r>
            <a:r>
              <a:rPr lang="en-US" sz="1800" b="1" spc="60" dirty="0">
                <a:latin typeface="Times New Roman"/>
                <a:cs typeface="Times New Roman"/>
              </a:rPr>
              <a:t> </a:t>
            </a:r>
            <a:r>
              <a:rPr lang="en-US" sz="1800" b="1" spc="175" dirty="0">
                <a:latin typeface="Times New Roman"/>
                <a:cs typeface="Times New Roman"/>
              </a:rPr>
              <a:t>parentheses</a:t>
            </a:r>
            <a:r>
              <a:rPr lang="en-US" sz="1800" b="1" spc="55" dirty="0">
                <a:latin typeface="Times New Roman"/>
                <a:cs typeface="Times New Roman"/>
              </a:rPr>
              <a:t> </a:t>
            </a:r>
            <a:r>
              <a:rPr lang="en-US" sz="1800" b="1" spc="165" dirty="0">
                <a:latin typeface="Times New Roman"/>
                <a:cs typeface="Times New Roman"/>
              </a:rPr>
              <a:t>to</a:t>
            </a:r>
            <a:r>
              <a:rPr lang="en-US" sz="1800" b="1" spc="45" dirty="0">
                <a:latin typeface="Times New Roman"/>
                <a:cs typeface="Times New Roman"/>
              </a:rPr>
              <a:t> </a:t>
            </a:r>
            <a:r>
              <a:rPr lang="en-US" sz="1800" b="1" spc="175" dirty="0">
                <a:latin typeface="Times New Roman"/>
                <a:cs typeface="Times New Roman"/>
              </a:rPr>
              <a:t>enclose</a:t>
            </a:r>
            <a:r>
              <a:rPr lang="en-US" sz="1800" b="1" spc="45" dirty="0">
                <a:latin typeface="Times New Roman"/>
                <a:cs typeface="Times New Roman"/>
              </a:rPr>
              <a:t> </a:t>
            </a:r>
            <a:r>
              <a:rPr lang="en-US" sz="1800" b="1" spc="175" dirty="0">
                <a:latin typeface="Times New Roman"/>
                <a:cs typeface="Times New Roman"/>
              </a:rPr>
              <a:t>numbers</a:t>
            </a:r>
            <a:r>
              <a:rPr lang="en-US" sz="1800" b="1" spc="55" dirty="0">
                <a:latin typeface="Times New Roman"/>
                <a:cs typeface="Times New Roman"/>
              </a:rPr>
              <a:t> </a:t>
            </a:r>
            <a:r>
              <a:rPr lang="en-US" sz="1800" b="1" spc="140" dirty="0">
                <a:latin typeface="Times New Roman"/>
                <a:cs typeface="Times New Roman"/>
              </a:rPr>
              <a:t>or</a:t>
            </a:r>
            <a:r>
              <a:rPr lang="en-US" sz="1800" b="1" spc="50" dirty="0">
                <a:latin typeface="Times New Roman"/>
                <a:cs typeface="Times New Roman"/>
              </a:rPr>
              <a:t> </a:t>
            </a:r>
            <a:r>
              <a:rPr lang="en-US" sz="1800" b="1" spc="155" dirty="0">
                <a:latin typeface="Times New Roman"/>
                <a:cs typeface="Times New Roman"/>
              </a:rPr>
              <a:t>letters</a:t>
            </a:r>
            <a:r>
              <a:rPr lang="en-US" sz="1800" b="1" spc="60" dirty="0">
                <a:latin typeface="Times New Roman"/>
                <a:cs typeface="Times New Roman"/>
              </a:rPr>
              <a:t> </a:t>
            </a:r>
            <a:r>
              <a:rPr lang="en-US" sz="1800" b="1" spc="185" dirty="0">
                <a:latin typeface="Times New Roman"/>
                <a:cs typeface="Times New Roman"/>
              </a:rPr>
              <a:t>used</a:t>
            </a:r>
            <a:r>
              <a:rPr lang="en-US" sz="1800" b="1" spc="55" dirty="0">
                <a:latin typeface="Times New Roman"/>
                <a:cs typeface="Times New Roman"/>
              </a:rPr>
              <a:t> </a:t>
            </a:r>
            <a:r>
              <a:rPr lang="en-US" sz="1800" b="1" spc="120" dirty="0">
                <a:latin typeface="Times New Roman"/>
                <a:cs typeface="Times New Roman"/>
              </a:rPr>
              <a:t>for</a:t>
            </a:r>
            <a:r>
              <a:rPr lang="en-US" sz="1800" b="1" spc="55" dirty="0">
                <a:latin typeface="Times New Roman"/>
                <a:cs typeface="Times New Roman"/>
              </a:rPr>
              <a:t> </a:t>
            </a:r>
            <a:r>
              <a:rPr lang="en-US" sz="1800" b="1" spc="160" dirty="0">
                <a:latin typeface="Times New Roman"/>
                <a:cs typeface="Times New Roman"/>
              </a:rPr>
              <a:t>listed</a:t>
            </a:r>
            <a:r>
              <a:rPr lang="en-US" sz="1800" b="1" spc="55" dirty="0">
                <a:latin typeface="Times New Roman"/>
                <a:cs typeface="Times New Roman"/>
              </a:rPr>
              <a:t> </a:t>
            </a:r>
            <a:r>
              <a:rPr lang="en-US" sz="1800" b="1" spc="150" dirty="0">
                <a:latin typeface="Times New Roman"/>
                <a:cs typeface="Times New Roman"/>
              </a:rPr>
              <a:t>items.</a:t>
            </a:r>
          </a:p>
          <a:p>
            <a:r>
              <a:rPr lang="en-US" sz="1800" b="1" spc="140" dirty="0">
                <a:solidFill>
                  <a:srgbClr val="FF0000"/>
                </a:solidFill>
                <a:latin typeface="Times New Roman"/>
                <a:cs typeface="Times New Roman"/>
              </a:rPr>
              <a:t>E</a:t>
            </a:r>
            <a:r>
              <a:rPr lang="en-US" sz="1800" b="1" spc="165" dirty="0">
                <a:solidFill>
                  <a:srgbClr val="FF0000"/>
                </a:solidFill>
                <a:latin typeface="Times New Roman"/>
                <a:cs typeface="Times New Roman"/>
              </a:rPr>
              <a:t>xa</a:t>
            </a:r>
            <a:r>
              <a:rPr lang="en-US" sz="1800" b="1" spc="225" dirty="0">
                <a:solidFill>
                  <a:srgbClr val="FF0000"/>
                </a:solidFill>
                <a:latin typeface="Times New Roman"/>
                <a:cs typeface="Times New Roman"/>
              </a:rPr>
              <a:t>m</a:t>
            </a:r>
            <a:r>
              <a:rPr lang="en-US" sz="1800" b="1" spc="150" dirty="0">
                <a:solidFill>
                  <a:srgbClr val="FF0000"/>
                </a:solidFill>
                <a:latin typeface="Times New Roman"/>
                <a:cs typeface="Times New Roman"/>
              </a:rPr>
              <a:t>p</a:t>
            </a:r>
            <a:r>
              <a:rPr lang="en-US" sz="1800" b="1" spc="110" dirty="0">
                <a:solidFill>
                  <a:srgbClr val="FF0000"/>
                </a:solidFill>
                <a:latin typeface="Times New Roman"/>
                <a:cs typeface="Times New Roman"/>
              </a:rPr>
              <a:t>l</a:t>
            </a:r>
            <a:r>
              <a:rPr lang="en-US" sz="1800" b="1" spc="55" dirty="0">
                <a:solidFill>
                  <a:srgbClr val="FF0000"/>
                </a:solidFill>
                <a:latin typeface="Times New Roman"/>
                <a:cs typeface="Times New Roman"/>
              </a:rPr>
              <a:t>e:</a:t>
            </a:r>
            <a:endParaRPr lang="en-US" sz="1800" dirty="0">
              <a:latin typeface="Times New Roman"/>
              <a:cs typeface="Times New Roman"/>
            </a:endParaRPr>
          </a:p>
          <a:p>
            <a:r>
              <a:rPr lang="en-US" sz="1800" spc="65" dirty="0">
                <a:solidFill>
                  <a:srgbClr val="FF0000"/>
                </a:solidFill>
                <a:latin typeface="Times New Roman"/>
                <a:cs typeface="Times New Roman"/>
              </a:rPr>
              <a:t>We </a:t>
            </a:r>
            <a:r>
              <a:rPr lang="en-US" sz="1800" spc="114" dirty="0">
                <a:solidFill>
                  <a:srgbClr val="FF0000"/>
                </a:solidFill>
                <a:latin typeface="Times New Roman"/>
                <a:cs typeface="Times New Roman"/>
              </a:rPr>
              <a:t>need </a:t>
            </a:r>
            <a:r>
              <a:rPr lang="en-US" sz="1800" spc="175" dirty="0">
                <a:solidFill>
                  <a:srgbClr val="FF0000"/>
                </a:solidFill>
                <a:latin typeface="Times New Roman"/>
                <a:cs typeface="Times New Roman"/>
              </a:rPr>
              <a:t>an </a:t>
            </a:r>
            <a:r>
              <a:rPr lang="en-US" sz="1800" spc="95" dirty="0">
                <a:solidFill>
                  <a:srgbClr val="FF0000"/>
                </a:solidFill>
                <a:latin typeface="Times New Roman"/>
                <a:cs typeface="Times New Roman"/>
              </a:rPr>
              <a:t>emergency </a:t>
            </a:r>
            <a:r>
              <a:rPr lang="en-US" sz="1800" spc="100" dirty="0">
                <a:solidFill>
                  <a:srgbClr val="FF0000"/>
                </a:solidFill>
                <a:latin typeface="Times New Roman"/>
                <a:cs typeface="Times New Roman"/>
              </a:rPr>
              <a:t>physician </a:t>
            </a:r>
            <a:r>
              <a:rPr lang="en-US" sz="1800" spc="80" dirty="0">
                <a:solidFill>
                  <a:srgbClr val="FF0000"/>
                </a:solidFill>
                <a:latin typeface="Times New Roman"/>
                <a:cs typeface="Times New Roman"/>
              </a:rPr>
              <a:t>who </a:t>
            </a:r>
            <a:r>
              <a:rPr lang="en-US" sz="1800" spc="114" dirty="0">
                <a:solidFill>
                  <a:srgbClr val="FF0000"/>
                </a:solidFill>
                <a:latin typeface="Times New Roman"/>
                <a:cs typeface="Times New Roman"/>
              </a:rPr>
              <a:t>can </a:t>
            </a:r>
            <a:r>
              <a:rPr lang="en-US" sz="1800" spc="25" dirty="0">
                <a:solidFill>
                  <a:srgbClr val="FF0000"/>
                </a:solidFill>
                <a:latin typeface="Times New Roman"/>
                <a:cs typeface="Times New Roman"/>
              </a:rPr>
              <a:t>(1) </a:t>
            </a:r>
            <a:r>
              <a:rPr lang="en-US" sz="1800" spc="140" dirty="0">
                <a:solidFill>
                  <a:srgbClr val="FF0000"/>
                </a:solidFill>
                <a:latin typeface="Times New Roman"/>
                <a:cs typeface="Times New Roman"/>
              </a:rPr>
              <a:t>think </a:t>
            </a:r>
            <a:r>
              <a:rPr lang="en-US" sz="1800" spc="70" dirty="0">
                <a:solidFill>
                  <a:srgbClr val="FF0000"/>
                </a:solidFill>
                <a:latin typeface="Times New Roman"/>
                <a:cs typeface="Times New Roman"/>
              </a:rPr>
              <a:t>quickly, </a:t>
            </a:r>
            <a:r>
              <a:rPr lang="en-US" sz="1800" spc="20" dirty="0">
                <a:solidFill>
                  <a:srgbClr val="FF0000"/>
                </a:solidFill>
                <a:latin typeface="Times New Roman"/>
                <a:cs typeface="Times New Roman"/>
              </a:rPr>
              <a:t>(2) </a:t>
            </a:r>
            <a:r>
              <a:rPr lang="en-US" sz="1800" spc="155" dirty="0">
                <a:solidFill>
                  <a:srgbClr val="FF0000"/>
                </a:solidFill>
                <a:latin typeface="Times New Roman"/>
                <a:cs typeface="Times New Roman"/>
              </a:rPr>
              <a:t>treat </a:t>
            </a:r>
            <a:r>
              <a:rPr lang="en-US" sz="1800" spc="130" dirty="0">
                <a:solidFill>
                  <a:srgbClr val="FF0000"/>
                </a:solidFill>
                <a:latin typeface="Times New Roman"/>
                <a:cs typeface="Times New Roman"/>
              </a:rPr>
              <a:t>patients</a:t>
            </a:r>
            <a:r>
              <a:rPr lang="en-US" sz="1800" spc="-125" dirty="0">
                <a:solidFill>
                  <a:srgbClr val="FF0000"/>
                </a:solidFill>
                <a:latin typeface="Times New Roman"/>
                <a:cs typeface="Times New Roman"/>
              </a:rPr>
              <a:t> </a:t>
            </a:r>
            <a:r>
              <a:rPr lang="en-US" sz="1800" spc="85" dirty="0">
                <a:solidFill>
                  <a:srgbClr val="FF0000"/>
                </a:solidFill>
                <a:latin typeface="Times New Roman"/>
                <a:cs typeface="Times New Roman"/>
              </a:rPr>
              <a:t>respectfully,</a:t>
            </a:r>
            <a:r>
              <a:rPr lang="en-US" sz="1800" spc="150" dirty="0">
                <a:solidFill>
                  <a:srgbClr val="FF0000"/>
                </a:solidFill>
                <a:latin typeface="Times New Roman"/>
                <a:cs typeface="Times New Roman"/>
              </a:rPr>
              <a:t> and </a:t>
            </a:r>
            <a:r>
              <a:rPr lang="en-US" sz="1800" spc="20" dirty="0">
                <a:solidFill>
                  <a:srgbClr val="FF0000"/>
                </a:solidFill>
                <a:latin typeface="Times New Roman"/>
                <a:cs typeface="Times New Roman"/>
              </a:rPr>
              <a:t>(3) </a:t>
            </a:r>
            <a:r>
              <a:rPr lang="en-US" sz="1800" spc="125" dirty="0">
                <a:solidFill>
                  <a:srgbClr val="FF0000"/>
                </a:solidFill>
                <a:latin typeface="Times New Roman"/>
                <a:cs typeface="Times New Roman"/>
              </a:rPr>
              <a:t>handle </a:t>
            </a:r>
            <a:r>
              <a:rPr lang="en-US" sz="1800" spc="100" dirty="0">
                <a:solidFill>
                  <a:srgbClr val="FF0000"/>
                </a:solidFill>
                <a:latin typeface="Times New Roman"/>
                <a:cs typeface="Times New Roman"/>
              </a:rPr>
              <a:t>complaints </a:t>
            </a:r>
            <a:r>
              <a:rPr lang="en-US" sz="1800" spc="85" dirty="0">
                <a:solidFill>
                  <a:srgbClr val="FF0000"/>
                </a:solidFill>
                <a:latin typeface="Times New Roman"/>
                <a:cs typeface="Times New Roman"/>
              </a:rPr>
              <a:t>from </a:t>
            </a:r>
            <a:r>
              <a:rPr lang="en-US" sz="1800" spc="140" dirty="0">
                <a:solidFill>
                  <a:srgbClr val="FF0000"/>
                </a:solidFill>
                <a:latin typeface="Times New Roman"/>
                <a:cs typeface="Times New Roman"/>
              </a:rPr>
              <a:t>the</a:t>
            </a:r>
            <a:r>
              <a:rPr lang="en-US" sz="1800" spc="-240" dirty="0">
                <a:solidFill>
                  <a:srgbClr val="FF0000"/>
                </a:solidFill>
                <a:latin typeface="Times New Roman"/>
                <a:cs typeface="Times New Roman"/>
              </a:rPr>
              <a:t> </a:t>
            </a:r>
            <a:r>
              <a:rPr lang="en-US" sz="1800" spc="70" dirty="0">
                <a:solidFill>
                  <a:srgbClr val="FF0000"/>
                </a:solidFill>
                <a:latin typeface="Times New Roman"/>
                <a:cs typeface="Times New Roman"/>
              </a:rPr>
              <a:t>public.</a:t>
            </a:r>
            <a:endParaRPr lang="en-US" sz="1800" dirty="0">
              <a:latin typeface="Times New Roman"/>
              <a:cs typeface="Times New Roman"/>
            </a:endParaRPr>
          </a:p>
          <a:p>
            <a:endParaRPr lang="en-US" dirty="0"/>
          </a:p>
        </p:txBody>
      </p:sp>
      <p:pic>
        <p:nvPicPr>
          <p:cNvPr id="5" name="Content Placeholder 4" descr="Shape&#10;&#10;Description automatically generated">
            <a:extLst>
              <a:ext uri="{FF2B5EF4-FFF2-40B4-BE49-F238E27FC236}">
                <a16:creationId xmlns:a16="http://schemas.microsoft.com/office/drawing/2014/main" xmlns="" id="{04519757-229A-4432-AAE9-3B71CAFBB50C}"/>
              </a:ext>
            </a:extLst>
          </p:cNvPr>
          <p:cNvPicPr>
            <a:picLocks noChangeAspect="1"/>
          </p:cNvPicPr>
          <p:nvPr/>
        </p:nvPicPr>
        <p:blipFill rotWithShape="1">
          <a:blip r:embed="rId2">
            <a:extLst>
              <a:ext uri="{28A0092B-C50C-407E-A947-70E740481C1C}">
                <a14:useLocalDpi xmlns:a14="http://schemas.microsoft.com/office/drawing/2010/main" val="0"/>
              </a:ext>
            </a:extLst>
          </a:blip>
          <a:srcRect t="11381" b="6935"/>
          <a:stretch/>
        </p:blipFill>
        <p:spPr>
          <a:xfrm>
            <a:off x="7596554" y="1237957"/>
            <a:ext cx="3898630" cy="4290646"/>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759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8D269-8358-4153-8102-642E152855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560DFB8-8AC9-48CC-A16E-572790E843CD}"/>
              </a:ext>
            </a:extLst>
          </p:cNvPr>
          <p:cNvSpPr>
            <a:spLocks noGrp="1"/>
          </p:cNvSpPr>
          <p:nvPr>
            <p:ph idx="1"/>
          </p:nvPr>
        </p:nvSpPr>
        <p:spPr/>
        <p:txBody>
          <a:bodyPr/>
          <a:lstStyle/>
          <a:p>
            <a:r>
              <a:rPr lang="en-US" b="1" dirty="0"/>
              <a:t>When the group inside the parentheses forms a complete sentence but is inserted inside a larger sentence, no period is needed. However, if a question mark or exclamation point is needed, it should be included</a:t>
            </a:r>
            <a:r>
              <a:rPr lang="en-US" dirty="0"/>
              <a:t>.</a:t>
            </a:r>
          </a:p>
          <a:p>
            <a:pPr marL="1219200" marR="0">
              <a:spcBef>
                <a:spcPts val="1005"/>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The snow (she saw it as she passed the window) was now falling heavily.</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When parentheses are used to enclose an independent sentence, the end punctuation belongs inside the parentheses.</a:t>
            </a:r>
          </a:p>
          <a:p>
            <a:r>
              <a:rPr lang="en-US" sz="1800" b="1" dirty="0">
                <a:effectLst/>
                <a:latin typeface="Times New Roman" panose="02020603050405020304" pitchFamily="18" charset="0"/>
                <a:ea typeface="Times New Roman" panose="02020603050405020304" pitchFamily="18" charset="0"/>
              </a:rPr>
              <a:t>Example: </a:t>
            </a:r>
            <a:r>
              <a:rPr lang="en-US" sz="1800" i="1" dirty="0">
                <a:effectLst/>
                <a:latin typeface="Times New Roman" panose="02020603050405020304" pitchFamily="18" charset="0"/>
                <a:ea typeface="Times New Roman" panose="02020603050405020304" pitchFamily="18" charset="0"/>
              </a:rPr>
              <a:t>Mandy told me she saw Amy’s new car. (“I saw Amy’s car before Mandy.) She said it was a nice car.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72199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6BE13-FBEA-40A4-97A3-BA5ACB948B6E}"/>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8C45B910-36F9-460F-9E65-664CCB547D50}"/>
              </a:ext>
            </a:extLst>
          </p:cNvPr>
          <p:cNvSpPr>
            <a:spLocks noGrp="1"/>
          </p:cNvSpPr>
          <p:nvPr>
            <p:ph idx="1"/>
          </p:nvPr>
        </p:nvSpPr>
        <p:spPr/>
        <p:txBody>
          <a:bodyPr/>
          <a:lstStyle/>
          <a:p>
            <a:r>
              <a:rPr lang="en-US" b="1" i="0" dirty="0">
                <a:solidFill>
                  <a:srgbClr val="393A68"/>
                </a:solidFill>
                <a:effectLst/>
                <a:latin typeface="Open Sans"/>
              </a:rPr>
              <a:t> Select the answer that has the correct use of parentheses .</a:t>
            </a:r>
          </a:p>
          <a:p>
            <a:endParaRPr lang="en-US" dirty="0"/>
          </a:p>
          <a:p>
            <a:r>
              <a:rPr lang="en-US" dirty="0"/>
              <a:t>A. </a:t>
            </a:r>
            <a:r>
              <a:rPr lang="en-US" b="0" i="0" dirty="0">
                <a:solidFill>
                  <a:srgbClr val="393A68"/>
                </a:solidFill>
                <a:effectLst/>
                <a:latin typeface="Open Sans"/>
              </a:rPr>
              <a:t>I'll get back to you tomorrow Friday.</a:t>
            </a:r>
          </a:p>
          <a:p>
            <a:r>
              <a:rPr lang="en-US" dirty="0">
                <a:solidFill>
                  <a:srgbClr val="393A68"/>
                </a:solidFill>
                <a:latin typeface="Open Sans"/>
              </a:rPr>
              <a:t>B. </a:t>
            </a:r>
            <a:r>
              <a:rPr lang="en-US" b="0" i="0" dirty="0">
                <a:solidFill>
                  <a:srgbClr val="393A68"/>
                </a:solidFill>
                <a:effectLst/>
                <a:latin typeface="Open Sans"/>
              </a:rPr>
              <a:t>I'll get back to you tomorrow (Friday).</a:t>
            </a:r>
          </a:p>
          <a:p>
            <a:r>
              <a:rPr lang="en-US" dirty="0">
                <a:solidFill>
                  <a:srgbClr val="393A68"/>
                </a:solidFill>
                <a:latin typeface="Open Sans"/>
              </a:rPr>
              <a:t>C. </a:t>
            </a:r>
            <a:r>
              <a:rPr lang="en-US" b="0" i="0" dirty="0">
                <a:solidFill>
                  <a:srgbClr val="393A68"/>
                </a:solidFill>
                <a:effectLst/>
                <a:latin typeface="Open Sans"/>
              </a:rPr>
              <a:t>I'll get back to you (tomorrow Friday.)</a:t>
            </a:r>
          </a:p>
          <a:p>
            <a:r>
              <a:rPr lang="en-US" dirty="0">
                <a:solidFill>
                  <a:srgbClr val="393A68"/>
                </a:solidFill>
                <a:latin typeface="Open Sans"/>
              </a:rPr>
              <a:t>D. None of the above</a:t>
            </a:r>
            <a:endParaRPr lang="en-US" dirty="0"/>
          </a:p>
        </p:txBody>
      </p:sp>
    </p:spTree>
    <p:extLst>
      <p:ext uri="{BB962C8B-B14F-4D97-AF65-F5344CB8AC3E}">
        <p14:creationId xmlns:p14="http://schemas.microsoft.com/office/powerpoint/2010/main" val="2125869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0B4FCC78-1478-46F9-9C72-A0B09E00320B}"/>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6271EC2D-8893-4FCD-B6E0-145B7E303C78}"/>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482497B7-DAE4-4EFB-AB8E-61AB79A96F4C}"/>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256269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E491B121-12B5-4977-A064-636AB0B9B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AF7D8E-DB48-4BCA-905B-EFC97D752CD0}"/>
              </a:ext>
            </a:extLst>
          </p:cNvPr>
          <p:cNvSpPr>
            <a:spLocks noGrp="1"/>
          </p:cNvSpPr>
          <p:nvPr>
            <p:ph type="title"/>
          </p:nvPr>
        </p:nvSpPr>
        <p:spPr>
          <a:xfrm>
            <a:off x="649224" y="645106"/>
            <a:ext cx="6574536" cy="1259894"/>
          </a:xfrm>
        </p:spPr>
        <p:txBody>
          <a:bodyPr>
            <a:normAutofit/>
          </a:bodyPr>
          <a:lstStyle/>
          <a:p>
            <a:r>
              <a:rPr lang="en-US" b="1" i="1" u="sng" dirty="0">
                <a:effectLst/>
                <a:latin typeface="Times New Roman" panose="02020603050405020304" pitchFamily="18" charset="0"/>
                <a:ea typeface="Times New Roman" panose="02020603050405020304" pitchFamily="18" charset="0"/>
              </a:rPr>
              <a:t>APOSTROPHES</a:t>
            </a:r>
            <a:r>
              <a:rPr lang="en-US" dirty="0">
                <a:effectLst/>
                <a:latin typeface="Times New Roman" panose="02020603050405020304" pitchFamily="18" charset="0"/>
                <a:ea typeface="Times New Roman" panose="02020603050405020304" pitchFamily="18" charset="0"/>
              </a:rPr>
              <a:t/>
            </a:r>
            <a:br>
              <a:rPr lang="en-US" dirty="0">
                <a:effectLst/>
                <a:latin typeface="Times New Roman" panose="02020603050405020304" pitchFamily="18" charset="0"/>
                <a:ea typeface="Times New Roman" panose="02020603050405020304" pitchFamily="18" charset="0"/>
              </a:rPr>
            </a:br>
            <a:endParaRPr lang="en-US" dirty="0"/>
          </a:p>
        </p:txBody>
      </p:sp>
      <p:sp>
        <p:nvSpPr>
          <p:cNvPr id="14" name="Rectangle 13">
            <a:extLst>
              <a:ext uri="{FF2B5EF4-FFF2-40B4-BE49-F238E27FC236}">
                <a16:creationId xmlns:a16="http://schemas.microsoft.com/office/drawing/2014/main" xmlns="" id="{2ED05F70-AB3E-4472-B26B-EFE6A5A59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AA51EA4C-B0F3-414B-818C-83CDD0ACD5AC}"/>
              </a:ext>
            </a:extLst>
          </p:cNvPr>
          <p:cNvSpPr>
            <a:spLocks noGrp="1"/>
          </p:cNvSpPr>
          <p:nvPr>
            <p:ph idx="1"/>
          </p:nvPr>
        </p:nvSpPr>
        <p:spPr>
          <a:xfrm>
            <a:off x="649224" y="2133600"/>
            <a:ext cx="7630524" cy="3759253"/>
          </a:xfrm>
        </p:spPr>
        <p:txBody>
          <a:bodyPr>
            <a:normAutofit fontScale="92500" lnSpcReduction="10000"/>
          </a:bodyPr>
          <a:lstStyle/>
          <a:p>
            <a:r>
              <a:rPr lang="en-US" sz="1800" b="1" dirty="0">
                <a:effectLst/>
                <a:latin typeface="Times New Roman" panose="02020603050405020304" pitchFamily="18" charset="0"/>
                <a:ea typeface="Times New Roman" panose="02020603050405020304" pitchFamily="18" charset="0"/>
              </a:rPr>
              <a:t>Apostrophes</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used</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show</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possession</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indicate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where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letter</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has</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been</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omitted to form a contraction. To show possession, 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to singular nouns or indefinite pronouns that end in </a:t>
            </a:r>
            <a:r>
              <a:rPr lang="en-US" sz="1800" b="1" i="1" dirty="0">
                <a:effectLst/>
                <a:latin typeface="Times New Roman" panose="02020603050405020304" pitchFamily="18" charset="0"/>
                <a:ea typeface="Times New Roman" panose="02020603050405020304" pitchFamily="18" charset="0"/>
              </a:rPr>
              <a:t>one </a:t>
            </a:r>
            <a:r>
              <a:rPr lang="en-US" sz="1800" b="1" dirty="0">
                <a:effectLst/>
                <a:latin typeface="Times New Roman" panose="02020603050405020304" pitchFamily="18" charset="0"/>
                <a:ea typeface="Times New Roman" panose="02020603050405020304" pitchFamily="18" charset="0"/>
              </a:rPr>
              <a:t>or</a:t>
            </a:r>
            <a:r>
              <a:rPr lang="en-US" sz="1800" b="1" spc="6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body</a:t>
            </a:r>
            <a:r>
              <a:rPr lang="en-US" sz="1800" b="1" dirty="0">
                <a:effectLst/>
                <a:latin typeface="Times New Roman" panose="02020603050405020304" pitchFamily="18" charset="0"/>
                <a:ea typeface="Times New Roman" panose="02020603050405020304" pitchFamily="18" charset="0"/>
              </a:rPr>
              <a:t>.</a:t>
            </a:r>
          </a:p>
          <a:p>
            <a:pPr marL="1219200" marR="0">
              <a:spcBef>
                <a:spcPts val="98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Susan's wrench, anyone's problem.</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Add only an apostrophe for plural possessive nouns ending in -</a:t>
            </a:r>
            <a:r>
              <a:rPr lang="en-US" sz="1800" b="1" i="1"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a:t>
            </a:r>
          </a:p>
          <a:p>
            <a:pPr marL="1219200" marR="0">
              <a:spcBef>
                <a:spcPts val="1080"/>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2850" marR="0">
              <a:spcBef>
                <a:spcPts val="140"/>
              </a:spcBef>
              <a:spcAft>
                <a:spcPts val="0"/>
              </a:spcAft>
            </a:pPr>
            <a:r>
              <a:rPr lang="en-US" sz="1800" i="1" dirty="0">
                <a:effectLst/>
                <a:latin typeface="Times New Roman" panose="02020603050405020304" pitchFamily="18" charset="0"/>
                <a:ea typeface="Times New Roman" panose="02020603050405020304" pitchFamily="18" charset="0"/>
              </a:rPr>
              <a:t>My parents' car, the musicians' instruments.</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for plural possessive nouns that do not end in -</a:t>
            </a:r>
            <a:r>
              <a:rPr lang="en-US" sz="1800" b="1" i="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a:t>
            </a:r>
          </a:p>
          <a:p>
            <a:pPr marL="1219200" marR="0">
              <a:spcBef>
                <a:spcPts val="1050"/>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  </a:t>
            </a:r>
          </a:p>
          <a:p>
            <a:pPr marL="1219200" marR="0">
              <a:spcBef>
                <a:spcPts val="1050"/>
              </a:spcBef>
              <a:spcAft>
                <a:spcPts val="0"/>
              </a:spcAft>
            </a:pPr>
            <a:r>
              <a:rPr lang="en-US" sz="1800" i="1" dirty="0">
                <a:effectLst/>
                <a:latin typeface="Times New Roman" panose="02020603050405020304" pitchFamily="18" charset="0"/>
                <a:ea typeface="Times New Roman" panose="02020603050405020304" pitchFamily="18" charset="0"/>
              </a:rPr>
              <a:t>The men's department, my children's toys</a:t>
            </a: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xmlns="" id="{6F87E82C-4D29-4413-B759-57BAAD070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0" y="645106"/>
            <a:ext cx="2549508" cy="5247747"/>
          </a:xfrm>
          <a:prstGeom prst="rect">
            <a:avLst/>
          </a:prstGeom>
        </p:spPr>
      </p:pic>
      <p:sp>
        <p:nvSpPr>
          <p:cNvPr id="16" name="Freeform 11">
            <a:extLst>
              <a:ext uri="{FF2B5EF4-FFF2-40B4-BE49-F238E27FC236}">
                <a16:creationId xmlns:a16="http://schemas.microsoft.com/office/drawing/2014/main" xmlns="" id="{21F6BE39-9E37-45F0-B10C-92305CFB7C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1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F4747-44C4-4D1E-B2D7-7728F5CAC7CC}"/>
              </a:ext>
            </a:extLst>
          </p:cNvPr>
          <p:cNvSpPr>
            <a:spLocks noGrp="1"/>
          </p:cNvSpPr>
          <p:nvPr>
            <p:ph type="title"/>
          </p:nvPr>
        </p:nvSpPr>
        <p:spPr/>
        <p:txBody>
          <a:bodyPr/>
          <a:lstStyle/>
          <a:p>
            <a:r>
              <a:rPr lang="en-US" sz="3600" spc="-10" dirty="0">
                <a:solidFill>
                  <a:srgbClr val="FF0000"/>
                </a:solidFill>
                <a:latin typeface="Comic Sans MS"/>
                <a:cs typeface="Comic Sans MS"/>
              </a:rPr>
              <a:t>Correct punctuation can  </a:t>
            </a:r>
            <a:r>
              <a:rPr lang="en-US" sz="3600" dirty="0">
                <a:solidFill>
                  <a:srgbClr val="FF0000"/>
                </a:solidFill>
                <a:latin typeface="Comic Sans MS"/>
                <a:cs typeface="Comic Sans MS"/>
              </a:rPr>
              <a:t>save a </a:t>
            </a:r>
            <a:r>
              <a:rPr lang="en-US" sz="3600" spc="-5" dirty="0">
                <a:solidFill>
                  <a:srgbClr val="FF0000"/>
                </a:solidFill>
                <a:latin typeface="Comic Sans MS"/>
                <a:cs typeface="Comic Sans MS"/>
              </a:rPr>
              <a:t>person’s</a:t>
            </a:r>
            <a:r>
              <a:rPr lang="en-US" sz="3600" spc="-95" dirty="0">
                <a:solidFill>
                  <a:srgbClr val="FF0000"/>
                </a:solidFill>
                <a:latin typeface="Comic Sans MS"/>
                <a:cs typeface="Comic Sans MS"/>
              </a:rPr>
              <a:t> </a:t>
            </a:r>
            <a:r>
              <a:rPr lang="en-US" sz="3600" spc="-5" dirty="0">
                <a:solidFill>
                  <a:srgbClr val="FF0000"/>
                </a:solidFill>
                <a:latin typeface="Comic Sans MS"/>
                <a:cs typeface="Comic Sans MS"/>
              </a:rPr>
              <a:t>life</a:t>
            </a:r>
            <a:endParaRPr lang="en-US" dirty="0"/>
          </a:p>
        </p:txBody>
      </p:sp>
      <p:sp>
        <p:nvSpPr>
          <p:cNvPr id="3" name="Content Placeholder 2">
            <a:extLst>
              <a:ext uri="{FF2B5EF4-FFF2-40B4-BE49-F238E27FC236}">
                <a16:creationId xmlns:a16="http://schemas.microsoft.com/office/drawing/2014/main" xmlns="" id="{320693EC-CE11-4BC5-9295-28C4F7CC26C0}"/>
              </a:ext>
            </a:extLst>
          </p:cNvPr>
          <p:cNvSpPr>
            <a:spLocks noGrp="1"/>
          </p:cNvSpPr>
          <p:nvPr>
            <p:ph idx="1"/>
          </p:nvPr>
        </p:nvSpPr>
        <p:spPr/>
        <p:txBody>
          <a:bodyPr/>
          <a:lstStyle/>
          <a:p>
            <a:endParaRPr lang="en-US" dirty="0"/>
          </a:p>
        </p:txBody>
      </p:sp>
      <p:sp>
        <p:nvSpPr>
          <p:cNvPr id="4" name="object 3">
            <a:extLst>
              <a:ext uri="{FF2B5EF4-FFF2-40B4-BE49-F238E27FC236}">
                <a16:creationId xmlns:a16="http://schemas.microsoft.com/office/drawing/2014/main" xmlns="" id="{3B2261D1-1CAC-4DD7-8767-71BE1D54E116}"/>
              </a:ext>
            </a:extLst>
          </p:cNvPr>
          <p:cNvSpPr/>
          <p:nvPr/>
        </p:nvSpPr>
        <p:spPr>
          <a:xfrm>
            <a:off x="2589212" y="2133600"/>
            <a:ext cx="8911686" cy="4191000"/>
          </a:xfrm>
          <a:prstGeom prst="rect">
            <a:avLst/>
          </a:prstGeom>
          <a:blipFill>
            <a:blip r:embed="rId2" cstate="print"/>
            <a:stretch>
              <a:fillRect/>
            </a:stretch>
          </a:blipFill>
        </p:spPr>
        <p:txBody>
          <a:bodyPr wrap="square" lIns="0" tIns="0" rIns="0" bIns="0" rtlCol="0"/>
          <a:lstStyle/>
          <a:p>
            <a:pPr defTabSz="914400"/>
            <a:endParaRPr>
              <a:solidFill>
                <a:prstClr val="black"/>
              </a:solidFill>
              <a:latin typeface="Calibri"/>
            </a:endParaRPr>
          </a:p>
        </p:txBody>
      </p:sp>
    </p:spTree>
    <p:extLst>
      <p:ext uri="{BB962C8B-B14F-4D97-AF65-F5344CB8AC3E}">
        <p14:creationId xmlns:p14="http://schemas.microsoft.com/office/powerpoint/2010/main" val="2180221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EFFD7-7A91-4DFC-A1B4-7264B9642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47A452A-F277-4EB3-B3D1-BE66458D239F}"/>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for singular possessive nouns that end in -</a:t>
            </a:r>
            <a:r>
              <a:rPr lang="en-US" sz="1800" b="1" i="1"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a:t>
            </a:r>
          </a:p>
          <a:p>
            <a:pPr marL="1219200" marR="0">
              <a:spcBef>
                <a:spcPts val="86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Chris's cookbook, the business's system.</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Do not use an apostrophe with possessive personal pronouns.</a:t>
            </a:r>
          </a:p>
          <a:p>
            <a:r>
              <a:rPr lang="en-US" sz="1800" i="1" dirty="0">
                <a:effectLst/>
                <a:latin typeface="Times New Roman" panose="02020603050405020304" pitchFamily="18" charset="0"/>
                <a:ea typeface="Times New Roman" panose="02020603050405020304" pitchFamily="18" charset="0"/>
              </a:rPr>
              <a:t>yours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his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hers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its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ours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their</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whose</a:t>
            </a:r>
            <a:r>
              <a:rPr lang="en-US" sz="1800" dirty="0">
                <a:effectLst/>
                <a:latin typeface="Times New Roman" panose="02020603050405020304" pitchFamily="18" charset="0"/>
                <a:ea typeface="Times New Roman" panose="02020603050405020304" pitchFamily="18" charset="0"/>
              </a:rPr>
              <a:t>.</a:t>
            </a:r>
          </a:p>
          <a:p>
            <a:r>
              <a:rPr lang="en-US" sz="1800" b="1" dirty="0">
                <a:effectLst/>
                <a:latin typeface="Times New Roman" panose="02020603050405020304" pitchFamily="18" charset="0"/>
                <a:ea typeface="Times New Roman" panose="02020603050405020304" pitchFamily="18" charset="0"/>
              </a:rPr>
              <a:t>Apostrophes are also used in contractions, two words which have been combined into one, to mark where the missing letter or letters would be.</a:t>
            </a:r>
          </a:p>
          <a:p>
            <a:pPr marL="1219200" marR="0">
              <a:spcBef>
                <a:spcPts val="100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b="1" dirty="0">
              <a:latin typeface="Times New Roman" panose="02020603050405020304" pitchFamily="18" charset="0"/>
              <a:ea typeface="Times New Roman" panose="02020603050405020304" pitchFamily="18" charset="0"/>
            </a:endParaRPr>
          </a:p>
          <a:p>
            <a:pPr marL="1219200" marR="0">
              <a:spcBef>
                <a:spcPts val="1005"/>
              </a:spcBef>
              <a:spcAft>
                <a:spcPts val="0"/>
              </a:spcAft>
            </a:pPr>
            <a:r>
              <a:rPr lang="en-US" sz="1800" i="1" dirty="0">
                <a:effectLst/>
                <a:latin typeface="Times New Roman" panose="02020603050405020304" pitchFamily="18" charset="0"/>
                <a:ea typeface="Times New Roman" panose="02020603050405020304" pitchFamily="18" charset="0"/>
              </a:rPr>
              <a:t>I am= I’m    , I have = I've who is = who's let us =let's cannot = can't he is, she is, it is = he's, she's, it is=it’s you are = you're they are = they're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95547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67825-72B3-4A96-AC85-06FEBD10FD6E}"/>
              </a:ext>
            </a:extLst>
          </p:cNvPr>
          <p:cNvSpPr>
            <a:spLocks noGrp="1"/>
          </p:cNvSpPr>
          <p:nvPr>
            <p:ph type="title"/>
          </p:nvPr>
        </p:nvSpPr>
        <p:spPr/>
        <p:txBody>
          <a:bodyPr/>
          <a:lstStyle/>
          <a:p>
            <a:r>
              <a:rPr lang="en-US" dirty="0"/>
              <a:t>Poll Question:- </a:t>
            </a:r>
            <a:br>
              <a:rPr lang="en-US" dirty="0"/>
            </a:br>
            <a:r>
              <a:rPr lang="en-US" dirty="0"/>
              <a:t>Choose the correct option</a:t>
            </a:r>
          </a:p>
        </p:txBody>
      </p:sp>
      <p:sp>
        <p:nvSpPr>
          <p:cNvPr id="3" name="Content Placeholder 2">
            <a:extLst>
              <a:ext uri="{FF2B5EF4-FFF2-40B4-BE49-F238E27FC236}">
                <a16:creationId xmlns:a16="http://schemas.microsoft.com/office/drawing/2014/main" xmlns="" id="{0F2C759F-B946-47D2-AC77-7411C0A48FBE}"/>
              </a:ext>
            </a:extLst>
          </p:cNvPr>
          <p:cNvSpPr>
            <a:spLocks noGrp="1"/>
          </p:cNvSpPr>
          <p:nvPr>
            <p:ph idx="1"/>
          </p:nvPr>
        </p:nvSpPr>
        <p:spPr/>
        <p:txBody>
          <a:bodyPr/>
          <a:lstStyle/>
          <a:p>
            <a:r>
              <a:rPr lang="en-US" b="1" i="0" dirty="0">
                <a:solidFill>
                  <a:srgbClr val="393A68"/>
                </a:solidFill>
                <a:effectLst/>
                <a:latin typeface="Open Sans"/>
              </a:rPr>
              <a:t>My favorite </a:t>
            </a:r>
            <a:r>
              <a:rPr lang="en-US" b="1" i="0" dirty="0">
                <a:solidFill>
                  <a:srgbClr val="F14D76"/>
                </a:solidFill>
                <a:effectLst/>
                <a:latin typeface="Open Sans"/>
              </a:rPr>
              <a:t>sport's</a:t>
            </a:r>
            <a:r>
              <a:rPr lang="en-US" b="1" i="0" dirty="0">
                <a:solidFill>
                  <a:srgbClr val="393A68"/>
                </a:solidFill>
                <a:effectLst/>
                <a:latin typeface="Open Sans"/>
              </a:rPr>
              <a:t> are soccer and baseball.</a:t>
            </a:r>
          </a:p>
          <a:p>
            <a:endParaRPr lang="en-US" b="1" dirty="0">
              <a:solidFill>
                <a:srgbClr val="393A68"/>
              </a:solidFill>
              <a:latin typeface="Open Sans"/>
            </a:endParaRPr>
          </a:p>
          <a:p>
            <a:r>
              <a:rPr lang="en-US" b="1" dirty="0">
                <a:solidFill>
                  <a:srgbClr val="393A68"/>
                </a:solidFill>
                <a:latin typeface="Open Sans"/>
              </a:rPr>
              <a:t>A. correct</a:t>
            </a:r>
          </a:p>
          <a:p>
            <a:r>
              <a:rPr lang="en-US" b="1" dirty="0">
                <a:solidFill>
                  <a:srgbClr val="393A68"/>
                </a:solidFill>
                <a:latin typeface="Open Sans"/>
              </a:rPr>
              <a:t>B. incorrect</a:t>
            </a:r>
            <a:endParaRPr lang="en-US" dirty="0"/>
          </a:p>
        </p:txBody>
      </p:sp>
    </p:spTree>
    <p:extLst>
      <p:ext uri="{BB962C8B-B14F-4D97-AF65-F5344CB8AC3E}">
        <p14:creationId xmlns:p14="http://schemas.microsoft.com/office/powerpoint/2010/main" val="3728445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BEC1265A-EFC1-457A-BA90-26A728D257A3}"/>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1CAE10A4-1A42-4937-81E1-59982CE8777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OPTION-B</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C9A966BC-5749-428D-A235-5E5E1EEDFE1A}"/>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4145098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52651B-FD7C-4B53-AEBF-2091DC67E81E}"/>
              </a:ext>
            </a:extLst>
          </p:cNvPr>
          <p:cNvSpPr>
            <a:spLocks noGrp="1"/>
          </p:cNvSpPr>
          <p:nvPr>
            <p:ph type="title"/>
          </p:nvPr>
        </p:nvSpPr>
        <p:spPr>
          <a:xfrm>
            <a:off x="649224" y="645106"/>
            <a:ext cx="3650279" cy="1259894"/>
          </a:xfrm>
        </p:spPr>
        <p:txBody>
          <a:bodyPr>
            <a:normAutofit/>
          </a:bodyPr>
          <a:lstStyle/>
          <a:p>
            <a:r>
              <a:rPr lang="en-US" b="1" i="1" u="sng" dirty="0"/>
              <a:t>HYPHEN</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3CE59CFB-F8A8-478C-8C21-09FE4E045004}"/>
              </a:ext>
            </a:extLst>
          </p:cNvPr>
          <p:cNvSpPr>
            <a:spLocks noGrp="1"/>
          </p:cNvSpPr>
          <p:nvPr>
            <p:ph idx="1"/>
          </p:nvPr>
        </p:nvSpPr>
        <p:spPr>
          <a:xfrm>
            <a:off x="649224" y="1336432"/>
            <a:ext cx="7861730" cy="4556422"/>
          </a:xfrm>
        </p:spPr>
        <p:txBody>
          <a:bodyPr>
            <a:normAutofit/>
          </a:bodyPr>
          <a:lstStyle/>
          <a:p>
            <a:r>
              <a:rPr lang="en-US" b="1" dirty="0"/>
              <a:t>Hyphens are used to form compound words or join word units. They are also used to join prefixes, suffixes, and letters to words.</a:t>
            </a:r>
          </a:p>
          <a:p>
            <a:endParaRPr lang="en-US" dirty="0"/>
          </a:p>
          <a:p>
            <a:r>
              <a:rPr lang="en-US" b="1" dirty="0"/>
              <a:t>Use hyphens with compound numbers from twenty-one to ninety-nine and with fractions used as modifiers (adjectives).</a:t>
            </a:r>
          </a:p>
          <a:p>
            <a:r>
              <a:rPr lang="en-US" dirty="0"/>
              <a:t>Example:-</a:t>
            </a:r>
          </a:p>
          <a:p>
            <a:r>
              <a:rPr lang="en-US" dirty="0"/>
              <a:t>forty-two students</a:t>
            </a:r>
          </a:p>
          <a:p>
            <a:r>
              <a:rPr lang="en-US" dirty="0"/>
              <a:t> three thousand five hundred and sixty-seven students</a:t>
            </a:r>
          </a:p>
          <a:p>
            <a:r>
              <a:rPr lang="en-US" dirty="0"/>
              <a:t> two-thirds majority (vs. “two thirds of the voters”)</a:t>
            </a:r>
          </a:p>
        </p:txBody>
      </p:sp>
      <p:pic>
        <p:nvPicPr>
          <p:cNvPr id="5" name="Content Placeholder 4" descr="A picture containing chart&#10;&#10;Description automatically generated">
            <a:extLst>
              <a:ext uri="{FF2B5EF4-FFF2-40B4-BE49-F238E27FC236}">
                <a16:creationId xmlns:a16="http://schemas.microsoft.com/office/drawing/2014/main" xmlns="" id="{06C74110-E7C9-456D-833B-6041148D42BE}"/>
              </a:ext>
            </a:extLst>
          </p:cNvPr>
          <p:cNvPicPr>
            <a:picLocks noChangeAspect="1"/>
          </p:cNvPicPr>
          <p:nvPr/>
        </p:nvPicPr>
        <p:blipFill rotWithShape="1">
          <a:blip r:embed="rId2">
            <a:extLst>
              <a:ext uri="{28A0092B-C50C-407E-A947-70E740481C1C}">
                <a14:useLocalDpi xmlns:a14="http://schemas.microsoft.com/office/drawing/2010/main" val="0"/>
              </a:ext>
            </a:extLst>
          </a:blip>
          <a:srcRect b="3185"/>
          <a:stretch/>
        </p:blipFill>
        <p:spPr>
          <a:xfrm>
            <a:off x="8982455" y="1336431"/>
            <a:ext cx="2560320" cy="4318781"/>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061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FA20A-2388-42C6-AF07-8E28467A0D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35584F1-47A5-40D7-BE28-F83D81EDBA07}"/>
              </a:ext>
            </a:extLst>
          </p:cNvPr>
          <p:cNvSpPr>
            <a:spLocks noGrp="1"/>
          </p:cNvSpPr>
          <p:nvPr>
            <p:ph idx="1"/>
          </p:nvPr>
        </p:nvSpPr>
        <p:spPr/>
        <p:txBody>
          <a:bodyPr>
            <a:normAutofit lnSpcReduction="10000"/>
          </a:bodyPr>
          <a:lstStyle/>
          <a:p>
            <a:r>
              <a:rPr lang="en-US" b="1" dirty="0"/>
              <a:t>Use a hyphen with the prefixes such as ex-, self-, and all-; with the suffix such as elect-; and with all prefixes before a proper noun or proper adjective.</a:t>
            </a:r>
          </a:p>
          <a:p>
            <a:r>
              <a:rPr lang="en-US" b="1" dirty="0"/>
              <a:t>Example:-</a:t>
            </a:r>
          </a:p>
          <a:p>
            <a:r>
              <a:rPr lang="en-US" dirty="0"/>
              <a:t>all-star ex-may or pro-choice self-image non-European senator-elect</a:t>
            </a:r>
          </a:p>
          <a:p>
            <a:pPr marL="0" indent="0">
              <a:buNone/>
            </a:pPr>
            <a:r>
              <a:rPr lang="en-US" sz="1800" b="1" dirty="0">
                <a:effectLst/>
                <a:ea typeface="Times New Roman" panose="02020603050405020304" pitchFamily="18" charset="0"/>
              </a:rPr>
              <a:t>Use</a:t>
            </a:r>
            <a:r>
              <a:rPr lang="en-US" sz="1800" b="1" spc="-30" dirty="0">
                <a:effectLst/>
                <a:ea typeface="Times New Roman" panose="02020603050405020304" pitchFamily="18" charset="0"/>
              </a:rPr>
              <a:t> </a:t>
            </a:r>
            <a:r>
              <a:rPr lang="en-US" sz="1800" b="1" dirty="0">
                <a:effectLst/>
                <a:ea typeface="Times New Roman" panose="02020603050405020304" pitchFamily="18" charset="0"/>
              </a:rPr>
              <a:t>hyphens</a:t>
            </a:r>
            <a:r>
              <a:rPr lang="en-US" sz="1800" b="1" spc="-20" dirty="0">
                <a:effectLst/>
                <a:ea typeface="Times New Roman" panose="02020603050405020304" pitchFamily="18" charset="0"/>
              </a:rPr>
              <a:t> </a:t>
            </a:r>
            <a:r>
              <a:rPr lang="en-US" sz="1800" b="1" dirty="0">
                <a:effectLst/>
                <a:ea typeface="Times New Roman" panose="02020603050405020304" pitchFamily="18" charset="0"/>
              </a:rPr>
              <a:t>in</a:t>
            </a:r>
            <a:r>
              <a:rPr lang="en-US" sz="1800" b="1" spc="-30" dirty="0">
                <a:effectLst/>
                <a:ea typeface="Times New Roman" panose="02020603050405020304" pitchFamily="18" charset="0"/>
              </a:rPr>
              <a:t> </a:t>
            </a:r>
            <a:r>
              <a:rPr lang="en-US" sz="1800" b="1" dirty="0">
                <a:effectLst/>
                <a:ea typeface="Times New Roman" panose="02020603050405020304" pitchFamily="18" charset="0"/>
              </a:rPr>
              <a:t>a</a:t>
            </a:r>
            <a:r>
              <a:rPr lang="en-US" sz="1800" b="1" spc="-25" dirty="0">
                <a:effectLst/>
                <a:ea typeface="Times New Roman" panose="02020603050405020304" pitchFamily="18" charset="0"/>
              </a:rPr>
              <a:t> </a:t>
            </a:r>
            <a:r>
              <a:rPr lang="en-US" sz="1800" b="1" dirty="0">
                <a:effectLst/>
                <a:ea typeface="Times New Roman" panose="02020603050405020304" pitchFamily="18" charset="0"/>
              </a:rPr>
              <a:t>compound</a:t>
            </a:r>
            <a:r>
              <a:rPr lang="en-US" sz="1800" b="1" spc="-35" dirty="0">
                <a:effectLst/>
                <a:ea typeface="Times New Roman" panose="02020603050405020304" pitchFamily="18" charset="0"/>
              </a:rPr>
              <a:t> </a:t>
            </a:r>
            <a:r>
              <a:rPr lang="en-US" sz="1800" b="1" dirty="0">
                <a:effectLst/>
                <a:ea typeface="Times New Roman" panose="02020603050405020304" pitchFamily="18" charset="0"/>
              </a:rPr>
              <a:t>adjective</a:t>
            </a:r>
            <a:r>
              <a:rPr lang="en-US" sz="1800" b="1" spc="-25" dirty="0">
                <a:effectLst/>
                <a:ea typeface="Times New Roman" panose="02020603050405020304" pitchFamily="18" charset="0"/>
              </a:rPr>
              <a:t> </a:t>
            </a:r>
            <a:r>
              <a:rPr lang="en-US" sz="1800" b="1" dirty="0">
                <a:effectLst/>
                <a:ea typeface="Times New Roman" panose="02020603050405020304" pitchFamily="18" charset="0"/>
              </a:rPr>
              <a:t>only</a:t>
            </a:r>
            <a:r>
              <a:rPr lang="en-US" sz="1800" b="1" spc="-10" dirty="0">
                <a:effectLst/>
                <a:ea typeface="Times New Roman" panose="02020603050405020304" pitchFamily="18" charset="0"/>
              </a:rPr>
              <a:t> </a:t>
            </a:r>
            <a:r>
              <a:rPr lang="en-US" sz="1800" b="1" dirty="0">
                <a:effectLst/>
                <a:ea typeface="Times New Roman" panose="02020603050405020304" pitchFamily="18" charset="0"/>
              </a:rPr>
              <a:t>when</a:t>
            </a:r>
            <a:r>
              <a:rPr lang="en-US" sz="1800" b="1" spc="-25" dirty="0">
                <a:effectLst/>
                <a:ea typeface="Times New Roman" panose="02020603050405020304" pitchFamily="18" charset="0"/>
              </a:rPr>
              <a:t> </a:t>
            </a:r>
            <a:r>
              <a:rPr lang="en-US" sz="1800" b="1" dirty="0">
                <a:effectLst/>
                <a:ea typeface="Times New Roman" panose="02020603050405020304" pitchFamily="18" charset="0"/>
              </a:rPr>
              <a:t>it</a:t>
            </a:r>
            <a:r>
              <a:rPr lang="en-US" sz="1800" b="1" spc="-35" dirty="0">
                <a:effectLst/>
                <a:ea typeface="Times New Roman" panose="02020603050405020304" pitchFamily="18" charset="0"/>
              </a:rPr>
              <a:t> </a:t>
            </a:r>
            <a:r>
              <a:rPr lang="en-US" sz="1800" b="1" dirty="0">
                <a:effectLst/>
                <a:ea typeface="Times New Roman" panose="02020603050405020304" pitchFamily="18" charset="0"/>
              </a:rPr>
              <a:t>comes</a:t>
            </a:r>
            <a:r>
              <a:rPr lang="en-US" sz="1800" b="1" spc="-15" dirty="0">
                <a:effectLst/>
                <a:ea typeface="Times New Roman" panose="02020603050405020304" pitchFamily="18" charset="0"/>
              </a:rPr>
              <a:t> </a:t>
            </a:r>
            <a:r>
              <a:rPr lang="en-US" sz="1800" b="1" dirty="0">
                <a:effectLst/>
                <a:ea typeface="Times New Roman" panose="02020603050405020304" pitchFamily="18" charset="0"/>
              </a:rPr>
              <a:t>before</a:t>
            </a:r>
            <a:r>
              <a:rPr lang="en-US" sz="1800" b="1" spc="20" dirty="0">
                <a:effectLst/>
                <a:ea typeface="Times New Roman" panose="02020603050405020304" pitchFamily="18" charset="0"/>
              </a:rPr>
              <a:t> </a:t>
            </a:r>
            <a:r>
              <a:rPr lang="en-US" sz="1800" b="1" dirty="0">
                <a:effectLst/>
                <a:ea typeface="Times New Roman" panose="02020603050405020304" pitchFamily="18" charset="0"/>
              </a:rPr>
              <a:t>the</a:t>
            </a:r>
            <a:r>
              <a:rPr lang="en-US" sz="1800" b="1" spc="-30" dirty="0">
                <a:effectLst/>
                <a:ea typeface="Times New Roman" panose="02020603050405020304" pitchFamily="18" charset="0"/>
              </a:rPr>
              <a:t> </a:t>
            </a:r>
            <a:r>
              <a:rPr lang="en-US" sz="1800" b="1" dirty="0">
                <a:effectLst/>
                <a:ea typeface="Times New Roman" panose="02020603050405020304" pitchFamily="18" charset="0"/>
              </a:rPr>
              <a:t>word</a:t>
            </a:r>
            <a:r>
              <a:rPr lang="en-US" sz="1800" b="1" spc="-25" dirty="0">
                <a:effectLst/>
                <a:ea typeface="Times New Roman" panose="02020603050405020304" pitchFamily="18" charset="0"/>
              </a:rPr>
              <a:t> </a:t>
            </a:r>
            <a:r>
              <a:rPr lang="en-US" sz="1800" b="1" dirty="0">
                <a:effectLst/>
                <a:ea typeface="Times New Roman" panose="02020603050405020304" pitchFamily="18" charset="0"/>
              </a:rPr>
              <a:t>it</a:t>
            </a:r>
            <a:r>
              <a:rPr lang="en-US" sz="1800" b="1" spc="-35" dirty="0">
                <a:effectLst/>
                <a:ea typeface="Times New Roman" panose="02020603050405020304" pitchFamily="18" charset="0"/>
              </a:rPr>
              <a:t> </a:t>
            </a:r>
            <a:r>
              <a:rPr lang="en-US" sz="1800" b="1" dirty="0">
                <a:effectLst/>
                <a:ea typeface="Times New Roman" panose="02020603050405020304" pitchFamily="18" charset="0"/>
              </a:rPr>
              <a:t>modifies. However, some compound adjectives are always hyphenated, such as </a:t>
            </a:r>
            <a:r>
              <a:rPr lang="en-US" sz="1800" b="1" i="1" dirty="0">
                <a:effectLst/>
                <a:ea typeface="Times New Roman" panose="02020603050405020304" pitchFamily="18" charset="0"/>
              </a:rPr>
              <a:t>well-balanced</a:t>
            </a:r>
            <a:endParaRPr lang="en-US" sz="1800" b="1" dirty="0">
              <a:effectLst/>
              <a:ea typeface="Times New Roman" panose="02020603050405020304" pitchFamily="18" charset="0"/>
            </a:endParaRPr>
          </a:p>
          <a:p>
            <a:pPr>
              <a:buFont typeface="Wingdings" panose="05000000000000000000" pitchFamily="2" charset="2"/>
              <a:buChar char="Ø"/>
            </a:pPr>
            <a:r>
              <a:rPr lang="en-US" sz="1800" b="1" dirty="0">
                <a:effectLst/>
                <a:ea typeface="Times New Roman" panose="02020603050405020304" pitchFamily="18" charset="0"/>
              </a:rPr>
              <a:t>Example</a:t>
            </a:r>
            <a:r>
              <a:rPr lang="en-US" sz="1800" b="1" i="1" dirty="0">
                <a:effectLst/>
                <a:ea typeface="Times New Roman" panose="02020603050405020304" pitchFamily="18" charset="0"/>
              </a:rPr>
              <a:t>:</a:t>
            </a:r>
          </a:p>
          <a:p>
            <a:pPr>
              <a:buFont typeface="Wingdings" panose="05000000000000000000" pitchFamily="2" charset="2"/>
              <a:buChar char="Ø"/>
            </a:pPr>
            <a:r>
              <a:rPr lang="en-US" sz="1800" i="1" dirty="0">
                <a:effectLst/>
                <a:ea typeface="Times New Roman" panose="02020603050405020304" pitchFamily="18" charset="0"/>
              </a:rPr>
              <a:t>A well-liked  author is</a:t>
            </a:r>
            <a:r>
              <a:rPr lang="en-US" i="1" dirty="0">
                <a:ea typeface="Times New Roman" panose="02020603050405020304" pitchFamily="18" charset="0"/>
              </a:rPr>
              <a:t> </a:t>
            </a:r>
            <a:r>
              <a:rPr lang="en-US" sz="1800" i="1" dirty="0">
                <a:effectLst/>
                <a:ea typeface="Times New Roman" panose="02020603050405020304" pitchFamily="18" charset="0"/>
              </a:rPr>
              <a:t>an author who is well liked.</a:t>
            </a:r>
            <a:endParaRPr lang="en-US" sz="1800" dirty="0">
              <a:effectLst/>
              <a:ea typeface="Times New Roman" panose="02020603050405020304" pitchFamily="18" charset="0"/>
            </a:endParaRPr>
          </a:p>
          <a:p>
            <a:r>
              <a:rPr lang="en-US" sz="1800" i="1" dirty="0">
                <a:effectLst/>
                <a:ea typeface="Times New Roman" panose="02020603050405020304" pitchFamily="18" charset="0"/>
              </a:rPr>
              <a:t>A</a:t>
            </a:r>
            <a:r>
              <a:rPr lang="en-US" sz="1800" i="1" spc="-90" dirty="0">
                <a:effectLst/>
                <a:ea typeface="Times New Roman" panose="02020603050405020304" pitchFamily="18" charset="0"/>
              </a:rPr>
              <a:t> </a:t>
            </a:r>
            <a:r>
              <a:rPr lang="en-US" sz="1800" i="1" dirty="0">
                <a:effectLst/>
                <a:ea typeface="Times New Roman" panose="02020603050405020304" pitchFamily="18" charset="0"/>
              </a:rPr>
              <a:t>world-renowned</a:t>
            </a:r>
            <a:r>
              <a:rPr lang="en-US" sz="1800" i="1" spc="-75" dirty="0">
                <a:effectLst/>
                <a:ea typeface="Times New Roman" panose="02020603050405020304" pitchFamily="18" charset="0"/>
              </a:rPr>
              <a:t> </a:t>
            </a:r>
            <a:r>
              <a:rPr lang="en-US" sz="1800" i="1" dirty="0">
                <a:effectLst/>
                <a:ea typeface="Times New Roman" panose="02020603050405020304" pitchFamily="18" charset="0"/>
              </a:rPr>
              <a:t>composer</a:t>
            </a:r>
            <a:r>
              <a:rPr lang="en-US" sz="1800" i="1" spc="-70" dirty="0">
                <a:effectLst/>
                <a:ea typeface="Times New Roman" panose="02020603050405020304" pitchFamily="18" charset="0"/>
              </a:rPr>
              <a:t> </a:t>
            </a:r>
            <a:r>
              <a:rPr lang="en-US" sz="1800" i="1" dirty="0">
                <a:effectLst/>
                <a:ea typeface="Times New Roman" panose="02020603050405020304" pitchFamily="18" charset="0"/>
              </a:rPr>
              <a:t>is</a:t>
            </a:r>
            <a:r>
              <a:rPr lang="en-US" sz="1800" i="1" spc="-75" dirty="0">
                <a:effectLst/>
                <a:ea typeface="Times New Roman" panose="02020603050405020304" pitchFamily="18" charset="0"/>
              </a:rPr>
              <a:t> </a:t>
            </a:r>
            <a:r>
              <a:rPr lang="en-US" sz="1800" i="1" dirty="0">
                <a:effectLst/>
                <a:ea typeface="Times New Roman" panose="02020603050405020304" pitchFamily="18" charset="0"/>
              </a:rPr>
              <a:t>a</a:t>
            </a:r>
            <a:r>
              <a:rPr lang="en-US" sz="1800" i="1" spc="-75" dirty="0">
                <a:effectLst/>
                <a:ea typeface="Times New Roman" panose="02020603050405020304" pitchFamily="18" charset="0"/>
              </a:rPr>
              <a:t> </a:t>
            </a:r>
            <a:r>
              <a:rPr lang="en-US" sz="1800" i="1" dirty="0">
                <a:effectLst/>
                <a:ea typeface="Times New Roman" panose="02020603050405020304" pitchFamily="18" charset="0"/>
              </a:rPr>
              <a:t>composer</a:t>
            </a:r>
            <a:r>
              <a:rPr lang="en-US" sz="1800" i="1" spc="-90" dirty="0">
                <a:effectLst/>
                <a:ea typeface="Times New Roman" panose="02020603050405020304" pitchFamily="18" charset="0"/>
              </a:rPr>
              <a:t> </a:t>
            </a:r>
            <a:r>
              <a:rPr lang="en-US" sz="1800" i="1" dirty="0">
                <a:effectLst/>
                <a:ea typeface="Times New Roman" panose="02020603050405020304" pitchFamily="18" charset="0"/>
              </a:rPr>
              <a:t>who</a:t>
            </a:r>
            <a:r>
              <a:rPr lang="en-US" sz="1800" i="1" spc="-80" dirty="0">
                <a:effectLst/>
                <a:ea typeface="Times New Roman" panose="02020603050405020304" pitchFamily="18" charset="0"/>
              </a:rPr>
              <a:t> </a:t>
            </a:r>
            <a:r>
              <a:rPr lang="en-US" sz="1800" i="1" dirty="0">
                <a:effectLst/>
                <a:ea typeface="Times New Roman" panose="02020603050405020304" pitchFamily="18" charset="0"/>
              </a:rPr>
              <a:t>is</a:t>
            </a:r>
            <a:r>
              <a:rPr lang="en-US" sz="1800" i="1" spc="-70" dirty="0">
                <a:effectLst/>
                <a:ea typeface="Times New Roman" panose="02020603050405020304" pitchFamily="18" charset="0"/>
              </a:rPr>
              <a:t> </a:t>
            </a:r>
            <a:r>
              <a:rPr lang="en-US" sz="1800" i="1" dirty="0">
                <a:effectLst/>
                <a:ea typeface="Times New Roman" panose="02020603050405020304" pitchFamily="18" charset="0"/>
              </a:rPr>
              <a:t>world</a:t>
            </a:r>
            <a:r>
              <a:rPr lang="en-US" sz="1800" i="1" spc="-80" dirty="0">
                <a:effectLst/>
                <a:ea typeface="Times New Roman" panose="02020603050405020304" pitchFamily="18" charset="0"/>
              </a:rPr>
              <a:t> </a:t>
            </a:r>
            <a:r>
              <a:rPr lang="en-US" sz="1800" i="1" dirty="0">
                <a:effectLst/>
                <a:ea typeface="Times New Roman" panose="02020603050405020304" pitchFamily="18" charset="0"/>
              </a:rPr>
              <a:t>renowned.</a:t>
            </a:r>
            <a:endParaRPr lang="en-US" sz="1800" dirty="0">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47215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AEFF2-43C9-466B-81BB-82DFB23E12E2}"/>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3D40B7B6-5F0A-411E-A4CC-E96E14CDDA81}"/>
              </a:ext>
            </a:extLst>
          </p:cNvPr>
          <p:cNvSpPr>
            <a:spLocks noGrp="1"/>
          </p:cNvSpPr>
          <p:nvPr>
            <p:ph idx="1"/>
          </p:nvPr>
        </p:nvSpPr>
        <p:spPr/>
        <p:txBody>
          <a:bodyPr/>
          <a:lstStyle/>
          <a:p>
            <a:r>
              <a:rPr lang="en-US" b="1" i="0" dirty="0">
                <a:solidFill>
                  <a:srgbClr val="393A68"/>
                </a:solidFill>
                <a:effectLst/>
                <a:latin typeface="Open Sans"/>
              </a:rPr>
              <a:t>Please read pages 171 to 151.</a:t>
            </a:r>
          </a:p>
          <a:p>
            <a:pPr marL="0" indent="0">
              <a:buNone/>
            </a:pPr>
            <a:r>
              <a:rPr lang="en-US" dirty="0"/>
              <a:t/>
            </a:r>
            <a:br>
              <a:rPr lang="en-US" dirty="0"/>
            </a:br>
            <a:r>
              <a:rPr lang="en-US" b="1" i="0" dirty="0">
                <a:solidFill>
                  <a:srgbClr val="393A68"/>
                </a:solidFill>
                <a:effectLst/>
                <a:latin typeface="Open Sans"/>
              </a:rPr>
              <a:t>If you wanted to replace the "to" with a punctuation mark, which of the below would you use?</a:t>
            </a:r>
          </a:p>
          <a:p>
            <a:endParaRPr lang="en-US" dirty="0"/>
          </a:p>
          <a:p>
            <a:pPr>
              <a:buAutoNum type="alphaUcPeriod"/>
            </a:pPr>
            <a:r>
              <a:rPr lang="en-US" b="0" i="0" dirty="0">
                <a:solidFill>
                  <a:srgbClr val="393A68"/>
                </a:solidFill>
                <a:effectLst/>
                <a:latin typeface="Open Sans"/>
              </a:rPr>
              <a:t>; semicolon</a:t>
            </a:r>
          </a:p>
          <a:p>
            <a:pPr marL="0" indent="0">
              <a:buNone/>
            </a:pPr>
            <a:r>
              <a:rPr lang="en-US" dirty="0"/>
              <a:t>B. </a:t>
            </a:r>
            <a:r>
              <a:rPr lang="en-US" b="0" i="0" dirty="0">
                <a:solidFill>
                  <a:srgbClr val="393A68"/>
                </a:solidFill>
                <a:effectLst/>
                <a:latin typeface="Open Sans"/>
              </a:rPr>
              <a:t>– hyphen</a:t>
            </a:r>
          </a:p>
          <a:p>
            <a:pPr marL="0" indent="0">
              <a:buNone/>
            </a:pPr>
            <a:r>
              <a:rPr lang="en-US" dirty="0">
                <a:solidFill>
                  <a:srgbClr val="393A68"/>
                </a:solidFill>
                <a:latin typeface="Open Sans"/>
              </a:rPr>
              <a:t>C. </a:t>
            </a:r>
            <a:r>
              <a:rPr lang="en-US" b="0" i="0" dirty="0">
                <a:solidFill>
                  <a:srgbClr val="393A68"/>
                </a:solidFill>
                <a:effectLst/>
                <a:latin typeface="Open Sans"/>
              </a:rPr>
              <a:t>— dash</a:t>
            </a:r>
          </a:p>
          <a:p>
            <a:pPr marL="0" indent="0">
              <a:buNone/>
            </a:pPr>
            <a:r>
              <a:rPr lang="en-US" dirty="0">
                <a:solidFill>
                  <a:srgbClr val="393A68"/>
                </a:solidFill>
                <a:latin typeface="Open Sans"/>
              </a:rPr>
              <a:t>D. </a:t>
            </a:r>
            <a:r>
              <a:rPr lang="en-US" b="0" i="0" dirty="0">
                <a:solidFill>
                  <a:srgbClr val="393A68"/>
                </a:solidFill>
                <a:effectLst/>
                <a:latin typeface="Open Sans"/>
              </a:rPr>
              <a:t>None of the above.</a:t>
            </a:r>
            <a:endParaRPr lang="en-US" dirty="0"/>
          </a:p>
        </p:txBody>
      </p:sp>
    </p:spTree>
    <p:extLst>
      <p:ext uri="{BB962C8B-B14F-4D97-AF65-F5344CB8AC3E}">
        <p14:creationId xmlns:p14="http://schemas.microsoft.com/office/powerpoint/2010/main" val="3382617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0240EFC0-D5CD-45FE-8F55-94AF0AD67DBF}"/>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FE75DADB-97E5-46BB-AE78-AE178A61027B}"/>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FA1A422D-3364-4F29-AF12-2BE113F8AB31}"/>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54107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F6FC06-53DB-4B62-B70C-E8036BECC9AF}"/>
              </a:ext>
            </a:extLst>
          </p:cNvPr>
          <p:cNvSpPr>
            <a:spLocks noGrp="1"/>
          </p:cNvSpPr>
          <p:nvPr>
            <p:ph type="title"/>
          </p:nvPr>
        </p:nvSpPr>
        <p:spPr>
          <a:xfrm>
            <a:off x="649224" y="645106"/>
            <a:ext cx="3650279" cy="1259894"/>
          </a:xfrm>
        </p:spPr>
        <p:txBody>
          <a:bodyPr>
            <a:normAutofit/>
          </a:bodyPr>
          <a:lstStyle/>
          <a:p>
            <a:r>
              <a:rPr lang="en-US" b="1" u="sng" dirty="0"/>
              <a:t>DASHES</a:t>
            </a:r>
            <a:br>
              <a:rPr lang="en-US" b="1" u="sng" dirty="0"/>
            </a:br>
            <a:endParaRPr lang="en-US" b="1" u="sng" dirty="0"/>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51096212-63C5-4248-99E0-3AB3F7B13A52}"/>
              </a:ext>
            </a:extLst>
          </p:cNvPr>
          <p:cNvSpPr>
            <a:spLocks noGrp="1"/>
          </p:cNvSpPr>
          <p:nvPr>
            <p:ph idx="1"/>
          </p:nvPr>
        </p:nvSpPr>
        <p:spPr>
          <a:xfrm>
            <a:off x="637501" y="1167618"/>
            <a:ext cx="6586463" cy="4576060"/>
          </a:xfrm>
        </p:spPr>
        <p:txBody>
          <a:bodyPr>
            <a:normAutofit lnSpcReduction="10000"/>
          </a:bodyPr>
          <a:lstStyle/>
          <a:p>
            <a:r>
              <a:rPr lang="en-US" b="1" dirty="0"/>
              <a:t>Dashes—often confused with hyphens—connect groups of words to other groups of words to emphasize a point. Usually, the dash separates words in the middle or at the end of a sentence.</a:t>
            </a:r>
          </a:p>
          <a:p>
            <a:endParaRPr lang="en-US" dirty="0"/>
          </a:p>
          <a:p>
            <a:r>
              <a:rPr lang="en-US" dirty="0"/>
              <a:t>In the middle of a sentence, a dash can put special emphasis on a group of words or make them stand out from the rest of the sentence.</a:t>
            </a:r>
          </a:p>
          <a:p>
            <a:r>
              <a:rPr lang="en-US" b="1" dirty="0"/>
              <a:t>Example</a:t>
            </a:r>
            <a:r>
              <a:rPr lang="en-US" dirty="0"/>
              <a:t>:-</a:t>
            </a:r>
          </a:p>
          <a:p>
            <a:r>
              <a:rPr lang="en-US" dirty="0"/>
              <a:t>Our ideas for the weekend, going to a movie, having a picnic, doing homework, and hiking Garcia Trail, seemed like a lot to squeeze in.</a:t>
            </a:r>
          </a:p>
          <a:p>
            <a:r>
              <a:rPr lang="en-US" dirty="0">
                <a:highlight>
                  <a:srgbClr val="FFFF00"/>
                </a:highlight>
              </a:rPr>
              <a:t>Our ideas for the weekend—going to a movie, having a picnic, doing homework, and hiking Garcia Trail—seemed like a lot to squeeze in.</a:t>
            </a:r>
          </a:p>
        </p:txBody>
      </p:sp>
      <p:pic>
        <p:nvPicPr>
          <p:cNvPr id="5" name="Content Placeholder 4" descr="A picture containing drawing&#10;&#10;Description automatically generated">
            <a:extLst>
              <a:ext uri="{FF2B5EF4-FFF2-40B4-BE49-F238E27FC236}">
                <a16:creationId xmlns:a16="http://schemas.microsoft.com/office/drawing/2014/main" xmlns="" id="{04299090-D01E-46AE-8356-436DFA7B8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5" y="1167618"/>
            <a:ext cx="4881489" cy="4576060"/>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576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AD4BC-5ECE-4EA9-9FB0-992257CAD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52CA9E1-EBFF-436F-B353-18FE6E460B4C}"/>
              </a:ext>
            </a:extLst>
          </p:cNvPr>
          <p:cNvSpPr>
            <a:spLocks noGrp="1"/>
          </p:cNvSpPr>
          <p:nvPr>
            <p:ph idx="1"/>
          </p:nvPr>
        </p:nvSpPr>
        <p:spPr/>
        <p:txBody>
          <a:bodyPr/>
          <a:lstStyle/>
          <a:p>
            <a:r>
              <a:rPr lang="en-US" sz="2400" b="1" dirty="0">
                <a:effectLst/>
                <a:latin typeface="Times New Roman" panose="02020603050405020304" pitchFamily="18" charset="0"/>
                <a:ea typeface="Times New Roman" panose="02020603050405020304" pitchFamily="18" charset="0"/>
              </a:rPr>
              <a:t>The dash can also be used to attach material to the end of a sentence when </a:t>
            </a:r>
            <a:r>
              <a:rPr lang="en-US" sz="2400" b="1" spc="15" dirty="0">
                <a:effectLst/>
                <a:latin typeface="Times New Roman" panose="02020603050405020304" pitchFamily="18" charset="0"/>
                <a:ea typeface="Times New Roman" panose="02020603050405020304" pitchFamily="18" charset="0"/>
              </a:rPr>
              <a:t>there </a:t>
            </a:r>
            <a:r>
              <a:rPr lang="en-US" sz="2400" b="1" dirty="0">
                <a:effectLst/>
                <a:latin typeface="Times New Roman" panose="02020603050405020304" pitchFamily="18" charset="0"/>
                <a:ea typeface="Times New Roman" panose="02020603050405020304" pitchFamily="18" charset="0"/>
              </a:rPr>
              <a:t>is a clear</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break</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a:t>
            </a:r>
            <a:r>
              <a:rPr lang="en-US" sz="2400" b="1" spc="-10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continuity</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a:t>
            </a:r>
            <a:r>
              <a:rPr lang="en-US" sz="2400" b="1" spc="-8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sentence</a:t>
            </a:r>
            <a:r>
              <a:rPr lang="en-US" sz="2400" b="1" spc="-10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or</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when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explanation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is</a:t>
            </a:r>
            <a:r>
              <a:rPr lang="en-US" sz="2400" b="1" spc="-1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being</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introduced</a:t>
            </a:r>
            <a:r>
              <a:rPr lang="en-US" sz="2400" dirty="0">
                <a:effectLst/>
                <a:latin typeface="Times New Roman" panose="02020603050405020304" pitchFamily="18" charset="0"/>
                <a:ea typeface="Times New Roman" panose="02020603050405020304" pitchFamily="18" charset="0"/>
              </a:rPr>
              <a:t>.</a:t>
            </a:r>
          </a:p>
          <a:p>
            <a:r>
              <a:rPr lang="en-US" sz="2400" b="1" dirty="0">
                <a:effectLst/>
                <a:latin typeface="Times New Roman" panose="02020603050405020304" pitchFamily="18" charset="0"/>
                <a:ea typeface="Times New Roman" panose="02020603050405020304" pitchFamily="18" charset="0"/>
              </a:rPr>
              <a:t>Example</a:t>
            </a:r>
            <a:r>
              <a:rPr lang="en-US" sz="2400" dirty="0">
                <a:effectLst/>
                <a:latin typeface="Times New Roman" panose="02020603050405020304" pitchFamily="18" charset="0"/>
                <a:ea typeface="Times New Roman" panose="02020603050405020304" pitchFamily="18" charset="0"/>
              </a:rPr>
              <a:t>:</a:t>
            </a:r>
          </a:p>
          <a:p>
            <a:r>
              <a:rPr lang="en-US" sz="2400" i="1" dirty="0">
                <a:effectLst/>
                <a:latin typeface="Times New Roman" panose="02020603050405020304" pitchFamily="18" charset="0"/>
                <a:ea typeface="Times New Roman" panose="02020603050405020304" pitchFamily="18" charset="0"/>
              </a:rPr>
              <a:t>The president will be unable to win enough votes for another term of office—unless, of course, he can reduce</a:t>
            </a:r>
            <a:r>
              <a:rPr lang="en-US" sz="2400" i="1" spc="-10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unemployment and the deficit</a:t>
            </a:r>
            <a:r>
              <a:rPr lang="en-US" sz="2400" i="1" spc="1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soon.</a:t>
            </a:r>
            <a:endParaRPr lang="en-US" sz="2400" i="1" dirty="0">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23709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4159A-5224-4B64-8FD1-AF35EA2BF25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70006AD3-A154-4633-B620-31639F5DF5FA}"/>
              </a:ext>
            </a:extLst>
          </p:cNvPr>
          <p:cNvSpPr>
            <a:spLocks noGrp="1"/>
          </p:cNvSpPr>
          <p:nvPr>
            <p:ph idx="1"/>
          </p:nvPr>
        </p:nvSpPr>
        <p:spPr/>
        <p:txBody>
          <a:bodyPr/>
          <a:lstStyle/>
          <a:p>
            <a:pPr algn="l"/>
            <a:r>
              <a:rPr lang="en-US" b="1" i="0" dirty="0">
                <a:solidFill>
                  <a:srgbClr val="393A68"/>
                </a:solidFill>
                <a:effectLst/>
                <a:latin typeface="Open Sans"/>
              </a:rPr>
              <a:t>Which of the following is NOT a reason to use dashes?</a:t>
            </a:r>
          </a:p>
          <a:p>
            <a:pPr marL="0" indent="0">
              <a:buNone/>
            </a:pPr>
            <a:endParaRPr lang="en-US" dirty="0">
              <a:solidFill>
                <a:srgbClr val="393A68"/>
              </a:solidFill>
              <a:latin typeface="Open Sans"/>
            </a:endParaRPr>
          </a:p>
          <a:p>
            <a:pPr>
              <a:buAutoNum type="alphaUcPeriod"/>
            </a:pPr>
            <a:r>
              <a:rPr lang="en-US" b="0" i="0" dirty="0">
                <a:solidFill>
                  <a:srgbClr val="393A68"/>
                </a:solidFill>
                <a:effectLst/>
                <a:latin typeface="Open Sans"/>
              </a:rPr>
              <a:t>to combine sentences</a:t>
            </a:r>
            <a:endParaRPr lang="en-US" dirty="0">
              <a:solidFill>
                <a:srgbClr val="393A68"/>
              </a:solidFill>
              <a:latin typeface="Open Sans"/>
            </a:endParaRPr>
          </a:p>
          <a:p>
            <a:pPr>
              <a:buAutoNum type="alphaUcPeriod"/>
            </a:pPr>
            <a:r>
              <a:rPr lang="en-US" b="0" i="0" dirty="0">
                <a:solidFill>
                  <a:srgbClr val="393A68"/>
                </a:solidFill>
                <a:effectLst/>
                <a:latin typeface="Open Sans"/>
              </a:rPr>
              <a:t>to show an abrupt interruption</a:t>
            </a:r>
          </a:p>
          <a:p>
            <a:pPr>
              <a:buAutoNum type="alphaUcPeriod"/>
            </a:pPr>
            <a:r>
              <a:rPr lang="en-US" b="0" i="0" dirty="0">
                <a:solidFill>
                  <a:srgbClr val="393A68"/>
                </a:solidFill>
                <a:effectLst/>
                <a:latin typeface="Open Sans"/>
              </a:rPr>
              <a:t>to show the character's thoughts</a:t>
            </a:r>
            <a:br>
              <a:rPr lang="en-US" b="0" i="0" dirty="0">
                <a:solidFill>
                  <a:srgbClr val="393A68"/>
                </a:solidFill>
                <a:effectLst/>
                <a:latin typeface="Open Sans"/>
              </a:rPr>
            </a:br>
            <a:endParaRPr lang="en-US" dirty="0"/>
          </a:p>
        </p:txBody>
      </p:sp>
    </p:spTree>
    <p:extLst>
      <p:ext uri="{BB962C8B-B14F-4D97-AF65-F5344CB8AC3E}">
        <p14:creationId xmlns:p14="http://schemas.microsoft.com/office/powerpoint/2010/main" val="4694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862B9-B226-46EF-A9A3-B550806D2B78}"/>
              </a:ext>
            </a:extLst>
          </p:cNvPr>
          <p:cNvSpPr>
            <a:spLocks noGrp="1"/>
          </p:cNvSpPr>
          <p:nvPr>
            <p:ph type="title"/>
          </p:nvPr>
        </p:nvSpPr>
        <p:spPr/>
        <p:txBody>
          <a:bodyPr/>
          <a:lstStyle/>
          <a:p>
            <a:r>
              <a:rPr lang="en-US" dirty="0"/>
              <a:t>The Power of </a:t>
            </a:r>
            <a:r>
              <a:rPr lang="en-US" b="1" dirty="0"/>
              <a:t>PUNCTUATION</a:t>
            </a:r>
          </a:p>
        </p:txBody>
      </p:sp>
      <p:sp>
        <p:nvSpPr>
          <p:cNvPr id="3" name="Content Placeholder 2">
            <a:extLst>
              <a:ext uri="{FF2B5EF4-FFF2-40B4-BE49-F238E27FC236}">
                <a16:creationId xmlns:a16="http://schemas.microsoft.com/office/drawing/2014/main" xmlns="" id="{D2082BF8-DB90-4134-8C4B-CE3620913E68}"/>
              </a:ext>
            </a:extLst>
          </p:cNvPr>
          <p:cNvSpPr>
            <a:spLocks noGrp="1"/>
          </p:cNvSpPr>
          <p:nvPr>
            <p:ph idx="1"/>
          </p:nvPr>
        </p:nvSpPr>
        <p:spPr/>
        <p:txBody>
          <a:bodyPr>
            <a:normAutofit/>
          </a:bodyPr>
          <a:lstStyle/>
          <a:p>
            <a:pPr marL="173990" marR="5080" indent="24130">
              <a:lnSpc>
                <a:spcPts val="3829"/>
              </a:lnSpc>
              <a:spcBef>
                <a:spcPts val="235"/>
              </a:spcBef>
            </a:pPr>
            <a:r>
              <a:rPr lang="en-US" sz="1900" b="1" spc="170" dirty="0">
                <a:latin typeface="Times New Roman"/>
                <a:cs typeface="Times New Roman"/>
              </a:rPr>
              <a:t>An</a:t>
            </a:r>
            <a:r>
              <a:rPr lang="en-US" sz="1900" b="1" spc="90" dirty="0">
                <a:latin typeface="Times New Roman"/>
                <a:cs typeface="Times New Roman"/>
              </a:rPr>
              <a:t> </a:t>
            </a:r>
            <a:r>
              <a:rPr lang="en-US" sz="1900" b="1" spc="235" dirty="0">
                <a:latin typeface="Times New Roman"/>
                <a:cs typeface="Times New Roman"/>
              </a:rPr>
              <a:t>English</a:t>
            </a:r>
            <a:r>
              <a:rPr lang="en-US" sz="1900" b="1" spc="80" dirty="0">
                <a:latin typeface="Times New Roman"/>
                <a:cs typeface="Times New Roman"/>
              </a:rPr>
              <a:t> </a:t>
            </a:r>
            <a:r>
              <a:rPr lang="en-US" sz="1900" b="1" spc="175" dirty="0">
                <a:latin typeface="Times New Roman"/>
                <a:cs typeface="Times New Roman"/>
              </a:rPr>
              <a:t>professor</a:t>
            </a:r>
            <a:r>
              <a:rPr lang="en-US" sz="1900" b="1" spc="85" dirty="0">
                <a:latin typeface="Times New Roman"/>
                <a:cs typeface="Times New Roman"/>
              </a:rPr>
              <a:t> </a:t>
            </a:r>
            <a:r>
              <a:rPr lang="en-US" sz="1900" b="1" spc="260" dirty="0">
                <a:latin typeface="Times New Roman"/>
                <a:cs typeface="Times New Roman"/>
              </a:rPr>
              <a:t>asked</a:t>
            </a:r>
            <a:r>
              <a:rPr lang="en-US" sz="1900" b="1" spc="85" dirty="0">
                <a:latin typeface="Times New Roman"/>
                <a:cs typeface="Times New Roman"/>
              </a:rPr>
              <a:t> </a:t>
            </a:r>
            <a:r>
              <a:rPr lang="en-US" sz="1900" b="1" spc="290" dirty="0">
                <a:latin typeface="Times New Roman"/>
                <a:cs typeface="Times New Roman"/>
              </a:rPr>
              <a:t>the</a:t>
            </a:r>
            <a:r>
              <a:rPr lang="en-US" sz="1900" b="1" spc="95" dirty="0">
                <a:latin typeface="Times New Roman"/>
                <a:cs typeface="Times New Roman"/>
              </a:rPr>
              <a:t> </a:t>
            </a:r>
            <a:r>
              <a:rPr lang="en-US" sz="1900" b="1" spc="285" dirty="0">
                <a:latin typeface="Times New Roman"/>
                <a:cs typeface="Times New Roman"/>
              </a:rPr>
              <a:t>students</a:t>
            </a:r>
            <a:r>
              <a:rPr lang="en-US" sz="1900" b="1" spc="80" dirty="0">
                <a:latin typeface="Times New Roman"/>
                <a:cs typeface="Times New Roman"/>
              </a:rPr>
              <a:t> </a:t>
            </a:r>
            <a:r>
              <a:rPr lang="en-US" sz="1900" b="1" spc="175" dirty="0">
                <a:latin typeface="Times New Roman"/>
                <a:cs typeface="Times New Roman"/>
              </a:rPr>
              <a:t>to  </a:t>
            </a:r>
            <a:r>
              <a:rPr lang="en-US" sz="1900" b="1" spc="280" dirty="0">
                <a:latin typeface="Times New Roman"/>
                <a:cs typeface="Times New Roman"/>
              </a:rPr>
              <a:t>punctuate </a:t>
            </a:r>
            <a:r>
              <a:rPr lang="en-US" sz="1900" b="1" spc="290" dirty="0">
                <a:latin typeface="Times New Roman"/>
                <a:cs typeface="Times New Roman"/>
              </a:rPr>
              <a:t>the</a:t>
            </a:r>
            <a:r>
              <a:rPr lang="en-US" sz="1900" b="1" spc="-105" dirty="0">
                <a:latin typeface="Times New Roman"/>
                <a:cs typeface="Times New Roman"/>
              </a:rPr>
              <a:t> </a:t>
            </a:r>
            <a:r>
              <a:rPr lang="en-US" sz="1900" b="1" spc="95" dirty="0">
                <a:latin typeface="Times New Roman"/>
                <a:cs typeface="Times New Roman"/>
              </a:rPr>
              <a:t>following:</a:t>
            </a:r>
            <a:endParaRPr lang="en-US" sz="1900" b="1" dirty="0">
              <a:latin typeface="Times New Roman"/>
              <a:cs typeface="Times New Roman"/>
            </a:endParaRPr>
          </a:p>
          <a:p>
            <a:pPr marL="173990" marR="5080" indent="24130">
              <a:lnSpc>
                <a:spcPts val="3829"/>
              </a:lnSpc>
              <a:spcBef>
                <a:spcPts val="235"/>
              </a:spcBef>
            </a:pPr>
            <a:r>
              <a:rPr lang="en-US" sz="1900" b="1" spc="-90" dirty="0">
                <a:solidFill>
                  <a:srgbClr val="006FBF"/>
                </a:solidFill>
                <a:latin typeface="Times New Roman"/>
                <a:cs typeface="Times New Roman"/>
              </a:rPr>
              <a:t>“A  </a:t>
            </a:r>
            <a:r>
              <a:rPr lang="en-US" sz="1900" b="1" spc="250" dirty="0">
                <a:solidFill>
                  <a:srgbClr val="006FBF"/>
                </a:solidFill>
                <a:latin typeface="Times New Roman"/>
                <a:cs typeface="Times New Roman"/>
              </a:rPr>
              <a:t>woman </a:t>
            </a:r>
            <a:r>
              <a:rPr lang="en-US" sz="1900" b="1" spc="245" dirty="0">
                <a:solidFill>
                  <a:srgbClr val="006FBF"/>
                </a:solidFill>
                <a:latin typeface="Times New Roman"/>
                <a:cs typeface="Times New Roman"/>
              </a:rPr>
              <a:t>without </a:t>
            </a:r>
            <a:r>
              <a:rPr lang="en-US" sz="1900" b="1" spc="295" dirty="0">
                <a:solidFill>
                  <a:srgbClr val="006FBF"/>
                </a:solidFill>
                <a:latin typeface="Times New Roman"/>
                <a:cs typeface="Times New Roman"/>
              </a:rPr>
              <a:t>her </a:t>
            </a:r>
            <a:r>
              <a:rPr lang="en-US" sz="1900" b="1" spc="355" dirty="0">
                <a:solidFill>
                  <a:srgbClr val="006FBF"/>
                </a:solidFill>
                <a:latin typeface="Times New Roman"/>
                <a:cs typeface="Times New Roman"/>
              </a:rPr>
              <a:t>man</a:t>
            </a:r>
            <a:r>
              <a:rPr lang="en-US" sz="1900" b="1" spc="-405" dirty="0">
                <a:solidFill>
                  <a:srgbClr val="006FBF"/>
                </a:solidFill>
                <a:latin typeface="Times New Roman"/>
                <a:cs typeface="Times New Roman"/>
              </a:rPr>
              <a:t> </a:t>
            </a:r>
            <a:r>
              <a:rPr lang="en-US" sz="1900" b="1" spc="175" dirty="0">
                <a:solidFill>
                  <a:srgbClr val="006FBF"/>
                </a:solidFill>
                <a:latin typeface="Times New Roman"/>
                <a:cs typeface="Times New Roman"/>
              </a:rPr>
              <a:t>is </a:t>
            </a:r>
            <a:r>
              <a:rPr lang="en-US" sz="1900" b="1" spc="180" dirty="0">
                <a:solidFill>
                  <a:srgbClr val="006FBF"/>
                </a:solidFill>
                <a:latin typeface="Times New Roman"/>
                <a:cs typeface="Times New Roman"/>
              </a:rPr>
              <a:t>nothing”</a:t>
            </a:r>
            <a:endParaRPr lang="en-US" sz="1900" b="1" dirty="0">
              <a:latin typeface="Times New Roman"/>
              <a:cs typeface="Times New Roman"/>
            </a:endParaRPr>
          </a:p>
          <a:p>
            <a:pPr>
              <a:lnSpc>
                <a:spcPct val="100000"/>
              </a:lnSpc>
              <a:spcBef>
                <a:spcPts val="30"/>
              </a:spcBef>
            </a:pPr>
            <a:endParaRPr lang="en-US" sz="1900" b="1" dirty="0">
              <a:latin typeface="Times New Roman"/>
              <a:cs typeface="Times New Roman"/>
            </a:endParaRPr>
          </a:p>
          <a:p>
            <a:pPr marL="198120">
              <a:lnSpc>
                <a:spcPct val="100000"/>
              </a:lnSpc>
            </a:pPr>
            <a:r>
              <a:rPr lang="en-US" sz="1900" b="1" spc="75" dirty="0">
                <a:solidFill>
                  <a:schemeClr val="tx1"/>
                </a:solidFill>
                <a:latin typeface="Times New Roman"/>
                <a:cs typeface="Times New Roman"/>
              </a:rPr>
              <a:t>All</a:t>
            </a:r>
            <a:r>
              <a:rPr lang="en-US" sz="1900" b="1" dirty="0">
                <a:solidFill>
                  <a:schemeClr val="tx1"/>
                </a:solidFill>
                <a:latin typeface="Times New Roman"/>
                <a:cs typeface="Times New Roman"/>
              </a:rPr>
              <a:t> </a:t>
            </a:r>
            <a:r>
              <a:rPr lang="en-US" sz="1900" b="1" spc="295" dirty="0">
                <a:solidFill>
                  <a:schemeClr val="tx1"/>
                </a:solidFill>
                <a:latin typeface="Times New Roman"/>
                <a:cs typeface="Times New Roman"/>
              </a:rPr>
              <a:t>the </a:t>
            </a:r>
            <a:r>
              <a:rPr lang="en-US" sz="1900" b="1" spc="250" dirty="0">
                <a:solidFill>
                  <a:schemeClr val="tx1"/>
                </a:solidFill>
                <a:latin typeface="Times New Roman"/>
                <a:cs typeface="Times New Roman"/>
              </a:rPr>
              <a:t>males </a:t>
            </a:r>
            <a:r>
              <a:rPr lang="en-US" sz="1900" b="1" spc="229" dirty="0">
                <a:solidFill>
                  <a:schemeClr val="tx1"/>
                </a:solidFill>
                <a:latin typeface="Times New Roman"/>
                <a:cs typeface="Times New Roman"/>
              </a:rPr>
              <a:t>in </a:t>
            </a:r>
            <a:r>
              <a:rPr lang="en-US" sz="1900" b="1" spc="290" dirty="0">
                <a:solidFill>
                  <a:schemeClr val="tx1"/>
                </a:solidFill>
                <a:latin typeface="Times New Roman"/>
                <a:cs typeface="Times New Roman"/>
              </a:rPr>
              <a:t>the</a:t>
            </a:r>
            <a:r>
              <a:rPr lang="en-US" sz="1900" b="1" spc="-450" dirty="0">
                <a:solidFill>
                  <a:schemeClr val="tx1"/>
                </a:solidFill>
                <a:latin typeface="Times New Roman"/>
                <a:cs typeface="Times New Roman"/>
              </a:rPr>
              <a:t> </a:t>
            </a:r>
            <a:r>
              <a:rPr lang="en-US" sz="1900" b="1" spc="190" dirty="0">
                <a:solidFill>
                  <a:schemeClr val="tx1"/>
                </a:solidFill>
                <a:latin typeface="Times New Roman"/>
                <a:cs typeface="Times New Roman"/>
              </a:rPr>
              <a:t>class </a:t>
            </a:r>
            <a:r>
              <a:rPr lang="en-US" sz="1900" b="1" spc="210" dirty="0">
                <a:solidFill>
                  <a:schemeClr val="tx1"/>
                </a:solidFill>
                <a:latin typeface="Times New Roman"/>
                <a:cs typeface="Times New Roman"/>
              </a:rPr>
              <a:t>wrote</a:t>
            </a:r>
            <a:endParaRPr lang="en-US" sz="1900" b="1" dirty="0">
              <a:solidFill>
                <a:schemeClr val="tx1"/>
              </a:solidFill>
              <a:latin typeface="Times New Roman"/>
              <a:cs typeface="Times New Roman"/>
            </a:endParaRPr>
          </a:p>
          <a:p>
            <a:pPr marL="125095">
              <a:lnSpc>
                <a:spcPct val="100000"/>
              </a:lnSpc>
              <a:spcBef>
                <a:spcPts val="600"/>
              </a:spcBef>
            </a:pPr>
            <a:r>
              <a:rPr lang="en-US" sz="1900" b="1" spc="-85" dirty="0">
                <a:solidFill>
                  <a:srgbClr val="FF0000"/>
                </a:solidFill>
                <a:latin typeface="Times New Roman"/>
                <a:cs typeface="Times New Roman"/>
              </a:rPr>
              <a:t>“A  </a:t>
            </a:r>
            <a:r>
              <a:rPr lang="en-US" sz="1900" b="1" spc="250" dirty="0">
                <a:solidFill>
                  <a:srgbClr val="FF0000"/>
                </a:solidFill>
                <a:latin typeface="Times New Roman"/>
                <a:cs typeface="Times New Roman"/>
              </a:rPr>
              <a:t>woman </a:t>
            </a:r>
            <a:r>
              <a:rPr lang="en-US" sz="1900" b="1" spc="245" dirty="0">
                <a:solidFill>
                  <a:srgbClr val="FF0000"/>
                </a:solidFill>
                <a:latin typeface="Times New Roman"/>
                <a:cs typeface="Times New Roman"/>
              </a:rPr>
              <a:t>without </a:t>
            </a:r>
            <a:r>
              <a:rPr lang="en-US" sz="1900" b="1" spc="295" dirty="0">
                <a:solidFill>
                  <a:srgbClr val="FF0000"/>
                </a:solidFill>
                <a:latin typeface="Times New Roman"/>
                <a:cs typeface="Times New Roman"/>
              </a:rPr>
              <a:t>her </a:t>
            </a:r>
            <a:r>
              <a:rPr lang="en-US" sz="1900" b="1" spc="285" dirty="0">
                <a:solidFill>
                  <a:srgbClr val="FF0000"/>
                </a:solidFill>
                <a:latin typeface="Times New Roman"/>
                <a:cs typeface="Times New Roman"/>
              </a:rPr>
              <a:t>man, </a:t>
            </a:r>
            <a:r>
              <a:rPr lang="en-US" sz="1900" b="1" spc="170" dirty="0">
                <a:solidFill>
                  <a:srgbClr val="FF0000"/>
                </a:solidFill>
                <a:latin typeface="Times New Roman"/>
                <a:cs typeface="Times New Roman"/>
              </a:rPr>
              <a:t>is</a:t>
            </a:r>
            <a:r>
              <a:rPr lang="en-US" sz="1900" b="1" spc="-525" dirty="0">
                <a:solidFill>
                  <a:srgbClr val="FF0000"/>
                </a:solidFill>
                <a:latin typeface="Times New Roman"/>
                <a:cs typeface="Times New Roman"/>
              </a:rPr>
              <a:t> </a:t>
            </a:r>
            <a:r>
              <a:rPr lang="en-US" sz="1900" b="1" spc="170" dirty="0">
                <a:solidFill>
                  <a:srgbClr val="FF0000"/>
                </a:solidFill>
                <a:latin typeface="Times New Roman"/>
                <a:cs typeface="Times New Roman"/>
              </a:rPr>
              <a:t>nothing.”</a:t>
            </a:r>
            <a:endParaRPr lang="en-US" sz="1900" b="1" dirty="0">
              <a:latin typeface="Times New Roman"/>
              <a:cs typeface="Times New Roman"/>
            </a:endParaRPr>
          </a:p>
          <a:p>
            <a:pPr>
              <a:lnSpc>
                <a:spcPct val="100000"/>
              </a:lnSpc>
              <a:spcBef>
                <a:spcPts val="5"/>
              </a:spcBef>
            </a:pPr>
            <a:endParaRPr lang="en-US" sz="1900" b="1" dirty="0">
              <a:latin typeface="Times New Roman"/>
              <a:cs typeface="Times New Roman"/>
            </a:endParaRPr>
          </a:p>
          <a:p>
            <a:pPr marL="198120">
              <a:lnSpc>
                <a:spcPct val="100000"/>
              </a:lnSpc>
            </a:pPr>
            <a:r>
              <a:rPr lang="en-US" sz="1900" b="1" spc="75" dirty="0">
                <a:solidFill>
                  <a:schemeClr val="tx1"/>
                </a:solidFill>
                <a:latin typeface="Times New Roman"/>
                <a:cs typeface="Times New Roman"/>
              </a:rPr>
              <a:t>All </a:t>
            </a:r>
            <a:r>
              <a:rPr lang="en-US" sz="1900" b="1" dirty="0">
                <a:solidFill>
                  <a:schemeClr val="tx1"/>
                </a:solidFill>
                <a:latin typeface="Times New Roman"/>
                <a:cs typeface="Times New Roman"/>
              </a:rPr>
              <a:t>of </a:t>
            </a:r>
            <a:r>
              <a:rPr lang="en-US" sz="1900" b="1" spc="290" dirty="0">
                <a:solidFill>
                  <a:schemeClr val="tx1"/>
                </a:solidFill>
                <a:latin typeface="Times New Roman"/>
                <a:cs typeface="Times New Roman"/>
              </a:rPr>
              <a:t>the </a:t>
            </a:r>
            <a:r>
              <a:rPr lang="en-US" sz="1900" b="1" spc="200" dirty="0">
                <a:solidFill>
                  <a:schemeClr val="tx1"/>
                </a:solidFill>
                <a:latin typeface="Times New Roman"/>
                <a:cs typeface="Times New Roman"/>
              </a:rPr>
              <a:t>females </a:t>
            </a:r>
            <a:r>
              <a:rPr lang="en-US" sz="1900" b="1" spc="235" dirty="0">
                <a:solidFill>
                  <a:schemeClr val="tx1"/>
                </a:solidFill>
                <a:latin typeface="Times New Roman"/>
                <a:cs typeface="Times New Roman"/>
              </a:rPr>
              <a:t>in </a:t>
            </a:r>
            <a:r>
              <a:rPr lang="en-US" sz="1900" b="1" spc="295" dirty="0">
                <a:solidFill>
                  <a:schemeClr val="tx1"/>
                </a:solidFill>
                <a:latin typeface="Times New Roman"/>
                <a:cs typeface="Times New Roman"/>
              </a:rPr>
              <a:t>the </a:t>
            </a:r>
            <a:r>
              <a:rPr lang="en-US" sz="1900" b="1" spc="190" dirty="0">
                <a:solidFill>
                  <a:schemeClr val="tx1"/>
                </a:solidFill>
                <a:latin typeface="Times New Roman"/>
                <a:cs typeface="Times New Roman"/>
              </a:rPr>
              <a:t>class</a:t>
            </a:r>
            <a:r>
              <a:rPr lang="en-US" sz="1900" b="1" spc="-500" dirty="0">
                <a:solidFill>
                  <a:schemeClr val="tx1"/>
                </a:solidFill>
                <a:latin typeface="Times New Roman"/>
                <a:cs typeface="Times New Roman"/>
              </a:rPr>
              <a:t> </a:t>
            </a:r>
            <a:r>
              <a:rPr lang="en-US" sz="1900" b="1" spc="210" dirty="0">
                <a:solidFill>
                  <a:schemeClr val="tx1"/>
                </a:solidFill>
                <a:latin typeface="Times New Roman"/>
                <a:cs typeface="Times New Roman"/>
              </a:rPr>
              <a:t>wrote</a:t>
            </a:r>
            <a:endParaRPr lang="en-US" sz="1900" b="1" dirty="0">
              <a:solidFill>
                <a:schemeClr val="tx1"/>
              </a:solidFill>
              <a:latin typeface="Times New Roman"/>
              <a:cs typeface="Times New Roman"/>
            </a:endParaRPr>
          </a:p>
          <a:p>
            <a:pPr marL="125095">
              <a:lnSpc>
                <a:spcPct val="100000"/>
              </a:lnSpc>
              <a:spcBef>
                <a:spcPts val="600"/>
              </a:spcBef>
            </a:pPr>
            <a:r>
              <a:rPr lang="en-US" sz="1900" b="1" spc="-85" dirty="0">
                <a:solidFill>
                  <a:srgbClr val="E65B00"/>
                </a:solidFill>
                <a:latin typeface="Times New Roman"/>
                <a:cs typeface="Times New Roman"/>
              </a:rPr>
              <a:t>“A  </a:t>
            </a:r>
            <a:r>
              <a:rPr lang="en-US" sz="1900" b="1" spc="204" dirty="0">
                <a:solidFill>
                  <a:srgbClr val="E65B00"/>
                </a:solidFill>
                <a:latin typeface="Times New Roman"/>
                <a:cs typeface="Times New Roman"/>
              </a:rPr>
              <a:t>woman: </a:t>
            </a:r>
            <a:r>
              <a:rPr lang="en-US" sz="1900" b="1" spc="240" dirty="0">
                <a:solidFill>
                  <a:srgbClr val="E65B00"/>
                </a:solidFill>
                <a:latin typeface="Times New Roman"/>
                <a:cs typeface="Times New Roman"/>
              </a:rPr>
              <a:t>without </a:t>
            </a:r>
            <a:r>
              <a:rPr lang="en-US" sz="1900" b="1" spc="245" dirty="0">
                <a:solidFill>
                  <a:srgbClr val="E65B00"/>
                </a:solidFill>
                <a:latin typeface="Times New Roman"/>
                <a:cs typeface="Times New Roman"/>
              </a:rPr>
              <a:t>her, </a:t>
            </a:r>
            <a:r>
              <a:rPr lang="en-US" sz="1900" b="1" spc="355" dirty="0">
                <a:solidFill>
                  <a:srgbClr val="E65B00"/>
                </a:solidFill>
                <a:latin typeface="Times New Roman"/>
                <a:cs typeface="Times New Roman"/>
              </a:rPr>
              <a:t>man </a:t>
            </a:r>
            <a:r>
              <a:rPr lang="en-US" sz="1900" b="1" spc="170" dirty="0">
                <a:solidFill>
                  <a:srgbClr val="E65B00"/>
                </a:solidFill>
                <a:latin typeface="Times New Roman"/>
                <a:cs typeface="Times New Roman"/>
              </a:rPr>
              <a:t>is</a:t>
            </a:r>
            <a:r>
              <a:rPr lang="en-US" sz="1900" b="1" spc="-470" dirty="0">
                <a:solidFill>
                  <a:srgbClr val="E65B00"/>
                </a:solidFill>
                <a:latin typeface="Times New Roman"/>
                <a:cs typeface="Times New Roman"/>
              </a:rPr>
              <a:t> </a:t>
            </a:r>
            <a:r>
              <a:rPr lang="en-US" sz="1900" b="1" spc="170" dirty="0">
                <a:solidFill>
                  <a:srgbClr val="E65B00"/>
                </a:solidFill>
                <a:latin typeface="Times New Roman"/>
                <a:cs typeface="Times New Roman"/>
              </a:rPr>
              <a:t>nothing.”</a:t>
            </a:r>
            <a:endParaRPr lang="en-US" sz="1900" b="1" dirty="0">
              <a:latin typeface="Times New Roman"/>
              <a:cs typeface="Times New Roman"/>
            </a:endParaRPr>
          </a:p>
          <a:p>
            <a:endParaRPr lang="en-US" dirty="0"/>
          </a:p>
        </p:txBody>
      </p:sp>
    </p:spTree>
    <p:extLst>
      <p:ext uri="{BB962C8B-B14F-4D97-AF65-F5344CB8AC3E}">
        <p14:creationId xmlns:p14="http://schemas.microsoft.com/office/powerpoint/2010/main" val="2040804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788FAC5F-BEC2-4B8D-9FCE-A70DE411B75C}"/>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dirty="0"/>
              <a:t>Answer</a:t>
            </a:r>
          </a:p>
        </p:txBody>
      </p:sp>
      <p:sp>
        <p:nvSpPr>
          <p:cNvPr id="3" name="Content Placeholder 2">
            <a:extLst>
              <a:ext uri="{FF2B5EF4-FFF2-40B4-BE49-F238E27FC236}">
                <a16:creationId xmlns:a16="http://schemas.microsoft.com/office/drawing/2014/main" xmlns="" id="{A0AF74DF-E27C-46B6-AF1D-F1267A023853}"/>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a:solidFill>
                  <a:schemeClr val="tx1">
                    <a:lumMod val="65000"/>
                    <a:lumOff val="35000"/>
                  </a:schemeClr>
                </a:solidFill>
              </a:rPr>
              <a:t>OPTION A</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A92F1C6E-415A-47DA-B1B3-F2D0538B7997}"/>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672369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5400" dirty="0">
                <a:solidFill>
                  <a:srgbClr val="222222"/>
                </a:solidFill>
                <a:latin typeface="Agency FB" pitchFamily="34" charset="0"/>
              </a:rPr>
              <a:t>“You have to practice a skill a lot to become good at it.”</a:t>
            </a:r>
            <a:endParaRPr lang="en-US" sz="5400" b="1" dirty="0" smtClean="0">
              <a:latin typeface="Agency FB" pitchFamily="34" charset="0"/>
            </a:endParaRPr>
          </a:p>
          <a:p>
            <a:pPr marL="0" indent="0">
              <a:buNone/>
            </a:pPr>
            <a:r>
              <a:rPr lang="en-US" sz="5400" b="1" dirty="0">
                <a:latin typeface="Forte" pitchFamily="66" charset="0"/>
              </a:rPr>
              <a:t> </a:t>
            </a:r>
            <a:r>
              <a:rPr lang="en-US" sz="5400" b="1" dirty="0" smtClean="0">
                <a:latin typeface="Forte" pitchFamily="66" charset="0"/>
              </a:rPr>
              <a:t>          THANK YOU</a:t>
            </a:r>
            <a:endParaRPr lang="en-US" sz="5400" b="1" dirty="0">
              <a:latin typeface="Forte" pitchFamily="66" charset="0"/>
            </a:endParaRPr>
          </a:p>
        </p:txBody>
      </p:sp>
    </p:spTree>
    <p:extLst>
      <p:ext uri="{BB962C8B-B14F-4D97-AF65-F5344CB8AC3E}">
        <p14:creationId xmlns:p14="http://schemas.microsoft.com/office/powerpoint/2010/main" val="66990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0C89D49-960A-420F-8809-BCED9FC687B3}"/>
              </a:ext>
            </a:extLst>
          </p:cNvPr>
          <p:cNvSpPr>
            <a:spLocks noGrp="1"/>
          </p:cNvSpPr>
          <p:nvPr>
            <p:ph type="title"/>
          </p:nvPr>
        </p:nvSpPr>
        <p:spPr>
          <a:xfrm>
            <a:off x="649224" y="645106"/>
            <a:ext cx="3650279" cy="1259894"/>
          </a:xfrm>
        </p:spPr>
        <p:txBody>
          <a:bodyPr>
            <a:normAutofit/>
          </a:bodyPr>
          <a:lstStyle/>
          <a:p>
            <a:r>
              <a:rPr lang="en-US" dirty="0"/>
              <a:t>PUNCTUATION MARKS</a:t>
            </a:r>
          </a:p>
        </p:txBody>
      </p:sp>
      <p:sp>
        <p:nvSpPr>
          <p:cNvPr id="23" name="Rectangle 22">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4729E03C-D1F0-4D88-BE33-E77434C3BE05}"/>
              </a:ext>
            </a:extLst>
          </p:cNvPr>
          <p:cNvSpPr>
            <a:spLocks noGrp="1"/>
          </p:cNvSpPr>
          <p:nvPr>
            <p:ph idx="1"/>
          </p:nvPr>
        </p:nvSpPr>
        <p:spPr>
          <a:xfrm>
            <a:off x="649225" y="2133600"/>
            <a:ext cx="3650278" cy="3759253"/>
          </a:xfrm>
        </p:spPr>
        <p:txBody>
          <a:bodyPr>
            <a:normAutofit/>
          </a:bodyPr>
          <a:lstStyle/>
          <a:p>
            <a:pPr>
              <a:lnSpc>
                <a:spcPct val="90000"/>
              </a:lnSpc>
            </a:pPr>
            <a:r>
              <a:rPr lang="en-US" b="1" spc="165" dirty="0">
                <a:latin typeface="Times New Roman"/>
                <a:cs typeface="Times New Roman"/>
              </a:rPr>
              <a:t>Full</a:t>
            </a:r>
            <a:r>
              <a:rPr lang="en-US" b="1" spc="70" dirty="0">
                <a:latin typeface="Times New Roman"/>
                <a:cs typeface="Times New Roman"/>
              </a:rPr>
              <a:t> </a:t>
            </a:r>
            <a:r>
              <a:rPr lang="en-US" b="1" spc="175" dirty="0">
                <a:latin typeface="Times New Roman"/>
                <a:cs typeface="Times New Roman"/>
              </a:rPr>
              <a:t>stop/period(.)</a:t>
            </a:r>
            <a:endParaRPr lang="en-US" b="1" dirty="0">
              <a:latin typeface="Times New Roman"/>
              <a:cs typeface="Times New Roman"/>
            </a:endParaRPr>
          </a:p>
          <a:p>
            <a:pPr>
              <a:lnSpc>
                <a:spcPct val="90000"/>
              </a:lnSpc>
            </a:pPr>
            <a:r>
              <a:rPr lang="en-US" b="1" spc="190" dirty="0">
                <a:latin typeface="Times New Roman"/>
                <a:cs typeface="Times New Roman"/>
              </a:rPr>
              <a:t>Comma(,)</a:t>
            </a:r>
            <a:endParaRPr lang="en-US" b="1" dirty="0">
              <a:latin typeface="Times New Roman"/>
              <a:cs typeface="Times New Roman"/>
            </a:endParaRPr>
          </a:p>
          <a:p>
            <a:pPr>
              <a:lnSpc>
                <a:spcPct val="90000"/>
              </a:lnSpc>
            </a:pPr>
            <a:r>
              <a:rPr lang="en-US" b="1" spc="90" dirty="0">
                <a:latin typeface="Times New Roman"/>
                <a:cs typeface="Times New Roman"/>
              </a:rPr>
              <a:t>Colon(:)</a:t>
            </a:r>
            <a:endParaRPr lang="en-US" b="1" dirty="0">
              <a:latin typeface="Times New Roman"/>
              <a:cs typeface="Times New Roman"/>
            </a:endParaRPr>
          </a:p>
          <a:p>
            <a:pPr>
              <a:lnSpc>
                <a:spcPct val="90000"/>
              </a:lnSpc>
            </a:pPr>
            <a:r>
              <a:rPr lang="en-US" b="1" spc="155" dirty="0">
                <a:latin typeface="Times New Roman"/>
                <a:cs typeface="Times New Roman"/>
              </a:rPr>
              <a:t>Semi</a:t>
            </a:r>
            <a:r>
              <a:rPr lang="en-US" b="1" spc="65" dirty="0">
                <a:latin typeface="Times New Roman"/>
                <a:cs typeface="Times New Roman"/>
              </a:rPr>
              <a:t> </a:t>
            </a:r>
            <a:r>
              <a:rPr lang="en-US" b="1" spc="95" dirty="0">
                <a:latin typeface="Times New Roman"/>
                <a:cs typeface="Times New Roman"/>
              </a:rPr>
              <a:t>colon(;)</a:t>
            </a:r>
            <a:endParaRPr lang="en-US" b="1" dirty="0">
              <a:latin typeface="Times New Roman"/>
              <a:cs typeface="Times New Roman"/>
            </a:endParaRPr>
          </a:p>
          <a:p>
            <a:pPr>
              <a:lnSpc>
                <a:spcPct val="90000"/>
              </a:lnSpc>
            </a:pPr>
            <a:r>
              <a:rPr lang="en-US" b="1" spc="185" dirty="0">
                <a:latin typeface="Times New Roman"/>
                <a:cs typeface="Times New Roman"/>
              </a:rPr>
              <a:t>Question</a:t>
            </a:r>
            <a:r>
              <a:rPr lang="en-US" b="1" spc="75" dirty="0">
                <a:latin typeface="Times New Roman"/>
                <a:cs typeface="Times New Roman"/>
              </a:rPr>
              <a:t> </a:t>
            </a:r>
            <a:r>
              <a:rPr lang="en-US" b="1" spc="340" dirty="0">
                <a:latin typeface="Times New Roman"/>
                <a:cs typeface="Times New Roman"/>
              </a:rPr>
              <a:t>mark(?)</a:t>
            </a:r>
            <a:endParaRPr lang="en-US" b="1" dirty="0">
              <a:latin typeface="Times New Roman"/>
              <a:cs typeface="Times New Roman"/>
            </a:endParaRPr>
          </a:p>
          <a:p>
            <a:pPr>
              <a:lnSpc>
                <a:spcPct val="90000"/>
              </a:lnSpc>
            </a:pPr>
            <a:r>
              <a:rPr lang="en-US" b="1" spc="195" dirty="0">
                <a:latin typeface="Times New Roman"/>
                <a:cs typeface="Times New Roman"/>
              </a:rPr>
              <a:t>Exclamation</a:t>
            </a:r>
            <a:r>
              <a:rPr lang="en-US" b="1" spc="55" dirty="0">
                <a:latin typeface="Times New Roman"/>
                <a:cs typeface="Times New Roman"/>
              </a:rPr>
              <a:t> </a:t>
            </a:r>
            <a:r>
              <a:rPr lang="en-US" b="1" spc="340" dirty="0">
                <a:latin typeface="Times New Roman"/>
                <a:cs typeface="Times New Roman"/>
              </a:rPr>
              <a:t>mark(!)</a:t>
            </a:r>
            <a:endParaRPr lang="en-US" b="1" dirty="0">
              <a:latin typeface="Times New Roman"/>
              <a:cs typeface="Times New Roman"/>
            </a:endParaRPr>
          </a:p>
          <a:p>
            <a:pPr>
              <a:lnSpc>
                <a:spcPct val="90000"/>
              </a:lnSpc>
            </a:pPr>
            <a:r>
              <a:rPr lang="en-US" b="1" spc="195" dirty="0">
                <a:latin typeface="Times New Roman"/>
                <a:cs typeface="Times New Roman"/>
              </a:rPr>
              <a:t>Quotation</a:t>
            </a:r>
            <a:r>
              <a:rPr lang="en-US" b="1" spc="60" dirty="0">
                <a:latin typeface="Times New Roman"/>
                <a:cs typeface="Times New Roman"/>
              </a:rPr>
              <a:t> </a:t>
            </a:r>
            <a:r>
              <a:rPr lang="en-US" b="1" spc="320" dirty="0">
                <a:latin typeface="Times New Roman"/>
                <a:cs typeface="Times New Roman"/>
              </a:rPr>
              <a:t>marks(“”)</a:t>
            </a:r>
            <a:endParaRPr lang="en-US" b="1" dirty="0">
              <a:latin typeface="Times New Roman"/>
              <a:cs typeface="Times New Roman"/>
            </a:endParaRPr>
          </a:p>
          <a:p>
            <a:pPr>
              <a:lnSpc>
                <a:spcPct val="90000"/>
              </a:lnSpc>
            </a:pPr>
            <a:r>
              <a:rPr lang="en-US" b="1" spc="250" dirty="0">
                <a:latin typeface="Times New Roman"/>
                <a:cs typeface="Times New Roman"/>
              </a:rPr>
              <a:t>Parentheses()</a:t>
            </a:r>
            <a:endParaRPr lang="en-US" b="1" dirty="0">
              <a:latin typeface="Times New Roman"/>
              <a:cs typeface="Times New Roman"/>
            </a:endParaRPr>
          </a:p>
          <a:p>
            <a:pPr>
              <a:lnSpc>
                <a:spcPct val="90000"/>
              </a:lnSpc>
            </a:pPr>
            <a:r>
              <a:rPr lang="en-US" b="1" spc="165" dirty="0">
                <a:latin typeface="Times New Roman"/>
                <a:cs typeface="Times New Roman"/>
              </a:rPr>
              <a:t>Apostrophe(‘)</a:t>
            </a:r>
            <a:endParaRPr lang="en-US" b="1" dirty="0">
              <a:latin typeface="Times New Roman"/>
              <a:cs typeface="Times New Roman"/>
            </a:endParaRPr>
          </a:p>
          <a:p>
            <a:pPr>
              <a:lnSpc>
                <a:spcPct val="90000"/>
              </a:lnSpc>
            </a:pPr>
            <a:r>
              <a:rPr lang="en-US" b="1" spc="210" dirty="0">
                <a:latin typeface="Times New Roman"/>
                <a:cs typeface="Times New Roman"/>
              </a:rPr>
              <a:t>Hyphen </a:t>
            </a:r>
            <a:r>
              <a:rPr lang="en-US" b="1" spc="315" dirty="0">
                <a:latin typeface="Times New Roman"/>
                <a:cs typeface="Times New Roman"/>
              </a:rPr>
              <a:t>and</a:t>
            </a:r>
            <a:r>
              <a:rPr lang="en-US" b="1" spc="-105" dirty="0">
                <a:latin typeface="Times New Roman"/>
                <a:cs typeface="Times New Roman"/>
              </a:rPr>
              <a:t> </a:t>
            </a:r>
            <a:r>
              <a:rPr lang="en-US" b="1" spc="280" dirty="0">
                <a:latin typeface="Times New Roman"/>
                <a:cs typeface="Times New Roman"/>
              </a:rPr>
              <a:t>Dash(-,-)</a:t>
            </a:r>
            <a:endParaRPr lang="en-US" b="1" dirty="0"/>
          </a:p>
        </p:txBody>
      </p:sp>
      <p:pic>
        <p:nvPicPr>
          <p:cNvPr id="7" name="Picture 6" descr="Shape, circle&#10;&#10;Description automatically generated">
            <a:extLst>
              <a:ext uri="{FF2B5EF4-FFF2-40B4-BE49-F238E27FC236}">
                <a16:creationId xmlns:a16="http://schemas.microsoft.com/office/drawing/2014/main" xmlns="" id="{88867B54-E088-42E5-8CFA-C8C1C1DA4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09591"/>
            <a:ext cx="6953577" cy="4913750"/>
          </a:xfrm>
          <a:prstGeom prst="rect">
            <a:avLst/>
          </a:prstGeom>
        </p:spPr>
      </p:pic>
      <p:sp>
        <p:nvSpPr>
          <p:cNvPr id="25"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16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713EB-B334-4FD5-8ABF-3CA753E07A14}"/>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DBE91EBB-A83C-498B-97D9-77F138F2A12B}"/>
              </a:ext>
            </a:extLst>
          </p:cNvPr>
          <p:cNvSpPr>
            <a:spLocks noGrp="1"/>
          </p:cNvSpPr>
          <p:nvPr>
            <p:ph idx="1"/>
          </p:nvPr>
        </p:nvSpPr>
        <p:spPr/>
        <p:txBody>
          <a:bodyPr/>
          <a:lstStyle/>
          <a:p>
            <a:r>
              <a:rPr lang="en-US" dirty="0"/>
              <a:t>Which of the following is not a type of punctuation?</a:t>
            </a:r>
          </a:p>
          <a:p>
            <a:r>
              <a:rPr lang="en-US" dirty="0"/>
              <a:t>A. comma</a:t>
            </a:r>
          </a:p>
          <a:p>
            <a:r>
              <a:rPr lang="en-US" dirty="0"/>
              <a:t>B. colon</a:t>
            </a:r>
          </a:p>
          <a:p>
            <a:r>
              <a:rPr lang="en-US" dirty="0"/>
              <a:t>C. dash</a:t>
            </a:r>
          </a:p>
          <a:p>
            <a:r>
              <a:rPr lang="en-US" dirty="0"/>
              <a:t>D. adjective</a:t>
            </a:r>
          </a:p>
        </p:txBody>
      </p:sp>
    </p:spTree>
    <p:extLst>
      <p:ext uri="{BB962C8B-B14F-4D97-AF65-F5344CB8AC3E}">
        <p14:creationId xmlns:p14="http://schemas.microsoft.com/office/powerpoint/2010/main" val="395542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xmlns="" id="{7BD08880-457D-4C62-A3B5-6A9B0878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695DC9CB-15D4-41CB-9C81-6E8860C70402}"/>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xmlns="" id="{7085170B-4374-4660-8844-70AF7DF64FE2}"/>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OPTION - D</a:t>
            </a:r>
          </a:p>
        </p:txBody>
      </p:sp>
      <p:sp>
        <p:nvSpPr>
          <p:cNvPr id="71" name="Rectangle 70">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xmlns="" id="{042A3397-A392-4C6F-A309-A2AACEC41C84}"/>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87770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425F349-9AEE-43FF-AAFA-A66FC26D0376}"/>
              </a:ext>
            </a:extLst>
          </p:cNvPr>
          <p:cNvSpPr>
            <a:spLocks noGrp="1"/>
          </p:cNvSpPr>
          <p:nvPr>
            <p:ph type="title"/>
          </p:nvPr>
        </p:nvSpPr>
        <p:spPr>
          <a:xfrm>
            <a:off x="649224" y="645106"/>
            <a:ext cx="3650279" cy="1259894"/>
          </a:xfrm>
        </p:spPr>
        <p:txBody>
          <a:bodyPr>
            <a:normAutofit/>
          </a:bodyPr>
          <a:lstStyle/>
          <a:p>
            <a:r>
              <a:rPr lang="en-US" b="1" i="1" u="sng" dirty="0"/>
              <a:t>FULL STOP</a:t>
            </a:r>
          </a:p>
        </p:txBody>
      </p:sp>
      <p:sp>
        <p:nvSpPr>
          <p:cNvPr id="14" name="Rectangle 13">
            <a:extLst>
              <a:ext uri="{FF2B5EF4-FFF2-40B4-BE49-F238E27FC236}">
                <a16:creationId xmlns:a16="http://schemas.microsoft.com/office/drawing/2014/main" xmlns=""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xmlns="" id="{F4CDBCF2-46CD-4E2E-9E98-F627F6932826}"/>
              </a:ext>
            </a:extLst>
          </p:cNvPr>
          <p:cNvSpPr>
            <a:spLocks noGrp="1"/>
          </p:cNvSpPr>
          <p:nvPr>
            <p:ph idx="1"/>
          </p:nvPr>
        </p:nvSpPr>
        <p:spPr>
          <a:xfrm>
            <a:off x="649223" y="1272210"/>
            <a:ext cx="5892254" cy="4620644"/>
          </a:xfrm>
        </p:spPr>
        <p:txBody>
          <a:bodyPr>
            <a:normAutofit fontScale="25000" lnSpcReduction="20000"/>
          </a:bodyPr>
          <a:lstStyle/>
          <a:p>
            <a:r>
              <a:rPr lang="en-US" sz="8000" spc="215" dirty="0">
                <a:latin typeface="Times New Roman" panose="02020603050405020304" pitchFamily="18" charset="0"/>
                <a:cs typeface="Times New Roman" panose="02020603050405020304" pitchFamily="18" charset="0"/>
              </a:rPr>
              <a:t>Use</a:t>
            </a:r>
            <a:r>
              <a:rPr lang="en-US" sz="8000" spc="70" dirty="0">
                <a:latin typeface="Times New Roman" panose="02020603050405020304" pitchFamily="18" charset="0"/>
                <a:cs typeface="Times New Roman" panose="02020603050405020304" pitchFamily="18" charset="0"/>
              </a:rPr>
              <a:t> </a:t>
            </a:r>
            <a:r>
              <a:rPr lang="en-US" sz="8000" spc="335" dirty="0">
                <a:latin typeface="Times New Roman" panose="02020603050405020304" pitchFamily="18" charset="0"/>
                <a:cs typeface="Times New Roman" panose="02020603050405020304" pitchFamily="18" charset="0"/>
              </a:rPr>
              <a:t>a</a:t>
            </a:r>
            <a:r>
              <a:rPr lang="en-US" sz="8000" spc="65" dirty="0">
                <a:latin typeface="Times New Roman" panose="02020603050405020304" pitchFamily="18" charset="0"/>
                <a:cs typeface="Times New Roman" panose="02020603050405020304" pitchFamily="18" charset="0"/>
              </a:rPr>
              <a:t> </a:t>
            </a:r>
            <a:r>
              <a:rPr lang="en-US" sz="8000" spc="140" dirty="0">
                <a:latin typeface="Times New Roman" panose="02020603050405020304" pitchFamily="18" charset="0"/>
                <a:cs typeface="Times New Roman" panose="02020603050405020304" pitchFamily="18" charset="0"/>
              </a:rPr>
              <a:t>full</a:t>
            </a:r>
            <a:r>
              <a:rPr lang="en-US" sz="8000" spc="80" dirty="0">
                <a:latin typeface="Times New Roman" panose="02020603050405020304" pitchFamily="18" charset="0"/>
                <a:cs typeface="Times New Roman" panose="02020603050405020304" pitchFamily="18" charset="0"/>
              </a:rPr>
              <a:t> </a:t>
            </a:r>
            <a:r>
              <a:rPr lang="en-US" sz="8000" spc="185" dirty="0">
                <a:latin typeface="Times New Roman" panose="02020603050405020304" pitchFamily="18" charset="0"/>
                <a:cs typeface="Times New Roman" panose="02020603050405020304" pitchFamily="18" charset="0"/>
              </a:rPr>
              <a:t>stop</a:t>
            </a:r>
            <a:r>
              <a:rPr lang="en-US" sz="8000" spc="80" dirty="0">
                <a:latin typeface="Times New Roman" panose="02020603050405020304" pitchFamily="18" charset="0"/>
                <a:cs typeface="Times New Roman" panose="02020603050405020304" pitchFamily="18" charset="0"/>
              </a:rPr>
              <a:t> </a:t>
            </a:r>
            <a:r>
              <a:rPr lang="en-US" sz="8000" spc="330" dirty="0">
                <a:latin typeface="Times New Roman" panose="02020603050405020304" pitchFamily="18" charset="0"/>
                <a:cs typeface="Times New Roman" panose="02020603050405020304" pitchFamily="18" charset="0"/>
              </a:rPr>
              <a:t>at</a:t>
            </a:r>
            <a:r>
              <a:rPr lang="en-US" sz="8000" spc="70" dirty="0">
                <a:latin typeface="Times New Roman" panose="02020603050405020304" pitchFamily="18" charset="0"/>
                <a:cs typeface="Times New Roman" panose="02020603050405020304" pitchFamily="18" charset="0"/>
              </a:rPr>
              <a:t> </a:t>
            </a:r>
            <a:r>
              <a:rPr lang="en-US" sz="8000" spc="275" dirty="0">
                <a:latin typeface="Times New Roman" panose="02020603050405020304" pitchFamily="18" charset="0"/>
                <a:cs typeface="Times New Roman" panose="02020603050405020304" pitchFamily="18" charset="0"/>
              </a:rPr>
              <a:t>the</a:t>
            </a:r>
            <a:r>
              <a:rPr lang="en-US" sz="8000" spc="75" dirty="0">
                <a:latin typeface="Times New Roman" panose="02020603050405020304" pitchFamily="18" charset="0"/>
                <a:cs typeface="Times New Roman" panose="02020603050405020304" pitchFamily="18" charset="0"/>
              </a:rPr>
              <a:t> </a:t>
            </a:r>
            <a:r>
              <a:rPr lang="en-US" sz="8000" spc="240" dirty="0">
                <a:latin typeface="Times New Roman" panose="02020603050405020304" pitchFamily="18" charset="0"/>
                <a:cs typeface="Times New Roman" panose="02020603050405020304" pitchFamily="18" charset="0"/>
              </a:rPr>
              <a:t>end</a:t>
            </a:r>
            <a:r>
              <a:rPr lang="en-US" sz="8000" spc="8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of</a:t>
            </a:r>
            <a:r>
              <a:rPr lang="en-US" sz="8000" spc="80" dirty="0">
                <a:latin typeface="Times New Roman" panose="02020603050405020304" pitchFamily="18" charset="0"/>
                <a:cs typeface="Times New Roman" panose="02020603050405020304" pitchFamily="18" charset="0"/>
              </a:rPr>
              <a:t> </a:t>
            </a:r>
            <a:r>
              <a:rPr lang="en-US" sz="8000" spc="335" dirty="0">
                <a:latin typeface="Times New Roman" panose="02020603050405020304" pitchFamily="18" charset="0"/>
                <a:cs typeface="Times New Roman" panose="02020603050405020304" pitchFamily="18" charset="0"/>
              </a:rPr>
              <a:t>a</a:t>
            </a:r>
            <a:r>
              <a:rPr lang="en-US" sz="8000" spc="65" dirty="0">
                <a:latin typeface="Times New Roman" panose="02020603050405020304" pitchFamily="18" charset="0"/>
                <a:cs typeface="Times New Roman" panose="02020603050405020304" pitchFamily="18" charset="0"/>
              </a:rPr>
              <a:t> </a:t>
            </a:r>
            <a:r>
              <a:rPr lang="en-US" sz="8000" spc="160" dirty="0">
                <a:latin typeface="Times New Roman" panose="02020603050405020304" pitchFamily="18" charset="0"/>
                <a:cs typeface="Times New Roman" panose="02020603050405020304" pitchFamily="18" charset="0"/>
              </a:rPr>
              <a:t>complete  </a:t>
            </a:r>
            <a:r>
              <a:rPr lang="en-US" sz="8000" spc="210" dirty="0">
                <a:latin typeface="Times New Roman" panose="02020603050405020304" pitchFamily="18" charset="0"/>
                <a:cs typeface="Times New Roman" panose="02020603050405020304" pitchFamily="18" charset="0"/>
              </a:rPr>
              <a:t>sentence </a:t>
            </a:r>
            <a:r>
              <a:rPr lang="en-US" sz="8000" spc="330" dirty="0">
                <a:latin typeface="Times New Roman" panose="02020603050405020304" pitchFamily="18" charset="0"/>
                <a:cs typeface="Times New Roman" panose="02020603050405020304" pitchFamily="18" charset="0"/>
              </a:rPr>
              <a:t>that </a:t>
            </a:r>
            <a:r>
              <a:rPr lang="en-US" sz="8000" spc="165" dirty="0">
                <a:latin typeface="Times New Roman" panose="02020603050405020304" pitchFamily="18" charset="0"/>
                <a:cs typeface="Times New Roman" panose="02020603050405020304" pitchFamily="18" charset="0"/>
              </a:rPr>
              <a:t>is </a:t>
            </a:r>
            <a:r>
              <a:rPr lang="en-US" sz="8000" spc="335" dirty="0">
                <a:latin typeface="Times New Roman" panose="02020603050405020304" pitchFamily="18" charset="0"/>
                <a:cs typeface="Times New Roman" panose="02020603050405020304" pitchFamily="18" charset="0"/>
              </a:rPr>
              <a:t>a</a:t>
            </a:r>
            <a:r>
              <a:rPr lang="en-US" sz="8000" spc="-425" dirty="0">
                <a:latin typeface="Times New Roman" panose="02020603050405020304" pitchFamily="18" charset="0"/>
                <a:cs typeface="Times New Roman" panose="02020603050405020304" pitchFamily="18" charset="0"/>
              </a:rPr>
              <a:t> </a:t>
            </a:r>
            <a:r>
              <a:rPr lang="en-US" sz="8000" spc="254" dirty="0">
                <a:latin typeface="Times New Roman" panose="02020603050405020304" pitchFamily="18" charset="0"/>
                <a:cs typeface="Times New Roman" panose="02020603050405020304" pitchFamily="18" charset="0"/>
              </a:rPr>
              <a:t>statement.</a:t>
            </a:r>
          </a:p>
          <a:p>
            <a:pPr marL="0" indent="0">
              <a:buNone/>
            </a:pPr>
            <a:endParaRPr lang="en-US" sz="8000" spc="254" dirty="0">
              <a:latin typeface="Times New Roman" panose="02020603050405020304" pitchFamily="18" charset="0"/>
              <a:cs typeface="Times New Roman" panose="02020603050405020304" pitchFamily="18" charset="0"/>
            </a:endParaRPr>
          </a:p>
          <a:p>
            <a:pPr marL="212090">
              <a:lnSpc>
                <a:spcPct val="100000"/>
              </a:lnSpc>
              <a:spcBef>
                <a:spcPts val="690"/>
              </a:spcBef>
            </a:pPr>
            <a:r>
              <a:rPr lang="en-US" sz="8000" b="1" spc="260" dirty="0">
                <a:solidFill>
                  <a:srgbClr val="FF0000"/>
                </a:solidFill>
                <a:latin typeface="Times New Roman" panose="02020603050405020304" pitchFamily="18" charset="0"/>
                <a:cs typeface="Times New Roman" panose="02020603050405020304" pitchFamily="18" charset="0"/>
              </a:rPr>
              <a:t>Example:</a:t>
            </a:r>
            <a:endParaRPr lang="en-US" sz="8000" dirty="0">
              <a:latin typeface="Times New Roman" panose="02020603050405020304" pitchFamily="18" charset="0"/>
              <a:cs typeface="Times New Roman" panose="02020603050405020304" pitchFamily="18" charset="0"/>
            </a:endParaRPr>
          </a:p>
          <a:p>
            <a:pPr marL="12700" marR="5080" indent="0">
              <a:lnSpc>
                <a:spcPct val="100000"/>
              </a:lnSpc>
              <a:spcBef>
                <a:spcPts val="590"/>
              </a:spcBef>
              <a:buNone/>
            </a:pPr>
            <a:r>
              <a:rPr lang="en-US" sz="8000" spc="220" dirty="0">
                <a:solidFill>
                  <a:schemeClr val="tx1"/>
                </a:solidFill>
                <a:latin typeface="Times New Roman" panose="02020603050405020304" pitchFamily="18" charset="0"/>
                <a:cs typeface="Times New Roman" panose="02020603050405020304" pitchFamily="18" charset="0"/>
              </a:rPr>
              <a:t>   I</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190" dirty="0">
                <a:solidFill>
                  <a:schemeClr val="tx1"/>
                </a:solidFill>
                <a:latin typeface="Times New Roman" panose="02020603050405020304" pitchFamily="18" charset="0"/>
                <a:cs typeface="Times New Roman" panose="02020603050405020304" pitchFamily="18" charset="0"/>
              </a:rPr>
              <a:t>know</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330" dirty="0">
                <a:solidFill>
                  <a:schemeClr val="tx1"/>
                </a:solidFill>
                <a:latin typeface="Times New Roman" panose="02020603050405020304" pitchFamily="18" charset="0"/>
                <a:cs typeface="Times New Roman" panose="02020603050405020304" pitchFamily="18" charset="0"/>
              </a:rPr>
              <a:t>that</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140" dirty="0">
                <a:solidFill>
                  <a:schemeClr val="tx1"/>
                </a:solidFill>
                <a:latin typeface="Times New Roman" panose="02020603050405020304" pitchFamily="18" charset="0"/>
                <a:cs typeface="Times New Roman" panose="02020603050405020304" pitchFamily="18" charset="0"/>
              </a:rPr>
              <a:t>you</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160" dirty="0">
                <a:solidFill>
                  <a:schemeClr val="tx1"/>
                </a:solidFill>
                <a:latin typeface="Times New Roman" panose="02020603050405020304" pitchFamily="18" charset="0"/>
                <a:cs typeface="Times New Roman" panose="02020603050405020304" pitchFamily="18" charset="0"/>
              </a:rPr>
              <a:t>would</a:t>
            </a:r>
            <a:r>
              <a:rPr lang="en-US" sz="8000" spc="80" dirty="0">
                <a:solidFill>
                  <a:schemeClr val="tx1"/>
                </a:solidFill>
                <a:latin typeface="Times New Roman" panose="02020603050405020304" pitchFamily="18" charset="0"/>
                <a:cs typeface="Times New Roman" panose="02020603050405020304" pitchFamily="18" charset="0"/>
              </a:rPr>
              <a:t> </a:t>
            </a:r>
            <a:r>
              <a:rPr lang="en-US" sz="8000" spc="215" dirty="0">
                <a:solidFill>
                  <a:schemeClr val="tx1"/>
                </a:solidFill>
                <a:latin typeface="Times New Roman" panose="02020603050405020304" pitchFamily="18" charset="0"/>
                <a:cs typeface="Times New Roman" panose="02020603050405020304" pitchFamily="18" charset="0"/>
              </a:rPr>
              <a:t>never</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250" dirty="0">
                <a:solidFill>
                  <a:schemeClr val="tx1"/>
                </a:solidFill>
                <a:latin typeface="Times New Roman" panose="02020603050405020304" pitchFamily="18" charset="0"/>
                <a:cs typeface="Times New Roman" panose="02020603050405020304" pitchFamily="18" charset="0"/>
              </a:rPr>
              <a:t>break</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215" dirty="0">
                <a:solidFill>
                  <a:schemeClr val="tx1"/>
                </a:solidFill>
                <a:latin typeface="Times New Roman" panose="02020603050405020304" pitchFamily="18" charset="0"/>
                <a:cs typeface="Times New Roman" panose="02020603050405020304" pitchFamily="18" charset="0"/>
              </a:rPr>
              <a:t>my    </a:t>
            </a:r>
            <a:r>
              <a:rPr lang="en-US" sz="8000" spc="305" dirty="0">
                <a:solidFill>
                  <a:schemeClr val="tx1"/>
                </a:solidFill>
                <a:latin typeface="Times New Roman" panose="02020603050405020304" pitchFamily="18" charset="0"/>
                <a:cs typeface="Times New Roman" panose="02020603050405020304" pitchFamily="18" charset="0"/>
              </a:rPr>
              <a:t>trust</a:t>
            </a:r>
            <a:r>
              <a:rPr lang="en-US" sz="8000" spc="65" dirty="0">
                <a:solidFill>
                  <a:schemeClr val="tx1"/>
                </a:solidFill>
                <a:latin typeface="Times New Roman" panose="02020603050405020304" pitchFamily="18" charset="0"/>
                <a:cs typeface="Times New Roman" panose="02020603050405020304" pitchFamily="18" charset="0"/>
              </a:rPr>
              <a:t> </a:t>
            </a:r>
            <a:r>
              <a:rPr lang="en-US" sz="8000" spc="195" dirty="0">
                <a:solidFill>
                  <a:schemeClr val="tx1"/>
                </a:solidFill>
                <a:latin typeface="Times New Roman" panose="02020603050405020304" pitchFamily="18" charset="0"/>
                <a:cs typeface="Times New Roman" panose="02020603050405020304" pitchFamily="18" charset="0"/>
              </a:rPr>
              <a:t>intentionally.</a:t>
            </a:r>
          </a:p>
          <a:p>
            <a:pPr marL="212090" marR="5080" indent="-199390">
              <a:lnSpc>
                <a:spcPct val="100000"/>
              </a:lnSpc>
              <a:spcBef>
                <a:spcPts val="590"/>
              </a:spcBef>
            </a:pPr>
            <a:endParaRPr lang="en-US" sz="8000" dirty="0">
              <a:latin typeface="Times New Roman" panose="02020603050405020304" pitchFamily="18" charset="0"/>
              <a:cs typeface="Times New Roman" panose="02020603050405020304" pitchFamily="18" charset="0"/>
            </a:endParaRPr>
          </a:p>
          <a:p>
            <a:pPr marL="12700" marR="5080" indent="0">
              <a:lnSpc>
                <a:spcPct val="100000"/>
              </a:lnSpc>
              <a:spcBef>
                <a:spcPts val="590"/>
              </a:spcBef>
              <a:buNone/>
            </a:pPr>
            <a:endParaRPr lang="en-US" sz="8000" dirty="0">
              <a:latin typeface="Times New Roman" panose="02020603050405020304" pitchFamily="18" charset="0"/>
              <a:cs typeface="Times New Roman" panose="02020603050405020304" pitchFamily="18" charset="0"/>
            </a:endParaRPr>
          </a:p>
          <a:p>
            <a:pPr algn="l"/>
            <a:r>
              <a:rPr lang="en-US" sz="8000" b="0" i="0" dirty="0">
                <a:solidFill>
                  <a:srgbClr val="2A2A2A"/>
                </a:solidFill>
                <a:effectLst/>
                <a:latin typeface="Times New Roman" panose="02020603050405020304" pitchFamily="18" charset="0"/>
                <a:cs typeface="Times New Roman" panose="02020603050405020304" pitchFamily="18" charset="0"/>
              </a:rPr>
              <a:t>A single full stop may also be used to indicate the abbreviation of commonly used words as in the following examples:</a:t>
            </a:r>
          </a:p>
          <a:p>
            <a:pPr algn="l">
              <a:buFont typeface="Arial" panose="020B0604020202020204" pitchFamily="34" charset="0"/>
              <a:buChar char="•"/>
            </a:pPr>
            <a:r>
              <a:rPr lang="en-US" sz="8000" b="0" i="0" dirty="0">
                <a:solidFill>
                  <a:srgbClr val="FF0000"/>
                </a:solidFill>
                <a:effectLst/>
                <a:latin typeface="Times New Roman" panose="02020603050405020304" pitchFamily="18" charset="0"/>
                <a:cs typeface="Times New Roman" panose="02020603050405020304" pitchFamily="18" charset="0"/>
              </a:rPr>
              <a:t>Telephone Number = Tel. No.</a:t>
            </a:r>
          </a:p>
          <a:p>
            <a:pPr algn="l">
              <a:buFont typeface="Arial" panose="020B0604020202020204" pitchFamily="34" charset="0"/>
              <a:buChar char="•"/>
            </a:pPr>
            <a:r>
              <a:rPr lang="en-US" sz="8000" b="0" i="0" dirty="0">
                <a:solidFill>
                  <a:srgbClr val="FF0000"/>
                </a:solidFill>
                <a:effectLst/>
                <a:latin typeface="Times New Roman" panose="02020603050405020304" pitchFamily="18" charset="0"/>
                <a:cs typeface="Times New Roman" panose="02020603050405020304" pitchFamily="18" charset="0"/>
              </a:rPr>
              <a:t>September = Sept.</a:t>
            </a:r>
          </a:p>
          <a:p>
            <a:pPr marL="0" indent="0">
              <a:buNone/>
            </a:pPr>
            <a:r>
              <a:rPr lang="en-US" sz="2900" dirty="0">
                <a:solidFill>
                  <a:srgbClr val="FF0000"/>
                </a:solidFill>
              </a:rPr>
              <a:t/>
            </a:r>
            <a:br>
              <a:rPr lang="en-US" sz="2900" dirty="0">
                <a:solidFill>
                  <a:srgbClr val="FF0000"/>
                </a:solidFill>
              </a:rPr>
            </a:br>
            <a:r>
              <a:rPr lang="en-US" dirty="0"/>
              <a:t/>
            </a:r>
            <a:br>
              <a:rPr lang="en-US" dirty="0"/>
            </a:br>
            <a:endParaRPr lang="en-US" dirty="0"/>
          </a:p>
        </p:txBody>
      </p:sp>
      <p:pic>
        <p:nvPicPr>
          <p:cNvPr id="5" name="Content Placeholder 4" descr="Shape, circle&#10;&#10;Description automatically generated">
            <a:extLst>
              <a:ext uri="{FF2B5EF4-FFF2-40B4-BE49-F238E27FC236}">
                <a16:creationId xmlns:a16="http://schemas.microsoft.com/office/drawing/2014/main" xmlns="" id="{AC23B434-7152-4D37-9250-12F87013B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439" y="640081"/>
            <a:ext cx="3650279" cy="4185138"/>
          </a:xfrm>
          <a:prstGeom prst="rect">
            <a:avLst/>
          </a:prstGeom>
        </p:spPr>
      </p:pic>
      <p:sp>
        <p:nvSpPr>
          <p:cNvPr id="16" name="Freeform 11">
            <a:extLst>
              <a:ext uri="{FF2B5EF4-FFF2-40B4-BE49-F238E27FC236}">
                <a16:creationId xmlns:a16="http://schemas.microsoft.com/office/drawing/2014/main" xmlns=""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184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471</TotalTime>
  <Words>2200</Words>
  <Application>Microsoft Office PowerPoint</Application>
  <PresentationFormat>Custom</PresentationFormat>
  <Paragraphs>293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Wisp</vt:lpstr>
      <vt:lpstr>PUNCTUATION</vt:lpstr>
      <vt:lpstr>What is PUNCTUATION</vt:lpstr>
      <vt:lpstr>WHY TO PUNCTUATE</vt:lpstr>
      <vt:lpstr>Correct punctuation can  save a person’s life</vt:lpstr>
      <vt:lpstr>The Power of PUNCTUATION</vt:lpstr>
      <vt:lpstr>PUNCTUATION MARKS</vt:lpstr>
      <vt:lpstr>Poll Question</vt:lpstr>
      <vt:lpstr>Answer</vt:lpstr>
      <vt:lpstr>FULL STOP</vt:lpstr>
      <vt:lpstr>Poll Question:-  Choose the correct option.</vt:lpstr>
      <vt:lpstr>COMMA</vt:lpstr>
      <vt:lpstr>PowerPoint Presentation</vt:lpstr>
      <vt:lpstr>Poll Question</vt:lpstr>
      <vt:lpstr>Answer</vt:lpstr>
      <vt:lpstr>COLON</vt:lpstr>
      <vt:lpstr>PowerPoint Presentation</vt:lpstr>
      <vt:lpstr>PowerPoint Presentation</vt:lpstr>
      <vt:lpstr>Poll Question</vt:lpstr>
      <vt:lpstr>Answer</vt:lpstr>
      <vt:lpstr>SEMI COLON</vt:lpstr>
      <vt:lpstr>PowerPoint Presentation</vt:lpstr>
      <vt:lpstr>Poll Question</vt:lpstr>
      <vt:lpstr>Answer</vt:lpstr>
      <vt:lpstr>QUESTION MARK</vt:lpstr>
      <vt:lpstr>Poll Question</vt:lpstr>
      <vt:lpstr>Answer</vt:lpstr>
      <vt:lpstr>EXCLAMATION MARK</vt:lpstr>
      <vt:lpstr>PowerPoint Presentation</vt:lpstr>
      <vt:lpstr>Poll Question:-  Choose the correct option.</vt:lpstr>
      <vt:lpstr>Answer</vt:lpstr>
      <vt:lpstr>QUOTATION MARKS</vt:lpstr>
      <vt:lpstr>PowerPoint Presentation</vt:lpstr>
      <vt:lpstr>Poll Question</vt:lpstr>
      <vt:lpstr>Answer</vt:lpstr>
      <vt:lpstr>PARENTHESES</vt:lpstr>
      <vt:lpstr>PowerPoint Presentation</vt:lpstr>
      <vt:lpstr>Poll Question</vt:lpstr>
      <vt:lpstr>Answer</vt:lpstr>
      <vt:lpstr>APOSTROPHES </vt:lpstr>
      <vt:lpstr>PowerPoint Presentation</vt:lpstr>
      <vt:lpstr>Poll Question:-  Choose the correct option</vt:lpstr>
      <vt:lpstr>Answer</vt:lpstr>
      <vt:lpstr>HYPHEN</vt:lpstr>
      <vt:lpstr>PowerPoint Presentation</vt:lpstr>
      <vt:lpstr>Poll Question</vt:lpstr>
      <vt:lpstr>Answer</vt:lpstr>
      <vt:lpstr>DASHES </vt:lpstr>
      <vt:lpstr>PowerPoint Presentation</vt:lpstr>
      <vt:lpstr>Poll Question</vt:lpstr>
      <vt:lpstr>Answer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PUNCTUATION</dc:title>
  <dc:creator>Akash Pundir</dc:creator>
  <cp:lastModifiedBy>DELL</cp:lastModifiedBy>
  <cp:revision>23</cp:revision>
  <dcterms:created xsi:type="dcterms:W3CDTF">2020-12-08T16:25:20Z</dcterms:created>
  <dcterms:modified xsi:type="dcterms:W3CDTF">2020-12-29T13:15:15Z</dcterms:modified>
</cp:coreProperties>
</file>