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0" r:id="rId4"/>
    <p:sldId id="295" r:id="rId5"/>
    <p:sldId id="302" r:id="rId6"/>
    <p:sldId id="312" r:id="rId7"/>
    <p:sldId id="266" r:id="rId8"/>
    <p:sldId id="267" r:id="rId9"/>
    <p:sldId id="303" r:id="rId10"/>
    <p:sldId id="304" r:id="rId11"/>
    <p:sldId id="307" r:id="rId12"/>
    <p:sldId id="308" r:id="rId13"/>
    <p:sldId id="268" r:id="rId14"/>
    <p:sldId id="309" r:id="rId15"/>
    <p:sldId id="270" r:id="rId16"/>
    <p:sldId id="284" r:id="rId17"/>
    <p:sldId id="285" r:id="rId18"/>
    <p:sldId id="311" r:id="rId19"/>
    <p:sldId id="262" r:id="rId20"/>
    <p:sldId id="296" r:id="rId21"/>
    <p:sldId id="297" r:id="rId22"/>
    <p:sldId id="263" r:id="rId23"/>
    <p:sldId id="264" r:id="rId24"/>
    <p:sldId id="265" r:id="rId25"/>
    <p:sldId id="298" r:id="rId26"/>
    <p:sldId id="299" r:id="rId27"/>
    <p:sldId id="269" r:id="rId28"/>
    <p:sldId id="300" r:id="rId29"/>
    <p:sldId id="276" r:id="rId30"/>
    <p:sldId id="286" r:id="rId31"/>
    <p:sldId id="287" r:id="rId32"/>
    <p:sldId id="277" r:id="rId33"/>
    <p:sldId id="289" r:id="rId34"/>
    <p:sldId id="288" r:id="rId35"/>
    <p:sldId id="278" r:id="rId36"/>
    <p:sldId id="290" r:id="rId37"/>
    <p:sldId id="291" r:id="rId38"/>
    <p:sldId id="280" r:id="rId39"/>
    <p:sldId id="292" r:id="rId40"/>
    <p:sldId id="279" r:id="rId41"/>
    <p:sldId id="293" r:id="rId42"/>
    <p:sldId id="294" r:id="rId43"/>
    <p:sldId id="281" r:id="rId44"/>
    <p:sldId id="282" r:id="rId45"/>
    <p:sldId id="283" r:id="rId46"/>
    <p:sldId id="31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81" d="100"/>
          <a:sy n="81" d="100"/>
        </p:scale>
        <p:origin x="-25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065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56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13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5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0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4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6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5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0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B90DF5-3470-46F3-91DF-667798DA555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75EDBA1-C918-40BE-8056-CB25B6DCF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E0A810-9FD4-4FDC-8011-51EC87E61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43285F-CE31-43D0-B007-51A5FCED2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255C6322-8FCA-45B0-A5AC-FB2A1A66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" y="493486"/>
            <a:ext cx="10280073" cy="60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A77C6-2D3C-4E88-9EA2-260DC43B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62D17494-65DC-44FF-8782-C4D2B698BE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618517"/>
            <a:ext cx="10487649" cy="5496533"/>
          </a:xfrm>
        </p:spPr>
      </p:pic>
    </p:spTree>
    <p:extLst>
      <p:ext uri="{BB962C8B-B14F-4D97-AF65-F5344CB8AC3E}">
        <p14:creationId xmlns:p14="http://schemas.microsoft.com/office/powerpoint/2010/main" val="77951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B8945-1DBA-4196-86AC-601F741C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494213-CDE9-4BAF-81A7-A211AE5725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Which of the following is not a type of phrasal verb ?</a:t>
            </a:r>
          </a:p>
          <a:p>
            <a:r>
              <a:rPr lang="en-US" cap="none" dirty="0"/>
              <a:t>A. Verb+ adverb</a:t>
            </a:r>
          </a:p>
          <a:p>
            <a:r>
              <a:rPr lang="en-US" cap="none" dirty="0"/>
              <a:t>B. Verb + preposition</a:t>
            </a:r>
          </a:p>
          <a:p>
            <a:r>
              <a:rPr lang="en-US" cap="none" dirty="0"/>
              <a:t>C.  Verb+ conjunction</a:t>
            </a:r>
          </a:p>
          <a:p>
            <a:r>
              <a:rPr lang="en-US" cap="none" dirty="0"/>
              <a:t>D.  Verb + adverb+ preposition</a:t>
            </a:r>
          </a:p>
        </p:txBody>
      </p:sp>
    </p:spTree>
    <p:extLst>
      <p:ext uri="{BB962C8B-B14F-4D97-AF65-F5344CB8AC3E}">
        <p14:creationId xmlns:p14="http://schemas.microsoft.com/office/powerpoint/2010/main" val="347194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8C985-B57A-490B-968F-C0DC3D70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066C9A-BBFD-4D93-B246-31DBB9F1F5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Option- c</a:t>
            </a:r>
          </a:p>
        </p:txBody>
      </p:sp>
    </p:spTree>
    <p:extLst>
      <p:ext uri="{BB962C8B-B14F-4D97-AF65-F5344CB8AC3E}">
        <p14:creationId xmlns:p14="http://schemas.microsoft.com/office/powerpoint/2010/main" val="28525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21F7D-65CD-42B4-91DB-5CEDBA17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cap="none" dirty="0">
                <a:solidFill>
                  <a:srgbClr val="333333"/>
                </a:solidFill>
                <a:effectLst/>
                <a:latin typeface="PT Sans"/>
              </a:rPr>
              <a:t>Phrasal verb</a:t>
            </a:r>
            <a:r>
              <a:rPr lang="en-US" b="1" i="0" dirty="0">
                <a:solidFill>
                  <a:srgbClr val="333333"/>
                </a:solidFill>
                <a:effectLst/>
                <a:latin typeface="PT Sans"/>
              </a:rPr>
              <a:t>: VERB + PREPOSITION</a:t>
            </a:r>
            <a:br>
              <a:rPr lang="en-US" b="1" i="0" dirty="0">
                <a:solidFill>
                  <a:srgbClr val="333333"/>
                </a:solidFill>
                <a:effectLst/>
                <a:latin typeface="PT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0A2F23-C0BC-42E8-B09F-7F580848C8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69774"/>
            <a:ext cx="10363826" cy="4121425"/>
          </a:xfrm>
        </p:spPr>
        <p:txBody>
          <a:bodyPr/>
          <a:lstStyle/>
          <a:p>
            <a:r>
              <a:rPr lang="en-US" b="0" i="0" cap="none" dirty="0">
                <a:solidFill>
                  <a:srgbClr val="333333"/>
                </a:solidFill>
                <a:effectLst/>
                <a:latin typeface="PT Serif"/>
              </a:rPr>
              <a:t>This type of phrasal verb is also called a "</a:t>
            </a:r>
            <a:r>
              <a:rPr lang="en-US" b="1" i="0" cap="none" dirty="0">
                <a:solidFill>
                  <a:srgbClr val="333333"/>
                </a:solidFill>
                <a:effectLst/>
                <a:latin typeface="PT Serif"/>
              </a:rPr>
              <a:t>prepositional verb</a:t>
            </a:r>
            <a:r>
              <a:rPr lang="en-US" b="0" i="0" cap="none" dirty="0">
                <a:solidFill>
                  <a:srgbClr val="333333"/>
                </a:solidFill>
                <a:effectLst/>
                <a:latin typeface="PT Serif"/>
              </a:rPr>
              <a:t>". </a:t>
            </a:r>
          </a:p>
          <a:p>
            <a:pPr algn="l"/>
            <a:r>
              <a:rPr lang="en-US" b="0" i="0" cap="none" dirty="0">
                <a:solidFill>
                  <a:srgbClr val="333333"/>
                </a:solidFill>
                <a:effectLst/>
                <a:latin typeface="PT Serif"/>
              </a:rPr>
              <a:t>Because a preposition always has an object, all prepositional verbs have direct objects (</a:t>
            </a:r>
            <a:r>
              <a:rPr lang="en-US" b="0" i="0" cap="none" dirty="0" err="1">
                <a:solidFill>
                  <a:srgbClr val="333333"/>
                </a:solidFill>
                <a:effectLst/>
                <a:latin typeface="PT Serif"/>
              </a:rPr>
              <a:t>i.e</a:t>
            </a:r>
            <a:r>
              <a:rPr lang="en-US" b="0" i="0" cap="none" dirty="0">
                <a:solidFill>
                  <a:srgbClr val="333333"/>
                </a:solidFill>
                <a:effectLst/>
                <a:latin typeface="PT Serif"/>
              </a:rPr>
              <a:t> they are transitive).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A4F3BB6-4C42-487F-B13E-63131F35E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43400"/>
              </p:ext>
            </p:extLst>
          </p:nvPr>
        </p:nvGraphicFramePr>
        <p:xfrm>
          <a:off x="914400" y="3074504"/>
          <a:ext cx="10363200" cy="340580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58257759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93388592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312850367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1709079266"/>
                    </a:ext>
                  </a:extLst>
                </a:gridCol>
              </a:tblGrid>
              <a:tr h="60925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prepositional verb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10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08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meaning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08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08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 sentence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104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05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91168445"/>
                  </a:ext>
                </a:extLst>
              </a:tr>
              <a:tr h="60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305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5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05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05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direct object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105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5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5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05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477827"/>
                  </a:ext>
                </a:extLst>
              </a:tr>
              <a:tr h="968808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believe in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F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5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have faith in the existence of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7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05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6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 </a:t>
                      </a:r>
                      <a:r>
                        <a:rPr lang="en-US" b="1">
                          <a:effectLst/>
                        </a:rPr>
                        <a:t>believe in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05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05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05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God.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305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05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05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941792"/>
                  </a:ext>
                </a:extLst>
              </a:tr>
              <a:tr h="60925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look after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F05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06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5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76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take care of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D06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06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7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He is </a:t>
                      </a:r>
                      <a:r>
                        <a:rPr lang="en-US" b="1" dirty="0">
                          <a:effectLst/>
                        </a:rPr>
                        <a:t>looking after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1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3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dog.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5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8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2517900"/>
                  </a:ext>
                </a:extLst>
              </a:tr>
              <a:tr h="60925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talk about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1076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07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76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76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discuss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D07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03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07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7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Did you </a:t>
                      </a:r>
                      <a:r>
                        <a:rPr lang="en-US" b="1" dirty="0">
                          <a:effectLst/>
                        </a:rPr>
                        <a:t>talk about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603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8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3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3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me?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38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8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8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8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592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74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4BCD2-CF8C-4B0C-B8D5-B565180E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cap="none" dirty="0">
                <a:solidFill>
                  <a:srgbClr val="333333"/>
                </a:solidFill>
                <a:effectLst/>
                <a:latin typeface="PT Sans"/>
              </a:rPr>
              <a:t>Phrasal verb</a:t>
            </a:r>
            <a:r>
              <a:rPr lang="en-US" b="1" i="0" dirty="0">
                <a:solidFill>
                  <a:srgbClr val="333333"/>
                </a:solidFill>
                <a:effectLst/>
                <a:latin typeface="PT Sans"/>
              </a:rPr>
              <a:t>: VERB +ADVERB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7B824BD-1BFC-4809-95AE-8CBA4A6AC41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7740455"/>
              </p:ext>
            </p:extLst>
          </p:nvPr>
        </p:nvGraphicFramePr>
        <p:xfrm>
          <a:off x="914400" y="2366963"/>
          <a:ext cx="10363200" cy="4042324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46033554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57921469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61244410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900030452"/>
                    </a:ext>
                  </a:extLst>
                </a:gridCol>
              </a:tblGrid>
              <a:tr h="843656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Phrasal Verb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10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08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Meaning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08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08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 sentence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104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4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05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rgbClr val="104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115200249"/>
                  </a:ext>
                </a:extLst>
              </a:tr>
              <a:tr h="843656">
                <a:tc v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1088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08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08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4B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305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5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05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05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105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5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305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3914469"/>
                  </a:ext>
                </a:extLst>
              </a:tr>
              <a:tr h="1341552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Look up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F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05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for and find information in a reference book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7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05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5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6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 up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word in a dictionary.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B05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05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059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305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05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05A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1544961"/>
                  </a:ext>
                </a:extLst>
              </a:tr>
              <a:tr h="843656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Break down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F05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06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05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76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Stop working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D06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062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7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Our car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broke down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the side of the highway in the snowstorm.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1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3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5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06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8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851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84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80593-D6C5-4961-B729-61AC7B0E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583097"/>
            <a:ext cx="10364451" cy="848138"/>
          </a:xfrm>
        </p:spPr>
        <p:txBody>
          <a:bodyPr>
            <a:normAutofit fontScale="90000"/>
          </a:bodyPr>
          <a:lstStyle/>
          <a:p>
            <a:r>
              <a:rPr lang="en-US" b="1" i="0" cap="none" dirty="0">
                <a:solidFill>
                  <a:srgbClr val="333333"/>
                </a:solidFill>
                <a:effectLst/>
                <a:latin typeface="PT Sans"/>
              </a:rPr>
              <a:t/>
            </a:r>
            <a:br>
              <a:rPr lang="en-US" b="1" i="0" cap="none" dirty="0">
                <a:solidFill>
                  <a:srgbClr val="333333"/>
                </a:solidFill>
                <a:effectLst/>
                <a:latin typeface="PT Sans"/>
              </a:rPr>
            </a:br>
            <a:r>
              <a:rPr lang="en-US" b="1" i="0" cap="none" dirty="0">
                <a:solidFill>
                  <a:srgbClr val="333333"/>
                </a:solidFill>
                <a:effectLst/>
                <a:latin typeface="PT Sans"/>
              </a:rPr>
              <a:t/>
            </a:r>
            <a:br>
              <a:rPr lang="en-US" b="1" i="0" cap="none" dirty="0">
                <a:solidFill>
                  <a:srgbClr val="333333"/>
                </a:solidFill>
                <a:effectLst/>
                <a:latin typeface="PT Sans"/>
              </a:rPr>
            </a:br>
            <a:r>
              <a:rPr lang="en-US" b="1" i="0" cap="none" dirty="0">
                <a:solidFill>
                  <a:srgbClr val="333333"/>
                </a:solidFill>
                <a:effectLst/>
                <a:latin typeface="PT Sans"/>
              </a:rPr>
              <a:t>Phrasal verb</a:t>
            </a:r>
            <a:r>
              <a:rPr lang="en-US" b="1" i="0" dirty="0">
                <a:solidFill>
                  <a:srgbClr val="333333"/>
                </a:solidFill>
                <a:effectLst/>
                <a:latin typeface="PT Sans"/>
              </a:rPr>
              <a:t>: VERB + ADVERB + PREPOSITION</a:t>
            </a:r>
            <a:br>
              <a:rPr lang="en-US" b="1" i="0" dirty="0">
                <a:solidFill>
                  <a:srgbClr val="333333"/>
                </a:solidFill>
                <a:effectLst/>
                <a:latin typeface="PT Sans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9B3A0C-EC30-4662-AA02-8DF61C32D3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43270"/>
            <a:ext cx="10363826" cy="4147929"/>
          </a:xfrm>
        </p:spPr>
        <p:txBody>
          <a:bodyPr/>
          <a:lstStyle/>
          <a:p>
            <a:r>
              <a:rPr lang="en-US" b="0" i="0" cap="none" dirty="0">
                <a:solidFill>
                  <a:srgbClr val="333333"/>
                </a:solidFill>
                <a:effectLst/>
                <a:latin typeface="PT Serif"/>
              </a:rPr>
              <a:t>This type of phrasal verb is also called a "</a:t>
            </a:r>
            <a:r>
              <a:rPr lang="en-US" b="1" i="0" cap="none" dirty="0">
                <a:solidFill>
                  <a:srgbClr val="333333"/>
                </a:solidFill>
                <a:effectLst/>
                <a:latin typeface="PT Serif"/>
              </a:rPr>
              <a:t>phrasal-prepositional verb</a:t>
            </a:r>
            <a:r>
              <a:rPr lang="en-US" b="0" i="0" cap="none" dirty="0">
                <a:solidFill>
                  <a:srgbClr val="333333"/>
                </a:solidFill>
                <a:effectLst/>
                <a:latin typeface="PT Serif"/>
              </a:rPr>
              <a:t>". Look at these examples of phrasal-prepositional verbs:</a:t>
            </a:r>
          </a:p>
          <a:p>
            <a:endParaRPr lang="en-US" cap="non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A8AD69D-51A6-479E-AD46-B4306C431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10495"/>
              </p:ext>
            </p:extLst>
          </p:nvPr>
        </p:nvGraphicFramePr>
        <p:xfrm>
          <a:off x="914400" y="2822713"/>
          <a:ext cx="10363200" cy="3299789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173100675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117115758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141945569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1229961941"/>
                    </a:ext>
                  </a:extLst>
                </a:gridCol>
              </a:tblGrid>
              <a:tr h="500714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phrasal-prepositional verb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8887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89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87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80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A89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8D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9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805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 sentence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68D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8D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8DF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8E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060324"/>
                  </a:ext>
                </a:extLst>
              </a:tr>
              <a:tr h="5007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E8E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8F0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8E2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0A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direct object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A8F0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8F0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F0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80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8397135"/>
                  </a:ext>
                </a:extLst>
              </a:tr>
              <a:tr h="796219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get on with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E80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805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801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8A5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have a friendly relationship with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C805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0A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805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6B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He doesn't </a:t>
                      </a:r>
                      <a:r>
                        <a:rPr lang="en-US" b="1">
                          <a:effectLst/>
                        </a:rPr>
                        <a:t>get on with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880A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0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0A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871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his wife.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880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80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80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843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0363627"/>
                  </a:ext>
                </a:extLst>
              </a:tr>
              <a:tr h="500714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put up with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F8A5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6B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8A5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85A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tolerate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486B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A871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6B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 won't </a:t>
                      </a:r>
                      <a:r>
                        <a:rPr lang="en-US" b="1">
                          <a:effectLst/>
                        </a:rPr>
                        <a:t>put up with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A871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843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871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your attitude.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9843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843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843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B1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3375127"/>
                  </a:ext>
                </a:extLst>
              </a:tr>
              <a:tr h="500714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look forward to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785A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85AA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anticipate with pleasure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3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7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A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0F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 </a:t>
                      </a:r>
                      <a:r>
                        <a:rPr lang="en-US" b="1">
                          <a:effectLst/>
                        </a:rPr>
                        <a:t>look forward to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7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B1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093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seeing you.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28B1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8B1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B1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9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3018685"/>
                  </a:ext>
                </a:extLst>
              </a:tr>
              <a:tr h="500714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run out of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283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0F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83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83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use up, exhaust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20F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93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0F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0FF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We have </a:t>
                      </a:r>
                      <a:r>
                        <a:rPr lang="en-US" b="1">
                          <a:effectLst/>
                        </a:rPr>
                        <a:t>run out of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5093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9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093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093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eggs.</a:t>
                      </a:r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109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9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9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9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628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5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68629-51DF-44B9-912C-F6FCEE96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692BEA-72C2-47A1-A6C2-BDC5CEED91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i="0" cap="none" dirty="0">
                <a:solidFill>
                  <a:srgbClr val="393A68"/>
                </a:solidFill>
                <a:effectLst/>
                <a:latin typeface="Open Sans"/>
              </a:rPr>
              <a:t>I ______________ seeing my friends again.</a:t>
            </a:r>
          </a:p>
          <a:p>
            <a:r>
              <a:rPr lang="en-US" cap="none" dirty="0"/>
              <a:t>A. </a:t>
            </a:r>
            <a:r>
              <a:rPr lang="en-US" b="0" i="0" cap="none" dirty="0">
                <a:solidFill>
                  <a:srgbClr val="393A68"/>
                </a:solidFill>
                <a:effectLst/>
                <a:latin typeface="Open Sans"/>
              </a:rPr>
              <a:t>Look forward to</a:t>
            </a:r>
          </a:p>
          <a:p>
            <a:r>
              <a:rPr lang="en-US" cap="none" dirty="0">
                <a:solidFill>
                  <a:srgbClr val="393A68"/>
                </a:solidFill>
                <a:latin typeface="Open Sans"/>
              </a:rPr>
              <a:t>B. </a:t>
            </a:r>
            <a:r>
              <a:rPr lang="en-US" b="0" i="0" cap="none" dirty="0">
                <a:solidFill>
                  <a:srgbClr val="393A68"/>
                </a:solidFill>
                <a:effectLst/>
                <a:latin typeface="Open Sans"/>
              </a:rPr>
              <a:t>Put up with</a:t>
            </a:r>
          </a:p>
          <a:p>
            <a:r>
              <a:rPr lang="en-US" cap="none" dirty="0">
                <a:solidFill>
                  <a:srgbClr val="393A68"/>
                </a:solidFill>
                <a:latin typeface="Open Sans"/>
              </a:rPr>
              <a:t>C. </a:t>
            </a:r>
            <a:r>
              <a:rPr lang="en-US" b="0" i="0" cap="none" dirty="0">
                <a:solidFill>
                  <a:srgbClr val="393A68"/>
                </a:solidFill>
                <a:effectLst/>
                <a:latin typeface="Open Sans"/>
              </a:rPr>
              <a:t>Keep up</a:t>
            </a:r>
          </a:p>
          <a:p>
            <a:r>
              <a:rPr lang="en-US" cap="none" dirty="0">
                <a:solidFill>
                  <a:srgbClr val="393A68"/>
                </a:solidFill>
                <a:latin typeface="Open Sans"/>
              </a:rPr>
              <a:t>D. </a:t>
            </a:r>
            <a:r>
              <a:rPr lang="en-US" b="0" i="0" cap="none" dirty="0">
                <a:solidFill>
                  <a:srgbClr val="393A68"/>
                </a:solidFill>
                <a:effectLst/>
                <a:latin typeface="Open Sans"/>
              </a:rPr>
              <a:t>Carried away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260328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D2169-C081-46A1-BE7C-DFE90392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78ABB9-9C66-402E-A414-587999C424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OPTION- A</a:t>
            </a:r>
          </a:p>
        </p:txBody>
      </p:sp>
    </p:spTree>
    <p:extLst>
      <p:ext uri="{BB962C8B-B14F-4D97-AF65-F5344CB8AC3E}">
        <p14:creationId xmlns:p14="http://schemas.microsoft.com/office/powerpoint/2010/main" val="137267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27F14-8175-4004-B523-43A329FF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60CBE6C-8801-44E9-9899-4487A46700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8"/>
          <a:stretch/>
        </p:blipFill>
        <p:spPr>
          <a:xfrm>
            <a:off x="913775" y="618518"/>
            <a:ext cx="10530513" cy="5325082"/>
          </a:xfrm>
        </p:spPr>
      </p:pic>
    </p:spTree>
    <p:extLst>
      <p:ext uri="{BB962C8B-B14F-4D97-AF65-F5344CB8AC3E}">
        <p14:creationId xmlns:p14="http://schemas.microsoft.com/office/powerpoint/2010/main" val="1998501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2CEF7-7655-46AF-87D1-D9346260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PT Serif"/>
              </a:rPr>
              <a:t/>
            </a:r>
            <a:br>
              <a:rPr lang="en-US" b="0" i="0" dirty="0">
                <a:solidFill>
                  <a:srgbClr val="333333"/>
                </a:solidFill>
                <a:effectLst/>
                <a:latin typeface="PT Serif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PT Serif"/>
              </a:rPr>
              <a:t>transitive</a:t>
            </a:r>
            <a:r>
              <a:rPr lang="en-US" b="0" i="0" dirty="0">
                <a:solidFill>
                  <a:srgbClr val="333333"/>
                </a:solidFill>
                <a:effectLst/>
                <a:latin typeface="PT Serif"/>
              </a:rPr>
              <a:t> (direct object)</a:t>
            </a:r>
            <a:br>
              <a:rPr lang="en-US" b="0" i="0" dirty="0">
                <a:solidFill>
                  <a:srgbClr val="333333"/>
                </a:solidFill>
                <a:effectLst/>
                <a:latin typeface="PT Serif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PT Serif"/>
              </a:rPr>
              <a:t>intransitive</a:t>
            </a:r>
            <a:r>
              <a:rPr lang="en-US" b="0" i="0" dirty="0">
                <a:solidFill>
                  <a:srgbClr val="333333"/>
                </a:solidFill>
                <a:effectLst/>
                <a:latin typeface="PT Serif"/>
              </a:rPr>
              <a:t> (no direct object)</a:t>
            </a:r>
            <a:br>
              <a:rPr lang="en-US" b="0" i="0" dirty="0">
                <a:solidFill>
                  <a:srgbClr val="333333"/>
                </a:solidFill>
                <a:effectLst/>
                <a:latin typeface="PT Serif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6271767-8666-46AC-BE16-63A49B94DA7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08185817"/>
              </p:ext>
            </p:extLst>
          </p:nvPr>
        </p:nvGraphicFramePr>
        <p:xfrm>
          <a:off x="1183592" y="2366964"/>
          <a:ext cx="9603675" cy="4098670"/>
        </p:xfrm>
        <a:graphic>
          <a:graphicData uri="http://schemas.openxmlformats.org/drawingml/2006/table">
            <a:tbl>
              <a:tblPr/>
              <a:tblGrid>
                <a:gridCol w="1920735">
                  <a:extLst>
                    <a:ext uri="{9D8B030D-6E8A-4147-A177-3AD203B41FA5}">
                      <a16:colId xmlns:a16="http://schemas.microsoft.com/office/drawing/2014/main" xmlns="" val="3533206907"/>
                    </a:ext>
                  </a:extLst>
                </a:gridCol>
                <a:gridCol w="1920735">
                  <a:extLst>
                    <a:ext uri="{9D8B030D-6E8A-4147-A177-3AD203B41FA5}">
                      <a16:colId xmlns:a16="http://schemas.microsoft.com/office/drawing/2014/main" xmlns="" val="3807304507"/>
                    </a:ext>
                  </a:extLst>
                </a:gridCol>
                <a:gridCol w="1920735">
                  <a:extLst>
                    <a:ext uri="{9D8B030D-6E8A-4147-A177-3AD203B41FA5}">
                      <a16:colId xmlns:a16="http://schemas.microsoft.com/office/drawing/2014/main" xmlns="" val="2195091497"/>
                    </a:ext>
                  </a:extLst>
                </a:gridCol>
                <a:gridCol w="1920735">
                  <a:extLst>
                    <a:ext uri="{9D8B030D-6E8A-4147-A177-3AD203B41FA5}">
                      <a16:colId xmlns:a16="http://schemas.microsoft.com/office/drawing/2014/main" xmlns="" val="3892039280"/>
                    </a:ext>
                  </a:extLst>
                </a:gridCol>
                <a:gridCol w="1920735">
                  <a:extLst>
                    <a:ext uri="{9D8B030D-6E8A-4147-A177-3AD203B41FA5}">
                      <a16:colId xmlns:a16="http://schemas.microsoft.com/office/drawing/2014/main" xmlns="" val="2247325359"/>
                    </a:ext>
                  </a:extLst>
                </a:gridCol>
              </a:tblGrid>
              <a:tr h="57065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/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 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D0D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0D6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0D0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D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endParaRPr lang="en-US" sz="1700" dirty="0">
                        <a:effectLst/>
                      </a:endParaRP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30D6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0D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0D6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DF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sz="1700" dirty="0">
                        <a:effectLst/>
                      </a:endParaRP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B0D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0D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0D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0D6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>
                        <a:effectLst/>
                      </a:endParaRPr>
                    </a:p>
                    <a:p>
                      <a:endParaRPr lang="en-US" sz="1700" dirty="0"/>
                    </a:p>
                  </a:txBody>
                  <a:tcPr marL="86690" marR="86690" marT="43345" marB="43345">
                    <a:lnL w="19050" cap="flat" cmpd="sng" algn="ctr">
                      <a:solidFill>
                        <a:srgbClr val="B0D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212682472"/>
                  </a:ext>
                </a:extLst>
              </a:tr>
              <a:tr h="6592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</a:rPr>
                        <a:t> Meaning</a:t>
                      </a:r>
                    </a:p>
                    <a:p>
                      <a:pPr algn="l" fontAlgn="t"/>
                      <a:endParaRPr lang="en-US" sz="1700" dirty="0">
                        <a:effectLst/>
                      </a:endParaRP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30D6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D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0D6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0E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 Example sentence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50D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D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0D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0E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</a:rPr>
                        <a:t>Direct object</a:t>
                      </a:r>
                    </a:p>
                    <a:p>
                      <a:endParaRPr lang="en-US" sz="1700" dirty="0"/>
                    </a:p>
                  </a:txBody>
                  <a:tcPr marL="86690" marR="86690" marT="43345" marB="43345">
                    <a:lnL w="19050" cap="flat" cmpd="sng" algn="ctr">
                      <a:solidFill>
                        <a:srgbClr val="50D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B0E1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5657855"/>
                  </a:ext>
                </a:extLst>
              </a:tr>
              <a:tr h="661119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Transitive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D0D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DF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0DB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E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put off</a:t>
                      </a:r>
                      <a:endParaRPr lang="en-US" sz="1700" dirty="0">
                        <a:effectLst/>
                      </a:endParaRP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70DF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0E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DF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E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postpone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B0E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0E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0E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E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We will have to </a:t>
                      </a:r>
                      <a:r>
                        <a:rPr lang="en-US" sz="1700" b="1" dirty="0">
                          <a:effectLst/>
                        </a:rPr>
                        <a:t>put off</a:t>
                      </a:r>
                      <a:endParaRPr lang="en-US" sz="1700" dirty="0">
                        <a:effectLst/>
                      </a:endParaRP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90E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0E1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0E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E9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meeting.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B0E1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B0E1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0E1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E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599586"/>
                  </a:ext>
                </a:extLst>
              </a:tr>
              <a:tr h="4157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turn down</a:t>
                      </a:r>
                      <a:endParaRPr lang="en-US" sz="1700" dirty="0">
                        <a:effectLst/>
                      </a:endParaRP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10E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E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E3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0F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refuse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10E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0E9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E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EE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They </a:t>
                      </a:r>
                      <a:r>
                        <a:rPr lang="en-US" sz="1700" b="1" dirty="0">
                          <a:effectLst/>
                        </a:rPr>
                        <a:t>turned down</a:t>
                      </a:r>
                      <a:endParaRPr lang="en-US" sz="1700" dirty="0">
                        <a:effectLst/>
                      </a:endParaRP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D0E9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0E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0E9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F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my offer.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D0E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0E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0E8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F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3611972"/>
                  </a:ext>
                </a:extLst>
              </a:tr>
              <a:tr h="65925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Intransitive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D0E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F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0E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E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get up</a:t>
                      </a:r>
                      <a:endParaRPr lang="en-US" sz="1700">
                        <a:effectLst/>
                      </a:endParaRP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50F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0EE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0F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F7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rise from bed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D0EE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0F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0EE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0F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I don't like to </a:t>
                      </a:r>
                      <a:r>
                        <a:rPr lang="en-US" sz="1700" b="1" dirty="0">
                          <a:effectLst/>
                        </a:rPr>
                        <a:t>get up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D0F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F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0F0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0FC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     N.A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10F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F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F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F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6165095"/>
                  </a:ext>
                </a:extLst>
              </a:tr>
              <a:tr h="906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break down</a:t>
                      </a:r>
                      <a:endParaRPr lang="en-US" sz="1700">
                        <a:effectLst/>
                      </a:endParaRP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D0F7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0F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0F7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0F7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stop working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30F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FC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0F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0F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He was late because his car </a:t>
                      </a:r>
                      <a:r>
                        <a:rPr lang="en-US" sz="1700" b="1" dirty="0">
                          <a:effectLst/>
                        </a:rPr>
                        <a:t>broke down</a:t>
                      </a:r>
                      <a:r>
                        <a:rPr lang="en-US" sz="1700" dirty="0">
                          <a:effectLst/>
                        </a:rPr>
                        <a:t>.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50FC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F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0FC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0FC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     N.A</a:t>
                      </a:r>
                    </a:p>
                  </a:txBody>
                  <a:tcPr marL="90302" marR="90302" marT="90302" marB="90302">
                    <a:lnL w="19050" cap="flat" cmpd="sng" algn="ctr">
                      <a:solidFill>
                        <a:srgbClr val="10F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0F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F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FD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564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49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25496B42-CC46-4183-B481-887CD3E8C7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2758CE0-F916-4DCE-88D1-71430BE44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31CA2540-FD07-4286-91E4-8D0DE4E50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7A1768-FA58-4A92-AFC6-8DC5FC71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22" y="1094237"/>
            <a:ext cx="4328819" cy="39059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i="1" cap="none" dirty="0" smtClean="0"/>
              <a:t>A </a:t>
            </a:r>
            <a:r>
              <a:rPr lang="en-US" sz="2800" b="1" i="1" cap="none" dirty="0" smtClean="0"/>
              <a:t>Phrasal verb </a:t>
            </a:r>
            <a:r>
              <a:rPr lang="en-US" sz="2800" i="1" cap="none" dirty="0" smtClean="0"/>
              <a:t>is the combination of two or three words from different grammatical categories — a verb and a particle, such as an adverb or a preposition — to form a single semantic unit on a lexical or syntactic level.</a:t>
            </a:r>
            <a:r>
              <a:rPr lang="en-US" sz="2800" cap="none" dirty="0" smtClean="0"/>
              <a:t/>
            </a:r>
            <a:br>
              <a:rPr lang="en-US" sz="2800" cap="none" dirty="0" smtClean="0"/>
            </a:br>
            <a:endParaRPr lang="en-US" sz="2800" cap="non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14924F5-CDC2-4DFA-82F3-4843ADD67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2596444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ED59812-6820-446C-B994-0D059C97DC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0473994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844ED7C-1917-40D8-8B42-1B1C27BC5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4605339" cy="3715682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xmlns="" id="{BAC4C57E-C797-4870-B8DF-843E7950B0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740229"/>
            <a:ext cx="5138438" cy="5689600"/>
          </a:xfrm>
        </p:spPr>
      </p:pic>
    </p:spTree>
    <p:extLst>
      <p:ext uri="{BB962C8B-B14F-4D97-AF65-F5344CB8AC3E}">
        <p14:creationId xmlns:p14="http://schemas.microsoft.com/office/powerpoint/2010/main" val="35538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581957-11FF-422A-B6E1-CF62BD2E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4D822D-5DE1-44F6-89B5-D04687A69A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A transitive verb does not take a direct object.</a:t>
            </a:r>
          </a:p>
          <a:p>
            <a:endParaRPr lang="en-US" cap="none" dirty="0"/>
          </a:p>
          <a:p>
            <a:pPr marL="457200" indent="-457200">
              <a:buAutoNum type="alphaUcPeriod"/>
            </a:pPr>
            <a:r>
              <a:rPr lang="en-US" cap="none" dirty="0"/>
              <a:t>True</a:t>
            </a:r>
          </a:p>
          <a:p>
            <a:pPr marL="457200" indent="-457200">
              <a:buAutoNum type="alphaUcPeriod"/>
            </a:pPr>
            <a:r>
              <a:rPr lang="en-US" cap="none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9926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82DA0-E68A-4957-93C3-60FC3BD9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C35819-CB59-4AA9-AF8D-19CF8BD69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Option- b</a:t>
            </a:r>
          </a:p>
        </p:txBody>
      </p:sp>
    </p:spTree>
    <p:extLst>
      <p:ext uri="{BB962C8B-B14F-4D97-AF65-F5344CB8AC3E}">
        <p14:creationId xmlns:p14="http://schemas.microsoft.com/office/powerpoint/2010/main" val="104569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3B7A8-ADDE-419B-BD12-DA3F7D1F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b="1" cap="none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verbs</a:t>
            </a:r>
            <a:r>
              <a:rPr lang="en-US" b="1" cap="none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b="1" cap="none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b="1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b="1" cap="none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</a:t>
            </a:r>
            <a:r>
              <a:rPr lang="en-US" b="1" cap="none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b="1" cap="none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b="1" cap="none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</a:t>
            </a:r>
            <a:r>
              <a:rPr lang="en-US" b="1" cap="none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b="1" cap="none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object,</a:t>
            </a:r>
            <a:r>
              <a:rPr lang="en-US" b="1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</a:t>
            </a:r>
            <a:r>
              <a:rPr lang="en-US" b="1" cap="none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b="1" cap="none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meaning</a:t>
            </a:r>
            <a:r>
              <a:rPr lang="en-US" b="1" cap="none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b="1" cap="none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change. Use the context to decide if the verb has a different meaning from the one you are familiar</a:t>
            </a:r>
            <a:r>
              <a:rPr lang="en-US" b="1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with.</a:t>
            </a:r>
            <a:br>
              <a:rPr lang="en-US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38CEE4-DEA8-4EEB-BF97-7FC7038F56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216025" marR="0" indent="0">
              <a:spcBef>
                <a:spcPts val="1025"/>
              </a:spcBef>
              <a:spcAft>
                <a:spcPts val="0"/>
              </a:spcAft>
              <a:buNone/>
            </a:pPr>
            <a:r>
              <a:rPr lang="en-US" b="1" cap="none" dirty="0">
                <a:effectLst/>
                <a:latin typeface="PT Serif"/>
                <a:ea typeface="Times New Roman" panose="02020603050405020304" pitchFamily="18" charset="0"/>
              </a:rPr>
              <a:t>   Examples:</a:t>
            </a:r>
            <a:endParaRPr lang="en-US" cap="none" dirty="0">
              <a:effectLst/>
              <a:latin typeface="PT Serif"/>
              <a:ea typeface="Times New Roman" panose="02020603050405020304" pitchFamily="18" charset="0"/>
            </a:endParaRPr>
          </a:p>
          <a:p>
            <a:pPr marL="1450975" marR="659765" indent="-6350">
              <a:lnSpc>
                <a:spcPct val="91000"/>
              </a:lnSpc>
              <a:spcBef>
                <a:spcPts val="130"/>
              </a:spcBef>
              <a:spcAft>
                <a:spcPts val="0"/>
              </a:spcAft>
            </a:pPr>
            <a:r>
              <a:rPr lang="en-US" i="1" cap="none" dirty="0">
                <a:effectLst/>
                <a:latin typeface="PT Serif"/>
                <a:ea typeface="Times New Roman" panose="02020603050405020304" pitchFamily="18" charset="0"/>
              </a:rPr>
              <a:t>Tina and Jo were so clever the teacher moved them up to a higher class. (With object) tina and jo moved up to a higher class. (No object = same meaning)</a:t>
            </a:r>
            <a:endParaRPr lang="en-US" cap="none" dirty="0">
              <a:effectLst/>
              <a:latin typeface="PT Serif"/>
              <a:ea typeface="Times New Roman" panose="02020603050405020304" pitchFamily="18" charset="0"/>
            </a:endParaRPr>
          </a:p>
          <a:p>
            <a:pPr marL="1450975" marR="353695" indent="-6350">
              <a:lnSpc>
                <a:spcPct val="102000"/>
              </a:lnSpc>
              <a:spcBef>
                <a:spcPts val="435"/>
              </a:spcBef>
              <a:spcAft>
                <a:spcPts val="0"/>
              </a:spcAft>
            </a:pPr>
            <a:r>
              <a:rPr lang="en-US" i="1" cap="none" dirty="0">
                <a:effectLst/>
                <a:latin typeface="PT Serif"/>
                <a:ea typeface="Times New Roman" panose="02020603050405020304" pitchFamily="18" charset="0"/>
              </a:rPr>
              <a:t>I can drop you off at the station. (With object = drive you somewhere and leave you there)</a:t>
            </a:r>
            <a:endParaRPr lang="en-US" cap="none" dirty="0">
              <a:effectLst/>
              <a:latin typeface="PT Serif"/>
              <a:ea typeface="Times New Roman" panose="02020603050405020304" pitchFamily="18" charset="0"/>
            </a:endParaRPr>
          </a:p>
          <a:p>
            <a:pPr marL="1450975" marR="353695" indent="-6350">
              <a:lnSpc>
                <a:spcPct val="103000"/>
              </a:lnSpc>
              <a:spcBef>
                <a:spcPts val="1345"/>
              </a:spcBef>
              <a:spcAft>
                <a:spcPts val="0"/>
              </a:spcAft>
            </a:pPr>
            <a:r>
              <a:rPr lang="en-US" i="1" cap="none" dirty="0">
                <a:effectLst/>
                <a:latin typeface="PT Serif"/>
                <a:ea typeface="Times New Roman" panose="02020603050405020304" pitchFamily="18" charset="0"/>
              </a:rPr>
              <a:t>I was sitting in the armchair and I dropped off.(No object = fell asleep, different meaning)</a:t>
            </a:r>
            <a:endParaRPr lang="en-US" cap="none" dirty="0">
              <a:effectLst/>
              <a:latin typeface="PT Serif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3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7B35B-8AC7-484B-9688-95AE4F1D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45775"/>
            <a:ext cx="10364451" cy="2068920"/>
          </a:xfrm>
        </p:spPr>
        <p:txBody>
          <a:bodyPr/>
          <a:lstStyle/>
          <a:p>
            <a:r>
              <a:rPr lang="en-US" sz="32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POSITION OF THE OBJECT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PT Sans"/>
              </a:rPr>
              <a:t/>
            </a:r>
            <a:br>
              <a:rPr lang="en-US" b="1" i="0" dirty="0">
                <a:solidFill>
                  <a:srgbClr val="333333"/>
                </a:solidFill>
                <a:effectLst/>
                <a:latin typeface="PT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B930FF-F85B-49A4-AB48-18BCAE56A3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31236"/>
            <a:ext cx="10363826" cy="4359964"/>
          </a:xfrm>
        </p:spPr>
        <p:txBody>
          <a:bodyPr>
            <a:normAutofit/>
          </a:bodyPr>
          <a:lstStyle/>
          <a:p>
            <a:r>
              <a:rPr lang="en-US" sz="2800" b="0" i="0" cap="none" dirty="0">
                <a:solidFill>
                  <a:srgbClr val="333333"/>
                </a:solidFill>
                <a:effectLst/>
                <a:latin typeface="PT Serif"/>
              </a:rPr>
              <a:t>When </a:t>
            </a:r>
            <a:r>
              <a:rPr lang="en-US" sz="2800" b="1" i="0" cap="none" dirty="0">
                <a:solidFill>
                  <a:srgbClr val="333333"/>
                </a:solidFill>
                <a:effectLst/>
                <a:latin typeface="PT Serif"/>
              </a:rPr>
              <a:t>VERB + ADVERB  </a:t>
            </a:r>
            <a:r>
              <a:rPr lang="en-US" sz="2800" b="0" i="0" cap="none" dirty="0">
                <a:solidFill>
                  <a:srgbClr val="333333"/>
                </a:solidFill>
                <a:effectLst/>
                <a:latin typeface="PT Serif"/>
              </a:rPr>
              <a:t>type of phrasal verb has a direct object, we can usually </a:t>
            </a:r>
            <a:r>
              <a:rPr lang="en-US" sz="2800" b="1" i="0" cap="none" dirty="0">
                <a:solidFill>
                  <a:srgbClr val="333333"/>
                </a:solidFill>
                <a:effectLst/>
                <a:latin typeface="PT Serif"/>
              </a:rPr>
              <a:t>separate</a:t>
            </a:r>
            <a:r>
              <a:rPr lang="en-US" sz="2800" b="0" i="0" cap="none" dirty="0">
                <a:solidFill>
                  <a:srgbClr val="333333"/>
                </a:solidFill>
                <a:effectLst/>
                <a:latin typeface="PT Serif"/>
              </a:rPr>
              <a:t> the two parts. For example, "turn down" is </a:t>
            </a:r>
            <a:r>
              <a:rPr lang="en-US" sz="2800" b="1" i="0" cap="none" dirty="0">
                <a:solidFill>
                  <a:srgbClr val="333333"/>
                </a:solidFill>
                <a:effectLst/>
                <a:latin typeface="PT Serif"/>
              </a:rPr>
              <a:t>separable</a:t>
            </a:r>
            <a:r>
              <a:rPr lang="en-US" sz="2800" b="0" i="0" cap="none" dirty="0">
                <a:solidFill>
                  <a:srgbClr val="333333"/>
                </a:solidFill>
                <a:effectLst/>
                <a:latin typeface="PT Serif"/>
              </a:rPr>
              <a:t>. We can say: "</a:t>
            </a:r>
            <a:r>
              <a:rPr lang="en-US" sz="2800" b="1" i="0" cap="none" dirty="0">
                <a:solidFill>
                  <a:srgbClr val="333333"/>
                </a:solidFill>
                <a:effectLst/>
                <a:latin typeface="PT Serif"/>
              </a:rPr>
              <a:t>turn down</a:t>
            </a:r>
            <a:r>
              <a:rPr lang="en-US" sz="2800" b="0" i="0" cap="none" dirty="0">
                <a:solidFill>
                  <a:srgbClr val="333333"/>
                </a:solidFill>
                <a:effectLst/>
                <a:latin typeface="PT Serif"/>
              </a:rPr>
              <a:t> my offer" or "</a:t>
            </a:r>
            <a:r>
              <a:rPr lang="en-US" sz="2800" b="1" i="0" cap="none" dirty="0">
                <a:solidFill>
                  <a:srgbClr val="333333"/>
                </a:solidFill>
                <a:effectLst/>
                <a:latin typeface="PT Serif"/>
              </a:rPr>
              <a:t>turn</a:t>
            </a:r>
            <a:r>
              <a:rPr lang="en-US" sz="2800" b="0" i="0" cap="none" dirty="0">
                <a:solidFill>
                  <a:srgbClr val="333333"/>
                </a:solidFill>
                <a:effectLst/>
                <a:latin typeface="PT Serif"/>
              </a:rPr>
              <a:t> my offer </a:t>
            </a:r>
            <a:r>
              <a:rPr lang="en-US" sz="2800" b="1" i="0" cap="none" dirty="0">
                <a:solidFill>
                  <a:srgbClr val="333333"/>
                </a:solidFill>
                <a:effectLst/>
                <a:latin typeface="PT Serif"/>
              </a:rPr>
              <a:t>down</a:t>
            </a:r>
            <a:r>
              <a:rPr lang="en-US" sz="2800" b="0" i="0" cap="none" dirty="0">
                <a:solidFill>
                  <a:srgbClr val="333333"/>
                </a:solidFill>
                <a:effectLst/>
                <a:latin typeface="PT Serif"/>
              </a:rPr>
              <a:t>". Look at these example sentences: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cap="none" dirty="0">
                <a:solidFill>
                  <a:srgbClr val="333333"/>
                </a:solidFill>
                <a:latin typeface="PT Serif"/>
              </a:rPr>
              <a:t>They turned down my offer.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0" i="0" cap="none" dirty="0">
                <a:solidFill>
                  <a:srgbClr val="333333"/>
                </a:solidFill>
                <a:effectLst/>
                <a:latin typeface="PT Serif"/>
              </a:rPr>
              <a:t>They turned my offer down.</a:t>
            </a:r>
          </a:p>
          <a:p>
            <a:endParaRPr lang="en-US" cap="none" dirty="0"/>
          </a:p>
        </p:txBody>
      </p:sp>
      <p:pic>
        <p:nvPicPr>
          <p:cNvPr id="5131" name="Picture 11" descr="tick">
            <a:extLst>
              <a:ext uri="{FF2B5EF4-FFF2-40B4-BE49-F238E27FC236}">
                <a16:creationId xmlns:a16="http://schemas.microsoft.com/office/drawing/2014/main" xmlns="" id="{04A19AC5-7FDB-44AC-AF81-698D206A8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98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16B7E-E5D7-415E-A244-B5757AA8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8263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E1F365-76D4-41CF-9E62-17C9049E03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46922"/>
            <a:ext cx="10363826" cy="4744277"/>
          </a:xfrm>
        </p:spPr>
        <p:txBody>
          <a:bodyPr>
            <a:normAutofit/>
          </a:bodyPr>
          <a:lstStyle/>
          <a:p>
            <a:r>
              <a:rPr lang="en-US" sz="2800" b="0" i="0" cap="none">
                <a:solidFill>
                  <a:srgbClr val="333333"/>
                </a:solidFill>
                <a:effectLst/>
                <a:latin typeface="PT Serif"/>
              </a:rPr>
              <a:t>However, if the direct object is a </a:t>
            </a:r>
            <a:r>
              <a:rPr lang="en-US" sz="2800" b="1" i="0" cap="none">
                <a:solidFill>
                  <a:srgbClr val="333333"/>
                </a:solidFill>
                <a:effectLst/>
                <a:latin typeface="PT Serif"/>
              </a:rPr>
              <a:t>pronoun</a:t>
            </a:r>
            <a:r>
              <a:rPr lang="en-US" sz="2800" b="0" i="0" cap="none">
                <a:solidFill>
                  <a:srgbClr val="333333"/>
                </a:solidFill>
                <a:effectLst/>
                <a:latin typeface="PT Serif"/>
              </a:rPr>
              <a:t>, we have no choice. We </a:t>
            </a:r>
            <a:r>
              <a:rPr lang="en-US" sz="2800" b="1" i="0" cap="none">
                <a:solidFill>
                  <a:srgbClr val="333333"/>
                </a:solidFill>
                <a:effectLst/>
                <a:latin typeface="PT Serif"/>
              </a:rPr>
              <a:t>must</a:t>
            </a:r>
            <a:r>
              <a:rPr lang="en-US" sz="2800" b="0" i="0" cap="none">
                <a:solidFill>
                  <a:srgbClr val="333333"/>
                </a:solidFill>
                <a:effectLst/>
                <a:latin typeface="PT Serif"/>
              </a:rPr>
              <a:t> separate the two parts of the verb and insert the pronoun. Look at these examples with the verb "switch on". Note that the last one is impossible: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cap="none">
                <a:solidFill>
                  <a:srgbClr val="333333"/>
                </a:solidFill>
                <a:latin typeface="PT Serif"/>
              </a:rPr>
              <a:t>John switched on the radio.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cap="none">
                <a:solidFill>
                  <a:srgbClr val="333333"/>
                </a:solidFill>
                <a:latin typeface="PT Serif"/>
              </a:rPr>
              <a:t>John switched the radio 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cap="none">
                <a:latin typeface="PT Serif"/>
              </a:rPr>
              <a:t>John switched it on.</a:t>
            </a:r>
          </a:p>
          <a:p>
            <a:pPr marL="0" indent="0">
              <a:buNone/>
            </a:pPr>
            <a:r>
              <a:rPr lang="en-US" sz="2800" cap="none">
                <a:latin typeface="PT Serif"/>
              </a:rPr>
              <a:t> X  John switched on it.</a:t>
            </a:r>
            <a:endParaRPr lang="en-US" sz="2800" cap="none" dirty="0">
              <a:latin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3084562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7674E4-526D-4FA9-B558-38632E7B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72B88E-6A5B-4C3A-8947-D48F37B397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Phrasal verbs CAN be separated?</a:t>
            </a:r>
          </a:p>
          <a:p>
            <a:r>
              <a:rPr lang="en-US" dirty="0"/>
              <a:t>A. yes</a:t>
            </a:r>
          </a:p>
          <a:p>
            <a:r>
              <a:rPr lang="en-US" dirty="0"/>
              <a:t>B.  no</a:t>
            </a:r>
          </a:p>
        </p:txBody>
      </p:sp>
    </p:spTree>
    <p:extLst>
      <p:ext uri="{BB962C8B-B14F-4D97-AF65-F5344CB8AC3E}">
        <p14:creationId xmlns:p14="http://schemas.microsoft.com/office/powerpoint/2010/main" val="19481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E7A4F-85A8-4039-88A1-A86D08FB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376D0A-DB78-4D75-8A12-0352B1D989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Option- b</a:t>
            </a:r>
          </a:p>
        </p:txBody>
      </p:sp>
    </p:spTree>
    <p:extLst>
      <p:ext uri="{BB962C8B-B14F-4D97-AF65-F5344CB8AC3E}">
        <p14:creationId xmlns:p14="http://schemas.microsoft.com/office/powerpoint/2010/main" val="3200605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D58954F-C5AC-4BE0-811D-8DFE18E350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359E835-CE77-4DCC-8EC3-1924094D3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12A1E1-74CA-494E-B135-EF9E265A1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79" r="5551" b="-1"/>
          <a:stretch/>
        </p:blipFill>
        <p:spPr>
          <a:xfrm>
            <a:off x="8157374" y="10"/>
            <a:ext cx="4034626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3B59B5-123A-4DC5-87BD-6D3E22FA6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E0E93E-37A8-475B-B5B4-7430AC54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 b="1" i="1" u="sng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POSITION OF THE OBJECT   </a:t>
            </a:r>
            <a:br>
              <a:rPr lang="en-US" b="1" i="1" u="sng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i="1" u="sng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b="1" i="1" u="sng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i="0" cap="none">
                <a:effectLst/>
                <a:latin typeface="PT Serif"/>
              </a:rPr>
              <a:t>VERB + PREPOSITION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949AFA-3CAB-4127-A8BA-B00BD15FF1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0" i="0" cap="none">
                <a:effectLst/>
                <a:latin typeface="PT Serif"/>
              </a:rPr>
              <a:t>Prepositional verbs </a:t>
            </a:r>
            <a:r>
              <a:rPr lang="en-US" b="1" i="0" cap="none">
                <a:effectLst/>
                <a:latin typeface="PT Serif"/>
              </a:rPr>
              <a:t>cannot be separated</a:t>
            </a:r>
            <a:r>
              <a:rPr lang="en-US" b="0" i="0" cap="none">
                <a:effectLst/>
                <a:latin typeface="PT Serif"/>
              </a:rPr>
              <a:t>. That means that we cannot put the direct object between the two parts.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0" i="0" cap="none">
                <a:effectLst/>
                <a:latin typeface="PT Serif"/>
              </a:rPr>
              <a:t> For example, we must say "look after the baby". We cannot say "look the baby after</a:t>
            </a:r>
            <a:r>
              <a:rPr lang="en-US" b="0" i="0">
                <a:effectLst/>
                <a:latin typeface="PT Serif"/>
              </a:rPr>
              <a:t>":</a:t>
            </a:r>
          </a:p>
          <a:p>
            <a:pPr>
              <a:lnSpc>
                <a:spcPct val="110000"/>
              </a:lnSpc>
            </a:pPr>
            <a:endParaRPr lang="en-US" b="0" i="0">
              <a:effectLst/>
              <a:latin typeface="PT Serif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cap="none">
                <a:latin typeface="PT Serif"/>
              </a:rPr>
              <a:t>Who is looking after the baby?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cap="none">
                <a:latin typeface="PT Serif"/>
              </a:rPr>
              <a:t>X Who is looking the baby after?</a:t>
            </a:r>
            <a:endParaRPr lang="en-US" cap="none"/>
          </a:p>
        </p:txBody>
      </p:sp>
    </p:spTree>
    <p:extLst>
      <p:ext uri="{BB962C8B-B14F-4D97-AF65-F5344CB8AC3E}">
        <p14:creationId xmlns:p14="http://schemas.microsoft.com/office/powerpoint/2010/main" val="144244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82956-0C63-4D91-A72C-435926DB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AC5DF3-E8D6-4EE4-84D3-876BCAC828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Which of the following is a correct sentence?</a:t>
            </a:r>
          </a:p>
          <a:p>
            <a:r>
              <a:rPr lang="en-US" cap="none" dirty="0"/>
              <a:t>A. Ria switched on the light.</a:t>
            </a:r>
          </a:p>
          <a:p>
            <a:r>
              <a:rPr lang="en-US" cap="none" dirty="0"/>
              <a:t>B. Ria switched the light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65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5EA5C6-6669-4AF3-A332-432938A9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xmlns="" id="{E0FFC529-12B8-4FA5-8FBF-E718D0B02B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618517"/>
            <a:ext cx="10479939" cy="5419426"/>
          </a:xfrm>
        </p:spPr>
      </p:pic>
    </p:spTree>
    <p:extLst>
      <p:ext uri="{BB962C8B-B14F-4D97-AF65-F5344CB8AC3E}">
        <p14:creationId xmlns:p14="http://schemas.microsoft.com/office/powerpoint/2010/main" val="41543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B7A11-FBE8-4A9D-8BA4-40F6037F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47998D60-8D6F-46E9-9B8F-C09095892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" y="618517"/>
            <a:ext cx="10016162" cy="5620966"/>
          </a:xfrm>
        </p:spPr>
      </p:pic>
    </p:spTree>
    <p:extLst>
      <p:ext uri="{BB962C8B-B14F-4D97-AF65-F5344CB8AC3E}">
        <p14:creationId xmlns:p14="http://schemas.microsoft.com/office/powerpoint/2010/main" val="1263630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974C7-1900-42A6-88D0-920F908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64D0BD-4D26-4961-8199-BBC5B61445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What is the meaning of the phrasal verb ‘</a:t>
            </a:r>
            <a:r>
              <a:rPr lang="en-US" b="1" cap="none" dirty="0"/>
              <a:t>look through’ </a:t>
            </a:r>
            <a:r>
              <a:rPr lang="en-US" cap="none" dirty="0"/>
              <a:t>?</a:t>
            </a:r>
          </a:p>
          <a:p>
            <a:r>
              <a:rPr lang="en-US" cap="none" dirty="0"/>
              <a:t>A.  Think about something that happened in the past</a:t>
            </a:r>
          </a:p>
          <a:p>
            <a:r>
              <a:rPr lang="en-US" cap="none" dirty="0"/>
              <a:t>B.   Visit a person or a place for short time</a:t>
            </a:r>
          </a:p>
          <a:p>
            <a:r>
              <a:rPr lang="en-US" cap="none" dirty="0"/>
              <a:t>C.  Read something quickly and briefly</a:t>
            </a:r>
          </a:p>
          <a:p>
            <a:r>
              <a:rPr lang="en-US" cap="none" dirty="0"/>
              <a:t>D.  Rely on somebody</a:t>
            </a:r>
          </a:p>
        </p:txBody>
      </p:sp>
    </p:spTree>
    <p:extLst>
      <p:ext uri="{BB962C8B-B14F-4D97-AF65-F5344CB8AC3E}">
        <p14:creationId xmlns:p14="http://schemas.microsoft.com/office/powerpoint/2010/main" val="1823887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A0029-F435-4EAE-8233-EF6C417C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4965A-81FE-4671-9ACC-1727B75EC4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Option- c</a:t>
            </a:r>
          </a:p>
        </p:txBody>
      </p:sp>
    </p:spTree>
    <p:extLst>
      <p:ext uri="{BB962C8B-B14F-4D97-AF65-F5344CB8AC3E}">
        <p14:creationId xmlns:p14="http://schemas.microsoft.com/office/powerpoint/2010/main" val="1971756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06FB1-4A7A-44C7-9CAA-0DDCFA58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F3FA1DD8-B908-4851-B74C-C9841EE98C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1" b="2145"/>
          <a:stretch/>
        </p:blipFill>
        <p:spPr>
          <a:xfrm>
            <a:off x="913774" y="500063"/>
            <a:ext cx="10364451" cy="5476667"/>
          </a:xfrm>
        </p:spPr>
      </p:pic>
    </p:spTree>
    <p:extLst>
      <p:ext uri="{BB962C8B-B14F-4D97-AF65-F5344CB8AC3E}">
        <p14:creationId xmlns:p14="http://schemas.microsoft.com/office/powerpoint/2010/main" val="1126041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C8B4B-C57B-44C8-9922-72FCAF1D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3F76DF-01CC-4A53-ACF1-1567582933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Which of the following phrasal verb means- manage to survive in spite of difficulties.</a:t>
            </a:r>
          </a:p>
          <a:p>
            <a:r>
              <a:rPr lang="en-US" cap="none" dirty="0"/>
              <a:t>A. Get on</a:t>
            </a:r>
          </a:p>
          <a:p>
            <a:r>
              <a:rPr lang="en-US" cap="none" dirty="0"/>
              <a:t>B. Get by</a:t>
            </a:r>
          </a:p>
          <a:p>
            <a:r>
              <a:rPr lang="en-US" cap="none" dirty="0"/>
              <a:t>C. Get off</a:t>
            </a:r>
          </a:p>
          <a:p>
            <a:r>
              <a:rPr lang="en-US" cap="none" dirty="0"/>
              <a:t>D.  Get in</a:t>
            </a:r>
          </a:p>
        </p:txBody>
      </p:sp>
    </p:spTree>
    <p:extLst>
      <p:ext uri="{BB962C8B-B14F-4D97-AF65-F5344CB8AC3E}">
        <p14:creationId xmlns:p14="http://schemas.microsoft.com/office/powerpoint/2010/main" val="3454101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9FA34-B347-4A83-A99A-8D80D7DC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2545FD-DB75-46C5-AFDA-31D1509DA4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Option- b</a:t>
            </a:r>
          </a:p>
        </p:txBody>
      </p:sp>
    </p:spTree>
    <p:extLst>
      <p:ext uri="{BB962C8B-B14F-4D97-AF65-F5344CB8AC3E}">
        <p14:creationId xmlns:p14="http://schemas.microsoft.com/office/powerpoint/2010/main" val="2144000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962FD-F226-46A1-9625-E8AF41BD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BA83FDF7-C420-4CD0-96D9-2472BC008B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9" b="6168"/>
          <a:stretch/>
        </p:blipFill>
        <p:spPr>
          <a:xfrm>
            <a:off x="913775" y="618517"/>
            <a:ext cx="10364451" cy="5296507"/>
          </a:xfrm>
        </p:spPr>
      </p:pic>
    </p:spTree>
    <p:extLst>
      <p:ext uri="{BB962C8B-B14F-4D97-AF65-F5344CB8AC3E}">
        <p14:creationId xmlns:p14="http://schemas.microsoft.com/office/powerpoint/2010/main" val="3279691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5399C0-7F23-4A9B-B44A-A64511E2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AC1599-83D1-4FBE-B6AD-42F24BA55A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Which of the following is not a phrasal verb ?</a:t>
            </a:r>
          </a:p>
          <a:p>
            <a:r>
              <a:rPr lang="en-US" dirty="0"/>
              <a:t>A. come over</a:t>
            </a:r>
          </a:p>
          <a:p>
            <a:r>
              <a:rPr lang="en-US" dirty="0"/>
              <a:t>B. come through</a:t>
            </a:r>
          </a:p>
          <a:p>
            <a:r>
              <a:rPr lang="en-US" dirty="0"/>
              <a:t>C. come off</a:t>
            </a:r>
          </a:p>
          <a:p>
            <a:r>
              <a:rPr lang="en-US" dirty="0"/>
              <a:t>D. come enjoy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56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0FB39-7037-473C-94E0-42F582FA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7CC426-65C2-4608-9415-84FFEE1B79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Option- d</a:t>
            </a:r>
          </a:p>
        </p:txBody>
      </p:sp>
    </p:spTree>
    <p:extLst>
      <p:ext uri="{BB962C8B-B14F-4D97-AF65-F5344CB8AC3E}">
        <p14:creationId xmlns:p14="http://schemas.microsoft.com/office/powerpoint/2010/main" val="3045867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7A027-A82D-4C0A-A299-B70868C2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xmlns="" id="{E8E81267-DB26-47CA-849D-C10CA6AA3E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4"/>
          <a:stretch/>
        </p:blipFill>
        <p:spPr>
          <a:xfrm>
            <a:off x="913774" y="814388"/>
            <a:ext cx="10516225" cy="5200650"/>
          </a:xfrm>
        </p:spPr>
      </p:pic>
    </p:spTree>
    <p:extLst>
      <p:ext uri="{BB962C8B-B14F-4D97-AF65-F5344CB8AC3E}">
        <p14:creationId xmlns:p14="http://schemas.microsoft.com/office/powerpoint/2010/main" val="4088037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3C16FD-40EE-471B-B4AE-3A664E11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Activity- </a:t>
            </a:r>
            <a:r>
              <a:rPr lang="en-US" cap="none" dirty="0"/>
              <a:t>Make a student presenter to match the given columns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B5008AF3-1C07-4493-8799-DFDDEAE081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47840544"/>
              </p:ext>
            </p:extLst>
          </p:nvPr>
        </p:nvGraphicFramePr>
        <p:xfrm>
          <a:off x="914400" y="2366963"/>
          <a:ext cx="10363200" cy="387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xmlns="" val="251684346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xmlns="" val="2292018586"/>
                    </a:ext>
                  </a:extLst>
                </a:gridCol>
              </a:tblGrid>
              <a:tr h="968130">
                <a:tc>
                  <a:txBody>
                    <a:bodyPr/>
                    <a:lstStyle/>
                    <a:p>
                      <a:r>
                        <a:rPr lang="en-US" b="0" dirty="0"/>
                        <a:t>Go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Examine or check carefully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8864112"/>
                  </a:ext>
                </a:extLst>
              </a:tr>
              <a:tr h="968130">
                <a:tc>
                  <a:txBody>
                    <a:bodyPr/>
                    <a:lstStyle/>
                    <a:p>
                      <a:r>
                        <a:rPr lang="en-US" dirty="0"/>
                        <a:t>Go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Leave your house to go to a special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191618"/>
                  </a:ext>
                </a:extLst>
              </a:tr>
              <a:tr h="968130">
                <a:tc>
                  <a:txBody>
                    <a:bodyPr/>
                    <a:lstStyle/>
                    <a:p>
                      <a:r>
                        <a:rPr lang="en-US" dirty="0"/>
                        <a:t>Go 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46145405"/>
                  </a:ext>
                </a:extLst>
              </a:tr>
              <a:tr h="968130">
                <a:tc>
                  <a:txBody>
                    <a:bodyPr/>
                    <a:lstStyle/>
                    <a:p>
                      <a:r>
                        <a:rPr lang="en-US" dirty="0"/>
                        <a:t>Go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Chase or follow somebody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595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3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3135B-FCFC-4C5A-AF84-C5CDA84A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1BAF7A-39D6-4D3D-8CC3-CD1DE0671D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b="0" i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i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phrasal verb</a:t>
            </a:r>
            <a:r>
              <a:rPr lang="en-US" sz="2000" b="0" i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combination of two or three words from different grammatical categories.</a:t>
            </a: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True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5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C4C85-E12F-418D-A983-21B55AD9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0B59C9B9-5C06-45A4-A501-D39703E447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0" b="6815"/>
          <a:stretch/>
        </p:blipFill>
        <p:spPr>
          <a:xfrm>
            <a:off x="913774" y="618517"/>
            <a:ext cx="10364451" cy="5425096"/>
          </a:xfrm>
        </p:spPr>
      </p:pic>
    </p:spTree>
    <p:extLst>
      <p:ext uri="{BB962C8B-B14F-4D97-AF65-F5344CB8AC3E}">
        <p14:creationId xmlns:p14="http://schemas.microsoft.com/office/powerpoint/2010/main" val="3880080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38288-8AB0-4CB5-9495-2486F4DE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D37ED6-A77A-4996-8B54-914BAE4C89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Which of the following phrasal verb means- relieve something temporarily</a:t>
            </a:r>
          </a:p>
          <a:p>
            <a:endParaRPr lang="en-US" cap="none" dirty="0"/>
          </a:p>
          <a:p>
            <a:r>
              <a:rPr lang="en-US" cap="none" dirty="0"/>
              <a:t>A. Take off</a:t>
            </a:r>
          </a:p>
          <a:p>
            <a:r>
              <a:rPr lang="en-US" cap="none" dirty="0"/>
              <a:t>B. Take over</a:t>
            </a:r>
          </a:p>
          <a:p>
            <a:r>
              <a:rPr lang="en-US" cap="none" dirty="0"/>
              <a:t>C. Take out</a:t>
            </a:r>
          </a:p>
          <a:p>
            <a:r>
              <a:rPr lang="en-US" cap="none" dirty="0"/>
              <a:t>D. Take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50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6199A-7456-4399-993B-C2E7D6C1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59075D-A487-4EC7-A3B2-D6A2E60B01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Option- a</a:t>
            </a:r>
          </a:p>
        </p:txBody>
      </p:sp>
    </p:spTree>
    <p:extLst>
      <p:ext uri="{BB962C8B-B14F-4D97-AF65-F5344CB8AC3E}">
        <p14:creationId xmlns:p14="http://schemas.microsoft.com/office/powerpoint/2010/main" val="1538419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A65AF8-6899-4D0E-880F-B578C6BC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E3F4A553-CE0C-40A2-83FC-548B9333EE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7" b="7451"/>
          <a:stretch/>
        </p:blipFill>
        <p:spPr>
          <a:xfrm>
            <a:off x="913774" y="618517"/>
            <a:ext cx="10473364" cy="5482246"/>
          </a:xfrm>
        </p:spPr>
      </p:pic>
    </p:spTree>
    <p:extLst>
      <p:ext uri="{BB962C8B-B14F-4D97-AF65-F5344CB8AC3E}">
        <p14:creationId xmlns:p14="http://schemas.microsoft.com/office/powerpoint/2010/main" val="3459366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xmlns="" id="{6E3254AE-C4CD-426D-A6E8-7FA13B0F8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A201C818-0C5A-4564-9B9F-98B7ABEA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1319" y="2367091"/>
            <a:ext cx="4163048" cy="3424107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F5C53434-A0C7-4A81-8EB0-D460DAD9B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39D37-BDAB-46E4-8199-8C4EB959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DE17F-5707-4615-A34A-D2D9395925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r>
              <a:rPr lang="en-US" b="1" i="0" cap="none" dirty="0">
                <a:effectLst/>
                <a:latin typeface="Open Sans"/>
              </a:rPr>
              <a:t>Choose what best defines the picture.</a:t>
            </a:r>
          </a:p>
          <a:p>
            <a:r>
              <a:rPr lang="en-US" b="1" cap="none" dirty="0">
                <a:latin typeface="Open Sans"/>
              </a:rPr>
              <a:t>A.  Break up</a:t>
            </a:r>
          </a:p>
          <a:p>
            <a:r>
              <a:rPr lang="en-US" b="1" cap="none" dirty="0">
                <a:latin typeface="Open Sans"/>
              </a:rPr>
              <a:t>B.  Break down</a:t>
            </a:r>
          </a:p>
          <a:p>
            <a:r>
              <a:rPr lang="en-US" b="1" cap="none" dirty="0">
                <a:latin typeface="Open Sans"/>
              </a:rPr>
              <a:t>C.  Break in</a:t>
            </a:r>
          </a:p>
          <a:p>
            <a:r>
              <a:rPr lang="en-US" b="1" cap="none" dirty="0">
                <a:latin typeface="Open Sans"/>
              </a:rPr>
              <a:t>D.  Break out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95462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3F012C5-2940-4F3E-BB5E-B8B2C9E829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B37C977-E7E3-44AC-AEC8-2E2764190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70DF37D-86A3-45DB-B1C1-580462D4BB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D5D04-CB54-45FD-92A8-AF34D485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chemeClr val="bg1"/>
                </a:solidFill>
              </a:rPr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350109-136E-4D56-B670-8052FE99EF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79078" y="960814"/>
            <a:ext cx="6247722" cy="4830385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OPTION- B</a:t>
            </a:r>
          </a:p>
        </p:txBody>
      </p:sp>
    </p:spTree>
    <p:extLst>
      <p:ext uri="{BB962C8B-B14F-4D97-AF65-F5344CB8AC3E}">
        <p14:creationId xmlns:p14="http://schemas.microsoft.com/office/powerpoint/2010/main" val="2715354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6600" cap="none" dirty="0" smtClean="0">
                <a:solidFill>
                  <a:srgbClr val="222222"/>
                </a:solidFill>
                <a:latin typeface="Verdana"/>
              </a:rPr>
              <a:t>“</a:t>
            </a:r>
            <a:r>
              <a:rPr lang="en-US" sz="6600" cap="none" dirty="0" smtClean="0">
                <a:solidFill>
                  <a:srgbClr val="222222"/>
                </a:solidFill>
                <a:latin typeface="Agency FB" pitchFamily="34" charset="0"/>
              </a:rPr>
              <a:t>Practice is just as valuable as a sale. The sale will make you a living; the skill will make you a fortune.”</a:t>
            </a:r>
            <a:endParaRPr lang="en-US" sz="6600" cap="none" dirty="0" smtClean="0">
              <a:latin typeface="Agency FB" pitchFamily="34" charset="0"/>
            </a:endParaRPr>
          </a:p>
          <a:p>
            <a:pPr marL="0" indent="0">
              <a:buNone/>
            </a:pPr>
            <a:r>
              <a:rPr lang="en-US" sz="6600" dirty="0" smtClean="0">
                <a:latin typeface="Cooper Black" pitchFamily="18" charset="0"/>
              </a:rPr>
              <a:t>           </a:t>
            </a:r>
            <a:r>
              <a:rPr lang="en-US" sz="6600" dirty="0" smtClean="0">
                <a:latin typeface="Cooper Black" pitchFamily="18" charset="0"/>
              </a:rPr>
              <a:t>Thank you</a:t>
            </a:r>
            <a:endParaRPr lang="en-US" sz="6600" dirty="0"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6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82DA0-E68A-4957-93C3-60FC3BD9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C35819-CB59-4AA9-AF8D-19CF8BD69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Option- A</a:t>
            </a:r>
          </a:p>
        </p:txBody>
      </p:sp>
    </p:spTree>
    <p:extLst>
      <p:ext uri="{BB962C8B-B14F-4D97-AF65-F5344CB8AC3E}">
        <p14:creationId xmlns:p14="http://schemas.microsoft.com/office/powerpoint/2010/main" val="71192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en-US" b="1" cap="none" dirty="0" smtClean="0">
                <a:solidFill>
                  <a:srgbClr val="444444"/>
                </a:solidFill>
                <a:latin typeface="Open Sans"/>
              </a:rPr>
              <a:t>Why are phrasal verbs important?</a:t>
            </a:r>
            <a:br>
              <a:rPr lang="en-US" b="1" cap="none" dirty="0" smtClean="0">
                <a:solidFill>
                  <a:srgbClr val="444444"/>
                </a:solidFill>
                <a:latin typeface="Open Sans"/>
              </a:rPr>
            </a:br>
            <a:endParaRPr lang="en-US" b="1" cap="none" dirty="0" smtClean="0">
              <a:solidFill>
                <a:srgbClr val="444444"/>
              </a:solidFill>
              <a:latin typeface="Open Sans"/>
            </a:endParaRPr>
          </a:p>
          <a:p>
            <a:pPr fontAlgn="base"/>
            <a:r>
              <a:rPr lang="en-US" cap="none" dirty="0" smtClean="0">
                <a:solidFill>
                  <a:srgbClr val="444444"/>
                </a:solidFill>
                <a:latin typeface="Open Sans"/>
              </a:rPr>
              <a:t>Phrasal verbs are very common – they appear in all areas of </a:t>
            </a:r>
            <a:r>
              <a:rPr lang="en-US" cap="none" dirty="0">
                <a:solidFill>
                  <a:srgbClr val="444444"/>
                </a:solidFill>
                <a:latin typeface="Open Sans"/>
              </a:rPr>
              <a:t>E</a:t>
            </a:r>
            <a:r>
              <a:rPr lang="en-US" cap="none" dirty="0" smtClean="0">
                <a:solidFill>
                  <a:srgbClr val="444444"/>
                </a:solidFill>
                <a:latin typeface="Open Sans"/>
              </a:rPr>
              <a:t>nglish, from business </a:t>
            </a:r>
            <a:r>
              <a:rPr lang="en-US" cap="none" dirty="0">
                <a:solidFill>
                  <a:srgbClr val="444444"/>
                </a:solidFill>
                <a:latin typeface="Open Sans"/>
              </a:rPr>
              <a:t>E</a:t>
            </a:r>
            <a:r>
              <a:rPr lang="en-US" cap="none" dirty="0" smtClean="0">
                <a:solidFill>
                  <a:srgbClr val="444444"/>
                </a:solidFill>
                <a:latin typeface="Open Sans"/>
              </a:rPr>
              <a:t>nglish and academic </a:t>
            </a:r>
            <a:r>
              <a:rPr lang="en-US" cap="none" dirty="0">
                <a:solidFill>
                  <a:srgbClr val="444444"/>
                </a:solidFill>
                <a:latin typeface="Open Sans"/>
              </a:rPr>
              <a:t>E</a:t>
            </a:r>
            <a:r>
              <a:rPr lang="en-US" cap="none" dirty="0" smtClean="0">
                <a:solidFill>
                  <a:srgbClr val="444444"/>
                </a:solidFill>
                <a:latin typeface="Open Sans"/>
              </a:rPr>
              <a:t>nglish right the way through to informal, spoken English.</a:t>
            </a:r>
          </a:p>
          <a:p>
            <a:pPr fontAlgn="base"/>
            <a:r>
              <a:rPr lang="en-US" cap="none" dirty="0" smtClean="0">
                <a:solidFill>
                  <a:srgbClr val="444444"/>
                </a:solidFill>
                <a:latin typeface="Open Sans"/>
              </a:rPr>
              <a:t>Using phrasal verbs correctly makes your </a:t>
            </a:r>
            <a:r>
              <a:rPr lang="en-US" cap="none" dirty="0">
                <a:solidFill>
                  <a:srgbClr val="444444"/>
                </a:solidFill>
                <a:latin typeface="Open Sans"/>
              </a:rPr>
              <a:t>E</a:t>
            </a:r>
            <a:r>
              <a:rPr lang="en-US" cap="none" dirty="0" smtClean="0">
                <a:solidFill>
                  <a:srgbClr val="444444"/>
                </a:solidFill>
                <a:latin typeface="Open Sans"/>
              </a:rPr>
              <a:t>nglish sound natural and fluent and they occur so frequently in </a:t>
            </a:r>
            <a:r>
              <a:rPr lang="en-US" cap="none" dirty="0">
                <a:solidFill>
                  <a:srgbClr val="444444"/>
                </a:solidFill>
                <a:latin typeface="Open Sans"/>
              </a:rPr>
              <a:t>E</a:t>
            </a:r>
            <a:r>
              <a:rPr lang="en-US" cap="none" dirty="0" smtClean="0">
                <a:solidFill>
                  <a:srgbClr val="444444"/>
                </a:solidFill>
                <a:latin typeface="Open Sans"/>
              </a:rPr>
              <a:t>nglish that students need to master them if they are ever going to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D58954F-C5AC-4BE0-811D-8DFE18E350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359E835-CE77-4DCC-8EC3-1924094D3B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8A4867-93D1-4D9F-B64E-AA11EC172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6" r="43178" b="-1"/>
          <a:stretch/>
        </p:blipFill>
        <p:spPr>
          <a:xfrm>
            <a:off x="8157374" y="10"/>
            <a:ext cx="4034626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03B59B5-123A-4DC5-87BD-6D3E22FA65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47595D-097E-4BD8-A704-802AD49E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pPr marL="776605" marR="419735" indent="-6350">
              <a:spcBef>
                <a:spcPts val="1025"/>
              </a:spcBef>
              <a:spcAft>
                <a:spcPts val="0"/>
              </a:spcAft>
            </a:pPr>
            <a:r>
              <a:rPr lang="en-US" sz="2500" cap="non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aware that one of the special features of phrasal verbs is that some of them have many</a:t>
            </a:r>
            <a:br>
              <a:rPr lang="en-US" sz="2500" cap="non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500" cap="non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meanings </a:t>
            </a:r>
            <a:endParaRPr lang="en-US" sz="25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75A6FB-55A9-4AFD-B3B4-BD259E4A2F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pPr marL="770255" marR="40894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example, </a:t>
            </a:r>
          </a:p>
          <a:p>
            <a:pPr marL="770255" marR="40894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pick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something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 floor, you can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pick</a:t>
            </a:r>
            <a:r>
              <a:rPr lang="en-US" sz="1900" b="1" cap="none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900" b="1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900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language</a:t>
            </a:r>
            <a:r>
              <a:rPr lang="en-US" sz="1900" cap="none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900" cap="none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</a:t>
            </a:r>
            <a:r>
              <a:rPr lang="en-US" sz="1900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habits,</a:t>
            </a:r>
            <a:r>
              <a:rPr lang="en-US" sz="19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900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weather</a:t>
            </a:r>
            <a:r>
              <a:rPr lang="en-US" sz="1900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9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pick</a:t>
            </a:r>
            <a:r>
              <a:rPr lang="en-US" sz="1900" b="1" cap="none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9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900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900" cap="none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pick</a:t>
            </a:r>
            <a:r>
              <a:rPr lang="en-US" sz="1900" b="1" cap="none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900" b="1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900" cap="none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bargain, a</a:t>
            </a:r>
            <a:r>
              <a:rPr lang="en-US" sz="1900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radio</a:t>
            </a:r>
            <a:r>
              <a:rPr lang="en-US" sz="1900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9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pick</a:t>
            </a:r>
            <a:r>
              <a:rPr lang="en-US" sz="1900" b="1" cap="none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900" b="1" cap="none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900" cap="none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signal,</a:t>
            </a:r>
            <a:r>
              <a:rPr lang="en-US" sz="19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900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economy</a:t>
            </a:r>
            <a:r>
              <a:rPr lang="en-US" sz="1900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900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pick</a:t>
            </a:r>
            <a:r>
              <a:rPr lang="en-US" sz="1900" b="1" cap="none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900" cap="none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900" cap="none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pick</a:t>
            </a:r>
            <a:r>
              <a:rPr lang="en-US" sz="1900" b="1" cap="none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900" b="1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900" cap="none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story</a:t>
            </a:r>
            <a:r>
              <a:rPr lang="en-US" sz="1900" cap="none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 you left it, you can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pick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someone </a:t>
            </a:r>
            <a:r>
              <a:rPr lang="en-US" sz="1900" b="1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your car. Sometimes the meanings are clearly related, some being more literal and some more</a:t>
            </a:r>
            <a:r>
              <a:rPr lang="en-US" sz="1900" cap="none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metaphorical.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900" cap="non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sz="1900" cap="none" dirty="0"/>
          </a:p>
        </p:txBody>
      </p:sp>
    </p:spTree>
    <p:extLst>
      <p:ext uri="{BB962C8B-B14F-4D97-AF65-F5344CB8AC3E}">
        <p14:creationId xmlns:p14="http://schemas.microsoft.com/office/powerpoint/2010/main" val="164951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1CC74B-8EB1-4ECC-9D3E-43B07588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79DFCF-2BE2-4A0F-9FB0-45BF15293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Do the phrasal verbs have different meaning in the different contexts?</a:t>
            </a:r>
          </a:p>
          <a:p>
            <a:endParaRPr lang="en-US" cap="none" dirty="0"/>
          </a:p>
          <a:p>
            <a:r>
              <a:rPr lang="en-US" cap="none" dirty="0"/>
              <a:t>A. True</a:t>
            </a:r>
          </a:p>
          <a:p>
            <a:r>
              <a:rPr lang="en-US" cap="none" dirty="0"/>
              <a:t>B.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82DA0-E68A-4957-93C3-60FC3BD9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C35819-CB59-4AA9-AF8D-19CF8BD692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Option- A</a:t>
            </a:r>
          </a:p>
        </p:txBody>
      </p:sp>
    </p:spTree>
    <p:extLst>
      <p:ext uri="{BB962C8B-B14F-4D97-AF65-F5344CB8AC3E}">
        <p14:creationId xmlns:p14="http://schemas.microsoft.com/office/powerpoint/2010/main" val="13183972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925</Words>
  <Application>Microsoft Office PowerPoint</Application>
  <PresentationFormat>Custom</PresentationFormat>
  <Paragraphs>202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Droplet</vt:lpstr>
      <vt:lpstr>PowerPoint Presentation</vt:lpstr>
      <vt:lpstr>A Phrasal verb is the combination of two or three words from different grammatical categories — a verb and a particle, such as an adverb or a preposition — to form a single semantic unit on a lexical or syntactic level. </vt:lpstr>
      <vt:lpstr>PowerPoint Presentation</vt:lpstr>
      <vt:lpstr>Poll Question</vt:lpstr>
      <vt:lpstr>answer</vt:lpstr>
      <vt:lpstr>PowerPoint Presentation</vt:lpstr>
      <vt:lpstr>Be aware that one of the special features of phrasal verbs is that some of them have many different meanings </vt:lpstr>
      <vt:lpstr>Poll Question</vt:lpstr>
      <vt:lpstr>answer</vt:lpstr>
      <vt:lpstr>PowerPoint Presentation</vt:lpstr>
      <vt:lpstr>Poll Question</vt:lpstr>
      <vt:lpstr>Answer</vt:lpstr>
      <vt:lpstr>Phrasal verb: VERB + PREPOSITION </vt:lpstr>
      <vt:lpstr>Phrasal verb: VERB +ADVERB</vt:lpstr>
      <vt:lpstr>  Phrasal verb: VERB + ADVERB + PREPOSITION  </vt:lpstr>
      <vt:lpstr>PowerPoint Presentation</vt:lpstr>
      <vt:lpstr>Answer</vt:lpstr>
      <vt:lpstr>PowerPoint Presentation</vt:lpstr>
      <vt:lpstr> transitive (direct object) intransitive (no direct object) </vt:lpstr>
      <vt:lpstr>Poll Question</vt:lpstr>
      <vt:lpstr>answer</vt:lpstr>
      <vt:lpstr>Some verbs can be used both with and without an object, but the meaning may change. Use the context to decide if the verb has a different meaning from the one you are familiar with. </vt:lpstr>
      <vt:lpstr>POSITION OF THE OBJECT  </vt:lpstr>
      <vt:lpstr>PowerPoint Presentation</vt:lpstr>
      <vt:lpstr>Poll Question</vt:lpstr>
      <vt:lpstr>Answer</vt:lpstr>
      <vt:lpstr>POSITION OF THE OBJECT     VERB + PREPOSITION </vt:lpstr>
      <vt:lpstr>Poll Question</vt:lpstr>
      <vt:lpstr>PowerPoint Presentation</vt:lpstr>
      <vt:lpstr>Poll Question</vt:lpstr>
      <vt:lpstr>Answer</vt:lpstr>
      <vt:lpstr>PowerPoint Presentation</vt:lpstr>
      <vt:lpstr>Poll question</vt:lpstr>
      <vt:lpstr>Answer</vt:lpstr>
      <vt:lpstr>PowerPoint Presentation</vt:lpstr>
      <vt:lpstr>PowerPoint Presentation</vt:lpstr>
      <vt:lpstr>answer</vt:lpstr>
      <vt:lpstr>PowerPoint Presentation</vt:lpstr>
      <vt:lpstr>Activity- Make a student presenter to match the given columns</vt:lpstr>
      <vt:lpstr>PowerPoint Presentation</vt:lpstr>
      <vt:lpstr>Poll question</vt:lpstr>
      <vt:lpstr>answer</vt:lpstr>
      <vt:lpstr>PowerPoint Presentation</vt:lpstr>
      <vt:lpstr>Poll Question</vt:lpstr>
      <vt:lpstr>Answer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Pundir</dc:creator>
  <cp:lastModifiedBy>DELL</cp:lastModifiedBy>
  <cp:revision>5</cp:revision>
  <dcterms:created xsi:type="dcterms:W3CDTF">2020-12-19T15:39:47Z</dcterms:created>
  <dcterms:modified xsi:type="dcterms:W3CDTF">2020-12-29T13:17:28Z</dcterms:modified>
</cp:coreProperties>
</file>