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346" r:id="rId5"/>
    <p:sldId id="356" r:id="rId6"/>
    <p:sldId id="357" r:id="rId7"/>
    <p:sldId id="350" r:id="rId8"/>
    <p:sldId id="352" r:id="rId9"/>
    <p:sldId id="353" r:id="rId10"/>
    <p:sldId id="351" r:id="rId11"/>
    <p:sldId id="354" r:id="rId12"/>
    <p:sldId id="355" r:id="rId13"/>
    <p:sldId id="348" r:id="rId14"/>
    <p:sldId id="349" r:id="rId15"/>
    <p:sldId id="258" r:id="rId16"/>
    <p:sldId id="329" r:id="rId17"/>
    <p:sldId id="330" r:id="rId18"/>
    <p:sldId id="259" r:id="rId19"/>
    <p:sldId id="297" r:id="rId20"/>
    <p:sldId id="298" r:id="rId21"/>
    <p:sldId id="260" r:id="rId22"/>
    <p:sldId id="299" r:id="rId23"/>
    <p:sldId id="300" r:id="rId24"/>
    <p:sldId id="261" r:id="rId25"/>
    <p:sldId id="332" r:id="rId26"/>
    <p:sldId id="331" r:id="rId27"/>
    <p:sldId id="262" r:id="rId28"/>
    <p:sldId id="315" r:id="rId29"/>
    <p:sldId id="316" r:id="rId30"/>
    <p:sldId id="263" r:id="rId31"/>
    <p:sldId id="303" r:id="rId32"/>
    <p:sldId id="304" r:id="rId33"/>
    <p:sldId id="265" r:id="rId34"/>
    <p:sldId id="333" r:id="rId35"/>
    <p:sldId id="334" r:id="rId36"/>
    <p:sldId id="266" r:id="rId37"/>
    <p:sldId id="305" r:id="rId38"/>
    <p:sldId id="306" r:id="rId39"/>
    <p:sldId id="267" r:id="rId40"/>
    <p:sldId id="321" r:id="rId41"/>
    <p:sldId id="322" r:id="rId42"/>
    <p:sldId id="268" r:id="rId43"/>
    <p:sldId id="323" r:id="rId44"/>
    <p:sldId id="324" r:id="rId45"/>
    <p:sldId id="270" r:id="rId46"/>
    <p:sldId id="309" r:id="rId47"/>
    <p:sldId id="310" r:id="rId48"/>
    <p:sldId id="269" r:id="rId49"/>
    <p:sldId id="271" r:id="rId50"/>
    <p:sldId id="327" r:id="rId51"/>
    <p:sldId id="328" r:id="rId52"/>
    <p:sldId id="272" r:id="rId53"/>
    <p:sldId id="311" r:id="rId54"/>
    <p:sldId id="312" r:id="rId55"/>
    <p:sldId id="273" r:id="rId56"/>
    <p:sldId id="274" r:id="rId57"/>
    <p:sldId id="335" r:id="rId58"/>
    <p:sldId id="336" r:id="rId59"/>
    <p:sldId id="275" r:id="rId60"/>
    <p:sldId id="307" r:id="rId61"/>
    <p:sldId id="308" r:id="rId62"/>
    <p:sldId id="278" r:id="rId63"/>
    <p:sldId id="337" r:id="rId64"/>
    <p:sldId id="338" r:id="rId65"/>
    <p:sldId id="279" r:id="rId66"/>
    <p:sldId id="313" r:id="rId67"/>
    <p:sldId id="314" r:id="rId68"/>
    <p:sldId id="281" r:id="rId69"/>
    <p:sldId id="325" r:id="rId70"/>
    <p:sldId id="326" r:id="rId71"/>
    <p:sldId id="282" r:id="rId72"/>
    <p:sldId id="319" r:id="rId73"/>
    <p:sldId id="320" r:id="rId74"/>
    <p:sldId id="283" r:id="rId75"/>
    <p:sldId id="293" r:id="rId76"/>
    <p:sldId id="296" r:id="rId77"/>
    <p:sldId id="284" r:id="rId78"/>
    <p:sldId id="339" r:id="rId79"/>
    <p:sldId id="340" r:id="rId80"/>
    <p:sldId id="285" r:id="rId81"/>
    <p:sldId id="317" r:id="rId82"/>
    <p:sldId id="318" r:id="rId83"/>
    <p:sldId id="287" r:id="rId84"/>
    <p:sldId id="301" r:id="rId85"/>
    <p:sldId id="302" r:id="rId86"/>
    <p:sldId id="288" r:id="rId87"/>
    <p:sldId id="341" r:id="rId88"/>
    <p:sldId id="342" r:id="rId89"/>
    <p:sldId id="289" r:id="rId90"/>
    <p:sldId id="286" r:id="rId91"/>
    <p:sldId id="343" r:id="rId92"/>
    <p:sldId id="344" r:id="rId93"/>
    <p:sldId id="290" r:id="rId94"/>
    <p:sldId id="291" r:id="rId95"/>
    <p:sldId id="292" r:id="rId96"/>
    <p:sldId id="345" r:id="rId97"/>
    <p:sldId id="358" r:id="rId9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300" y="2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283DEF-5D8F-4A9C-B8A7-1423CA5AFA48}"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7053C-25A9-4DD4-8670-D1DECA7232E9}" type="slidenum">
              <a:rPr lang="en-US" smtClean="0"/>
              <a:t>‹#›</a:t>
            </a:fld>
            <a:endParaRPr lang="en-US"/>
          </a:p>
        </p:txBody>
      </p:sp>
    </p:spTree>
    <p:extLst>
      <p:ext uri="{BB962C8B-B14F-4D97-AF65-F5344CB8AC3E}">
        <p14:creationId xmlns:p14="http://schemas.microsoft.com/office/powerpoint/2010/main" val="1993150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83DEF-5D8F-4A9C-B8A7-1423CA5AFA48}"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7053C-25A9-4DD4-8670-D1DECA7232E9}" type="slidenum">
              <a:rPr lang="en-US" smtClean="0"/>
              <a:t>‹#›</a:t>
            </a:fld>
            <a:endParaRPr lang="en-US"/>
          </a:p>
        </p:txBody>
      </p:sp>
    </p:spTree>
    <p:extLst>
      <p:ext uri="{BB962C8B-B14F-4D97-AF65-F5344CB8AC3E}">
        <p14:creationId xmlns:p14="http://schemas.microsoft.com/office/powerpoint/2010/main" val="648422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83DEF-5D8F-4A9C-B8A7-1423CA5AFA48}"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7053C-25A9-4DD4-8670-D1DECA7232E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3243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83DEF-5D8F-4A9C-B8A7-1423CA5AFA48}"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7053C-25A9-4DD4-8670-D1DECA7232E9}" type="slidenum">
              <a:rPr lang="en-US" smtClean="0"/>
              <a:t>‹#›</a:t>
            </a:fld>
            <a:endParaRPr lang="en-US"/>
          </a:p>
        </p:txBody>
      </p:sp>
    </p:spTree>
    <p:extLst>
      <p:ext uri="{BB962C8B-B14F-4D97-AF65-F5344CB8AC3E}">
        <p14:creationId xmlns:p14="http://schemas.microsoft.com/office/powerpoint/2010/main" val="1927950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83DEF-5D8F-4A9C-B8A7-1423CA5AFA48}"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7053C-25A9-4DD4-8670-D1DECA7232E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53402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83DEF-5D8F-4A9C-B8A7-1423CA5AFA48}"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7053C-25A9-4DD4-8670-D1DECA7232E9}" type="slidenum">
              <a:rPr lang="en-US" smtClean="0"/>
              <a:t>‹#›</a:t>
            </a:fld>
            <a:endParaRPr lang="en-US"/>
          </a:p>
        </p:txBody>
      </p:sp>
    </p:spTree>
    <p:extLst>
      <p:ext uri="{BB962C8B-B14F-4D97-AF65-F5344CB8AC3E}">
        <p14:creationId xmlns:p14="http://schemas.microsoft.com/office/powerpoint/2010/main" val="2351016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283DEF-5D8F-4A9C-B8A7-1423CA5AFA48}"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7053C-25A9-4DD4-8670-D1DECA7232E9}" type="slidenum">
              <a:rPr lang="en-US" smtClean="0"/>
              <a:t>‹#›</a:t>
            </a:fld>
            <a:endParaRPr lang="en-US"/>
          </a:p>
        </p:txBody>
      </p:sp>
    </p:spTree>
    <p:extLst>
      <p:ext uri="{BB962C8B-B14F-4D97-AF65-F5344CB8AC3E}">
        <p14:creationId xmlns:p14="http://schemas.microsoft.com/office/powerpoint/2010/main" val="781491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283DEF-5D8F-4A9C-B8A7-1423CA5AFA48}"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7053C-25A9-4DD4-8670-D1DECA7232E9}" type="slidenum">
              <a:rPr lang="en-US" smtClean="0"/>
              <a:t>‹#›</a:t>
            </a:fld>
            <a:endParaRPr lang="en-US"/>
          </a:p>
        </p:txBody>
      </p:sp>
    </p:spTree>
    <p:extLst>
      <p:ext uri="{BB962C8B-B14F-4D97-AF65-F5344CB8AC3E}">
        <p14:creationId xmlns:p14="http://schemas.microsoft.com/office/powerpoint/2010/main" val="3699182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283DEF-5D8F-4A9C-B8A7-1423CA5AFA48}"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7053C-25A9-4DD4-8670-D1DECA7232E9}" type="slidenum">
              <a:rPr lang="en-US" smtClean="0"/>
              <a:t>‹#›</a:t>
            </a:fld>
            <a:endParaRPr lang="en-US"/>
          </a:p>
        </p:txBody>
      </p:sp>
    </p:spTree>
    <p:extLst>
      <p:ext uri="{BB962C8B-B14F-4D97-AF65-F5344CB8AC3E}">
        <p14:creationId xmlns:p14="http://schemas.microsoft.com/office/powerpoint/2010/main" val="388086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83DEF-5D8F-4A9C-B8A7-1423CA5AFA48}"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7053C-25A9-4DD4-8670-D1DECA7232E9}" type="slidenum">
              <a:rPr lang="en-US" smtClean="0"/>
              <a:t>‹#›</a:t>
            </a:fld>
            <a:endParaRPr lang="en-US"/>
          </a:p>
        </p:txBody>
      </p:sp>
    </p:spTree>
    <p:extLst>
      <p:ext uri="{BB962C8B-B14F-4D97-AF65-F5344CB8AC3E}">
        <p14:creationId xmlns:p14="http://schemas.microsoft.com/office/powerpoint/2010/main" val="2312696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283DEF-5D8F-4A9C-B8A7-1423CA5AFA48}"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7053C-25A9-4DD4-8670-D1DECA7232E9}" type="slidenum">
              <a:rPr lang="en-US" smtClean="0"/>
              <a:t>‹#›</a:t>
            </a:fld>
            <a:endParaRPr lang="en-US"/>
          </a:p>
        </p:txBody>
      </p:sp>
    </p:spTree>
    <p:extLst>
      <p:ext uri="{BB962C8B-B14F-4D97-AF65-F5344CB8AC3E}">
        <p14:creationId xmlns:p14="http://schemas.microsoft.com/office/powerpoint/2010/main" val="282262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283DEF-5D8F-4A9C-B8A7-1423CA5AFA48}" type="datetimeFigureOut">
              <a:rPr lang="en-US" smtClean="0"/>
              <a:t>12/29/2020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7053C-25A9-4DD4-8670-D1DECA7232E9}" type="slidenum">
              <a:rPr lang="en-US" smtClean="0"/>
              <a:t>‹#›</a:t>
            </a:fld>
            <a:endParaRPr lang="en-US"/>
          </a:p>
        </p:txBody>
      </p:sp>
    </p:spTree>
    <p:extLst>
      <p:ext uri="{BB962C8B-B14F-4D97-AF65-F5344CB8AC3E}">
        <p14:creationId xmlns:p14="http://schemas.microsoft.com/office/powerpoint/2010/main" val="2457841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283DEF-5D8F-4A9C-B8A7-1423CA5AFA48}" type="datetimeFigureOut">
              <a:rPr lang="en-US" smtClean="0"/>
              <a:t>12/29/2020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7053C-25A9-4DD4-8670-D1DECA7232E9}" type="slidenum">
              <a:rPr lang="en-US" smtClean="0"/>
              <a:t>‹#›</a:t>
            </a:fld>
            <a:endParaRPr lang="en-US"/>
          </a:p>
        </p:txBody>
      </p:sp>
    </p:spTree>
    <p:extLst>
      <p:ext uri="{BB962C8B-B14F-4D97-AF65-F5344CB8AC3E}">
        <p14:creationId xmlns:p14="http://schemas.microsoft.com/office/powerpoint/2010/main" val="4205048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83DEF-5D8F-4A9C-B8A7-1423CA5AFA48}" type="datetimeFigureOut">
              <a:rPr lang="en-US" smtClean="0"/>
              <a:t>12/29/2020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7053C-25A9-4DD4-8670-D1DECA7232E9}" type="slidenum">
              <a:rPr lang="en-US" smtClean="0"/>
              <a:t>‹#›</a:t>
            </a:fld>
            <a:endParaRPr lang="en-US"/>
          </a:p>
        </p:txBody>
      </p:sp>
    </p:spTree>
    <p:extLst>
      <p:ext uri="{BB962C8B-B14F-4D97-AF65-F5344CB8AC3E}">
        <p14:creationId xmlns:p14="http://schemas.microsoft.com/office/powerpoint/2010/main" val="2786279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283DEF-5D8F-4A9C-B8A7-1423CA5AFA48}"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7053C-25A9-4DD4-8670-D1DECA7232E9}" type="slidenum">
              <a:rPr lang="en-US" smtClean="0"/>
              <a:t>‹#›</a:t>
            </a:fld>
            <a:endParaRPr lang="en-US"/>
          </a:p>
        </p:txBody>
      </p:sp>
    </p:spTree>
    <p:extLst>
      <p:ext uri="{BB962C8B-B14F-4D97-AF65-F5344CB8AC3E}">
        <p14:creationId xmlns:p14="http://schemas.microsoft.com/office/powerpoint/2010/main" val="4021746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283DEF-5D8F-4A9C-B8A7-1423CA5AFA48}"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7053C-25A9-4DD4-8670-D1DECA7232E9}" type="slidenum">
              <a:rPr lang="en-US" smtClean="0"/>
              <a:t>‹#›</a:t>
            </a:fld>
            <a:endParaRPr lang="en-US"/>
          </a:p>
        </p:txBody>
      </p:sp>
    </p:spTree>
    <p:extLst>
      <p:ext uri="{BB962C8B-B14F-4D97-AF65-F5344CB8AC3E}">
        <p14:creationId xmlns:p14="http://schemas.microsoft.com/office/powerpoint/2010/main" val="951875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283DEF-5D8F-4A9C-B8A7-1423CA5AFA48}" type="datetimeFigureOut">
              <a:rPr lang="en-US" smtClean="0"/>
              <a:t>12/29/2020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B47053C-25A9-4DD4-8670-D1DECA7232E9}" type="slidenum">
              <a:rPr lang="en-US" smtClean="0"/>
              <a:t>‹#›</a:t>
            </a:fld>
            <a:endParaRPr lang="en-US"/>
          </a:p>
        </p:txBody>
      </p:sp>
    </p:spTree>
    <p:extLst>
      <p:ext uri="{BB962C8B-B14F-4D97-AF65-F5344CB8AC3E}">
        <p14:creationId xmlns:p14="http://schemas.microsoft.com/office/powerpoint/2010/main" val="2916753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definitions.net/definition/gen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hyperlink" Target="https://dictionary.cambridge.org/dictionary/english/sorry" TargetMode="External"/><Relationship Id="rId3" Type="http://schemas.openxmlformats.org/officeDocument/2006/relationships/hyperlink" Target="https://dictionary.cambridge.org/dictionary/english/your" TargetMode="External"/><Relationship Id="rId7" Type="http://schemas.openxmlformats.org/officeDocument/2006/relationships/hyperlink" Target="https://dictionary.cambridge.org/dictionary/english/move" TargetMode="External"/><Relationship Id="rId2" Type="http://schemas.openxmlformats.org/officeDocument/2006/relationships/hyperlink" Target="https://dictionary.cambridge.org/dictionary/english/air" TargetMode="External"/><Relationship Id="rId1" Type="http://schemas.openxmlformats.org/officeDocument/2006/relationships/slideLayout" Target="../slideLayouts/slideLayout2.xml"/><Relationship Id="rId6" Type="http://schemas.openxmlformats.org/officeDocument/2006/relationships/hyperlink" Target="https://dictionary.cambridge.org/dictionary/english/garlic" TargetMode="External"/><Relationship Id="rId5" Type="http://schemas.openxmlformats.org/officeDocument/2006/relationships/hyperlink" Target="https://dictionary.cambridge.org/dictionary/english/smell" TargetMode="External"/><Relationship Id="rId10" Type="http://schemas.openxmlformats.org/officeDocument/2006/relationships/image" Target="../media/image15.png"/><Relationship Id="rId4" Type="http://schemas.openxmlformats.org/officeDocument/2006/relationships/hyperlink" Target="https://dictionary.cambridge.org/dictionary/english/lung" TargetMode="External"/><Relationship Id="rId9" Type="http://schemas.openxmlformats.org/officeDocument/2006/relationships/hyperlink" Target="https://dictionary.cambridge.org/dictionary/english/fum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hyperlink" Target="https://dictionary.cambridge.org/dictionary/english/leave"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dictionary.cambridge.org/dictionary/english/country" TargetMode="External"/><Relationship Id="rId7" Type="http://schemas.openxmlformats.org/officeDocument/2006/relationships/hyperlink" Target="https://dictionary.cambridge.org/dictionary/english/grew" TargetMode="External"/><Relationship Id="rId2" Type="http://schemas.openxmlformats.org/officeDocument/2006/relationships/hyperlink" Target="https://dictionary.cambridge.org/dictionary/english/leave" TargetMode="External"/><Relationship Id="rId1" Type="http://schemas.openxmlformats.org/officeDocument/2006/relationships/slideLayout" Target="../slideLayouts/slideLayout2.xml"/><Relationship Id="rId6" Type="http://schemas.openxmlformats.org/officeDocument/2006/relationships/hyperlink" Target="https://dictionary.cambridge.org/dictionary/english/parent" TargetMode="External"/><Relationship Id="rId5" Type="http://schemas.openxmlformats.org/officeDocument/2006/relationships/hyperlink" Target="https://dictionary.cambridge.org/dictionary/english/live" TargetMode="External"/><Relationship Id="rId4" Type="http://schemas.openxmlformats.org/officeDocument/2006/relationships/hyperlink" Target="https://dictionary.cambridge.org/dictionary/english/permanently" TargetMode="External"/></Relationships>
</file>

<file path=ppt/slides/_rels/slide56.xml.rels><?xml version="1.0" encoding="UTF-8" standalone="yes"?>
<Relationships xmlns="http://schemas.openxmlformats.org/package/2006/relationships"><Relationship Id="rId8" Type="http://schemas.openxmlformats.org/officeDocument/2006/relationships/hyperlink" Target="https://dictionary.cambridge.org/dictionary/english/road" TargetMode="External"/><Relationship Id="rId13" Type="http://schemas.openxmlformats.org/officeDocument/2006/relationships/hyperlink" Target="https://dictionary.cambridge.org/dictionary/english/secret" TargetMode="External"/><Relationship Id="rId3" Type="http://schemas.openxmlformats.org/officeDocument/2006/relationships/hyperlink" Target="https://dictionary.cambridge.org/dictionary/english/group" TargetMode="External"/><Relationship Id="rId7" Type="http://schemas.openxmlformats.org/officeDocument/2006/relationships/hyperlink" Target="https://dictionary.cambridge.org/dictionary/english/crossing" TargetMode="External"/><Relationship Id="rId12" Type="http://schemas.openxmlformats.org/officeDocument/2006/relationships/hyperlink" Target="https://dictionary.cambridge.org/dictionary/english/keep" TargetMode="External"/><Relationship Id="rId2" Type="http://schemas.openxmlformats.org/officeDocument/2006/relationships/hyperlink" Target="https://dictionary.cambridge.org/dictionary/english/large" TargetMode="External"/><Relationship Id="rId1" Type="http://schemas.openxmlformats.org/officeDocument/2006/relationships/slideLayout" Target="../slideLayouts/slideLayout2.xml"/><Relationship Id="rId6" Type="http://schemas.openxmlformats.org/officeDocument/2006/relationships/hyperlink" Target="https://dictionary.cambridge.org/dictionary/english/bicycle" TargetMode="External"/><Relationship Id="rId11" Type="http://schemas.openxmlformats.org/officeDocument/2006/relationships/hyperlink" Target="https://dictionary.cambridge.org/dictionary/english/amount" TargetMode="External"/><Relationship Id="rId5" Type="http://schemas.openxmlformats.org/officeDocument/2006/relationships/hyperlink" Target="https://dictionary.cambridge.org/dictionary/english/student" TargetMode="External"/><Relationship Id="rId15" Type="http://schemas.openxmlformats.org/officeDocument/2006/relationships/image" Target="../media/image18.png"/><Relationship Id="rId10" Type="http://schemas.openxmlformats.org/officeDocument/2006/relationships/hyperlink" Target="https://dictionary.cambridge.org/dictionary/english/collect" TargetMode="External"/><Relationship Id="rId4" Type="http://schemas.openxmlformats.org/officeDocument/2006/relationships/hyperlink" Target="https://dictionary.cambridge.org/dictionary/english/people" TargetMode="External"/><Relationship Id="rId9" Type="http://schemas.openxmlformats.org/officeDocument/2006/relationships/hyperlink" Target="https://dictionary.cambridge.org/dictionary/english/difficult" TargetMode="External"/><Relationship Id="rId14" Type="http://schemas.openxmlformats.org/officeDocument/2006/relationships/hyperlink" Target="https://dictionary.cambridge.org/dictionary/english/place"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hyperlink" Target="https://dictionary.cambridge.org/dictionary/english/carefully" TargetMode="External"/><Relationship Id="rId3" Type="http://schemas.openxmlformats.org/officeDocument/2006/relationships/hyperlink" Target="https://dictionary.cambridge.org/dictionary/english/horizontal" TargetMode="External"/><Relationship Id="rId7" Type="http://schemas.openxmlformats.org/officeDocument/2006/relationships/hyperlink" Target="https://dictionary.cambridge.org/dictionary/english/flat" TargetMode="External"/><Relationship Id="rId2" Type="http://schemas.openxmlformats.org/officeDocument/2006/relationships/hyperlink" Target="https://dictionary.cambridge.org/dictionary/english/move" TargetMode="External"/><Relationship Id="rId1" Type="http://schemas.openxmlformats.org/officeDocument/2006/relationships/slideLayout" Target="../slideLayouts/slideLayout2.xml"/><Relationship Id="rId6" Type="http://schemas.openxmlformats.org/officeDocument/2006/relationships/hyperlink" Target="https://dictionary.cambridge.org/dictionary/english/especially" TargetMode="External"/><Relationship Id="rId11" Type="http://schemas.openxmlformats.org/officeDocument/2006/relationships/image" Target="../media/image19.png"/><Relationship Id="rId5" Type="http://schemas.openxmlformats.org/officeDocument/2006/relationships/hyperlink" Target="https://dictionary.cambridge.org/dictionary/english/surface" TargetMode="External"/><Relationship Id="rId10" Type="http://schemas.openxmlformats.org/officeDocument/2006/relationships/hyperlink" Target="https://dictionary.cambridge.org/dictionary/english/purpose" TargetMode="External"/><Relationship Id="rId4" Type="http://schemas.openxmlformats.org/officeDocument/2006/relationships/hyperlink" Target="https://dictionary.cambridge.org/dictionary/english/position" TargetMode="External"/><Relationship Id="rId9" Type="http://schemas.openxmlformats.org/officeDocument/2006/relationships/hyperlink" Target="https://dictionary.cambridge.org/dictionary/english/particula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dictionary.cambridge.org/dictionary/english/seem" TargetMode="External"/><Relationship Id="rId2" Type="http://schemas.openxmlformats.org/officeDocument/2006/relationships/hyperlink" Target="https://dictionary.cambridge.org/dictionary/english/laugh"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dictionary.cambridge.org/dictionary/english/response" TargetMode="External"/><Relationship Id="rId2" Type="http://schemas.openxmlformats.org/officeDocument/2006/relationships/hyperlink" Target="https://dictionary.cambridge.org/dictionary/english/manage" TargetMode="Externa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s://dictionary.cambridge.org/dictionary/english/yet"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dictionary.cambridge.org/dictionary/english/seem" TargetMode="External"/><Relationship Id="rId7" Type="http://schemas.openxmlformats.org/officeDocument/2006/relationships/image" Target="../media/image22.jpg"/><Relationship Id="rId2" Type="http://schemas.openxmlformats.org/officeDocument/2006/relationships/hyperlink" Target="https://dictionary.cambridge.org/dictionary/english/else" TargetMode="External"/><Relationship Id="rId1" Type="http://schemas.openxmlformats.org/officeDocument/2006/relationships/slideLayout" Target="../slideLayouts/slideLayout2.xml"/><Relationship Id="rId6" Type="http://schemas.openxmlformats.org/officeDocument/2006/relationships/hyperlink" Target="https://dictionary.cambridge.org/dictionary/english/combine" TargetMode="External"/><Relationship Id="rId5" Type="http://schemas.openxmlformats.org/officeDocument/2006/relationships/hyperlink" Target="https://dictionary.cambridge.org/dictionary/english/attractive" TargetMode="External"/><Relationship Id="rId4" Type="http://schemas.openxmlformats.org/officeDocument/2006/relationships/hyperlink" Target="https://dictionary.cambridge.org/dictionary/english/better"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dictionary.cambridge.org/dictionary/english/offer" TargetMode="External"/><Relationship Id="rId7" Type="http://schemas.openxmlformats.org/officeDocument/2006/relationships/image" Target="../media/image24.png"/><Relationship Id="rId2" Type="http://schemas.openxmlformats.org/officeDocument/2006/relationships/hyperlink" Target="https://dictionary.cambridge.org/dictionary/english/opinion" TargetMode="External"/><Relationship Id="rId1" Type="http://schemas.openxmlformats.org/officeDocument/2006/relationships/slideLayout" Target="../slideLayouts/slideLayout2.xml"/><Relationship Id="rId6" Type="http://schemas.openxmlformats.org/officeDocument/2006/relationships/hyperlink" Target="https://dictionary.cambridge.org/dictionary/english/situation" TargetMode="External"/><Relationship Id="rId5" Type="http://schemas.openxmlformats.org/officeDocument/2006/relationships/hyperlink" Target="https://dictionary.cambridge.org/dictionary/english/particular" TargetMode="External"/><Relationship Id="rId4" Type="http://schemas.openxmlformats.org/officeDocument/2006/relationships/hyperlink" Target="https://dictionary.cambridge.org/dictionary/english/act"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hyperlink" Target="https://dictionary.cambridge.org/dictionary/english/rider" TargetMode="External"/><Relationship Id="rId3" Type="http://schemas.openxmlformats.org/officeDocument/2006/relationships/hyperlink" Target="https://dictionary.cambridge.org/dictionary/english/leather" TargetMode="External"/><Relationship Id="rId7" Type="http://schemas.openxmlformats.org/officeDocument/2006/relationships/hyperlink" Target="https://dictionary.cambridge.org/dictionary/english/its" TargetMode="External"/><Relationship Id="rId2" Type="http://schemas.openxmlformats.org/officeDocument/2006/relationships/hyperlink" Target="https://dictionary.cambridge.org/dictionary/english/married" TargetMode="External"/><Relationship Id="rId1" Type="http://schemas.openxmlformats.org/officeDocument/2006/relationships/slideLayout" Target="../slideLayouts/slideLayout2.xml"/><Relationship Id="rId6" Type="http://schemas.openxmlformats.org/officeDocument/2006/relationships/hyperlink" Target="https://dictionary.cambridge.org/dictionary/english/allow" TargetMode="External"/><Relationship Id="rId5" Type="http://schemas.openxmlformats.org/officeDocument/2006/relationships/hyperlink" Target="https://dictionary.cambridge.org/dictionary/english/head" TargetMode="External"/><Relationship Id="rId10" Type="http://schemas.openxmlformats.org/officeDocument/2006/relationships/image" Target="../media/image25.jpg"/><Relationship Id="rId4" Type="http://schemas.openxmlformats.org/officeDocument/2006/relationships/hyperlink" Target="https://dictionary.cambridge.org/dictionary/english/strap" TargetMode="External"/><Relationship Id="rId9" Type="http://schemas.openxmlformats.org/officeDocument/2006/relationships/hyperlink" Target="https://dictionary.cambridge.org/dictionary/english/control"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hyperlink" Target="https://dictionary.cambridge.org/dictionary/english/adjective"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8" Type="http://schemas.openxmlformats.org/officeDocument/2006/relationships/hyperlink" Target="https://dictionary.cambridge.org/dictionary/english/works" TargetMode="External"/><Relationship Id="rId3" Type="http://schemas.openxmlformats.org/officeDocument/2006/relationships/hyperlink" Target="https://dictionary.cambridge.org/dictionary/english/idea" TargetMode="External"/><Relationship Id="rId7" Type="http://schemas.openxmlformats.org/officeDocument/2006/relationships/hyperlink" Target="https://dictionary.cambridge.org/dictionary/english/happen" TargetMode="External"/><Relationship Id="rId2" Type="http://schemas.openxmlformats.org/officeDocument/2006/relationships/hyperlink" Target="https://dictionary.cambridge.org/dictionary/english/basic" TargetMode="External"/><Relationship Id="rId1" Type="http://schemas.openxmlformats.org/officeDocument/2006/relationships/slideLayout" Target="../slideLayouts/slideLayout2.xml"/><Relationship Id="rId6" Type="http://schemas.openxmlformats.org/officeDocument/2006/relationships/hyperlink" Target="https://dictionary.cambridge.org/dictionary/english/controls" TargetMode="External"/><Relationship Id="rId5" Type="http://schemas.openxmlformats.org/officeDocument/2006/relationships/hyperlink" Target="https://dictionary.cambridge.org/dictionary/english/explain" TargetMode="External"/><Relationship Id="rId4" Type="http://schemas.openxmlformats.org/officeDocument/2006/relationships/hyperlink" Target="https://dictionary.cambridge.org/dictionary/english/rule" TargetMode="External"/><Relationship Id="rId9" Type="http://schemas.openxmlformats.org/officeDocument/2006/relationships/image" Target="../media/image27.jpe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s://dictionary.cambridge.org/dictionary/english/hunted" TargetMode="External"/><Relationship Id="rId2" Type="http://schemas.openxmlformats.org/officeDocument/2006/relationships/hyperlink" Target="https://dictionary.cambridge.org/dictionary/english/animal" TargetMode="Externa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hyperlink" Target="https://dictionary.cambridge.org/dictionary/english/food" TargetMode="External"/><Relationship Id="rId4" Type="http://schemas.openxmlformats.org/officeDocument/2006/relationships/hyperlink" Target="https://dictionary.cambridge.org/dictionary/english/kill"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8" Type="http://schemas.openxmlformats.org/officeDocument/2006/relationships/hyperlink" Target="https://dictionary.cambridge.org/dictionary/english/labour" TargetMode="External"/><Relationship Id="rId3" Type="http://schemas.openxmlformats.org/officeDocument/2006/relationships/hyperlink" Target="https://dictionary.cambridge.org/dictionary/english/full" TargetMode="External"/><Relationship Id="rId7" Type="http://schemas.openxmlformats.org/officeDocument/2006/relationships/hyperlink" Target="https://dictionary.cambridge.org/dictionary/english/boss" TargetMode="External"/><Relationship Id="rId12" Type="http://schemas.openxmlformats.org/officeDocument/2006/relationships/image" Target="../media/image29.png"/><Relationship Id="rId2" Type="http://schemas.openxmlformats.org/officeDocument/2006/relationships/hyperlink" Target="https://dictionary.cambridge.org/dictionary/english/film" TargetMode="External"/><Relationship Id="rId1" Type="http://schemas.openxmlformats.org/officeDocument/2006/relationships/slideLayout" Target="../slideLayouts/slideLayout2.xml"/><Relationship Id="rId6" Type="http://schemas.openxmlformats.org/officeDocument/2006/relationships/hyperlink" Target="https://dictionary.cambridge.org/dictionary/english/true" TargetMode="External"/><Relationship Id="rId11" Type="http://schemas.openxmlformats.org/officeDocument/2006/relationships/hyperlink" Target="https://dictionary.cambridge.org/dictionary/english/time" TargetMode="External"/><Relationship Id="rId5" Type="http://schemas.openxmlformats.org/officeDocument/2006/relationships/hyperlink" Target="https://dictionary.cambridge.org/dictionary/english/belief" TargetMode="External"/><Relationship Id="rId10" Type="http://schemas.openxmlformats.org/officeDocument/2006/relationships/hyperlink" Target="https://dictionary.cambridge.org/dictionary/english/complete" TargetMode="External"/><Relationship Id="rId4" Type="http://schemas.openxmlformats.org/officeDocument/2006/relationships/hyperlink" Target="https://dictionary.cambridge.org/dictionary/english/idea" TargetMode="External"/><Relationship Id="rId9" Type="http://schemas.openxmlformats.org/officeDocument/2006/relationships/hyperlink" Target="https://dictionary.cambridge.org/dictionary/english/projec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s://dictionary.cambridge.org/dictionary/english/english" TargetMode="External"/><Relationship Id="rId2" Type="http://schemas.openxmlformats.org/officeDocument/2006/relationships/hyperlink" Target="https://dictionary.cambridge.org/dictionary/english/speak" TargetMode="Externa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hyperlink" Target="https://dictionary.cambridge.org/dictionary/english/comprehension" TargetMode="External"/></Relationships>
</file>

<file path=ppt/slides/_rels/slide94.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7D57DE-CC9F-4572-9142-441574FF5CB3}"/>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xmlns="" id="{CF3EBECC-C377-4B9E-8536-99F1CB90F8E7}"/>
              </a:ext>
            </a:extLst>
          </p:cNvPr>
          <p:cNvSpPr>
            <a:spLocks noGrp="1"/>
          </p:cNvSpPr>
          <p:nvPr>
            <p:ph type="subTitle" idx="1"/>
          </p:nvPr>
        </p:nvSpPr>
        <p:spPr/>
        <p:txBody>
          <a:bodyPr/>
          <a:lstStyle/>
          <a:p>
            <a:endParaRPr lang="en-US"/>
          </a:p>
        </p:txBody>
      </p:sp>
      <p:pic>
        <p:nvPicPr>
          <p:cNvPr id="5" name="Picture 4" descr="Logo&#10;&#10;Description automatically generated">
            <a:extLst>
              <a:ext uri="{FF2B5EF4-FFF2-40B4-BE49-F238E27FC236}">
                <a16:creationId xmlns:a16="http://schemas.microsoft.com/office/drawing/2014/main" xmlns="" id="{DC80954A-BF33-4580-89D4-3C3EADEE4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416" y="717452"/>
            <a:ext cx="8482818" cy="5430130"/>
          </a:xfrm>
          <a:prstGeom prst="rect">
            <a:avLst/>
          </a:prstGeom>
        </p:spPr>
      </p:pic>
    </p:spTree>
    <p:extLst>
      <p:ext uri="{BB962C8B-B14F-4D97-AF65-F5344CB8AC3E}">
        <p14:creationId xmlns:p14="http://schemas.microsoft.com/office/powerpoint/2010/main" val="246105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marR="0">
              <a:lnSpc>
                <a:spcPct val="115000"/>
              </a:lnSpc>
              <a:spcBef>
                <a:spcPts val="0"/>
              </a:spcBef>
              <a:spcAft>
                <a:spcPts val="1000"/>
              </a:spcAft>
            </a:pPr>
            <a:r>
              <a:rPr lang="en-US" sz="2400" b="1" i="1" u="sng" dirty="0">
                <a:latin typeface="Calibri"/>
                <a:ea typeface="Calibri"/>
                <a:cs typeface="Times New Roman"/>
              </a:rPr>
              <a:t>Homographs </a:t>
            </a:r>
            <a:endParaRPr lang="en-US" sz="1400" dirty="0">
              <a:latin typeface="Calibri"/>
              <a:ea typeface="Calibri"/>
              <a:cs typeface="Times New Roman"/>
            </a:endParaRPr>
          </a:p>
          <a:p>
            <a:pPr marL="0" marR="0">
              <a:lnSpc>
                <a:spcPct val="115000"/>
              </a:lnSpc>
              <a:spcBef>
                <a:spcPts val="0"/>
              </a:spcBef>
              <a:spcAft>
                <a:spcPts val="1000"/>
              </a:spcAft>
            </a:pPr>
            <a:r>
              <a:rPr lang="en-US" dirty="0">
                <a:latin typeface="Calibri"/>
                <a:ea typeface="Calibri"/>
                <a:cs typeface="Times New Roman"/>
              </a:rPr>
              <a:t>Homographs (homo meaning same and graph meaning writing) differ from homonyms and homophones in that homographs are not pronounced the same. </a:t>
            </a:r>
            <a:r>
              <a:rPr lang="en-US" b="1" dirty="0">
                <a:latin typeface="Calibri"/>
                <a:ea typeface="Calibri"/>
                <a:cs typeface="Times New Roman"/>
              </a:rPr>
              <a:t>They are spelled the same, however, and are different in meaning</a:t>
            </a:r>
            <a:r>
              <a:rPr lang="en-US" dirty="0">
                <a:latin typeface="Calibri"/>
                <a:ea typeface="Calibri"/>
                <a:cs typeface="Times New Roman"/>
              </a:rPr>
              <a:t>. They are not so easily confused in spoken English, but they can be tricky to spot in written English.</a:t>
            </a:r>
            <a:endParaRPr lang="en-US" sz="1400" dirty="0">
              <a:latin typeface="Calibri"/>
              <a:ea typeface="Calibri"/>
              <a:cs typeface="Times New Roman"/>
            </a:endParaRPr>
          </a:p>
          <a:p>
            <a:pPr marL="0" marR="0">
              <a:lnSpc>
                <a:spcPct val="115000"/>
              </a:lnSpc>
              <a:spcBef>
                <a:spcPts val="0"/>
              </a:spcBef>
              <a:spcAft>
                <a:spcPts val="1000"/>
              </a:spcAft>
            </a:pPr>
            <a:r>
              <a:rPr lang="en-US" dirty="0">
                <a:latin typeface="Calibri"/>
                <a:ea typeface="Calibri"/>
                <a:cs typeface="Times New Roman"/>
              </a:rPr>
              <a:t>Consider the word ‘bass’.</a:t>
            </a:r>
            <a:endParaRPr lang="en-US" sz="1400" dirty="0">
              <a:latin typeface="Calibri"/>
              <a:ea typeface="Calibri"/>
              <a:cs typeface="Times New Roman"/>
            </a:endParaRPr>
          </a:p>
          <a:p>
            <a:pPr marL="0" marR="0">
              <a:spcBef>
                <a:spcPts val="0"/>
              </a:spcBef>
              <a:spcAft>
                <a:spcPts val="800"/>
              </a:spcAft>
            </a:pPr>
            <a:r>
              <a:rPr lang="en-US" u="sng" dirty="0">
                <a:solidFill>
                  <a:srgbClr val="000000"/>
                </a:solidFill>
                <a:latin typeface="Calibri"/>
                <a:ea typeface="Times New Roman"/>
              </a:rPr>
              <a:t>Bass</a:t>
            </a:r>
            <a:endParaRPr lang="en-US" sz="1600" dirty="0">
              <a:latin typeface="Times New Roman"/>
              <a:ea typeface="Times New Roman"/>
            </a:endParaRPr>
          </a:p>
          <a:p>
            <a:pPr marL="0" marR="0">
              <a:spcBef>
                <a:spcPts val="0"/>
              </a:spcBef>
              <a:spcAft>
                <a:spcPts val="800"/>
              </a:spcAft>
            </a:pPr>
            <a:r>
              <a:rPr lang="en-US" dirty="0">
                <a:solidFill>
                  <a:srgbClr val="000000"/>
                </a:solidFill>
                <a:latin typeface="Calibri"/>
                <a:ea typeface="Times New Roman"/>
              </a:rPr>
              <a:t>Bass is a type of fish.</a:t>
            </a:r>
            <a:endParaRPr lang="en-US" sz="1600" dirty="0">
              <a:latin typeface="Times New Roman"/>
              <a:ea typeface="Times New Roman"/>
            </a:endParaRPr>
          </a:p>
          <a:p>
            <a:pPr marL="0" marR="0">
              <a:spcBef>
                <a:spcPts val="0"/>
              </a:spcBef>
              <a:spcAft>
                <a:spcPts val="800"/>
              </a:spcAft>
            </a:pPr>
            <a:r>
              <a:rPr lang="en-US" dirty="0">
                <a:solidFill>
                  <a:srgbClr val="000000"/>
                </a:solidFill>
                <a:latin typeface="Calibri"/>
                <a:ea typeface="Times New Roman"/>
              </a:rPr>
              <a:t>Bass is also used for deep low-pitched voice.</a:t>
            </a:r>
            <a:endParaRPr lang="en-US" sz="1600" dirty="0">
              <a:latin typeface="Times New Roman"/>
              <a:ea typeface="Times New Roman"/>
            </a:endParaRPr>
          </a:p>
          <a:p>
            <a:pPr marL="0" marR="0">
              <a:spcBef>
                <a:spcPts val="0"/>
              </a:spcBef>
              <a:spcAft>
                <a:spcPts val="800"/>
              </a:spcAft>
            </a:pPr>
            <a:r>
              <a:rPr lang="en-US" dirty="0">
                <a:solidFill>
                  <a:srgbClr val="000000"/>
                </a:solidFill>
                <a:latin typeface="Calibri"/>
                <a:ea typeface="Times New Roman"/>
              </a:rPr>
              <a:t>Bass is also a </a:t>
            </a:r>
            <a:r>
              <a:rPr lang="en-US" u="sng" dirty="0">
                <a:solidFill>
                  <a:srgbClr val="000000"/>
                </a:solidFill>
                <a:latin typeface="Calibri"/>
                <a:ea typeface="Times New Roman"/>
                <a:hlinkClick r:id="rId2"/>
              </a:rPr>
              <a:t>genre</a:t>
            </a:r>
            <a:r>
              <a:rPr lang="en-US" dirty="0">
                <a:solidFill>
                  <a:srgbClr val="000000"/>
                </a:solidFill>
                <a:latin typeface="Calibri"/>
                <a:ea typeface="Times New Roman"/>
              </a:rPr>
              <a:t> for music.</a:t>
            </a:r>
            <a:endParaRPr lang="en-US" sz="1600" dirty="0">
              <a:latin typeface="Times New Roman"/>
              <a:ea typeface="Times New Roman"/>
            </a:endParaRPr>
          </a:p>
          <a:p>
            <a:pPr marL="0" marR="0">
              <a:lnSpc>
                <a:spcPct val="115000"/>
              </a:lnSpc>
              <a:spcBef>
                <a:spcPts val="0"/>
              </a:spcBef>
              <a:spcAft>
                <a:spcPts val="1000"/>
              </a:spcAft>
            </a:pPr>
            <a:r>
              <a:rPr lang="en-US" dirty="0">
                <a:latin typeface="Calibri"/>
                <a:ea typeface="Calibri"/>
                <a:cs typeface="Times New Roman"/>
              </a:rPr>
              <a:t>The word bass is a homograph with different pronunciations and many different meanings.</a:t>
            </a:r>
            <a:endParaRPr lang="en-US" sz="1400" dirty="0">
              <a:latin typeface="Calibri"/>
              <a:ea typeface="Calibri"/>
              <a:cs typeface="Times New Roman"/>
            </a:endParaRPr>
          </a:p>
          <a:p>
            <a:endParaRPr lang="en-US" dirty="0"/>
          </a:p>
        </p:txBody>
      </p:sp>
    </p:spTree>
    <p:extLst>
      <p:ext uri="{BB962C8B-B14F-4D97-AF65-F5344CB8AC3E}">
        <p14:creationId xmlns:p14="http://schemas.microsoft.com/office/powerpoint/2010/main" val="2309580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Poll Question:-</a:t>
            </a:r>
            <a:endParaRPr lang="en-US" dirty="0"/>
          </a:p>
        </p:txBody>
      </p:sp>
      <p:sp>
        <p:nvSpPr>
          <p:cNvPr id="3" name="Content Placeholder 2"/>
          <p:cNvSpPr>
            <a:spLocks noGrp="1"/>
          </p:cNvSpPr>
          <p:nvPr>
            <p:ph idx="1"/>
          </p:nvPr>
        </p:nvSpPr>
        <p:spPr/>
        <p:txBody>
          <a:bodyPr/>
          <a:lstStyle/>
          <a:p>
            <a:r>
              <a:rPr lang="en-US" dirty="0" smtClean="0"/>
              <a:t>________words that have the same spelling, but different pronunciations and meaning.</a:t>
            </a:r>
          </a:p>
          <a:p>
            <a:pPr lvl="0">
              <a:buClr>
                <a:srgbClr val="90C226"/>
              </a:buClr>
              <a:buFont typeface="+mj-lt"/>
              <a:buAutoNum type="alphaUcPeriod"/>
            </a:pPr>
            <a:r>
              <a:rPr lang="en-US" dirty="0" smtClean="0"/>
              <a:t> </a:t>
            </a:r>
            <a:r>
              <a:rPr lang="en-US" dirty="0">
                <a:solidFill>
                  <a:prstClr val="black">
                    <a:lumMod val="75000"/>
                    <a:lumOff val="25000"/>
                  </a:prstClr>
                </a:solidFill>
              </a:rPr>
              <a:t>Homophones</a:t>
            </a:r>
          </a:p>
          <a:p>
            <a:pPr lvl="0">
              <a:buClr>
                <a:srgbClr val="90C226"/>
              </a:buClr>
              <a:buFont typeface="+mj-lt"/>
              <a:buAutoNum type="alphaUcPeriod"/>
            </a:pPr>
            <a:r>
              <a:rPr lang="en-US" dirty="0">
                <a:solidFill>
                  <a:prstClr val="black">
                    <a:lumMod val="75000"/>
                    <a:lumOff val="25000"/>
                  </a:prstClr>
                </a:solidFill>
              </a:rPr>
              <a:t>Homonyms</a:t>
            </a:r>
          </a:p>
          <a:p>
            <a:pPr lvl="0">
              <a:buClr>
                <a:srgbClr val="90C226"/>
              </a:buClr>
              <a:buFont typeface="+mj-lt"/>
              <a:buAutoNum type="alphaUcPeriod"/>
            </a:pPr>
            <a:r>
              <a:rPr lang="en-US" dirty="0">
                <a:solidFill>
                  <a:prstClr val="black">
                    <a:lumMod val="75000"/>
                    <a:lumOff val="25000"/>
                  </a:prstClr>
                </a:solidFill>
              </a:rPr>
              <a:t>Homographs</a:t>
            </a:r>
          </a:p>
          <a:p>
            <a:pPr lvl="0">
              <a:buClr>
                <a:srgbClr val="90C226"/>
              </a:buClr>
              <a:buFont typeface="+mj-lt"/>
              <a:buAutoNum type="alphaUcPeriod"/>
            </a:pPr>
            <a:r>
              <a:rPr lang="en-US" dirty="0" err="1">
                <a:solidFill>
                  <a:prstClr val="black">
                    <a:lumMod val="75000"/>
                    <a:lumOff val="25000"/>
                  </a:prstClr>
                </a:solidFill>
              </a:rPr>
              <a:t>Homosapiens</a:t>
            </a:r>
            <a:endParaRPr lang="en-US" dirty="0">
              <a:solidFill>
                <a:prstClr val="black">
                  <a:lumMod val="75000"/>
                  <a:lumOff val="25000"/>
                </a:prstClr>
              </a:solidFill>
            </a:endParaRPr>
          </a:p>
          <a:p>
            <a:endParaRPr lang="en-US" dirty="0"/>
          </a:p>
        </p:txBody>
      </p:sp>
    </p:spTree>
    <p:extLst>
      <p:ext uri="{BB962C8B-B14F-4D97-AF65-F5344CB8AC3E}">
        <p14:creationId xmlns:p14="http://schemas.microsoft.com/office/powerpoint/2010/main" val="2073497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Answer - C</a:t>
            </a:r>
            <a:endParaRPr lang="en-US" dirty="0"/>
          </a:p>
        </p:txBody>
      </p:sp>
    </p:spTree>
    <p:extLst>
      <p:ext uri="{BB962C8B-B14F-4D97-AF65-F5344CB8AC3E}">
        <p14:creationId xmlns:p14="http://schemas.microsoft.com/office/powerpoint/2010/main" val="3746568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537" y="539262"/>
            <a:ext cx="8886093" cy="5502763"/>
          </a:xfrm>
        </p:spPr>
      </p:pic>
    </p:spTree>
    <p:extLst>
      <p:ext uri="{BB962C8B-B14F-4D97-AF65-F5344CB8AC3E}">
        <p14:creationId xmlns:p14="http://schemas.microsoft.com/office/powerpoint/2010/main" val="460395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5400" i="1" u="sng" dirty="0" smtClean="0"/>
              <a:t>Examples </a:t>
            </a:r>
            <a:endParaRPr lang="en-US" sz="5400" i="1" u="sng" dirty="0"/>
          </a:p>
        </p:txBody>
      </p:sp>
    </p:spTree>
    <p:extLst>
      <p:ext uri="{BB962C8B-B14F-4D97-AF65-F5344CB8AC3E}">
        <p14:creationId xmlns:p14="http://schemas.microsoft.com/office/powerpoint/2010/main" val="332767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DB566073-E2B0-49EA-A424-43ECE60A1A90}"/>
              </a:ext>
            </a:extLst>
          </p:cNvPr>
          <p:cNvSpPr>
            <a:spLocks noGrp="1"/>
          </p:cNvSpPr>
          <p:nvPr>
            <p:ph type="title"/>
          </p:nvPr>
        </p:nvSpPr>
        <p:spPr>
          <a:xfrm>
            <a:off x="673754" y="643467"/>
            <a:ext cx="4203045" cy="1375608"/>
          </a:xfrm>
        </p:spPr>
        <p:txBody>
          <a:bodyPr anchor="ctr">
            <a:normAutofit/>
          </a:bodyPr>
          <a:lstStyle/>
          <a:p>
            <a:pPr>
              <a:lnSpc>
                <a:spcPct val="90000"/>
              </a:lnSpc>
            </a:pPr>
            <a:r>
              <a:rPr lang="en-US" sz="3100" b="0" i="0">
                <a:solidFill>
                  <a:schemeClr val="bg1"/>
                </a:solidFill>
                <a:effectLst/>
                <a:latin typeface="Exo 2"/>
              </a:rPr>
              <a:t>Accept, Except</a:t>
            </a:r>
            <a:br>
              <a:rPr lang="en-US" sz="3100" b="0" i="0">
                <a:solidFill>
                  <a:schemeClr val="bg1"/>
                </a:solidFill>
                <a:effectLst/>
                <a:latin typeface="Exo 2"/>
              </a:rPr>
            </a:br>
            <a:r>
              <a:rPr lang="en-US" sz="3100" b="0" i="0">
                <a:solidFill>
                  <a:schemeClr val="bg1"/>
                </a:solidFill>
                <a:effectLst/>
                <a:latin typeface="Exo 2"/>
              </a:rPr>
              <a:t/>
            </a:r>
            <a:br>
              <a:rPr lang="en-US" sz="3100" b="0" i="0">
                <a:solidFill>
                  <a:schemeClr val="bg1"/>
                </a:solidFill>
                <a:effectLst/>
                <a:latin typeface="Exo 2"/>
              </a:rPr>
            </a:br>
            <a:endParaRPr lang="en-US" sz="3100">
              <a:solidFill>
                <a:schemeClr val="bg1"/>
              </a:solidFill>
            </a:endParaRPr>
          </a:p>
        </p:txBody>
      </p:sp>
      <p:sp>
        <p:nvSpPr>
          <p:cNvPr id="3" name="Content Placeholder 2">
            <a:extLst>
              <a:ext uri="{FF2B5EF4-FFF2-40B4-BE49-F238E27FC236}">
                <a16:creationId xmlns:a16="http://schemas.microsoft.com/office/drawing/2014/main" xmlns="" id="{91073D69-2C03-4B6A-8DDF-19532798120E}"/>
              </a:ext>
            </a:extLst>
          </p:cNvPr>
          <p:cNvSpPr>
            <a:spLocks noGrp="1"/>
          </p:cNvSpPr>
          <p:nvPr>
            <p:ph idx="1"/>
          </p:nvPr>
        </p:nvSpPr>
        <p:spPr>
          <a:xfrm>
            <a:off x="673754" y="2160590"/>
            <a:ext cx="3973943" cy="3440110"/>
          </a:xfrm>
        </p:spPr>
        <p:txBody>
          <a:bodyPr>
            <a:normAutofit/>
          </a:bodyPr>
          <a:lstStyle/>
          <a:p>
            <a:pPr>
              <a:buFont typeface="Arial" panose="020B0604020202020204" pitchFamily="34" charset="0"/>
              <a:buChar char="•"/>
            </a:pPr>
            <a:r>
              <a:rPr lang="en-US" b="0" i="1" dirty="0">
                <a:solidFill>
                  <a:schemeClr val="bg1"/>
                </a:solidFill>
                <a:effectLst/>
                <a:latin typeface="Exo 2"/>
              </a:rPr>
              <a:t>Accept</a:t>
            </a:r>
            <a:r>
              <a:rPr lang="en-US" b="0" i="0" dirty="0">
                <a:solidFill>
                  <a:schemeClr val="bg1"/>
                </a:solidFill>
                <a:effectLst/>
                <a:latin typeface="Exo 2"/>
              </a:rPr>
              <a:t> (verb). Means to take or agree to something offered.</a:t>
            </a:r>
          </a:p>
          <a:p>
            <a:pPr>
              <a:buFont typeface="Arial" panose="020B0604020202020204" pitchFamily="34" charset="0"/>
              <a:buChar char="•"/>
            </a:pPr>
            <a:r>
              <a:rPr lang="en-US" b="0" i="0" dirty="0">
                <a:solidFill>
                  <a:schemeClr val="bg1"/>
                </a:solidFill>
                <a:effectLst/>
                <a:latin typeface="Exo 2"/>
              </a:rPr>
              <a:t>They </a:t>
            </a:r>
            <a:r>
              <a:rPr lang="en-US" b="1" i="0" dirty="0">
                <a:solidFill>
                  <a:schemeClr val="bg1"/>
                </a:solidFill>
                <a:effectLst/>
                <a:latin typeface="Exo 2"/>
              </a:rPr>
              <a:t>accepted</a:t>
            </a:r>
            <a:r>
              <a:rPr lang="en-US" b="0" i="0" dirty="0">
                <a:solidFill>
                  <a:schemeClr val="bg1"/>
                </a:solidFill>
                <a:effectLst/>
                <a:latin typeface="Exo 2"/>
              </a:rPr>
              <a:t> our proposal for the conference.</a:t>
            </a:r>
          </a:p>
          <a:p>
            <a:pPr>
              <a:buFont typeface="Arial" panose="020B0604020202020204" pitchFamily="34" charset="0"/>
              <a:buChar char="•"/>
            </a:pPr>
            <a:endParaRPr lang="en-US" b="0" i="0" dirty="0">
              <a:solidFill>
                <a:schemeClr val="bg1"/>
              </a:solidFill>
              <a:effectLst/>
              <a:latin typeface="Exo 2"/>
            </a:endParaRPr>
          </a:p>
          <a:p>
            <a:pPr>
              <a:buFont typeface="Arial" panose="020B0604020202020204" pitchFamily="34" charset="0"/>
              <a:buChar char="•"/>
            </a:pPr>
            <a:r>
              <a:rPr lang="en-US" b="0" i="1" dirty="0">
                <a:solidFill>
                  <a:schemeClr val="bg1"/>
                </a:solidFill>
                <a:effectLst/>
                <a:latin typeface="Exo 2"/>
              </a:rPr>
              <a:t>Except</a:t>
            </a:r>
            <a:r>
              <a:rPr lang="en-US" b="0" i="0" dirty="0">
                <a:solidFill>
                  <a:schemeClr val="bg1"/>
                </a:solidFill>
                <a:effectLst/>
                <a:latin typeface="Exo 2"/>
              </a:rPr>
              <a:t> (conjunction). Means only or but.</a:t>
            </a:r>
          </a:p>
          <a:p>
            <a:pPr>
              <a:buFont typeface="Arial" panose="020B0604020202020204" pitchFamily="34" charset="0"/>
              <a:buChar char="•"/>
            </a:pPr>
            <a:r>
              <a:rPr lang="en-US" b="0" i="0" dirty="0">
                <a:solidFill>
                  <a:schemeClr val="bg1"/>
                </a:solidFill>
                <a:effectLst/>
                <a:latin typeface="Exo 2"/>
              </a:rPr>
              <a:t>We could fly there </a:t>
            </a:r>
            <a:r>
              <a:rPr lang="en-US" b="1" i="0" dirty="0">
                <a:solidFill>
                  <a:schemeClr val="bg1"/>
                </a:solidFill>
                <a:effectLst/>
                <a:latin typeface="Exo 2"/>
              </a:rPr>
              <a:t>except</a:t>
            </a:r>
            <a:r>
              <a:rPr lang="en-US" b="0" i="0" dirty="0">
                <a:solidFill>
                  <a:schemeClr val="bg1"/>
                </a:solidFill>
                <a:effectLst/>
                <a:latin typeface="Exo 2"/>
              </a:rPr>
              <a:t> the tickets cost too much.</a:t>
            </a:r>
          </a:p>
          <a:p>
            <a:endParaRPr lang="en-US" dirty="0">
              <a:solidFill>
                <a:schemeClr val="bg1"/>
              </a:solidFill>
            </a:endParaRPr>
          </a:p>
        </p:txBody>
      </p:sp>
      <p:pic>
        <p:nvPicPr>
          <p:cNvPr id="5" name="Picture 4" descr="A picture containing timeline&#10;&#10;Description automatically generated">
            <a:extLst>
              <a:ext uri="{FF2B5EF4-FFF2-40B4-BE49-F238E27FC236}">
                <a16:creationId xmlns:a16="http://schemas.microsoft.com/office/drawing/2014/main" xmlns="" id="{043B979A-0E56-49F6-8E64-0121F71D08A0}"/>
              </a:ext>
            </a:extLst>
          </p:cNvPr>
          <p:cNvPicPr>
            <a:picLocks noChangeAspect="1"/>
          </p:cNvPicPr>
          <p:nvPr/>
        </p:nvPicPr>
        <p:blipFill rotWithShape="1">
          <a:blip r:embed="rId2">
            <a:extLst>
              <a:ext uri="{28A0092B-C50C-407E-A947-70E740481C1C}">
                <a14:useLocalDpi xmlns:a14="http://schemas.microsoft.com/office/drawing/2010/main" val="0"/>
              </a:ext>
            </a:extLst>
          </a:blip>
          <a:srcRect t="12494" b="18968"/>
          <a:stretch/>
        </p:blipFill>
        <p:spPr>
          <a:xfrm>
            <a:off x="6062319" y="597874"/>
            <a:ext cx="5143500" cy="6260123"/>
          </a:xfrm>
          <a:prstGeom prst="rect">
            <a:avLst/>
          </a:prstGeom>
        </p:spPr>
      </p:pic>
      <p:sp>
        <p:nvSpPr>
          <p:cNvPr id="16" name="Isosceles Triangle 15">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087785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FB3F09-7179-40BF-AEF8-84C5EB831ABA}"/>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535D1D9B-8AF8-40B9-BE2B-265B155380E7}"/>
              </a:ext>
            </a:extLst>
          </p:cNvPr>
          <p:cNvSpPr>
            <a:spLocks noGrp="1"/>
          </p:cNvSpPr>
          <p:nvPr>
            <p:ph idx="1"/>
          </p:nvPr>
        </p:nvSpPr>
        <p:spPr/>
        <p:txBody>
          <a:bodyPr/>
          <a:lstStyle/>
          <a:p>
            <a:r>
              <a:rPr lang="en-US" b="0" i="0" dirty="0">
                <a:solidFill>
                  <a:srgbClr val="202124"/>
                </a:solidFill>
                <a:effectLst/>
                <a:latin typeface="arial" panose="020B0604020202020204" pitchFamily="34" charset="0"/>
              </a:rPr>
              <a:t>Everything was in good order </a:t>
            </a:r>
            <a:r>
              <a:rPr lang="en-US" b="1" dirty="0">
                <a:solidFill>
                  <a:srgbClr val="202124"/>
                </a:solidFill>
                <a:latin typeface="arial" panose="020B0604020202020204" pitchFamily="34" charset="0"/>
              </a:rPr>
              <a:t>___________</a:t>
            </a:r>
            <a:r>
              <a:rPr lang="en-US" b="0" i="0" dirty="0">
                <a:solidFill>
                  <a:srgbClr val="202124"/>
                </a:solidFill>
                <a:effectLst/>
                <a:latin typeface="arial" panose="020B0604020202020204" pitchFamily="34" charset="0"/>
              </a:rPr>
              <a:t> the boots.</a:t>
            </a:r>
          </a:p>
          <a:p>
            <a:endParaRPr lang="en-US" dirty="0">
              <a:solidFill>
                <a:srgbClr val="202124"/>
              </a:solidFill>
              <a:latin typeface="arial" panose="020B0604020202020204" pitchFamily="34" charset="0"/>
            </a:endParaRPr>
          </a:p>
          <a:p>
            <a:r>
              <a:rPr lang="en-US" dirty="0">
                <a:solidFill>
                  <a:srgbClr val="202124"/>
                </a:solidFill>
                <a:latin typeface="arial" panose="020B0604020202020204" pitchFamily="34" charset="0"/>
              </a:rPr>
              <a:t>A. accept</a:t>
            </a:r>
          </a:p>
          <a:p>
            <a:r>
              <a:rPr lang="en-US" dirty="0">
                <a:solidFill>
                  <a:srgbClr val="202124"/>
                </a:solidFill>
                <a:latin typeface="arial" panose="020B0604020202020204" pitchFamily="34" charset="0"/>
              </a:rPr>
              <a:t>B. except</a:t>
            </a:r>
            <a:endParaRPr lang="en-US" dirty="0"/>
          </a:p>
        </p:txBody>
      </p:sp>
    </p:spTree>
    <p:extLst>
      <p:ext uri="{BB962C8B-B14F-4D97-AF65-F5344CB8AC3E}">
        <p14:creationId xmlns:p14="http://schemas.microsoft.com/office/powerpoint/2010/main" val="2434981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EA15F6-7635-4400-A279-31555E550EA8}"/>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xmlns="" id="{21AE54EC-2C3D-4356-865B-E1A76A8C33D4}"/>
              </a:ext>
            </a:extLst>
          </p:cNvPr>
          <p:cNvSpPr>
            <a:spLocks noGrp="1"/>
          </p:cNvSpPr>
          <p:nvPr>
            <p:ph idx="1"/>
          </p:nvPr>
        </p:nvSpPr>
        <p:spPr/>
        <p:txBody>
          <a:bodyPr/>
          <a:lstStyle/>
          <a:p>
            <a:r>
              <a:rPr lang="en-US" dirty="0"/>
              <a:t>OPTION- B</a:t>
            </a:r>
          </a:p>
        </p:txBody>
      </p:sp>
    </p:spTree>
    <p:extLst>
      <p:ext uri="{BB962C8B-B14F-4D97-AF65-F5344CB8AC3E}">
        <p14:creationId xmlns:p14="http://schemas.microsoft.com/office/powerpoint/2010/main" val="1563473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211CAD06-EA44-4A0B-8319-FDEB3AF363EA}"/>
              </a:ext>
            </a:extLst>
          </p:cNvPr>
          <p:cNvSpPr>
            <a:spLocks noGrp="1"/>
          </p:cNvSpPr>
          <p:nvPr>
            <p:ph type="title"/>
          </p:nvPr>
        </p:nvSpPr>
        <p:spPr>
          <a:xfrm>
            <a:off x="673754" y="643467"/>
            <a:ext cx="4203045" cy="1375608"/>
          </a:xfrm>
        </p:spPr>
        <p:txBody>
          <a:bodyPr anchor="ctr">
            <a:normAutofit/>
          </a:bodyPr>
          <a:lstStyle/>
          <a:p>
            <a:r>
              <a:rPr lang="en-US" b="0" i="0" dirty="0">
                <a:solidFill>
                  <a:schemeClr val="bg1"/>
                </a:solidFill>
                <a:effectLst/>
                <a:latin typeface="Exo 2"/>
              </a:rPr>
              <a:t>Affect, Effect</a:t>
            </a:r>
            <a:br>
              <a:rPr lang="en-US" b="0" i="0" dirty="0">
                <a:solidFill>
                  <a:schemeClr val="bg1"/>
                </a:solidFill>
                <a:effectLst/>
                <a:latin typeface="Exo 2"/>
              </a:rPr>
            </a:br>
            <a:endParaRPr lang="en-US" dirty="0">
              <a:solidFill>
                <a:schemeClr val="bg1"/>
              </a:solidFill>
            </a:endParaRPr>
          </a:p>
        </p:txBody>
      </p:sp>
      <p:sp>
        <p:nvSpPr>
          <p:cNvPr id="3" name="Content Placeholder 2">
            <a:extLst>
              <a:ext uri="{FF2B5EF4-FFF2-40B4-BE49-F238E27FC236}">
                <a16:creationId xmlns:a16="http://schemas.microsoft.com/office/drawing/2014/main" xmlns="" id="{960AFA37-8A5A-43E9-AC84-FFAC9DC6743D}"/>
              </a:ext>
            </a:extLst>
          </p:cNvPr>
          <p:cNvSpPr>
            <a:spLocks noGrp="1"/>
          </p:cNvSpPr>
          <p:nvPr>
            <p:ph idx="1"/>
          </p:nvPr>
        </p:nvSpPr>
        <p:spPr>
          <a:xfrm>
            <a:off x="673754" y="2160590"/>
            <a:ext cx="3973943" cy="3440110"/>
          </a:xfrm>
        </p:spPr>
        <p:txBody>
          <a:bodyPr>
            <a:normAutofit/>
          </a:bodyPr>
          <a:lstStyle/>
          <a:p>
            <a:pPr>
              <a:buFont typeface="Arial" panose="020B0604020202020204" pitchFamily="34" charset="0"/>
              <a:buChar char="•"/>
            </a:pPr>
            <a:r>
              <a:rPr lang="en-US" b="0" i="1" dirty="0">
                <a:solidFill>
                  <a:schemeClr val="bg1"/>
                </a:solidFill>
                <a:effectLst/>
                <a:latin typeface="Exo 2"/>
              </a:rPr>
              <a:t>Affect</a:t>
            </a:r>
            <a:r>
              <a:rPr lang="en-US" b="0" i="0" dirty="0">
                <a:solidFill>
                  <a:schemeClr val="bg1"/>
                </a:solidFill>
                <a:effectLst/>
                <a:latin typeface="Exo 2"/>
              </a:rPr>
              <a:t> (verb). Means to create a change.</a:t>
            </a:r>
          </a:p>
          <a:p>
            <a:pPr>
              <a:buFont typeface="Arial" panose="020B0604020202020204" pitchFamily="34" charset="0"/>
              <a:buChar char="•"/>
            </a:pPr>
            <a:r>
              <a:rPr lang="en-US" b="0" i="0" dirty="0">
                <a:solidFill>
                  <a:schemeClr val="bg1"/>
                </a:solidFill>
                <a:effectLst/>
                <a:latin typeface="Exo 2"/>
              </a:rPr>
              <a:t>Hurricane winds </a:t>
            </a:r>
            <a:r>
              <a:rPr lang="en-US" b="1" i="0" dirty="0">
                <a:solidFill>
                  <a:schemeClr val="bg1"/>
                </a:solidFill>
                <a:effectLst/>
                <a:latin typeface="Exo 2"/>
              </a:rPr>
              <a:t>affect</a:t>
            </a:r>
            <a:r>
              <a:rPr lang="en-US" b="0" i="0" dirty="0">
                <a:solidFill>
                  <a:schemeClr val="bg1"/>
                </a:solidFill>
                <a:effectLst/>
                <a:latin typeface="Exo 2"/>
              </a:rPr>
              <a:t> the amount of rainfall</a:t>
            </a:r>
          </a:p>
          <a:p>
            <a:pPr>
              <a:buFont typeface="Arial" panose="020B0604020202020204" pitchFamily="34" charset="0"/>
              <a:buChar char="•"/>
            </a:pPr>
            <a:endParaRPr lang="en-US" b="0" i="0" dirty="0">
              <a:solidFill>
                <a:schemeClr val="bg1"/>
              </a:solidFill>
              <a:effectLst/>
              <a:latin typeface="Exo 2"/>
            </a:endParaRPr>
          </a:p>
          <a:p>
            <a:pPr>
              <a:buFont typeface="Arial" panose="020B0604020202020204" pitchFamily="34" charset="0"/>
              <a:buChar char="•"/>
            </a:pPr>
            <a:r>
              <a:rPr lang="en-US" b="0" i="1" dirty="0">
                <a:solidFill>
                  <a:schemeClr val="bg1"/>
                </a:solidFill>
                <a:effectLst/>
                <a:latin typeface="Exo 2"/>
              </a:rPr>
              <a:t>Effect</a:t>
            </a:r>
            <a:r>
              <a:rPr lang="en-US" b="0" i="0" dirty="0">
                <a:solidFill>
                  <a:schemeClr val="bg1"/>
                </a:solidFill>
                <a:effectLst/>
                <a:latin typeface="Exo 2"/>
              </a:rPr>
              <a:t> (noun). Means an outcome or result.</a:t>
            </a:r>
          </a:p>
          <a:p>
            <a:pPr>
              <a:buFont typeface="Arial" panose="020B0604020202020204" pitchFamily="34" charset="0"/>
              <a:buChar char="•"/>
            </a:pPr>
            <a:r>
              <a:rPr lang="en-US" b="0" i="0" dirty="0">
                <a:solidFill>
                  <a:schemeClr val="bg1"/>
                </a:solidFill>
                <a:effectLst/>
                <a:latin typeface="Exo 2"/>
              </a:rPr>
              <a:t>The heavy rains will have an </a:t>
            </a:r>
            <a:r>
              <a:rPr lang="en-US" b="1" i="0" dirty="0">
                <a:solidFill>
                  <a:schemeClr val="bg1"/>
                </a:solidFill>
                <a:effectLst/>
                <a:latin typeface="Exo 2"/>
              </a:rPr>
              <a:t>effect</a:t>
            </a:r>
            <a:r>
              <a:rPr lang="en-US" b="0" i="0" dirty="0">
                <a:solidFill>
                  <a:schemeClr val="bg1"/>
                </a:solidFill>
                <a:effectLst/>
                <a:latin typeface="Exo 2"/>
              </a:rPr>
              <a:t> on the crop growth.</a:t>
            </a:r>
          </a:p>
          <a:p>
            <a:endParaRPr lang="en-US" dirty="0">
              <a:solidFill>
                <a:schemeClr val="bg1"/>
              </a:solidFill>
            </a:endParaRPr>
          </a:p>
        </p:txBody>
      </p:sp>
      <p:pic>
        <p:nvPicPr>
          <p:cNvPr id="5" name="Picture 4" descr="Diagram&#10;&#10;Description automatically generated">
            <a:extLst>
              <a:ext uri="{FF2B5EF4-FFF2-40B4-BE49-F238E27FC236}">
                <a16:creationId xmlns:a16="http://schemas.microsoft.com/office/drawing/2014/main" xmlns="" id="{E5931E8D-98B4-4165-8E1A-9300B4DF6EEE}"/>
              </a:ext>
            </a:extLst>
          </p:cNvPr>
          <p:cNvPicPr>
            <a:picLocks noChangeAspect="1"/>
          </p:cNvPicPr>
          <p:nvPr/>
        </p:nvPicPr>
        <p:blipFill rotWithShape="1">
          <a:blip r:embed="rId2">
            <a:extLst>
              <a:ext uri="{28A0092B-C50C-407E-A947-70E740481C1C}">
                <a14:useLocalDpi xmlns:a14="http://schemas.microsoft.com/office/drawing/2010/main" val="0"/>
              </a:ext>
            </a:extLst>
          </a:blip>
          <a:srcRect b="19065"/>
          <a:stretch/>
        </p:blipFill>
        <p:spPr>
          <a:xfrm>
            <a:off x="6096001" y="365761"/>
            <a:ext cx="5647266" cy="5234940"/>
          </a:xfrm>
          <a:prstGeom prst="rect">
            <a:avLst/>
          </a:prstGeom>
        </p:spPr>
      </p:pic>
      <p:sp>
        <p:nvSpPr>
          <p:cNvPr id="16" name="Isosceles Triangle 15">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134086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C11A0B-3990-4604-A004-550E14C71B23}"/>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40C4E868-5F05-4BB2-A989-90DEE851991E}"/>
              </a:ext>
            </a:extLst>
          </p:cNvPr>
          <p:cNvSpPr>
            <a:spLocks noGrp="1"/>
          </p:cNvSpPr>
          <p:nvPr>
            <p:ph idx="1"/>
          </p:nvPr>
        </p:nvSpPr>
        <p:spPr/>
        <p:txBody>
          <a:bodyPr/>
          <a:lstStyle/>
          <a:p>
            <a:pPr marL="0" marR="0"/>
            <a:r>
              <a:rPr lang="en-IN" sz="1800" dirty="0">
                <a:solidFill>
                  <a:srgbClr val="4D4D4D"/>
                </a:solidFill>
                <a:effectLst/>
                <a:latin typeface="Arial" panose="020B0604020202020204" pitchFamily="34" charset="0"/>
                <a:ea typeface="Times New Roman" panose="02020603050405020304" pitchFamily="18" charset="0"/>
              </a:rPr>
              <a:t>The oil spill in the Gulf of Mexico has ……..the economy and the environment in negative ways.</a:t>
            </a:r>
          </a:p>
          <a:p>
            <a:pPr marL="0" marR="0" indent="0">
              <a:buNone/>
            </a:pPr>
            <a:endParaRPr lang="en-US" sz="1800" dirty="0">
              <a:effectLst/>
              <a:latin typeface="Times New Roman" panose="02020603050405020304" pitchFamily="18" charset="0"/>
              <a:ea typeface="Times New Roman" panose="02020603050405020304" pitchFamily="18" charset="0"/>
            </a:endParaRPr>
          </a:p>
          <a:p>
            <a:pPr marL="0" marR="0"/>
            <a:r>
              <a:rPr lang="en-IN" sz="1800" dirty="0">
                <a:solidFill>
                  <a:srgbClr val="4D4D4D"/>
                </a:solidFill>
                <a:effectLst/>
                <a:latin typeface="Arial" panose="020B0604020202020204" pitchFamily="34" charset="0"/>
                <a:ea typeface="Times New Roman" panose="02020603050405020304" pitchFamily="18" charset="0"/>
              </a:rPr>
              <a:t>A. affected</a:t>
            </a:r>
            <a:endParaRPr lang="en-US" sz="1800" dirty="0">
              <a:effectLst/>
              <a:latin typeface="Times New Roman" panose="02020603050405020304" pitchFamily="18" charset="0"/>
              <a:ea typeface="Times New Roman" panose="02020603050405020304" pitchFamily="18" charset="0"/>
            </a:endParaRPr>
          </a:p>
          <a:p>
            <a:pPr marL="0" marR="0"/>
            <a:r>
              <a:rPr lang="en-IN" sz="1800" dirty="0">
                <a:solidFill>
                  <a:srgbClr val="4D4D4D"/>
                </a:solidFill>
                <a:effectLst/>
                <a:latin typeface="Arial" panose="020B0604020202020204" pitchFamily="34" charset="0"/>
                <a:ea typeface="Times New Roman" panose="02020603050405020304" pitchFamily="18" charset="0"/>
              </a:rPr>
              <a:t>B. effected</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910140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B84627-4CBD-47F3-9F8B-CD3193803D90}"/>
              </a:ext>
            </a:extLst>
          </p:cNvPr>
          <p:cNvSpPr>
            <a:spLocks noGrp="1"/>
          </p:cNvSpPr>
          <p:nvPr>
            <p:ph type="title"/>
          </p:nvPr>
        </p:nvSpPr>
        <p:spPr>
          <a:xfrm>
            <a:off x="677334" y="609599"/>
            <a:ext cx="8596668" cy="1550989"/>
          </a:xfrm>
        </p:spPr>
        <p:txBody>
          <a:bodyPr>
            <a:noAutofit/>
          </a:bodyPr>
          <a:lstStyle/>
          <a:p>
            <a:endParaRPr lang="en-US" sz="2400" dirty="0"/>
          </a:p>
        </p:txBody>
      </p:sp>
      <p:sp>
        <p:nvSpPr>
          <p:cNvPr id="3" name="Content Placeholder 2">
            <a:extLst>
              <a:ext uri="{FF2B5EF4-FFF2-40B4-BE49-F238E27FC236}">
                <a16:creationId xmlns:a16="http://schemas.microsoft.com/office/drawing/2014/main" xmlns="" id="{6306F7CB-D298-4AE6-942C-B73B4CD40E8A}"/>
              </a:ext>
            </a:extLst>
          </p:cNvPr>
          <p:cNvSpPr>
            <a:spLocks noGrp="1"/>
          </p:cNvSpPr>
          <p:nvPr>
            <p:ph idx="1"/>
          </p:nvPr>
        </p:nvSpPr>
        <p:spPr/>
        <p:txBody>
          <a:bodyPr>
            <a:normAutofit lnSpcReduction="10000"/>
          </a:bodyPr>
          <a:lstStyle/>
          <a:p>
            <a:endParaRPr lang="en-US" sz="1800" dirty="0">
              <a:effectLst/>
              <a:latin typeface="Times New Roman" panose="02020603050405020304" pitchFamily="18" charset="0"/>
              <a:ea typeface="Times New Roman" panose="02020603050405020304" pitchFamily="18" charset="0"/>
            </a:endParaRPr>
          </a:p>
          <a:p>
            <a:r>
              <a:rPr lang="en-US" sz="2400" b="0" i="0" dirty="0">
                <a:solidFill>
                  <a:srgbClr val="373D3F"/>
                </a:solidFill>
                <a:effectLst/>
                <a:latin typeface="PT Serif"/>
              </a:rPr>
              <a:t>Some words in English cause trouble for speakers and writers because these words share a similar pronunciation, meaning, or spelling with another word. These words are called </a:t>
            </a:r>
            <a:r>
              <a:rPr lang="en-US" sz="2400" b="1" i="0" u="sng" dirty="0">
                <a:solidFill>
                  <a:srgbClr val="373D3F"/>
                </a:solidFill>
                <a:effectLst/>
                <a:latin typeface="PT Serif"/>
              </a:rPr>
              <a:t>commonly confused words</a:t>
            </a:r>
            <a:r>
              <a:rPr lang="en-US" sz="2400" b="1" i="0" dirty="0">
                <a:solidFill>
                  <a:srgbClr val="373D3F"/>
                </a:solidFill>
                <a:effectLst/>
                <a:latin typeface="PT Serif"/>
              </a:rPr>
              <a:t>.</a:t>
            </a:r>
            <a:br>
              <a:rPr lang="en-US" sz="2400" b="1" i="0" dirty="0">
                <a:solidFill>
                  <a:srgbClr val="373D3F"/>
                </a:solidFill>
                <a:effectLst/>
                <a:latin typeface="PT Serif"/>
              </a:rPr>
            </a:br>
            <a:endParaRPr lang="en-US" sz="2400" dirty="0">
              <a:effectLst/>
              <a:latin typeface="Times New Roman" panose="02020603050405020304" pitchFamily="18" charset="0"/>
              <a:ea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They look alike, sound alike or, worst of all, look and sound alike but have completely different meanings. Other words look and sound different but are hard to determine which the correct one in a given context is.</a:t>
            </a:r>
          </a:p>
          <a:p>
            <a:endParaRPr lang="en-US" b="1" dirty="0"/>
          </a:p>
        </p:txBody>
      </p:sp>
    </p:spTree>
    <p:extLst>
      <p:ext uri="{BB962C8B-B14F-4D97-AF65-F5344CB8AC3E}">
        <p14:creationId xmlns:p14="http://schemas.microsoft.com/office/powerpoint/2010/main" val="2207173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C1AF8C-AF64-4B2E-BAD8-9ABA8E07BE10}"/>
              </a:ext>
            </a:extLst>
          </p:cNvPr>
          <p:cNvSpPr>
            <a:spLocks noGrp="1"/>
          </p:cNvSpPr>
          <p:nvPr>
            <p:ph type="title"/>
          </p:nvPr>
        </p:nvSpPr>
        <p:spPr/>
        <p:txBody>
          <a:bodyPr/>
          <a:lstStyle/>
          <a:p>
            <a:r>
              <a:rPr lang="en-US" dirty="0"/>
              <a:t>Answer </a:t>
            </a:r>
          </a:p>
        </p:txBody>
      </p:sp>
      <p:sp>
        <p:nvSpPr>
          <p:cNvPr id="3" name="Content Placeholder 2">
            <a:extLst>
              <a:ext uri="{FF2B5EF4-FFF2-40B4-BE49-F238E27FC236}">
                <a16:creationId xmlns:a16="http://schemas.microsoft.com/office/drawing/2014/main" xmlns="" id="{5F31FE76-F1A8-403B-B693-AF80E61ED7E0}"/>
              </a:ext>
            </a:extLst>
          </p:cNvPr>
          <p:cNvSpPr>
            <a:spLocks noGrp="1"/>
          </p:cNvSpPr>
          <p:nvPr>
            <p:ph idx="1"/>
          </p:nvPr>
        </p:nvSpPr>
        <p:spPr/>
        <p:txBody>
          <a:bodyPr/>
          <a:lstStyle/>
          <a:p>
            <a:r>
              <a:rPr lang="en-US" dirty="0"/>
              <a:t>Option-A</a:t>
            </a:r>
          </a:p>
        </p:txBody>
      </p:sp>
    </p:spTree>
    <p:extLst>
      <p:ext uri="{BB962C8B-B14F-4D97-AF65-F5344CB8AC3E}">
        <p14:creationId xmlns:p14="http://schemas.microsoft.com/office/powerpoint/2010/main" val="3160586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81DAA7C8-611D-4052-AA65-8DE7DD1AB705}"/>
              </a:ext>
            </a:extLst>
          </p:cNvPr>
          <p:cNvSpPr>
            <a:spLocks noGrp="1"/>
          </p:cNvSpPr>
          <p:nvPr>
            <p:ph type="title"/>
          </p:nvPr>
        </p:nvSpPr>
        <p:spPr>
          <a:xfrm>
            <a:off x="673754" y="643467"/>
            <a:ext cx="4203045" cy="1375608"/>
          </a:xfrm>
        </p:spPr>
        <p:txBody>
          <a:bodyPr anchor="ctr">
            <a:normAutofit/>
          </a:bodyPr>
          <a:lstStyle/>
          <a:p>
            <a:r>
              <a:rPr lang="en-US" b="0" i="0" dirty="0">
                <a:solidFill>
                  <a:schemeClr val="bg1"/>
                </a:solidFill>
                <a:effectLst/>
                <a:latin typeface="Exo 2"/>
              </a:rPr>
              <a:t>Its, It’s</a:t>
            </a:r>
            <a:endParaRPr lang="en-US" dirty="0">
              <a:solidFill>
                <a:schemeClr val="bg1"/>
              </a:solidFill>
            </a:endParaRPr>
          </a:p>
        </p:txBody>
      </p:sp>
      <p:sp>
        <p:nvSpPr>
          <p:cNvPr id="3" name="Content Placeholder 2">
            <a:extLst>
              <a:ext uri="{FF2B5EF4-FFF2-40B4-BE49-F238E27FC236}">
                <a16:creationId xmlns:a16="http://schemas.microsoft.com/office/drawing/2014/main" xmlns="" id="{E541083D-0289-46A1-8655-5ED305E471C8}"/>
              </a:ext>
            </a:extLst>
          </p:cNvPr>
          <p:cNvSpPr>
            <a:spLocks noGrp="1"/>
          </p:cNvSpPr>
          <p:nvPr>
            <p:ph idx="1"/>
          </p:nvPr>
        </p:nvSpPr>
        <p:spPr>
          <a:xfrm>
            <a:off x="673754" y="2160590"/>
            <a:ext cx="3973943" cy="3440110"/>
          </a:xfrm>
        </p:spPr>
        <p:txBody>
          <a:bodyPr>
            <a:normAutofit/>
          </a:bodyPr>
          <a:lstStyle/>
          <a:p>
            <a:pPr>
              <a:buFont typeface="Arial" panose="020B0604020202020204" pitchFamily="34" charset="0"/>
              <a:buChar char="•"/>
            </a:pPr>
            <a:r>
              <a:rPr lang="en-US" b="0" i="1" dirty="0">
                <a:solidFill>
                  <a:schemeClr val="bg1"/>
                </a:solidFill>
                <a:effectLst/>
                <a:latin typeface="Exo 2"/>
              </a:rPr>
              <a:t>Its</a:t>
            </a:r>
            <a:r>
              <a:rPr lang="en-US" b="0" i="0" dirty="0">
                <a:solidFill>
                  <a:schemeClr val="bg1"/>
                </a:solidFill>
                <a:effectLst/>
                <a:latin typeface="Exo 2"/>
              </a:rPr>
              <a:t> (pronoun). A form of </a:t>
            </a:r>
            <a:r>
              <a:rPr lang="en-US" b="0" i="1" dirty="0">
                <a:solidFill>
                  <a:schemeClr val="bg1"/>
                </a:solidFill>
                <a:effectLst/>
                <a:latin typeface="Exo 2"/>
              </a:rPr>
              <a:t>it</a:t>
            </a:r>
            <a:r>
              <a:rPr lang="en-US" b="0" i="0" dirty="0">
                <a:solidFill>
                  <a:schemeClr val="bg1"/>
                </a:solidFill>
                <a:effectLst/>
                <a:latin typeface="Exo 2"/>
              </a:rPr>
              <a:t> that shows possession.</a:t>
            </a:r>
          </a:p>
          <a:p>
            <a:pPr>
              <a:buFont typeface="Arial" panose="020B0604020202020204" pitchFamily="34" charset="0"/>
              <a:buChar char="•"/>
            </a:pPr>
            <a:r>
              <a:rPr lang="en-US" b="0" i="0" dirty="0">
                <a:solidFill>
                  <a:schemeClr val="bg1"/>
                </a:solidFill>
                <a:effectLst/>
                <a:latin typeface="Exo 2"/>
              </a:rPr>
              <a:t>The butterfly flapped </a:t>
            </a:r>
            <a:r>
              <a:rPr lang="en-US" b="1" i="0" dirty="0">
                <a:solidFill>
                  <a:schemeClr val="bg1"/>
                </a:solidFill>
                <a:effectLst/>
                <a:latin typeface="Exo 2"/>
              </a:rPr>
              <a:t>its</a:t>
            </a:r>
            <a:r>
              <a:rPr lang="en-US" b="0" i="0" dirty="0">
                <a:solidFill>
                  <a:schemeClr val="bg1"/>
                </a:solidFill>
                <a:effectLst/>
                <a:latin typeface="Exo 2"/>
              </a:rPr>
              <a:t> wings.</a:t>
            </a:r>
          </a:p>
          <a:p>
            <a:pPr marL="0" indent="0">
              <a:buNone/>
            </a:pPr>
            <a:endParaRPr lang="en-US" b="0" i="0" dirty="0">
              <a:solidFill>
                <a:schemeClr val="bg1"/>
              </a:solidFill>
              <a:effectLst/>
              <a:latin typeface="Exo 2"/>
            </a:endParaRPr>
          </a:p>
          <a:p>
            <a:pPr>
              <a:buFont typeface="Arial" panose="020B0604020202020204" pitchFamily="34" charset="0"/>
              <a:buChar char="•"/>
            </a:pPr>
            <a:r>
              <a:rPr lang="en-US" b="0" i="1" dirty="0">
                <a:solidFill>
                  <a:schemeClr val="bg1"/>
                </a:solidFill>
                <a:effectLst/>
                <a:latin typeface="Exo 2"/>
              </a:rPr>
              <a:t>It’s</a:t>
            </a:r>
            <a:r>
              <a:rPr lang="en-US" b="0" i="0" dirty="0">
                <a:solidFill>
                  <a:schemeClr val="bg1"/>
                </a:solidFill>
                <a:effectLst/>
                <a:latin typeface="Exo 2"/>
              </a:rPr>
              <a:t> (contraction). Joins the words </a:t>
            </a:r>
            <a:r>
              <a:rPr lang="en-US" b="0" i="1" dirty="0">
                <a:solidFill>
                  <a:schemeClr val="bg1"/>
                </a:solidFill>
                <a:effectLst/>
                <a:latin typeface="Exo 2"/>
              </a:rPr>
              <a:t>it</a:t>
            </a:r>
            <a:r>
              <a:rPr lang="en-US" b="0" i="0" dirty="0">
                <a:solidFill>
                  <a:schemeClr val="bg1"/>
                </a:solidFill>
                <a:effectLst/>
                <a:latin typeface="Exo 2"/>
              </a:rPr>
              <a:t> and </a:t>
            </a:r>
            <a:r>
              <a:rPr lang="en-US" b="0" i="1" dirty="0">
                <a:solidFill>
                  <a:schemeClr val="bg1"/>
                </a:solidFill>
                <a:effectLst/>
                <a:latin typeface="Exo 2"/>
              </a:rPr>
              <a:t>is</a:t>
            </a:r>
            <a:r>
              <a:rPr lang="en-US" b="0" i="0" dirty="0">
                <a:solidFill>
                  <a:schemeClr val="bg1"/>
                </a:solidFill>
                <a:effectLst/>
                <a:latin typeface="Exo 2"/>
              </a:rPr>
              <a:t>.</a:t>
            </a:r>
          </a:p>
          <a:p>
            <a:pPr>
              <a:buFont typeface="Arial" panose="020B0604020202020204" pitchFamily="34" charset="0"/>
              <a:buChar char="•"/>
            </a:pPr>
            <a:r>
              <a:rPr lang="en-US" b="1" i="0" dirty="0">
                <a:solidFill>
                  <a:schemeClr val="bg1"/>
                </a:solidFill>
                <a:effectLst/>
                <a:latin typeface="Exo 2"/>
              </a:rPr>
              <a:t>It’s</a:t>
            </a:r>
            <a:r>
              <a:rPr lang="en-US" b="0" i="0" dirty="0">
                <a:solidFill>
                  <a:schemeClr val="bg1"/>
                </a:solidFill>
                <a:effectLst/>
                <a:latin typeface="Exo 2"/>
              </a:rPr>
              <a:t> the most beautiful butterfly I have ever seen.</a:t>
            </a:r>
          </a:p>
          <a:p>
            <a:endParaRPr lang="en-US" dirty="0">
              <a:solidFill>
                <a:schemeClr val="bg1"/>
              </a:solidFill>
            </a:endParaRPr>
          </a:p>
        </p:txBody>
      </p:sp>
      <p:pic>
        <p:nvPicPr>
          <p:cNvPr id="5" name="Picture 4" descr="A picture containing icon&#10;&#10;Description automatically generated">
            <a:extLst>
              <a:ext uri="{FF2B5EF4-FFF2-40B4-BE49-F238E27FC236}">
                <a16:creationId xmlns:a16="http://schemas.microsoft.com/office/drawing/2014/main" xmlns="" id="{00A22A63-9123-44E4-8D6B-394AB7F1E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643466"/>
            <a:ext cx="5143500" cy="5940213"/>
          </a:xfrm>
          <a:prstGeom prst="rect">
            <a:avLst/>
          </a:prstGeom>
        </p:spPr>
      </p:pic>
      <p:sp>
        <p:nvSpPr>
          <p:cNvPr id="16" name="Isosceles Triangle 15">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149659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CEED6C-A023-44A2-87C5-9F85EA5507FD}"/>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3846E77E-108D-44A4-96CA-870A885A9181}"/>
              </a:ext>
            </a:extLst>
          </p:cNvPr>
          <p:cNvSpPr>
            <a:spLocks noGrp="1"/>
          </p:cNvSpPr>
          <p:nvPr>
            <p:ph idx="1"/>
          </p:nvPr>
        </p:nvSpPr>
        <p:spPr/>
        <p:txBody>
          <a:bodyPr/>
          <a:lstStyle/>
          <a:p>
            <a:r>
              <a:rPr lang="en-US" dirty="0"/>
              <a:t>The dog buried ……. bone.</a:t>
            </a:r>
          </a:p>
          <a:p>
            <a:pPr marL="0" indent="0">
              <a:buNone/>
            </a:pPr>
            <a:endParaRPr lang="en-US" dirty="0"/>
          </a:p>
          <a:p>
            <a:r>
              <a:rPr lang="en-US" dirty="0"/>
              <a:t>A. its</a:t>
            </a:r>
          </a:p>
          <a:p>
            <a:r>
              <a:rPr lang="en-US" dirty="0"/>
              <a:t>B. it’s</a:t>
            </a:r>
          </a:p>
          <a:p>
            <a:endParaRPr lang="en-US" dirty="0"/>
          </a:p>
        </p:txBody>
      </p:sp>
    </p:spTree>
    <p:extLst>
      <p:ext uri="{BB962C8B-B14F-4D97-AF65-F5344CB8AC3E}">
        <p14:creationId xmlns:p14="http://schemas.microsoft.com/office/powerpoint/2010/main" val="964852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71E5DA-FECA-49E0-A50F-871F69A36896}"/>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xmlns="" id="{06EA441E-2D32-47C9-912A-D5E65718B2C3}"/>
              </a:ext>
            </a:extLst>
          </p:cNvPr>
          <p:cNvSpPr>
            <a:spLocks noGrp="1"/>
          </p:cNvSpPr>
          <p:nvPr>
            <p:ph idx="1"/>
          </p:nvPr>
        </p:nvSpPr>
        <p:spPr/>
        <p:txBody>
          <a:bodyPr/>
          <a:lstStyle/>
          <a:p>
            <a:r>
              <a:rPr lang="en-US" dirty="0"/>
              <a:t>OPTION-A</a:t>
            </a:r>
          </a:p>
        </p:txBody>
      </p:sp>
    </p:spTree>
    <p:extLst>
      <p:ext uri="{BB962C8B-B14F-4D97-AF65-F5344CB8AC3E}">
        <p14:creationId xmlns:p14="http://schemas.microsoft.com/office/powerpoint/2010/main" val="2662644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447BB547-545C-4E2F-B3C1-8E9B733A8106}"/>
              </a:ext>
            </a:extLst>
          </p:cNvPr>
          <p:cNvSpPr>
            <a:spLocks noGrp="1"/>
          </p:cNvSpPr>
          <p:nvPr>
            <p:ph type="title"/>
          </p:nvPr>
        </p:nvSpPr>
        <p:spPr>
          <a:xfrm>
            <a:off x="673754" y="643467"/>
            <a:ext cx="4203045" cy="1375608"/>
          </a:xfrm>
        </p:spPr>
        <p:txBody>
          <a:bodyPr anchor="ctr">
            <a:normAutofit/>
          </a:bodyPr>
          <a:lstStyle/>
          <a:p>
            <a:pPr>
              <a:lnSpc>
                <a:spcPct val="90000"/>
              </a:lnSpc>
            </a:pPr>
            <a:r>
              <a:rPr lang="en-US" sz="3100" b="0" i="0">
                <a:solidFill>
                  <a:schemeClr val="bg1"/>
                </a:solidFill>
                <a:effectLst/>
                <a:latin typeface="Exo 2"/>
              </a:rPr>
              <a:t>Know, No</a:t>
            </a:r>
            <a:br>
              <a:rPr lang="en-US" sz="3100" b="0" i="0">
                <a:solidFill>
                  <a:schemeClr val="bg1"/>
                </a:solidFill>
                <a:effectLst/>
                <a:latin typeface="Exo 2"/>
              </a:rPr>
            </a:br>
            <a:r>
              <a:rPr lang="en-US" sz="3100" b="0" i="0">
                <a:solidFill>
                  <a:schemeClr val="bg1"/>
                </a:solidFill>
                <a:effectLst/>
                <a:latin typeface="Exo 2"/>
              </a:rPr>
              <a:t/>
            </a:r>
            <a:br>
              <a:rPr lang="en-US" sz="3100" b="0" i="0">
                <a:solidFill>
                  <a:schemeClr val="bg1"/>
                </a:solidFill>
                <a:effectLst/>
                <a:latin typeface="Exo 2"/>
              </a:rPr>
            </a:br>
            <a:endParaRPr lang="en-US" sz="3100">
              <a:solidFill>
                <a:schemeClr val="bg1"/>
              </a:solidFill>
            </a:endParaRPr>
          </a:p>
        </p:txBody>
      </p:sp>
      <p:sp>
        <p:nvSpPr>
          <p:cNvPr id="3" name="Content Placeholder 2">
            <a:extLst>
              <a:ext uri="{FF2B5EF4-FFF2-40B4-BE49-F238E27FC236}">
                <a16:creationId xmlns:a16="http://schemas.microsoft.com/office/drawing/2014/main" xmlns="" id="{3F1984A3-1814-4F4C-AD09-77F42037254E}"/>
              </a:ext>
            </a:extLst>
          </p:cNvPr>
          <p:cNvSpPr>
            <a:spLocks noGrp="1"/>
          </p:cNvSpPr>
          <p:nvPr>
            <p:ph idx="1"/>
          </p:nvPr>
        </p:nvSpPr>
        <p:spPr>
          <a:xfrm>
            <a:off x="673754" y="1364566"/>
            <a:ext cx="3973943" cy="4236134"/>
          </a:xfrm>
        </p:spPr>
        <p:txBody>
          <a:bodyPr>
            <a:normAutofit/>
          </a:bodyPr>
          <a:lstStyle/>
          <a:p>
            <a:pPr>
              <a:buFont typeface="Arial" panose="020B0604020202020204" pitchFamily="34" charset="0"/>
              <a:buChar char="•"/>
            </a:pPr>
            <a:r>
              <a:rPr lang="en-US" b="0" i="1" dirty="0">
                <a:solidFill>
                  <a:schemeClr val="bg1"/>
                </a:solidFill>
                <a:effectLst/>
                <a:latin typeface="Exo 2"/>
              </a:rPr>
              <a:t>Know</a:t>
            </a:r>
            <a:r>
              <a:rPr lang="en-US" b="0" i="0" dirty="0">
                <a:solidFill>
                  <a:schemeClr val="bg1"/>
                </a:solidFill>
                <a:effectLst/>
                <a:latin typeface="Exo 2"/>
              </a:rPr>
              <a:t> (verb). Means to understand or possess knowledge.</a:t>
            </a:r>
          </a:p>
          <a:p>
            <a:pPr>
              <a:buFont typeface="Arial" panose="020B0604020202020204" pitchFamily="34" charset="0"/>
              <a:buChar char="•"/>
            </a:pPr>
            <a:r>
              <a:rPr lang="en-US" b="0" i="0" dirty="0">
                <a:solidFill>
                  <a:schemeClr val="bg1"/>
                </a:solidFill>
                <a:effectLst/>
                <a:latin typeface="Exo 2"/>
              </a:rPr>
              <a:t>I </a:t>
            </a:r>
            <a:r>
              <a:rPr lang="en-US" b="1" i="0" dirty="0">
                <a:solidFill>
                  <a:schemeClr val="bg1"/>
                </a:solidFill>
                <a:effectLst/>
                <a:latin typeface="Exo 2"/>
              </a:rPr>
              <a:t>know</a:t>
            </a:r>
            <a:r>
              <a:rPr lang="en-US" b="0" i="0" dirty="0">
                <a:solidFill>
                  <a:schemeClr val="bg1"/>
                </a:solidFill>
                <a:effectLst/>
                <a:latin typeface="Exo 2"/>
              </a:rPr>
              <a:t> the male peacock sports the brilliant feathers.</a:t>
            </a:r>
          </a:p>
          <a:p>
            <a:pPr marL="0" indent="0">
              <a:buNone/>
            </a:pPr>
            <a:endParaRPr lang="en-US" b="0" i="0" dirty="0">
              <a:solidFill>
                <a:schemeClr val="bg1"/>
              </a:solidFill>
              <a:effectLst/>
              <a:latin typeface="Exo 2"/>
            </a:endParaRPr>
          </a:p>
          <a:p>
            <a:pPr marL="0" indent="0">
              <a:buNone/>
            </a:pPr>
            <a:endParaRPr lang="en-US" b="0" i="0" dirty="0">
              <a:solidFill>
                <a:schemeClr val="bg1"/>
              </a:solidFill>
              <a:effectLst/>
              <a:latin typeface="Exo 2"/>
            </a:endParaRPr>
          </a:p>
          <a:p>
            <a:pPr>
              <a:buFont typeface="Arial" panose="020B0604020202020204" pitchFamily="34" charset="0"/>
              <a:buChar char="•"/>
            </a:pPr>
            <a:r>
              <a:rPr lang="en-US" b="0" i="1" dirty="0">
                <a:solidFill>
                  <a:schemeClr val="bg1"/>
                </a:solidFill>
                <a:effectLst/>
                <a:latin typeface="Exo 2"/>
              </a:rPr>
              <a:t>No</a:t>
            </a:r>
            <a:r>
              <a:rPr lang="en-US" b="0" i="0" dirty="0">
                <a:solidFill>
                  <a:schemeClr val="bg1"/>
                </a:solidFill>
                <a:effectLst/>
                <a:latin typeface="Exo 2"/>
              </a:rPr>
              <a:t>. Used to make a negative.</a:t>
            </a:r>
          </a:p>
          <a:p>
            <a:pPr>
              <a:buFont typeface="Arial" panose="020B0604020202020204" pitchFamily="34" charset="0"/>
              <a:buChar char="•"/>
            </a:pPr>
            <a:r>
              <a:rPr lang="en-US" b="0" i="0" dirty="0">
                <a:solidFill>
                  <a:schemeClr val="bg1"/>
                </a:solidFill>
                <a:effectLst/>
                <a:latin typeface="Exo 2"/>
              </a:rPr>
              <a:t>I have </a:t>
            </a:r>
            <a:r>
              <a:rPr lang="en-US" b="1" i="0" dirty="0">
                <a:solidFill>
                  <a:schemeClr val="bg1"/>
                </a:solidFill>
                <a:effectLst/>
                <a:latin typeface="Exo 2"/>
              </a:rPr>
              <a:t>no</a:t>
            </a:r>
            <a:r>
              <a:rPr lang="en-US" b="0" i="0" dirty="0">
                <a:solidFill>
                  <a:schemeClr val="bg1"/>
                </a:solidFill>
                <a:effectLst/>
                <a:latin typeface="Exo 2"/>
              </a:rPr>
              <a:t> time to visit the zoo this weekend.</a:t>
            </a:r>
          </a:p>
          <a:p>
            <a:endParaRPr lang="en-US" dirty="0">
              <a:solidFill>
                <a:schemeClr val="bg1"/>
              </a:solidFill>
            </a:endParaRPr>
          </a:p>
        </p:txBody>
      </p:sp>
      <p:pic>
        <p:nvPicPr>
          <p:cNvPr id="5" name="Picture 4" descr="Graphical user interface, application&#10;&#10;Description automatically generated">
            <a:extLst>
              <a:ext uri="{FF2B5EF4-FFF2-40B4-BE49-F238E27FC236}">
                <a16:creationId xmlns:a16="http://schemas.microsoft.com/office/drawing/2014/main" xmlns="" id="{7CEA69C5-C647-4132-8B4D-D410F963B2B7}"/>
              </a:ext>
            </a:extLst>
          </p:cNvPr>
          <p:cNvPicPr>
            <a:picLocks noChangeAspect="1"/>
          </p:cNvPicPr>
          <p:nvPr/>
        </p:nvPicPr>
        <p:blipFill rotWithShape="1">
          <a:blip r:embed="rId2">
            <a:extLst>
              <a:ext uri="{28A0092B-C50C-407E-A947-70E740481C1C}">
                <a14:useLocalDpi xmlns:a14="http://schemas.microsoft.com/office/drawing/2010/main" val="0"/>
              </a:ext>
            </a:extLst>
          </a:blip>
          <a:srcRect t="33843"/>
          <a:stretch/>
        </p:blipFill>
        <p:spPr>
          <a:xfrm>
            <a:off x="5894364" y="643467"/>
            <a:ext cx="5623882" cy="5968348"/>
          </a:xfrm>
          <a:prstGeom prst="rect">
            <a:avLst/>
          </a:prstGeom>
        </p:spPr>
      </p:pic>
      <p:sp>
        <p:nvSpPr>
          <p:cNvPr id="16" name="Isosceles Triangle 15">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780201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FEDD06-264B-4153-A945-731588529DF5}"/>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0578772C-3957-4888-A4CF-AE8F3621F052}"/>
              </a:ext>
            </a:extLst>
          </p:cNvPr>
          <p:cNvSpPr>
            <a:spLocks noGrp="1"/>
          </p:cNvSpPr>
          <p:nvPr>
            <p:ph idx="1"/>
          </p:nvPr>
        </p:nvSpPr>
        <p:spPr/>
        <p:txBody>
          <a:bodyPr/>
          <a:lstStyle/>
          <a:p>
            <a:r>
              <a:rPr lang="en-US" b="0" i="0" dirty="0">
                <a:solidFill>
                  <a:srgbClr val="202124"/>
                </a:solidFill>
                <a:effectLst/>
                <a:latin typeface="arial" panose="020B0604020202020204" pitchFamily="34" charset="0"/>
              </a:rPr>
              <a:t>I </a:t>
            </a:r>
            <a:r>
              <a:rPr lang="en-US" b="1" dirty="0">
                <a:solidFill>
                  <a:srgbClr val="202124"/>
                </a:solidFill>
                <a:latin typeface="arial" panose="020B0604020202020204" pitchFamily="34" charset="0"/>
              </a:rPr>
              <a:t>________</a:t>
            </a:r>
            <a:r>
              <a:rPr lang="en-US" b="0" i="0" dirty="0">
                <a:solidFill>
                  <a:srgbClr val="202124"/>
                </a:solidFill>
                <a:effectLst/>
                <a:latin typeface="arial" panose="020B0604020202020204" pitchFamily="34" charset="0"/>
              </a:rPr>
              <a:t> you must be tired, so I will let you rest.</a:t>
            </a:r>
          </a:p>
          <a:p>
            <a:endParaRPr lang="en-US" dirty="0">
              <a:solidFill>
                <a:srgbClr val="202124"/>
              </a:solidFill>
              <a:latin typeface="arial" panose="020B0604020202020204" pitchFamily="34" charset="0"/>
            </a:endParaRPr>
          </a:p>
          <a:p>
            <a:r>
              <a:rPr lang="en-US" dirty="0">
                <a:solidFill>
                  <a:srgbClr val="202124"/>
                </a:solidFill>
                <a:latin typeface="arial" panose="020B0604020202020204" pitchFamily="34" charset="0"/>
              </a:rPr>
              <a:t>A. know</a:t>
            </a:r>
          </a:p>
          <a:p>
            <a:r>
              <a:rPr lang="en-US" dirty="0">
                <a:solidFill>
                  <a:srgbClr val="202124"/>
                </a:solidFill>
                <a:latin typeface="arial" panose="020B0604020202020204" pitchFamily="34" charset="0"/>
              </a:rPr>
              <a:t>B. no</a:t>
            </a:r>
            <a:endParaRPr lang="en-US" dirty="0"/>
          </a:p>
        </p:txBody>
      </p:sp>
    </p:spTree>
    <p:extLst>
      <p:ext uri="{BB962C8B-B14F-4D97-AF65-F5344CB8AC3E}">
        <p14:creationId xmlns:p14="http://schemas.microsoft.com/office/powerpoint/2010/main" val="3539400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71E107-C2A7-4CAB-ACE0-DAE4E7C04372}"/>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xmlns="" id="{5C5CEB9B-9CC0-401B-A4BE-903A1FD9E5B9}"/>
              </a:ext>
            </a:extLst>
          </p:cNvPr>
          <p:cNvSpPr>
            <a:spLocks noGrp="1"/>
          </p:cNvSpPr>
          <p:nvPr>
            <p:ph idx="1"/>
          </p:nvPr>
        </p:nvSpPr>
        <p:spPr/>
        <p:txBody>
          <a:bodyPr/>
          <a:lstStyle/>
          <a:p>
            <a:r>
              <a:rPr lang="en-US" dirty="0"/>
              <a:t>OPTION- A</a:t>
            </a:r>
          </a:p>
        </p:txBody>
      </p:sp>
    </p:spTree>
    <p:extLst>
      <p:ext uri="{BB962C8B-B14F-4D97-AF65-F5344CB8AC3E}">
        <p14:creationId xmlns:p14="http://schemas.microsoft.com/office/powerpoint/2010/main" val="2031704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A9747F0D-7BE6-4138-96EC-4B8ED0784C47}"/>
              </a:ext>
            </a:extLst>
          </p:cNvPr>
          <p:cNvSpPr>
            <a:spLocks noGrp="1"/>
          </p:cNvSpPr>
          <p:nvPr>
            <p:ph type="title"/>
          </p:nvPr>
        </p:nvSpPr>
        <p:spPr>
          <a:xfrm>
            <a:off x="673754" y="643467"/>
            <a:ext cx="4203045" cy="1375608"/>
          </a:xfrm>
        </p:spPr>
        <p:txBody>
          <a:bodyPr anchor="ctr">
            <a:normAutofit/>
          </a:bodyPr>
          <a:lstStyle/>
          <a:p>
            <a:r>
              <a:rPr lang="en-US" b="0" i="0" dirty="0">
                <a:solidFill>
                  <a:schemeClr val="bg1"/>
                </a:solidFill>
                <a:effectLst/>
                <a:latin typeface="Exo 2"/>
              </a:rPr>
              <a:t>Loose, Lose</a:t>
            </a:r>
            <a:endParaRPr lang="en-US" dirty="0">
              <a:solidFill>
                <a:schemeClr val="bg1"/>
              </a:solidFill>
            </a:endParaRPr>
          </a:p>
        </p:txBody>
      </p:sp>
      <p:sp>
        <p:nvSpPr>
          <p:cNvPr id="3" name="Content Placeholder 2">
            <a:extLst>
              <a:ext uri="{FF2B5EF4-FFF2-40B4-BE49-F238E27FC236}">
                <a16:creationId xmlns:a16="http://schemas.microsoft.com/office/drawing/2014/main" xmlns="" id="{CBF696A3-B9A2-4C5E-8FC7-321099D8EE83}"/>
              </a:ext>
            </a:extLst>
          </p:cNvPr>
          <p:cNvSpPr>
            <a:spLocks noGrp="1"/>
          </p:cNvSpPr>
          <p:nvPr>
            <p:ph idx="1"/>
          </p:nvPr>
        </p:nvSpPr>
        <p:spPr>
          <a:xfrm>
            <a:off x="673754" y="2160590"/>
            <a:ext cx="3973943" cy="3440110"/>
          </a:xfrm>
        </p:spPr>
        <p:txBody>
          <a:bodyPr>
            <a:normAutofit fontScale="92500" lnSpcReduction="10000"/>
          </a:bodyPr>
          <a:lstStyle/>
          <a:p>
            <a:pPr>
              <a:buFont typeface="Arial" panose="020B0604020202020204" pitchFamily="34" charset="0"/>
              <a:buChar char="•"/>
            </a:pPr>
            <a:r>
              <a:rPr lang="en-US" b="0" i="1" dirty="0">
                <a:solidFill>
                  <a:schemeClr val="bg1"/>
                </a:solidFill>
                <a:effectLst/>
                <a:latin typeface="Exo 2"/>
              </a:rPr>
              <a:t>Loose</a:t>
            </a:r>
            <a:r>
              <a:rPr lang="en-US" b="0" i="0" dirty="0">
                <a:solidFill>
                  <a:schemeClr val="bg1"/>
                </a:solidFill>
                <a:effectLst/>
                <a:latin typeface="Exo 2"/>
              </a:rPr>
              <a:t> (adjective). Describes something that is not tight or is detached.</a:t>
            </a:r>
          </a:p>
          <a:p>
            <a:pPr>
              <a:buFont typeface="Arial" panose="020B0604020202020204" pitchFamily="34" charset="0"/>
              <a:buChar char="•"/>
            </a:pPr>
            <a:r>
              <a:rPr lang="en-US" b="0" i="0" dirty="0">
                <a:solidFill>
                  <a:schemeClr val="bg1"/>
                </a:solidFill>
                <a:effectLst/>
                <a:latin typeface="Exo 2"/>
              </a:rPr>
              <a:t>Without a belt, her pants are </a:t>
            </a:r>
            <a:r>
              <a:rPr lang="en-US" b="1" i="0" dirty="0">
                <a:solidFill>
                  <a:schemeClr val="bg1"/>
                </a:solidFill>
                <a:effectLst/>
                <a:latin typeface="Exo 2"/>
              </a:rPr>
              <a:t>loose</a:t>
            </a:r>
            <a:r>
              <a:rPr lang="en-US" b="0" i="0" dirty="0">
                <a:solidFill>
                  <a:schemeClr val="bg1"/>
                </a:solidFill>
                <a:effectLst/>
                <a:latin typeface="Exo 2"/>
              </a:rPr>
              <a:t> on her waist.</a:t>
            </a:r>
          </a:p>
          <a:p>
            <a:pPr marL="0" indent="0">
              <a:buNone/>
            </a:pPr>
            <a:endParaRPr lang="en-US" b="0" i="0" dirty="0">
              <a:solidFill>
                <a:schemeClr val="bg1"/>
              </a:solidFill>
              <a:effectLst/>
              <a:latin typeface="Exo 2"/>
            </a:endParaRPr>
          </a:p>
          <a:p>
            <a:pPr>
              <a:buFont typeface="Arial" panose="020B0604020202020204" pitchFamily="34" charset="0"/>
              <a:buChar char="•"/>
            </a:pPr>
            <a:r>
              <a:rPr lang="en-US" b="0" i="1" dirty="0">
                <a:solidFill>
                  <a:schemeClr val="bg1"/>
                </a:solidFill>
                <a:effectLst/>
                <a:latin typeface="Exo 2"/>
              </a:rPr>
              <a:t>Lose</a:t>
            </a:r>
            <a:r>
              <a:rPr lang="en-US" b="0" i="0" dirty="0">
                <a:solidFill>
                  <a:schemeClr val="bg1"/>
                </a:solidFill>
                <a:effectLst/>
                <a:latin typeface="Exo 2"/>
              </a:rPr>
              <a:t> (verb). Means to forget, to give up, or to fail to earn something.</a:t>
            </a:r>
          </a:p>
          <a:p>
            <a:pPr>
              <a:buFont typeface="Arial" panose="020B0604020202020204" pitchFamily="34" charset="0"/>
              <a:buChar char="•"/>
            </a:pPr>
            <a:r>
              <a:rPr lang="en-US" b="0" i="0" dirty="0">
                <a:solidFill>
                  <a:schemeClr val="bg1"/>
                </a:solidFill>
                <a:effectLst/>
                <a:latin typeface="Exo 2"/>
              </a:rPr>
              <a:t>She will </a:t>
            </a:r>
            <a:r>
              <a:rPr lang="en-US" b="1" i="0" dirty="0">
                <a:solidFill>
                  <a:schemeClr val="bg1"/>
                </a:solidFill>
                <a:effectLst/>
                <a:latin typeface="Exo 2"/>
              </a:rPr>
              <a:t>lose</a:t>
            </a:r>
            <a:r>
              <a:rPr lang="en-US" b="0" i="0" dirty="0">
                <a:solidFill>
                  <a:schemeClr val="bg1"/>
                </a:solidFill>
                <a:effectLst/>
                <a:latin typeface="Exo 2"/>
              </a:rPr>
              <a:t> even more weight after finishing the marathon training.</a:t>
            </a:r>
          </a:p>
          <a:p>
            <a:endParaRPr lang="en-US" dirty="0">
              <a:solidFill>
                <a:schemeClr val="bg1"/>
              </a:solidFill>
            </a:endParaRPr>
          </a:p>
        </p:txBody>
      </p:sp>
      <p:pic>
        <p:nvPicPr>
          <p:cNvPr id="7" name="Picture 6" descr="A picture containing text&#10;&#10;Description automatically generated">
            <a:extLst>
              <a:ext uri="{FF2B5EF4-FFF2-40B4-BE49-F238E27FC236}">
                <a16:creationId xmlns:a16="http://schemas.microsoft.com/office/drawing/2014/main" xmlns="" id="{73A499A8-9202-465E-B0AD-227B09F4D11A}"/>
              </a:ext>
            </a:extLst>
          </p:cNvPr>
          <p:cNvPicPr>
            <a:picLocks noChangeAspect="1"/>
          </p:cNvPicPr>
          <p:nvPr/>
        </p:nvPicPr>
        <p:blipFill rotWithShape="1">
          <a:blip r:embed="rId2">
            <a:extLst>
              <a:ext uri="{28A0092B-C50C-407E-A947-70E740481C1C}">
                <a14:useLocalDpi xmlns:a14="http://schemas.microsoft.com/office/drawing/2010/main" val="0"/>
              </a:ext>
            </a:extLst>
          </a:blip>
          <a:srcRect t="40789" b="17789"/>
          <a:stretch/>
        </p:blipFill>
        <p:spPr>
          <a:xfrm>
            <a:off x="6286149" y="787791"/>
            <a:ext cx="5333765" cy="5275384"/>
          </a:xfrm>
          <a:prstGeom prst="rect">
            <a:avLst/>
          </a:prstGeom>
        </p:spPr>
      </p:pic>
      <p:sp>
        <p:nvSpPr>
          <p:cNvPr id="18" name="Isosceles Triangle 17">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610185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EA7ECB-8F0A-40CF-B66D-85E40103792C}"/>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C438F40C-45A6-4B25-9F71-D51D5A6B6F97}"/>
              </a:ext>
            </a:extLst>
          </p:cNvPr>
          <p:cNvSpPr>
            <a:spLocks noGrp="1"/>
          </p:cNvSpPr>
          <p:nvPr>
            <p:ph idx="1"/>
          </p:nvPr>
        </p:nvSpPr>
        <p:spPr/>
        <p:txBody>
          <a:bodyPr/>
          <a:lstStyle/>
          <a:p>
            <a:r>
              <a:rPr lang="en-US" dirty="0"/>
              <a:t>Did you …….. your glasses again?</a:t>
            </a:r>
          </a:p>
          <a:p>
            <a:pPr marL="0" indent="0">
              <a:buNone/>
            </a:pPr>
            <a:endParaRPr lang="en-US" dirty="0"/>
          </a:p>
          <a:p>
            <a:r>
              <a:rPr lang="en-US" dirty="0"/>
              <a:t>A. lose</a:t>
            </a:r>
          </a:p>
          <a:p>
            <a:r>
              <a:rPr lang="en-US" dirty="0"/>
              <a:t>B. loose</a:t>
            </a:r>
          </a:p>
          <a:p>
            <a:endParaRPr lang="en-US" dirty="0"/>
          </a:p>
        </p:txBody>
      </p:sp>
    </p:spTree>
    <p:extLst>
      <p:ext uri="{BB962C8B-B14F-4D97-AF65-F5344CB8AC3E}">
        <p14:creationId xmlns:p14="http://schemas.microsoft.com/office/powerpoint/2010/main" val="3108214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1C5F80-9EC3-443E-9C81-7889F00E7053}"/>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xmlns="" id="{F2376CB3-661A-485E-B804-CC832B8A74A3}"/>
              </a:ext>
            </a:extLst>
          </p:cNvPr>
          <p:cNvSpPr>
            <a:spLocks noGrp="1"/>
          </p:cNvSpPr>
          <p:nvPr>
            <p:ph idx="1"/>
          </p:nvPr>
        </p:nvSpPr>
        <p:spPr/>
        <p:txBody>
          <a:bodyPr/>
          <a:lstStyle/>
          <a:p>
            <a:r>
              <a:rPr lang="en-US" dirty="0"/>
              <a:t>OPTION- A</a:t>
            </a:r>
          </a:p>
        </p:txBody>
      </p:sp>
    </p:spTree>
    <p:extLst>
      <p:ext uri="{BB962C8B-B14F-4D97-AF65-F5344CB8AC3E}">
        <p14:creationId xmlns:p14="http://schemas.microsoft.com/office/powerpoint/2010/main" val="1022802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C7D98A-CCBD-4E9F-ADCC-3AE4FF2BC1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B05631F3-88A3-42B4-9949-3BAAD82225A3}"/>
              </a:ext>
            </a:extLst>
          </p:cNvPr>
          <p:cNvSpPr>
            <a:spLocks noGrp="1"/>
          </p:cNvSpPr>
          <p:nvPr>
            <p:ph idx="1"/>
          </p:nvPr>
        </p:nvSpPr>
        <p:spPr/>
        <p:txBody>
          <a:bodyPr>
            <a:normAutofit fontScale="92500" lnSpcReduction="10000"/>
          </a:bodyPr>
          <a:lstStyle/>
          <a:p>
            <a:r>
              <a:rPr lang="en-US" sz="2400" b="0" i="0" dirty="0">
                <a:solidFill>
                  <a:srgbClr val="373D3F"/>
                </a:solidFill>
                <a:effectLst/>
                <a:latin typeface="PT Serif"/>
              </a:rPr>
              <a:t>For example, read aloud the following sentences containing the commonly confused words </a:t>
            </a:r>
            <a:r>
              <a:rPr lang="en-US" sz="2400" b="0" i="1" dirty="0">
                <a:solidFill>
                  <a:srgbClr val="373D3F"/>
                </a:solidFill>
                <a:effectLst/>
                <a:latin typeface="PT Serif"/>
              </a:rPr>
              <a:t>new</a:t>
            </a:r>
            <a:r>
              <a:rPr lang="en-US" sz="2400" b="0" i="0" dirty="0">
                <a:solidFill>
                  <a:srgbClr val="373D3F"/>
                </a:solidFill>
                <a:effectLst/>
                <a:latin typeface="PT Serif"/>
              </a:rPr>
              <a:t> and </a:t>
            </a:r>
            <a:r>
              <a:rPr lang="en-US" sz="2400" b="0" i="1" dirty="0">
                <a:solidFill>
                  <a:srgbClr val="373D3F"/>
                </a:solidFill>
                <a:effectLst/>
                <a:latin typeface="PT Serif"/>
              </a:rPr>
              <a:t>knew</a:t>
            </a:r>
            <a:r>
              <a:rPr lang="en-US" sz="2400" b="0" i="0" dirty="0">
                <a:solidFill>
                  <a:srgbClr val="373D3F"/>
                </a:solidFill>
                <a:effectLst/>
                <a:latin typeface="PT Serif"/>
              </a:rPr>
              <a:t>:</a:t>
            </a:r>
          </a:p>
          <a:p>
            <a:pPr algn="l"/>
            <a:r>
              <a:rPr lang="en-US" sz="2400" b="1" i="0" dirty="0">
                <a:solidFill>
                  <a:srgbClr val="000000"/>
                </a:solidFill>
                <a:effectLst/>
                <a:latin typeface="Exo 2"/>
              </a:rPr>
              <a:t>I liked her </a:t>
            </a:r>
            <a:r>
              <a:rPr lang="en-US" sz="2400" b="1" i="1" dirty="0">
                <a:solidFill>
                  <a:srgbClr val="000000"/>
                </a:solidFill>
                <a:effectLst/>
                <a:latin typeface="Exo 2"/>
              </a:rPr>
              <a:t>new</a:t>
            </a:r>
            <a:r>
              <a:rPr lang="en-US" sz="2400" b="1" i="0" dirty="0">
                <a:solidFill>
                  <a:srgbClr val="000000"/>
                </a:solidFill>
                <a:effectLst/>
                <a:latin typeface="Exo 2"/>
              </a:rPr>
              <a:t> sweater.</a:t>
            </a:r>
          </a:p>
          <a:p>
            <a:pPr algn="l"/>
            <a:r>
              <a:rPr lang="en-US" sz="2400" b="1" i="0" dirty="0">
                <a:solidFill>
                  <a:srgbClr val="000000"/>
                </a:solidFill>
                <a:effectLst/>
                <a:latin typeface="Exo 2"/>
              </a:rPr>
              <a:t>I </a:t>
            </a:r>
            <a:r>
              <a:rPr lang="en-US" sz="2400" b="1" i="1" dirty="0">
                <a:solidFill>
                  <a:srgbClr val="000000"/>
                </a:solidFill>
                <a:effectLst/>
                <a:latin typeface="Exo 2"/>
              </a:rPr>
              <a:t>knew</a:t>
            </a:r>
            <a:r>
              <a:rPr lang="en-US" sz="2400" b="1" i="0" dirty="0">
                <a:solidFill>
                  <a:srgbClr val="000000"/>
                </a:solidFill>
                <a:effectLst/>
                <a:latin typeface="Exo 2"/>
              </a:rPr>
              <a:t> she would wear that sweater today.</a:t>
            </a:r>
          </a:p>
          <a:p>
            <a:pPr algn="l"/>
            <a:endParaRPr lang="en-US" sz="2400" dirty="0">
              <a:solidFill>
                <a:srgbClr val="000000"/>
              </a:solidFill>
              <a:latin typeface="Exo 2"/>
            </a:endParaRPr>
          </a:p>
          <a:p>
            <a:pPr algn="l"/>
            <a:r>
              <a:rPr lang="en-US" sz="2400" b="0" i="0" dirty="0">
                <a:solidFill>
                  <a:srgbClr val="373D3F"/>
                </a:solidFill>
                <a:effectLst/>
                <a:latin typeface="PT Serif"/>
              </a:rPr>
              <a:t>These words may sound alike when spoken, but they carry entirely different usages and meanings. </a:t>
            </a:r>
            <a:r>
              <a:rPr lang="en-US" sz="2400" b="0" i="1" dirty="0">
                <a:solidFill>
                  <a:srgbClr val="373D3F"/>
                </a:solidFill>
                <a:effectLst/>
                <a:latin typeface="PT Serif"/>
              </a:rPr>
              <a:t>New</a:t>
            </a:r>
            <a:r>
              <a:rPr lang="en-US" sz="2400" b="0" i="0" dirty="0">
                <a:solidFill>
                  <a:srgbClr val="373D3F"/>
                </a:solidFill>
                <a:effectLst/>
                <a:latin typeface="PT Serif"/>
              </a:rPr>
              <a:t> is an adjective that describes the sweater and </a:t>
            </a:r>
            <a:r>
              <a:rPr lang="en-US" sz="2400" b="0" i="1" dirty="0">
                <a:solidFill>
                  <a:srgbClr val="373D3F"/>
                </a:solidFill>
                <a:effectLst/>
                <a:latin typeface="PT Serif"/>
              </a:rPr>
              <a:t>knew</a:t>
            </a:r>
            <a:r>
              <a:rPr lang="en-US" sz="2400" b="0" i="0" dirty="0">
                <a:solidFill>
                  <a:srgbClr val="373D3F"/>
                </a:solidFill>
                <a:effectLst/>
                <a:latin typeface="PT Serif"/>
              </a:rPr>
              <a:t> is the past tense of the verb </a:t>
            </a:r>
            <a:r>
              <a:rPr lang="en-US" sz="2400" b="0" i="1" dirty="0">
                <a:solidFill>
                  <a:srgbClr val="373D3F"/>
                </a:solidFill>
                <a:effectLst/>
                <a:latin typeface="PT Serif"/>
              </a:rPr>
              <a:t>to know</a:t>
            </a:r>
            <a:r>
              <a:rPr lang="en-US" sz="2400" b="0" i="0" dirty="0">
                <a:solidFill>
                  <a:srgbClr val="373D3F"/>
                </a:solidFill>
                <a:effectLst/>
                <a:latin typeface="PT Serif"/>
              </a:rPr>
              <a:t>. </a:t>
            </a:r>
            <a:r>
              <a:rPr lang="en-US" sz="2400" b="0" i="1" dirty="0">
                <a:solidFill>
                  <a:srgbClr val="373D3F"/>
                </a:solidFill>
                <a:effectLst/>
                <a:latin typeface="PT Serif"/>
              </a:rPr>
              <a:t>New</a:t>
            </a:r>
            <a:r>
              <a:rPr lang="en-US" sz="2400" b="0" i="0" dirty="0">
                <a:solidFill>
                  <a:srgbClr val="373D3F"/>
                </a:solidFill>
                <a:effectLst/>
                <a:latin typeface="PT Serif"/>
              </a:rPr>
              <a:t> and </a:t>
            </a:r>
            <a:r>
              <a:rPr lang="en-US" sz="2400" b="0" i="1" dirty="0">
                <a:solidFill>
                  <a:srgbClr val="373D3F"/>
                </a:solidFill>
                <a:effectLst/>
                <a:latin typeface="PT Serif"/>
              </a:rPr>
              <a:t>knew</a:t>
            </a:r>
            <a:r>
              <a:rPr lang="en-US" sz="2400" b="0" i="0" dirty="0">
                <a:solidFill>
                  <a:srgbClr val="373D3F"/>
                </a:solidFill>
                <a:effectLst/>
                <a:latin typeface="PT Serif"/>
              </a:rPr>
              <a:t> are just two of the words that can be confusing because of their similarities. </a:t>
            </a:r>
            <a:endParaRPr lang="en-US" sz="2400" b="0" i="0" dirty="0">
              <a:solidFill>
                <a:srgbClr val="000000"/>
              </a:solidFill>
              <a:effectLst/>
              <a:latin typeface="Exo 2"/>
            </a:endParaRPr>
          </a:p>
          <a:p>
            <a:endParaRPr lang="en-US" dirty="0"/>
          </a:p>
        </p:txBody>
      </p:sp>
    </p:spTree>
    <p:extLst>
      <p:ext uri="{BB962C8B-B14F-4D97-AF65-F5344CB8AC3E}">
        <p14:creationId xmlns:p14="http://schemas.microsoft.com/office/powerpoint/2010/main" val="9154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1343C10C-4048-4CCD-8722-E08FF08CC03C}"/>
              </a:ext>
            </a:extLst>
          </p:cNvPr>
          <p:cNvSpPr>
            <a:spLocks noGrp="1"/>
          </p:cNvSpPr>
          <p:nvPr>
            <p:ph type="title"/>
          </p:nvPr>
        </p:nvSpPr>
        <p:spPr>
          <a:xfrm>
            <a:off x="673754" y="492369"/>
            <a:ext cx="4203045" cy="900333"/>
          </a:xfrm>
        </p:spPr>
        <p:txBody>
          <a:bodyPr anchor="ctr">
            <a:normAutofit/>
          </a:bodyPr>
          <a:lstStyle/>
          <a:p>
            <a:r>
              <a:rPr lang="en-US" b="0" i="0" dirty="0">
                <a:solidFill>
                  <a:schemeClr val="bg1"/>
                </a:solidFill>
                <a:effectLst/>
                <a:latin typeface="Exo 2"/>
              </a:rPr>
              <a:t>Quiet, Quiet, Quit</a:t>
            </a:r>
            <a:endParaRPr lang="en-US" dirty="0">
              <a:solidFill>
                <a:schemeClr val="bg1"/>
              </a:solidFill>
            </a:endParaRPr>
          </a:p>
        </p:txBody>
      </p:sp>
      <p:sp>
        <p:nvSpPr>
          <p:cNvPr id="3" name="Content Placeholder 2">
            <a:extLst>
              <a:ext uri="{FF2B5EF4-FFF2-40B4-BE49-F238E27FC236}">
                <a16:creationId xmlns:a16="http://schemas.microsoft.com/office/drawing/2014/main" xmlns="" id="{EA77C0B9-4CC8-4B76-80CD-66094E07D1A5}"/>
              </a:ext>
            </a:extLst>
          </p:cNvPr>
          <p:cNvSpPr>
            <a:spLocks noGrp="1"/>
          </p:cNvSpPr>
          <p:nvPr>
            <p:ph idx="1"/>
          </p:nvPr>
        </p:nvSpPr>
        <p:spPr>
          <a:xfrm>
            <a:off x="673754" y="1617785"/>
            <a:ext cx="3973943" cy="3982915"/>
          </a:xfrm>
        </p:spPr>
        <p:txBody>
          <a:bodyPr>
            <a:normAutofit fontScale="92500" lnSpcReduction="20000"/>
          </a:bodyPr>
          <a:lstStyle/>
          <a:p>
            <a:pPr>
              <a:buFont typeface="Arial" panose="020B0604020202020204" pitchFamily="34" charset="0"/>
              <a:buChar char="•"/>
            </a:pPr>
            <a:r>
              <a:rPr lang="en-US" b="0" i="1" dirty="0">
                <a:solidFill>
                  <a:schemeClr val="bg1"/>
                </a:solidFill>
                <a:effectLst/>
                <a:latin typeface="Exo 2"/>
              </a:rPr>
              <a:t>Quite</a:t>
            </a:r>
            <a:r>
              <a:rPr lang="en-US" b="0" i="0" dirty="0">
                <a:solidFill>
                  <a:schemeClr val="bg1"/>
                </a:solidFill>
                <a:effectLst/>
                <a:latin typeface="Exo 2"/>
              </a:rPr>
              <a:t> (adverb). Means </a:t>
            </a:r>
            <a:r>
              <a:rPr lang="en-US" b="0" i="1" dirty="0">
                <a:solidFill>
                  <a:schemeClr val="bg1"/>
                </a:solidFill>
                <a:effectLst/>
                <a:latin typeface="Exo 2"/>
              </a:rPr>
              <a:t>really</a:t>
            </a:r>
            <a:r>
              <a:rPr lang="en-US" b="0" i="0" dirty="0">
                <a:solidFill>
                  <a:schemeClr val="bg1"/>
                </a:solidFill>
                <a:effectLst/>
                <a:latin typeface="Exo 2"/>
              </a:rPr>
              <a:t> or </a:t>
            </a:r>
            <a:r>
              <a:rPr lang="en-US" b="0" i="1" dirty="0">
                <a:solidFill>
                  <a:schemeClr val="bg1"/>
                </a:solidFill>
                <a:effectLst/>
                <a:latin typeface="Exo 2"/>
              </a:rPr>
              <a:t>truly</a:t>
            </a:r>
            <a:r>
              <a:rPr lang="en-US" b="0" i="0" dirty="0">
                <a:solidFill>
                  <a:schemeClr val="bg1"/>
                </a:solidFill>
                <a:effectLst/>
                <a:latin typeface="Exo 2"/>
              </a:rPr>
              <a:t>.</a:t>
            </a:r>
          </a:p>
          <a:p>
            <a:pPr>
              <a:buFont typeface="Arial" panose="020B0604020202020204" pitchFamily="34" charset="0"/>
              <a:buChar char="•"/>
            </a:pPr>
            <a:r>
              <a:rPr lang="en-US" b="0" i="0" dirty="0">
                <a:solidFill>
                  <a:schemeClr val="bg1"/>
                </a:solidFill>
                <a:effectLst/>
                <a:latin typeface="Exo 2"/>
              </a:rPr>
              <a:t>My work will require </a:t>
            </a:r>
            <a:r>
              <a:rPr lang="en-US" b="1" i="0" dirty="0">
                <a:solidFill>
                  <a:schemeClr val="bg1"/>
                </a:solidFill>
                <a:effectLst/>
                <a:latin typeface="Exo 2"/>
              </a:rPr>
              <a:t>quite</a:t>
            </a:r>
            <a:r>
              <a:rPr lang="en-US" b="0" i="0" dirty="0">
                <a:solidFill>
                  <a:schemeClr val="bg1"/>
                </a:solidFill>
                <a:effectLst/>
                <a:latin typeface="Exo 2"/>
              </a:rPr>
              <a:t> a lot of concentration.</a:t>
            </a:r>
          </a:p>
          <a:p>
            <a:pPr>
              <a:buFont typeface="Arial" panose="020B0604020202020204" pitchFamily="34" charset="0"/>
              <a:buChar char="•"/>
            </a:pPr>
            <a:endParaRPr lang="en-US" b="0" i="0" dirty="0">
              <a:solidFill>
                <a:schemeClr val="bg1"/>
              </a:solidFill>
              <a:effectLst/>
              <a:latin typeface="Exo 2"/>
            </a:endParaRPr>
          </a:p>
          <a:p>
            <a:pPr>
              <a:buFont typeface="Arial" panose="020B0604020202020204" pitchFamily="34" charset="0"/>
              <a:buChar char="•"/>
            </a:pPr>
            <a:r>
              <a:rPr lang="en-US" b="0" i="1" dirty="0">
                <a:solidFill>
                  <a:schemeClr val="bg1"/>
                </a:solidFill>
                <a:effectLst/>
                <a:latin typeface="Exo 2"/>
              </a:rPr>
              <a:t>Quiet</a:t>
            </a:r>
            <a:r>
              <a:rPr lang="en-US" b="0" i="0" dirty="0">
                <a:solidFill>
                  <a:schemeClr val="bg1"/>
                </a:solidFill>
                <a:effectLst/>
                <a:latin typeface="Exo 2"/>
              </a:rPr>
              <a:t> (adjective). Means not loud.</a:t>
            </a:r>
          </a:p>
          <a:p>
            <a:pPr>
              <a:buFont typeface="Arial" panose="020B0604020202020204" pitchFamily="34" charset="0"/>
              <a:buChar char="•"/>
            </a:pPr>
            <a:r>
              <a:rPr lang="en-US" b="0" i="0" dirty="0">
                <a:solidFill>
                  <a:schemeClr val="bg1"/>
                </a:solidFill>
                <a:effectLst/>
                <a:latin typeface="Exo 2"/>
              </a:rPr>
              <a:t>I need a </a:t>
            </a:r>
            <a:r>
              <a:rPr lang="en-US" b="1" i="0" dirty="0">
                <a:solidFill>
                  <a:schemeClr val="bg1"/>
                </a:solidFill>
                <a:effectLst/>
                <a:latin typeface="Exo 2"/>
              </a:rPr>
              <a:t>quiet</a:t>
            </a:r>
            <a:r>
              <a:rPr lang="en-US" b="0" i="0" dirty="0">
                <a:solidFill>
                  <a:schemeClr val="bg1"/>
                </a:solidFill>
                <a:effectLst/>
                <a:latin typeface="Exo 2"/>
              </a:rPr>
              <a:t> room to complete the assignments.</a:t>
            </a:r>
          </a:p>
          <a:p>
            <a:pPr>
              <a:buFont typeface="Arial" panose="020B0604020202020204" pitchFamily="34" charset="0"/>
              <a:buChar char="•"/>
            </a:pPr>
            <a:endParaRPr lang="en-US" b="0" i="0" dirty="0">
              <a:solidFill>
                <a:schemeClr val="bg1"/>
              </a:solidFill>
              <a:effectLst/>
              <a:latin typeface="Exo 2"/>
            </a:endParaRPr>
          </a:p>
          <a:p>
            <a:pPr>
              <a:buFont typeface="Arial" panose="020B0604020202020204" pitchFamily="34" charset="0"/>
              <a:buChar char="•"/>
            </a:pPr>
            <a:r>
              <a:rPr lang="en-US" b="0" i="1" dirty="0">
                <a:solidFill>
                  <a:schemeClr val="bg1"/>
                </a:solidFill>
                <a:effectLst/>
                <a:latin typeface="Exo 2"/>
              </a:rPr>
              <a:t>Quit</a:t>
            </a:r>
            <a:r>
              <a:rPr lang="en-US" b="0" i="0" dirty="0">
                <a:solidFill>
                  <a:schemeClr val="bg1"/>
                </a:solidFill>
                <a:effectLst/>
                <a:latin typeface="Exo 2"/>
              </a:rPr>
              <a:t> (verb). Means to stop or to end.</a:t>
            </a:r>
          </a:p>
          <a:p>
            <a:pPr>
              <a:buFont typeface="Arial" panose="020B0604020202020204" pitchFamily="34" charset="0"/>
              <a:buChar char="•"/>
            </a:pPr>
            <a:r>
              <a:rPr lang="en-US" b="0" i="0" dirty="0">
                <a:solidFill>
                  <a:schemeClr val="bg1"/>
                </a:solidFill>
                <a:effectLst/>
                <a:latin typeface="Exo 2"/>
              </a:rPr>
              <a:t>I will </a:t>
            </a:r>
            <a:r>
              <a:rPr lang="en-US" b="1" i="0" dirty="0">
                <a:solidFill>
                  <a:schemeClr val="bg1"/>
                </a:solidFill>
                <a:effectLst/>
                <a:latin typeface="Exo 2"/>
              </a:rPr>
              <a:t>quit</a:t>
            </a:r>
            <a:r>
              <a:rPr lang="en-US" b="0" i="0" dirty="0">
                <a:solidFill>
                  <a:schemeClr val="bg1"/>
                </a:solidFill>
                <a:effectLst/>
                <a:latin typeface="Exo 2"/>
              </a:rPr>
              <a:t> when I am hungry for dinner.</a:t>
            </a:r>
          </a:p>
          <a:p>
            <a:endParaRPr lang="en-US" dirty="0">
              <a:solidFill>
                <a:schemeClr val="bg1"/>
              </a:solidFill>
            </a:endParaRPr>
          </a:p>
        </p:txBody>
      </p:sp>
      <p:pic>
        <p:nvPicPr>
          <p:cNvPr id="5" name="Picture 4" descr="A picture containing indoor, child, sitting, person&#10;&#10;Description automatically generated">
            <a:extLst>
              <a:ext uri="{FF2B5EF4-FFF2-40B4-BE49-F238E27FC236}">
                <a16:creationId xmlns:a16="http://schemas.microsoft.com/office/drawing/2014/main" xmlns="" id="{CC0E752E-EC19-4246-9888-0C4B1D1FB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8431" y="492369"/>
            <a:ext cx="5834836" cy="5852160"/>
          </a:xfrm>
          <a:prstGeom prst="rect">
            <a:avLst/>
          </a:prstGeom>
        </p:spPr>
      </p:pic>
      <p:sp>
        <p:nvSpPr>
          <p:cNvPr id="16" name="Isosceles Triangle 15">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804029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EC95B7-9FF6-427E-B102-A1E547543E69}"/>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DE8A8B25-F2F9-4B0D-9A96-33DE514FA572}"/>
              </a:ext>
            </a:extLst>
          </p:cNvPr>
          <p:cNvSpPr>
            <a:spLocks noGrp="1"/>
          </p:cNvSpPr>
          <p:nvPr>
            <p:ph idx="1"/>
          </p:nvPr>
        </p:nvSpPr>
        <p:spPr/>
        <p:txBody>
          <a:bodyPr/>
          <a:lstStyle/>
          <a:p>
            <a:r>
              <a:rPr lang="en-US" dirty="0"/>
              <a:t>. I wish I had seen the show last night, I heard it was ……….. a performance.</a:t>
            </a:r>
          </a:p>
          <a:p>
            <a:pPr marL="0" indent="0">
              <a:buNone/>
            </a:pPr>
            <a:endParaRPr lang="en-US" dirty="0"/>
          </a:p>
          <a:p>
            <a:r>
              <a:rPr lang="en-US" dirty="0"/>
              <a:t>A. quiet</a:t>
            </a:r>
          </a:p>
          <a:p>
            <a:r>
              <a:rPr lang="en-US" dirty="0"/>
              <a:t>B. quite</a:t>
            </a:r>
          </a:p>
          <a:p>
            <a:endParaRPr lang="en-US" dirty="0"/>
          </a:p>
        </p:txBody>
      </p:sp>
    </p:spTree>
    <p:extLst>
      <p:ext uri="{BB962C8B-B14F-4D97-AF65-F5344CB8AC3E}">
        <p14:creationId xmlns:p14="http://schemas.microsoft.com/office/powerpoint/2010/main" val="1494406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A39A03-D7E9-46A4-9D12-7189341D3C3E}"/>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xmlns="" id="{FF4F4FA5-C0A3-4EB3-B570-2DF7517B04B4}"/>
              </a:ext>
            </a:extLst>
          </p:cNvPr>
          <p:cNvSpPr>
            <a:spLocks noGrp="1"/>
          </p:cNvSpPr>
          <p:nvPr>
            <p:ph idx="1"/>
          </p:nvPr>
        </p:nvSpPr>
        <p:spPr/>
        <p:txBody>
          <a:bodyPr/>
          <a:lstStyle/>
          <a:p>
            <a:r>
              <a:rPr lang="en-US" dirty="0"/>
              <a:t>OPTION - B</a:t>
            </a:r>
          </a:p>
        </p:txBody>
      </p:sp>
    </p:spTree>
    <p:extLst>
      <p:ext uri="{BB962C8B-B14F-4D97-AF65-F5344CB8AC3E}">
        <p14:creationId xmlns:p14="http://schemas.microsoft.com/office/powerpoint/2010/main" val="3188149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50E3F3A6-5051-42BC-B43A-EF3BC82A13FC}"/>
              </a:ext>
            </a:extLst>
          </p:cNvPr>
          <p:cNvSpPr>
            <a:spLocks noGrp="1"/>
          </p:cNvSpPr>
          <p:nvPr>
            <p:ph type="title"/>
          </p:nvPr>
        </p:nvSpPr>
        <p:spPr>
          <a:xfrm>
            <a:off x="673754" y="643467"/>
            <a:ext cx="4203045" cy="1375608"/>
          </a:xfrm>
        </p:spPr>
        <p:txBody>
          <a:bodyPr anchor="ctr">
            <a:normAutofit/>
          </a:bodyPr>
          <a:lstStyle/>
          <a:p>
            <a:r>
              <a:rPr lang="en-US" b="0" i="0">
                <a:solidFill>
                  <a:schemeClr val="bg1"/>
                </a:solidFill>
                <a:effectLst/>
                <a:latin typeface="Exo 2"/>
              </a:rPr>
              <a:t>Right, Write</a:t>
            </a:r>
            <a:endParaRPr lang="en-US">
              <a:solidFill>
                <a:schemeClr val="bg1"/>
              </a:solidFill>
            </a:endParaRPr>
          </a:p>
        </p:txBody>
      </p:sp>
      <p:sp>
        <p:nvSpPr>
          <p:cNvPr id="3" name="Content Placeholder 2">
            <a:extLst>
              <a:ext uri="{FF2B5EF4-FFF2-40B4-BE49-F238E27FC236}">
                <a16:creationId xmlns:a16="http://schemas.microsoft.com/office/drawing/2014/main" xmlns="" id="{8F252DD0-DC30-4BA0-832D-F7F63FBCC920}"/>
              </a:ext>
            </a:extLst>
          </p:cNvPr>
          <p:cNvSpPr>
            <a:spLocks noGrp="1"/>
          </p:cNvSpPr>
          <p:nvPr>
            <p:ph idx="1"/>
          </p:nvPr>
        </p:nvSpPr>
        <p:spPr>
          <a:xfrm>
            <a:off x="673754" y="2160590"/>
            <a:ext cx="3973943" cy="3440110"/>
          </a:xfrm>
        </p:spPr>
        <p:txBody>
          <a:bodyPr>
            <a:normAutofit fontScale="92500"/>
          </a:bodyPr>
          <a:lstStyle/>
          <a:p>
            <a:pPr>
              <a:lnSpc>
                <a:spcPct val="90000"/>
              </a:lnSpc>
              <a:buFont typeface="Arial" panose="020B0604020202020204" pitchFamily="34" charset="0"/>
              <a:buChar char="•"/>
            </a:pPr>
            <a:r>
              <a:rPr lang="en-US" sz="1500" b="0" i="1" dirty="0">
                <a:solidFill>
                  <a:schemeClr val="bg1"/>
                </a:solidFill>
                <a:effectLst/>
                <a:latin typeface="Exo 2"/>
              </a:rPr>
              <a:t>Right</a:t>
            </a:r>
            <a:r>
              <a:rPr lang="en-US" sz="1500" b="0" i="0" dirty="0">
                <a:solidFill>
                  <a:schemeClr val="bg1"/>
                </a:solidFill>
                <a:effectLst/>
                <a:latin typeface="Exo 2"/>
              </a:rPr>
              <a:t> (adjective). Means proper or correct.</a:t>
            </a:r>
          </a:p>
          <a:p>
            <a:pPr>
              <a:lnSpc>
                <a:spcPct val="90000"/>
              </a:lnSpc>
              <a:buFont typeface="Arial" panose="020B0604020202020204" pitchFamily="34" charset="0"/>
              <a:buChar char="•"/>
            </a:pPr>
            <a:r>
              <a:rPr lang="en-US" sz="1500" b="0" i="0" dirty="0">
                <a:solidFill>
                  <a:schemeClr val="bg1"/>
                </a:solidFill>
                <a:effectLst/>
                <a:latin typeface="Exo 2"/>
              </a:rPr>
              <a:t>When bowling, she practices the </a:t>
            </a:r>
            <a:r>
              <a:rPr lang="en-US" sz="1500" b="1" i="0" dirty="0">
                <a:solidFill>
                  <a:schemeClr val="bg1"/>
                </a:solidFill>
                <a:effectLst/>
                <a:latin typeface="Exo 2"/>
              </a:rPr>
              <a:t>right</a:t>
            </a:r>
            <a:r>
              <a:rPr lang="en-US" sz="1500" b="0" i="0" dirty="0">
                <a:solidFill>
                  <a:schemeClr val="bg1"/>
                </a:solidFill>
                <a:effectLst/>
                <a:latin typeface="Exo 2"/>
              </a:rPr>
              <a:t> form.</a:t>
            </a:r>
          </a:p>
          <a:p>
            <a:pPr>
              <a:lnSpc>
                <a:spcPct val="90000"/>
              </a:lnSpc>
              <a:buFont typeface="Arial" panose="020B0604020202020204" pitchFamily="34" charset="0"/>
              <a:buChar char="•"/>
            </a:pPr>
            <a:endParaRPr lang="en-US" sz="1500" b="0" i="0" dirty="0">
              <a:solidFill>
                <a:schemeClr val="bg1"/>
              </a:solidFill>
              <a:effectLst/>
              <a:latin typeface="Exo 2"/>
            </a:endParaRPr>
          </a:p>
          <a:p>
            <a:pPr>
              <a:lnSpc>
                <a:spcPct val="90000"/>
              </a:lnSpc>
              <a:buFont typeface="Arial" panose="020B0604020202020204" pitchFamily="34" charset="0"/>
              <a:buChar char="•"/>
            </a:pPr>
            <a:r>
              <a:rPr lang="en-US" sz="1500" b="0" i="1" dirty="0">
                <a:solidFill>
                  <a:schemeClr val="bg1"/>
                </a:solidFill>
                <a:effectLst/>
                <a:latin typeface="Exo 2"/>
              </a:rPr>
              <a:t>Right</a:t>
            </a:r>
            <a:r>
              <a:rPr lang="en-US" sz="1500" b="0" i="0" dirty="0">
                <a:solidFill>
                  <a:schemeClr val="bg1"/>
                </a:solidFill>
                <a:effectLst/>
                <a:latin typeface="Exo 2"/>
              </a:rPr>
              <a:t> (adjective). Also means the opposite of left.</a:t>
            </a:r>
          </a:p>
          <a:p>
            <a:pPr>
              <a:lnSpc>
                <a:spcPct val="90000"/>
              </a:lnSpc>
              <a:buFont typeface="Arial" panose="020B0604020202020204" pitchFamily="34" charset="0"/>
              <a:buChar char="•"/>
            </a:pPr>
            <a:r>
              <a:rPr lang="en-US" sz="1500" b="0" i="0" dirty="0">
                <a:solidFill>
                  <a:schemeClr val="bg1"/>
                </a:solidFill>
                <a:effectLst/>
                <a:latin typeface="Exo 2"/>
              </a:rPr>
              <a:t>The ball curved to the </a:t>
            </a:r>
            <a:r>
              <a:rPr lang="en-US" sz="1500" b="1" i="0" dirty="0">
                <a:solidFill>
                  <a:schemeClr val="bg1"/>
                </a:solidFill>
                <a:effectLst/>
                <a:latin typeface="Exo 2"/>
              </a:rPr>
              <a:t>right</a:t>
            </a:r>
            <a:r>
              <a:rPr lang="en-US" sz="1500" b="0" i="0" dirty="0">
                <a:solidFill>
                  <a:schemeClr val="bg1"/>
                </a:solidFill>
                <a:effectLst/>
                <a:latin typeface="Exo 2"/>
              </a:rPr>
              <a:t> and hit the last pin.</a:t>
            </a:r>
          </a:p>
          <a:p>
            <a:pPr>
              <a:lnSpc>
                <a:spcPct val="90000"/>
              </a:lnSpc>
              <a:buFont typeface="Arial" panose="020B0604020202020204" pitchFamily="34" charset="0"/>
              <a:buChar char="•"/>
            </a:pPr>
            <a:endParaRPr lang="en-US" sz="1500" b="0" i="0" dirty="0">
              <a:solidFill>
                <a:schemeClr val="bg1"/>
              </a:solidFill>
              <a:effectLst/>
              <a:latin typeface="Exo 2"/>
            </a:endParaRPr>
          </a:p>
          <a:p>
            <a:pPr>
              <a:lnSpc>
                <a:spcPct val="90000"/>
              </a:lnSpc>
              <a:buFont typeface="Arial" panose="020B0604020202020204" pitchFamily="34" charset="0"/>
              <a:buChar char="•"/>
            </a:pPr>
            <a:r>
              <a:rPr lang="en-US" sz="1500" b="0" i="1" dirty="0">
                <a:solidFill>
                  <a:schemeClr val="bg1"/>
                </a:solidFill>
                <a:effectLst/>
                <a:latin typeface="Exo 2"/>
              </a:rPr>
              <a:t>Write</a:t>
            </a:r>
            <a:r>
              <a:rPr lang="en-US" sz="1500" b="0" i="0" dirty="0">
                <a:solidFill>
                  <a:schemeClr val="bg1"/>
                </a:solidFill>
                <a:effectLst/>
                <a:latin typeface="Exo 2"/>
              </a:rPr>
              <a:t> (verb). Means to communicate on paper.</a:t>
            </a:r>
          </a:p>
          <a:p>
            <a:pPr>
              <a:lnSpc>
                <a:spcPct val="90000"/>
              </a:lnSpc>
              <a:buFont typeface="Arial" panose="020B0604020202020204" pitchFamily="34" charset="0"/>
              <a:buChar char="•"/>
            </a:pPr>
            <a:r>
              <a:rPr lang="en-US" sz="1500" b="0" i="0" dirty="0">
                <a:solidFill>
                  <a:schemeClr val="bg1"/>
                </a:solidFill>
                <a:effectLst/>
                <a:latin typeface="Exo 2"/>
              </a:rPr>
              <a:t>After the team members bowl, I will </a:t>
            </a:r>
            <a:r>
              <a:rPr lang="en-US" sz="1500" b="1" i="0" dirty="0">
                <a:solidFill>
                  <a:schemeClr val="bg1"/>
                </a:solidFill>
                <a:effectLst/>
                <a:latin typeface="Exo 2"/>
              </a:rPr>
              <a:t>write</a:t>
            </a:r>
            <a:r>
              <a:rPr lang="en-US" sz="1500" b="0" i="0" dirty="0">
                <a:solidFill>
                  <a:schemeClr val="bg1"/>
                </a:solidFill>
                <a:effectLst/>
                <a:latin typeface="Exo 2"/>
              </a:rPr>
              <a:t> down their scores.</a:t>
            </a:r>
          </a:p>
          <a:p>
            <a:pPr>
              <a:lnSpc>
                <a:spcPct val="90000"/>
              </a:lnSpc>
            </a:pPr>
            <a:endParaRPr lang="en-US" sz="1500" dirty="0">
              <a:solidFill>
                <a:schemeClr val="bg1"/>
              </a:solidFill>
            </a:endParaRPr>
          </a:p>
        </p:txBody>
      </p:sp>
      <p:sp>
        <p:nvSpPr>
          <p:cNvPr id="16" name="Isosceles Triangle 15">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Picture 6" descr="A picture containing text&#10;&#10;Description automatically generated">
            <a:extLst>
              <a:ext uri="{FF2B5EF4-FFF2-40B4-BE49-F238E27FC236}">
                <a16:creationId xmlns:a16="http://schemas.microsoft.com/office/drawing/2014/main" xmlns="" id="{301EEC73-E0CD-419E-92DC-ABE77CFF94D8}"/>
              </a:ext>
            </a:extLst>
          </p:cNvPr>
          <p:cNvPicPr>
            <a:picLocks noChangeAspect="1"/>
          </p:cNvPicPr>
          <p:nvPr/>
        </p:nvPicPr>
        <p:blipFill rotWithShape="1">
          <a:blip r:embed="rId2">
            <a:extLst>
              <a:ext uri="{28A0092B-C50C-407E-A947-70E740481C1C}">
                <a14:useLocalDpi xmlns:a14="http://schemas.microsoft.com/office/drawing/2010/main" val="0"/>
              </a:ext>
            </a:extLst>
          </a:blip>
          <a:srcRect t="18732" b="20386"/>
          <a:stretch/>
        </p:blipFill>
        <p:spPr>
          <a:xfrm>
            <a:off x="5729300" y="643468"/>
            <a:ext cx="5788946" cy="5279030"/>
          </a:xfrm>
          <a:prstGeom prst="rect">
            <a:avLst/>
          </a:prstGeom>
        </p:spPr>
      </p:pic>
    </p:spTree>
    <p:extLst>
      <p:ext uri="{BB962C8B-B14F-4D97-AF65-F5344CB8AC3E}">
        <p14:creationId xmlns:p14="http://schemas.microsoft.com/office/powerpoint/2010/main" val="3921877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C67A4C-293D-434D-A36C-848122352079}"/>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CF21921B-0228-4D13-8B94-79036410B608}"/>
              </a:ext>
            </a:extLst>
          </p:cNvPr>
          <p:cNvSpPr>
            <a:spLocks noGrp="1"/>
          </p:cNvSpPr>
          <p:nvPr>
            <p:ph idx="1"/>
          </p:nvPr>
        </p:nvSpPr>
        <p:spPr/>
        <p:txBody>
          <a:bodyPr/>
          <a:lstStyle/>
          <a:p>
            <a:r>
              <a:rPr lang="en-US" dirty="0"/>
              <a:t>I don’t know If I made the  __________decision.</a:t>
            </a:r>
          </a:p>
          <a:p>
            <a:endParaRPr lang="en-US" dirty="0"/>
          </a:p>
          <a:p>
            <a:r>
              <a:rPr lang="en-US" dirty="0"/>
              <a:t>A. write</a:t>
            </a:r>
          </a:p>
          <a:p>
            <a:r>
              <a:rPr lang="en-US" dirty="0"/>
              <a:t>B. rite</a:t>
            </a:r>
          </a:p>
          <a:p>
            <a:r>
              <a:rPr lang="en-US" dirty="0"/>
              <a:t>C. right</a:t>
            </a:r>
          </a:p>
        </p:txBody>
      </p:sp>
    </p:spTree>
    <p:extLst>
      <p:ext uri="{BB962C8B-B14F-4D97-AF65-F5344CB8AC3E}">
        <p14:creationId xmlns:p14="http://schemas.microsoft.com/office/powerpoint/2010/main" val="83349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1393AB-552B-479D-9419-9AD470C5EDE3}"/>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xmlns="" id="{B7EBB1FD-6E73-4180-ACC5-984E62C951C2}"/>
              </a:ext>
            </a:extLst>
          </p:cNvPr>
          <p:cNvSpPr>
            <a:spLocks noGrp="1"/>
          </p:cNvSpPr>
          <p:nvPr>
            <p:ph idx="1"/>
          </p:nvPr>
        </p:nvSpPr>
        <p:spPr/>
        <p:txBody>
          <a:bodyPr/>
          <a:lstStyle/>
          <a:p>
            <a:r>
              <a:rPr lang="en-US" dirty="0"/>
              <a:t>OPTION- C</a:t>
            </a:r>
          </a:p>
        </p:txBody>
      </p:sp>
    </p:spTree>
    <p:extLst>
      <p:ext uri="{BB962C8B-B14F-4D97-AF65-F5344CB8AC3E}">
        <p14:creationId xmlns:p14="http://schemas.microsoft.com/office/powerpoint/2010/main" val="1341952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BD83D080-D8CA-4EC5-8C8D-01057BC912C8}"/>
              </a:ext>
            </a:extLst>
          </p:cNvPr>
          <p:cNvSpPr>
            <a:spLocks noGrp="1"/>
          </p:cNvSpPr>
          <p:nvPr>
            <p:ph type="title"/>
          </p:nvPr>
        </p:nvSpPr>
        <p:spPr>
          <a:xfrm>
            <a:off x="673754" y="643467"/>
            <a:ext cx="4203045" cy="1375608"/>
          </a:xfrm>
        </p:spPr>
        <p:txBody>
          <a:bodyPr anchor="ctr">
            <a:normAutofit/>
          </a:bodyPr>
          <a:lstStyle/>
          <a:p>
            <a:r>
              <a:rPr lang="en-US" b="0" i="0" dirty="0">
                <a:solidFill>
                  <a:schemeClr val="bg1"/>
                </a:solidFill>
                <a:effectLst/>
                <a:latin typeface="Exo 2"/>
              </a:rPr>
              <a:t>Than, Then</a:t>
            </a:r>
            <a:br>
              <a:rPr lang="en-US" b="0" i="0" dirty="0">
                <a:solidFill>
                  <a:schemeClr val="bg1"/>
                </a:solidFill>
                <a:effectLst/>
                <a:latin typeface="Exo 2"/>
              </a:rPr>
            </a:br>
            <a:endParaRPr lang="en-US" dirty="0">
              <a:solidFill>
                <a:schemeClr val="bg1"/>
              </a:solidFill>
            </a:endParaRPr>
          </a:p>
        </p:txBody>
      </p:sp>
      <p:sp>
        <p:nvSpPr>
          <p:cNvPr id="3" name="Content Placeholder 2">
            <a:extLst>
              <a:ext uri="{FF2B5EF4-FFF2-40B4-BE49-F238E27FC236}">
                <a16:creationId xmlns:a16="http://schemas.microsoft.com/office/drawing/2014/main" xmlns="" id="{ABF85965-DFB5-460A-B867-3DD05249B5C6}"/>
              </a:ext>
            </a:extLst>
          </p:cNvPr>
          <p:cNvSpPr>
            <a:spLocks noGrp="1"/>
          </p:cNvSpPr>
          <p:nvPr>
            <p:ph idx="1"/>
          </p:nvPr>
        </p:nvSpPr>
        <p:spPr>
          <a:xfrm>
            <a:off x="673754" y="1645920"/>
            <a:ext cx="3973943" cy="3954780"/>
          </a:xfrm>
        </p:spPr>
        <p:txBody>
          <a:bodyPr>
            <a:normAutofit/>
          </a:bodyPr>
          <a:lstStyle/>
          <a:p>
            <a:pPr>
              <a:buFont typeface="Arial" panose="020B0604020202020204" pitchFamily="34" charset="0"/>
              <a:buChar char="•"/>
            </a:pPr>
            <a:r>
              <a:rPr lang="en-US" b="0" i="1" dirty="0">
                <a:solidFill>
                  <a:schemeClr val="bg1"/>
                </a:solidFill>
                <a:effectLst/>
                <a:latin typeface="Exo 2"/>
              </a:rPr>
              <a:t>Than</a:t>
            </a:r>
            <a:r>
              <a:rPr lang="en-US" b="0" i="0" dirty="0">
                <a:solidFill>
                  <a:schemeClr val="bg1"/>
                </a:solidFill>
                <a:effectLst/>
                <a:latin typeface="Exo 2"/>
              </a:rPr>
              <a:t> (conjunction). Used to connect two or more items when comparing</a:t>
            </a:r>
          </a:p>
          <a:p>
            <a:pPr>
              <a:buFont typeface="Arial" panose="020B0604020202020204" pitchFamily="34" charset="0"/>
              <a:buChar char="•"/>
            </a:pPr>
            <a:r>
              <a:rPr lang="en-US" b="0" i="0" dirty="0">
                <a:solidFill>
                  <a:schemeClr val="bg1"/>
                </a:solidFill>
                <a:effectLst/>
                <a:latin typeface="Exo 2"/>
              </a:rPr>
              <a:t>Registered nurses require less schooling </a:t>
            </a:r>
            <a:r>
              <a:rPr lang="en-US" b="1" i="0" dirty="0">
                <a:solidFill>
                  <a:schemeClr val="bg1"/>
                </a:solidFill>
                <a:effectLst/>
                <a:latin typeface="Exo 2"/>
              </a:rPr>
              <a:t>than</a:t>
            </a:r>
            <a:r>
              <a:rPr lang="en-US" b="0" i="0" dirty="0">
                <a:solidFill>
                  <a:schemeClr val="bg1"/>
                </a:solidFill>
                <a:effectLst/>
                <a:latin typeface="Exo 2"/>
              </a:rPr>
              <a:t> doctors.</a:t>
            </a:r>
          </a:p>
          <a:p>
            <a:pPr>
              <a:buFont typeface="Arial" panose="020B0604020202020204" pitchFamily="34" charset="0"/>
              <a:buChar char="•"/>
            </a:pPr>
            <a:endParaRPr lang="en-US" b="0" i="0" dirty="0">
              <a:solidFill>
                <a:schemeClr val="bg1"/>
              </a:solidFill>
              <a:effectLst/>
              <a:latin typeface="Exo 2"/>
            </a:endParaRPr>
          </a:p>
          <a:p>
            <a:pPr>
              <a:buFont typeface="Arial" panose="020B0604020202020204" pitchFamily="34" charset="0"/>
              <a:buChar char="•"/>
            </a:pPr>
            <a:r>
              <a:rPr lang="en-US" b="0" i="1" dirty="0">
                <a:solidFill>
                  <a:schemeClr val="bg1"/>
                </a:solidFill>
                <a:effectLst/>
                <a:latin typeface="Exo 2"/>
              </a:rPr>
              <a:t>Then</a:t>
            </a:r>
            <a:r>
              <a:rPr lang="en-US" b="0" i="0" dirty="0">
                <a:solidFill>
                  <a:schemeClr val="bg1"/>
                </a:solidFill>
                <a:effectLst/>
                <a:latin typeface="Exo 2"/>
              </a:rPr>
              <a:t> (adverb). Means next or at a specific time.</a:t>
            </a:r>
          </a:p>
          <a:p>
            <a:pPr>
              <a:buFont typeface="Arial" panose="020B0604020202020204" pitchFamily="34" charset="0"/>
              <a:buChar char="•"/>
            </a:pPr>
            <a:r>
              <a:rPr lang="en-US" b="0" i="0" dirty="0">
                <a:solidFill>
                  <a:schemeClr val="bg1"/>
                </a:solidFill>
                <a:effectLst/>
                <a:latin typeface="Exo 2"/>
              </a:rPr>
              <a:t>Doctors first complete medical school and </a:t>
            </a:r>
            <a:r>
              <a:rPr lang="en-US" b="1" i="0" dirty="0">
                <a:solidFill>
                  <a:schemeClr val="bg1"/>
                </a:solidFill>
                <a:effectLst/>
                <a:latin typeface="Exo 2"/>
              </a:rPr>
              <a:t>then</a:t>
            </a:r>
            <a:r>
              <a:rPr lang="en-US" b="0" i="0" dirty="0">
                <a:solidFill>
                  <a:schemeClr val="bg1"/>
                </a:solidFill>
                <a:effectLst/>
                <a:latin typeface="Exo 2"/>
              </a:rPr>
              <a:t> obtain a residency.</a:t>
            </a:r>
          </a:p>
          <a:p>
            <a:endParaRPr lang="en-US" dirty="0">
              <a:solidFill>
                <a:schemeClr val="bg1"/>
              </a:solidFill>
            </a:endParaRPr>
          </a:p>
        </p:txBody>
      </p:sp>
      <p:pic>
        <p:nvPicPr>
          <p:cNvPr id="5" name="Picture 4" descr="A picture containing object, clock&#10;&#10;Description automatically generated">
            <a:extLst>
              <a:ext uri="{FF2B5EF4-FFF2-40B4-BE49-F238E27FC236}">
                <a16:creationId xmlns:a16="http://schemas.microsoft.com/office/drawing/2014/main" xmlns="" id="{AB46CB42-2D14-4D08-A1E5-C43634FE511C}"/>
              </a:ext>
            </a:extLst>
          </p:cNvPr>
          <p:cNvPicPr>
            <a:picLocks noChangeAspect="1"/>
          </p:cNvPicPr>
          <p:nvPr/>
        </p:nvPicPr>
        <p:blipFill rotWithShape="1">
          <a:blip r:embed="rId2">
            <a:extLst>
              <a:ext uri="{28A0092B-C50C-407E-A947-70E740481C1C}">
                <a14:useLocalDpi xmlns:a14="http://schemas.microsoft.com/office/drawing/2010/main" val="0"/>
              </a:ext>
            </a:extLst>
          </a:blip>
          <a:srcRect l="39567"/>
          <a:stretch/>
        </p:blipFill>
        <p:spPr>
          <a:xfrm>
            <a:off x="6475130" y="478302"/>
            <a:ext cx="4807159" cy="5570806"/>
          </a:xfrm>
          <a:prstGeom prst="rect">
            <a:avLst/>
          </a:prstGeom>
        </p:spPr>
      </p:pic>
      <p:sp>
        <p:nvSpPr>
          <p:cNvPr id="16" name="Isosceles Triangle 15">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1463595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4AD854-5A61-4AD5-889D-7D38100894C8}"/>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3CEF9D4A-F9AF-4531-898E-C3DBD712F67D}"/>
              </a:ext>
            </a:extLst>
          </p:cNvPr>
          <p:cNvSpPr>
            <a:spLocks noGrp="1"/>
          </p:cNvSpPr>
          <p:nvPr>
            <p:ph idx="1"/>
          </p:nvPr>
        </p:nvSpPr>
        <p:spPr/>
        <p:txBody>
          <a:bodyPr/>
          <a:lstStyle/>
          <a:p>
            <a:r>
              <a:rPr lang="en-US" dirty="0"/>
              <a:t>I wanted to go home more ……… I wanted to go to the party.</a:t>
            </a:r>
          </a:p>
          <a:p>
            <a:pPr marL="0" indent="0">
              <a:buNone/>
            </a:pPr>
            <a:endParaRPr lang="en-US" dirty="0"/>
          </a:p>
          <a:p>
            <a:r>
              <a:rPr lang="en-US" dirty="0"/>
              <a:t>A. than</a:t>
            </a:r>
          </a:p>
          <a:p>
            <a:r>
              <a:rPr lang="en-US" dirty="0"/>
              <a:t>B. then</a:t>
            </a:r>
          </a:p>
          <a:p>
            <a:endParaRPr lang="en-US" dirty="0"/>
          </a:p>
        </p:txBody>
      </p:sp>
    </p:spTree>
    <p:extLst>
      <p:ext uri="{BB962C8B-B14F-4D97-AF65-F5344CB8AC3E}">
        <p14:creationId xmlns:p14="http://schemas.microsoft.com/office/powerpoint/2010/main" val="1196049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336A4-A28B-4EE7-8BDF-D9F0D1F161C5}"/>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xmlns="" id="{748C55C3-E333-4A77-BCA6-40E17FBE399A}"/>
              </a:ext>
            </a:extLst>
          </p:cNvPr>
          <p:cNvSpPr>
            <a:spLocks noGrp="1"/>
          </p:cNvSpPr>
          <p:nvPr>
            <p:ph idx="1"/>
          </p:nvPr>
        </p:nvSpPr>
        <p:spPr/>
        <p:txBody>
          <a:bodyPr/>
          <a:lstStyle/>
          <a:p>
            <a:r>
              <a:rPr lang="en-US" dirty="0"/>
              <a:t>OPTION- A</a:t>
            </a:r>
          </a:p>
        </p:txBody>
      </p:sp>
    </p:spTree>
    <p:extLst>
      <p:ext uri="{BB962C8B-B14F-4D97-AF65-F5344CB8AC3E}">
        <p14:creationId xmlns:p14="http://schemas.microsoft.com/office/powerpoint/2010/main" val="9362559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4DA94AA8-A7E5-4149-B649-C381B1107D0B}"/>
              </a:ext>
            </a:extLst>
          </p:cNvPr>
          <p:cNvSpPr>
            <a:spLocks noGrp="1"/>
          </p:cNvSpPr>
          <p:nvPr>
            <p:ph type="title"/>
          </p:nvPr>
        </p:nvSpPr>
        <p:spPr>
          <a:xfrm>
            <a:off x="673754" y="253219"/>
            <a:ext cx="4203045" cy="1004082"/>
          </a:xfrm>
        </p:spPr>
        <p:txBody>
          <a:bodyPr anchor="ctr">
            <a:normAutofit fontScale="90000"/>
          </a:bodyPr>
          <a:lstStyle/>
          <a:p>
            <a:r>
              <a:rPr lang="en-US" b="0" i="0" dirty="0">
                <a:solidFill>
                  <a:schemeClr val="bg1"/>
                </a:solidFill>
                <a:effectLst/>
                <a:latin typeface="Exo 2"/>
              </a:rPr>
              <a:t>Their, They’re, There</a:t>
            </a:r>
            <a:endParaRPr lang="en-US" dirty="0">
              <a:solidFill>
                <a:schemeClr val="bg1"/>
              </a:solidFill>
            </a:endParaRPr>
          </a:p>
        </p:txBody>
      </p:sp>
      <p:sp>
        <p:nvSpPr>
          <p:cNvPr id="3" name="Content Placeholder 2">
            <a:extLst>
              <a:ext uri="{FF2B5EF4-FFF2-40B4-BE49-F238E27FC236}">
                <a16:creationId xmlns:a16="http://schemas.microsoft.com/office/drawing/2014/main" xmlns="" id="{5D18CE72-E853-4AD8-A3C8-983A77BA9791}"/>
              </a:ext>
            </a:extLst>
          </p:cNvPr>
          <p:cNvSpPr>
            <a:spLocks noGrp="1"/>
          </p:cNvSpPr>
          <p:nvPr>
            <p:ph idx="1"/>
          </p:nvPr>
        </p:nvSpPr>
        <p:spPr>
          <a:xfrm>
            <a:off x="673754" y="1257301"/>
            <a:ext cx="3973943" cy="4343399"/>
          </a:xfrm>
        </p:spPr>
        <p:txBody>
          <a:bodyPr>
            <a:normAutofit/>
          </a:bodyPr>
          <a:lstStyle/>
          <a:p>
            <a:pPr>
              <a:lnSpc>
                <a:spcPct val="90000"/>
              </a:lnSpc>
              <a:buFont typeface="Arial" panose="020B0604020202020204" pitchFamily="34" charset="0"/>
              <a:buChar char="•"/>
            </a:pPr>
            <a:r>
              <a:rPr lang="en-US" sz="1400" b="0" i="1" dirty="0">
                <a:solidFill>
                  <a:schemeClr val="bg1"/>
                </a:solidFill>
                <a:effectLst/>
                <a:latin typeface="Exo 2"/>
              </a:rPr>
              <a:t>Their</a:t>
            </a:r>
            <a:r>
              <a:rPr lang="en-US" sz="1400" b="0" i="0" dirty="0">
                <a:solidFill>
                  <a:schemeClr val="bg1"/>
                </a:solidFill>
                <a:effectLst/>
                <a:latin typeface="Exo 2"/>
              </a:rPr>
              <a:t> (pronoun). A form of </a:t>
            </a:r>
            <a:r>
              <a:rPr lang="en-US" sz="1400" b="0" i="1" dirty="0">
                <a:solidFill>
                  <a:schemeClr val="bg1"/>
                </a:solidFill>
                <a:effectLst/>
                <a:latin typeface="Exo 2"/>
              </a:rPr>
              <a:t>they</a:t>
            </a:r>
            <a:r>
              <a:rPr lang="en-US" sz="1400" b="0" i="0" dirty="0">
                <a:solidFill>
                  <a:schemeClr val="bg1"/>
                </a:solidFill>
                <a:effectLst/>
                <a:latin typeface="Exo 2"/>
              </a:rPr>
              <a:t> that shows possession.</a:t>
            </a:r>
          </a:p>
          <a:p>
            <a:pPr>
              <a:lnSpc>
                <a:spcPct val="90000"/>
              </a:lnSpc>
              <a:buFont typeface="Arial" panose="020B0604020202020204" pitchFamily="34" charset="0"/>
              <a:buChar char="•"/>
            </a:pPr>
            <a:r>
              <a:rPr lang="en-US" sz="1400" b="0" i="0" dirty="0">
                <a:solidFill>
                  <a:schemeClr val="bg1"/>
                </a:solidFill>
                <a:effectLst/>
                <a:latin typeface="Exo 2"/>
              </a:rPr>
              <a:t>The dog walker feeds </a:t>
            </a:r>
            <a:r>
              <a:rPr lang="en-US" sz="1400" b="1" i="0" dirty="0">
                <a:solidFill>
                  <a:schemeClr val="bg1"/>
                </a:solidFill>
                <a:effectLst/>
                <a:latin typeface="Exo 2"/>
              </a:rPr>
              <a:t>their</a:t>
            </a:r>
            <a:r>
              <a:rPr lang="en-US" sz="1400" b="0" i="0" dirty="0">
                <a:solidFill>
                  <a:schemeClr val="bg1"/>
                </a:solidFill>
                <a:effectLst/>
                <a:latin typeface="Exo 2"/>
              </a:rPr>
              <a:t> dogs everyday at two o’clock.</a:t>
            </a:r>
          </a:p>
          <a:p>
            <a:pPr>
              <a:lnSpc>
                <a:spcPct val="90000"/>
              </a:lnSpc>
              <a:buFont typeface="Arial" panose="020B0604020202020204" pitchFamily="34" charset="0"/>
              <a:buChar char="•"/>
            </a:pPr>
            <a:endParaRPr lang="en-US" sz="1400" b="0" i="0" dirty="0">
              <a:solidFill>
                <a:schemeClr val="bg1"/>
              </a:solidFill>
              <a:effectLst/>
              <a:latin typeface="Exo 2"/>
            </a:endParaRPr>
          </a:p>
          <a:p>
            <a:pPr>
              <a:lnSpc>
                <a:spcPct val="90000"/>
              </a:lnSpc>
              <a:buFont typeface="Arial" panose="020B0604020202020204" pitchFamily="34" charset="0"/>
              <a:buChar char="•"/>
            </a:pPr>
            <a:r>
              <a:rPr lang="en-US" sz="1400" b="0" i="1" dirty="0">
                <a:solidFill>
                  <a:schemeClr val="bg1"/>
                </a:solidFill>
                <a:effectLst/>
                <a:latin typeface="Exo 2"/>
              </a:rPr>
              <a:t>They’re</a:t>
            </a:r>
            <a:r>
              <a:rPr lang="en-US" sz="1400" b="0" i="0" dirty="0">
                <a:solidFill>
                  <a:schemeClr val="bg1"/>
                </a:solidFill>
                <a:effectLst/>
                <a:latin typeface="Exo 2"/>
              </a:rPr>
              <a:t> (contraction). Joins the words </a:t>
            </a:r>
            <a:r>
              <a:rPr lang="en-US" sz="1400" b="0" i="1" dirty="0">
                <a:solidFill>
                  <a:schemeClr val="bg1"/>
                </a:solidFill>
                <a:effectLst/>
                <a:latin typeface="Exo 2"/>
              </a:rPr>
              <a:t>they</a:t>
            </a:r>
            <a:r>
              <a:rPr lang="en-US" sz="1400" b="0" i="0" dirty="0">
                <a:solidFill>
                  <a:schemeClr val="bg1"/>
                </a:solidFill>
                <a:effectLst/>
                <a:latin typeface="Exo 2"/>
              </a:rPr>
              <a:t> and </a:t>
            </a:r>
            <a:r>
              <a:rPr lang="en-US" sz="1400" b="0" i="1" dirty="0">
                <a:solidFill>
                  <a:schemeClr val="bg1"/>
                </a:solidFill>
                <a:effectLst/>
                <a:latin typeface="Exo 2"/>
              </a:rPr>
              <a:t>are.</a:t>
            </a:r>
            <a:endParaRPr lang="en-US" sz="1400" b="0" i="0" dirty="0">
              <a:solidFill>
                <a:schemeClr val="bg1"/>
              </a:solidFill>
              <a:effectLst/>
              <a:latin typeface="Exo 2"/>
            </a:endParaRPr>
          </a:p>
          <a:p>
            <a:pPr>
              <a:lnSpc>
                <a:spcPct val="90000"/>
              </a:lnSpc>
              <a:buFont typeface="Arial" panose="020B0604020202020204" pitchFamily="34" charset="0"/>
              <a:buChar char="•"/>
            </a:pPr>
            <a:r>
              <a:rPr lang="en-US" sz="1400" b="1" i="0" dirty="0">
                <a:solidFill>
                  <a:schemeClr val="bg1"/>
                </a:solidFill>
                <a:effectLst/>
                <a:latin typeface="Exo 2"/>
              </a:rPr>
              <a:t>They’re</a:t>
            </a:r>
            <a:r>
              <a:rPr lang="en-US" sz="1400" b="0" i="0" dirty="0">
                <a:solidFill>
                  <a:schemeClr val="bg1"/>
                </a:solidFill>
                <a:effectLst/>
                <a:latin typeface="Exo 2"/>
              </a:rPr>
              <a:t> the sweetest dogs in the neighborhood.</a:t>
            </a:r>
          </a:p>
          <a:p>
            <a:pPr>
              <a:lnSpc>
                <a:spcPct val="90000"/>
              </a:lnSpc>
              <a:buFont typeface="Arial" panose="020B0604020202020204" pitchFamily="34" charset="0"/>
              <a:buChar char="•"/>
            </a:pPr>
            <a:endParaRPr lang="en-US" sz="1400" b="0" i="0" dirty="0">
              <a:solidFill>
                <a:schemeClr val="bg1"/>
              </a:solidFill>
              <a:effectLst/>
              <a:latin typeface="Exo 2"/>
            </a:endParaRPr>
          </a:p>
          <a:p>
            <a:pPr>
              <a:lnSpc>
                <a:spcPct val="90000"/>
              </a:lnSpc>
              <a:buFont typeface="Arial" panose="020B0604020202020204" pitchFamily="34" charset="0"/>
              <a:buChar char="•"/>
            </a:pPr>
            <a:r>
              <a:rPr lang="en-US" sz="1400" b="0" i="1" dirty="0">
                <a:solidFill>
                  <a:schemeClr val="bg1"/>
                </a:solidFill>
                <a:effectLst/>
                <a:latin typeface="Exo 2"/>
              </a:rPr>
              <a:t>There</a:t>
            </a:r>
            <a:r>
              <a:rPr lang="en-US" sz="1400" b="0" i="0" dirty="0">
                <a:solidFill>
                  <a:schemeClr val="bg1"/>
                </a:solidFill>
                <a:effectLst/>
                <a:latin typeface="Exo 2"/>
              </a:rPr>
              <a:t> (adverb). Indicates a particular place.</a:t>
            </a:r>
          </a:p>
          <a:p>
            <a:pPr>
              <a:lnSpc>
                <a:spcPct val="90000"/>
              </a:lnSpc>
              <a:buFont typeface="Arial" panose="020B0604020202020204" pitchFamily="34" charset="0"/>
              <a:buChar char="•"/>
            </a:pPr>
            <a:r>
              <a:rPr lang="en-US" sz="1400" b="0" i="0" dirty="0">
                <a:solidFill>
                  <a:schemeClr val="bg1"/>
                </a:solidFill>
                <a:effectLst/>
                <a:latin typeface="Exo 2"/>
              </a:rPr>
              <a:t>The dogs’ bowls are over </a:t>
            </a:r>
            <a:r>
              <a:rPr lang="en-US" sz="1400" b="1" i="0" dirty="0">
                <a:solidFill>
                  <a:schemeClr val="bg1"/>
                </a:solidFill>
                <a:effectLst/>
                <a:latin typeface="Exo 2"/>
              </a:rPr>
              <a:t>there</a:t>
            </a:r>
            <a:r>
              <a:rPr lang="en-US" sz="1400" b="0" i="0" dirty="0">
                <a:solidFill>
                  <a:schemeClr val="bg1"/>
                </a:solidFill>
                <a:effectLst/>
                <a:latin typeface="Exo 2"/>
              </a:rPr>
              <a:t>, next to the pantry.</a:t>
            </a:r>
          </a:p>
          <a:p>
            <a:pPr>
              <a:lnSpc>
                <a:spcPct val="90000"/>
              </a:lnSpc>
              <a:buFont typeface="Arial" panose="020B0604020202020204" pitchFamily="34" charset="0"/>
              <a:buChar char="•"/>
            </a:pPr>
            <a:r>
              <a:rPr lang="en-US" sz="1400" b="0" i="1" dirty="0">
                <a:solidFill>
                  <a:schemeClr val="bg1"/>
                </a:solidFill>
                <a:effectLst/>
                <a:latin typeface="Exo 2"/>
              </a:rPr>
              <a:t>There</a:t>
            </a:r>
            <a:r>
              <a:rPr lang="en-US" sz="1400" b="0" i="0" dirty="0">
                <a:solidFill>
                  <a:schemeClr val="bg1"/>
                </a:solidFill>
                <a:effectLst/>
                <a:latin typeface="Exo 2"/>
              </a:rPr>
              <a:t> (pronoun). Indicates the presence of something</a:t>
            </a:r>
          </a:p>
          <a:p>
            <a:pPr>
              <a:lnSpc>
                <a:spcPct val="90000"/>
              </a:lnSpc>
              <a:buFont typeface="Arial" panose="020B0604020202020204" pitchFamily="34" charset="0"/>
              <a:buChar char="•"/>
            </a:pPr>
            <a:r>
              <a:rPr lang="en-US" sz="1400" b="1" i="0" dirty="0">
                <a:solidFill>
                  <a:schemeClr val="bg1"/>
                </a:solidFill>
                <a:effectLst/>
                <a:latin typeface="Exo 2"/>
              </a:rPr>
              <a:t>There</a:t>
            </a:r>
            <a:r>
              <a:rPr lang="en-US" sz="1400" b="0" i="0" dirty="0">
                <a:solidFill>
                  <a:schemeClr val="bg1"/>
                </a:solidFill>
                <a:effectLst/>
                <a:latin typeface="Exo 2"/>
              </a:rPr>
              <a:t> are more treats if the dogs behave.</a:t>
            </a:r>
          </a:p>
          <a:p>
            <a:pPr>
              <a:lnSpc>
                <a:spcPct val="90000"/>
              </a:lnSpc>
            </a:pPr>
            <a:endParaRPr lang="en-US" sz="1300" dirty="0">
              <a:solidFill>
                <a:schemeClr val="bg1"/>
              </a:solidFill>
            </a:endParaRPr>
          </a:p>
        </p:txBody>
      </p:sp>
      <p:pic>
        <p:nvPicPr>
          <p:cNvPr id="5" name="Picture 4" descr="Diagram, text&#10;&#10;Description automatically generated">
            <a:extLst>
              <a:ext uri="{FF2B5EF4-FFF2-40B4-BE49-F238E27FC236}">
                <a16:creationId xmlns:a16="http://schemas.microsoft.com/office/drawing/2014/main" xmlns="" id="{867149CC-3F7F-4C2F-A039-C16A4B019218}"/>
              </a:ext>
            </a:extLst>
          </p:cNvPr>
          <p:cNvPicPr>
            <a:picLocks noChangeAspect="1"/>
          </p:cNvPicPr>
          <p:nvPr/>
        </p:nvPicPr>
        <p:blipFill rotWithShape="1">
          <a:blip r:embed="rId2">
            <a:extLst>
              <a:ext uri="{28A0092B-C50C-407E-A947-70E740481C1C}">
                <a14:useLocalDpi xmlns:a14="http://schemas.microsoft.com/office/drawing/2010/main" val="0"/>
              </a:ext>
            </a:extLst>
          </a:blip>
          <a:srcRect l="2370" t="1612" r="2450" b="4673"/>
          <a:stretch/>
        </p:blipFill>
        <p:spPr>
          <a:xfrm>
            <a:off x="6217919" y="661181"/>
            <a:ext cx="4895557" cy="5373859"/>
          </a:xfrm>
          <a:prstGeom prst="rect">
            <a:avLst/>
          </a:prstGeom>
        </p:spPr>
      </p:pic>
      <p:sp>
        <p:nvSpPr>
          <p:cNvPr id="16" name="Isosceles Triangle 15">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278789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CATEGORIES OF CONFUSING WORDS</a:t>
            </a:r>
            <a:r>
              <a:rPr lang="en-US" dirty="0"/>
              <a:t/>
            </a:r>
            <a:br>
              <a:rPr lang="en-US" dirty="0"/>
            </a:br>
            <a:endParaRPr lang="en-US" dirty="0"/>
          </a:p>
        </p:txBody>
      </p:sp>
      <p:sp>
        <p:nvSpPr>
          <p:cNvPr id="3" name="Content Placeholder 2"/>
          <p:cNvSpPr>
            <a:spLocks noGrp="1"/>
          </p:cNvSpPr>
          <p:nvPr>
            <p:ph idx="1"/>
          </p:nvPr>
        </p:nvSpPr>
        <p:spPr/>
        <p:txBody>
          <a:bodyPr/>
          <a:lstStyle/>
          <a:p>
            <a:pPr marL="0" marR="0">
              <a:lnSpc>
                <a:spcPct val="115000"/>
              </a:lnSpc>
              <a:spcBef>
                <a:spcPts val="0"/>
              </a:spcBef>
              <a:spcAft>
                <a:spcPts val="1000"/>
              </a:spcAft>
            </a:pPr>
            <a:r>
              <a:rPr lang="en-US" sz="2000" b="1" i="1" u="sng" dirty="0">
                <a:latin typeface="Calibri"/>
                <a:ea typeface="Calibri"/>
                <a:cs typeface="Times New Roman"/>
              </a:rPr>
              <a:t>Homonyms</a:t>
            </a:r>
            <a:endParaRPr lang="en-US" sz="1400" dirty="0">
              <a:latin typeface="Calibri"/>
              <a:ea typeface="Calibri"/>
              <a:cs typeface="Times New Roman"/>
            </a:endParaRPr>
          </a:p>
          <a:p>
            <a:pPr marL="0" marR="0">
              <a:lnSpc>
                <a:spcPct val="115000"/>
              </a:lnSpc>
              <a:spcBef>
                <a:spcPts val="0"/>
              </a:spcBef>
              <a:spcAft>
                <a:spcPts val="1000"/>
              </a:spcAft>
            </a:pPr>
            <a:r>
              <a:rPr lang="en-US" dirty="0">
                <a:latin typeface="Calibri"/>
                <a:ea typeface="Calibri"/>
                <a:cs typeface="Times New Roman"/>
              </a:rPr>
              <a:t>Homonyms (homo meaning same and </a:t>
            </a:r>
            <a:r>
              <a:rPr lang="en-US" dirty="0" err="1">
                <a:latin typeface="Calibri"/>
                <a:ea typeface="Calibri"/>
                <a:cs typeface="Times New Roman"/>
              </a:rPr>
              <a:t>nym</a:t>
            </a:r>
            <a:r>
              <a:rPr lang="en-US" dirty="0">
                <a:latin typeface="Calibri"/>
                <a:ea typeface="Calibri"/>
                <a:cs typeface="Times New Roman"/>
              </a:rPr>
              <a:t> meaning name) are words that sound alike but are different in meaning. They can be spelled the same or differently. It’s important not to misuse homonyms, though, because the meaning of what you want to say can change drastically if you confuse the word’s meaning.</a:t>
            </a:r>
            <a:endParaRPr lang="en-US" sz="1400" dirty="0">
              <a:latin typeface="Calibri"/>
              <a:ea typeface="Calibri"/>
              <a:cs typeface="Times New Roman"/>
            </a:endParaRPr>
          </a:p>
          <a:p>
            <a:pPr marL="0" marR="0">
              <a:lnSpc>
                <a:spcPct val="115000"/>
              </a:lnSpc>
              <a:spcBef>
                <a:spcPts val="0"/>
              </a:spcBef>
              <a:spcAft>
                <a:spcPts val="1000"/>
              </a:spcAft>
            </a:pPr>
            <a:r>
              <a:rPr lang="en-US" dirty="0">
                <a:latin typeface="Calibri"/>
                <a:ea typeface="Calibri"/>
                <a:cs typeface="Times New Roman"/>
              </a:rPr>
              <a:t>For example, if your friend tells you that he saw a murder on the way home from work, you’ll probably want to clarify whether he means that he witnessed a violent crime or whether he saw a group of crows. </a:t>
            </a:r>
            <a:endParaRPr lang="en-US" sz="1400" dirty="0">
              <a:latin typeface="Calibri"/>
              <a:ea typeface="Calibri"/>
              <a:cs typeface="Times New Roman"/>
            </a:endParaRPr>
          </a:p>
          <a:p>
            <a:endParaRPr lang="en-US" dirty="0"/>
          </a:p>
        </p:txBody>
      </p:sp>
    </p:spTree>
    <p:extLst>
      <p:ext uri="{BB962C8B-B14F-4D97-AF65-F5344CB8AC3E}">
        <p14:creationId xmlns:p14="http://schemas.microsoft.com/office/powerpoint/2010/main" val="17322531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8126F-0A2A-424F-99B6-983F239C6A91}"/>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56DCC537-EA7D-4866-ABE4-3DE36331B04E}"/>
              </a:ext>
            </a:extLst>
          </p:cNvPr>
          <p:cNvSpPr>
            <a:spLocks noGrp="1"/>
          </p:cNvSpPr>
          <p:nvPr>
            <p:ph idx="1"/>
          </p:nvPr>
        </p:nvSpPr>
        <p:spPr/>
        <p:txBody>
          <a:bodyPr/>
          <a:lstStyle/>
          <a:p>
            <a:r>
              <a:rPr lang="en-US" dirty="0"/>
              <a:t>Just put it over ……...</a:t>
            </a:r>
          </a:p>
          <a:p>
            <a:pPr marL="0" indent="0">
              <a:buNone/>
            </a:pPr>
            <a:endParaRPr lang="en-US" dirty="0"/>
          </a:p>
          <a:p>
            <a:r>
              <a:rPr lang="en-US" dirty="0"/>
              <a:t>A. their</a:t>
            </a:r>
          </a:p>
          <a:p>
            <a:r>
              <a:rPr lang="en-US" dirty="0"/>
              <a:t>B. there</a:t>
            </a:r>
          </a:p>
          <a:p>
            <a:endParaRPr lang="en-US" dirty="0"/>
          </a:p>
        </p:txBody>
      </p:sp>
    </p:spTree>
    <p:extLst>
      <p:ext uri="{BB962C8B-B14F-4D97-AF65-F5344CB8AC3E}">
        <p14:creationId xmlns:p14="http://schemas.microsoft.com/office/powerpoint/2010/main" val="16127100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77511D-F024-4472-BA12-9AF593967116}"/>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xmlns="" id="{08912A63-3FA3-4E63-9742-70638007CB2C}"/>
              </a:ext>
            </a:extLst>
          </p:cNvPr>
          <p:cNvSpPr>
            <a:spLocks noGrp="1"/>
          </p:cNvSpPr>
          <p:nvPr>
            <p:ph idx="1"/>
          </p:nvPr>
        </p:nvSpPr>
        <p:spPr/>
        <p:txBody>
          <a:bodyPr/>
          <a:lstStyle/>
          <a:p>
            <a:r>
              <a:rPr lang="en-US" dirty="0"/>
              <a:t>OPTION- B</a:t>
            </a:r>
          </a:p>
        </p:txBody>
      </p:sp>
    </p:spTree>
    <p:extLst>
      <p:ext uri="{BB962C8B-B14F-4D97-AF65-F5344CB8AC3E}">
        <p14:creationId xmlns:p14="http://schemas.microsoft.com/office/powerpoint/2010/main" val="19236169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4987C19C-EE5C-4790-8425-DCEDD758F10E}"/>
              </a:ext>
            </a:extLst>
          </p:cNvPr>
          <p:cNvSpPr>
            <a:spLocks noGrp="1"/>
          </p:cNvSpPr>
          <p:nvPr>
            <p:ph type="title"/>
          </p:nvPr>
        </p:nvSpPr>
        <p:spPr>
          <a:xfrm>
            <a:off x="673754" y="643467"/>
            <a:ext cx="4203045" cy="1375608"/>
          </a:xfrm>
        </p:spPr>
        <p:txBody>
          <a:bodyPr anchor="ctr">
            <a:normAutofit/>
          </a:bodyPr>
          <a:lstStyle/>
          <a:p>
            <a:r>
              <a:rPr lang="en-US" b="0" i="0" dirty="0">
                <a:solidFill>
                  <a:schemeClr val="bg1"/>
                </a:solidFill>
                <a:effectLst/>
                <a:latin typeface="Exo 2"/>
              </a:rPr>
              <a:t>To, Two, Too</a:t>
            </a:r>
            <a:br>
              <a:rPr lang="en-US" b="0" i="0" dirty="0">
                <a:solidFill>
                  <a:schemeClr val="bg1"/>
                </a:solidFill>
                <a:effectLst/>
                <a:latin typeface="Exo 2"/>
              </a:rPr>
            </a:br>
            <a:endParaRPr lang="en-US" dirty="0">
              <a:solidFill>
                <a:schemeClr val="bg1"/>
              </a:solidFill>
            </a:endParaRPr>
          </a:p>
        </p:txBody>
      </p:sp>
      <p:sp>
        <p:nvSpPr>
          <p:cNvPr id="3" name="Content Placeholder 2">
            <a:extLst>
              <a:ext uri="{FF2B5EF4-FFF2-40B4-BE49-F238E27FC236}">
                <a16:creationId xmlns:a16="http://schemas.microsoft.com/office/drawing/2014/main" xmlns="" id="{E3A0715A-63C7-4907-8A7B-66CFC9F7FC73}"/>
              </a:ext>
            </a:extLst>
          </p:cNvPr>
          <p:cNvSpPr>
            <a:spLocks noGrp="1"/>
          </p:cNvSpPr>
          <p:nvPr>
            <p:ph idx="1"/>
          </p:nvPr>
        </p:nvSpPr>
        <p:spPr>
          <a:xfrm>
            <a:off x="673754" y="1420837"/>
            <a:ext cx="3973943" cy="4179863"/>
          </a:xfrm>
        </p:spPr>
        <p:txBody>
          <a:bodyPr>
            <a:normAutofit/>
          </a:bodyPr>
          <a:lstStyle/>
          <a:p>
            <a:pPr>
              <a:lnSpc>
                <a:spcPct val="90000"/>
              </a:lnSpc>
              <a:buFont typeface="Arial" panose="020B0604020202020204" pitchFamily="34" charset="0"/>
              <a:buChar char="•"/>
            </a:pPr>
            <a:r>
              <a:rPr lang="en-US" sz="1500" b="0" i="1" dirty="0">
                <a:solidFill>
                  <a:schemeClr val="bg1"/>
                </a:solidFill>
                <a:effectLst/>
                <a:latin typeface="Exo 2"/>
              </a:rPr>
              <a:t>To</a:t>
            </a:r>
            <a:r>
              <a:rPr lang="en-US" sz="1500" b="0" i="0" dirty="0">
                <a:solidFill>
                  <a:schemeClr val="bg1"/>
                </a:solidFill>
                <a:effectLst/>
                <a:latin typeface="Exo 2"/>
              </a:rPr>
              <a:t> (preposition). Indicates movement.</a:t>
            </a:r>
          </a:p>
          <a:p>
            <a:pPr>
              <a:lnSpc>
                <a:spcPct val="90000"/>
              </a:lnSpc>
              <a:buFont typeface="Arial" panose="020B0604020202020204" pitchFamily="34" charset="0"/>
              <a:buChar char="•"/>
            </a:pPr>
            <a:r>
              <a:rPr lang="en-US" sz="1500" b="0" i="0" dirty="0">
                <a:solidFill>
                  <a:schemeClr val="bg1"/>
                </a:solidFill>
                <a:effectLst/>
                <a:latin typeface="Exo 2"/>
              </a:rPr>
              <a:t>Let’s go </a:t>
            </a:r>
            <a:r>
              <a:rPr lang="en-US" sz="1500" b="1" i="0" dirty="0">
                <a:solidFill>
                  <a:schemeClr val="bg1"/>
                </a:solidFill>
                <a:effectLst/>
                <a:latin typeface="Exo 2"/>
              </a:rPr>
              <a:t>to</a:t>
            </a:r>
            <a:r>
              <a:rPr lang="en-US" sz="1500" b="0" i="0" dirty="0">
                <a:solidFill>
                  <a:schemeClr val="bg1"/>
                </a:solidFill>
                <a:effectLst/>
                <a:latin typeface="Exo 2"/>
              </a:rPr>
              <a:t> the circus.</a:t>
            </a:r>
          </a:p>
          <a:p>
            <a:pPr>
              <a:lnSpc>
                <a:spcPct val="90000"/>
              </a:lnSpc>
              <a:buFont typeface="Arial" panose="020B0604020202020204" pitchFamily="34" charset="0"/>
              <a:buChar char="•"/>
            </a:pPr>
            <a:r>
              <a:rPr lang="en-US" sz="1500" b="0" i="1" dirty="0">
                <a:solidFill>
                  <a:schemeClr val="bg1"/>
                </a:solidFill>
                <a:effectLst/>
                <a:latin typeface="Exo 2"/>
              </a:rPr>
              <a:t>To</a:t>
            </a:r>
            <a:r>
              <a:rPr lang="en-US" sz="1500" b="0" i="0" dirty="0">
                <a:solidFill>
                  <a:schemeClr val="bg1"/>
                </a:solidFill>
                <a:effectLst/>
                <a:latin typeface="Exo 2"/>
              </a:rPr>
              <a:t>. A word that completes an infinitive verb.</a:t>
            </a:r>
          </a:p>
          <a:p>
            <a:pPr>
              <a:lnSpc>
                <a:spcPct val="90000"/>
              </a:lnSpc>
              <a:buFont typeface="Arial" panose="020B0604020202020204" pitchFamily="34" charset="0"/>
              <a:buChar char="•"/>
            </a:pPr>
            <a:r>
              <a:rPr lang="en-US" sz="1500" b="1" i="0" dirty="0">
                <a:solidFill>
                  <a:schemeClr val="bg1"/>
                </a:solidFill>
                <a:effectLst/>
                <a:latin typeface="Exo 2"/>
              </a:rPr>
              <a:t>to</a:t>
            </a:r>
            <a:r>
              <a:rPr lang="en-US" sz="1500" b="0" i="0" dirty="0">
                <a:solidFill>
                  <a:schemeClr val="bg1"/>
                </a:solidFill>
                <a:effectLst/>
                <a:latin typeface="Exo 2"/>
              </a:rPr>
              <a:t> play, </a:t>
            </a:r>
            <a:r>
              <a:rPr lang="en-US" sz="1500" b="1" i="0" dirty="0">
                <a:solidFill>
                  <a:schemeClr val="bg1"/>
                </a:solidFill>
                <a:effectLst/>
                <a:latin typeface="Exo 2"/>
              </a:rPr>
              <a:t>to</a:t>
            </a:r>
            <a:r>
              <a:rPr lang="en-US" sz="1500" b="0" i="0" dirty="0">
                <a:solidFill>
                  <a:schemeClr val="bg1"/>
                </a:solidFill>
                <a:effectLst/>
                <a:latin typeface="Exo 2"/>
              </a:rPr>
              <a:t> ride, </a:t>
            </a:r>
            <a:r>
              <a:rPr lang="en-US" sz="1500" b="1" i="0" dirty="0">
                <a:solidFill>
                  <a:schemeClr val="bg1"/>
                </a:solidFill>
                <a:effectLst/>
                <a:latin typeface="Exo 2"/>
              </a:rPr>
              <a:t>to</a:t>
            </a:r>
            <a:r>
              <a:rPr lang="en-US" sz="1500" b="0" i="0" dirty="0">
                <a:solidFill>
                  <a:schemeClr val="bg1"/>
                </a:solidFill>
                <a:effectLst/>
                <a:latin typeface="Exo 2"/>
              </a:rPr>
              <a:t> watch.</a:t>
            </a:r>
          </a:p>
          <a:p>
            <a:pPr>
              <a:lnSpc>
                <a:spcPct val="90000"/>
              </a:lnSpc>
              <a:buFont typeface="Arial" panose="020B0604020202020204" pitchFamily="34" charset="0"/>
              <a:buChar char="•"/>
            </a:pPr>
            <a:endParaRPr lang="en-US" sz="1500" b="0" i="0" dirty="0">
              <a:solidFill>
                <a:schemeClr val="bg1"/>
              </a:solidFill>
              <a:effectLst/>
              <a:latin typeface="Exo 2"/>
            </a:endParaRPr>
          </a:p>
          <a:p>
            <a:pPr>
              <a:lnSpc>
                <a:spcPct val="90000"/>
              </a:lnSpc>
              <a:buFont typeface="Arial" panose="020B0604020202020204" pitchFamily="34" charset="0"/>
              <a:buChar char="•"/>
            </a:pPr>
            <a:r>
              <a:rPr lang="en-US" sz="1500" b="0" i="1" dirty="0">
                <a:solidFill>
                  <a:schemeClr val="bg1"/>
                </a:solidFill>
                <a:effectLst/>
                <a:latin typeface="Exo 2"/>
              </a:rPr>
              <a:t>Two</a:t>
            </a:r>
            <a:r>
              <a:rPr lang="en-US" sz="1500" b="0" i="0" dirty="0">
                <a:solidFill>
                  <a:schemeClr val="bg1"/>
                </a:solidFill>
                <a:effectLst/>
                <a:latin typeface="Exo 2"/>
              </a:rPr>
              <a:t>. The number after one. It describes how many.</a:t>
            </a:r>
          </a:p>
          <a:p>
            <a:pPr>
              <a:lnSpc>
                <a:spcPct val="90000"/>
              </a:lnSpc>
              <a:buFont typeface="Arial" panose="020B0604020202020204" pitchFamily="34" charset="0"/>
              <a:buChar char="•"/>
            </a:pPr>
            <a:r>
              <a:rPr lang="en-US" sz="1500" b="1" i="0" dirty="0">
                <a:solidFill>
                  <a:schemeClr val="bg1"/>
                </a:solidFill>
                <a:effectLst/>
                <a:latin typeface="Exo 2"/>
              </a:rPr>
              <a:t>Two</a:t>
            </a:r>
            <a:r>
              <a:rPr lang="en-US" sz="1500" b="0" i="0" dirty="0">
                <a:solidFill>
                  <a:schemeClr val="bg1"/>
                </a:solidFill>
                <a:effectLst/>
                <a:latin typeface="Exo 2"/>
              </a:rPr>
              <a:t> clowns squirted the elephants with water.</a:t>
            </a:r>
          </a:p>
          <a:p>
            <a:pPr>
              <a:lnSpc>
                <a:spcPct val="90000"/>
              </a:lnSpc>
              <a:buFont typeface="Arial" panose="020B0604020202020204" pitchFamily="34" charset="0"/>
              <a:buChar char="•"/>
            </a:pPr>
            <a:endParaRPr lang="en-US" sz="1500" b="0" i="0" dirty="0">
              <a:solidFill>
                <a:schemeClr val="bg1"/>
              </a:solidFill>
              <a:effectLst/>
              <a:latin typeface="Exo 2"/>
            </a:endParaRPr>
          </a:p>
          <a:p>
            <a:pPr>
              <a:lnSpc>
                <a:spcPct val="90000"/>
              </a:lnSpc>
              <a:buFont typeface="Arial" panose="020B0604020202020204" pitchFamily="34" charset="0"/>
              <a:buChar char="•"/>
            </a:pPr>
            <a:r>
              <a:rPr lang="en-US" sz="1500" b="0" i="1" dirty="0">
                <a:solidFill>
                  <a:schemeClr val="bg1"/>
                </a:solidFill>
                <a:effectLst/>
                <a:latin typeface="Exo 2"/>
              </a:rPr>
              <a:t>Too</a:t>
            </a:r>
            <a:r>
              <a:rPr lang="en-US" sz="1500" b="0" i="0" dirty="0">
                <a:solidFill>
                  <a:schemeClr val="bg1"/>
                </a:solidFill>
                <a:effectLst/>
                <a:latin typeface="Exo 2"/>
              </a:rPr>
              <a:t> (adverb). Means </a:t>
            </a:r>
            <a:r>
              <a:rPr lang="en-US" sz="1500" b="0" i="1" dirty="0">
                <a:solidFill>
                  <a:schemeClr val="bg1"/>
                </a:solidFill>
                <a:effectLst/>
                <a:latin typeface="Exo 2"/>
              </a:rPr>
              <a:t>also</a:t>
            </a:r>
            <a:r>
              <a:rPr lang="en-US" sz="1500" b="0" i="0" dirty="0">
                <a:solidFill>
                  <a:schemeClr val="bg1"/>
                </a:solidFill>
                <a:effectLst/>
                <a:latin typeface="Exo 2"/>
              </a:rPr>
              <a:t> or </a:t>
            </a:r>
            <a:r>
              <a:rPr lang="en-US" sz="1500" b="0" i="1" dirty="0">
                <a:solidFill>
                  <a:schemeClr val="bg1"/>
                </a:solidFill>
                <a:effectLst/>
                <a:latin typeface="Exo 2"/>
              </a:rPr>
              <a:t>very</a:t>
            </a:r>
            <a:r>
              <a:rPr lang="en-US" sz="1500" b="0" i="0" dirty="0">
                <a:solidFill>
                  <a:schemeClr val="bg1"/>
                </a:solidFill>
                <a:effectLst/>
                <a:latin typeface="Exo 2"/>
              </a:rPr>
              <a:t>.</a:t>
            </a:r>
          </a:p>
          <a:p>
            <a:pPr>
              <a:lnSpc>
                <a:spcPct val="90000"/>
              </a:lnSpc>
              <a:buFont typeface="Arial" panose="020B0604020202020204" pitchFamily="34" charset="0"/>
              <a:buChar char="•"/>
            </a:pPr>
            <a:r>
              <a:rPr lang="en-US" sz="1500" b="0" i="0" dirty="0">
                <a:solidFill>
                  <a:schemeClr val="bg1"/>
                </a:solidFill>
                <a:effectLst/>
                <a:latin typeface="Exo 2"/>
              </a:rPr>
              <a:t>The tents were </a:t>
            </a:r>
            <a:r>
              <a:rPr lang="en-US" sz="1500" b="1" i="0" dirty="0">
                <a:solidFill>
                  <a:schemeClr val="bg1"/>
                </a:solidFill>
                <a:effectLst/>
                <a:latin typeface="Exo 2"/>
              </a:rPr>
              <a:t>too</a:t>
            </a:r>
            <a:r>
              <a:rPr lang="en-US" sz="1500" b="0" i="0" dirty="0">
                <a:solidFill>
                  <a:schemeClr val="bg1"/>
                </a:solidFill>
                <a:effectLst/>
                <a:latin typeface="Exo 2"/>
              </a:rPr>
              <a:t> loud, and we left.</a:t>
            </a:r>
          </a:p>
          <a:p>
            <a:pPr>
              <a:lnSpc>
                <a:spcPct val="90000"/>
              </a:lnSpc>
            </a:pPr>
            <a:endParaRPr lang="en-US" sz="1500" dirty="0">
              <a:solidFill>
                <a:schemeClr val="bg1"/>
              </a:solidFill>
            </a:endParaRPr>
          </a:p>
        </p:txBody>
      </p:sp>
      <p:pic>
        <p:nvPicPr>
          <p:cNvPr id="9" name="Picture 8" descr="A picture containing application&#10;&#10;Description automatically generated">
            <a:extLst>
              <a:ext uri="{FF2B5EF4-FFF2-40B4-BE49-F238E27FC236}">
                <a16:creationId xmlns:a16="http://schemas.microsoft.com/office/drawing/2014/main" xmlns="" id="{CE0F9577-BC73-4E2E-A8AC-406135895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092" y="643467"/>
            <a:ext cx="5905175" cy="5236828"/>
          </a:xfrm>
          <a:prstGeom prst="rect">
            <a:avLst/>
          </a:prstGeom>
        </p:spPr>
      </p:pic>
      <p:sp>
        <p:nvSpPr>
          <p:cNvPr id="20" name="Isosceles Triangle 19">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791568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939554-1BF1-405A-BEB3-AA93EBF9BDDD}"/>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41C8F3DA-85C9-4C7C-8352-A711185610B6}"/>
              </a:ext>
            </a:extLst>
          </p:cNvPr>
          <p:cNvSpPr>
            <a:spLocks noGrp="1"/>
          </p:cNvSpPr>
          <p:nvPr>
            <p:ph idx="1"/>
          </p:nvPr>
        </p:nvSpPr>
        <p:spPr/>
        <p:txBody>
          <a:bodyPr/>
          <a:lstStyle/>
          <a:p>
            <a:r>
              <a:rPr lang="en-US" dirty="0"/>
              <a:t>Are you coming with us _____?</a:t>
            </a:r>
          </a:p>
          <a:p>
            <a:pPr marL="0" indent="0">
              <a:buNone/>
            </a:pPr>
            <a:endParaRPr lang="en-US" dirty="0"/>
          </a:p>
          <a:p>
            <a:r>
              <a:rPr lang="en-US" dirty="0"/>
              <a:t>a. too</a:t>
            </a:r>
          </a:p>
          <a:p>
            <a:r>
              <a:rPr lang="en-US" dirty="0"/>
              <a:t>b. to</a:t>
            </a:r>
          </a:p>
          <a:p>
            <a:r>
              <a:rPr lang="en-US" dirty="0"/>
              <a:t>c. two</a:t>
            </a:r>
          </a:p>
          <a:p>
            <a:endParaRPr lang="en-US" dirty="0"/>
          </a:p>
        </p:txBody>
      </p:sp>
    </p:spTree>
    <p:extLst>
      <p:ext uri="{BB962C8B-B14F-4D97-AF65-F5344CB8AC3E}">
        <p14:creationId xmlns:p14="http://schemas.microsoft.com/office/powerpoint/2010/main" val="17642764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C27C4B-1FDE-42B0-B7AB-2DEA680F4C8A}"/>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xmlns="" id="{67D94076-05AA-4AA8-95E0-C87E1C913BDA}"/>
              </a:ext>
            </a:extLst>
          </p:cNvPr>
          <p:cNvSpPr>
            <a:spLocks noGrp="1"/>
          </p:cNvSpPr>
          <p:nvPr>
            <p:ph idx="1"/>
          </p:nvPr>
        </p:nvSpPr>
        <p:spPr/>
        <p:txBody>
          <a:bodyPr/>
          <a:lstStyle/>
          <a:p>
            <a:r>
              <a:rPr lang="en-US" dirty="0"/>
              <a:t>OPTION- A</a:t>
            </a:r>
          </a:p>
        </p:txBody>
      </p:sp>
    </p:spTree>
    <p:extLst>
      <p:ext uri="{BB962C8B-B14F-4D97-AF65-F5344CB8AC3E}">
        <p14:creationId xmlns:p14="http://schemas.microsoft.com/office/powerpoint/2010/main" val="24322167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3EF6199B-4E60-4EDB-9DF0-FF730C654A30}"/>
              </a:ext>
            </a:extLst>
          </p:cNvPr>
          <p:cNvSpPr>
            <a:spLocks noGrp="1"/>
          </p:cNvSpPr>
          <p:nvPr>
            <p:ph type="title"/>
          </p:nvPr>
        </p:nvSpPr>
        <p:spPr>
          <a:xfrm>
            <a:off x="673754" y="643467"/>
            <a:ext cx="4203045" cy="1375608"/>
          </a:xfrm>
        </p:spPr>
        <p:txBody>
          <a:bodyPr anchor="ctr">
            <a:normAutofit/>
          </a:bodyPr>
          <a:lstStyle/>
          <a:p>
            <a:r>
              <a:rPr lang="en-US" b="0" i="0" dirty="0">
                <a:solidFill>
                  <a:schemeClr val="bg1"/>
                </a:solidFill>
                <a:effectLst/>
                <a:latin typeface="Exo 2"/>
              </a:rPr>
              <a:t>Who’s, Whose</a:t>
            </a:r>
            <a:endParaRPr lang="en-US" dirty="0">
              <a:solidFill>
                <a:schemeClr val="bg1"/>
              </a:solidFill>
            </a:endParaRPr>
          </a:p>
        </p:txBody>
      </p:sp>
      <p:sp>
        <p:nvSpPr>
          <p:cNvPr id="3" name="Content Placeholder 2">
            <a:extLst>
              <a:ext uri="{FF2B5EF4-FFF2-40B4-BE49-F238E27FC236}">
                <a16:creationId xmlns:a16="http://schemas.microsoft.com/office/drawing/2014/main" xmlns="" id="{00EF6309-B034-47E0-8F7F-182D808F6675}"/>
              </a:ext>
            </a:extLst>
          </p:cNvPr>
          <p:cNvSpPr>
            <a:spLocks noGrp="1"/>
          </p:cNvSpPr>
          <p:nvPr>
            <p:ph idx="1"/>
          </p:nvPr>
        </p:nvSpPr>
        <p:spPr>
          <a:xfrm>
            <a:off x="673754" y="2160590"/>
            <a:ext cx="3973943" cy="3440110"/>
          </a:xfrm>
        </p:spPr>
        <p:txBody>
          <a:bodyPr>
            <a:normAutofit/>
          </a:bodyPr>
          <a:lstStyle/>
          <a:p>
            <a:pPr>
              <a:buFont typeface="Arial" panose="020B0604020202020204" pitchFamily="34" charset="0"/>
              <a:buChar char="•"/>
            </a:pPr>
            <a:r>
              <a:rPr lang="en-US" b="0" i="1" dirty="0">
                <a:solidFill>
                  <a:schemeClr val="bg1"/>
                </a:solidFill>
                <a:effectLst/>
                <a:latin typeface="Exo 2"/>
              </a:rPr>
              <a:t>Who’s</a:t>
            </a:r>
            <a:r>
              <a:rPr lang="en-US" b="0" i="0" dirty="0">
                <a:solidFill>
                  <a:schemeClr val="bg1"/>
                </a:solidFill>
                <a:effectLst/>
                <a:latin typeface="Exo 2"/>
              </a:rPr>
              <a:t> (contraction). Joins the words </a:t>
            </a:r>
            <a:r>
              <a:rPr lang="en-US" b="0" i="1" dirty="0">
                <a:solidFill>
                  <a:schemeClr val="bg1"/>
                </a:solidFill>
                <a:effectLst/>
                <a:latin typeface="Exo 2"/>
              </a:rPr>
              <a:t>who</a:t>
            </a:r>
            <a:r>
              <a:rPr lang="en-US" b="0" i="0" dirty="0">
                <a:solidFill>
                  <a:schemeClr val="bg1"/>
                </a:solidFill>
                <a:effectLst/>
                <a:latin typeface="Exo 2"/>
              </a:rPr>
              <a:t> and either </a:t>
            </a:r>
            <a:r>
              <a:rPr lang="en-US" b="0" i="1" dirty="0">
                <a:solidFill>
                  <a:schemeClr val="bg1"/>
                </a:solidFill>
                <a:effectLst/>
                <a:latin typeface="Exo 2"/>
              </a:rPr>
              <a:t>is</a:t>
            </a:r>
            <a:r>
              <a:rPr lang="en-US" b="0" i="0" dirty="0">
                <a:solidFill>
                  <a:schemeClr val="bg1"/>
                </a:solidFill>
                <a:effectLst/>
                <a:latin typeface="Exo 2"/>
              </a:rPr>
              <a:t> or </a:t>
            </a:r>
            <a:r>
              <a:rPr lang="en-US" b="0" i="1" dirty="0">
                <a:solidFill>
                  <a:schemeClr val="bg1"/>
                </a:solidFill>
                <a:effectLst/>
                <a:latin typeface="Exo 2"/>
              </a:rPr>
              <a:t>has.</a:t>
            </a:r>
            <a:endParaRPr lang="en-US" b="0" i="0" dirty="0">
              <a:solidFill>
                <a:schemeClr val="bg1"/>
              </a:solidFill>
              <a:effectLst/>
              <a:latin typeface="Exo 2"/>
            </a:endParaRPr>
          </a:p>
          <a:p>
            <a:pPr>
              <a:buFont typeface="Arial" panose="020B0604020202020204" pitchFamily="34" charset="0"/>
              <a:buChar char="•"/>
            </a:pPr>
            <a:r>
              <a:rPr lang="en-US" b="1" i="0" dirty="0">
                <a:solidFill>
                  <a:schemeClr val="bg1"/>
                </a:solidFill>
                <a:effectLst/>
                <a:latin typeface="Exo 2"/>
              </a:rPr>
              <a:t>Who’s</a:t>
            </a:r>
            <a:r>
              <a:rPr lang="en-US" b="0" i="0" dirty="0">
                <a:solidFill>
                  <a:schemeClr val="bg1"/>
                </a:solidFill>
                <a:effectLst/>
                <a:latin typeface="Exo 2"/>
              </a:rPr>
              <a:t> the new student? </a:t>
            </a:r>
            <a:r>
              <a:rPr lang="en-US" b="1" i="0" dirty="0">
                <a:solidFill>
                  <a:schemeClr val="bg1"/>
                </a:solidFill>
                <a:effectLst/>
                <a:latin typeface="Exo 2"/>
              </a:rPr>
              <a:t>Who’s</a:t>
            </a:r>
            <a:r>
              <a:rPr lang="en-US" b="0" i="0" dirty="0">
                <a:solidFill>
                  <a:schemeClr val="bg1"/>
                </a:solidFill>
                <a:effectLst/>
                <a:latin typeface="Exo 2"/>
              </a:rPr>
              <a:t> met him?</a:t>
            </a:r>
          </a:p>
          <a:p>
            <a:pPr>
              <a:buFont typeface="Arial" panose="020B0604020202020204" pitchFamily="34" charset="0"/>
              <a:buChar char="•"/>
            </a:pPr>
            <a:endParaRPr lang="en-US" b="0" i="0" dirty="0">
              <a:solidFill>
                <a:schemeClr val="bg1"/>
              </a:solidFill>
              <a:effectLst/>
              <a:latin typeface="Exo 2"/>
            </a:endParaRPr>
          </a:p>
          <a:p>
            <a:pPr>
              <a:buFont typeface="Arial" panose="020B0604020202020204" pitchFamily="34" charset="0"/>
              <a:buChar char="•"/>
            </a:pPr>
            <a:r>
              <a:rPr lang="en-US" b="0" i="1" dirty="0">
                <a:solidFill>
                  <a:schemeClr val="bg1"/>
                </a:solidFill>
                <a:effectLst/>
                <a:latin typeface="Exo 2"/>
              </a:rPr>
              <a:t>Whose</a:t>
            </a:r>
            <a:r>
              <a:rPr lang="en-US" b="0" i="0" dirty="0">
                <a:solidFill>
                  <a:schemeClr val="bg1"/>
                </a:solidFill>
                <a:effectLst/>
                <a:latin typeface="Exo 2"/>
              </a:rPr>
              <a:t> (pronoun). A form of </a:t>
            </a:r>
            <a:r>
              <a:rPr lang="en-US" b="0" i="1" dirty="0">
                <a:solidFill>
                  <a:schemeClr val="bg1"/>
                </a:solidFill>
                <a:effectLst/>
                <a:latin typeface="Exo 2"/>
              </a:rPr>
              <a:t>who</a:t>
            </a:r>
            <a:r>
              <a:rPr lang="en-US" b="0" i="0" dirty="0">
                <a:solidFill>
                  <a:schemeClr val="bg1"/>
                </a:solidFill>
                <a:effectLst/>
                <a:latin typeface="Exo 2"/>
              </a:rPr>
              <a:t> that shows possession.</a:t>
            </a:r>
          </a:p>
          <a:p>
            <a:pPr>
              <a:buFont typeface="Arial" panose="020B0604020202020204" pitchFamily="34" charset="0"/>
              <a:buChar char="•"/>
            </a:pPr>
            <a:r>
              <a:rPr lang="en-US" b="1" i="0" dirty="0">
                <a:solidFill>
                  <a:schemeClr val="bg1"/>
                </a:solidFill>
                <a:effectLst/>
                <a:latin typeface="Exo 2"/>
              </a:rPr>
              <a:t>Whose</a:t>
            </a:r>
            <a:r>
              <a:rPr lang="en-US" b="0" i="0" dirty="0">
                <a:solidFill>
                  <a:schemeClr val="bg1"/>
                </a:solidFill>
                <a:effectLst/>
                <a:latin typeface="Exo 2"/>
              </a:rPr>
              <a:t> schedule allows them to take the new student on a campus tour?</a:t>
            </a:r>
          </a:p>
          <a:p>
            <a:endParaRPr lang="en-US" dirty="0">
              <a:solidFill>
                <a:schemeClr val="bg1"/>
              </a:solidFill>
            </a:endParaRPr>
          </a:p>
        </p:txBody>
      </p:sp>
      <p:pic>
        <p:nvPicPr>
          <p:cNvPr id="5" name="Picture 4" descr="Logo, company name&#10;&#10;Description automatically generated">
            <a:extLst>
              <a:ext uri="{FF2B5EF4-FFF2-40B4-BE49-F238E27FC236}">
                <a16:creationId xmlns:a16="http://schemas.microsoft.com/office/drawing/2014/main" xmlns="" id="{2C0C53F1-801F-4085-B8A1-8055EBF064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092" y="478302"/>
            <a:ext cx="5905175" cy="6246055"/>
          </a:xfrm>
          <a:prstGeom prst="rect">
            <a:avLst/>
          </a:prstGeom>
        </p:spPr>
      </p:pic>
      <p:sp>
        <p:nvSpPr>
          <p:cNvPr id="16" name="Isosceles Triangle 15">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3225573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2BC445-8318-4E14-B418-255346D6AEB8}"/>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51A9345B-827A-4A89-ABC0-436C466035CE}"/>
              </a:ext>
            </a:extLst>
          </p:cNvPr>
          <p:cNvSpPr>
            <a:spLocks noGrp="1"/>
          </p:cNvSpPr>
          <p:nvPr>
            <p:ph idx="1"/>
          </p:nvPr>
        </p:nvSpPr>
        <p:spPr/>
        <p:txBody>
          <a:bodyPr/>
          <a:lstStyle/>
          <a:p>
            <a:r>
              <a:rPr lang="en-US" dirty="0"/>
              <a:t>Anyone ……….. been to Wales knows how beautiful the countryside is.</a:t>
            </a:r>
          </a:p>
          <a:p>
            <a:pPr marL="0" indent="0">
              <a:buNone/>
            </a:pPr>
            <a:endParaRPr lang="en-US" dirty="0"/>
          </a:p>
          <a:p>
            <a:r>
              <a:rPr lang="en-US" dirty="0"/>
              <a:t>A. whose</a:t>
            </a:r>
          </a:p>
          <a:p>
            <a:r>
              <a:rPr lang="en-US" dirty="0"/>
              <a:t>B. who’s</a:t>
            </a:r>
          </a:p>
          <a:p>
            <a:endParaRPr lang="en-US" dirty="0"/>
          </a:p>
        </p:txBody>
      </p:sp>
    </p:spTree>
    <p:extLst>
      <p:ext uri="{BB962C8B-B14F-4D97-AF65-F5344CB8AC3E}">
        <p14:creationId xmlns:p14="http://schemas.microsoft.com/office/powerpoint/2010/main" val="6055981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191B0D-5DAE-40D9-9123-B71CD963B727}"/>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xmlns="" id="{CDE9E7F3-A9AE-46E7-A544-8CC5DC9909CE}"/>
              </a:ext>
            </a:extLst>
          </p:cNvPr>
          <p:cNvSpPr>
            <a:spLocks noGrp="1"/>
          </p:cNvSpPr>
          <p:nvPr>
            <p:ph idx="1"/>
          </p:nvPr>
        </p:nvSpPr>
        <p:spPr/>
        <p:txBody>
          <a:bodyPr/>
          <a:lstStyle/>
          <a:p>
            <a:r>
              <a:rPr lang="en-US" dirty="0"/>
              <a:t>OPTION- B</a:t>
            </a:r>
          </a:p>
        </p:txBody>
      </p:sp>
    </p:spTree>
    <p:extLst>
      <p:ext uri="{BB962C8B-B14F-4D97-AF65-F5344CB8AC3E}">
        <p14:creationId xmlns:p14="http://schemas.microsoft.com/office/powerpoint/2010/main" val="19194780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08F462BD-46C6-43BC-9261-7F370A045C9B}"/>
              </a:ext>
            </a:extLst>
          </p:cNvPr>
          <p:cNvSpPr>
            <a:spLocks noGrp="1"/>
          </p:cNvSpPr>
          <p:nvPr>
            <p:ph type="title"/>
          </p:nvPr>
        </p:nvSpPr>
        <p:spPr>
          <a:xfrm>
            <a:off x="673754" y="643467"/>
            <a:ext cx="4203045" cy="1375608"/>
          </a:xfrm>
        </p:spPr>
        <p:txBody>
          <a:bodyPr anchor="ctr">
            <a:normAutofit/>
          </a:bodyPr>
          <a:lstStyle/>
          <a:p>
            <a:r>
              <a:rPr lang="en-US" b="0" i="0">
                <a:solidFill>
                  <a:schemeClr val="bg1"/>
                </a:solidFill>
                <a:effectLst/>
                <a:latin typeface="Exo 2"/>
              </a:rPr>
              <a:t>Your, You’re</a:t>
            </a:r>
            <a:endParaRPr lang="en-US">
              <a:solidFill>
                <a:schemeClr val="bg1"/>
              </a:solidFill>
            </a:endParaRPr>
          </a:p>
        </p:txBody>
      </p:sp>
      <p:sp>
        <p:nvSpPr>
          <p:cNvPr id="3" name="Content Placeholder 2">
            <a:extLst>
              <a:ext uri="{FF2B5EF4-FFF2-40B4-BE49-F238E27FC236}">
                <a16:creationId xmlns:a16="http://schemas.microsoft.com/office/drawing/2014/main" xmlns="" id="{99F31B0C-4842-4515-AAA9-2EC6CCDA7670}"/>
              </a:ext>
            </a:extLst>
          </p:cNvPr>
          <p:cNvSpPr>
            <a:spLocks noGrp="1"/>
          </p:cNvSpPr>
          <p:nvPr>
            <p:ph idx="1"/>
          </p:nvPr>
        </p:nvSpPr>
        <p:spPr>
          <a:xfrm>
            <a:off x="673754" y="2160590"/>
            <a:ext cx="3973943" cy="3440110"/>
          </a:xfrm>
        </p:spPr>
        <p:txBody>
          <a:bodyPr>
            <a:normAutofit/>
          </a:bodyPr>
          <a:lstStyle/>
          <a:p>
            <a:pPr>
              <a:buFont typeface="Arial" panose="020B0604020202020204" pitchFamily="34" charset="0"/>
              <a:buChar char="•"/>
            </a:pPr>
            <a:r>
              <a:rPr lang="en-US" b="0" i="1" dirty="0">
                <a:solidFill>
                  <a:schemeClr val="bg1"/>
                </a:solidFill>
                <a:effectLst/>
                <a:latin typeface="Exo 2"/>
              </a:rPr>
              <a:t>Your</a:t>
            </a:r>
            <a:r>
              <a:rPr lang="en-US" b="0" i="0" dirty="0">
                <a:solidFill>
                  <a:schemeClr val="bg1"/>
                </a:solidFill>
                <a:effectLst/>
                <a:latin typeface="Exo 2"/>
              </a:rPr>
              <a:t> (pronoun). A form of </a:t>
            </a:r>
            <a:r>
              <a:rPr lang="en-US" b="0" i="1" dirty="0">
                <a:solidFill>
                  <a:schemeClr val="bg1"/>
                </a:solidFill>
                <a:effectLst/>
                <a:latin typeface="Exo 2"/>
              </a:rPr>
              <a:t>you</a:t>
            </a:r>
            <a:r>
              <a:rPr lang="en-US" b="0" i="0" dirty="0">
                <a:solidFill>
                  <a:schemeClr val="bg1"/>
                </a:solidFill>
                <a:effectLst/>
                <a:latin typeface="Exo 2"/>
              </a:rPr>
              <a:t> that shows possession.</a:t>
            </a:r>
          </a:p>
          <a:p>
            <a:pPr>
              <a:buFont typeface="Arial" panose="020B0604020202020204" pitchFamily="34" charset="0"/>
              <a:buChar char="•"/>
            </a:pPr>
            <a:r>
              <a:rPr lang="en-US" b="1" i="0" dirty="0">
                <a:solidFill>
                  <a:schemeClr val="bg1"/>
                </a:solidFill>
                <a:effectLst/>
                <a:latin typeface="Exo 2"/>
              </a:rPr>
              <a:t>Your</a:t>
            </a:r>
            <a:r>
              <a:rPr lang="en-US" b="0" i="0" dirty="0">
                <a:solidFill>
                  <a:schemeClr val="bg1"/>
                </a:solidFill>
                <a:effectLst/>
                <a:latin typeface="Exo 2"/>
              </a:rPr>
              <a:t> book bag is unzipped.</a:t>
            </a:r>
          </a:p>
          <a:p>
            <a:pPr>
              <a:buFont typeface="Arial" panose="020B0604020202020204" pitchFamily="34" charset="0"/>
              <a:buChar char="•"/>
            </a:pPr>
            <a:endParaRPr lang="en-US" b="0" i="0" dirty="0">
              <a:solidFill>
                <a:schemeClr val="bg1"/>
              </a:solidFill>
              <a:effectLst/>
              <a:latin typeface="Exo 2"/>
            </a:endParaRPr>
          </a:p>
          <a:p>
            <a:pPr>
              <a:buFont typeface="Arial" panose="020B0604020202020204" pitchFamily="34" charset="0"/>
              <a:buChar char="•"/>
            </a:pPr>
            <a:r>
              <a:rPr lang="en-US" b="0" i="1" dirty="0">
                <a:solidFill>
                  <a:schemeClr val="bg1"/>
                </a:solidFill>
                <a:effectLst/>
                <a:latin typeface="Exo 2"/>
              </a:rPr>
              <a:t>You’re</a:t>
            </a:r>
            <a:r>
              <a:rPr lang="en-US" b="0" i="0" dirty="0">
                <a:solidFill>
                  <a:schemeClr val="bg1"/>
                </a:solidFill>
                <a:effectLst/>
                <a:latin typeface="Exo 2"/>
              </a:rPr>
              <a:t> (contraction). Joins the words </a:t>
            </a:r>
            <a:r>
              <a:rPr lang="en-US" b="0" i="1" dirty="0">
                <a:solidFill>
                  <a:schemeClr val="bg1"/>
                </a:solidFill>
                <a:effectLst/>
                <a:latin typeface="Exo 2"/>
              </a:rPr>
              <a:t>you</a:t>
            </a:r>
            <a:r>
              <a:rPr lang="en-US" b="0" i="0" dirty="0">
                <a:solidFill>
                  <a:schemeClr val="bg1"/>
                </a:solidFill>
                <a:effectLst/>
                <a:latin typeface="Exo 2"/>
              </a:rPr>
              <a:t> and </a:t>
            </a:r>
            <a:r>
              <a:rPr lang="en-US" b="0" i="1" dirty="0">
                <a:solidFill>
                  <a:schemeClr val="bg1"/>
                </a:solidFill>
                <a:effectLst/>
                <a:latin typeface="Exo 2"/>
              </a:rPr>
              <a:t>are.</a:t>
            </a:r>
            <a:endParaRPr lang="en-US" b="0" i="0" dirty="0">
              <a:solidFill>
                <a:schemeClr val="bg1"/>
              </a:solidFill>
              <a:effectLst/>
              <a:latin typeface="Exo 2"/>
            </a:endParaRPr>
          </a:p>
          <a:p>
            <a:pPr>
              <a:buFont typeface="Arial" panose="020B0604020202020204" pitchFamily="34" charset="0"/>
              <a:buChar char="•"/>
            </a:pPr>
            <a:r>
              <a:rPr lang="en-US" b="1" i="0" dirty="0">
                <a:solidFill>
                  <a:schemeClr val="bg1"/>
                </a:solidFill>
                <a:effectLst/>
                <a:latin typeface="Exo 2"/>
              </a:rPr>
              <a:t>You’re</a:t>
            </a:r>
            <a:r>
              <a:rPr lang="en-US" b="0" i="0" dirty="0">
                <a:solidFill>
                  <a:schemeClr val="bg1"/>
                </a:solidFill>
                <a:effectLst/>
                <a:latin typeface="Exo 2"/>
              </a:rPr>
              <a:t> the girl with the unzipped book bag.</a:t>
            </a:r>
          </a:p>
          <a:p>
            <a:endParaRPr lang="en-US" dirty="0">
              <a:solidFill>
                <a:schemeClr val="bg1"/>
              </a:solidFill>
            </a:endParaRPr>
          </a:p>
        </p:txBody>
      </p:sp>
      <p:pic>
        <p:nvPicPr>
          <p:cNvPr id="5" name="Picture 4" descr="Diagram&#10;&#10;Description automatically generated">
            <a:extLst>
              <a:ext uri="{FF2B5EF4-FFF2-40B4-BE49-F238E27FC236}">
                <a16:creationId xmlns:a16="http://schemas.microsoft.com/office/drawing/2014/main" xmlns="" id="{88DE9126-6B8D-4BE0-9804-C394A0CB9DB9}"/>
              </a:ext>
            </a:extLst>
          </p:cNvPr>
          <p:cNvPicPr>
            <a:picLocks noChangeAspect="1"/>
          </p:cNvPicPr>
          <p:nvPr/>
        </p:nvPicPr>
        <p:blipFill rotWithShape="1">
          <a:blip r:embed="rId2">
            <a:extLst>
              <a:ext uri="{28A0092B-C50C-407E-A947-70E740481C1C}">
                <a14:useLocalDpi xmlns:a14="http://schemas.microsoft.com/office/drawing/2010/main" val="0"/>
              </a:ext>
            </a:extLst>
          </a:blip>
          <a:srcRect l="4558" t="30207" r="4365" b="18575"/>
          <a:stretch/>
        </p:blipFill>
        <p:spPr>
          <a:xfrm>
            <a:off x="6330461" y="643467"/>
            <a:ext cx="4684541" cy="5602588"/>
          </a:xfrm>
          <a:prstGeom prst="rect">
            <a:avLst/>
          </a:prstGeom>
        </p:spPr>
      </p:pic>
      <p:sp>
        <p:nvSpPr>
          <p:cNvPr id="16" name="Isosceles Triangle 15">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9827647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3A13FB3C-5097-44B4-A6B1-805E83322134}"/>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Breath ,Breathe</a:t>
            </a:r>
          </a:p>
        </p:txBody>
      </p:sp>
      <p:sp>
        <p:nvSpPr>
          <p:cNvPr id="9" name="Content Placeholder 8">
            <a:extLst>
              <a:ext uri="{FF2B5EF4-FFF2-40B4-BE49-F238E27FC236}">
                <a16:creationId xmlns:a16="http://schemas.microsoft.com/office/drawing/2014/main" xmlns="" id="{752186BD-5FB3-40E5-9DAE-8D58D252CF19}"/>
              </a:ext>
            </a:extLst>
          </p:cNvPr>
          <p:cNvSpPr>
            <a:spLocks noGrp="1"/>
          </p:cNvSpPr>
          <p:nvPr>
            <p:ph idx="1"/>
          </p:nvPr>
        </p:nvSpPr>
        <p:spPr>
          <a:xfrm>
            <a:off x="673754" y="2160590"/>
            <a:ext cx="3973943" cy="3440110"/>
          </a:xfrm>
        </p:spPr>
        <p:txBody>
          <a:bodyPr>
            <a:normAutofit/>
          </a:bodyPr>
          <a:lstStyle/>
          <a:p>
            <a:r>
              <a:rPr lang="en-US" dirty="0">
                <a:solidFill>
                  <a:schemeClr val="bg1"/>
                </a:solidFill>
              </a:rPr>
              <a:t>Breath (noun)- </a:t>
            </a:r>
            <a:r>
              <a:rPr lang="en-US" b="1" i="0" dirty="0">
                <a:solidFill>
                  <a:schemeClr val="bg1"/>
                </a:solidFill>
                <a:effectLst/>
                <a:latin typeface="Arial" panose="020B0604020202020204" pitchFamily="34" charset="0"/>
              </a:rPr>
              <a:t>the </a:t>
            </a:r>
            <a:r>
              <a:rPr lang="en-US" b="1" i="0" u="none" strike="noStrike" dirty="0">
                <a:solidFill>
                  <a:schemeClr val="bg1"/>
                </a:solidFill>
                <a:effectLst/>
                <a:latin typeface="Arial" panose="020B0604020202020204" pitchFamily="34" charset="0"/>
                <a:hlinkClick r:id="rId2" tooltip="air">
                  <a:extLst>
                    <a:ext uri="{A12FA001-AC4F-418D-AE19-62706E023703}">
                      <ahyp:hlinkClr xmlns:ahyp="http://schemas.microsoft.com/office/drawing/2018/hyperlinkcolor" xmlns="" val="tx"/>
                    </a:ext>
                  </a:extLst>
                </a:hlinkClick>
              </a:rPr>
              <a:t>air</a:t>
            </a:r>
            <a:r>
              <a:rPr lang="en-US" b="1" i="0" dirty="0">
                <a:solidFill>
                  <a:schemeClr val="bg1"/>
                </a:solidFill>
                <a:effectLst/>
                <a:latin typeface="Arial" panose="020B0604020202020204" pitchFamily="34" charset="0"/>
              </a:rPr>
              <a:t> that goes into and out of </a:t>
            </a:r>
            <a:r>
              <a:rPr lang="en-US" b="1" i="0" u="none" strike="noStrike" dirty="0">
                <a:solidFill>
                  <a:schemeClr val="bg1"/>
                </a:solidFill>
                <a:effectLst/>
                <a:latin typeface="Arial" panose="020B0604020202020204" pitchFamily="34" charset="0"/>
                <a:hlinkClick r:id="rId3" tooltip="your">
                  <a:extLst>
                    <a:ext uri="{A12FA001-AC4F-418D-AE19-62706E023703}">
                      <ahyp:hlinkClr xmlns:ahyp="http://schemas.microsoft.com/office/drawing/2018/hyperlinkcolor" xmlns="" val="tx"/>
                    </a:ext>
                  </a:extLst>
                </a:hlinkClick>
              </a:rPr>
              <a:t>your</a:t>
            </a:r>
            <a:r>
              <a:rPr lang="en-US" b="1" i="0" dirty="0">
                <a:solidFill>
                  <a:schemeClr val="bg1"/>
                </a:solidFill>
                <a:effectLst/>
                <a:latin typeface="Arial" panose="020B0604020202020204" pitchFamily="34" charset="0"/>
              </a:rPr>
              <a:t> </a:t>
            </a:r>
            <a:r>
              <a:rPr lang="en-US" b="1" i="0" u="none" strike="noStrike" dirty="0">
                <a:solidFill>
                  <a:schemeClr val="bg1"/>
                </a:solidFill>
                <a:effectLst/>
                <a:latin typeface="Arial" panose="020B0604020202020204" pitchFamily="34" charset="0"/>
                <a:hlinkClick r:id="rId4" tooltip="lungs">
                  <a:extLst>
                    <a:ext uri="{A12FA001-AC4F-418D-AE19-62706E023703}">
                      <ahyp:hlinkClr xmlns:ahyp="http://schemas.microsoft.com/office/drawing/2018/hyperlinkcolor" xmlns="" val="tx"/>
                    </a:ext>
                  </a:extLst>
                </a:hlinkClick>
              </a:rPr>
              <a:t>lungs</a:t>
            </a:r>
            <a:r>
              <a:rPr lang="en-US" b="1" i="0" dirty="0">
                <a:solidFill>
                  <a:srgbClr val="1D2A57"/>
                </a:solidFill>
                <a:effectLst/>
                <a:latin typeface="Arial" panose="020B0604020202020204" pitchFamily="34" charset="0"/>
              </a:rPr>
              <a:t>:</a:t>
            </a:r>
          </a:p>
          <a:p>
            <a:r>
              <a:rPr lang="en-US" b="0" i="1" dirty="0">
                <a:solidFill>
                  <a:schemeClr val="bg1"/>
                </a:solidFill>
                <a:effectLst/>
                <a:latin typeface="Arial" panose="020B0604020202020204" pitchFamily="34" charset="0"/>
              </a:rPr>
              <a:t>Her breath </a:t>
            </a:r>
            <a:r>
              <a:rPr lang="en-US" b="0" i="1" u="none" strike="noStrike" dirty="0">
                <a:solidFill>
                  <a:schemeClr val="bg1"/>
                </a:solidFill>
                <a:effectLst/>
                <a:latin typeface="Arial" panose="020B0604020202020204" pitchFamily="34" charset="0"/>
                <a:hlinkClick r:id="rId5" tooltip="smelled">
                  <a:extLst>
                    <a:ext uri="{A12FA001-AC4F-418D-AE19-62706E023703}">
                      <ahyp:hlinkClr xmlns:ahyp="http://schemas.microsoft.com/office/drawing/2018/hyperlinkcolor" xmlns="" val="tx"/>
                    </a:ext>
                  </a:extLst>
                </a:hlinkClick>
              </a:rPr>
              <a:t>smelled</a:t>
            </a:r>
            <a:r>
              <a:rPr lang="en-US" b="0" i="1" dirty="0">
                <a:solidFill>
                  <a:schemeClr val="bg1"/>
                </a:solidFill>
                <a:effectLst/>
                <a:latin typeface="Arial" panose="020B0604020202020204" pitchFamily="34" charset="0"/>
              </a:rPr>
              <a:t> of </a:t>
            </a:r>
            <a:r>
              <a:rPr lang="en-US" b="0" i="1" u="none" strike="noStrike" dirty="0">
                <a:solidFill>
                  <a:schemeClr val="bg1"/>
                </a:solidFill>
                <a:effectLst/>
                <a:latin typeface="Arial" panose="020B0604020202020204" pitchFamily="34" charset="0"/>
                <a:hlinkClick r:id="rId6" tooltip="garlic">
                  <a:extLst>
                    <a:ext uri="{A12FA001-AC4F-418D-AE19-62706E023703}">
                      <ahyp:hlinkClr xmlns:ahyp="http://schemas.microsoft.com/office/drawing/2018/hyperlinkcolor" xmlns="" val="tx"/>
                    </a:ext>
                  </a:extLst>
                </a:hlinkClick>
              </a:rPr>
              <a:t>garlic</a:t>
            </a:r>
            <a:r>
              <a:rPr lang="en-US" b="0" i="1" dirty="0">
                <a:solidFill>
                  <a:schemeClr val="bg1"/>
                </a:solidFill>
                <a:effectLst/>
                <a:latin typeface="Arial" panose="020B0604020202020204" pitchFamily="34" charset="0"/>
              </a:rPr>
              <a:t>.</a:t>
            </a:r>
            <a:endParaRPr lang="en-US" b="1" dirty="0">
              <a:solidFill>
                <a:schemeClr val="bg1"/>
              </a:solidFill>
              <a:latin typeface="Arial" panose="020B0604020202020204" pitchFamily="34" charset="0"/>
            </a:endParaRPr>
          </a:p>
          <a:p>
            <a:endParaRPr lang="en-US" b="1" dirty="0">
              <a:solidFill>
                <a:schemeClr val="bg1"/>
              </a:solidFill>
              <a:latin typeface="Arial" panose="020B0604020202020204" pitchFamily="34" charset="0"/>
            </a:endParaRPr>
          </a:p>
          <a:p>
            <a:r>
              <a:rPr lang="en-US" b="1" dirty="0">
                <a:solidFill>
                  <a:schemeClr val="bg1"/>
                </a:solidFill>
                <a:latin typeface="Arial" panose="020B0604020202020204" pitchFamily="34" charset="0"/>
              </a:rPr>
              <a:t>Breathe ( verb)-</a:t>
            </a:r>
            <a:r>
              <a:rPr lang="en-US" b="1" i="0" dirty="0">
                <a:solidFill>
                  <a:schemeClr val="bg1"/>
                </a:solidFill>
                <a:effectLst/>
                <a:latin typeface="Arial" panose="020B0604020202020204" pitchFamily="34" charset="0"/>
              </a:rPr>
              <a:t>to </a:t>
            </a:r>
            <a:r>
              <a:rPr lang="en-US" b="1" i="0" u="none" strike="noStrike" dirty="0">
                <a:solidFill>
                  <a:schemeClr val="bg1"/>
                </a:solidFill>
                <a:effectLst/>
                <a:latin typeface="Arial" panose="020B0604020202020204" pitchFamily="34" charset="0"/>
                <a:hlinkClick r:id="rId7" tooltip="move">
                  <a:extLst>
                    <a:ext uri="{A12FA001-AC4F-418D-AE19-62706E023703}">
                      <ahyp:hlinkClr xmlns:ahyp="http://schemas.microsoft.com/office/drawing/2018/hyperlinkcolor" xmlns="" val="tx"/>
                    </a:ext>
                  </a:extLst>
                </a:hlinkClick>
              </a:rPr>
              <a:t>move</a:t>
            </a:r>
            <a:r>
              <a:rPr lang="en-US" b="1" i="0" dirty="0">
                <a:solidFill>
                  <a:schemeClr val="bg1"/>
                </a:solidFill>
                <a:effectLst/>
                <a:latin typeface="Arial" panose="020B0604020202020204" pitchFamily="34" charset="0"/>
              </a:rPr>
              <a:t> </a:t>
            </a:r>
            <a:r>
              <a:rPr lang="en-US" b="1" i="0" u="none" strike="noStrike" dirty="0">
                <a:solidFill>
                  <a:schemeClr val="bg1"/>
                </a:solidFill>
                <a:effectLst/>
                <a:latin typeface="Arial" panose="020B0604020202020204" pitchFamily="34" charset="0"/>
                <a:hlinkClick r:id="rId2" tooltip="air">
                  <a:extLst>
                    <a:ext uri="{A12FA001-AC4F-418D-AE19-62706E023703}">
                      <ahyp:hlinkClr xmlns:ahyp="http://schemas.microsoft.com/office/drawing/2018/hyperlinkcolor" xmlns="" val="tx"/>
                    </a:ext>
                  </a:extLst>
                </a:hlinkClick>
              </a:rPr>
              <a:t>air</a:t>
            </a:r>
            <a:r>
              <a:rPr lang="en-US" b="1" i="0" dirty="0">
                <a:solidFill>
                  <a:schemeClr val="bg1"/>
                </a:solidFill>
                <a:effectLst/>
                <a:latin typeface="Arial" panose="020B0604020202020204" pitchFamily="34" charset="0"/>
              </a:rPr>
              <a:t> into and out of the </a:t>
            </a:r>
            <a:r>
              <a:rPr lang="en-US" b="1" i="0" u="none" strike="noStrike" dirty="0">
                <a:solidFill>
                  <a:schemeClr val="bg1"/>
                </a:solidFill>
                <a:effectLst/>
                <a:latin typeface="Arial" panose="020B0604020202020204" pitchFamily="34" charset="0"/>
                <a:hlinkClick r:id="rId4" tooltip="lungs">
                  <a:extLst>
                    <a:ext uri="{A12FA001-AC4F-418D-AE19-62706E023703}">
                      <ahyp:hlinkClr xmlns:ahyp="http://schemas.microsoft.com/office/drawing/2018/hyperlinkcolor" xmlns="" val="tx"/>
                    </a:ext>
                  </a:extLst>
                </a:hlinkClick>
              </a:rPr>
              <a:t>lungs</a:t>
            </a:r>
            <a:r>
              <a:rPr lang="en-US" b="1" i="0" dirty="0">
                <a:solidFill>
                  <a:schemeClr val="bg1"/>
                </a:solidFill>
                <a:effectLst/>
                <a:latin typeface="Arial" panose="020B0604020202020204" pitchFamily="34" charset="0"/>
              </a:rPr>
              <a:t>:</a:t>
            </a:r>
          </a:p>
          <a:p>
            <a:r>
              <a:rPr lang="en-US" b="0" i="1" dirty="0">
                <a:solidFill>
                  <a:schemeClr val="bg1"/>
                </a:solidFill>
                <a:effectLst/>
                <a:latin typeface="Arial" panose="020B0604020202020204" pitchFamily="34" charset="0"/>
              </a:rPr>
              <a:t>I'm </a:t>
            </a:r>
            <a:r>
              <a:rPr lang="en-US" b="0" i="1" u="none" strike="noStrike" dirty="0">
                <a:solidFill>
                  <a:schemeClr val="bg1"/>
                </a:solidFill>
                <a:effectLst/>
                <a:latin typeface="Arial" panose="020B0604020202020204" pitchFamily="34" charset="0"/>
                <a:hlinkClick r:id="rId8" tooltip="sorry">
                  <a:extLst>
                    <a:ext uri="{A12FA001-AC4F-418D-AE19-62706E023703}">
                      <ahyp:hlinkClr xmlns:ahyp="http://schemas.microsoft.com/office/drawing/2018/hyperlinkcolor" xmlns="" val="tx"/>
                    </a:ext>
                  </a:extLst>
                </a:hlinkClick>
              </a:rPr>
              <a:t>sorry</a:t>
            </a:r>
            <a:r>
              <a:rPr lang="en-US" b="0" i="1" dirty="0">
                <a:solidFill>
                  <a:schemeClr val="bg1"/>
                </a:solidFill>
                <a:effectLst/>
                <a:latin typeface="Arial" panose="020B0604020202020204" pitchFamily="34" charset="0"/>
              </a:rPr>
              <a:t> if I'm breathing  </a:t>
            </a:r>
            <a:r>
              <a:rPr lang="en-US" b="0" i="1" u="none" strike="noStrike" dirty="0">
                <a:solidFill>
                  <a:schemeClr val="bg1"/>
                </a:solidFill>
                <a:effectLst/>
                <a:latin typeface="Arial" panose="020B0604020202020204" pitchFamily="34" charset="0"/>
                <a:hlinkClick r:id="rId6" tooltip="garlic">
                  <a:extLst>
                    <a:ext uri="{A12FA001-AC4F-418D-AE19-62706E023703}">
                      <ahyp:hlinkClr xmlns:ahyp="http://schemas.microsoft.com/office/drawing/2018/hyperlinkcolor" xmlns="" val="tx"/>
                    </a:ext>
                  </a:extLst>
                </a:hlinkClick>
              </a:rPr>
              <a:t>garlic</a:t>
            </a:r>
            <a:r>
              <a:rPr lang="en-US" b="0" i="1" dirty="0">
                <a:solidFill>
                  <a:schemeClr val="bg1"/>
                </a:solidFill>
                <a:effectLst/>
                <a:latin typeface="Arial" panose="020B0604020202020204" pitchFamily="34" charset="0"/>
              </a:rPr>
              <a:t> </a:t>
            </a:r>
            <a:r>
              <a:rPr lang="en-US" b="0" i="1" u="none" strike="noStrike" dirty="0">
                <a:solidFill>
                  <a:schemeClr val="bg1"/>
                </a:solidFill>
                <a:effectLst/>
                <a:latin typeface="Arial" panose="020B0604020202020204" pitchFamily="34" charset="0"/>
                <a:hlinkClick r:id="rId9" tooltip="fumes">
                  <a:extLst>
                    <a:ext uri="{A12FA001-AC4F-418D-AE19-62706E023703}">
                      <ahyp:hlinkClr xmlns:ahyp="http://schemas.microsoft.com/office/drawing/2018/hyperlinkcolor" xmlns="" val="tx"/>
                    </a:ext>
                  </a:extLst>
                </a:hlinkClick>
              </a:rPr>
              <a:t>fumes</a:t>
            </a:r>
            <a:r>
              <a:rPr lang="en-US" b="0" i="1" dirty="0">
                <a:solidFill>
                  <a:schemeClr val="bg1"/>
                </a:solidFill>
                <a:effectLst/>
                <a:latin typeface="Arial" panose="020B0604020202020204" pitchFamily="34" charset="0"/>
              </a:rPr>
              <a:t> all </a:t>
            </a:r>
            <a:r>
              <a:rPr lang="en-US" b="1" i="1" dirty="0">
                <a:solidFill>
                  <a:schemeClr val="bg1"/>
                </a:solidFill>
                <a:effectLst/>
                <a:latin typeface="Arial" panose="020B0604020202020204" pitchFamily="34" charset="0"/>
              </a:rPr>
              <a:t>over</a:t>
            </a:r>
            <a:r>
              <a:rPr lang="en-US" b="0" i="1" dirty="0">
                <a:solidFill>
                  <a:schemeClr val="bg1"/>
                </a:solidFill>
                <a:effectLst/>
                <a:latin typeface="Arial" panose="020B0604020202020204" pitchFamily="34" charset="0"/>
              </a:rPr>
              <a:t> </a:t>
            </a:r>
            <a:r>
              <a:rPr lang="en-US" b="0" i="1" dirty="0" smtClean="0">
                <a:solidFill>
                  <a:schemeClr val="bg1"/>
                </a:solidFill>
                <a:effectLst/>
                <a:latin typeface="Arial" panose="020B0604020202020204" pitchFamily="34" charset="0"/>
              </a:rPr>
              <a:t>  you</a:t>
            </a:r>
            <a:r>
              <a:rPr lang="en-US" b="0" i="1" dirty="0">
                <a:solidFill>
                  <a:schemeClr val="bg1"/>
                </a:solidFill>
                <a:effectLst/>
                <a:latin typeface="Arial" panose="020B0604020202020204" pitchFamily="34" charset="0"/>
              </a:rPr>
              <a:t>!</a:t>
            </a:r>
            <a:endParaRPr lang="en-US" dirty="0">
              <a:solidFill>
                <a:schemeClr val="bg1"/>
              </a:solidFill>
            </a:endParaRPr>
          </a:p>
        </p:txBody>
      </p:sp>
      <p:pic>
        <p:nvPicPr>
          <p:cNvPr id="5" name="Content Placeholder 4" descr="Diagram, text&#10;&#10;Description automatically generated">
            <a:extLst>
              <a:ext uri="{FF2B5EF4-FFF2-40B4-BE49-F238E27FC236}">
                <a16:creationId xmlns:a16="http://schemas.microsoft.com/office/drawing/2014/main" xmlns="" id="{8D7F047D-E4F6-44F7-B269-1D2690739784}"/>
              </a:ext>
            </a:extLst>
          </p:cNvPr>
          <p:cNvPicPr>
            <a:picLocks noChangeAspect="1"/>
          </p:cNvPicPr>
          <p:nvPr/>
        </p:nvPicPr>
        <p:blipFill rotWithShape="1">
          <a:blip r:embed="rId10">
            <a:extLst>
              <a:ext uri="{28A0092B-C50C-407E-A947-70E740481C1C}">
                <a14:useLocalDpi xmlns:a14="http://schemas.microsoft.com/office/drawing/2010/main" val="0"/>
              </a:ext>
            </a:extLst>
          </a:blip>
          <a:srcRect l="3738" t="37992" r="3271" b="16936"/>
          <a:stretch/>
        </p:blipFill>
        <p:spPr>
          <a:xfrm>
            <a:off x="6288258" y="1097281"/>
            <a:ext cx="4783016" cy="4797082"/>
          </a:xfrm>
          <a:prstGeom prst="rect">
            <a:avLst/>
          </a:prstGeom>
        </p:spPr>
      </p:pic>
      <p:sp>
        <p:nvSpPr>
          <p:cNvPr id="18" name="Isosceles Triangle 17">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762185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Poll Question:-</a:t>
            </a:r>
            <a:endParaRPr lang="en-US" dirty="0"/>
          </a:p>
        </p:txBody>
      </p:sp>
      <p:sp>
        <p:nvSpPr>
          <p:cNvPr id="3" name="Content Placeholder 2"/>
          <p:cNvSpPr>
            <a:spLocks noGrp="1"/>
          </p:cNvSpPr>
          <p:nvPr>
            <p:ph idx="1"/>
          </p:nvPr>
        </p:nvSpPr>
        <p:spPr/>
        <p:txBody>
          <a:bodyPr/>
          <a:lstStyle/>
          <a:p>
            <a:r>
              <a:rPr lang="en-US" dirty="0" smtClean="0"/>
              <a:t>__________ are words that are spelled alike and sound alike ,but can have different spellings.</a:t>
            </a:r>
          </a:p>
          <a:p>
            <a:pPr>
              <a:buFont typeface="+mj-lt"/>
              <a:buAutoNum type="alphaUcPeriod"/>
            </a:pPr>
            <a:r>
              <a:rPr lang="en-US" dirty="0"/>
              <a:t>Homophones</a:t>
            </a:r>
          </a:p>
          <a:p>
            <a:pPr>
              <a:buFont typeface="+mj-lt"/>
              <a:buAutoNum type="alphaUcPeriod"/>
            </a:pPr>
            <a:r>
              <a:rPr lang="en-US" dirty="0"/>
              <a:t>Homonyms</a:t>
            </a:r>
          </a:p>
          <a:p>
            <a:pPr>
              <a:buFont typeface="+mj-lt"/>
              <a:buAutoNum type="alphaUcPeriod"/>
            </a:pPr>
            <a:r>
              <a:rPr lang="en-US" dirty="0"/>
              <a:t>Homographs</a:t>
            </a:r>
          </a:p>
          <a:p>
            <a:pPr>
              <a:buFont typeface="+mj-lt"/>
              <a:buAutoNum type="alphaUcPeriod"/>
            </a:pPr>
            <a:r>
              <a:rPr lang="en-US" dirty="0" err="1"/>
              <a:t>Homosapiens</a:t>
            </a:r>
            <a:endParaRPr lang="en-US" dirty="0"/>
          </a:p>
        </p:txBody>
      </p:sp>
    </p:spTree>
    <p:extLst>
      <p:ext uri="{BB962C8B-B14F-4D97-AF65-F5344CB8AC3E}">
        <p14:creationId xmlns:p14="http://schemas.microsoft.com/office/powerpoint/2010/main" val="21167480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801CA4-D934-4D1E-92AC-D46B1BB22702}"/>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A79795D5-6310-4A4D-8E24-94A040025D5F}"/>
              </a:ext>
            </a:extLst>
          </p:cNvPr>
          <p:cNvSpPr>
            <a:spLocks noGrp="1"/>
          </p:cNvSpPr>
          <p:nvPr>
            <p:ph idx="1"/>
          </p:nvPr>
        </p:nvSpPr>
        <p:spPr/>
        <p:txBody>
          <a:bodyPr/>
          <a:lstStyle/>
          <a:p>
            <a:r>
              <a:rPr lang="en-US" dirty="0"/>
              <a:t>Fish cannot ______ out of water.</a:t>
            </a:r>
          </a:p>
          <a:p>
            <a:endParaRPr lang="en-US" dirty="0"/>
          </a:p>
          <a:p>
            <a:r>
              <a:rPr lang="en-US" dirty="0"/>
              <a:t>a. breath</a:t>
            </a:r>
          </a:p>
          <a:p>
            <a:r>
              <a:rPr lang="en-US" dirty="0"/>
              <a:t>b. breathe</a:t>
            </a:r>
          </a:p>
          <a:p>
            <a:endParaRPr lang="en-US" dirty="0"/>
          </a:p>
        </p:txBody>
      </p:sp>
    </p:spTree>
    <p:extLst>
      <p:ext uri="{BB962C8B-B14F-4D97-AF65-F5344CB8AC3E}">
        <p14:creationId xmlns:p14="http://schemas.microsoft.com/office/powerpoint/2010/main" val="9225917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B62247-95FF-4708-89B5-64E04E39AD3C}"/>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xmlns="" id="{9F9DF377-A169-473A-81CA-41F9A996E36A}"/>
              </a:ext>
            </a:extLst>
          </p:cNvPr>
          <p:cNvSpPr>
            <a:spLocks noGrp="1"/>
          </p:cNvSpPr>
          <p:nvPr>
            <p:ph idx="1"/>
          </p:nvPr>
        </p:nvSpPr>
        <p:spPr/>
        <p:txBody>
          <a:bodyPr/>
          <a:lstStyle/>
          <a:p>
            <a:r>
              <a:rPr lang="en-US" dirty="0"/>
              <a:t>OPTION  - B</a:t>
            </a:r>
          </a:p>
        </p:txBody>
      </p:sp>
    </p:spTree>
    <p:extLst>
      <p:ext uri="{BB962C8B-B14F-4D97-AF65-F5344CB8AC3E}">
        <p14:creationId xmlns:p14="http://schemas.microsoft.com/office/powerpoint/2010/main" val="24208257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517852D9-6D3A-4A61-9FEC-577AD8739B45}"/>
              </a:ext>
            </a:extLst>
          </p:cNvPr>
          <p:cNvSpPr>
            <a:spLocks noGrp="1"/>
          </p:cNvSpPr>
          <p:nvPr>
            <p:ph type="title"/>
          </p:nvPr>
        </p:nvSpPr>
        <p:spPr>
          <a:xfrm>
            <a:off x="673754" y="119270"/>
            <a:ext cx="4203045" cy="784023"/>
          </a:xfrm>
        </p:spPr>
        <p:txBody>
          <a:bodyPr anchor="ctr">
            <a:normAutofit/>
          </a:bodyPr>
          <a:lstStyle/>
          <a:p>
            <a:r>
              <a:rPr lang="en-US" dirty="0">
                <a:solidFill>
                  <a:schemeClr val="bg1"/>
                </a:solidFill>
              </a:rPr>
              <a:t>Desert, Dessert</a:t>
            </a:r>
          </a:p>
        </p:txBody>
      </p:sp>
      <p:sp>
        <p:nvSpPr>
          <p:cNvPr id="22" name="Content Placeholder 21">
            <a:extLst>
              <a:ext uri="{FF2B5EF4-FFF2-40B4-BE49-F238E27FC236}">
                <a16:creationId xmlns:a16="http://schemas.microsoft.com/office/drawing/2014/main" xmlns="" id="{3A1FA5B9-33E2-4270-AE85-F7C14D46BE5E}"/>
              </a:ext>
            </a:extLst>
          </p:cNvPr>
          <p:cNvSpPr>
            <a:spLocks noGrp="1"/>
          </p:cNvSpPr>
          <p:nvPr>
            <p:ph idx="1"/>
          </p:nvPr>
        </p:nvSpPr>
        <p:spPr>
          <a:xfrm>
            <a:off x="673754" y="1022563"/>
            <a:ext cx="3973943" cy="4578137"/>
          </a:xfrm>
        </p:spPr>
        <p:txBody>
          <a:bodyPr>
            <a:noAutofit/>
          </a:bodyPr>
          <a:lstStyle/>
          <a:p>
            <a:r>
              <a:rPr lang="en-US" sz="2000" dirty="0">
                <a:solidFill>
                  <a:schemeClr val="bg1"/>
                </a:solidFill>
              </a:rPr>
              <a:t>Desert ( noun</a:t>
            </a:r>
            <a:r>
              <a:rPr lang="en-US" sz="2000" dirty="0">
                <a:solidFill>
                  <a:schemeClr val="bg1">
                    <a:lumMod val="95000"/>
                  </a:schemeClr>
                </a:solidFill>
              </a:rPr>
              <a:t>)-</a:t>
            </a:r>
            <a:r>
              <a:rPr lang="en-US" sz="2000" b="1" i="0" dirty="0">
                <a:solidFill>
                  <a:schemeClr val="bg1">
                    <a:lumMod val="95000"/>
                  </a:schemeClr>
                </a:solidFill>
                <a:effectLst/>
                <a:latin typeface="Arial" panose="020B0604020202020204" pitchFamily="34" charset="0"/>
              </a:rPr>
              <a:t> to </a:t>
            </a:r>
            <a:r>
              <a:rPr lang="en-US" sz="2000" b="1" i="0" u="none" strike="noStrike" dirty="0">
                <a:solidFill>
                  <a:schemeClr val="bg1">
                    <a:lumMod val="95000"/>
                  </a:schemeClr>
                </a:solidFill>
                <a:effectLst/>
                <a:latin typeface="Arial" panose="020B0604020202020204" pitchFamily="34" charset="0"/>
                <a:hlinkClick r:id="rId2" tooltip="leave">
                  <a:extLst>
                    <a:ext uri="{A12FA001-AC4F-418D-AE19-62706E023703}">
                      <ahyp:hlinkClr xmlns:ahyp="http://schemas.microsoft.com/office/drawing/2018/hyperlinkcolor" xmlns="" val="tx"/>
                    </a:ext>
                  </a:extLst>
                </a:hlinkClick>
              </a:rPr>
              <a:t>leave</a:t>
            </a:r>
            <a:r>
              <a:rPr lang="en-US" sz="2000" b="1" i="0" dirty="0">
                <a:solidFill>
                  <a:schemeClr val="bg1">
                    <a:lumMod val="95000"/>
                  </a:schemeClr>
                </a:solidFill>
                <a:effectLst/>
                <a:latin typeface="Arial" panose="020B0604020202020204" pitchFamily="34" charset="0"/>
              </a:rPr>
              <a:t> </a:t>
            </a:r>
            <a:r>
              <a:rPr lang="en-US" sz="2000" b="1" dirty="0" smtClean="0">
                <a:solidFill>
                  <a:schemeClr val="bg1">
                    <a:lumMod val="95000"/>
                  </a:schemeClr>
                </a:solidFill>
                <a:latin typeface="Arial" panose="020B0604020202020204" pitchFamily="34" charset="0"/>
              </a:rPr>
              <a:t>somebody or something</a:t>
            </a:r>
            <a:r>
              <a:rPr lang="en-US" sz="2000" b="1" dirty="0">
                <a:solidFill>
                  <a:schemeClr val="bg1">
                    <a:lumMod val="95000"/>
                  </a:schemeClr>
                </a:solidFill>
                <a:latin typeface="Arial" panose="020B0604020202020204" pitchFamily="34" charset="0"/>
              </a:rPr>
              <a:t>.</a:t>
            </a:r>
            <a:endParaRPr lang="en-US" sz="2000" b="1" i="0" dirty="0">
              <a:solidFill>
                <a:schemeClr val="bg1">
                  <a:lumMod val="95000"/>
                </a:schemeClr>
              </a:solidFill>
              <a:effectLst/>
              <a:latin typeface="Arial" panose="020B0604020202020204" pitchFamily="34" charset="0"/>
            </a:endParaRPr>
          </a:p>
          <a:p>
            <a:r>
              <a:rPr lang="en-US" sz="2000" b="1" dirty="0">
                <a:solidFill>
                  <a:schemeClr val="bg1">
                    <a:lumMod val="95000"/>
                  </a:schemeClr>
                </a:solidFill>
                <a:latin typeface="Arial" panose="020B0604020202020204" pitchFamily="34" charset="0"/>
              </a:rPr>
              <a:t>How many people desert from the army each year?</a:t>
            </a:r>
          </a:p>
          <a:p>
            <a:pPr marL="0" indent="0">
              <a:buNone/>
            </a:pPr>
            <a:endParaRPr lang="en-US" sz="2000" dirty="0">
              <a:solidFill>
                <a:schemeClr val="bg1"/>
              </a:solidFill>
            </a:endParaRPr>
          </a:p>
          <a:p>
            <a:r>
              <a:rPr lang="en-US" sz="2000" dirty="0">
                <a:solidFill>
                  <a:schemeClr val="bg1"/>
                </a:solidFill>
              </a:rPr>
              <a:t>Dessert (noun)- sweet food eaten at the end of a meal.</a:t>
            </a:r>
          </a:p>
          <a:p>
            <a:r>
              <a:rPr lang="en-US" sz="2000" dirty="0">
                <a:solidFill>
                  <a:schemeClr val="bg1"/>
                </a:solidFill>
              </a:rPr>
              <a:t>He had apple pie with ice cream for dessert.</a:t>
            </a:r>
          </a:p>
        </p:txBody>
      </p:sp>
      <p:pic>
        <p:nvPicPr>
          <p:cNvPr id="4" name="Content Placeholder 3" descr="Diagram&#10;&#10;Description automatically generated">
            <a:extLst>
              <a:ext uri="{FF2B5EF4-FFF2-40B4-BE49-F238E27FC236}">
                <a16:creationId xmlns:a16="http://schemas.microsoft.com/office/drawing/2014/main" xmlns="" id="{DC274081-2A49-47FB-890C-336670670DB2}"/>
              </a:ext>
            </a:extLst>
          </p:cNvPr>
          <p:cNvPicPr>
            <a:picLocks noChangeAspect="1"/>
          </p:cNvPicPr>
          <p:nvPr/>
        </p:nvPicPr>
        <p:blipFill rotWithShape="1">
          <a:blip r:embed="rId3">
            <a:extLst>
              <a:ext uri="{28A0092B-C50C-407E-A947-70E740481C1C}">
                <a14:useLocalDpi xmlns:a14="http://schemas.microsoft.com/office/drawing/2010/main" val="0"/>
              </a:ext>
            </a:extLst>
          </a:blip>
          <a:srcRect b="12797"/>
          <a:stretch/>
        </p:blipFill>
        <p:spPr>
          <a:xfrm>
            <a:off x="6096001" y="436099"/>
            <a:ext cx="5143500" cy="5655212"/>
          </a:xfrm>
          <a:prstGeom prst="rect">
            <a:avLst/>
          </a:prstGeom>
        </p:spPr>
      </p:pic>
      <p:sp>
        <p:nvSpPr>
          <p:cNvPr id="31" name="Isosceles Triangle 30">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5050622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8A3F69-9315-4E72-A0B1-3B83DFAC9766}"/>
              </a:ext>
            </a:extLst>
          </p:cNvPr>
          <p:cNvSpPr>
            <a:spLocks noGrp="1"/>
          </p:cNvSpPr>
          <p:nvPr>
            <p:ph type="title"/>
          </p:nvPr>
        </p:nvSpPr>
        <p:spPr/>
        <p:txBody>
          <a:bodyPr/>
          <a:lstStyle/>
          <a:p>
            <a:r>
              <a:rPr lang="en-US" dirty="0"/>
              <a:t>Poll Question</a:t>
            </a:r>
            <a:br>
              <a:rPr lang="en-US" dirty="0"/>
            </a:br>
            <a:endParaRPr lang="en-US" dirty="0"/>
          </a:p>
        </p:txBody>
      </p:sp>
      <p:sp>
        <p:nvSpPr>
          <p:cNvPr id="3" name="Content Placeholder 2">
            <a:extLst>
              <a:ext uri="{FF2B5EF4-FFF2-40B4-BE49-F238E27FC236}">
                <a16:creationId xmlns:a16="http://schemas.microsoft.com/office/drawing/2014/main" xmlns="" id="{0D679BF5-6724-4192-9BF7-AD7B302BF256}"/>
              </a:ext>
            </a:extLst>
          </p:cNvPr>
          <p:cNvSpPr>
            <a:spLocks noGrp="1"/>
          </p:cNvSpPr>
          <p:nvPr>
            <p:ph idx="1"/>
          </p:nvPr>
        </p:nvSpPr>
        <p:spPr/>
        <p:txBody>
          <a:bodyPr/>
          <a:lstStyle/>
          <a:p>
            <a:r>
              <a:rPr lang="en-US" dirty="0"/>
              <a:t>Fruit makes a healthy …….. after lunch or dinner.</a:t>
            </a:r>
          </a:p>
          <a:p>
            <a:pPr marL="0" indent="0">
              <a:buNone/>
            </a:pPr>
            <a:endParaRPr lang="en-US" dirty="0"/>
          </a:p>
          <a:p>
            <a:r>
              <a:rPr lang="en-US" dirty="0"/>
              <a:t>A. desert</a:t>
            </a:r>
          </a:p>
          <a:p>
            <a:r>
              <a:rPr lang="en-US" dirty="0"/>
              <a:t>B. dessert</a:t>
            </a:r>
          </a:p>
          <a:p>
            <a:endParaRPr lang="en-US" dirty="0"/>
          </a:p>
        </p:txBody>
      </p:sp>
    </p:spTree>
    <p:extLst>
      <p:ext uri="{BB962C8B-B14F-4D97-AF65-F5344CB8AC3E}">
        <p14:creationId xmlns:p14="http://schemas.microsoft.com/office/powerpoint/2010/main" val="42083238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4A0589-4C69-448B-8252-91C82D1960A2}"/>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xmlns="" id="{CCD97CF0-3D2E-4F34-917E-C55C99229545}"/>
              </a:ext>
            </a:extLst>
          </p:cNvPr>
          <p:cNvSpPr>
            <a:spLocks noGrp="1"/>
          </p:cNvSpPr>
          <p:nvPr>
            <p:ph idx="1"/>
          </p:nvPr>
        </p:nvSpPr>
        <p:spPr/>
        <p:txBody>
          <a:bodyPr/>
          <a:lstStyle/>
          <a:p>
            <a:r>
              <a:rPr lang="en-US" dirty="0"/>
              <a:t>OPTION- B</a:t>
            </a:r>
          </a:p>
        </p:txBody>
      </p:sp>
    </p:spTree>
    <p:extLst>
      <p:ext uri="{BB962C8B-B14F-4D97-AF65-F5344CB8AC3E}">
        <p14:creationId xmlns:p14="http://schemas.microsoft.com/office/powerpoint/2010/main" val="9897691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DFF7E07D-D2A0-46F5-85A0-42AFD0258706}"/>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Emigrate, Immigrate</a:t>
            </a:r>
          </a:p>
        </p:txBody>
      </p:sp>
      <p:sp>
        <p:nvSpPr>
          <p:cNvPr id="9" name="Content Placeholder 8">
            <a:extLst>
              <a:ext uri="{FF2B5EF4-FFF2-40B4-BE49-F238E27FC236}">
                <a16:creationId xmlns:a16="http://schemas.microsoft.com/office/drawing/2014/main" xmlns="" id="{33391DDD-E6F3-4A9B-93E1-0494151E8DAC}"/>
              </a:ext>
            </a:extLst>
          </p:cNvPr>
          <p:cNvSpPr>
            <a:spLocks noGrp="1"/>
          </p:cNvSpPr>
          <p:nvPr>
            <p:ph idx="1"/>
          </p:nvPr>
        </p:nvSpPr>
        <p:spPr>
          <a:xfrm>
            <a:off x="673754" y="2160590"/>
            <a:ext cx="3973943" cy="3440110"/>
          </a:xfrm>
        </p:spPr>
        <p:txBody>
          <a:bodyPr>
            <a:normAutofit lnSpcReduction="10000"/>
          </a:bodyPr>
          <a:lstStyle/>
          <a:p>
            <a:r>
              <a:rPr lang="en-US" dirty="0">
                <a:solidFill>
                  <a:schemeClr val="bg1"/>
                </a:solidFill>
              </a:rPr>
              <a:t>Emigrate (verb)- </a:t>
            </a:r>
            <a:r>
              <a:rPr lang="en-US" b="1" i="0" dirty="0">
                <a:solidFill>
                  <a:schemeClr val="bg1"/>
                </a:solidFill>
                <a:effectLst/>
                <a:latin typeface="Arial" panose="020B0604020202020204" pitchFamily="34" charset="0"/>
              </a:rPr>
              <a:t>to </a:t>
            </a:r>
            <a:r>
              <a:rPr lang="en-US" b="1" i="0" strike="noStrike" dirty="0">
                <a:solidFill>
                  <a:schemeClr val="bg1"/>
                </a:solidFill>
                <a:effectLst/>
                <a:latin typeface="Arial" panose="020B0604020202020204" pitchFamily="34" charset="0"/>
                <a:hlinkClick r:id="rId2" tooltip="leave">
                  <a:extLst>
                    <a:ext uri="{A12FA001-AC4F-418D-AE19-62706E023703}">
                      <ahyp:hlinkClr xmlns:ahyp="http://schemas.microsoft.com/office/drawing/2018/hyperlinkcolor" xmlns="" val="tx"/>
                    </a:ext>
                  </a:extLst>
                </a:hlinkClick>
              </a:rPr>
              <a:t>leave</a:t>
            </a:r>
            <a:r>
              <a:rPr lang="en-US" b="1" i="0" dirty="0">
                <a:solidFill>
                  <a:schemeClr val="bg1"/>
                </a:solidFill>
                <a:effectLst/>
                <a:latin typeface="Arial" panose="020B0604020202020204" pitchFamily="34" charset="0"/>
              </a:rPr>
              <a:t> a </a:t>
            </a:r>
            <a:r>
              <a:rPr lang="en-US" b="1" i="0" strike="noStrike" dirty="0">
                <a:solidFill>
                  <a:schemeClr val="bg1"/>
                </a:solidFill>
                <a:effectLst/>
                <a:latin typeface="Arial" panose="020B0604020202020204" pitchFamily="34" charset="0"/>
                <a:hlinkClick r:id="rId3" tooltip="country">
                  <a:extLst>
                    <a:ext uri="{A12FA001-AC4F-418D-AE19-62706E023703}">
                      <ahyp:hlinkClr xmlns:ahyp="http://schemas.microsoft.com/office/drawing/2018/hyperlinkcolor" xmlns="" val="tx"/>
                    </a:ext>
                  </a:extLst>
                </a:hlinkClick>
              </a:rPr>
              <a:t>country</a:t>
            </a:r>
            <a:r>
              <a:rPr lang="en-US" b="1" i="0" dirty="0">
                <a:solidFill>
                  <a:schemeClr val="bg1"/>
                </a:solidFill>
                <a:effectLst/>
                <a:latin typeface="Arial" panose="020B0604020202020204" pitchFamily="34" charset="0"/>
              </a:rPr>
              <a:t> </a:t>
            </a:r>
            <a:r>
              <a:rPr lang="en-US" b="1" i="0" strike="noStrike" dirty="0">
                <a:solidFill>
                  <a:schemeClr val="bg1"/>
                </a:solidFill>
                <a:effectLst/>
                <a:latin typeface="Arial" panose="020B0604020202020204" pitchFamily="34" charset="0"/>
                <a:hlinkClick r:id="rId4" tooltip="permanently">
                  <a:extLst>
                    <a:ext uri="{A12FA001-AC4F-418D-AE19-62706E023703}">
                      <ahyp:hlinkClr xmlns:ahyp="http://schemas.microsoft.com/office/drawing/2018/hyperlinkcolor" xmlns="" val="tx"/>
                    </a:ext>
                  </a:extLst>
                </a:hlinkClick>
              </a:rPr>
              <a:t>permanently</a:t>
            </a:r>
            <a:r>
              <a:rPr lang="en-US" b="1" i="0" dirty="0">
                <a:solidFill>
                  <a:schemeClr val="bg1"/>
                </a:solidFill>
                <a:effectLst/>
                <a:latin typeface="Arial" panose="020B0604020202020204" pitchFamily="34" charset="0"/>
              </a:rPr>
              <a:t> and go to </a:t>
            </a:r>
            <a:r>
              <a:rPr lang="en-US" b="1" i="0" strike="noStrike" dirty="0">
                <a:solidFill>
                  <a:schemeClr val="bg1"/>
                </a:solidFill>
                <a:effectLst/>
                <a:latin typeface="Arial" panose="020B0604020202020204" pitchFamily="34" charset="0"/>
                <a:hlinkClick r:id="rId5" tooltip="live">
                  <a:extLst>
                    <a:ext uri="{A12FA001-AC4F-418D-AE19-62706E023703}">
                      <ahyp:hlinkClr xmlns:ahyp="http://schemas.microsoft.com/office/drawing/2018/hyperlinkcolor" xmlns="" val="tx"/>
                    </a:ext>
                  </a:extLst>
                </a:hlinkClick>
              </a:rPr>
              <a:t>live</a:t>
            </a:r>
            <a:r>
              <a:rPr lang="en-US" b="1" i="0" dirty="0">
                <a:solidFill>
                  <a:schemeClr val="bg1"/>
                </a:solidFill>
                <a:effectLst/>
                <a:latin typeface="Arial" panose="020B0604020202020204" pitchFamily="34" charset="0"/>
              </a:rPr>
              <a:t> in another one:</a:t>
            </a:r>
          </a:p>
          <a:p>
            <a:r>
              <a:rPr lang="en-US" b="1" i="0" dirty="0">
                <a:solidFill>
                  <a:schemeClr val="bg1"/>
                </a:solidFill>
                <a:effectLst/>
                <a:latin typeface="Arial" panose="020B0604020202020204" pitchFamily="34" charset="0"/>
              </a:rPr>
              <a:t>to </a:t>
            </a:r>
            <a:r>
              <a:rPr lang="en-US" b="1" i="0" strike="noStrike" dirty="0">
                <a:solidFill>
                  <a:schemeClr val="bg1"/>
                </a:solidFill>
                <a:effectLst/>
                <a:latin typeface="Arial" panose="020B0604020202020204" pitchFamily="34" charset="0"/>
                <a:hlinkClick r:id="rId2" tooltip="leave">
                  <a:extLst>
                    <a:ext uri="{A12FA001-AC4F-418D-AE19-62706E023703}">
                      <ahyp:hlinkClr xmlns:ahyp="http://schemas.microsoft.com/office/drawing/2018/hyperlinkcolor" xmlns="" val="tx"/>
                    </a:ext>
                  </a:extLst>
                </a:hlinkClick>
              </a:rPr>
              <a:t>leave</a:t>
            </a:r>
            <a:r>
              <a:rPr lang="en-US" b="1" i="0" dirty="0">
                <a:solidFill>
                  <a:schemeClr val="bg1"/>
                </a:solidFill>
                <a:effectLst/>
                <a:latin typeface="Arial" panose="020B0604020202020204" pitchFamily="34" charset="0"/>
              </a:rPr>
              <a:t> a </a:t>
            </a:r>
            <a:r>
              <a:rPr lang="en-US" b="1" i="0" strike="noStrike" dirty="0">
                <a:solidFill>
                  <a:schemeClr val="bg1"/>
                </a:solidFill>
                <a:effectLst/>
                <a:latin typeface="Arial" panose="020B0604020202020204" pitchFamily="34" charset="0"/>
                <a:hlinkClick r:id="rId3" tooltip="country">
                  <a:extLst>
                    <a:ext uri="{A12FA001-AC4F-418D-AE19-62706E023703}">
                      <ahyp:hlinkClr xmlns:ahyp="http://schemas.microsoft.com/office/drawing/2018/hyperlinkcolor" xmlns="" val="tx"/>
                    </a:ext>
                  </a:extLst>
                </a:hlinkClick>
              </a:rPr>
              <a:t>country</a:t>
            </a:r>
            <a:r>
              <a:rPr lang="en-US" b="1" i="0" dirty="0">
                <a:solidFill>
                  <a:schemeClr val="bg1"/>
                </a:solidFill>
                <a:effectLst/>
                <a:latin typeface="Arial" panose="020B0604020202020204" pitchFamily="34" charset="0"/>
              </a:rPr>
              <a:t> </a:t>
            </a:r>
            <a:r>
              <a:rPr lang="en-US" b="1" i="0" strike="noStrike" dirty="0">
                <a:solidFill>
                  <a:schemeClr val="bg1"/>
                </a:solidFill>
                <a:effectLst/>
                <a:latin typeface="Arial" panose="020B0604020202020204" pitchFamily="34" charset="0"/>
                <a:hlinkClick r:id="rId4" tooltip="permanently">
                  <a:extLst>
                    <a:ext uri="{A12FA001-AC4F-418D-AE19-62706E023703}">
                      <ahyp:hlinkClr xmlns:ahyp="http://schemas.microsoft.com/office/drawing/2018/hyperlinkcolor" xmlns="" val="tx"/>
                    </a:ext>
                  </a:extLst>
                </a:hlinkClick>
              </a:rPr>
              <a:t>permanently</a:t>
            </a:r>
            <a:r>
              <a:rPr lang="en-US" b="1" i="0" dirty="0">
                <a:solidFill>
                  <a:schemeClr val="bg1"/>
                </a:solidFill>
                <a:effectLst/>
                <a:latin typeface="Arial" panose="020B0604020202020204" pitchFamily="34" charset="0"/>
              </a:rPr>
              <a:t> and go to </a:t>
            </a:r>
            <a:r>
              <a:rPr lang="en-US" b="1" i="0" strike="noStrike" dirty="0">
                <a:solidFill>
                  <a:schemeClr val="bg1"/>
                </a:solidFill>
                <a:effectLst/>
                <a:latin typeface="Arial" panose="020B0604020202020204" pitchFamily="34" charset="0"/>
                <a:hlinkClick r:id="rId5" tooltip="live">
                  <a:extLst>
                    <a:ext uri="{A12FA001-AC4F-418D-AE19-62706E023703}">
                      <ahyp:hlinkClr xmlns:ahyp="http://schemas.microsoft.com/office/drawing/2018/hyperlinkcolor" xmlns="" val="tx"/>
                    </a:ext>
                  </a:extLst>
                </a:hlinkClick>
              </a:rPr>
              <a:t>live</a:t>
            </a:r>
            <a:r>
              <a:rPr lang="en-US" b="1" i="0" dirty="0">
                <a:solidFill>
                  <a:schemeClr val="bg1"/>
                </a:solidFill>
                <a:effectLst/>
                <a:latin typeface="Arial" panose="020B0604020202020204" pitchFamily="34" charset="0"/>
              </a:rPr>
              <a:t> in another one:</a:t>
            </a:r>
            <a:endParaRPr lang="en-US" b="1" dirty="0">
              <a:solidFill>
                <a:schemeClr val="bg1"/>
              </a:solidFill>
              <a:latin typeface="Arial" panose="020B0604020202020204" pitchFamily="34" charset="0"/>
            </a:endParaRPr>
          </a:p>
          <a:p>
            <a:endParaRPr lang="en-US" b="1" dirty="0">
              <a:solidFill>
                <a:schemeClr val="bg1"/>
              </a:solidFill>
              <a:latin typeface="Arial" panose="020B0604020202020204" pitchFamily="34" charset="0"/>
            </a:endParaRPr>
          </a:p>
          <a:p>
            <a:r>
              <a:rPr lang="en-US" b="1" dirty="0">
                <a:solidFill>
                  <a:schemeClr val="bg1"/>
                </a:solidFill>
                <a:latin typeface="Arial" panose="020B0604020202020204" pitchFamily="34" charset="0"/>
              </a:rPr>
              <a:t>Immigrate(verb) -</a:t>
            </a:r>
            <a:r>
              <a:rPr lang="en-US" b="1" i="0" dirty="0">
                <a:solidFill>
                  <a:schemeClr val="bg1"/>
                </a:solidFill>
                <a:effectLst/>
                <a:latin typeface="Arial" panose="020B0604020202020204" pitchFamily="34" charset="0"/>
              </a:rPr>
              <a:t>to come to </a:t>
            </a:r>
            <a:r>
              <a:rPr lang="en-US" b="1" i="0" u="none" strike="noStrike" dirty="0">
                <a:solidFill>
                  <a:schemeClr val="bg1"/>
                </a:solidFill>
                <a:effectLst/>
                <a:latin typeface="Arial" panose="020B0604020202020204" pitchFamily="34" charset="0"/>
                <a:hlinkClick r:id="rId5" tooltip="live">
                  <a:extLst>
                    <a:ext uri="{A12FA001-AC4F-418D-AE19-62706E023703}">
                      <ahyp:hlinkClr xmlns:ahyp="http://schemas.microsoft.com/office/drawing/2018/hyperlinkcolor" xmlns="" val="tx"/>
                    </a:ext>
                  </a:extLst>
                </a:hlinkClick>
              </a:rPr>
              <a:t>live</a:t>
            </a:r>
            <a:r>
              <a:rPr lang="en-US" b="1" i="0" dirty="0">
                <a:solidFill>
                  <a:schemeClr val="bg1"/>
                </a:solidFill>
                <a:effectLst/>
                <a:latin typeface="Arial" panose="020B0604020202020204" pitchFamily="34" charset="0"/>
              </a:rPr>
              <a:t> in a different </a:t>
            </a:r>
            <a:r>
              <a:rPr lang="en-US" b="1" i="0" u="none" strike="noStrike" dirty="0">
                <a:solidFill>
                  <a:schemeClr val="bg1"/>
                </a:solidFill>
                <a:effectLst/>
                <a:latin typeface="Arial" panose="020B0604020202020204" pitchFamily="34" charset="0"/>
                <a:hlinkClick r:id="rId3" tooltip="country">
                  <a:extLst>
                    <a:ext uri="{A12FA001-AC4F-418D-AE19-62706E023703}">
                      <ahyp:hlinkClr xmlns:ahyp="http://schemas.microsoft.com/office/drawing/2018/hyperlinkcolor" xmlns="" val="tx"/>
                    </a:ext>
                  </a:extLst>
                </a:hlinkClick>
              </a:rPr>
              <a:t>country</a:t>
            </a:r>
            <a:r>
              <a:rPr lang="en-US" b="1" i="0" dirty="0">
                <a:solidFill>
                  <a:schemeClr val="bg1"/>
                </a:solidFill>
                <a:effectLst/>
                <a:latin typeface="Arial" panose="020B0604020202020204" pitchFamily="34" charset="0"/>
              </a:rPr>
              <a:t>:</a:t>
            </a:r>
          </a:p>
          <a:p>
            <a:r>
              <a:rPr lang="en-US" b="0" i="1" dirty="0">
                <a:solidFill>
                  <a:schemeClr val="bg1"/>
                </a:solidFill>
                <a:effectLst/>
                <a:latin typeface="Arial" panose="020B0604020202020204" pitchFamily="34" charset="0"/>
              </a:rPr>
              <a:t>He immigrated with his </a:t>
            </a:r>
            <a:r>
              <a:rPr lang="en-US" b="0" i="1" u="none" strike="noStrike" dirty="0">
                <a:solidFill>
                  <a:schemeClr val="bg1"/>
                </a:solidFill>
                <a:effectLst/>
                <a:latin typeface="Arial" panose="020B0604020202020204" pitchFamily="34" charset="0"/>
                <a:hlinkClick r:id="rId6" tooltip="parents">
                  <a:extLst>
                    <a:ext uri="{A12FA001-AC4F-418D-AE19-62706E023703}">
                      <ahyp:hlinkClr xmlns:ahyp="http://schemas.microsoft.com/office/drawing/2018/hyperlinkcolor" xmlns="" val="tx"/>
                    </a:ext>
                  </a:extLst>
                </a:hlinkClick>
              </a:rPr>
              <a:t>parents</a:t>
            </a:r>
            <a:r>
              <a:rPr lang="en-US" b="0" i="1" dirty="0">
                <a:solidFill>
                  <a:schemeClr val="bg1"/>
                </a:solidFill>
                <a:effectLst/>
                <a:latin typeface="Arial" panose="020B0604020202020204" pitchFamily="34" charset="0"/>
              </a:rPr>
              <a:t> in 1895 and </a:t>
            </a:r>
            <a:r>
              <a:rPr lang="en-US" b="0" i="1" u="none" strike="noStrike" dirty="0">
                <a:solidFill>
                  <a:schemeClr val="bg1"/>
                </a:solidFill>
                <a:effectLst/>
                <a:latin typeface="Arial" panose="020B0604020202020204" pitchFamily="34" charset="0"/>
                <a:hlinkClick r:id="rId7" tooltip="grew">
                  <a:extLst>
                    <a:ext uri="{A12FA001-AC4F-418D-AE19-62706E023703}">
                      <ahyp:hlinkClr xmlns:ahyp="http://schemas.microsoft.com/office/drawing/2018/hyperlinkcolor" xmlns="" val="tx"/>
                    </a:ext>
                  </a:extLst>
                </a:hlinkClick>
              </a:rPr>
              <a:t>grew</a:t>
            </a:r>
            <a:r>
              <a:rPr lang="en-US" b="0" i="1" dirty="0">
                <a:solidFill>
                  <a:schemeClr val="bg1"/>
                </a:solidFill>
                <a:effectLst/>
                <a:latin typeface="Arial" panose="020B0604020202020204" pitchFamily="34" charset="0"/>
              </a:rPr>
              <a:t> up on Long Island.</a:t>
            </a:r>
            <a:endParaRPr lang="en-US" dirty="0">
              <a:solidFill>
                <a:schemeClr val="bg1"/>
              </a:solidFill>
            </a:endParaRPr>
          </a:p>
        </p:txBody>
      </p:sp>
      <p:pic>
        <p:nvPicPr>
          <p:cNvPr id="5" name="Content Placeholder 4" descr="A picture containing diagram&#10;&#10;Description automatically generated">
            <a:extLst>
              <a:ext uri="{FF2B5EF4-FFF2-40B4-BE49-F238E27FC236}">
                <a16:creationId xmlns:a16="http://schemas.microsoft.com/office/drawing/2014/main" xmlns="" id="{BCB40507-FDF0-4763-AE10-B6A68252091B}"/>
              </a:ext>
            </a:extLst>
          </p:cNvPr>
          <p:cNvPicPr>
            <a:picLocks noChangeAspect="1"/>
          </p:cNvPicPr>
          <p:nvPr/>
        </p:nvPicPr>
        <p:blipFill rotWithShape="1">
          <a:blip r:embed="rId8">
            <a:extLst>
              <a:ext uri="{28A0092B-C50C-407E-A947-70E740481C1C}">
                <a14:useLocalDpi xmlns:a14="http://schemas.microsoft.com/office/drawing/2010/main" val="0"/>
              </a:ext>
            </a:extLst>
          </a:blip>
          <a:srcRect l="4558" t="38221" r="4091" b="18431"/>
          <a:stretch/>
        </p:blipFill>
        <p:spPr>
          <a:xfrm>
            <a:off x="6096001" y="643467"/>
            <a:ext cx="5422246" cy="5492290"/>
          </a:xfrm>
          <a:prstGeom prst="rect">
            <a:avLst/>
          </a:prstGeom>
        </p:spPr>
      </p:pic>
      <p:sp>
        <p:nvSpPr>
          <p:cNvPr id="18" name="Isosceles Triangle 17">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3406095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AC51DC1C-30C7-413C-90F9-C10553226A88}"/>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Horde, Hoard</a:t>
            </a:r>
          </a:p>
        </p:txBody>
      </p:sp>
      <p:sp>
        <p:nvSpPr>
          <p:cNvPr id="9" name="Content Placeholder 8">
            <a:extLst>
              <a:ext uri="{FF2B5EF4-FFF2-40B4-BE49-F238E27FC236}">
                <a16:creationId xmlns:a16="http://schemas.microsoft.com/office/drawing/2014/main" xmlns="" id="{9A2F7CB9-12ED-444F-89D5-4FD1D990F793}"/>
              </a:ext>
            </a:extLst>
          </p:cNvPr>
          <p:cNvSpPr>
            <a:spLocks noGrp="1"/>
          </p:cNvSpPr>
          <p:nvPr>
            <p:ph idx="1"/>
          </p:nvPr>
        </p:nvSpPr>
        <p:spPr>
          <a:xfrm>
            <a:off x="673754" y="2160589"/>
            <a:ext cx="3973943" cy="4053943"/>
          </a:xfrm>
        </p:spPr>
        <p:txBody>
          <a:bodyPr>
            <a:normAutofit lnSpcReduction="10000"/>
          </a:bodyPr>
          <a:lstStyle/>
          <a:p>
            <a:r>
              <a:rPr lang="en-US" dirty="0">
                <a:solidFill>
                  <a:schemeClr val="bg1"/>
                </a:solidFill>
              </a:rPr>
              <a:t>Horde (noun)-</a:t>
            </a:r>
            <a:r>
              <a:rPr lang="en-US" b="1" i="0" dirty="0">
                <a:solidFill>
                  <a:schemeClr val="bg1"/>
                </a:solidFill>
                <a:effectLst/>
                <a:latin typeface="Arial" panose="020B0604020202020204" pitchFamily="34" charset="0"/>
              </a:rPr>
              <a:t>a </a:t>
            </a:r>
            <a:r>
              <a:rPr lang="en-US" b="1" i="0" u="none" strike="noStrike" dirty="0">
                <a:solidFill>
                  <a:schemeClr val="bg1"/>
                </a:solidFill>
                <a:effectLst/>
                <a:latin typeface="Arial" panose="020B0604020202020204" pitchFamily="34" charset="0"/>
                <a:hlinkClick r:id="rId2" tooltip="large">
                  <a:extLst>
                    <a:ext uri="{A12FA001-AC4F-418D-AE19-62706E023703}">
                      <ahyp:hlinkClr xmlns:ahyp="http://schemas.microsoft.com/office/drawing/2018/hyperlinkcolor" xmlns="" val="tx"/>
                    </a:ext>
                  </a:extLst>
                </a:hlinkClick>
              </a:rPr>
              <a:t>large</a:t>
            </a:r>
            <a:r>
              <a:rPr lang="en-US" b="1" i="0" dirty="0">
                <a:solidFill>
                  <a:schemeClr val="bg1"/>
                </a:solidFill>
                <a:effectLst/>
                <a:latin typeface="Arial" panose="020B0604020202020204" pitchFamily="34" charset="0"/>
              </a:rPr>
              <a:t> </a:t>
            </a:r>
            <a:r>
              <a:rPr lang="en-US" b="1" i="0" u="none" strike="noStrike" dirty="0">
                <a:solidFill>
                  <a:schemeClr val="bg1"/>
                </a:solidFill>
                <a:effectLst/>
                <a:latin typeface="Arial" panose="020B0604020202020204" pitchFamily="34" charset="0"/>
                <a:hlinkClick r:id="rId3" tooltip="group">
                  <a:extLst>
                    <a:ext uri="{A12FA001-AC4F-418D-AE19-62706E023703}">
                      <ahyp:hlinkClr xmlns:ahyp="http://schemas.microsoft.com/office/drawing/2018/hyperlinkcolor" xmlns="" val="tx"/>
                    </a:ext>
                  </a:extLst>
                </a:hlinkClick>
              </a:rPr>
              <a:t>group</a:t>
            </a:r>
            <a:r>
              <a:rPr lang="en-US" b="1" i="0" dirty="0">
                <a:solidFill>
                  <a:schemeClr val="bg1"/>
                </a:solidFill>
                <a:effectLst/>
                <a:latin typeface="Arial" panose="020B0604020202020204" pitchFamily="34" charset="0"/>
              </a:rPr>
              <a:t> of </a:t>
            </a:r>
            <a:r>
              <a:rPr lang="en-US" b="1" i="0" u="none" strike="noStrike" dirty="0">
                <a:solidFill>
                  <a:schemeClr val="bg1"/>
                </a:solidFill>
                <a:effectLst/>
                <a:latin typeface="Arial" panose="020B0604020202020204" pitchFamily="34" charset="0"/>
                <a:hlinkClick r:id="rId4" tooltip="people">
                  <a:extLst>
                    <a:ext uri="{A12FA001-AC4F-418D-AE19-62706E023703}">
                      <ahyp:hlinkClr xmlns:ahyp="http://schemas.microsoft.com/office/drawing/2018/hyperlinkcolor" xmlns="" val="tx"/>
                    </a:ext>
                  </a:extLst>
                </a:hlinkClick>
              </a:rPr>
              <a:t>people</a:t>
            </a:r>
            <a:r>
              <a:rPr lang="en-US" b="1" i="0" dirty="0">
                <a:solidFill>
                  <a:schemeClr val="bg1"/>
                </a:solidFill>
                <a:effectLst/>
                <a:latin typeface="Arial" panose="020B0604020202020204" pitchFamily="34" charset="0"/>
              </a:rPr>
              <a:t>:</a:t>
            </a:r>
          </a:p>
          <a:p>
            <a:r>
              <a:rPr lang="en-US" b="0" i="1" dirty="0">
                <a:solidFill>
                  <a:schemeClr val="bg1"/>
                </a:solidFill>
                <a:effectLst/>
                <a:latin typeface="Arial" panose="020B0604020202020204" pitchFamily="34" charset="0"/>
              </a:rPr>
              <a:t>Hordes </a:t>
            </a:r>
            <a:r>
              <a:rPr lang="en-US" b="1" i="1" dirty="0">
                <a:solidFill>
                  <a:schemeClr val="bg1"/>
                </a:solidFill>
                <a:effectLst/>
                <a:latin typeface="Arial" panose="020B0604020202020204" pitchFamily="34" charset="0"/>
              </a:rPr>
              <a:t>of</a:t>
            </a:r>
            <a:r>
              <a:rPr lang="en-US" b="0" i="1" dirty="0">
                <a:solidFill>
                  <a:schemeClr val="bg1"/>
                </a:solidFill>
                <a:effectLst/>
                <a:latin typeface="Arial" panose="020B0604020202020204" pitchFamily="34" charset="0"/>
              </a:rPr>
              <a:t> </a:t>
            </a:r>
            <a:r>
              <a:rPr lang="en-US" b="0" i="1" u="none" strike="noStrike" dirty="0">
                <a:solidFill>
                  <a:schemeClr val="bg1"/>
                </a:solidFill>
                <a:effectLst/>
                <a:latin typeface="Arial" panose="020B0604020202020204" pitchFamily="34" charset="0"/>
                <a:hlinkClick r:id="rId5" tooltip="students">
                  <a:extLst>
                    <a:ext uri="{A12FA001-AC4F-418D-AE19-62706E023703}">
                      <ahyp:hlinkClr xmlns:ahyp="http://schemas.microsoft.com/office/drawing/2018/hyperlinkcolor" xmlns="" val="tx"/>
                    </a:ext>
                  </a:extLst>
                </a:hlinkClick>
              </a:rPr>
              <a:t>students</a:t>
            </a:r>
            <a:r>
              <a:rPr lang="en-US" b="0" i="1" dirty="0">
                <a:solidFill>
                  <a:schemeClr val="bg1"/>
                </a:solidFill>
                <a:effectLst/>
                <a:latin typeface="Arial" panose="020B0604020202020204" pitchFamily="34" charset="0"/>
              </a:rPr>
              <a:t> on </a:t>
            </a:r>
            <a:r>
              <a:rPr lang="en-US" b="0" i="1" u="none" strike="noStrike" dirty="0">
                <a:solidFill>
                  <a:schemeClr val="bg1"/>
                </a:solidFill>
                <a:effectLst/>
                <a:latin typeface="Arial" panose="020B0604020202020204" pitchFamily="34" charset="0"/>
                <a:hlinkClick r:id="rId6" tooltip="bikes">
                  <a:extLst>
                    <a:ext uri="{A12FA001-AC4F-418D-AE19-62706E023703}">
                      <ahyp:hlinkClr xmlns:ahyp="http://schemas.microsoft.com/office/drawing/2018/hyperlinkcolor" xmlns="" val="tx"/>
                    </a:ext>
                  </a:extLst>
                </a:hlinkClick>
              </a:rPr>
              <a:t>bikes</a:t>
            </a:r>
            <a:r>
              <a:rPr lang="en-US" b="0" i="1" dirty="0">
                <a:solidFill>
                  <a:schemeClr val="bg1"/>
                </a:solidFill>
                <a:effectLst/>
                <a:latin typeface="Arial" panose="020B0604020202020204" pitchFamily="34" charset="0"/>
              </a:rPr>
              <a:t> </a:t>
            </a:r>
            <a:r>
              <a:rPr lang="en-US" b="0" i="1" dirty="0" smtClean="0">
                <a:solidFill>
                  <a:schemeClr val="bg1"/>
                </a:solidFill>
                <a:effectLst/>
                <a:latin typeface="Arial" panose="020B0604020202020204" pitchFamily="34" charset="0"/>
              </a:rPr>
              <a:t>      made</a:t>
            </a:r>
            <a:r>
              <a:rPr lang="en-US" b="0" i="1" dirty="0">
                <a:solidFill>
                  <a:schemeClr val="bg1"/>
                </a:solidFill>
                <a:effectLst/>
                <a:latin typeface="Arial" panose="020B0604020202020204" pitchFamily="34" charset="0"/>
              </a:rPr>
              <a:t> </a:t>
            </a:r>
            <a:r>
              <a:rPr lang="en-US" b="0" i="1" u="none" strike="noStrike" dirty="0">
                <a:solidFill>
                  <a:schemeClr val="bg1"/>
                </a:solidFill>
                <a:effectLst/>
                <a:latin typeface="Arial" panose="020B0604020202020204" pitchFamily="34" charset="0"/>
                <a:hlinkClick r:id="rId7" tooltip="crossing">
                  <a:extLst>
                    <a:ext uri="{A12FA001-AC4F-418D-AE19-62706E023703}">
                      <ahyp:hlinkClr xmlns:ahyp="http://schemas.microsoft.com/office/drawing/2018/hyperlinkcolor" xmlns="" val="tx"/>
                    </a:ext>
                  </a:extLst>
                </a:hlinkClick>
              </a:rPr>
              <a:t>crossing</a:t>
            </a:r>
            <a:r>
              <a:rPr lang="en-US" b="0" i="1" dirty="0">
                <a:solidFill>
                  <a:schemeClr val="bg1"/>
                </a:solidFill>
                <a:effectLst/>
                <a:latin typeface="Arial" panose="020B0604020202020204" pitchFamily="34" charset="0"/>
              </a:rPr>
              <a:t> the </a:t>
            </a:r>
            <a:r>
              <a:rPr lang="en-US" b="0" i="1" u="none" strike="noStrike" dirty="0">
                <a:solidFill>
                  <a:schemeClr val="bg1"/>
                </a:solidFill>
                <a:effectLst/>
                <a:latin typeface="Arial" panose="020B0604020202020204" pitchFamily="34" charset="0"/>
                <a:hlinkClick r:id="rId8" tooltip="road">
                  <a:extLst>
                    <a:ext uri="{A12FA001-AC4F-418D-AE19-62706E023703}">
                      <ahyp:hlinkClr xmlns:ahyp="http://schemas.microsoft.com/office/drawing/2018/hyperlinkcolor" xmlns="" val="tx"/>
                    </a:ext>
                  </a:extLst>
                </a:hlinkClick>
              </a:rPr>
              <a:t>road</a:t>
            </a:r>
            <a:r>
              <a:rPr lang="en-US" b="0" i="1" dirty="0">
                <a:solidFill>
                  <a:schemeClr val="bg1"/>
                </a:solidFill>
                <a:effectLst/>
                <a:latin typeface="Arial" panose="020B0604020202020204" pitchFamily="34" charset="0"/>
              </a:rPr>
              <a:t> </a:t>
            </a:r>
            <a:r>
              <a:rPr lang="en-US" b="0" i="1" u="none" strike="noStrike" dirty="0">
                <a:solidFill>
                  <a:schemeClr val="bg1"/>
                </a:solidFill>
                <a:effectLst/>
                <a:latin typeface="Arial" panose="020B0604020202020204" pitchFamily="34" charset="0"/>
                <a:hlinkClick r:id="rId9" tooltip="difficult">
                  <a:extLst>
                    <a:ext uri="{A12FA001-AC4F-418D-AE19-62706E023703}">
                      <ahyp:hlinkClr xmlns:ahyp="http://schemas.microsoft.com/office/drawing/2018/hyperlinkcolor" xmlns="" val="tx"/>
                    </a:ext>
                  </a:extLst>
                </a:hlinkClick>
              </a:rPr>
              <a:t>difficult</a:t>
            </a:r>
            <a:r>
              <a:rPr lang="en-US" b="0" i="1" dirty="0">
                <a:solidFill>
                  <a:schemeClr val="bg1"/>
                </a:solidFill>
                <a:effectLst/>
                <a:latin typeface="Arial" panose="020B0604020202020204" pitchFamily="34" charset="0"/>
              </a:rPr>
              <a:t>.</a:t>
            </a:r>
            <a:endParaRPr lang="en-US" b="1" dirty="0">
              <a:solidFill>
                <a:schemeClr val="bg1"/>
              </a:solidFill>
              <a:latin typeface="Arial" panose="020B0604020202020204" pitchFamily="34" charset="0"/>
            </a:endParaRPr>
          </a:p>
          <a:p>
            <a:endParaRPr lang="en-US" b="1" dirty="0">
              <a:solidFill>
                <a:schemeClr val="bg1"/>
              </a:solidFill>
              <a:latin typeface="Arial" panose="020B0604020202020204" pitchFamily="34" charset="0"/>
            </a:endParaRPr>
          </a:p>
          <a:p>
            <a:r>
              <a:rPr lang="en-US" b="1" dirty="0">
                <a:solidFill>
                  <a:schemeClr val="bg1"/>
                </a:solidFill>
                <a:latin typeface="Arial" panose="020B0604020202020204" pitchFamily="34" charset="0"/>
              </a:rPr>
              <a:t>Hoard (verb)-</a:t>
            </a:r>
            <a:r>
              <a:rPr lang="en-US" b="1" i="0" dirty="0">
                <a:solidFill>
                  <a:schemeClr val="bg1"/>
                </a:solidFill>
                <a:effectLst/>
                <a:latin typeface="Arial" panose="020B0604020202020204" pitchFamily="34" charset="0"/>
              </a:rPr>
              <a:t>to </a:t>
            </a:r>
            <a:r>
              <a:rPr lang="en-US" b="1" i="0" u="none" strike="noStrike" dirty="0">
                <a:solidFill>
                  <a:schemeClr val="bg1"/>
                </a:solidFill>
                <a:effectLst/>
                <a:latin typeface="Arial" panose="020B0604020202020204" pitchFamily="34" charset="0"/>
                <a:hlinkClick r:id="rId10" tooltip="collect">
                  <a:extLst>
                    <a:ext uri="{A12FA001-AC4F-418D-AE19-62706E023703}">
                      <ahyp:hlinkClr xmlns:ahyp="http://schemas.microsoft.com/office/drawing/2018/hyperlinkcolor" xmlns="" val="tx"/>
                    </a:ext>
                  </a:extLst>
                </a:hlinkClick>
              </a:rPr>
              <a:t>collect</a:t>
            </a:r>
            <a:r>
              <a:rPr lang="en-US" b="1" i="0" dirty="0">
                <a:solidFill>
                  <a:schemeClr val="bg1"/>
                </a:solidFill>
                <a:effectLst/>
                <a:latin typeface="Arial" panose="020B0604020202020204" pitchFamily="34" charset="0"/>
              </a:rPr>
              <a:t> </a:t>
            </a:r>
            <a:r>
              <a:rPr lang="en-US" b="1" i="0" u="none" strike="noStrike" dirty="0">
                <a:solidFill>
                  <a:schemeClr val="bg1"/>
                </a:solidFill>
                <a:effectLst/>
                <a:latin typeface="Arial" panose="020B0604020202020204" pitchFamily="34" charset="0"/>
                <a:hlinkClick r:id="rId2" tooltip="large">
                  <a:extLst>
                    <a:ext uri="{A12FA001-AC4F-418D-AE19-62706E023703}">
                      <ahyp:hlinkClr xmlns:ahyp="http://schemas.microsoft.com/office/drawing/2018/hyperlinkcolor" xmlns="" val="tx"/>
                    </a:ext>
                  </a:extLst>
                </a:hlinkClick>
              </a:rPr>
              <a:t>large</a:t>
            </a:r>
            <a:r>
              <a:rPr lang="en-US" b="1" i="0" dirty="0">
                <a:solidFill>
                  <a:schemeClr val="bg1"/>
                </a:solidFill>
                <a:effectLst/>
                <a:latin typeface="Arial" panose="020B0604020202020204" pitchFamily="34" charset="0"/>
              </a:rPr>
              <a:t> </a:t>
            </a:r>
            <a:r>
              <a:rPr lang="en-US" b="1" i="0" u="none" strike="noStrike" dirty="0">
                <a:solidFill>
                  <a:schemeClr val="bg1"/>
                </a:solidFill>
                <a:effectLst/>
                <a:latin typeface="Arial" panose="020B0604020202020204" pitchFamily="34" charset="0"/>
                <a:hlinkClick r:id="rId11" tooltip="amounts">
                  <a:extLst>
                    <a:ext uri="{A12FA001-AC4F-418D-AE19-62706E023703}">
                      <ahyp:hlinkClr xmlns:ahyp="http://schemas.microsoft.com/office/drawing/2018/hyperlinkcolor" xmlns="" val="tx"/>
                    </a:ext>
                  </a:extLst>
                </a:hlinkClick>
              </a:rPr>
              <a:t>amounts</a:t>
            </a:r>
            <a:r>
              <a:rPr lang="en-US" b="1" i="0" dirty="0">
                <a:solidFill>
                  <a:schemeClr val="bg1"/>
                </a:solidFill>
                <a:effectLst/>
                <a:latin typeface="Arial" panose="020B0604020202020204" pitchFamily="34" charset="0"/>
              </a:rPr>
              <a:t> of something and </a:t>
            </a:r>
            <a:r>
              <a:rPr lang="en-US" b="1" i="0" u="none" strike="noStrike" dirty="0">
                <a:solidFill>
                  <a:schemeClr val="bg1"/>
                </a:solidFill>
                <a:effectLst/>
                <a:latin typeface="Arial" panose="020B0604020202020204" pitchFamily="34" charset="0"/>
                <a:hlinkClick r:id="rId12" tooltip="keep">
                  <a:extLst>
                    <a:ext uri="{A12FA001-AC4F-418D-AE19-62706E023703}">
                      <ahyp:hlinkClr xmlns:ahyp="http://schemas.microsoft.com/office/drawing/2018/hyperlinkcolor" xmlns="" val="tx"/>
                    </a:ext>
                  </a:extLst>
                </a:hlinkClick>
              </a:rPr>
              <a:t>keep</a:t>
            </a:r>
            <a:r>
              <a:rPr lang="en-US" b="1" i="0" dirty="0">
                <a:solidFill>
                  <a:schemeClr val="bg1"/>
                </a:solidFill>
                <a:effectLst/>
                <a:latin typeface="Arial" panose="020B0604020202020204" pitchFamily="34" charset="0"/>
              </a:rPr>
              <a:t> it for yourself, often in a </a:t>
            </a:r>
            <a:r>
              <a:rPr lang="en-US" b="1" i="0" u="none" strike="noStrike" dirty="0">
                <a:solidFill>
                  <a:schemeClr val="bg1"/>
                </a:solidFill>
                <a:effectLst/>
                <a:latin typeface="Arial" panose="020B0604020202020204" pitchFamily="34" charset="0"/>
                <a:hlinkClick r:id="rId13" tooltip="secret">
                  <a:extLst>
                    <a:ext uri="{A12FA001-AC4F-418D-AE19-62706E023703}">
                      <ahyp:hlinkClr xmlns:ahyp="http://schemas.microsoft.com/office/drawing/2018/hyperlinkcolor" xmlns="" val="tx"/>
                    </a:ext>
                  </a:extLst>
                </a:hlinkClick>
              </a:rPr>
              <a:t>secret</a:t>
            </a:r>
            <a:r>
              <a:rPr lang="en-US" b="1" i="0" dirty="0">
                <a:solidFill>
                  <a:schemeClr val="bg1"/>
                </a:solidFill>
                <a:effectLst/>
                <a:latin typeface="Arial" panose="020B0604020202020204" pitchFamily="34" charset="0"/>
              </a:rPr>
              <a:t> </a:t>
            </a:r>
            <a:r>
              <a:rPr lang="en-US" b="1" i="0" u="none" strike="noStrike" dirty="0">
                <a:solidFill>
                  <a:schemeClr val="bg1"/>
                </a:solidFill>
                <a:effectLst/>
                <a:latin typeface="Arial" panose="020B0604020202020204" pitchFamily="34" charset="0"/>
                <a:hlinkClick r:id="rId14" tooltip="place">
                  <a:extLst>
                    <a:ext uri="{A12FA001-AC4F-418D-AE19-62706E023703}">
                      <ahyp:hlinkClr xmlns:ahyp="http://schemas.microsoft.com/office/drawing/2018/hyperlinkcolor" xmlns="" val="tx"/>
                    </a:ext>
                  </a:extLst>
                </a:hlinkClick>
              </a:rPr>
              <a:t>place</a:t>
            </a:r>
            <a:r>
              <a:rPr lang="en-US" b="1" i="0" dirty="0">
                <a:solidFill>
                  <a:schemeClr val="bg1"/>
                </a:solidFill>
                <a:effectLst/>
                <a:latin typeface="Arial" panose="020B0604020202020204" pitchFamily="34" charset="0"/>
              </a:rPr>
              <a:t>:</a:t>
            </a:r>
          </a:p>
          <a:p>
            <a:r>
              <a:rPr lang="en-US" b="0" i="0" dirty="0">
                <a:solidFill>
                  <a:schemeClr val="bg1"/>
                </a:solidFill>
                <a:effectLst/>
                <a:latin typeface="Arial" panose="020B0604020202020204" pitchFamily="34" charset="0"/>
              </a:rPr>
              <a:t>No one suspected that the simple old woman’s attic held a hoard of rare gold coins.</a:t>
            </a:r>
          </a:p>
          <a:p>
            <a:endParaRPr lang="en-US" b="1" i="0" dirty="0">
              <a:solidFill>
                <a:schemeClr val="bg1"/>
              </a:solidFill>
              <a:effectLst/>
              <a:latin typeface="Arial" panose="020B0604020202020204" pitchFamily="34" charset="0"/>
            </a:endParaRPr>
          </a:p>
        </p:txBody>
      </p:sp>
      <p:pic>
        <p:nvPicPr>
          <p:cNvPr id="5" name="Content Placeholder 4" descr="A picture containing timeline&#10;&#10;Description automatically generated">
            <a:extLst>
              <a:ext uri="{FF2B5EF4-FFF2-40B4-BE49-F238E27FC236}">
                <a16:creationId xmlns:a16="http://schemas.microsoft.com/office/drawing/2014/main" xmlns="" id="{70E4E3E9-B8CA-4D36-A96C-DE506A5575A3}"/>
              </a:ext>
            </a:extLst>
          </p:cNvPr>
          <p:cNvPicPr>
            <a:picLocks noChangeAspect="1"/>
          </p:cNvPicPr>
          <p:nvPr/>
        </p:nvPicPr>
        <p:blipFill rotWithShape="1">
          <a:blip r:embed="rId15">
            <a:extLst>
              <a:ext uri="{28A0092B-C50C-407E-A947-70E740481C1C}">
                <a14:useLocalDpi xmlns:a14="http://schemas.microsoft.com/office/drawing/2010/main" val="0"/>
              </a:ext>
            </a:extLst>
          </a:blip>
          <a:srcRect l="4285" t="44958" r="3544" b="17755"/>
          <a:stretch/>
        </p:blipFill>
        <p:spPr>
          <a:xfrm>
            <a:off x="6316393" y="787790"/>
            <a:ext cx="5426873" cy="5500467"/>
          </a:xfrm>
          <a:prstGeom prst="rect">
            <a:avLst/>
          </a:prstGeom>
        </p:spPr>
      </p:pic>
      <p:sp>
        <p:nvSpPr>
          <p:cNvPr id="18" name="Isosceles Triangle 17">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9347628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1F3786-B0DE-4720-B4D8-8588AE8322BF}"/>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8BF6CC4E-1F81-4B95-A417-2FE1373E6C11}"/>
              </a:ext>
            </a:extLst>
          </p:cNvPr>
          <p:cNvSpPr>
            <a:spLocks noGrp="1"/>
          </p:cNvSpPr>
          <p:nvPr>
            <p:ph idx="1"/>
          </p:nvPr>
        </p:nvSpPr>
        <p:spPr/>
        <p:txBody>
          <a:bodyPr/>
          <a:lstStyle/>
          <a:p>
            <a:r>
              <a:rPr lang="en-US" b="0" i="0" dirty="0">
                <a:solidFill>
                  <a:srgbClr val="202124"/>
                </a:solidFill>
                <a:effectLst/>
                <a:latin typeface="arial" panose="020B0604020202020204" pitchFamily="34" charset="0"/>
              </a:rPr>
              <a:t>A _______ of tourists entered the museum.</a:t>
            </a:r>
          </a:p>
          <a:p>
            <a:endParaRPr lang="en-US" dirty="0">
              <a:solidFill>
                <a:srgbClr val="202124"/>
              </a:solidFill>
              <a:latin typeface="arial" panose="020B0604020202020204" pitchFamily="34" charset="0"/>
            </a:endParaRPr>
          </a:p>
          <a:p>
            <a:r>
              <a:rPr lang="en-US" dirty="0">
                <a:solidFill>
                  <a:srgbClr val="202124"/>
                </a:solidFill>
                <a:latin typeface="arial" panose="020B0604020202020204" pitchFamily="34" charset="0"/>
              </a:rPr>
              <a:t>A. hoard</a:t>
            </a:r>
          </a:p>
          <a:p>
            <a:r>
              <a:rPr lang="en-US" dirty="0">
                <a:solidFill>
                  <a:srgbClr val="202124"/>
                </a:solidFill>
                <a:latin typeface="arial" panose="020B0604020202020204" pitchFamily="34" charset="0"/>
              </a:rPr>
              <a:t>B. horde</a:t>
            </a:r>
            <a:endParaRPr lang="en-US" dirty="0"/>
          </a:p>
        </p:txBody>
      </p:sp>
    </p:spTree>
    <p:extLst>
      <p:ext uri="{BB962C8B-B14F-4D97-AF65-F5344CB8AC3E}">
        <p14:creationId xmlns:p14="http://schemas.microsoft.com/office/powerpoint/2010/main" val="13232417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3480FF-CA19-46CD-B20B-DBE73B9F3E22}"/>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xmlns="" id="{EAC519A8-FC04-4DCC-8383-ED62A3A49DF8}"/>
              </a:ext>
            </a:extLst>
          </p:cNvPr>
          <p:cNvSpPr>
            <a:spLocks noGrp="1"/>
          </p:cNvSpPr>
          <p:nvPr>
            <p:ph idx="1"/>
          </p:nvPr>
        </p:nvSpPr>
        <p:spPr/>
        <p:txBody>
          <a:bodyPr/>
          <a:lstStyle/>
          <a:p>
            <a:r>
              <a:rPr lang="en-US" dirty="0"/>
              <a:t>OPTION- B</a:t>
            </a:r>
          </a:p>
        </p:txBody>
      </p:sp>
    </p:spTree>
    <p:extLst>
      <p:ext uri="{BB962C8B-B14F-4D97-AF65-F5344CB8AC3E}">
        <p14:creationId xmlns:p14="http://schemas.microsoft.com/office/powerpoint/2010/main" val="11669884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A827E279-37CE-451F-825E-C630A3AF5C8C}"/>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Lie, Lay </a:t>
            </a:r>
          </a:p>
        </p:txBody>
      </p:sp>
      <p:sp>
        <p:nvSpPr>
          <p:cNvPr id="9" name="Content Placeholder 8">
            <a:extLst>
              <a:ext uri="{FF2B5EF4-FFF2-40B4-BE49-F238E27FC236}">
                <a16:creationId xmlns:a16="http://schemas.microsoft.com/office/drawing/2014/main" xmlns="" id="{6A02FD3A-0BD1-4287-865F-C4E2DBA71625}"/>
              </a:ext>
            </a:extLst>
          </p:cNvPr>
          <p:cNvSpPr>
            <a:spLocks noGrp="1"/>
          </p:cNvSpPr>
          <p:nvPr>
            <p:ph idx="1"/>
          </p:nvPr>
        </p:nvSpPr>
        <p:spPr>
          <a:xfrm>
            <a:off x="673754" y="2160590"/>
            <a:ext cx="3973943" cy="3440110"/>
          </a:xfrm>
        </p:spPr>
        <p:txBody>
          <a:bodyPr>
            <a:normAutofit/>
          </a:bodyPr>
          <a:lstStyle/>
          <a:p>
            <a:r>
              <a:rPr lang="en-US" dirty="0">
                <a:solidFill>
                  <a:schemeClr val="bg1"/>
                </a:solidFill>
              </a:rPr>
              <a:t>Lie (verb)-</a:t>
            </a:r>
            <a:r>
              <a:rPr lang="en-US" i="0" dirty="0">
                <a:solidFill>
                  <a:schemeClr val="bg1"/>
                </a:solidFill>
                <a:effectLst/>
                <a:latin typeface="Arial" panose="020B0604020202020204" pitchFamily="34" charset="0"/>
              </a:rPr>
              <a:t>to be in or </a:t>
            </a:r>
            <a:r>
              <a:rPr lang="en-US" i="0" strike="noStrike" dirty="0">
                <a:solidFill>
                  <a:schemeClr val="bg1"/>
                </a:solidFill>
                <a:effectLst/>
                <a:latin typeface="Arial" panose="020B0604020202020204" pitchFamily="34" charset="0"/>
                <a:hlinkClick r:id="rId2" tooltip="move">
                  <a:extLst>
                    <a:ext uri="{A12FA001-AC4F-418D-AE19-62706E023703}">
                      <ahyp:hlinkClr xmlns:ahyp="http://schemas.microsoft.com/office/drawing/2018/hyperlinkcolor" xmlns="" val="tx"/>
                    </a:ext>
                  </a:extLst>
                </a:hlinkClick>
              </a:rPr>
              <a:t>move</a:t>
            </a:r>
            <a:r>
              <a:rPr lang="en-US" i="0" dirty="0">
                <a:solidFill>
                  <a:schemeClr val="bg1"/>
                </a:solidFill>
                <a:effectLst/>
                <a:latin typeface="Arial" panose="020B0604020202020204" pitchFamily="34" charset="0"/>
              </a:rPr>
              <a:t> into a </a:t>
            </a:r>
            <a:r>
              <a:rPr lang="en-US" i="0" strike="noStrike" dirty="0">
                <a:solidFill>
                  <a:schemeClr val="bg1"/>
                </a:solidFill>
                <a:effectLst/>
                <a:latin typeface="Arial" panose="020B0604020202020204" pitchFamily="34" charset="0"/>
                <a:hlinkClick r:id="rId3" tooltip="horizontal">
                  <a:extLst>
                    <a:ext uri="{A12FA001-AC4F-418D-AE19-62706E023703}">
                      <ahyp:hlinkClr xmlns:ahyp="http://schemas.microsoft.com/office/drawing/2018/hyperlinkcolor" xmlns="" val="tx"/>
                    </a:ext>
                  </a:extLst>
                </a:hlinkClick>
              </a:rPr>
              <a:t>horizontal</a:t>
            </a:r>
            <a:r>
              <a:rPr lang="en-US" i="0" dirty="0">
                <a:solidFill>
                  <a:schemeClr val="bg1"/>
                </a:solidFill>
                <a:effectLst/>
                <a:latin typeface="Arial" panose="020B0604020202020204" pitchFamily="34" charset="0"/>
              </a:rPr>
              <a:t> </a:t>
            </a:r>
            <a:r>
              <a:rPr lang="en-US" i="0" strike="noStrike" dirty="0">
                <a:solidFill>
                  <a:schemeClr val="bg1"/>
                </a:solidFill>
                <a:effectLst/>
                <a:latin typeface="Arial" panose="020B0604020202020204" pitchFamily="34" charset="0"/>
                <a:hlinkClick r:id="rId4" tooltip="position">
                  <a:extLst>
                    <a:ext uri="{A12FA001-AC4F-418D-AE19-62706E023703}">
                      <ahyp:hlinkClr xmlns:ahyp="http://schemas.microsoft.com/office/drawing/2018/hyperlinkcolor" xmlns="" val="tx"/>
                    </a:ext>
                  </a:extLst>
                </a:hlinkClick>
              </a:rPr>
              <a:t>position</a:t>
            </a:r>
            <a:r>
              <a:rPr lang="en-US" i="0" dirty="0">
                <a:solidFill>
                  <a:schemeClr val="bg1"/>
                </a:solidFill>
                <a:effectLst/>
                <a:latin typeface="Arial" panose="020B0604020202020204" pitchFamily="34" charset="0"/>
              </a:rPr>
              <a:t> on a </a:t>
            </a:r>
            <a:r>
              <a:rPr lang="en-US" i="0" strike="noStrike" dirty="0">
                <a:solidFill>
                  <a:schemeClr val="bg1"/>
                </a:solidFill>
                <a:effectLst/>
                <a:latin typeface="Arial" panose="020B0604020202020204" pitchFamily="34" charset="0"/>
                <a:hlinkClick r:id="rId5" tooltip="surface">
                  <a:extLst>
                    <a:ext uri="{A12FA001-AC4F-418D-AE19-62706E023703}">
                      <ahyp:hlinkClr xmlns:ahyp="http://schemas.microsoft.com/office/drawing/2018/hyperlinkcolor" xmlns="" val="tx"/>
                    </a:ext>
                  </a:extLst>
                </a:hlinkClick>
              </a:rPr>
              <a:t>surface</a:t>
            </a:r>
            <a:r>
              <a:rPr lang="en-US" i="0" dirty="0">
                <a:solidFill>
                  <a:schemeClr val="bg1"/>
                </a:solidFill>
                <a:effectLst/>
                <a:latin typeface="Arial" panose="020B0604020202020204" pitchFamily="34" charset="0"/>
              </a:rPr>
              <a:t>:</a:t>
            </a:r>
          </a:p>
          <a:p>
            <a:r>
              <a:rPr lang="en-US" b="0" i="0" dirty="0">
                <a:solidFill>
                  <a:schemeClr val="bg1"/>
                </a:solidFill>
                <a:effectLst/>
                <a:latin typeface="Arial" panose="020B0604020202020204" pitchFamily="34" charset="0"/>
              </a:rPr>
              <a:t>I think I’ll lie down for a little nap.</a:t>
            </a:r>
          </a:p>
          <a:p>
            <a:endParaRPr lang="en-US" b="1" dirty="0">
              <a:solidFill>
                <a:schemeClr val="bg1"/>
              </a:solidFill>
              <a:latin typeface="Arial" panose="020B0604020202020204" pitchFamily="34" charset="0"/>
            </a:endParaRPr>
          </a:p>
          <a:p>
            <a:r>
              <a:rPr lang="en-US" b="1" dirty="0">
                <a:solidFill>
                  <a:schemeClr val="bg1"/>
                </a:solidFill>
                <a:latin typeface="Arial" panose="020B0604020202020204" pitchFamily="34" charset="0"/>
              </a:rPr>
              <a:t>Lay (verb)- </a:t>
            </a:r>
            <a:r>
              <a:rPr lang="en-US" i="0" u="sng" dirty="0">
                <a:solidFill>
                  <a:schemeClr val="bg1"/>
                </a:solidFill>
                <a:effectLst/>
                <a:latin typeface="Arial" panose="020B0604020202020204" pitchFamily="34" charset="0"/>
              </a:rPr>
              <a:t>to put something in </a:t>
            </a:r>
            <a:r>
              <a:rPr lang="en-US" i="0" u="sng" strike="noStrike" dirty="0">
                <a:solidFill>
                  <a:schemeClr val="bg1"/>
                </a:solidFill>
                <a:effectLst/>
                <a:latin typeface="Arial" panose="020B0604020202020204" pitchFamily="34" charset="0"/>
                <a:hlinkClick r:id="rId6" tooltip="especially">
                  <a:extLst>
                    <a:ext uri="{A12FA001-AC4F-418D-AE19-62706E023703}">
                      <ahyp:hlinkClr xmlns:ahyp="http://schemas.microsoft.com/office/drawing/2018/hyperlinkcolor" xmlns="" val="tx"/>
                    </a:ext>
                  </a:extLst>
                </a:hlinkClick>
              </a:rPr>
              <a:t>especially</a:t>
            </a:r>
            <a:r>
              <a:rPr lang="en-US" i="0" u="sng" dirty="0">
                <a:solidFill>
                  <a:schemeClr val="bg1"/>
                </a:solidFill>
                <a:effectLst/>
                <a:latin typeface="Arial" panose="020B0604020202020204" pitchFamily="34" charset="0"/>
              </a:rPr>
              <a:t> a </a:t>
            </a:r>
            <a:r>
              <a:rPr lang="en-US" i="0" u="sng" strike="noStrike" dirty="0">
                <a:solidFill>
                  <a:schemeClr val="bg1"/>
                </a:solidFill>
                <a:effectLst/>
                <a:latin typeface="Arial" panose="020B0604020202020204" pitchFamily="34" charset="0"/>
                <a:hlinkClick r:id="rId7" tooltip="flat">
                  <a:extLst>
                    <a:ext uri="{A12FA001-AC4F-418D-AE19-62706E023703}">
                      <ahyp:hlinkClr xmlns:ahyp="http://schemas.microsoft.com/office/drawing/2018/hyperlinkcolor" xmlns="" val="tx"/>
                    </a:ext>
                  </a:extLst>
                </a:hlinkClick>
              </a:rPr>
              <a:t>flat</a:t>
            </a:r>
            <a:r>
              <a:rPr lang="en-US" i="0" u="sng" dirty="0">
                <a:solidFill>
                  <a:schemeClr val="bg1"/>
                </a:solidFill>
                <a:effectLst/>
                <a:latin typeface="Arial" panose="020B0604020202020204" pitchFamily="34" charset="0"/>
              </a:rPr>
              <a:t> or </a:t>
            </a:r>
            <a:r>
              <a:rPr lang="en-US" i="0" u="sng" strike="noStrike" dirty="0">
                <a:solidFill>
                  <a:schemeClr val="bg1"/>
                </a:solidFill>
                <a:effectLst/>
                <a:latin typeface="Arial" panose="020B0604020202020204" pitchFamily="34" charset="0"/>
                <a:hlinkClick r:id="rId3" tooltip="horizontal">
                  <a:extLst>
                    <a:ext uri="{A12FA001-AC4F-418D-AE19-62706E023703}">
                      <ahyp:hlinkClr xmlns:ahyp="http://schemas.microsoft.com/office/drawing/2018/hyperlinkcolor" xmlns="" val="tx"/>
                    </a:ext>
                  </a:extLst>
                </a:hlinkClick>
              </a:rPr>
              <a:t>horizontal</a:t>
            </a:r>
            <a:r>
              <a:rPr lang="en-US" i="0" u="sng" dirty="0">
                <a:solidFill>
                  <a:schemeClr val="bg1"/>
                </a:solidFill>
                <a:effectLst/>
                <a:latin typeface="Arial" panose="020B0604020202020204" pitchFamily="34" charset="0"/>
              </a:rPr>
              <a:t> </a:t>
            </a:r>
            <a:r>
              <a:rPr lang="en-US" i="0" u="sng" strike="noStrike" dirty="0">
                <a:solidFill>
                  <a:schemeClr val="bg1"/>
                </a:solidFill>
                <a:effectLst/>
                <a:latin typeface="Arial" panose="020B0604020202020204" pitchFamily="34" charset="0"/>
                <a:hlinkClick r:id="rId4" tooltip="position">
                  <a:extLst>
                    <a:ext uri="{A12FA001-AC4F-418D-AE19-62706E023703}">
                      <ahyp:hlinkClr xmlns:ahyp="http://schemas.microsoft.com/office/drawing/2018/hyperlinkcolor" xmlns="" val="tx"/>
                    </a:ext>
                  </a:extLst>
                </a:hlinkClick>
              </a:rPr>
              <a:t>position</a:t>
            </a:r>
            <a:r>
              <a:rPr lang="en-US" i="0" u="sng" dirty="0">
                <a:solidFill>
                  <a:schemeClr val="bg1"/>
                </a:solidFill>
                <a:effectLst/>
                <a:latin typeface="Arial" panose="020B0604020202020204" pitchFamily="34" charset="0"/>
              </a:rPr>
              <a:t>, usually </a:t>
            </a:r>
            <a:r>
              <a:rPr lang="en-US" i="0" u="sng" strike="noStrike" dirty="0">
                <a:solidFill>
                  <a:schemeClr val="bg1"/>
                </a:solidFill>
                <a:effectLst/>
                <a:latin typeface="Arial" panose="020B0604020202020204" pitchFamily="34" charset="0"/>
                <a:hlinkClick r:id="rId8" tooltip="carefully">
                  <a:extLst>
                    <a:ext uri="{A12FA001-AC4F-418D-AE19-62706E023703}">
                      <ahyp:hlinkClr xmlns:ahyp="http://schemas.microsoft.com/office/drawing/2018/hyperlinkcolor" xmlns="" val="tx"/>
                    </a:ext>
                  </a:extLst>
                </a:hlinkClick>
              </a:rPr>
              <a:t>carefully</a:t>
            </a:r>
            <a:r>
              <a:rPr lang="en-US" i="0" u="sng" dirty="0">
                <a:solidFill>
                  <a:schemeClr val="bg1"/>
                </a:solidFill>
                <a:effectLst/>
                <a:latin typeface="Arial" panose="020B0604020202020204" pitchFamily="34" charset="0"/>
              </a:rPr>
              <a:t> or for a </a:t>
            </a:r>
            <a:r>
              <a:rPr lang="en-US" i="0" u="sng" strike="noStrike" dirty="0">
                <a:solidFill>
                  <a:schemeClr val="bg1"/>
                </a:solidFill>
                <a:effectLst/>
                <a:latin typeface="Arial" panose="020B0604020202020204" pitchFamily="34" charset="0"/>
                <a:hlinkClick r:id="rId9" tooltip="particular">
                  <a:extLst>
                    <a:ext uri="{A12FA001-AC4F-418D-AE19-62706E023703}">
                      <ahyp:hlinkClr xmlns:ahyp="http://schemas.microsoft.com/office/drawing/2018/hyperlinkcolor" xmlns="" val="tx"/>
                    </a:ext>
                  </a:extLst>
                </a:hlinkClick>
              </a:rPr>
              <a:t>particular</a:t>
            </a:r>
            <a:r>
              <a:rPr lang="en-US" i="0" u="sng" dirty="0">
                <a:solidFill>
                  <a:schemeClr val="bg1"/>
                </a:solidFill>
                <a:effectLst/>
                <a:latin typeface="Arial" panose="020B0604020202020204" pitchFamily="34" charset="0"/>
              </a:rPr>
              <a:t> </a:t>
            </a:r>
            <a:r>
              <a:rPr lang="en-US" i="0" u="sng" strike="noStrike" dirty="0">
                <a:solidFill>
                  <a:schemeClr val="bg1"/>
                </a:solidFill>
                <a:effectLst/>
                <a:latin typeface="Arial" panose="020B0604020202020204" pitchFamily="34" charset="0"/>
                <a:hlinkClick r:id="rId10" tooltip="purpose">
                  <a:extLst>
                    <a:ext uri="{A12FA001-AC4F-418D-AE19-62706E023703}">
                      <ahyp:hlinkClr xmlns:ahyp="http://schemas.microsoft.com/office/drawing/2018/hyperlinkcolor" xmlns="" val="tx"/>
                    </a:ext>
                  </a:extLst>
                </a:hlinkClick>
              </a:rPr>
              <a:t>purpose</a:t>
            </a:r>
            <a:r>
              <a:rPr lang="en-US" i="0" u="sng" dirty="0">
                <a:solidFill>
                  <a:schemeClr val="bg1"/>
                </a:solidFill>
                <a:effectLst/>
                <a:latin typeface="Arial" panose="020B0604020202020204" pitchFamily="34" charset="0"/>
              </a:rPr>
              <a:t>:</a:t>
            </a:r>
          </a:p>
          <a:p>
            <a:r>
              <a:rPr lang="en-US" b="0" i="0" dirty="0">
                <a:solidFill>
                  <a:schemeClr val="bg1"/>
                </a:solidFill>
                <a:effectLst/>
                <a:latin typeface="Arial" panose="020B0604020202020204" pitchFamily="34" charset="0"/>
              </a:rPr>
              <a:t>I think I’ll lay my book down next to me before my nap.</a:t>
            </a:r>
          </a:p>
          <a:p>
            <a:endParaRPr lang="en-US" dirty="0">
              <a:solidFill>
                <a:schemeClr val="bg1"/>
              </a:solidFill>
            </a:endParaRPr>
          </a:p>
        </p:txBody>
      </p:sp>
      <p:pic>
        <p:nvPicPr>
          <p:cNvPr id="5" name="Content Placeholder 4" descr="Timeline&#10;&#10;Description automatically generated">
            <a:extLst>
              <a:ext uri="{FF2B5EF4-FFF2-40B4-BE49-F238E27FC236}">
                <a16:creationId xmlns:a16="http://schemas.microsoft.com/office/drawing/2014/main" xmlns="" id="{59B3977A-970D-4634-B1B3-377464181FE4}"/>
              </a:ext>
            </a:extLst>
          </p:cNvPr>
          <p:cNvPicPr>
            <a:picLocks noChangeAspect="1"/>
          </p:cNvPicPr>
          <p:nvPr/>
        </p:nvPicPr>
        <p:blipFill rotWithShape="1">
          <a:blip r:embed="rId11">
            <a:extLst>
              <a:ext uri="{28A0092B-C50C-407E-A947-70E740481C1C}">
                <a14:useLocalDpi xmlns:a14="http://schemas.microsoft.com/office/drawing/2010/main" val="0"/>
              </a:ext>
            </a:extLst>
          </a:blip>
          <a:srcRect l="5106" t="37583" r="3271" b="17756"/>
          <a:stretch/>
        </p:blipFill>
        <p:spPr>
          <a:xfrm>
            <a:off x="6358597" y="1113183"/>
            <a:ext cx="4712677" cy="4876800"/>
          </a:xfrm>
          <a:prstGeom prst="rect">
            <a:avLst/>
          </a:prstGeom>
        </p:spPr>
      </p:pic>
      <p:sp>
        <p:nvSpPr>
          <p:cNvPr id="18" name="Isosceles Triangle 17">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044257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Answer -B</a:t>
            </a:r>
            <a:endParaRPr lang="en-US" dirty="0"/>
          </a:p>
        </p:txBody>
      </p:sp>
    </p:spTree>
    <p:extLst>
      <p:ext uri="{BB962C8B-B14F-4D97-AF65-F5344CB8AC3E}">
        <p14:creationId xmlns:p14="http://schemas.microsoft.com/office/powerpoint/2010/main" val="8738259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F7A229-E7B9-49A9-AF2E-9603B036CD47}"/>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E38C21A3-415A-41CE-B7B5-838E1881E014}"/>
              </a:ext>
            </a:extLst>
          </p:cNvPr>
          <p:cNvSpPr>
            <a:spLocks noGrp="1"/>
          </p:cNvSpPr>
          <p:nvPr>
            <p:ph idx="1"/>
          </p:nvPr>
        </p:nvSpPr>
        <p:spPr/>
        <p:txBody>
          <a:bodyPr/>
          <a:lstStyle/>
          <a:p>
            <a:r>
              <a:rPr lang="en-US" dirty="0"/>
              <a:t>Whatever happens, do not ………. your weapon!</a:t>
            </a:r>
          </a:p>
          <a:p>
            <a:pPr marL="0" indent="0">
              <a:buNone/>
            </a:pPr>
            <a:endParaRPr lang="en-US" dirty="0"/>
          </a:p>
          <a:p>
            <a:r>
              <a:rPr lang="en-US" dirty="0"/>
              <a:t>A. lie down</a:t>
            </a:r>
          </a:p>
          <a:p>
            <a:r>
              <a:rPr lang="en-US" dirty="0"/>
              <a:t>B. lay down </a:t>
            </a:r>
          </a:p>
          <a:p>
            <a:endParaRPr lang="en-US" dirty="0"/>
          </a:p>
        </p:txBody>
      </p:sp>
    </p:spTree>
    <p:extLst>
      <p:ext uri="{BB962C8B-B14F-4D97-AF65-F5344CB8AC3E}">
        <p14:creationId xmlns:p14="http://schemas.microsoft.com/office/powerpoint/2010/main" val="2675521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AD85FD-E6FF-4609-BF3D-F9B913465ED5}"/>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xmlns="" id="{A3EEF414-BE39-41AA-8F48-85A01E6B6AEA}"/>
              </a:ext>
            </a:extLst>
          </p:cNvPr>
          <p:cNvSpPr>
            <a:spLocks noGrp="1"/>
          </p:cNvSpPr>
          <p:nvPr>
            <p:ph idx="1"/>
          </p:nvPr>
        </p:nvSpPr>
        <p:spPr/>
        <p:txBody>
          <a:bodyPr/>
          <a:lstStyle/>
          <a:p>
            <a:r>
              <a:rPr lang="en-US" dirty="0"/>
              <a:t>OPTION- B</a:t>
            </a:r>
          </a:p>
        </p:txBody>
      </p:sp>
    </p:spTree>
    <p:extLst>
      <p:ext uri="{BB962C8B-B14F-4D97-AF65-F5344CB8AC3E}">
        <p14:creationId xmlns:p14="http://schemas.microsoft.com/office/powerpoint/2010/main" val="33662552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ADF620E7-1175-43F8-A9AC-9A535AD579A8}"/>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Human, Humane</a:t>
            </a:r>
          </a:p>
        </p:txBody>
      </p:sp>
      <p:sp>
        <p:nvSpPr>
          <p:cNvPr id="11" name="Content Placeholder 8">
            <a:extLst>
              <a:ext uri="{FF2B5EF4-FFF2-40B4-BE49-F238E27FC236}">
                <a16:creationId xmlns:a16="http://schemas.microsoft.com/office/drawing/2014/main" xmlns="" id="{310729EE-BD2F-4D1A-8718-AF00FFA9C7ED}"/>
              </a:ext>
            </a:extLst>
          </p:cNvPr>
          <p:cNvSpPr>
            <a:spLocks noGrp="1"/>
          </p:cNvSpPr>
          <p:nvPr>
            <p:ph idx="1"/>
          </p:nvPr>
        </p:nvSpPr>
        <p:spPr>
          <a:xfrm>
            <a:off x="673754" y="2160589"/>
            <a:ext cx="3973943" cy="4296481"/>
          </a:xfrm>
        </p:spPr>
        <p:txBody>
          <a:bodyPr>
            <a:normAutofit/>
          </a:bodyPr>
          <a:lstStyle/>
          <a:p>
            <a:r>
              <a:rPr lang="en-US" sz="2400" dirty="0">
                <a:solidFill>
                  <a:schemeClr val="bg1"/>
                </a:solidFill>
              </a:rPr>
              <a:t>Human(adj) –person - </a:t>
            </a:r>
            <a:r>
              <a:rPr lang="en-US" sz="2400" b="0" i="1" dirty="0">
                <a:solidFill>
                  <a:schemeClr val="bg1">
                    <a:lumMod val="95000"/>
                  </a:schemeClr>
                </a:solidFill>
                <a:effectLst/>
                <a:latin typeface="Arial" panose="020B0604020202020204" pitchFamily="34" charset="0"/>
              </a:rPr>
              <a:t>When he </a:t>
            </a:r>
            <a:r>
              <a:rPr lang="en-US" sz="2400" b="0" i="1" u="none" strike="noStrike" dirty="0">
                <a:solidFill>
                  <a:schemeClr val="bg1">
                    <a:lumMod val="95000"/>
                  </a:schemeClr>
                </a:solidFill>
                <a:effectLst/>
                <a:latin typeface="Arial" panose="020B0604020202020204" pitchFamily="34" charset="0"/>
                <a:hlinkClick r:id="rId2" tooltip="laughs">
                  <a:extLst>
                    <a:ext uri="{A12FA001-AC4F-418D-AE19-62706E023703}">
                      <ahyp:hlinkClr xmlns:ahyp="http://schemas.microsoft.com/office/drawing/2018/hyperlinkcolor" xmlns="" val="tx"/>
                    </a:ext>
                  </a:extLst>
                </a:hlinkClick>
              </a:rPr>
              <a:t>laughs</a:t>
            </a:r>
            <a:r>
              <a:rPr lang="en-US" sz="2400" b="0" i="1" dirty="0">
                <a:solidFill>
                  <a:schemeClr val="bg1">
                    <a:lumMod val="95000"/>
                  </a:schemeClr>
                </a:solidFill>
                <a:effectLst/>
                <a:latin typeface="Arial" panose="020B0604020202020204" pitchFamily="34" charset="0"/>
              </a:rPr>
              <a:t> it makes him </a:t>
            </a:r>
            <a:r>
              <a:rPr lang="en-US" sz="2400" b="0" i="1" u="none" strike="noStrike" dirty="0">
                <a:solidFill>
                  <a:schemeClr val="bg1">
                    <a:lumMod val="95000"/>
                  </a:schemeClr>
                </a:solidFill>
                <a:effectLst/>
                <a:latin typeface="Arial" panose="020B0604020202020204" pitchFamily="34" charset="0"/>
                <a:hlinkClick r:id="rId3" tooltip="seem">
                  <a:extLst>
                    <a:ext uri="{A12FA001-AC4F-418D-AE19-62706E023703}">
                      <ahyp:hlinkClr xmlns:ahyp="http://schemas.microsoft.com/office/drawing/2018/hyperlinkcolor" xmlns="" val="tx"/>
                    </a:ext>
                  </a:extLst>
                </a:hlinkClick>
              </a:rPr>
              <a:t>seem</a:t>
            </a:r>
            <a:r>
              <a:rPr lang="en-US" sz="2400" b="0" i="1" dirty="0">
                <a:solidFill>
                  <a:schemeClr val="bg1">
                    <a:lumMod val="95000"/>
                  </a:schemeClr>
                </a:solidFill>
                <a:effectLst/>
                <a:latin typeface="Arial" panose="020B0604020202020204" pitchFamily="34" charset="0"/>
              </a:rPr>
              <a:t> more human.</a:t>
            </a:r>
          </a:p>
          <a:p>
            <a:endParaRPr lang="en-US" sz="2400" i="1" dirty="0">
              <a:solidFill>
                <a:schemeClr val="bg1">
                  <a:lumMod val="95000"/>
                </a:schemeClr>
              </a:solidFill>
              <a:latin typeface="Arial" panose="020B0604020202020204" pitchFamily="34" charset="0"/>
            </a:endParaRPr>
          </a:p>
          <a:p>
            <a:r>
              <a:rPr lang="en-US" sz="2400" i="1" dirty="0">
                <a:solidFill>
                  <a:schemeClr val="bg1">
                    <a:lumMod val="95000"/>
                  </a:schemeClr>
                </a:solidFill>
                <a:latin typeface="Arial" panose="020B0604020202020204" pitchFamily="34" charset="0"/>
              </a:rPr>
              <a:t>Humane (adj) -</a:t>
            </a:r>
            <a:r>
              <a:rPr lang="en-US" sz="2400" dirty="0">
                <a:solidFill>
                  <a:schemeClr val="bg1"/>
                </a:solidFill>
              </a:rPr>
              <a:t> </a:t>
            </a:r>
            <a:r>
              <a:rPr lang="en-US" sz="2400" b="0" i="0" dirty="0">
                <a:solidFill>
                  <a:schemeClr val="bg1">
                    <a:lumMod val="95000"/>
                  </a:schemeClr>
                </a:solidFill>
                <a:effectLst/>
                <a:latin typeface="Roboto"/>
              </a:rPr>
              <a:t>feeling or displaying worry about the misery of another-</a:t>
            </a:r>
            <a:r>
              <a:rPr lang="en-US" sz="2400" b="0" i="0" dirty="0">
                <a:solidFill>
                  <a:srgbClr val="504A4B"/>
                </a:solidFill>
                <a:effectLst/>
                <a:latin typeface="Roboto"/>
              </a:rPr>
              <a:t> </a:t>
            </a:r>
            <a:r>
              <a:rPr lang="en-US" sz="2400" b="0" i="0" dirty="0">
                <a:solidFill>
                  <a:schemeClr val="bg1">
                    <a:lumMod val="95000"/>
                  </a:schemeClr>
                </a:solidFill>
                <a:effectLst/>
                <a:latin typeface="-apple-system"/>
              </a:rPr>
              <a:t>Our treatment must be </a:t>
            </a:r>
            <a:r>
              <a:rPr lang="en-US" sz="2400" b="1" i="0" dirty="0">
                <a:solidFill>
                  <a:schemeClr val="bg1">
                    <a:lumMod val="95000"/>
                  </a:schemeClr>
                </a:solidFill>
                <a:effectLst/>
                <a:latin typeface="-apple-system"/>
              </a:rPr>
              <a:t>humane</a:t>
            </a:r>
            <a:r>
              <a:rPr lang="en-US" sz="2400" b="0" i="0" dirty="0">
                <a:solidFill>
                  <a:schemeClr val="bg1">
                    <a:lumMod val="95000"/>
                  </a:schemeClr>
                </a:solidFill>
                <a:effectLst/>
                <a:latin typeface="-apple-system"/>
              </a:rPr>
              <a:t> to the poor. </a:t>
            </a:r>
            <a:r>
              <a:rPr lang="en-US" sz="2400" b="0" i="0" dirty="0">
                <a:solidFill>
                  <a:srgbClr val="3A3A3A"/>
                </a:solidFill>
                <a:effectLst/>
                <a:latin typeface="-apple-system"/>
              </a:rPr>
              <a:t>poor</a:t>
            </a:r>
            <a:r>
              <a:rPr lang="en-US" b="0" i="0" dirty="0">
                <a:solidFill>
                  <a:srgbClr val="3A3A3A"/>
                </a:solidFill>
                <a:effectLst/>
                <a:latin typeface="-apple-system"/>
              </a:rPr>
              <a:t>.</a:t>
            </a:r>
            <a:endParaRPr lang="en-US" dirty="0">
              <a:solidFill>
                <a:schemeClr val="bg1"/>
              </a:solidFill>
            </a:endParaRPr>
          </a:p>
        </p:txBody>
      </p:sp>
      <p:pic>
        <p:nvPicPr>
          <p:cNvPr id="5" name="Content Placeholder 4" descr="A picture containing diagram&#10;&#10;Description automatically generated">
            <a:extLst>
              <a:ext uri="{FF2B5EF4-FFF2-40B4-BE49-F238E27FC236}">
                <a16:creationId xmlns:a16="http://schemas.microsoft.com/office/drawing/2014/main" xmlns="" id="{71642D4A-0490-4C60-9F03-752B71AE3315}"/>
              </a:ext>
            </a:extLst>
          </p:cNvPr>
          <p:cNvPicPr>
            <a:picLocks noChangeAspect="1"/>
          </p:cNvPicPr>
          <p:nvPr/>
        </p:nvPicPr>
        <p:blipFill rotWithShape="1">
          <a:blip r:embed="rId4">
            <a:extLst>
              <a:ext uri="{28A0092B-C50C-407E-A947-70E740481C1C}">
                <a14:useLocalDpi xmlns:a14="http://schemas.microsoft.com/office/drawing/2010/main" val="0"/>
              </a:ext>
            </a:extLst>
          </a:blip>
          <a:srcRect t="10622"/>
          <a:stretch/>
        </p:blipFill>
        <p:spPr>
          <a:xfrm>
            <a:off x="6096000" y="643468"/>
            <a:ext cx="5537981" cy="5813602"/>
          </a:xfrm>
          <a:prstGeom prst="rect">
            <a:avLst/>
          </a:prstGeom>
        </p:spPr>
      </p:pic>
      <p:sp>
        <p:nvSpPr>
          <p:cNvPr id="18" name="Isosceles Triangle 17">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837868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F4C7E4-2990-481A-8789-6C7F02BF87EF}"/>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4393E097-7445-45C9-9552-07B3065616E1}"/>
              </a:ext>
            </a:extLst>
          </p:cNvPr>
          <p:cNvSpPr>
            <a:spLocks noGrp="1"/>
          </p:cNvSpPr>
          <p:nvPr>
            <p:ph idx="1"/>
          </p:nvPr>
        </p:nvSpPr>
        <p:spPr/>
        <p:txBody>
          <a:bodyPr/>
          <a:lstStyle/>
          <a:p>
            <a:r>
              <a:rPr lang="en-US" b="0" i="0" dirty="0">
                <a:solidFill>
                  <a:srgbClr val="333333"/>
                </a:solidFill>
                <a:effectLst/>
                <a:latin typeface="Open Sans"/>
              </a:rPr>
              <a:t>Not that I am less </a:t>
            </a:r>
            <a:r>
              <a:rPr lang="en-US" b="1" dirty="0">
                <a:solidFill>
                  <a:srgbClr val="333333"/>
                </a:solidFill>
                <a:latin typeface="Open Sans"/>
              </a:rPr>
              <a:t>_______</a:t>
            </a:r>
            <a:r>
              <a:rPr lang="en-US" b="0" i="0" dirty="0">
                <a:solidFill>
                  <a:srgbClr val="333333"/>
                </a:solidFill>
                <a:effectLst/>
                <a:latin typeface="Open Sans"/>
              </a:rPr>
              <a:t> than others, but I did not perceive that my feelings were much affected.</a:t>
            </a:r>
          </a:p>
          <a:p>
            <a:endParaRPr lang="en-US" dirty="0">
              <a:solidFill>
                <a:srgbClr val="333333"/>
              </a:solidFill>
              <a:latin typeface="Open Sans"/>
            </a:endParaRPr>
          </a:p>
          <a:p>
            <a:r>
              <a:rPr lang="en-US" dirty="0">
                <a:solidFill>
                  <a:srgbClr val="333333"/>
                </a:solidFill>
                <a:latin typeface="Open Sans"/>
              </a:rPr>
              <a:t>A. humane</a:t>
            </a:r>
          </a:p>
          <a:p>
            <a:r>
              <a:rPr lang="en-US" dirty="0">
                <a:solidFill>
                  <a:srgbClr val="333333"/>
                </a:solidFill>
                <a:latin typeface="Open Sans"/>
              </a:rPr>
              <a:t>B. human</a:t>
            </a:r>
            <a:endParaRPr lang="en-US" dirty="0"/>
          </a:p>
        </p:txBody>
      </p:sp>
    </p:spTree>
    <p:extLst>
      <p:ext uri="{BB962C8B-B14F-4D97-AF65-F5344CB8AC3E}">
        <p14:creationId xmlns:p14="http://schemas.microsoft.com/office/powerpoint/2010/main" val="1128592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50AC2A-D1AA-4787-A26E-ED8FC253D889}"/>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xmlns="" id="{9104B55E-560D-4FE9-AB1F-BB391523540C}"/>
              </a:ext>
            </a:extLst>
          </p:cNvPr>
          <p:cNvSpPr>
            <a:spLocks noGrp="1"/>
          </p:cNvSpPr>
          <p:nvPr>
            <p:ph idx="1"/>
          </p:nvPr>
        </p:nvSpPr>
        <p:spPr/>
        <p:txBody>
          <a:bodyPr/>
          <a:lstStyle/>
          <a:p>
            <a:r>
              <a:rPr lang="en-US" dirty="0"/>
              <a:t>OPTION- A</a:t>
            </a:r>
          </a:p>
        </p:txBody>
      </p:sp>
    </p:spTree>
    <p:extLst>
      <p:ext uri="{BB962C8B-B14F-4D97-AF65-F5344CB8AC3E}">
        <p14:creationId xmlns:p14="http://schemas.microsoft.com/office/powerpoint/2010/main" val="3252596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90E173CB-B408-4874-A70B-B8684F2AABF5}"/>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Elicit, illicit</a:t>
            </a:r>
          </a:p>
        </p:txBody>
      </p:sp>
      <p:sp>
        <p:nvSpPr>
          <p:cNvPr id="9" name="Content Placeholder 8">
            <a:extLst>
              <a:ext uri="{FF2B5EF4-FFF2-40B4-BE49-F238E27FC236}">
                <a16:creationId xmlns:a16="http://schemas.microsoft.com/office/drawing/2014/main" xmlns="" id="{53D7D25A-4249-4334-9DDA-A1AF1C30D05A}"/>
              </a:ext>
            </a:extLst>
          </p:cNvPr>
          <p:cNvSpPr>
            <a:spLocks noGrp="1"/>
          </p:cNvSpPr>
          <p:nvPr>
            <p:ph idx="1"/>
          </p:nvPr>
        </p:nvSpPr>
        <p:spPr>
          <a:xfrm>
            <a:off x="673754" y="2160590"/>
            <a:ext cx="3973943" cy="3440110"/>
          </a:xfrm>
        </p:spPr>
        <p:txBody>
          <a:bodyPr>
            <a:normAutofit/>
          </a:bodyPr>
          <a:lstStyle/>
          <a:p>
            <a:r>
              <a:rPr lang="en-US" sz="2000" dirty="0">
                <a:solidFill>
                  <a:schemeClr val="bg1"/>
                </a:solidFill>
              </a:rPr>
              <a:t>Elicit (verb)- to get something ,esp. information or reaction.</a:t>
            </a:r>
          </a:p>
          <a:p>
            <a:r>
              <a:rPr lang="en-US" sz="2000" b="0" i="1" dirty="0">
                <a:solidFill>
                  <a:schemeClr val="bg1">
                    <a:lumMod val="95000"/>
                  </a:schemeClr>
                </a:solidFill>
                <a:effectLst/>
                <a:latin typeface="Arial" panose="020B0604020202020204" pitchFamily="34" charset="0"/>
              </a:rPr>
              <a:t>Have you </a:t>
            </a:r>
            <a:r>
              <a:rPr lang="en-US" sz="2000" b="0" i="1" u="none" strike="noStrike" dirty="0">
                <a:solidFill>
                  <a:schemeClr val="bg1">
                    <a:lumMod val="95000"/>
                  </a:schemeClr>
                </a:solidFill>
                <a:effectLst/>
                <a:latin typeface="Arial" panose="020B0604020202020204" pitchFamily="34" charset="0"/>
                <a:hlinkClick r:id="rId2" tooltip="managed">
                  <a:extLst>
                    <a:ext uri="{A12FA001-AC4F-418D-AE19-62706E023703}">
                      <ahyp:hlinkClr xmlns:ahyp="http://schemas.microsoft.com/office/drawing/2018/hyperlinkcolor" xmlns="" val="tx"/>
                    </a:ext>
                  </a:extLst>
                </a:hlinkClick>
              </a:rPr>
              <a:t>managed</a:t>
            </a:r>
            <a:r>
              <a:rPr lang="en-US" sz="2000" b="0" i="1" dirty="0">
                <a:solidFill>
                  <a:schemeClr val="bg1">
                    <a:lumMod val="95000"/>
                  </a:schemeClr>
                </a:solidFill>
                <a:effectLst/>
                <a:latin typeface="Arial" panose="020B0604020202020204" pitchFamily="34" charset="0"/>
              </a:rPr>
              <a:t> to elicit a </a:t>
            </a:r>
            <a:r>
              <a:rPr lang="en-US" sz="2000" b="1" i="1" u="none" strike="noStrike" dirty="0">
                <a:solidFill>
                  <a:schemeClr val="bg1">
                    <a:lumMod val="95000"/>
                  </a:schemeClr>
                </a:solidFill>
                <a:effectLst/>
                <a:latin typeface="Arial" panose="020B0604020202020204" pitchFamily="34" charset="0"/>
                <a:hlinkClick r:id="rId3" tooltip="response">
                  <a:extLst>
                    <a:ext uri="{A12FA001-AC4F-418D-AE19-62706E023703}">
                      <ahyp:hlinkClr xmlns:ahyp="http://schemas.microsoft.com/office/drawing/2018/hyperlinkcolor" xmlns="" val="tx"/>
                    </a:ext>
                  </a:extLst>
                </a:hlinkClick>
              </a:rPr>
              <a:t>response</a:t>
            </a:r>
            <a:r>
              <a:rPr lang="en-US" sz="2000" b="0" i="1" dirty="0">
                <a:solidFill>
                  <a:schemeClr val="bg1">
                    <a:lumMod val="95000"/>
                  </a:schemeClr>
                </a:solidFill>
                <a:effectLst/>
                <a:latin typeface="Arial" panose="020B0604020202020204" pitchFamily="34" charset="0"/>
              </a:rPr>
              <a:t> </a:t>
            </a:r>
            <a:r>
              <a:rPr lang="en-US" sz="2000" b="1" i="1" dirty="0">
                <a:solidFill>
                  <a:schemeClr val="bg1">
                    <a:lumMod val="95000"/>
                  </a:schemeClr>
                </a:solidFill>
                <a:effectLst/>
                <a:latin typeface="Arial" panose="020B0604020202020204" pitchFamily="34" charset="0"/>
              </a:rPr>
              <a:t>from</a:t>
            </a:r>
            <a:r>
              <a:rPr lang="en-US" sz="2000" b="0" i="1" dirty="0">
                <a:solidFill>
                  <a:schemeClr val="bg1">
                    <a:lumMod val="95000"/>
                  </a:schemeClr>
                </a:solidFill>
                <a:effectLst/>
                <a:latin typeface="Arial" panose="020B0604020202020204" pitchFamily="34" charset="0"/>
              </a:rPr>
              <a:t> them </a:t>
            </a:r>
            <a:r>
              <a:rPr lang="en-US" sz="2000" b="0" i="1" u="none" strike="noStrike" dirty="0">
                <a:solidFill>
                  <a:schemeClr val="bg1">
                    <a:lumMod val="95000"/>
                  </a:schemeClr>
                </a:solidFill>
                <a:effectLst/>
                <a:latin typeface="Arial" panose="020B0604020202020204" pitchFamily="34" charset="0"/>
                <a:hlinkClick r:id="rId4" tooltip="yet">
                  <a:extLst>
                    <a:ext uri="{A12FA001-AC4F-418D-AE19-62706E023703}">
                      <ahyp:hlinkClr xmlns:ahyp="http://schemas.microsoft.com/office/drawing/2018/hyperlinkcolor" xmlns="" val="tx"/>
                    </a:ext>
                  </a:extLst>
                </a:hlinkClick>
              </a:rPr>
              <a:t>yet</a:t>
            </a:r>
            <a:r>
              <a:rPr lang="en-US" sz="2000" b="0" i="1" u="none" strike="noStrike" dirty="0">
                <a:solidFill>
                  <a:schemeClr val="bg1">
                    <a:lumMod val="95000"/>
                  </a:schemeClr>
                </a:solidFill>
                <a:effectLst/>
                <a:latin typeface="Arial" panose="020B0604020202020204" pitchFamily="34" charset="0"/>
              </a:rPr>
              <a:t>?</a:t>
            </a:r>
          </a:p>
          <a:p>
            <a:endParaRPr lang="en-US" sz="2000" i="1" dirty="0">
              <a:solidFill>
                <a:schemeClr val="bg1">
                  <a:lumMod val="95000"/>
                </a:schemeClr>
              </a:solidFill>
              <a:latin typeface="Arial" panose="020B0604020202020204" pitchFamily="34" charset="0"/>
            </a:endParaRPr>
          </a:p>
          <a:p>
            <a:r>
              <a:rPr lang="en-US" sz="2000" i="1" dirty="0">
                <a:solidFill>
                  <a:schemeClr val="bg1">
                    <a:lumMod val="95000"/>
                  </a:schemeClr>
                </a:solidFill>
                <a:latin typeface="Arial" panose="020B0604020202020204" pitchFamily="34" charset="0"/>
              </a:rPr>
              <a:t>Illicit (adj)- illegal or disapproved of by society.</a:t>
            </a:r>
          </a:p>
          <a:p>
            <a:r>
              <a:rPr lang="en-US" sz="2000" b="0" i="0" dirty="0">
                <a:solidFill>
                  <a:schemeClr val="bg1">
                    <a:lumMod val="95000"/>
                  </a:schemeClr>
                </a:solidFill>
                <a:effectLst/>
                <a:latin typeface="Roboto"/>
              </a:rPr>
              <a:t>I dumped my friend because of his illicit drug </a:t>
            </a:r>
            <a:r>
              <a:rPr lang="en-US" sz="2000" b="0" i="0" dirty="0" smtClean="0">
                <a:solidFill>
                  <a:schemeClr val="bg1">
                    <a:lumMod val="95000"/>
                  </a:schemeClr>
                </a:solidFill>
                <a:effectLst/>
                <a:latin typeface="Roboto"/>
              </a:rPr>
              <a:t>habit.</a:t>
            </a:r>
            <a:endParaRPr lang="en-US" sz="2000" dirty="0">
              <a:solidFill>
                <a:schemeClr val="bg1">
                  <a:lumMod val="95000"/>
                </a:schemeClr>
              </a:solidFill>
            </a:endParaRPr>
          </a:p>
        </p:txBody>
      </p:sp>
      <p:pic>
        <p:nvPicPr>
          <p:cNvPr id="5" name="Content Placeholder 4" descr="A picture containing graphical user interface&#10;&#10;Description automatically generated">
            <a:extLst>
              <a:ext uri="{FF2B5EF4-FFF2-40B4-BE49-F238E27FC236}">
                <a16:creationId xmlns:a16="http://schemas.microsoft.com/office/drawing/2014/main" xmlns="" id="{885DC682-2A8F-4B75-B8EB-D983F979C86A}"/>
              </a:ext>
            </a:extLst>
          </p:cNvPr>
          <p:cNvPicPr>
            <a:picLocks noChangeAspect="1"/>
          </p:cNvPicPr>
          <p:nvPr/>
        </p:nvPicPr>
        <p:blipFill rotWithShape="1">
          <a:blip r:embed="rId5">
            <a:extLst>
              <a:ext uri="{28A0092B-C50C-407E-A947-70E740481C1C}">
                <a14:useLocalDpi xmlns:a14="http://schemas.microsoft.com/office/drawing/2010/main" val="0"/>
              </a:ext>
            </a:extLst>
          </a:blip>
          <a:srcRect t="10254"/>
          <a:stretch/>
        </p:blipFill>
        <p:spPr>
          <a:xfrm>
            <a:off x="6096001" y="643467"/>
            <a:ext cx="5143500" cy="5611559"/>
          </a:xfrm>
          <a:prstGeom prst="rect">
            <a:avLst/>
          </a:prstGeom>
        </p:spPr>
      </p:pic>
      <p:sp>
        <p:nvSpPr>
          <p:cNvPr id="18" name="Isosceles Triangle 17">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8292683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80CA8B-C5AD-4A41-8C98-A01DEAC9D95E}"/>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A74CF96D-1FB3-4076-B717-9A6FBDF6246A}"/>
              </a:ext>
            </a:extLst>
          </p:cNvPr>
          <p:cNvSpPr>
            <a:spLocks noGrp="1"/>
          </p:cNvSpPr>
          <p:nvPr>
            <p:ph idx="1"/>
          </p:nvPr>
        </p:nvSpPr>
        <p:spPr/>
        <p:txBody>
          <a:bodyPr/>
          <a:lstStyle/>
          <a:p>
            <a:r>
              <a:rPr lang="en-US" dirty="0"/>
              <a:t>The teacher ……… answers from the students.</a:t>
            </a:r>
          </a:p>
          <a:p>
            <a:endParaRPr lang="en-US" dirty="0"/>
          </a:p>
          <a:p>
            <a:r>
              <a:rPr lang="en-US" dirty="0"/>
              <a:t>A. </a:t>
            </a:r>
            <a:r>
              <a:rPr lang="en-US" dirty="0" err="1"/>
              <a:t>illicited</a:t>
            </a:r>
            <a:endParaRPr lang="en-US" dirty="0"/>
          </a:p>
          <a:p>
            <a:r>
              <a:rPr lang="en-US" dirty="0"/>
              <a:t>B. elicited</a:t>
            </a:r>
          </a:p>
          <a:p>
            <a:endParaRPr lang="en-US" dirty="0"/>
          </a:p>
        </p:txBody>
      </p:sp>
    </p:spTree>
    <p:extLst>
      <p:ext uri="{BB962C8B-B14F-4D97-AF65-F5344CB8AC3E}">
        <p14:creationId xmlns:p14="http://schemas.microsoft.com/office/powerpoint/2010/main" val="11062575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8E0CF1-E2AB-4D9A-8C82-548FF963B87E}"/>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69180337-597F-4A18-8240-6BD1D3866E0F}"/>
              </a:ext>
            </a:extLst>
          </p:cNvPr>
          <p:cNvSpPr>
            <a:spLocks noGrp="1"/>
          </p:cNvSpPr>
          <p:nvPr>
            <p:ph idx="1"/>
          </p:nvPr>
        </p:nvSpPr>
        <p:spPr/>
        <p:txBody>
          <a:bodyPr/>
          <a:lstStyle/>
          <a:p>
            <a:r>
              <a:rPr lang="en-US" dirty="0"/>
              <a:t>OPTION- B</a:t>
            </a:r>
          </a:p>
        </p:txBody>
      </p:sp>
    </p:spTree>
    <p:extLst>
      <p:ext uri="{BB962C8B-B14F-4D97-AF65-F5344CB8AC3E}">
        <p14:creationId xmlns:p14="http://schemas.microsoft.com/office/powerpoint/2010/main" val="33940908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15EB1BBF-CBA6-4C27-96E5-B9A7DFB46E43}"/>
              </a:ext>
            </a:extLst>
          </p:cNvPr>
          <p:cNvSpPr>
            <a:spLocks noGrp="1"/>
          </p:cNvSpPr>
          <p:nvPr>
            <p:ph type="title"/>
          </p:nvPr>
        </p:nvSpPr>
        <p:spPr>
          <a:xfrm>
            <a:off x="673754" y="172279"/>
            <a:ext cx="4203045" cy="1085022"/>
          </a:xfrm>
        </p:spPr>
        <p:txBody>
          <a:bodyPr anchor="ctr">
            <a:normAutofit fontScale="90000"/>
          </a:bodyPr>
          <a:lstStyle/>
          <a:p>
            <a:r>
              <a:rPr lang="en-US" dirty="0">
                <a:solidFill>
                  <a:schemeClr val="bg1"/>
                </a:solidFill>
              </a:rPr>
              <a:t>Complement, Compliment</a:t>
            </a:r>
          </a:p>
        </p:txBody>
      </p:sp>
      <p:sp>
        <p:nvSpPr>
          <p:cNvPr id="9" name="Content Placeholder 8">
            <a:extLst>
              <a:ext uri="{FF2B5EF4-FFF2-40B4-BE49-F238E27FC236}">
                <a16:creationId xmlns:a16="http://schemas.microsoft.com/office/drawing/2014/main" xmlns="" id="{FDA606C1-9EE3-44CC-9699-A17EFEC42F8A}"/>
              </a:ext>
            </a:extLst>
          </p:cNvPr>
          <p:cNvSpPr>
            <a:spLocks noGrp="1"/>
          </p:cNvSpPr>
          <p:nvPr>
            <p:ph idx="1"/>
          </p:nvPr>
        </p:nvSpPr>
        <p:spPr>
          <a:xfrm>
            <a:off x="673754" y="1429580"/>
            <a:ext cx="3973943" cy="4171120"/>
          </a:xfrm>
        </p:spPr>
        <p:txBody>
          <a:bodyPr>
            <a:noAutofit/>
          </a:bodyPr>
          <a:lstStyle/>
          <a:p>
            <a:r>
              <a:rPr lang="en-US" sz="2000" dirty="0">
                <a:solidFill>
                  <a:schemeClr val="bg1"/>
                </a:solidFill>
              </a:rPr>
              <a:t>Complement (verb) -</a:t>
            </a:r>
            <a:r>
              <a:rPr lang="en-US" sz="2000" b="1" i="0" dirty="0">
                <a:solidFill>
                  <a:srgbClr val="1D2A57"/>
                </a:solidFill>
                <a:effectLst/>
                <a:latin typeface="Arial" panose="020B0604020202020204" pitchFamily="34" charset="0"/>
              </a:rPr>
              <a:t> </a:t>
            </a:r>
            <a:r>
              <a:rPr lang="en-US" sz="2000" b="1" i="0" dirty="0">
                <a:solidFill>
                  <a:schemeClr val="bg1">
                    <a:lumMod val="95000"/>
                  </a:schemeClr>
                </a:solidFill>
                <a:effectLst/>
                <a:latin typeface="Arial" panose="020B0604020202020204" pitchFamily="34" charset="0"/>
              </a:rPr>
              <a:t>to make something </a:t>
            </a:r>
            <a:r>
              <a:rPr lang="en-US" sz="2000" b="1" i="0" u="none" strike="noStrike" dirty="0">
                <a:solidFill>
                  <a:schemeClr val="bg1">
                    <a:lumMod val="95000"/>
                  </a:schemeClr>
                </a:solidFill>
                <a:effectLst/>
                <a:latin typeface="Arial" panose="020B0604020202020204" pitchFamily="34" charset="0"/>
                <a:hlinkClick r:id="rId2" tooltip="else">
                  <a:extLst>
                    <a:ext uri="{A12FA001-AC4F-418D-AE19-62706E023703}">
                      <ahyp:hlinkClr xmlns:ahyp="http://schemas.microsoft.com/office/drawing/2018/hyperlinkcolor" xmlns="" val="tx"/>
                    </a:ext>
                  </a:extLst>
                </a:hlinkClick>
              </a:rPr>
              <a:t>else</a:t>
            </a:r>
            <a:r>
              <a:rPr lang="en-US" sz="2000" b="1" i="0" dirty="0">
                <a:solidFill>
                  <a:schemeClr val="bg1">
                    <a:lumMod val="95000"/>
                  </a:schemeClr>
                </a:solidFill>
                <a:effectLst/>
                <a:latin typeface="Arial" panose="020B0604020202020204" pitchFamily="34" charset="0"/>
              </a:rPr>
              <a:t> </a:t>
            </a:r>
            <a:r>
              <a:rPr lang="en-US" sz="2000" b="1" i="0" u="none" strike="noStrike" dirty="0">
                <a:solidFill>
                  <a:schemeClr val="bg1">
                    <a:lumMod val="95000"/>
                  </a:schemeClr>
                </a:solidFill>
                <a:effectLst/>
                <a:latin typeface="Arial" panose="020B0604020202020204" pitchFamily="34" charset="0"/>
                <a:hlinkClick r:id="rId3" tooltip="seem">
                  <a:extLst>
                    <a:ext uri="{A12FA001-AC4F-418D-AE19-62706E023703}">
                      <ahyp:hlinkClr xmlns:ahyp="http://schemas.microsoft.com/office/drawing/2018/hyperlinkcolor" xmlns="" val="tx"/>
                    </a:ext>
                  </a:extLst>
                </a:hlinkClick>
              </a:rPr>
              <a:t>seem</a:t>
            </a:r>
            <a:r>
              <a:rPr lang="en-US" sz="2000" b="1" i="0" dirty="0">
                <a:solidFill>
                  <a:schemeClr val="bg1">
                    <a:lumMod val="95000"/>
                  </a:schemeClr>
                </a:solidFill>
                <a:effectLst/>
                <a:latin typeface="Arial" panose="020B0604020202020204" pitchFamily="34" charset="0"/>
              </a:rPr>
              <a:t> </a:t>
            </a:r>
            <a:r>
              <a:rPr lang="en-US" sz="2000" b="1" i="0" u="none" strike="noStrike" dirty="0">
                <a:solidFill>
                  <a:schemeClr val="bg1">
                    <a:lumMod val="95000"/>
                  </a:schemeClr>
                </a:solidFill>
                <a:effectLst/>
                <a:latin typeface="Arial" panose="020B0604020202020204" pitchFamily="34" charset="0"/>
                <a:hlinkClick r:id="rId4" tooltip="better">
                  <a:extLst>
                    <a:ext uri="{A12FA001-AC4F-418D-AE19-62706E023703}">
                      <ahyp:hlinkClr xmlns:ahyp="http://schemas.microsoft.com/office/drawing/2018/hyperlinkcolor" xmlns="" val="tx"/>
                    </a:ext>
                  </a:extLst>
                </a:hlinkClick>
              </a:rPr>
              <a:t>better</a:t>
            </a:r>
            <a:r>
              <a:rPr lang="en-US" sz="2000" b="1" i="0" dirty="0">
                <a:solidFill>
                  <a:schemeClr val="bg1">
                    <a:lumMod val="95000"/>
                  </a:schemeClr>
                </a:solidFill>
                <a:effectLst/>
                <a:latin typeface="Arial" panose="020B0604020202020204" pitchFamily="34" charset="0"/>
              </a:rPr>
              <a:t> or more </a:t>
            </a:r>
            <a:r>
              <a:rPr lang="en-US" sz="2000" b="1" i="0" u="none" strike="noStrike" dirty="0">
                <a:solidFill>
                  <a:schemeClr val="bg1">
                    <a:lumMod val="95000"/>
                  </a:schemeClr>
                </a:solidFill>
                <a:effectLst/>
                <a:latin typeface="Arial" panose="020B0604020202020204" pitchFamily="34" charset="0"/>
                <a:hlinkClick r:id="rId5" tooltip="attractive">
                  <a:extLst>
                    <a:ext uri="{A12FA001-AC4F-418D-AE19-62706E023703}">
                      <ahyp:hlinkClr xmlns:ahyp="http://schemas.microsoft.com/office/drawing/2018/hyperlinkcolor" xmlns="" val="tx"/>
                    </a:ext>
                  </a:extLst>
                </a:hlinkClick>
              </a:rPr>
              <a:t>attractive</a:t>
            </a:r>
            <a:r>
              <a:rPr lang="en-US" sz="2000" b="1" i="0" dirty="0">
                <a:solidFill>
                  <a:schemeClr val="bg1">
                    <a:lumMod val="95000"/>
                  </a:schemeClr>
                </a:solidFill>
                <a:effectLst/>
                <a:latin typeface="Arial" panose="020B0604020202020204" pitchFamily="34" charset="0"/>
              </a:rPr>
              <a:t> when </a:t>
            </a:r>
            <a:r>
              <a:rPr lang="en-US" sz="2000" b="1" i="0" dirty="0" smtClean="0">
                <a:solidFill>
                  <a:schemeClr val="bg1">
                    <a:lumMod val="95000"/>
                  </a:schemeClr>
                </a:solidFill>
                <a:effectLst/>
                <a:latin typeface="Arial" panose="020B0604020202020204" pitchFamily="34" charset="0"/>
              </a:rPr>
              <a:t>           </a:t>
            </a:r>
            <a:r>
              <a:rPr lang="en-US" sz="2000" b="1" i="0" u="none" strike="noStrike" dirty="0" smtClean="0">
                <a:solidFill>
                  <a:schemeClr val="bg1">
                    <a:lumMod val="95000"/>
                  </a:schemeClr>
                </a:solidFill>
                <a:effectLst/>
                <a:latin typeface="Arial" panose="020B0604020202020204" pitchFamily="34" charset="0"/>
                <a:hlinkClick r:id="rId6" tooltip="combining">
                  <a:extLst>
                    <a:ext uri="{A12FA001-AC4F-418D-AE19-62706E023703}">
                      <ahyp:hlinkClr xmlns:ahyp="http://schemas.microsoft.com/office/drawing/2018/hyperlinkcolor" xmlns="" val="tx"/>
                    </a:ext>
                  </a:extLst>
                </a:hlinkClick>
              </a:rPr>
              <a:t>combining</a:t>
            </a:r>
            <a:r>
              <a:rPr lang="en-US" sz="2000" b="1" i="0" dirty="0">
                <a:solidFill>
                  <a:schemeClr val="bg1">
                    <a:lumMod val="95000"/>
                  </a:schemeClr>
                </a:solidFill>
                <a:effectLst/>
                <a:latin typeface="Arial" panose="020B0604020202020204" pitchFamily="34" charset="0"/>
              </a:rPr>
              <a:t> with it: </a:t>
            </a:r>
          </a:p>
          <a:p>
            <a:r>
              <a:rPr lang="en-US" sz="2000" b="1" dirty="0">
                <a:solidFill>
                  <a:schemeClr val="bg1">
                    <a:lumMod val="95000"/>
                  </a:schemeClr>
                </a:solidFill>
                <a:latin typeface="Arial" panose="020B0604020202020204" pitchFamily="34" charset="0"/>
              </a:rPr>
              <a:t>The music complements her voice perfectly.</a:t>
            </a:r>
          </a:p>
          <a:p>
            <a:endParaRPr lang="en-US" sz="2000" b="1" dirty="0">
              <a:solidFill>
                <a:schemeClr val="bg1">
                  <a:lumMod val="95000"/>
                </a:schemeClr>
              </a:solidFill>
              <a:latin typeface="Arial" panose="020B0604020202020204" pitchFamily="34" charset="0"/>
            </a:endParaRPr>
          </a:p>
          <a:p>
            <a:r>
              <a:rPr lang="en-US" sz="2000" dirty="0">
                <a:solidFill>
                  <a:schemeClr val="bg1">
                    <a:lumMod val="95000"/>
                  </a:schemeClr>
                </a:solidFill>
              </a:rPr>
              <a:t>Compliment (noun)-a remark that expresses approval, admiration respect.</a:t>
            </a:r>
          </a:p>
          <a:p>
            <a:r>
              <a:rPr lang="en-US" sz="2000" b="0" i="0" dirty="0">
                <a:solidFill>
                  <a:schemeClr val="bg1">
                    <a:lumMod val="95000"/>
                  </a:schemeClr>
                </a:solidFill>
                <a:effectLst/>
                <a:latin typeface="Roboto"/>
              </a:rPr>
              <a:t>I just wanted to compliment you for the wonderful speech you gave tonight.</a:t>
            </a:r>
            <a:endParaRPr lang="en-US" sz="2000" dirty="0">
              <a:solidFill>
                <a:schemeClr val="bg1">
                  <a:lumMod val="95000"/>
                </a:schemeClr>
              </a:solidFill>
            </a:endParaRPr>
          </a:p>
        </p:txBody>
      </p:sp>
      <p:pic>
        <p:nvPicPr>
          <p:cNvPr id="5" name="Content Placeholder 4" descr="Timeline&#10;&#10;Description automatically generated">
            <a:extLst>
              <a:ext uri="{FF2B5EF4-FFF2-40B4-BE49-F238E27FC236}">
                <a16:creationId xmlns:a16="http://schemas.microsoft.com/office/drawing/2014/main" xmlns="" id="{F4FBAD3F-EDD2-49EE-A883-C54B81120889}"/>
              </a:ext>
            </a:extLst>
          </p:cNvPr>
          <p:cNvPicPr>
            <a:picLocks noChangeAspect="1"/>
          </p:cNvPicPr>
          <p:nvPr/>
        </p:nvPicPr>
        <p:blipFill rotWithShape="1">
          <a:blip r:embed="rId7">
            <a:extLst>
              <a:ext uri="{28A0092B-C50C-407E-A947-70E740481C1C}">
                <a14:useLocalDpi xmlns:a14="http://schemas.microsoft.com/office/drawing/2010/main" val="0"/>
              </a:ext>
            </a:extLst>
          </a:blip>
          <a:srcRect t="17915" b="17140"/>
          <a:stretch/>
        </p:blipFill>
        <p:spPr>
          <a:xfrm>
            <a:off x="6096000" y="520505"/>
            <a:ext cx="5422245" cy="5205046"/>
          </a:xfrm>
          <a:prstGeom prst="rect">
            <a:avLst/>
          </a:prstGeom>
        </p:spPr>
      </p:pic>
      <p:sp>
        <p:nvSpPr>
          <p:cNvPr id="18" name="Isosceles Triangle 17">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331557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83161B-BCAC-4ECF-BE49-D5CE15024B45}"/>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B0421159-908D-4C11-B79E-88A6E127D8F7}"/>
              </a:ext>
            </a:extLst>
          </p:cNvPr>
          <p:cNvSpPr>
            <a:spLocks noGrp="1"/>
          </p:cNvSpPr>
          <p:nvPr>
            <p:ph idx="1"/>
          </p:nvPr>
        </p:nvSpPr>
        <p:spPr/>
        <p:txBody>
          <a:bodyPr/>
          <a:lstStyle/>
          <a:p>
            <a:r>
              <a:rPr lang="en-IN" sz="1800" dirty="0">
                <a:solidFill>
                  <a:srgbClr val="333333"/>
                </a:solidFill>
                <a:effectLst/>
                <a:latin typeface="Roboto"/>
                <a:ea typeface="Roboto"/>
                <a:cs typeface="Roboto"/>
              </a:rPr>
              <a:t>The teacher _______ the boy on his success.</a:t>
            </a:r>
          </a:p>
          <a:p>
            <a:pPr marL="0" indent="0">
              <a:buNone/>
            </a:pPr>
            <a:r>
              <a:rPr lang="en-IN" sz="1800" dirty="0">
                <a:solidFill>
                  <a:srgbClr val="333333"/>
                </a:solidFill>
                <a:effectLst/>
                <a:latin typeface="Roboto"/>
                <a:ea typeface="Roboto"/>
                <a:cs typeface="Roboto"/>
              </a:rPr>
              <a:t/>
            </a:r>
            <a:br>
              <a:rPr lang="en-IN" sz="1800" dirty="0">
                <a:solidFill>
                  <a:srgbClr val="333333"/>
                </a:solidFill>
                <a:effectLst/>
                <a:latin typeface="Roboto"/>
                <a:ea typeface="Roboto"/>
                <a:cs typeface="Roboto"/>
              </a:rPr>
            </a:br>
            <a:r>
              <a:rPr lang="en-IN" sz="1800" dirty="0">
                <a:solidFill>
                  <a:srgbClr val="333333"/>
                </a:solidFill>
                <a:effectLst/>
                <a:latin typeface="Roboto"/>
                <a:ea typeface="Roboto"/>
                <a:cs typeface="Roboto"/>
              </a:rPr>
              <a:t>a. complimented</a:t>
            </a:r>
            <a:br>
              <a:rPr lang="en-IN" sz="1800" dirty="0">
                <a:solidFill>
                  <a:srgbClr val="333333"/>
                </a:solidFill>
                <a:effectLst/>
                <a:latin typeface="Roboto"/>
                <a:ea typeface="Roboto"/>
                <a:cs typeface="Roboto"/>
              </a:rPr>
            </a:br>
            <a:r>
              <a:rPr lang="en-IN" sz="1800" dirty="0">
                <a:solidFill>
                  <a:srgbClr val="333333"/>
                </a:solidFill>
                <a:effectLst/>
                <a:latin typeface="Roboto"/>
                <a:ea typeface="Roboto"/>
                <a:cs typeface="Roboto"/>
              </a:rPr>
              <a:t>b. complemented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57758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marR="0">
              <a:lnSpc>
                <a:spcPct val="115000"/>
              </a:lnSpc>
              <a:spcBef>
                <a:spcPts val="0"/>
              </a:spcBef>
              <a:spcAft>
                <a:spcPts val="1000"/>
              </a:spcAft>
            </a:pPr>
            <a:r>
              <a:rPr lang="en-US" sz="2000" b="1" i="1" u="sng" dirty="0">
                <a:latin typeface="Calibri"/>
                <a:ea typeface="Calibri"/>
                <a:cs typeface="Times New Roman"/>
              </a:rPr>
              <a:t>Homophones</a:t>
            </a:r>
            <a:endParaRPr lang="en-US" sz="1400" dirty="0">
              <a:latin typeface="Calibri"/>
              <a:ea typeface="Calibri"/>
              <a:cs typeface="Times New Roman"/>
            </a:endParaRPr>
          </a:p>
          <a:p>
            <a:pPr marL="0" marR="0">
              <a:lnSpc>
                <a:spcPct val="115000"/>
              </a:lnSpc>
              <a:spcBef>
                <a:spcPts val="0"/>
              </a:spcBef>
              <a:spcAft>
                <a:spcPts val="1000"/>
              </a:spcAft>
            </a:pPr>
            <a:r>
              <a:rPr lang="en-US" dirty="0">
                <a:latin typeface="Calibri"/>
                <a:ea typeface="Calibri"/>
                <a:cs typeface="Times New Roman"/>
              </a:rPr>
              <a:t>There, their, and they’re  are probably the most misused words in the English language. They’ve been misused on restaurant signs, in Internet comments, and across bumper stickers. What is it about these words that make their usage so tricky? The answer: they’re homophones.</a:t>
            </a:r>
            <a:endParaRPr lang="en-US" sz="1400" dirty="0">
              <a:latin typeface="Calibri"/>
              <a:ea typeface="Calibri"/>
              <a:cs typeface="Times New Roman"/>
            </a:endParaRPr>
          </a:p>
          <a:p>
            <a:pPr marL="0" marR="0">
              <a:lnSpc>
                <a:spcPct val="115000"/>
              </a:lnSpc>
              <a:spcBef>
                <a:spcPts val="0"/>
              </a:spcBef>
              <a:spcAft>
                <a:spcPts val="1000"/>
              </a:spcAft>
            </a:pPr>
            <a:r>
              <a:rPr lang="en-US" dirty="0">
                <a:latin typeface="Calibri"/>
                <a:ea typeface="Calibri"/>
                <a:cs typeface="Times New Roman"/>
              </a:rPr>
              <a:t>Homophones (homo meaning same and phone meaning sound) are words that are pronounced the same but are different in meaning. They differ from homonyms because they are not spelled the same, as you can see in the example of there </a:t>
            </a:r>
            <a:r>
              <a:rPr lang="en-US" b="1" dirty="0">
                <a:latin typeface="Calibri"/>
                <a:ea typeface="Calibri"/>
                <a:cs typeface="Times New Roman"/>
              </a:rPr>
              <a:t>(indicating a place or idea),</a:t>
            </a:r>
            <a:r>
              <a:rPr lang="en-US" dirty="0">
                <a:latin typeface="Calibri"/>
                <a:ea typeface="Calibri"/>
                <a:cs typeface="Times New Roman"/>
              </a:rPr>
              <a:t> their </a:t>
            </a:r>
            <a:r>
              <a:rPr lang="en-US" b="1" dirty="0">
                <a:latin typeface="Calibri"/>
                <a:ea typeface="Calibri"/>
                <a:cs typeface="Times New Roman"/>
              </a:rPr>
              <a:t>(indicating possession),</a:t>
            </a:r>
            <a:r>
              <a:rPr lang="en-US" dirty="0">
                <a:latin typeface="Calibri"/>
                <a:ea typeface="Calibri"/>
                <a:cs typeface="Times New Roman"/>
              </a:rPr>
              <a:t> and they’re </a:t>
            </a:r>
            <a:r>
              <a:rPr lang="en-US" b="1" dirty="0">
                <a:latin typeface="Calibri"/>
                <a:ea typeface="Calibri"/>
                <a:cs typeface="Times New Roman"/>
              </a:rPr>
              <a:t>(indicating a contraction of they are). </a:t>
            </a:r>
            <a:endParaRPr lang="en-US" sz="1400" dirty="0">
              <a:latin typeface="Calibri"/>
              <a:ea typeface="Calibri"/>
              <a:cs typeface="Times New Roman"/>
            </a:endParaRPr>
          </a:p>
          <a:p>
            <a:endParaRPr lang="en-US" dirty="0"/>
          </a:p>
        </p:txBody>
      </p:sp>
    </p:spTree>
    <p:extLst>
      <p:ext uri="{BB962C8B-B14F-4D97-AF65-F5344CB8AC3E}">
        <p14:creationId xmlns:p14="http://schemas.microsoft.com/office/powerpoint/2010/main" val="1925689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869AAE-FC5F-4209-A027-EA9EB315456A}"/>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xmlns="" id="{98D5BEC1-18B7-4001-80A4-48A1E27A580E}"/>
              </a:ext>
            </a:extLst>
          </p:cNvPr>
          <p:cNvSpPr>
            <a:spLocks noGrp="1"/>
          </p:cNvSpPr>
          <p:nvPr>
            <p:ph idx="1"/>
          </p:nvPr>
        </p:nvSpPr>
        <p:spPr/>
        <p:txBody>
          <a:bodyPr/>
          <a:lstStyle/>
          <a:p>
            <a:r>
              <a:rPr lang="en-US" dirty="0"/>
              <a:t>OPTION-A</a:t>
            </a:r>
          </a:p>
        </p:txBody>
      </p:sp>
    </p:spTree>
    <p:extLst>
      <p:ext uri="{BB962C8B-B14F-4D97-AF65-F5344CB8AC3E}">
        <p14:creationId xmlns:p14="http://schemas.microsoft.com/office/powerpoint/2010/main" val="40155916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E369BC71-C5DC-4F4E-9870-778D011B667A}"/>
              </a:ext>
            </a:extLst>
          </p:cNvPr>
          <p:cNvSpPr>
            <a:spLocks noGrp="1"/>
          </p:cNvSpPr>
          <p:nvPr>
            <p:ph type="title"/>
          </p:nvPr>
        </p:nvSpPr>
        <p:spPr>
          <a:xfrm>
            <a:off x="673754" y="182881"/>
            <a:ext cx="4203045" cy="914399"/>
          </a:xfrm>
        </p:spPr>
        <p:txBody>
          <a:bodyPr anchor="ctr">
            <a:normAutofit fontScale="90000"/>
          </a:bodyPr>
          <a:lstStyle/>
          <a:p>
            <a:r>
              <a:rPr lang="en-US" dirty="0">
                <a:solidFill>
                  <a:schemeClr val="bg1"/>
                </a:solidFill>
              </a:rPr>
              <a:t>Stationary, Stationery</a:t>
            </a:r>
          </a:p>
        </p:txBody>
      </p:sp>
      <p:sp>
        <p:nvSpPr>
          <p:cNvPr id="9" name="Content Placeholder 8">
            <a:extLst>
              <a:ext uri="{FF2B5EF4-FFF2-40B4-BE49-F238E27FC236}">
                <a16:creationId xmlns:a16="http://schemas.microsoft.com/office/drawing/2014/main" xmlns="" id="{87C5E73F-03E8-4CDE-BF4E-9A84F2E80E1D}"/>
              </a:ext>
            </a:extLst>
          </p:cNvPr>
          <p:cNvSpPr>
            <a:spLocks noGrp="1"/>
          </p:cNvSpPr>
          <p:nvPr>
            <p:ph idx="1"/>
          </p:nvPr>
        </p:nvSpPr>
        <p:spPr>
          <a:xfrm>
            <a:off x="673754" y="1280161"/>
            <a:ext cx="3973943" cy="4320539"/>
          </a:xfrm>
        </p:spPr>
        <p:txBody>
          <a:bodyPr>
            <a:normAutofit/>
          </a:bodyPr>
          <a:lstStyle/>
          <a:p>
            <a:r>
              <a:rPr lang="en-US" sz="2000" dirty="0">
                <a:solidFill>
                  <a:schemeClr val="bg1"/>
                </a:solidFill>
              </a:rPr>
              <a:t>Stationary( adj)- not changing</a:t>
            </a:r>
          </a:p>
          <a:p>
            <a:r>
              <a:rPr lang="en-US" sz="2000" b="0" i="0" dirty="0">
                <a:solidFill>
                  <a:schemeClr val="bg1">
                    <a:lumMod val="95000"/>
                  </a:schemeClr>
                </a:solidFill>
                <a:effectLst/>
                <a:latin typeface="Roboto"/>
              </a:rPr>
              <a:t>I just wanted to compliment you for the wonderful speech you gave tonight.</a:t>
            </a:r>
            <a:r>
              <a:rPr lang="en-US" sz="2000" dirty="0">
                <a:solidFill>
                  <a:schemeClr val="bg1">
                    <a:lumMod val="95000"/>
                  </a:schemeClr>
                </a:solidFill>
              </a:rPr>
              <a:t>.</a:t>
            </a:r>
          </a:p>
          <a:p>
            <a:endParaRPr lang="en-US" sz="2000" dirty="0">
              <a:solidFill>
                <a:schemeClr val="bg1"/>
              </a:solidFill>
            </a:endParaRPr>
          </a:p>
          <a:p>
            <a:r>
              <a:rPr lang="en-US" sz="2000" dirty="0">
                <a:solidFill>
                  <a:schemeClr val="bg1"/>
                </a:solidFill>
              </a:rPr>
              <a:t>Stationery (noun)- the things needed for writing ,such as paper, pens, pencils and envelopes.</a:t>
            </a:r>
          </a:p>
          <a:p>
            <a:r>
              <a:rPr lang="en-US" sz="2000" dirty="0">
                <a:solidFill>
                  <a:schemeClr val="bg1"/>
                </a:solidFill>
              </a:rPr>
              <a:t>I got these folders at the stationery store.</a:t>
            </a:r>
          </a:p>
        </p:txBody>
      </p:sp>
      <p:pic>
        <p:nvPicPr>
          <p:cNvPr id="5" name="Content Placeholder 4" descr="Diagram&#10;&#10;Description automatically generated">
            <a:extLst>
              <a:ext uri="{FF2B5EF4-FFF2-40B4-BE49-F238E27FC236}">
                <a16:creationId xmlns:a16="http://schemas.microsoft.com/office/drawing/2014/main" xmlns="" id="{9D881608-DA75-4E79-BEA7-DEA344D8385E}"/>
              </a:ext>
            </a:extLst>
          </p:cNvPr>
          <p:cNvPicPr>
            <a:picLocks noChangeAspect="1"/>
          </p:cNvPicPr>
          <p:nvPr/>
        </p:nvPicPr>
        <p:blipFill rotWithShape="1">
          <a:blip r:embed="rId2">
            <a:extLst>
              <a:ext uri="{28A0092B-C50C-407E-A947-70E740481C1C}">
                <a14:useLocalDpi xmlns:a14="http://schemas.microsoft.com/office/drawing/2010/main" val="0"/>
              </a:ext>
            </a:extLst>
          </a:blip>
          <a:srcRect t="17089" b="14111"/>
          <a:stretch/>
        </p:blipFill>
        <p:spPr>
          <a:xfrm>
            <a:off x="6096001" y="914401"/>
            <a:ext cx="5143500" cy="5050302"/>
          </a:xfrm>
          <a:prstGeom prst="rect">
            <a:avLst/>
          </a:prstGeom>
        </p:spPr>
      </p:pic>
      <p:sp>
        <p:nvSpPr>
          <p:cNvPr id="18" name="Isosceles Triangle 17">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4276028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9BE18-546C-4DBA-8FE9-A6BE74E91694}"/>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22DF10F3-3676-4D53-8062-33CADE94DAEA}"/>
              </a:ext>
            </a:extLst>
          </p:cNvPr>
          <p:cNvSpPr>
            <a:spLocks noGrp="1"/>
          </p:cNvSpPr>
          <p:nvPr>
            <p:ph idx="1"/>
          </p:nvPr>
        </p:nvSpPr>
        <p:spPr/>
        <p:txBody>
          <a:bodyPr/>
          <a:lstStyle/>
          <a:p>
            <a:r>
              <a:rPr lang="en-US" dirty="0"/>
              <a:t>My grandmother has given me a lot of ……….. over the years. I think she wants me to use it to write her.</a:t>
            </a:r>
          </a:p>
          <a:p>
            <a:pPr marL="0" indent="0">
              <a:buNone/>
            </a:pPr>
            <a:endParaRPr lang="en-US" dirty="0"/>
          </a:p>
          <a:p>
            <a:r>
              <a:rPr lang="en-US" dirty="0"/>
              <a:t>A. stationary</a:t>
            </a:r>
          </a:p>
          <a:p>
            <a:r>
              <a:rPr lang="en-US" dirty="0"/>
              <a:t>B. stationery</a:t>
            </a:r>
          </a:p>
          <a:p>
            <a:endParaRPr lang="en-US" dirty="0"/>
          </a:p>
        </p:txBody>
      </p:sp>
    </p:spTree>
    <p:extLst>
      <p:ext uri="{BB962C8B-B14F-4D97-AF65-F5344CB8AC3E}">
        <p14:creationId xmlns:p14="http://schemas.microsoft.com/office/powerpoint/2010/main" val="8334601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55518D-E1B6-43C5-AF7E-BBB0926DE328}"/>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xmlns="" id="{AD6B021F-0613-4DF1-B2D8-270B085401F6}"/>
              </a:ext>
            </a:extLst>
          </p:cNvPr>
          <p:cNvSpPr>
            <a:spLocks noGrp="1"/>
          </p:cNvSpPr>
          <p:nvPr>
            <p:ph idx="1"/>
          </p:nvPr>
        </p:nvSpPr>
        <p:spPr/>
        <p:txBody>
          <a:bodyPr/>
          <a:lstStyle/>
          <a:p>
            <a:r>
              <a:rPr lang="en-US" dirty="0"/>
              <a:t>OPTION- B</a:t>
            </a:r>
          </a:p>
        </p:txBody>
      </p:sp>
    </p:spTree>
    <p:extLst>
      <p:ext uri="{BB962C8B-B14F-4D97-AF65-F5344CB8AC3E}">
        <p14:creationId xmlns:p14="http://schemas.microsoft.com/office/powerpoint/2010/main" val="24502460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BDAC9598-C69D-42C6-82CE-D174B03623E6}"/>
              </a:ext>
            </a:extLst>
          </p:cNvPr>
          <p:cNvSpPr>
            <a:spLocks noGrp="1"/>
          </p:cNvSpPr>
          <p:nvPr>
            <p:ph type="title"/>
          </p:nvPr>
        </p:nvSpPr>
        <p:spPr>
          <a:xfrm>
            <a:off x="673754" y="1"/>
            <a:ext cx="4203045" cy="1033670"/>
          </a:xfrm>
        </p:spPr>
        <p:txBody>
          <a:bodyPr anchor="ctr">
            <a:normAutofit/>
          </a:bodyPr>
          <a:lstStyle/>
          <a:p>
            <a:r>
              <a:rPr lang="en-US" dirty="0">
                <a:solidFill>
                  <a:schemeClr val="bg1"/>
                </a:solidFill>
              </a:rPr>
              <a:t>Advise, Advice</a:t>
            </a:r>
          </a:p>
        </p:txBody>
      </p:sp>
      <p:sp>
        <p:nvSpPr>
          <p:cNvPr id="9" name="Content Placeholder 8">
            <a:extLst>
              <a:ext uri="{FF2B5EF4-FFF2-40B4-BE49-F238E27FC236}">
                <a16:creationId xmlns:a16="http://schemas.microsoft.com/office/drawing/2014/main" xmlns="" id="{4B50DB79-02A1-4BA8-BE4C-530D4B05C134}"/>
              </a:ext>
            </a:extLst>
          </p:cNvPr>
          <p:cNvSpPr>
            <a:spLocks noGrp="1"/>
          </p:cNvSpPr>
          <p:nvPr>
            <p:ph idx="1"/>
          </p:nvPr>
        </p:nvSpPr>
        <p:spPr>
          <a:xfrm>
            <a:off x="673754" y="1033671"/>
            <a:ext cx="3973943" cy="5180861"/>
          </a:xfrm>
        </p:spPr>
        <p:txBody>
          <a:bodyPr>
            <a:noAutofit/>
          </a:bodyPr>
          <a:lstStyle/>
          <a:p>
            <a:r>
              <a:rPr lang="en-US" sz="2000" dirty="0">
                <a:solidFill>
                  <a:schemeClr val="bg1"/>
                </a:solidFill>
              </a:rPr>
              <a:t>Advise ( verb) </a:t>
            </a:r>
            <a:r>
              <a:rPr lang="en-US" sz="2000" dirty="0">
                <a:solidFill>
                  <a:schemeClr val="bg1">
                    <a:lumMod val="95000"/>
                  </a:schemeClr>
                </a:solidFill>
              </a:rPr>
              <a:t>- </a:t>
            </a:r>
            <a:r>
              <a:rPr lang="en-US" sz="2000" b="0" i="0" dirty="0">
                <a:solidFill>
                  <a:schemeClr val="bg1">
                    <a:lumMod val="95000"/>
                  </a:schemeClr>
                </a:solidFill>
                <a:effectLst/>
                <a:latin typeface="Roboto"/>
              </a:rPr>
              <a:t>to offer suggestions to a person or group</a:t>
            </a:r>
          </a:p>
          <a:p>
            <a:r>
              <a:rPr lang="en-US" sz="2000" b="0" i="0" dirty="0">
                <a:solidFill>
                  <a:schemeClr val="bg1">
                    <a:lumMod val="95000"/>
                  </a:schemeClr>
                </a:solidFill>
                <a:effectLst/>
                <a:latin typeface="Roboto"/>
              </a:rPr>
              <a:t>At the meeting, the school counselor will advise me on some of my career options.</a:t>
            </a:r>
            <a:endParaRPr lang="en-US" sz="2000" dirty="0">
              <a:solidFill>
                <a:schemeClr val="bg1">
                  <a:lumMod val="95000"/>
                </a:schemeClr>
              </a:solidFill>
              <a:latin typeface="Roboto"/>
            </a:endParaRPr>
          </a:p>
          <a:p>
            <a:endParaRPr lang="en-US" sz="2000" dirty="0">
              <a:solidFill>
                <a:schemeClr val="bg1">
                  <a:lumMod val="95000"/>
                </a:schemeClr>
              </a:solidFill>
              <a:latin typeface="Roboto"/>
            </a:endParaRPr>
          </a:p>
          <a:p>
            <a:r>
              <a:rPr lang="en-US" sz="2000" dirty="0">
                <a:solidFill>
                  <a:schemeClr val="bg1">
                    <a:lumMod val="95000"/>
                  </a:schemeClr>
                </a:solidFill>
                <a:latin typeface="Roboto"/>
              </a:rPr>
              <a:t>Advice (noun)-</a:t>
            </a:r>
            <a:r>
              <a:rPr lang="en-US" sz="2000" b="1" i="0" dirty="0">
                <a:solidFill>
                  <a:schemeClr val="bg1">
                    <a:lumMod val="95000"/>
                  </a:schemeClr>
                </a:solidFill>
                <a:effectLst/>
                <a:latin typeface="Arial" panose="020B0604020202020204" pitchFamily="34" charset="0"/>
              </a:rPr>
              <a:t> an </a:t>
            </a:r>
            <a:r>
              <a:rPr lang="en-US" sz="2000" b="1" i="0" u="none" strike="noStrike" dirty="0">
                <a:solidFill>
                  <a:schemeClr val="bg1">
                    <a:lumMod val="95000"/>
                  </a:schemeClr>
                </a:solidFill>
                <a:effectLst/>
                <a:latin typeface="Arial" panose="020B0604020202020204" pitchFamily="34" charset="0"/>
                <a:hlinkClick r:id="rId2" tooltip="opinion">
                  <a:extLst>
                    <a:ext uri="{A12FA001-AC4F-418D-AE19-62706E023703}">
                      <ahyp:hlinkClr xmlns:ahyp="http://schemas.microsoft.com/office/drawing/2018/hyperlinkcolor" xmlns="" val="tx"/>
                    </a:ext>
                  </a:extLst>
                </a:hlinkClick>
              </a:rPr>
              <a:t>opinion</a:t>
            </a:r>
            <a:r>
              <a:rPr lang="en-US" sz="2000" b="1" i="0" dirty="0">
                <a:solidFill>
                  <a:schemeClr val="bg1">
                    <a:lumMod val="95000"/>
                  </a:schemeClr>
                </a:solidFill>
                <a:effectLst/>
                <a:latin typeface="Arial" panose="020B0604020202020204" pitchFamily="34" charset="0"/>
              </a:rPr>
              <a:t> that someone </a:t>
            </a:r>
            <a:r>
              <a:rPr lang="en-US" sz="2000" b="1" i="0" u="none" strike="noStrike" dirty="0">
                <a:solidFill>
                  <a:schemeClr val="bg1">
                    <a:lumMod val="95000"/>
                  </a:schemeClr>
                </a:solidFill>
                <a:effectLst/>
                <a:latin typeface="Arial" panose="020B0604020202020204" pitchFamily="34" charset="0"/>
                <a:hlinkClick r:id="rId3" tooltip="offers">
                  <a:extLst>
                    <a:ext uri="{A12FA001-AC4F-418D-AE19-62706E023703}">
                      <ahyp:hlinkClr xmlns:ahyp="http://schemas.microsoft.com/office/drawing/2018/hyperlinkcolor" xmlns="" val="tx"/>
                    </a:ext>
                  </a:extLst>
                </a:hlinkClick>
              </a:rPr>
              <a:t>offers</a:t>
            </a:r>
            <a:r>
              <a:rPr lang="en-US" sz="2000" b="1" i="0" dirty="0">
                <a:solidFill>
                  <a:schemeClr val="bg1">
                    <a:lumMod val="95000"/>
                  </a:schemeClr>
                </a:solidFill>
                <a:effectLst/>
                <a:latin typeface="Arial" panose="020B0604020202020204" pitchFamily="34" charset="0"/>
              </a:rPr>
              <a:t> you about what you should do or how you should </a:t>
            </a:r>
            <a:r>
              <a:rPr lang="en-US" sz="2000" b="1" i="0" u="none" strike="noStrike" dirty="0">
                <a:solidFill>
                  <a:schemeClr val="bg1">
                    <a:lumMod val="95000"/>
                  </a:schemeClr>
                </a:solidFill>
                <a:effectLst/>
                <a:latin typeface="Arial" panose="020B0604020202020204" pitchFamily="34" charset="0"/>
                <a:hlinkClick r:id="rId4" tooltip="act">
                  <a:extLst>
                    <a:ext uri="{A12FA001-AC4F-418D-AE19-62706E023703}">
                      <ahyp:hlinkClr xmlns:ahyp="http://schemas.microsoft.com/office/drawing/2018/hyperlinkcolor" xmlns="" val="tx"/>
                    </a:ext>
                  </a:extLst>
                </a:hlinkClick>
              </a:rPr>
              <a:t>act</a:t>
            </a:r>
            <a:r>
              <a:rPr lang="en-US" sz="2000" b="1" i="0" dirty="0">
                <a:solidFill>
                  <a:schemeClr val="bg1">
                    <a:lumMod val="95000"/>
                  </a:schemeClr>
                </a:solidFill>
                <a:effectLst/>
                <a:latin typeface="Arial" panose="020B0604020202020204" pitchFamily="34" charset="0"/>
              </a:rPr>
              <a:t> in a </a:t>
            </a:r>
            <a:r>
              <a:rPr lang="en-US" sz="2000" b="1" i="0" u="none" strike="noStrike" dirty="0">
                <a:solidFill>
                  <a:schemeClr val="bg1">
                    <a:lumMod val="95000"/>
                  </a:schemeClr>
                </a:solidFill>
                <a:effectLst/>
                <a:latin typeface="Arial" panose="020B0604020202020204" pitchFamily="34" charset="0"/>
                <a:hlinkClick r:id="rId5" tooltip="particular">
                  <a:extLst>
                    <a:ext uri="{A12FA001-AC4F-418D-AE19-62706E023703}">
                      <ahyp:hlinkClr xmlns:ahyp="http://schemas.microsoft.com/office/drawing/2018/hyperlinkcolor" xmlns="" val="tx"/>
                    </a:ext>
                  </a:extLst>
                </a:hlinkClick>
              </a:rPr>
              <a:t>particular</a:t>
            </a:r>
            <a:r>
              <a:rPr lang="en-US" sz="2000" b="1" i="0" dirty="0">
                <a:solidFill>
                  <a:schemeClr val="bg1">
                    <a:lumMod val="95000"/>
                  </a:schemeClr>
                </a:solidFill>
                <a:effectLst/>
                <a:latin typeface="Arial" panose="020B0604020202020204" pitchFamily="34" charset="0"/>
              </a:rPr>
              <a:t> </a:t>
            </a:r>
            <a:r>
              <a:rPr lang="en-US" sz="2000" b="1" i="0" u="none" strike="noStrike" dirty="0">
                <a:solidFill>
                  <a:schemeClr val="bg1">
                    <a:lumMod val="95000"/>
                  </a:schemeClr>
                </a:solidFill>
                <a:effectLst/>
                <a:latin typeface="Arial" panose="020B0604020202020204" pitchFamily="34" charset="0"/>
                <a:hlinkClick r:id="rId6" tooltip="situation">
                  <a:extLst>
                    <a:ext uri="{A12FA001-AC4F-418D-AE19-62706E023703}">
                      <ahyp:hlinkClr xmlns:ahyp="http://schemas.microsoft.com/office/drawing/2018/hyperlinkcolor" xmlns="" val="tx"/>
                    </a:ext>
                  </a:extLst>
                </a:hlinkClick>
              </a:rPr>
              <a:t>situation</a:t>
            </a:r>
            <a:r>
              <a:rPr lang="en-US" sz="2000" b="1" i="0" dirty="0">
                <a:solidFill>
                  <a:schemeClr val="bg1">
                    <a:lumMod val="95000"/>
                  </a:schemeClr>
                </a:solidFill>
                <a:effectLst/>
                <a:latin typeface="Arial" panose="020B0604020202020204" pitchFamily="34" charset="0"/>
              </a:rPr>
              <a:t>:</a:t>
            </a:r>
          </a:p>
          <a:p>
            <a:r>
              <a:rPr lang="en-US" sz="2000" b="0" i="1" dirty="0">
                <a:solidFill>
                  <a:schemeClr val="bg1">
                    <a:lumMod val="95000"/>
                  </a:schemeClr>
                </a:solidFill>
                <a:effectLst/>
                <a:latin typeface="Arial" panose="020B0604020202020204" pitchFamily="34" charset="0"/>
              </a:rPr>
              <a:t>Steven </a:t>
            </a:r>
            <a:r>
              <a:rPr lang="en-US" sz="2000" b="1" i="1" dirty="0">
                <a:solidFill>
                  <a:schemeClr val="bg1">
                    <a:lumMod val="95000"/>
                  </a:schemeClr>
                </a:solidFill>
                <a:effectLst/>
                <a:latin typeface="Arial" panose="020B0604020202020204" pitchFamily="34" charset="0"/>
              </a:rPr>
              <a:t>gave</a:t>
            </a:r>
            <a:r>
              <a:rPr lang="en-US" sz="2000" b="0" i="1" dirty="0">
                <a:solidFill>
                  <a:schemeClr val="bg1">
                    <a:lumMod val="95000"/>
                  </a:schemeClr>
                </a:solidFill>
                <a:effectLst/>
                <a:latin typeface="Arial" panose="020B0604020202020204" pitchFamily="34" charset="0"/>
              </a:rPr>
              <a:t> me some good advice.</a:t>
            </a:r>
            <a:endParaRPr lang="en-US" sz="2000" dirty="0">
              <a:solidFill>
                <a:schemeClr val="bg1">
                  <a:lumMod val="95000"/>
                </a:schemeClr>
              </a:solidFill>
            </a:endParaRPr>
          </a:p>
        </p:txBody>
      </p:sp>
      <p:pic>
        <p:nvPicPr>
          <p:cNvPr id="5" name="Content Placeholder 4" descr="A picture containing graphical user interface&#10;&#10;Description automatically generated">
            <a:extLst>
              <a:ext uri="{FF2B5EF4-FFF2-40B4-BE49-F238E27FC236}">
                <a16:creationId xmlns:a16="http://schemas.microsoft.com/office/drawing/2014/main" xmlns="" id="{00A905CA-7C9D-4215-AC2B-8B143033DDA8}"/>
              </a:ext>
            </a:extLst>
          </p:cNvPr>
          <p:cNvPicPr>
            <a:picLocks noChangeAspect="1"/>
          </p:cNvPicPr>
          <p:nvPr/>
        </p:nvPicPr>
        <p:blipFill rotWithShape="1">
          <a:blip r:embed="rId7">
            <a:extLst>
              <a:ext uri="{28A0092B-C50C-407E-A947-70E740481C1C}">
                <a14:useLocalDpi xmlns:a14="http://schemas.microsoft.com/office/drawing/2010/main" val="0"/>
              </a:ext>
            </a:extLst>
          </a:blip>
          <a:srcRect t="44745" b="17073"/>
          <a:stretch/>
        </p:blipFill>
        <p:spPr>
          <a:xfrm>
            <a:off x="6217616" y="478302"/>
            <a:ext cx="4900269" cy="5122397"/>
          </a:xfrm>
          <a:prstGeom prst="rect">
            <a:avLst/>
          </a:prstGeom>
        </p:spPr>
      </p:pic>
      <p:sp>
        <p:nvSpPr>
          <p:cNvPr id="18" name="Isosceles Triangle 17">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4263608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44422C-AD0E-4F0A-86D1-27C155ABE477}"/>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F05A6C15-1DAB-443E-8194-DF4E885DE03D}"/>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It is easy to give …………, but not so easy to take it.</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A. advice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B. advise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207761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D14CD0-A2D9-4531-8BA2-AD701A237340}"/>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xmlns="" id="{2D8D31F4-EC66-4CA5-AE58-0E40504C9864}"/>
              </a:ext>
            </a:extLst>
          </p:cNvPr>
          <p:cNvSpPr>
            <a:spLocks noGrp="1"/>
          </p:cNvSpPr>
          <p:nvPr>
            <p:ph idx="1"/>
          </p:nvPr>
        </p:nvSpPr>
        <p:spPr/>
        <p:txBody>
          <a:bodyPr/>
          <a:lstStyle/>
          <a:p>
            <a:r>
              <a:rPr lang="en-US" dirty="0"/>
              <a:t>OPTION- A</a:t>
            </a:r>
          </a:p>
        </p:txBody>
      </p:sp>
    </p:spTree>
    <p:extLst>
      <p:ext uri="{BB962C8B-B14F-4D97-AF65-F5344CB8AC3E}">
        <p14:creationId xmlns:p14="http://schemas.microsoft.com/office/powerpoint/2010/main" val="39563546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FF468621-8BA7-4B1E-9EA9-569B38E7A8E5}"/>
              </a:ext>
            </a:extLst>
          </p:cNvPr>
          <p:cNvSpPr>
            <a:spLocks noGrp="1"/>
          </p:cNvSpPr>
          <p:nvPr>
            <p:ph type="title"/>
          </p:nvPr>
        </p:nvSpPr>
        <p:spPr>
          <a:xfrm>
            <a:off x="673754" y="92765"/>
            <a:ext cx="4203045" cy="911512"/>
          </a:xfrm>
        </p:spPr>
        <p:txBody>
          <a:bodyPr anchor="ctr">
            <a:normAutofit/>
          </a:bodyPr>
          <a:lstStyle/>
          <a:p>
            <a:r>
              <a:rPr lang="en-US" dirty="0">
                <a:solidFill>
                  <a:schemeClr val="bg1"/>
                </a:solidFill>
              </a:rPr>
              <a:t>Bridal , Bridle</a:t>
            </a:r>
          </a:p>
        </p:txBody>
      </p:sp>
      <p:sp>
        <p:nvSpPr>
          <p:cNvPr id="9" name="Content Placeholder 8">
            <a:extLst>
              <a:ext uri="{FF2B5EF4-FFF2-40B4-BE49-F238E27FC236}">
                <a16:creationId xmlns:a16="http://schemas.microsoft.com/office/drawing/2014/main" xmlns="" id="{E05E0E61-9AC1-49A6-A2A2-26229C0B7C23}"/>
              </a:ext>
            </a:extLst>
          </p:cNvPr>
          <p:cNvSpPr>
            <a:spLocks noGrp="1"/>
          </p:cNvSpPr>
          <p:nvPr>
            <p:ph idx="1"/>
          </p:nvPr>
        </p:nvSpPr>
        <p:spPr>
          <a:xfrm>
            <a:off x="673754" y="1097042"/>
            <a:ext cx="3973943" cy="5131480"/>
          </a:xfrm>
        </p:spPr>
        <p:txBody>
          <a:bodyPr>
            <a:noAutofit/>
          </a:bodyPr>
          <a:lstStyle/>
          <a:p>
            <a:r>
              <a:rPr lang="en-US" sz="2000" dirty="0">
                <a:solidFill>
                  <a:schemeClr val="bg1"/>
                </a:solidFill>
              </a:rPr>
              <a:t>Bridal (adj) </a:t>
            </a:r>
            <a:r>
              <a:rPr lang="en-US" sz="2000" dirty="0">
                <a:solidFill>
                  <a:schemeClr val="bg1">
                    <a:lumMod val="95000"/>
                  </a:schemeClr>
                </a:solidFill>
              </a:rPr>
              <a:t>-</a:t>
            </a:r>
            <a:r>
              <a:rPr lang="en-US" sz="2000" b="1" i="0" dirty="0">
                <a:solidFill>
                  <a:schemeClr val="bg1">
                    <a:lumMod val="95000"/>
                  </a:schemeClr>
                </a:solidFill>
                <a:effectLst/>
                <a:latin typeface="Arial" panose="020B0604020202020204" pitchFamily="34" charset="0"/>
              </a:rPr>
              <a:t> of a woman about to be </a:t>
            </a:r>
            <a:r>
              <a:rPr lang="en-US" sz="2000" b="1" i="0" u="sng" dirty="0">
                <a:solidFill>
                  <a:schemeClr val="bg1">
                    <a:lumMod val="95000"/>
                  </a:schemeClr>
                </a:solidFill>
                <a:effectLst/>
                <a:latin typeface="Arial" panose="020B0604020202020204" pitchFamily="34" charset="0"/>
                <a:hlinkClick r:id="rId2" tooltip="married">
                  <a:extLst>
                    <a:ext uri="{A12FA001-AC4F-418D-AE19-62706E023703}">
                      <ahyp:hlinkClr xmlns:ahyp="http://schemas.microsoft.com/office/drawing/2018/hyperlinkcolor" xmlns="" val="tx"/>
                    </a:ext>
                  </a:extLst>
                </a:hlinkClick>
              </a:rPr>
              <a:t>married</a:t>
            </a:r>
            <a:endParaRPr lang="en-US" sz="2000" b="1" i="0" u="sng" dirty="0">
              <a:solidFill>
                <a:schemeClr val="bg1">
                  <a:lumMod val="95000"/>
                </a:schemeClr>
              </a:solidFill>
              <a:effectLst/>
              <a:latin typeface="Arial" panose="020B0604020202020204" pitchFamily="34" charset="0"/>
            </a:endParaRPr>
          </a:p>
          <a:p>
            <a:r>
              <a:rPr lang="en-US" sz="2000" dirty="0">
                <a:solidFill>
                  <a:schemeClr val="bg1"/>
                </a:solidFill>
              </a:rPr>
              <a:t>The magazine had a section on bridal wear.</a:t>
            </a:r>
          </a:p>
          <a:p>
            <a:endParaRPr lang="en-US" sz="2000" dirty="0">
              <a:solidFill>
                <a:schemeClr val="bg1"/>
              </a:solidFill>
            </a:endParaRPr>
          </a:p>
          <a:p>
            <a:r>
              <a:rPr lang="en-US" sz="2000" dirty="0">
                <a:solidFill>
                  <a:schemeClr val="bg1"/>
                </a:solidFill>
              </a:rPr>
              <a:t>Bridle (noun)- </a:t>
            </a:r>
            <a:r>
              <a:rPr lang="en-US" sz="2000" b="1" i="0" dirty="0">
                <a:solidFill>
                  <a:schemeClr val="bg1">
                    <a:lumMod val="95000"/>
                  </a:schemeClr>
                </a:solidFill>
                <a:effectLst/>
                <a:latin typeface="Arial" panose="020B0604020202020204" pitchFamily="34" charset="0"/>
              </a:rPr>
              <a:t>a set of </a:t>
            </a:r>
            <a:r>
              <a:rPr lang="en-US" sz="2000" b="1" i="0" u="none" strike="noStrike" dirty="0">
                <a:solidFill>
                  <a:schemeClr val="bg1">
                    <a:lumMod val="95000"/>
                  </a:schemeClr>
                </a:solidFill>
                <a:effectLst/>
                <a:latin typeface="Arial" panose="020B0604020202020204" pitchFamily="34" charset="0"/>
                <a:hlinkClick r:id="rId3" tooltip="leather">
                  <a:extLst>
                    <a:ext uri="{A12FA001-AC4F-418D-AE19-62706E023703}">
                      <ahyp:hlinkClr xmlns:ahyp="http://schemas.microsoft.com/office/drawing/2018/hyperlinkcolor" xmlns="" val="tx"/>
                    </a:ext>
                  </a:extLst>
                </a:hlinkClick>
              </a:rPr>
              <a:t>leather</a:t>
            </a:r>
            <a:r>
              <a:rPr lang="en-US" sz="2000" b="1" i="0" dirty="0">
                <a:solidFill>
                  <a:schemeClr val="bg1">
                    <a:lumMod val="95000"/>
                  </a:schemeClr>
                </a:solidFill>
                <a:effectLst/>
                <a:latin typeface="Arial" panose="020B0604020202020204" pitchFamily="34" charset="0"/>
              </a:rPr>
              <a:t> </a:t>
            </a:r>
            <a:r>
              <a:rPr lang="en-US" sz="2000" b="1" i="0" u="none" strike="noStrike" dirty="0">
                <a:solidFill>
                  <a:schemeClr val="bg1">
                    <a:lumMod val="95000"/>
                  </a:schemeClr>
                </a:solidFill>
                <a:effectLst/>
                <a:latin typeface="Arial" panose="020B0604020202020204" pitchFamily="34" charset="0"/>
                <a:hlinkClick r:id="rId4" tooltip="straps">
                  <a:extLst>
                    <a:ext uri="{A12FA001-AC4F-418D-AE19-62706E023703}">
                      <ahyp:hlinkClr xmlns:ahyp="http://schemas.microsoft.com/office/drawing/2018/hyperlinkcolor" xmlns="" val="tx"/>
                    </a:ext>
                  </a:extLst>
                </a:hlinkClick>
              </a:rPr>
              <a:t>straps</a:t>
            </a:r>
            <a:r>
              <a:rPr lang="en-US" sz="2000" b="1" i="0" dirty="0">
                <a:solidFill>
                  <a:schemeClr val="bg1">
                    <a:lumMod val="95000"/>
                  </a:schemeClr>
                </a:solidFill>
                <a:effectLst/>
                <a:latin typeface="Arial" panose="020B0604020202020204" pitchFamily="34" charset="0"/>
              </a:rPr>
              <a:t> that are put around a horse's </a:t>
            </a:r>
            <a:r>
              <a:rPr lang="en-US" sz="2000" b="1" i="0" u="none" strike="noStrike" dirty="0">
                <a:solidFill>
                  <a:schemeClr val="bg1">
                    <a:lumMod val="95000"/>
                  </a:schemeClr>
                </a:solidFill>
                <a:effectLst/>
                <a:latin typeface="Arial" panose="020B0604020202020204" pitchFamily="34" charset="0"/>
                <a:hlinkClick r:id="rId5" tooltip="head">
                  <a:extLst>
                    <a:ext uri="{A12FA001-AC4F-418D-AE19-62706E023703}">
                      <ahyp:hlinkClr xmlns:ahyp="http://schemas.microsoft.com/office/drawing/2018/hyperlinkcolor" xmlns="" val="tx"/>
                    </a:ext>
                  </a:extLst>
                </a:hlinkClick>
              </a:rPr>
              <a:t>head</a:t>
            </a:r>
            <a:r>
              <a:rPr lang="en-US" sz="2000" b="1" i="0" dirty="0">
                <a:solidFill>
                  <a:schemeClr val="bg1">
                    <a:lumMod val="95000"/>
                  </a:schemeClr>
                </a:solidFill>
                <a:effectLst/>
                <a:latin typeface="Arial" panose="020B0604020202020204" pitchFamily="34" charset="0"/>
              </a:rPr>
              <a:t> to </a:t>
            </a:r>
            <a:r>
              <a:rPr lang="en-US" sz="2000" b="1" i="0" u="none" strike="noStrike" dirty="0">
                <a:solidFill>
                  <a:schemeClr val="bg1">
                    <a:lumMod val="95000"/>
                  </a:schemeClr>
                </a:solidFill>
                <a:effectLst/>
                <a:latin typeface="Arial" panose="020B0604020202020204" pitchFamily="34" charset="0"/>
                <a:hlinkClick r:id="rId6" tooltip="allow">
                  <a:extLst>
                    <a:ext uri="{A12FA001-AC4F-418D-AE19-62706E023703}">
                      <ahyp:hlinkClr xmlns:ahyp="http://schemas.microsoft.com/office/drawing/2018/hyperlinkcolor" xmlns="" val="tx"/>
                    </a:ext>
                  </a:extLst>
                </a:hlinkClick>
              </a:rPr>
              <a:t>allow</a:t>
            </a:r>
            <a:r>
              <a:rPr lang="en-US" sz="2000" b="1" i="0" dirty="0">
                <a:solidFill>
                  <a:schemeClr val="bg1">
                    <a:lumMod val="95000"/>
                  </a:schemeClr>
                </a:solidFill>
                <a:effectLst/>
                <a:latin typeface="Arial" panose="020B0604020202020204" pitchFamily="34" charset="0"/>
              </a:rPr>
              <a:t> </a:t>
            </a:r>
            <a:r>
              <a:rPr lang="en-US" sz="2000" b="1" i="0" u="none" strike="noStrike" dirty="0">
                <a:solidFill>
                  <a:schemeClr val="bg1">
                    <a:lumMod val="95000"/>
                  </a:schemeClr>
                </a:solidFill>
                <a:effectLst/>
                <a:latin typeface="Arial" panose="020B0604020202020204" pitchFamily="34" charset="0"/>
                <a:hlinkClick r:id="rId7" tooltip="its">
                  <a:extLst>
                    <a:ext uri="{A12FA001-AC4F-418D-AE19-62706E023703}">
                      <ahyp:hlinkClr xmlns:ahyp="http://schemas.microsoft.com/office/drawing/2018/hyperlinkcolor" xmlns="" val="tx"/>
                    </a:ext>
                  </a:extLst>
                </a:hlinkClick>
              </a:rPr>
              <a:t>its</a:t>
            </a:r>
            <a:r>
              <a:rPr lang="en-US" sz="2000" b="1" i="0" dirty="0">
                <a:solidFill>
                  <a:schemeClr val="bg1">
                    <a:lumMod val="95000"/>
                  </a:schemeClr>
                </a:solidFill>
                <a:effectLst/>
                <a:latin typeface="Arial" panose="020B0604020202020204" pitchFamily="34" charset="0"/>
              </a:rPr>
              <a:t> </a:t>
            </a:r>
            <a:r>
              <a:rPr lang="en-US" sz="2000" b="1" i="0" dirty="0" smtClean="0">
                <a:solidFill>
                  <a:schemeClr val="bg1">
                    <a:lumMod val="95000"/>
                  </a:schemeClr>
                </a:solidFill>
                <a:effectLst/>
                <a:latin typeface="Arial" panose="020B0604020202020204" pitchFamily="34" charset="0"/>
              </a:rPr>
              <a:t>      </a:t>
            </a:r>
            <a:r>
              <a:rPr lang="en-US" sz="2000" b="1" i="0" u="none" strike="noStrike" dirty="0" smtClean="0">
                <a:solidFill>
                  <a:schemeClr val="bg1">
                    <a:lumMod val="95000"/>
                  </a:schemeClr>
                </a:solidFill>
                <a:effectLst/>
                <a:latin typeface="Arial" panose="020B0604020202020204" pitchFamily="34" charset="0"/>
                <a:hlinkClick r:id="rId8" tooltip="rider">
                  <a:extLst>
                    <a:ext uri="{A12FA001-AC4F-418D-AE19-62706E023703}">
                      <ahyp:hlinkClr xmlns:ahyp="http://schemas.microsoft.com/office/drawing/2018/hyperlinkcolor" xmlns="" val="tx"/>
                    </a:ext>
                  </a:extLst>
                </a:hlinkClick>
              </a:rPr>
              <a:t>rider</a:t>
            </a:r>
            <a:r>
              <a:rPr lang="en-US" sz="2000" b="1" i="0" dirty="0">
                <a:solidFill>
                  <a:schemeClr val="bg1">
                    <a:lumMod val="95000"/>
                  </a:schemeClr>
                </a:solidFill>
                <a:effectLst/>
                <a:latin typeface="Arial" panose="020B0604020202020204" pitchFamily="34" charset="0"/>
              </a:rPr>
              <a:t> to </a:t>
            </a:r>
            <a:r>
              <a:rPr lang="en-US" sz="2000" b="1" i="0" u="none" strike="noStrike" dirty="0">
                <a:solidFill>
                  <a:schemeClr val="bg1">
                    <a:lumMod val="95000"/>
                  </a:schemeClr>
                </a:solidFill>
                <a:effectLst/>
                <a:latin typeface="Arial" panose="020B0604020202020204" pitchFamily="34" charset="0"/>
                <a:hlinkClick r:id="rId9" tooltip="control">
                  <a:extLst>
                    <a:ext uri="{A12FA001-AC4F-418D-AE19-62706E023703}">
                      <ahyp:hlinkClr xmlns:ahyp="http://schemas.microsoft.com/office/drawing/2018/hyperlinkcolor" xmlns="" val="tx"/>
                    </a:ext>
                  </a:extLst>
                </a:hlinkClick>
              </a:rPr>
              <a:t>control</a:t>
            </a:r>
            <a:r>
              <a:rPr lang="en-US" sz="2000" b="1" i="0" dirty="0">
                <a:solidFill>
                  <a:schemeClr val="bg1">
                    <a:lumMod val="95000"/>
                  </a:schemeClr>
                </a:solidFill>
                <a:effectLst/>
                <a:latin typeface="Arial" panose="020B0604020202020204" pitchFamily="34" charset="0"/>
              </a:rPr>
              <a:t> it</a:t>
            </a:r>
          </a:p>
          <a:p>
            <a:endParaRPr lang="en-US" sz="2000" dirty="0">
              <a:solidFill>
                <a:schemeClr val="bg1"/>
              </a:solidFill>
            </a:endParaRPr>
          </a:p>
          <a:p>
            <a:r>
              <a:rPr lang="en-US" sz="2000" b="0" i="0" dirty="0">
                <a:solidFill>
                  <a:schemeClr val="bg1">
                    <a:lumMod val="95000"/>
                  </a:schemeClr>
                </a:solidFill>
                <a:effectLst/>
                <a:latin typeface="Open Sans"/>
              </a:rPr>
              <a:t>As soon as she jerked his </a:t>
            </a:r>
            <a:r>
              <a:rPr lang="en-US" sz="2000" b="1" i="0" dirty="0">
                <a:solidFill>
                  <a:schemeClr val="bg1">
                    <a:lumMod val="95000"/>
                  </a:schemeClr>
                </a:solidFill>
                <a:effectLst/>
                <a:latin typeface="Open Sans"/>
              </a:rPr>
              <a:t>bridle</a:t>
            </a:r>
            <a:r>
              <a:rPr lang="en-US" sz="2000" b="0" i="0" dirty="0">
                <a:solidFill>
                  <a:schemeClr val="bg1">
                    <a:lumMod val="95000"/>
                  </a:schemeClr>
                </a:solidFill>
                <a:effectLst/>
                <a:latin typeface="Open Sans"/>
              </a:rPr>
              <a:t>, the horse reared back again and kicked</a:t>
            </a:r>
            <a:r>
              <a:rPr lang="en-US" sz="2000" b="0" i="0" dirty="0">
                <a:solidFill>
                  <a:srgbClr val="6F7579"/>
                </a:solidFill>
                <a:effectLst/>
                <a:latin typeface="Open Sans"/>
              </a:rPr>
              <a:t>.</a:t>
            </a:r>
            <a:endParaRPr lang="en-US" sz="2000" dirty="0">
              <a:solidFill>
                <a:schemeClr val="bg1"/>
              </a:solidFill>
            </a:endParaRPr>
          </a:p>
        </p:txBody>
      </p:sp>
      <p:pic>
        <p:nvPicPr>
          <p:cNvPr id="5" name="Content Placeholder 4" descr="Diagram&#10;&#10;Description automatically generated">
            <a:extLst>
              <a:ext uri="{FF2B5EF4-FFF2-40B4-BE49-F238E27FC236}">
                <a16:creationId xmlns:a16="http://schemas.microsoft.com/office/drawing/2014/main" xmlns="" id="{B66984A8-8877-46F7-921B-4880A860556D}"/>
              </a:ext>
            </a:extLst>
          </p:cNvPr>
          <p:cNvPicPr>
            <a:picLocks noChangeAspect="1"/>
          </p:cNvPicPr>
          <p:nvPr/>
        </p:nvPicPr>
        <p:blipFill rotWithShape="1">
          <a:blip r:embed="rId10">
            <a:extLst>
              <a:ext uri="{28A0092B-C50C-407E-A947-70E740481C1C}">
                <a14:useLocalDpi xmlns:a14="http://schemas.microsoft.com/office/drawing/2010/main" val="0"/>
              </a:ext>
            </a:extLst>
          </a:blip>
          <a:srcRect t="6616" b="27688"/>
          <a:stretch/>
        </p:blipFill>
        <p:spPr>
          <a:xfrm>
            <a:off x="6062319" y="1004277"/>
            <a:ext cx="5143500" cy="4431323"/>
          </a:xfrm>
          <a:prstGeom prst="rect">
            <a:avLst/>
          </a:prstGeom>
        </p:spPr>
      </p:pic>
      <p:sp>
        <p:nvSpPr>
          <p:cNvPr id="18" name="Isosceles Triangle 17">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0708549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825903-7915-4D41-8978-425FE45686CB}"/>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2D7C729E-DFF4-49EB-B508-FAC34A7E026C}"/>
              </a:ext>
            </a:extLst>
          </p:cNvPr>
          <p:cNvSpPr>
            <a:spLocks noGrp="1"/>
          </p:cNvSpPr>
          <p:nvPr>
            <p:ph idx="1"/>
          </p:nvPr>
        </p:nvSpPr>
        <p:spPr/>
        <p:txBody>
          <a:bodyPr/>
          <a:lstStyle/>
          <a:p>
            <a:pPr marL="0" indent="0">
              <a:buNone/>
            </a:pPr>
            <a:r>
              <a:rPr lang="en-US" dirty="0"/>
              <a:t> Choose if the given sentence is correct or incorrect.</a:t>
            </a:r>
          </a:p>
          <a:p>
            <a:pPr algn="l"/>
            <a:r>
              <a:rPr lang="en-US" b="0" i="0" dirty="0">
                <a:solidFill>
                  <a:srgbClr val="333333"/>
                </a:solidFill>
                <a:effectLst/>
                <a:latin typeface="Open Sans"/>
              </a:rPr>
              <a:t>Petya held his horse by the </a:t>
            </a:r>
            <a:r>
              <a:rPr lang="en-US" b="1" i="0" dirty="0">
                <a:solidFill>
                  <a:srgbClr val="333333"/>
                </a:solidFill>
                <a:effectLst/>
                <a:latin typeface="Open Sans"/>
              </a:rPr>
              <a:t>bridal</a:t>
            </a:r>
            <a:r>
              <a:rPr lang="en-US" b="0" i="0" dirty="0">
                <a:solidFill>
                  <a:srgbClr val="333333"/>
                </a:solidFill>
                <a:effectLst/>
                <a:latin typeface="Open Sans"/>
              </a:rPr>
              <a:t>, impatiently awaiting the order to mount.</a:t>
            </a:r>
          </a:p>
          <a:p>
            <a:pPr marL="0" indent="0">
              <a:buNone/>
            </a:pPr>
            <a:endParaRPr lang="en-US" b="0" i="0" dirty="0">
              <a:solidFill>
                <a:srgbClr val="000000"/>
              </a:solidFill>
              <a:effectLst/>
              <a:latin typeface="Open Sans"/>
            </a:endParaRPr>
          </a:p>
          <a:p>
            <a:pPr>
              <a:buAutoNum type="alphaUcPeriod"/>
            </a:pPr>
            <a:r>
              <a:rPr lang="en-US" dirty="0">
                <a:solidFill>
                  <a:srgbClr val="000000"/>
                </a:solidFill>
                <a:latin typeface="Open Sans"/>
              </a:rPr>
              <a:t>Correct </a:t>
            </a:r>
          </a:p>
          <a:p>
            <a:pPr>
              <a:buAutoNum type="alphaUcPeriod"/>
            </a:pPr>
            <a:r>
              <a:rPr lang="en-US" b="0" i="0" dirty="0">
                <a:solidFill>
                  <a:srgbClr val="000000"/>
                </a:solidFill>
                <a:effectLst/>
                <a:latin typeface="Open Sans"/>
              </a:rPr>
              <a:t>Incorrect</a:t>
            </a:r>
            <a:br>
              <a:rPr lang="en-US" b="0" i="0" dirty="0">
                <a:solidFill>
                  <a:srgbClr val="000000"/>
                </a:solidFill>
                <a:effectLst/>
                <a:latin typeface="Open Sans"/>
              </a:rPr>
            </a:br>
            <a:endParaRPr lang="en-US" dirty="0"/>
          </a:p>
        </p:txBody>
      </p:sp>
    </p:spTree>
    <p:extLst>
      <p:ext uri="{BB962C8B-B14F-4D97-AF65-F5344CB8AC3E}">
        <p14:creationId xmlns:p14="http://schemas.microsoft.com/office/powerpoint/2010/main" val="32379073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54797E-D6F7-4FB3-B2FF-9257C9F23F11}"/>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xmlns="" id="{43D78CEE-250A-41DF-9FBC-73ECF08C8540}"/>
              </a:ext>
            </a:extLst>
          </p:cNvPr>
          <p:cNvSpPr>
            <a:spLocks noGrp="1"/>
          </p:cNvSpPr>
          <p:nvPr>
            <p:ph idx="1"/>
          </p:nvPr>
        </p:nvSpPr>
        <p:spPr/>
        <p:txBody>
          <a:bodyPr/>
          <a:lstStyle/>
          <a:p>
            <a:r>
              <a:rPr lang="en-US" dirty="0"/>
              <a:t>Option- A</a:t>
            </a:r>
          </a:p>
        </p:txBody>
      </p:sp>
    </p:spTree>
    <p:extLst>
      <p:ext uri="{BB962C8B-B14F-4D97-AF65-F5344CB8AC3E}">
        <p14:creationId xmlns:p14="http://schemas.microsoft.com/office/powerpoint/2010/main" val="3146007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Poll Question:-</a:t>
            </a:r>
            <a:endParaRPr lang="en-US" dirty="0"/>
          </a:p>
        </p:txBody>
      </p:sp>
      <p:sp>
        <p:nvSpPr>
          <p:cNvPr id="3" name="Content Placeholder 2"/>
          <p:cNvSpPr>
            <a:spLocks noGrp="1"/>
          </p:cNvSpPr>
          <p:nvPr>
            <p:ph idx="1"/>
          </p:nvPr>
        </p:nvSpPr>
        <p:spPr/>
        <p:txBody>
          <a:bodyPr>
            <a:normAutofit/>
          </a:bodyPr>
          <a:lstStyle/>
          <a:p>
            <a:r>
              <a:rPr lang="en-US" sz="3600" dirty="0"/>
              <a:t>Homophones are words that sound different but have same meanings.</a:t>
            </a:r>
            <a:br>
              <a:rPr lang="en-US" sz="3600" dirty="0"/>
            </a:br>
            <a:r>
              <a:rPr lang="en-US" sz="3600" dirty="0"/>
              <a:t>a) True</a:t>
            </a:r>
            <a:br>
              <a:rPr lang="en-US" sz="3600" dirty="0"/>
            </a:br>
            <a:r>
              <a:rPr lang="en-US" sz="3600" dirty="0"/>
              <a:t>b) False</a:t>
            </a:r>
          </a:p>
        </p:txBody>
      </p:sp>
    </p:spTree>
    <p:extLst>
      <p:ext uri="{BB962C8B-B14F-4D97-AF65-F5344CB8AC3E}">
        <p14:creationId xmlns:p14="http://schemas.microsoft.com/office/powerpoint/2010/main" val="6734590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C0DF7AC2-7392-492F-BBB7-B9D8EED7B80D}"/>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Proceed, Precede</a:t>
            </a:r>
          </a:p>
        </p:txBody>
      </p:sp>
      <p:sp>
        <p:nvSpPr>
          <p:cNvPr id="9" name="Content Placeholder 8">
            <a:extLst>
              <a:ext uri="{FF2B5EF4-FFF2-40B4-BE49-F238E27FC236}">
                <a16:creationId xmlns:a16="http://schemas.microsoft.com/office/drawing/2014/main" xmlns="" id="{C8E0924D-0B2B-4B64-8790-69B495E27FBB}"/>
              </a:ext>
            </a:extLst>
          </p:cNvPr>
          <p:cNvSpPr>
            <a:spLocks noGrp="1"/>
          </p:cNvSpPr>
          <p:nvPr>
            <p:ph idx="1"/>
          </p:nvPr>
        </p:nvSpPr>
        <p:spPr>
          <a:xfrm>
            <a:off x="673754" y="2160590"/>
            <a:ext cx="3973943" cy="3440110"/>
          </a:xfrm>
        </p:spPr>
        <p:txBody>
          <a:bodyPr>
            <a:normAutofit/>
          </a:bodyPr>
          <a:lstStyle/>
          <a:p>
            <a:r>
              <a:rPr lang="en-US" dirty="0">
                <a:solidFill>
                  <a:schemeClr val="bg1"/>
                </a:solidFill>
              </a:rPr>
              <a:t>Proceed ( verb)- to continue as planned</a:t>
            </a:r>
          </a:p>
          <a:p>
            <a:r>
              <a:rPr lang="en-US" dirty="0">
                <a:solidFill>
                  <a:schemeClr val="bg1"/>
                </a:solidFill>
              </a:rPr>
              <a:t>His lawyers have decided not to proceed with the case.</a:t>
            </a:r>
          </a:p>
          <a:p>
            <a:endParaRPr lang="en-US" dirty="0">
              <a:solidFill>
                <a:schemeClr val="bg1"/>
              </a:solidFill>
            </a:endParaRPr>
          </a:p>
          <a:p>
            <a:r>
              <a:rPr lang="en-US" dirty="0">
                <a:solidFill>
                  <a:schemeClr val="bg1"/>
                </a:solidFill>
              </a:rPr>
              <a:t>Precede (verb)- to go before someone or something in time or space.</a:t>
            </a:r>
          </a:p>
          <a:p>
            <a:r>
              <a:rPr lang="en-US" b="0" i="1" dirty="0">
                <a:solidFill>
                  <a:schemeClr val="bg1">
                    <a:lumMod val="95000"/>
                  </a:schemeClr>
                </a:solidFill>
                <a:effectLst/>
                <a:latin typeface="Arial" panose="020B0604020202020204" pitchFamily="34" charset="0"/>
              </a:rPr>
              <a:t>Nouns are often preceded by </a:t>
            </a:r>
            <a:r>
              <a:rPr lang="en-US" b="0" i="1" u="none" strike="noStrike" dirty="0" smtClean="0">
                <a:solidFill>
                  <a:schemeClr val="bg1">
                    <a:lumMod val="95000"/>
                  </a:schemeClr>
                </a:solidFill>
                <a:effectLst/>
                <a:latin typeface="Arial" panose="020B0604020202020204" pitchFamily="34" charset="0"/>
                <a:hlinkClick r:id="rId2" tooltip="adjectives">
                  <a:extLst>
                    <a:ext uri="{A12FA001-AC4F-418D-AE19-62706E023703}">
                      <ahyp:hlinkClr xmlns:ahyp="http://schemas.microsoft.com/office/drawing/2018/hyperlinkcolor" xmlns="" val="tx"/>
                    </a:ext>
                  </a:extLst>
                </a:hlinkClick>
              </a:rPr>
              <a:t>adjectives</a:t>
            </a:r>
            <a:r>
              <a:rPr lang="en-US" b="0" i="1" u="none" strike="noStrike" dirty="0" smtClean="0">
                <a:solidFill>
                  <a:schemeClr val="bg1">
                    <a:lumMod val="95000"/>
                  </a:schemeClr>
                </a:solidFill>
                <a:effectLst/>
                <a:latin typeface="Arial" panose="020B0604020202020204" pitchFamily="34" charset="0"/>
              </a:rPr>
              <a:t>.</a:t>
            </a:r>
            <a:endParaRPr lang="en-US" dirty="0">
              <a:solidFill>
                <a:schemeClr val="bg1">
                  <a:lumMod val="95000"/>
                </a:schemeClr>
              </a:solidFill>
            </a:endParaRPr>
          </a:p>
        </p:txBody>
      </p:sp>
      <p:pic>
        <p:nvPicPr>
          <p:cNvPr id="5" name="Content Placeholder 4" descr="Diagram&#10;&#10;Description automatically generated">
            <a:extLst>
              <a:ext uri="{FF2B5EF4-FFF2-40B4-BE49-F238E27FC236}">
                <a16:creationId xmlns:a16="http://schemas.microsoft.com/office/drawing/2014/main" xmlns="" id="{F50C0E00-BAF7-4CE1-8EB1-E44A462F3080}"/>
              </a:ext>
            </a:extLst>
          </p:cNvPr>
          <p:cNvPicPr>
            <a:picLocks noChangeAspect="1"/>
          </p:cNvPicPr>
          <p:nvPr/>
        </p:nvPicPr>
        <p:blipFill rotWithShape="1">
          <a:blip r:embed="rId3">
            <a:extLst>
              <a:ext uri="{28A0092B-C50C-407E-A947-70E740481C1C}">
                <a14:useLocalDpi xmlns:a14="http://schemas.microsoft.com/office/drawing/2010/main" val="0"/>
              </a:ext>
            </a:extLst>
          </a:blip>
          <a:srcRect b="27040"/>
          <a:stretch/>
        </p:blipFill>
        <p:spPr>
          <a:xfrm>
            <a:off x="6096001" y="643467"/>
            <a:ext cx="5143500" cy="5391573"/>
          </a:xfrm>
          <a:prstGeom prst="rect">
            <a:avLst/>
          </a:prstGeom>
        </p:spPr>
      </p:pic>
      <p:sp>
        <p:nvSpPr>
          <p:cNvPr id="18" name="Isosceles Triangle 17">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309594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9F1178-8455-40AE-8B4F-DA46C7986627}"/>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88D43DA0-BA42-488B-9B40-4FFBB618AAAC}"/>
              </a:ext>
            </a:extLst>
          </p:cNvPr>
          <p:cNvSpPr>
            <a:spLocks noGrp="1"/>
          </p:cNvSpPr>
          <p:nvPr>
            <p:ph idx="1"/>
          </p:nvPr>
        </p:nvSpPr>
        <p:spPr/>
        <p:txBody>
          <a:bodyPr/>
          <a:lstStyle/>
          <a:p>
            <a:r>
              <a:rPr lang="en-US" dirty="0"/>
              <a:t>The election of a new president …….. his inauguration.</a:t>
            </a:r>
          </a:p>
          <a:p>
            <a:pPr marL="0" indent="0">
              <a:buNone/>
            </a:pPr>
            <a:endParaRPr lang="en-US" dirty="0"/>
          </a:p>
          <a:p>
            <a:r>
              <a:rPr lang="en-US" dirty="0"/>
              <a:t>A. proceeds</a:t>
            </a:r>
          </a:p>
          <a:p>
            <a:r>
              <a:rPr lang="en-US" dirty="0"/>
              <a:t>B. precedes</a:t>
            </a:r>
          </a:p>
          <a:p>
            <a:endParaRPr lang="en-US" dirty="0"/>
          </a:p>
        </p:txBody>
      </p:sp>
    </p:spTree>
    <p:extLst>
      <p:ext uri="{BB962C8B-B14F-4D97-AF65-F5344CB8AC3E}">
        <p14:creationId xmlns:p14="http://schemas.microsoft.com/office/powerpoint/2010/main" val="7346300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4B9BAE-A0CC-478D-BDD1-E9BA6791B4D8}"/>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xmlns="" id="{BE9AFFBF-ADC9-42C7-9293-24C502DD8603}"/>
              </a:ext>
            </a:extLst>
          </p:cNvPr>
          <p:cNvSpPr>
            <a:spLocks noGrp="1"/>
          </p:cNvSpPr>
          <p:nvPr>
            <p:ph idx="1"/>
          </p:nvPr>
        </p:nvSpPr>
        <p:spPr/>
        <p:txBody>
          <a:bodyPr/>
          <a:lstStyle/>
          <a:p>
            <a:r>
              <a:rPr lang="en-US" dirty="0"/>
              <a:t>OPTION- B</a:t>
            </a:r>
          </a:p>
        </p:txBody>
      </p:sp>
    </p:spTree>
    <p:extLst>
      <p:ext uri="{BB962C8B-B14F-4D97-AF65-F5344CB8AC3E}">
        <p14:creationId xmlns:p14="http://schemas.microsoft.com/office/powerpoint/2010/main" val="8983297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A4718C97-2C0B-4E5F-BA0B-6BDA312FD551}"/>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Principal, </a:t>
            </a:r>
            <a:r>
              <a:rPr lang="en-US" dirty="0" err="1">
                <a:solidFill>
                  <a:schemeClr val="bg1"/>
                </a:solidFill>
              </a:rPr>
              <a:t>Priniciple</a:t>
            </a:r>
            <a:endParaRPr lang="en-US" dirty="0">
              <a:solidFill>
                <a:schemeClr val="bg1"/>
              </a:solidFill>
            </a:endParaRPr>
          </a:p>
        </p:txBody>
      </p:sp>
      <p:sp>
        <p:nvSpPr>
          <p:cNvPr id="9" name="Content Placeholder 8">
            <a:extLst>
              <a:ext uri="{FF2B5EF4-FFF2-40B4-BE49-F238E27FC236}">
                <a16:creationId xmlns:a16="http://schemas.microsoft.com/office/drawing/2014/main" xmlns="" id="{BFFCC031-DE25-4858-964B-27FF12767AED}"/>
              </a:ext>
            </a:extLst>
          </p:cNvPr>
          <p:cNvSpPr>
            <a:spLocks noGrp="1"/>
          </p:cNvSpPr>
          <p:nvPr>
            <p:ph idx="1"/>
          </p:nvPr>
        </p:nvSpPr>
        <p:spPr>
          <a:xfrm>
            <a:off x="673754" y="2160590"/>
            <a:ext cx="3973943" cy="3440110"/>
          </a:xfrm>
        </p:spPr>
        <p:txBody>
          <a:bodyPr>
            <a:normAutofit fontScale="92500" lnSpcReduction="20000"/>
          </a:bodyPr>
          <a:lstStyle/>
          <a:p>
            <a:r>
              <a:rPr lang="en-US" dirty="0">
                <a:solidFill>
                  <a:schemeClr val="bg1"/>
                </a:solidFill>
              </a:rPr>
              <a:t>Principal (adj)- the person in-charge of a school.</a:t>
            </a:r>
          </a:p>
          <a:p>
            <a:r>
              <a:rPr lang="en-US" dirty="0">
                <a:solidFill>
                  <a:schemeClr val="bg1"/>
                </a:solidFill>
              </a:rPr>
              <a:t>Our principal works very hard.</a:t>
            </a:r>
          </a:p>
          <a:p>
            <a:endParaRPr lang="en-US" dirty="0">
              <a:solidFill>
                <a:schemeClr val="bg1"/>
              </a:solidFill>
            </a:endParaRPr>
          </a:p>
          <a:p>
            <a:r>
              <a:rPr lang="en-US" dirty="0">
                <a:solidFill>
                  <a:schemeClr val="bg1"/>
                </a:solidFill>
              </a:rPr>
              <a:t>Principle (noun)- </a:t>
            </a:r>
            <a:r>
              <a:rPr lang="en-US" b="1" i="0" dirty="0">
                <a:solidFill>
                  <a:schemeClr val="bg1">
                    <a:lumMod val="95000"/>
                  </a:schemeClr>
                </a:solidFill>
                <a:effectLst/>
                <a:latin typeface="Arial" panose="020B0604020202020204" pitchFamily="34" charset="0"/>
              </a:rPr>
              <a:t>a </a:t>
            </a:r>
            <a:r>
              <a:rPr lang="en-US" b="1" i="0" u="none" strike="noStrike" dirty="0">
                <a:solidFill>
                  <a:schemeClr val="bg1">
                    <a:lumMod val="95000"/>
                  </a:schemeClr>
                </a:solidFill>
                <a:effectLst/>
                <a:latin typeface="Arial" panose="020B0604020202020204" pitchFamily="34" charset="0"/>
                <a:hlinkClick r:id="rId2" tooltip="basic">
                  <a:extLst>
                    <a:ext uri="{A12FA001-AC4F-418D-AE19-62706E023703}">
                      <ahyp:hlinkClr xmlns:ahyp="http://schemas.microsoft.com/office/drawing/2018/hyperlinkcolor" xmlns="" val="tx"/>
                    </a:ext>
                  </a:extLst>
                </a:hlinkClick>
              </a:rPr>
              <a:t>basic</a:t>
            </a:r>
            <a:r>
              <a:rPr lang="en-US" b="1" i="0" dirty="0">
                <a:solidFill>
                  <a:schemeClr val="bg1">
                    <a:lumMod val="95000"/>
                  </a:schemeClr>
                </a:solidFill>
                <a:effectLst/>
                <a:latin typeface="Arial" panose="020B0604020202020204" pitchFamily="34" charset="0"/>
              </a:rPr>
              <a:t> </a:t>
            </a:r>
            <a:r>
              <a:rPr lang="en-US" b="1" i="0" u="none" strike="noStrike" dirty="0">
                <a:solidFill>
                  <a:schemeClr val="bg1">
                    <a:lumMod val="95000"/>
                  </a:schemeClr>
                </a:solidFill>
                <a:effectLst/>
                <a:latin typeface="Arial" panose="020B0604020202020204" pitchFamily="34" charset="0"/>
                <a:hlinkClick r:id="rId3" tooltip="idea">
                  <a:extLst>
                    <a:ext uri="{A12FA001-AC4F-418D-AE19-62706E023703}">
                      <ahyp:hlinkClr xmlns:ahyp="http://schemas.microsoft.com/office/drawing/2018/hyperlinkcolor" xmlns="" val="tx"/>
                    </a:ext>
                  </a:extLst>
                </a:hlinkClick>
              </a:rPr>
              <a:t>idea</a:t>
            </a:r>
            <a:r>
              <a:rPr lang="en-US" b="1" i="0" dirty="0">
                <a:solidFill>
                  <a:schemeClr val="bg1">
                    <a:lumMod val="95000"/>
                  </a:schemeClr>
                </a:solidFill>
                <a:effectLst/>
                <a:latin typeface="Arial" panose="020B0604020202020204" pitchFamily="34" charset="0"/>
              </a:rPr>
              <a:t> or </a:t>
            </a:r>
            <a:r>
              <a:rPr lang="en-US" b="1" i="0" u="none" strike="noStrike" dirty="0">
                <a:solidFill>
                  <a:schemeClr val="bg1">
                    <a:lumMod val="95000"/>
                  </a:schemeClr>
                </a:solidFill>
                <a:effectLst/>
                <a:latin typeface="Arial" panose="020B0604020202020204" pitchFamily="34" charset="0"/>
                <a:hlinkClick r:id="rId4" tooltip="rule">
                  <a:extLst>
                    <a:ext uri="{A12FA001-AC4F-418D-AE19-62706E023703}">
                      <ahyp:hlinkClr xmlns:ahyp="http://schemas.microsoft.com/office/drawing/2018/hyperlinkcolor" xmlns="" val="tx"/>
                    </a:ext>
                  </a:extLst>
                </a:hlinkClick>
              </a:rPr>
              <a:t>rule</a:t>
            </a:r>
            <a:r>
              <a:rPr lang="en-US" b="1" i="0" dirty="0">
                <a:solidFill>
                  <a:schemeClr val="bg1">
                    <a:lumMod val="95000"/>
                  </a:schemeClr>
                </a:solidFill>
                <a:effectLst/>
                <a:latin typeface="Arial" panose="020B0604020202020204" pitchFamily="34" charset="0"/>
              </a:rPr>
              <a:t> that </a:t>
            </a:r>
            <a:r>
              <a:rPr lang="en-US" b="1" i="0" u="none" strike="noStrike" dirty="0">
                <a:solidFill>
                  <a:schemeClr val="bg1">
                    <a:lumMod val="95000"/>
                  </a:schemeClr>
                </a:solidFill>
                <a:effectLst/>
                <a:latin typeface="Arial" panose="020B0604020202020204" pitchFamily="34" charset="0"/>
                <a:hlinkClick r:id="rId5" tooltip="explains">
                  <a:extLst>
                    <a:ext uri="{A12FA001-AC4F-418D-AE19-62706E023703}">
                      <ahyp:hlinkClr xmlns:ahyp="http://schemas.microsoft.com/office/drawing/2018/hyperlinkcolor" xmlns="" val="tx"/>
                    </a:ext>
                  </a:extLst>
                </a:hlinkClick>
              </a:rPr>
              <a:t>explains</a:t>
            </a:r>
            <a:r>
              <a:rPr lang="en-US" b="1" i="0" dirty="0">
                <a:solidFill>
                  <a:schemeClr val="bg1">
                    <a:lumMod val="95000"/>
                  </a:schemeClr>
                </a:solidFill>
                <a:effectLst/>
                <a:latin typeface="Arial" panose="020B0604020202020204" pitchFamily="34" charset="0"/>
              </a:rPr>
              <a:t> or </a:t>
            </a:r>
            <a:r>
              <a:rPr lang="en-US" b="1" i="0" u="none" strike="noStrike" dirty="0">
                <a:solidFill>
                  <a:schemeClr val="bg1">
                    <a:lumMod val="95000"/>
                  </a:schemeClr>
                </a:solidFill>
                <a:effectLst/>
                <a:latin typeface="Arial" panose="020B0604020202020204" pitchFamily="34" charset="0"/>
                <a:hlinkClick r:id="rId6" tooltip="controls">
                  <a:extLst>
                    <a:ext uri="{A12FA001-AC4F-418D-AE19-62706E023703}">
                      <ahyp:hlinkClr xmlns:ahyp="http://schemas.microsoft.com/office/drawing/2018/hyperlinkcolor" xmlns="" val="tx"/>
                    </a:ext>
                  </a:extLst>
                </a:hlinkClick>
              </a:rPr>
              <a:t>controls</a:t>
            </a:r>
            <a:r>
              <a:rPr lang="en-US" b="1" i="0" dirty="0">
                <a:solidFill>
                  <a:schemeClr val="bg1">
                    <a:lumMod val="95000"/>
                  </a:schemeClr>
                </a:solidFill>
                <a:effectLst/>
                <a:latin typeface="Arial" panose="020B0604020202020204" pitchFamily="34" charset="0"/>
              </a:rPr>
              <a:t> how something </a:t>
            </a:r>
            <a:r>
              <a:rPr lang="en-US" b="1" i="0" u="none" strike="noStrike" dirty="0">
                <a:solidFill>
                  <a:schemeClr val="bg1">
                    <a:lumMod val="95000"/>
                  </a:schemeClr>
                </a:solidFill>
                <a:effectLst/>
                <a:latin typeface="Arial" panose="020B0604020202020204" pitchFamily="34" charset="0"/>
                <a:hlinkClick r:id="rId7" tooltip="happens">
                  <a:extLst>
                    <a:ext uri="{A12FA001-AC4F-418D-AE19-62706E023703}">
                      <ahyp:hlinkClr xmlns:ahyp="http://schemas.microsoft.com/office/drawing/2018/hyperlinkcolor" xmlns="" val="tx"/>
                    </a:ext>
                  </a:extLst>
                </a:hlinkClick>
              </a:rPr>
              <a:t>happens</a:t>
            </a:r>
            <a:r>
              <a:rPr lang="en-US" b="1" i="0" dirty="0">
                <a:solidFill>
                  <a:schemeClr val="bg1">
                    <a:lumMod val="95000"/>
                  </a:schemeClr>
                </a:solidFill>
                <a:effectLst/>
                <a:latin typeface="Arial" panose="020B0604020202020204" pitchFamily="34" charset="0"/>
              </a:rPr>
              <a:t> or </a:t>
            </a:r>
            <a:r>
              <a:rPr lang="en-US" b="1" i="0" u="none" strike="noStrike" dirty="0">
                <a:solidFill>
                  <a:schemeClr val="bg1">
                    <a:lumMod val="95000"/>
                  </a:schemeClr>
                </a:solidFill>
                <a:effectLst/>
                <a:latin typeface="Arial" panose="020B0604020202020204" pitchFamily="34" charset="0"/>
                <a:hlinkClick r:id="rId8" tooltip="works">
                  <a:extLst>
                    <a:ext uri="{A12FA001-AC4F-418D-AE19-62706E023703}">
                      <ahyp:hlinkClr xmlns:ahyp="http://schemas.microsoft.com/office/drawing/2018/hyperlinkcolor" xmlns="" val="tx"/>
                    </a:ext>
                  </a:extLst>
                </a:hlinkClick>
              </a:rPr>
              <a:t>works</a:t>
            </a:r>
            <a:r>
              <a:rPr lang="en-US" b="1" i="0" dirty="0">
                <a:solidFill>
                  <a:schemeClr val="bg1">
                    <a:lumMod val="95000"/>
                  </a:schemeClr>
                </a:solidFill>
                <a:effectLst/>
                <a:latin typeface="Arial" panose="020B0604020202020204" pitchFamily="34" charset="0"/>
              </a:rPr>
              <a:t>:</a:t>
            </a:r>
          </a:p>
          <a:p>
            <a:endParaRPr lang="en-US" b="1" i="0" dirty="0">
              <a:solidFill>
                <a:schemeClr val="bg1">
                  <a:lumMod val="95000"/>
                </a:schemeClr>
              </a:solidFill>
              <a:effectLst/>
              <a:latin typeface="Arial" panose="020B0604020202020204" pitchFamily="34" charset="0"/>
            </a:endParaRPr>
          </a:p>
          <a:p>
            <a:r>
              <a:rPr lang="en-US" b="1" i="0" dirty="0">
                <a:solidFill>
                  <a:schemeClr val="bg1">
                    <a:lumMod val="95000"/>
                  </a:schemeClr>
                </a:solidFill>
                <a:effectLst/>
                <a:latin typeface="Arial" panose="020B0604020202020204" pitchFamily="34" charset="0"/>
              </a:rPr>
              <a:t>a </a:t>
            </a:r>
            <a:r>
              <a:rPr lang="en-US" b="1" i="0" u="none" strike="noStrike" dirty="0">
                <a:solidFill>
                  <a:schemeClr val="bg1">
                    <a:lumMod val="95000"/>
                  </a:schemeClr>
                </a:solidFill>
                <a:effectLst/>
                <a:latin typeface="Arial" panose="020B0604020202020204" pitchFamily="34" charset="0"/>
                <a:hlinkClick r:id="rId2" tooltip="basic">
                  <a:extLst>
                    <a:ext uri="{A12FA001-AC4F-418D-AE19-62706E023703}">
                      <ahyp:hlinkClr xmlns:ahyp="http://schemas.microsoft.com/office/drawing/2018/hyperlinkcolor" xmlns="" val="tx"/>
                    </a:ext>
                  </a:extLst>
                </a:hlinkClick>
              </a:rPr>
              <a:t>basic</a:t>
            </a:r>
            <a:r>
              <a:rPr lang="en-US" b="1" i="0" dirty="0">
                <a:solidFill>
                  <a:schemeClr val="bg1">
                    <a:lumMod val="95000"/>
                  </a:schemeClr>
                </a:solidFill>
                <a:effectLst/>
                <a:latin typeface="Arial" panose="020B0604020202020204" pitchFamily="34" charset="0"/>
              </a:rPr>
              <a:t> </a:t>
            </a:r>
            <a:r>
              <a:rPr lang="en-US" b="1" i="0" u="none" strike="noStrike" dirty="0">
                <a:solidFill>
                  <a:schemeClr val="bg1">
                    <a:lumMod val="95000"/>
                  </a:schemeClr>
                </a:solidFill>
                <a:effectLst/>
                <a:latin typeface="Arial" panose="020B0604020202020204" pitchFamily="34" charset="0"/>
                <a:hlinkClick r:id="rId3" tooltip="idea">
                  <a:extLst>
                    <a:ext uri="{A12FA001-AC4F-418D-AE19-62706E023703}">
                      <ahyp:hlinkClr xmlns:ahyp="http://schemas.microsoft.com/office/drawing/2018/hyperlinkcolor" xmlns="" val="tx"/>
                    </a:ext>
                  </a:extLst>
                </a:hlinkClick>
              </a:rPr>
              <a:t>idea</a:t>
            </a:r>
            <a:r>
              <a:rPr lang="en-US" b="1" i="0" dirty="0">
                <a:solidFill>
                  <a:schemeClr val="bg1">
                    <a:lumMod val="95000"/>
                  </a:schemeClr>
                </a:solidFill>
                <a:effectLst/>
                <a:latin typeface="Arial" panose="020B0604020202020204" pitchFamily="34" charset="0"/>
              </a:rPr>
              <a:t> or </a:t>
            </a:r>
            <a:r>
              <a:rPr lang="en-US" b="1" i="0" u="none" strike="noStrike" dirty="0">
                <a:solidFill>
                  <a:schemeClr val="bg1">
                    <a:lumMod val="95000"/>
                  </a:schemeClr>
                </a:solidFill>
                <a:effectLst/>
                <a:latin typeface="Arial" panose="020B0604020202020204" pitchFamily="34" charset="0"/>
                <a:hlinkClick r:id="rId4" tooltip="rule">
                  <a:extLst>
                    <a:ext uri="{A12FA001-AC4F-418D-AE19-62706E023703}">
                      <ahyp:hlinkClr xmlns:ahyp="http://schemas.microsoft.com/office/drawing/2018/hyperlinkcolor" xmlns="" val="tx"/>
                    </a:ext>
                  </a:extLst>
                </a:hlinkClick>
              </a:rPr>
              <a:t>rule</a:t>
            </a:r>
            <a:r>
              <a:rPr lang="en-US" b="1" i="0" dirty="0">
                <a:solidFill>
                  <a:schemeClr val="bg1">
                    <a:lumMod val="95000"/>
                  </a:schemeClr>
                </a:solidFill>
                <a:effectLst/>
                <a:latin typeface="Arial" panose="020B0604020202020204" pitchFamily="34" charset="0"/>
              </a:rPr>
              <a:t> that </a:t>
            </a:r>
            <a:r>
              <a:rPr lang="en-US" b="1" i="0" u="none" strike="noStrike" dirty="0">
                <a:solidFill>
                  <a:schemeClr val="bg1">
                    <a:lumMod val="95000"/>
                  </a:schemeClr>
                </a:solidFill>
                <a:effectLst/>
                <a:latin typeface="Arial" panose="020B0604020202020204" pitchFamily="34" charset="0"/>
                <a:hlinkClick r:id="rId5" tooltip="explains">
                  <a:extLst>
                    <a:ext uri="{A12FA001-AC4F-418D-AE19-62706E023703}">
                      <ahyp:hlinkClr xmlns:ahyp="http://schemas.microsoft.com/office/drawing/2018/hyperlinkcolor" xmlns="" val="tx"/>
                    </a:ext>
                  </a:extLst>
                </a:hlinkClick>
              </a:rPr>
              <a:t>explains</a:t>
            </a:r>
            <a:r>
              <a:rPr lang="en-US" b="1" i="0" dirty="0">
                <a:solidFill>
                  <a:schemeClr val="bg1">
                    <a:lumMod val="95000"/>
                  </a:schemeClr>
                </a:solidFill>
                <a:effectLst/>
                <a:latin typeface="Arial" panose="020B0604020202020204" pitchFamily="34" charset="0"/>
              </a:rPr>
              <a:t> or </a:t>
            </a:r>
            <a:r>
              <a:rPr lang="en-US" b="1" i="0" u="none" strike="noStrike" dirty="0">
                <a:solidFill>
                  <a:schemeClr val="bg1">
                    <a:lumMod val="95000"/>
                  </a:schemeClr>
                </a:solidFill>
                <a:effectLst/>
                <a:latin typeface="Arial" panose="020B0604020202020204" pitchFamily="34" charset="0"/>
                <a:hlinkClick r:id="rId6" tooltip="controls">
                  <a:extLst>
                    <a:ext uri="{A12FA001-AC4F-418D-AE19-62706E023703}">
                      <ahyp:hlinkClr xmlns:ahyp="http://schemas.microsoft.com/office/drawing/2018/hyperlinkcolor" xmlns="" val="tx"/>
                    </a:ext>
                  </a:extLst>
                </a:hlinkClick>
              </a:rPr>
              <a:t>controls</a:t>
            </a:r>
            <a:r>
              <a:rPr lang="en-US" b="1" i="0" dirty="0">
                <a:solidFill>
                  <a:schemeClr val="bg1">
                    <a:lumMod val="95000"/>
                  </a:schemeClr>
                </a:solidFill>
                <a:effectLst/>
                <a:latin typeface="Arial" panose="020B0604020202020204" pitchFamily="34" charset="0"/>
              </a:rPr>
              <a:t> how something </a:t>
            </a:r>
            <a:r>
              <a:rPr lang="en-US" b="1" i="0" u="none" strike="noStrike" dirty="0">
                <a:solidFill>
                  <a:schemeClr val="bg1">
                    <a:lumMod val="95000"/>
                  </a:schemeClr>
                </a:solidFill>
                <a:effectLst/>
                <a:latin typeface="Arial" panose="020B0604020202020204" pitchFamily="34" charset="0"/>
                <a:hlinkClick r:id="rId7" tooltip="happens">
                  <a:extLst>
                    <a:ext uri="{A12FA001-AC4F-418D-AE19-62706E023703}">
                      <ahyp:hlinkClr xmlns:ahyp="http://schemas.microsoft.com/office/drawing/2018/hyperlinkcolor" xmlns="" val="tx"/>
                    </a:ext>
                  </a:extLst>
                </a:hlinkClick>
              </a:rPr>
              <a:t>happens</a:t>
            </a:r>
            <a:r>
              <a:rPr lang="en-US" b="1" i="0" dirty="0">
                <a:solidFill>
                  <a:schemeClr val="bg1">
                    <a:lumMod val="95000"/>
                  </a:schemeClr>
                </a:solidFill>
                <a:effectLst/>
                <a:latin typeface="Arial" panose="020B0604020202020204" pitchFamily="34" charset="0"/>
              </a:rPr>
              <a:t> or </a:t>
            </a:r>
            <a:r>
              <a:rPr lang="en-US" b="1" i="0" u="none" strike="noStrike" dirty="0">
                <a:solidFill>
                  <a:schemeClr val="bg1">
                    <a:lumMod val="95000"/>
                  </a:schemeClr>
                </a:solidFill>
                <a:effectLst/>
                <a:latin typeface="Arial" panose="020B0604020202020204" pitchFamily="34" charset="0"/>
                <a:hlinkClick r:id="rId8" tooltip="works">
                  <a:extLst>
                    <a:ext uri="{A12FA001-AC4F-418D-AE19-62706E023703}">
                      <ahyp:hlinkClr xmlns:ahyp="http://schemas.microsoft.com/office/drawing/2018/hyperlinkcolor" xmlns="" val="tx"/>
                    </a:ext>
                  </a:extLst>
                </a:hlinkClick>
              </a:rPr>
              <a:t>works</a:t>
            </a:r>
            <a:r>
              <a:rPr lang="en-US" b="1" i="0" dirty="0">
                <a:solidFill>
                  <a:schemeClr val="bg1">
                    <a:lumMod val="95000"/>
                  </a:schemeClr>
                </a:solidFill>
                <a:effectLst/>
                <a:latin typeface="Arial" panose="020B0604020202020204" pitchFamily="34" charset="0"/>
              </a:rPr>
              <a:t>:</a:t>
            </a:r>
            <a:endParaRPr lang="en-US" dirty="0">
              <a:solidFill>
                <a:schemeClr val="bg1">
                  <a:lumMod val="95000"/>
                </a:schemeClr>
              </a:solidFill>
            </a:endParaRPr>
          </a:p>
        </p:txBody>
      </p:sp>
      <p:pic>
        <p:nvPicPr>
          <p:cNvPr id="5" name="Content Placeholder 4" descr="A picture containing diagram&#10;&#10;Description automatically generated">
            <a:extLst>
              <a:ext uri="{FF2B5EF4-FFF2-40B4-BE49-F238E27FC236}">
                <a16:creationId xmlns:a16="http://schemas.microsoft.com/office/drawing/2014/main" xmlns="" id="{EB5B361B-A317-4323-ADD8-1836D1278768}"/>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b="16456"/>
          <a:stretch/>
        </p:blipFill>
        <p:spPr>
          <a:xfrm>
            <a:off x="6096001" y="2066144"/>
            <a:ext cx="5143500" cy="2266705"/>
          </a:xfrm>
          <a:prstGeom prst="rect">
            <a:avLst/>
          </a:prstGeom>
        </p:spPr>
      </p:pic>
      <p:sp>
        <p:nvSpPr>
          <p:cNvPr id="18" name="Isosceles Triangle 17">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1195292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9D3F1E-12EB-4E2B-9838-ED8A51C035E8}"/>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F82711FC-F171-46C2-9DFF-39088E9E6C24}"/>
              </a:ext>
            </a:extLst>
          </p:cNvPr>
          <p:cNvSpPr>
            <a:spLocks noGrp="1"/>
          </p:cNvSpPr>
          <p:nvPr>
            <p:ph idx="1"/>
          </p:nvPr>
        </p:nvSpPr>
        <p:spPr/>
        <p:txBody>
          <a:bodyPr/>
          <a:lstStyle/>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Not everybody shares my ………….</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A. principles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B. principals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0089310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549AA4-4F34-4B65-B606-97ED3A915634}"/>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xmlns="" id="{D026EF01-01C5-4EA2-8D50-E2A2A5FD1F88}"/>
              </a:ext>
            </a:extLst>
          </p:cNvPr>
          <p:cNvSpPr>
            <a:spLocks noGrp="1"/>
          </p:cNvSpPr>
          <p:nvPr>
            <p:ph idx="1"/>
          </p:nvPr>
        </p:nvSpPr>
        <p:spPr/>
        <p:txBody>
          <a:bodyPr/>
          <a:lstStyle/>
          <a:p>
            <a:r>
              <a:rPr lang="en-US" dirty="0"/>
              <a:t>OPTION- A</a:t>
            </a:r>
          </a:p>
        </p:txBody>
      </p:sp>
    </p:spTree>
    <p:extLst>
      <p:ext uri="{BB962C8B-B14F-4D97-AF65-F5344CB8AC3E}">
        <p14:creationId xmlns:p14="http://schemas.microsoft.com/office/powerpoint/2010/main" val="13419647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86593222-776A-46E8-87A6-83186C79E575}"/>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Pray. Prey</a:t>
            </a:r>
          </a:p>
        </p:txBody>
      </p:sp>
      <p:sp>
        <p:nvSpPr>
          <p:cNvPr id="9" name="Content Placeholder 8">
            <a:extLst>
              <a:ext uri="{FF2B5EF4-FFF2-40B4-BE49-F238E27FC236}">
                <a16:creationId xmlns:a16="http://schemas.microsoft.com/office/drawing/2014/main" xmlns="" id="{9C7315C8-7BE0-40B0-829B-4AF300F2D20A}"/>
              </a:ext>
            </a:extLst>
          </p:cNvPr>
          <p:cNvSpPr>
            <a:spLocks noGrp="1"/>
          </p:cNvSpPr>
          <p:nvPr>
            <p:ph idx="1"/>
          </p:nvPr>
        </p:nvSpPr>
        <p:spPr>
          <a:xfrm>
            <a:off x="673754" y="2160590"/>
            <a:ext cx="3973943" cy="3440110"/>
          </a:xfrm>
        </p:spPr>
        <p:txBody>
          <a:bodyPr>
            <a:normAutofit fontScale="92500" lnSpcReduction="10000"/>
          </a:bodyPr>
          <a:lstStyle/>
          <a:p>
            <a:r>
              <a:rPr lang="en-US" dirty="0">
                <a:solidFill>
                  <a:schemeClr val="bg1"/>
                </a:solidFill>
              </a:rPr>
              <a:t>Pray (verb)- </a:t>
            </a:r>
            <a:r>
              <a:rPr lang="en-US" b="0" i="0" dirty="0">
                <a:solidFill>
                  <a:schemeClr val="bg1"/>
                </a:solidFill>
                <a:effectLst/>
                <a:latin typeface="arial" panose="020B0604020202020204" pitchFamily="34" charset="0"/>
              </a:rPr>
              <a:t>to speak to God in order to give thanks or to ask for help.</a:t>
            </a:r>
          </a:p>
          <a:p>
            <a:r>
              <a:rPr lang="en-US" b="0" i="0" dirty="0">
                <a:solidFill>
                  <a:schemeClr val="bg1"/>
                </a:solidFill>
                <a:effectLst/>
                <a:latin typeface="arial" panose="020B0604020202020204" pitchFamily="34" charset="0"/>
              </a:rPr>
              <a:t>They knelt down and prayed for peace</a:t>
            </a:r>
            <a:endParaRPr lang="en-US" dirty="0">
              <a:solidFill>
                <a:schemeClr val="bg1"/>
              </a:solidFill>
              <a:latin typeface="arial" panose="020B0604020202020204" pitchFamily="34" charset="0"/>
            </a:endParaRPr>
          </a:p>
          <a:p>
            <a:endParaRPr lang="en-US" dirty="0">
              <a:solidFill>
                <a:schemeClr val="bg1"/>
              </a:solidFill>
              <a:latin typeface="arial" panose="020B0604020202020204" pitchFamily="34" charset="0"/>
            </a:endParaRPr>
          </a:p>
          <a:p>
            <a:r>
              <a:rPr lang="en-US" dirty="0">
                <a:solidFill>
                  <a:schemeClr val="bg1"/>
                </a:solidFill>
                <a:latin typeface="arial" panose="020B0604020202020204" pitchFamily="34" charset="0"/>
              </a:rPr>
              <a:t>Prey (noun)- </a:t>
            </a:r>
            <a:r>
              <a:rPr lang="en-US" b="1" i="0" dirty="0">
                <a:solidFill>
                  <a:schemeClr val="bg1">
                    <a:lumMod val="95000"/>
                  </a:schemeClr>
                </a:solidFill>
                <a:effectLst/>
                <a:latin typeface="Arial" panose="020B0604020202020204" pitchFamily="34" charset="0"/>
              </a:rPr>
              <a:t>an </a:t>
            </a:r>
            <a:r>
              <a:rPr lang="en-US" b="1" i="0" u="none" strike="noStrike" dirty="0">
                <a:solidFill>
                  <a:schemeClr val="bg1">
                    <a:lumMod val="95000"/>
                  </a:schemeClr>
                </a:solidFill>
                <a:effectLst/>
                <a:latin typeface="Arial" panose="020B0604020202020204" pitchFamily="34" charset="0"/>
                <a:hlinkClick r:id="rId2" tooltip="animal">
                  <a:extLst>
                    <a:ext uri="{A12FA001-AC4F-418D-AE19-62706E023703}">
                      <ahyp:hlinkClr xmlns:ahyp="http://schemas.microsoft.com/office/drawing/2018/hyperlinkcolor" xmlns="" val="tx"/>
                    </a:ext>
                  </a:extLst>
                </a:hlinkClick>
              </a:rPr>
              <a:t>animal</a:t>
            </a:r>
            <a:r>
              <a:rPr lang="en-US" b="1" i="0" dirty="0">
                <a:solidFill>
                  <a:schemeClr val="bg1">
                    <a:lumMod val="95000"/>
                  </a:schemeClr>
                </a:solidFill>
                <a:effectLst/>
                <a:latin typeface="Arial" panose="020B0604020202020204" pitchFamily="34" charset="0"/>
              </a:rPr>
              <a:t> that is </a:t>
            </a:r>
            <a:r>
              <a:rPr lang="en-US" b="1" i="0" u="none" strike="noStrike" dirty="0">
                <a:solidFill>
                  <a:schemeClr val="bg1">
                    <a:lumMod val="95000"/>
                  </a:schemeClr>
                </a:solidFill>
                <a:effectLst/>
                <a:latin typeface="Arial" panose="020B0604020202020204" pitchFamily="34" charset="0"/>
                <a:hlinkClick r:id="rId3" tooltip="hunted">
                  <a:extLst>
                    <a:ext uri="{A12FA001-AC4F-418D-AE19-62706E023703}">
                      <ahyp:hlinkClr xmlns:ahyp="http://schemas.microsoft.com/office/drawing/2018/hyperlinkcolor" xmlns="" val="tx"/>
                    </a:ext>
                  </a:extLst>
                </a:hlinkClick>
              </a:rPr>
              <a:t>hunted</a:t>
            </a:r>
            <a:r>
              <a:rPr lang="en-US" b="1" i="0" dirty="0">
                <a:solidFill>
                  <a:schemeClr val="bg1">
                    <a:lumMod val="95000"/>
                  </a:schemeClr>
                </a:solidFill>
                <a:effectLst/>
                <a:latin typeface="Arial" panose="020B0604020202020204" pitchFamily="34" charset="0"/>
              </a:rPr>
              <a:t> and </a:t>
            </a:r>
            <a:r>
              <a:rPr lang="en-US" b="1" i="0" u="none" strike="noStrike" dirty="0">
                <a:solidFill>
                  <a:schemeClr val="bg1">
                    <a:lumMod val="95000"/>
                  </a:schemeClr>
                </a:solidFill>
                <a:effectLst/>
                <a:latin typeface="Arial" panose="020B0604020202020204" pitchFamily="34" charset="0"/>
                <a:hlinkClick r:id="rId4" tooltip="killed">
                  <a:extLst>
                    <a:ext uri="{A12FA001-AC4F-418D-AE19-62706E023703}">
                      <ahyp:hlinkClr xmlns:ahyp="http://schemas.microsoft.com/office/drawing/2018/hyperlinkcolor" xmlns="" val="tx"/>
                    </a:ext>
                  </a:extLst>
                </a:hlinkClick>
              </a:rPr>
              <a:t>killed</a:t>
            </a:r>
            <a:r>
              <a:rPr lang="en-US" b="1" i="0" dirty="0">
                <a:solidFill>
                  <a:schemeClr val="bg1">
                    <a:lumMod val="95000"/>
                  </a:schemeClr>
                </a:solidFill>
                <a:effectLst/>
                <a:latin typeface="Arial" panose="020B0604020202020204" pitchFamily="34" charset="0"/>
              </a:rPr>
              <a:t> for </a:t>
            </a:r>
            <a:r>
              <a:rPr lang="en-US" b="1" i="0" u="none" strike="noStrike" dirty="0">
                <a:solidFill>
                  <a:schemeClr val="bg1">
                    <a:lumMod val="95000"/>
                  </a:schemeClr>
                </a:solidFill>
                <a:effectLst/>
                <a:latin typeface="Arial" panose="020B0604020202020204" pitchFamily="34" charset="0"/>
                <a:hlinkClick r:id="rId5" tooltip="food">
                  <a:extLst>
                    <a:ext uri="{A12FA001-AC4F-418D-AE19-62706E023703}">
                      <ahyp:hlinkClr xmlns:ahyp="http://schemas.microsoft.com/office/drawing/2018/hyperlinkcolor" xmlns="" val="tx"/>
                    </a:ext>
                  </a:extLst>
                </a:hlinkClick>
              </a:rPr>
              <a:t>food</a:t>
            </a:r>
            <a:r>
              <a:rPr lang="en-US" b="1" i="0" dirty="0">
                <a:solidFill>
                  <a:schemeClr val="bg1">
                    <a:lumMod val="95000"/>
                  </a:schemeClr>
                </a:solidFill>
                <a:effectLst/>
                <a:latin typeface="Arial" panose="020B0604020202020204" pitchFamily="34" charset="0"/>
              </a:rPr>
              <a:t> by another </a:t>
            </a:r>
            <a:r>
              <a:rPr lang="en-US" b="1" i="0" u="none" strike="noStrike" dirty="0">
                <a:solidFill>
                  <a:schemeClr val="bg1">
                    <a:lumMod val="95000"/>
                  </a:schemeClr>
                </a:solidFill>
                <a:effectLst/>
                <a:latin typeface="Arial" panose="020B0604020202020204" pitchFamily="34" charset="0"/>
                <a:hlinkClick r:id="rId2" tooltip="animal">
                  <a:extLst>
                    <a:ext uri="{A12FA001-AC4F-418D-AE19-62706E023703}">
                      <ahyp:hlinkClr xmlns:ahyp="http://schemas.microsoft.com/office/drawing/2018/hyperlinkcolor" xmlns="" val="tx"/>
                    </a:ext>
                  </a:extLst>
                </a:hlinkClick>
              </a:rPr>
              <a:t>animal</a:t>
            </a:r>
            <a:r>
              <a:rPr lang="en-US" b="1" i="0" dirty="0">
                <a:solidFill>
                  <a:schemeClr val="bg1">
                    <a:lumMod val="95000"/>
                  </a:schemeClr>
                </a:solidFill>
                <a:effectLst/>
                <a:latin typeface="Arial" panose="020B0604020202020204" pitchFamily="34" charset="0"/>
              </a:rPr>
              <a:t>:</a:t>
            </a:r>
          </a:p>
          <a:p>
            <a:r>
              <a:rPr lang="en-US" b="1" i="0" dirty="0">
                <a:solidFill>
                  <a:schemeClr val="bg1">
                    <a:lumMod val="95000"/>
                  </a:schemeClr>
                </a:solidFill>
                <a:effectLst/>
                <a:latin typeface="Arial" panose="020B0604020202020204" pitchFamily="34" charset="0"/>
              </a:rPr>
              <a:t>an </a:t>
            </a:r>
            <a:r>
              <a:rPr lang="en-US" b="1" i="0" u="none" strike="noStrike" dirty="0">
                <a:solidFill>
                  <a:schemeClr val="bg1">
                    <a:lumMod val="95000"/>
                  </a:schemeClr>
                </a:solidFill>
                <a:effectLst/>
                <a:latin typeface="Arial" panose="020B0604020202020204" pitchFamily="34" charset="0"/>
                <a:hlinkClick r:id="rId2" tooltip="animal">
                  <a:extLst>
                    <a:ext uri="{A12FA001-AC4F-418D-AE19-62706E023703}">
                      <ahyp:hlinkClr xmlns:ahyp="http://schemas.microsoft.com/office/drawing/2018/hyperlinkcolor" xmlns="" val="tx"/>
                    </a:ext>
                  </a:extLst>
                </a:hlinkClick>
              </a:rPr>
              <a:t>animal</a:t>
            </a:r>
            <a:r>
              <a:rPr lang="en-US" b="1" i="0" dirty="0">
                <a:solidFill>
                  <a:schemeClr val="bg1">
                    <a:lumMod val="95000"/>
                  </a:schemeClr>
                </a:solidFill>
                <a:effectLst/>
                <a:latin typeface="Arial" panose="020B0604020202020204" pitchFamily="34" charset="0"/>
              </a:rPr>
              <a:t> that is </a:t>
            </a:r>
            <a:r>
              <a:rPr lang="en-US" b="1" i="0" u="none" strike="noStrike" dirty="0">
                <a:solidFill>
                  <a:schemeClr val="bg1">
                    <a:lumMod val="95000"/>
                  </a:schemeClr>
                </a:solidFill>
                <a:effectLst/>
                <a:latin typeface="Arial" panose="020B0604020202020204" pitchFamily="34" charset="0"/>
                <a:hlinkClick r:id="rId3" tooltip="hunted">
                  <a:extLst>
                    <a:ext uri="{A12FA001-AC4F-418D-AE19-62706E023703}">
                      <ahyp:hlinkClr xmlns:ahyp="http://schemas.microsoft.com/office/drawing/2018/hyperlinkcolor" xmlns="" val="tx"/>
                    </a:ext>
                  </a:extLst>
                </a:hlinkClick>
              </a:rPr>
              <a:t>hunted</a:t>
            </a:r>
            <a:r>
              <a:rPr lang="en-US" b="1" i="0" dirty="0">
                <a:solidFill>
                  <a:schemeClr val="bg1">
                    <a:lumMod val="95000"/>
                  </a:schemeClr>
                </a:solidFill>
                <a:effectLst/>
                <a:latin typeface="Arial" panose="020B0604020202020204" pitchFamily="34" charset="0"/>
              </a:rPr>
              <a:t> and </a:t>
            </a:r>
            <a:r>
              <a:rPr lang="en-US" b="1" i="0" u="none" strike="noStrike" dirty="0">
                <a:solidFill>
                  <a:schemeClr val="bg1">
                    <a:lumMod val="95000"/>
                  </a:schemeClr>
                </a:solidFill>
                <a:effectLst/>
                <a:latin typeface="Arial" panose="020B0604020202020204" pitchFamily="34" charset="0"/>
                <a:hlinkClick r:id="rId4" tooltip="killed">
                  <a:extLst>
                    <a:ext uri="{A12FA001-AC4F-418D-AE19-62706E023703}">
                      <ahyp:hlinkClr xmlns:ahyp="http://schemas.microsoft.com/office/drawing/2018/hyperlinkcolor" xmlns="" val="tx"/>
                    </a:ext>
                  </a:extLst>
                </a:hlinkClick>
              </a:rPr>
              <a:t>killed</a:t>
            </a:r>
            <a:r>
              <a:rPr lang="en-US" b="1" i="0" dirty="0">
                <a:solidFill>
                  <a:schemeClr val="bg1">
                    <a:lumMod val="95000"/>
                  </a:schemeClr>
                </a:solidFill>
                <a:effectLst/>
                <a:latin typeface="Arial" panose="020B0604020202020204" pitchFamily="34" charset="0"/>
              </a:rPr>
              <a:t> for </a:t>
            </a:r>
            <a:r>
              <a:rPr lang="en-US" b="1" i="0" u="none" strike="noStrike" dirty="0">
                <a:solidFill>
                  <a:schemeClr val="bg1">
                    <a:lumMod val="95000"/>
                  </a:schemeClr>
                </a:solidFill>
                <a:effectLst/>
                <a:latin typeface="Arial" panose="020B0604020202020204" pitchFamily="34" charset="0"/>
                <a:hlinkClick r:id="rId5" tooltip="food">
                  <a:extLst>
                    <a:ext uri="{A12FA001-AC4F-418D-AE19-62706E023703}">
                      <ahyp:hlinkClr xmlns:ahyp="http://schemas.microsoft.com/office/drawing/2018/hyperlinkcolor" xmlns="" val="tx"/>
                    </a:ext>
                  </a:extLst>
                </a:hlinkClick>
              </a:rPr>
              <a:t>food</a:t>
            </a:r>
            <a:r>
              <a:rPr lang="en-US" b="1" i="0" dirty="0">
                <a:solidFill>
                  <a:schemeClr val="bg1">
                    <a:lumMod val="95000"/>
                  </a:schemeClr>
                </a:solidFill>
                <a:effectLst/>
                <a:latin typeface="Arial" panose="020B0604020202020204" pitchFamily="34" charset="0"/>
              </a:rPr>
              <a:t> by another </a:t>
            </a:r>
            <a:r>
              <a:rPr lang="en-US" b="1" i="0" u="none" strike="noStrike" dirty="0">
                <a:solidFill>
                  <a:schemeClr val="bg1">
                    <a:lumMod val="95000"/>
                  </a:schemeClr>
                </a:solidFill>
                <a:effectLst/>
                <a:latin typeface="Arial" panose="020B0604020202020204" pitchFamily="34" charset="0"/>
                <a:hlinkClick r:id="rId2" tooltip="animal">
                  <a:extLst>
                    <a:ext uri="{A12FA001-AC4F-418D-AE19-62706E023703}">
                      <ahyp:hlinkClr xmlns:ahyp="http://schemas.microsoft.com/office/drawing/2018/hyperlinkcolor" xmlns="" val="tx"/>
                    </a:ext>
                  </a:extLst>
                </a:hlinkClick>
              </a:rPr>
              <a:t>animal</a:t>
            </a:r>
            <a:r>
              <a:rPr lang="en-US" b="1" i="0" dirty="0">
                <a:solidFill>
                  <a:schemeClr val="bg1">
                    <a:lumMod val="95000"/>
                  </a:schemeClr>
                </a:solidFill>
                <a:effectLst/>
                <a:latin typeface="Arial" panose="020B0604020202020204" pitchFamily="34" charset="0"/>
              </a:rPr>
              <a:t>:</a:t>
            </a:r>
            <a:endParaRPr lang="en-US" dirty="0">
              <a:solidFill>
                <a:schemeClr val="bg1">
                  <a:lumMod val="95000"/>
                </a:schemeClr>
              </a:solidFill>
            </a:endParaRPr>
          </a:p>
        </p:txBody>
      </p:sp>
      <p:pic>
        <p:nvPicPr>
          <p:cNvPr id="7" name="Picture 6" descr="Logo, company name&#10;&#10;Description automatically generated">
            <a:extLst>
              <a:ext uri="{FF2B5EF4-FFF2-40B4-BE49-F238E27FC236}">
                <a16:creationId xmlns:a16="http://schemas.microsoft.com/office/drawing/2014/main" xmlns="" id="{671E43AC-FF0B-40AE-A95D-C1411AA08EA7}"/>
              </a:ext>
            </a:extLst>
          </p:cNvPr>
          <p:cNvPicPr>
            <a:picLocks noChangeAspect="1"/>
          </p:cNvPicPr>
          <p:nvPr/>
        </p:nvPicPr>
        <p:blipFill rotWithShape="1">
          <a:blip r:embed="rId6">
            <a:extLst>
              <a:ext uri="{28A0092B-C50C-407E-A947-70E740481C1C}">
                <a14:useLocalDpi xmlns:a14="http://schemas.microsoft.com/office/drawing/2010/main" val="0"/>
              </a:ext>
            </a:extLst>
          </a:blip>
          <a:srcRect t="14046" b="27279"/>
          <a:stretch/>
        </p:blipFill>
        <p:spPr>
          <a:xfrm>
            <a:off x="6096000" y="643467"/>
            <a:ext cx="5143500" cy="5096151"/>
          </a:xfrm>
          <a:prstGeom prst="rect">
            <a:avLst/>
          </a:prstGeom>
        </p:spPr>
      </p:pic>
      <p:sp>
        <p:nvSpPr>
          <p:cNvPr id="29" name="Isosceles Triangle 28">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6282205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B13E36-D910-46FE-8B17-76CA78B1C56D}"/>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E6BF7967-A65C-45D4-A74F-F10E94B26C18}"/>
              </a:ext>
            </a:extLst>
          </p:cNvPr>
          <p:cNvSpPr>
            <a:spLocks noGrp="1"/>
          </p:cNvSpPr>
          <p:nvPr>
            <p:ph idx="1"/>
          </p:nvPr>
        </p:nvSpPr>
        <p:spPr/>
        <p:txBody>
          <a:bodyPr/>
          <a:lstStyle/>
          <a:p>
            <a:r>
              <a:rPr lang="en-US" dirty="0"/>
              <a:t>What is the meaning of the word ‘Prey’?</a:t>
            </a:r>
          </a:p>
          <a:p>
            <a:pPr marL="0" indent="0">
              <a:buNone/>
            </a:pPr>
            <a:endParaRPr lang="en-US" dirty="0"/>
          </a:p>
          <a:p>
            <a:pPr algn="l"/>
            <a:r>
              <a:rPr lang="en-US" dirty="0"/>
              <a:t>A. </a:t>
            </a:r>
            <a:r>
              <a:rPr lang="en-US" b="0" i="0" dirty="0">
                <a:solidFill>
                  <a:srgbClr val="202124"/>
                </a:solidFill>
                <a:effectLst/>
                <a:latin typeface="Arial" panose="020B0604020202020204" pitchFamily="34" charset="0"/>
                <a:cs typeface="Arial" panose="020B0604020202020204" pitchFamily="34" charset="0"/>
              </a:rPr>
              <a:t>an animal or bird that is killed and eaten by another animal or bird</a:t>
            </a:r>
          </a:p>
          <a:p>
            <a:r>
              <a:rPr lang="en-US" dirty="0">
                <a:latin typeface="Arial" panose="020B0604020202020204" pitchFamily="34" charset="0"/>
                <a:cs typeface="Arial" panose="020B0604020202020204" pitchFamily="34" charset="0"/>
              </a:rPr>
              <a:t>B</a:t>
            </a:r>
            <a:r>
              <a:rPr lang="en-US" dirty="0">
                <a:solidFill>
                  <a:schemeClr val="tx1"/>
                </a:solidFill>
                <a:latin typeface="Arial" panose="020B0604020202020204" pitchFamily="34" charset="0"/>
                <a:cs typeface="Arial" panose="020B0604020202020204" pitchFamily="34" charset="0"/>
              </a:rPr>
              <a:t>. to speak to God</a:t>
            </a:r>
          </a:p>
        </p:txBody>
      </p:sp>
    </p:spTree>
    <p:extLst>
      <p:ext uri="{BB962C8B-B14F-4D97-AF65-F5344CB8AC3E}">
        <p14:creationId xmlns:p14="http://schemas.microsoft.com/office/powerpoint/2010/main" val="26999786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0E0196-D47F-4CFF-B445-F54015989518}"/>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xmlns="" id="{749EFDD6-D805-43BB-9EC9-1C1885D95B13}"/>
              </a:ext>
            </a:extLst>
          </p:cNvPr>
          <p:cNvSpPr>
            <a:spLocks noGrp="1"/>
          </p:cNvSpPr>
          <p:nvPr>
            <p:ph idx="1"/>
          </p:nvPr>
        </p:nvSpPr>
        <p:spPr/>
        <p:txBody>
          <a:bodyPr/>
          <a:lstStyle/>
          <a:p>
            <a:r>
              <a:rPr lang="en-US" dirty="0"/>
              <a:t>OPTION-A</a:t>
            </a:r>
          </a:p>
        </p:txBody>
      </p:sp>
    </p:spTree>
    <p:extLst>
      <p:ext uri="{BB962C8B-B14F-4D97-AF65-F5344CB8AC3E}">
        <p14:creationId xmlns:p14="http://schemas.microsoft.com/office/powerpoint/2010/main" val="11387100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055DCEEB-FE30-4899-9607-6472A0BE2A53}"/>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Allusion, Illusion</a:t>
            </a:r>
          </a:p>
        </p:txBody>
      </p:sp>
      <p:sp>
        <p:nvSpPr>
          <p:cNvPr id="9" name="Content Placeholder 8">
            <a:extLst>
              <a:ext uri="{FF2B5EF4-FFF2-40B4-BE49-F238E27FC236}">
                <a16:creationId xmlns:a16="http://schemas.microsoft.com/office/drawing/2014/main" xmlns="" id="{7958A6EE-FC93-4BF7-8FF3-6951DC71E502}"/>
              </a:ext>
            </a:extLst>
          </p:cNvPr>
          <p:cNvSpPr>
            <a:spLocks noGrp="1"/>
          </p:cNvSpPr>
          <p:nvPr>
            <p:ph idx="1"/>
          </p:nvPr>
        </p:nvSpPr>
        <p:spPr>
          <a:xfrm>
            <a:off x="673754" y="2160590"/>
            <a:ext cx="3973943" cy="3440110"/>
          </a:xfrm>
        </p:spPr>
        <p:txBody>
          <a:bodyPr>
            <a:normAutofit fontScale="92500" lnSpcReduction="20000"/>
          </a:bodyPr>
          <a:lstStyle/>
          <a:p>
            <a:r>
              <a:rPr lang="en-US" dirty="0">
                <a:solidFill>
                  <a:schemeClr val="bg1"/>
                </a:solidFill>
              </a:rPr>
              <a:t>Allusion (noun)-</a:t>
            </a:r>
            <a:r>
              <a:rPr lang="en-US" dirty="0"/>
              <a:t> </a:t>
            </a:r>
            <a:r>
              <a:rPr lang="en-US" dirty="0">
                <a:solidFill>
                  <a:schemeClr val="bg1">
                    <a:lumMod val="95000"/>
                  </a:schemeClr>
                </a:solidFill>
              </a:rPr>
              <a:t>An allusion is a subtle reference or hint.</a:t>
            </a:r>
          </a:p>
          <a:p>
            <a:r>
              <a:rPr lang="en-US" b="0" i="1" dirty="0">
                <a:solidFill>
                  <a:schemeClr val="bg1">
                    <a:lumMod val="95000"/>
                  </a:schemeClr>
                </a:solidFill>
                <a:effectLst/>
                <a:latin typeface="Arial" panose="020B0604020202020204" pitchFamily="34" charset="0"/>
              </a:rPr>
              <a:t>The </a:t>
            </a:r>
            <a:r>
              <a:rPr lang="en-US" b="0" i="1" u="none" strike="noStrike" dirty="0">
                <a:solidFill>
                  <a:schemeClr val="bg1">
                    <a:lumMod val="95000"/>
                  </a:schemeClr>
                </a:solidFill>
                <a:effectLst/>
                <a:latin typeface="Arial" panose="020B0604020202020204" pitchFamily="34" charset="0"/>
                <a:hlinkClick r:id="rId2" tooltip="film">
                  <a:extLst>
                    <a:ext uri="{A12FA001-AC4F-418D-AE19-62706E023703}">
                      <ahyp:hlinkClr xmlns:ahyp="http://schemas.microsoft.com/office/drawing/2018/hyperlinkcolor" xmlns="" val="tx"/>
                    </a:ext>
                  </a:extLst>
                </a:hlinkClick>
              </a:rPr>
              <a:t>film</a:t>
            </a:r>
            <a:r>
              <a:rPr lang="en-US" b="0" i="1" dirty="0">
                <a:solidFill>
                  <a:schemeClr val="bg1">
                    <a:lumMod val="95000"/>
                  </a:schemeClr>
                </a:solidFill>
                <a:effectLst/>
                <a:latin typeface="Arial" panose="020B0604020202020204" pitchFamily="34" charset="0"/>
              </a:rPr>
              <a:t> is </a:t>
            </a:r>
            <a:r>
              <a:rPr lang="en-US" b="0" i="1" u="none" strike="noStrike" dirty="0">
                <a:solidFill>
                  <a:schemeClr val="bg1">
                    <a:lumMod val="95000"/>
                  </a:schemeClr>
                </a:solidFill>
                <a:effectLst/>
                <a:latin typeface="Arial" panose="020B0604020202020204" pitchFamily="34" charset="0"/>
                <a:hlinkClick r:id="rId3" tooltip="full">
                  <a:extLst>
                    <a:ext uri="{A12FA001-AC4F-418D-AE19-62706E023703}">
                      <ahyp:hlinkClr xmlns:ahyp="http://schemas.microsoft.com/office/drawing/2018/hyperlinkcolor" xmlns="" val="tx"/>
                    </a:ext>
                  </a:extLst>
                </a:hlinkClick>
              </a:rPr>
              <a:t>full</a:t>
            </a:r>
            <a:r>
              <a:rPr lang="en-US" b="0" i="1" dirty="0">
                <a:solidFill>
                  <a:schemeClr val="bg1">
                    <a:lumMod val="95000"/>
                  </a:schemeClr>
                </a:solidFill>
                <a:effectLst/>
                <a:latin typeface="Arial" panose="020B0604020202020204" pitchFamily="34" charset="0"/>
              </a:rPr>
              <a:t> of allusions </a:t>
            </a:r>
            <a:r>
              <a:rPr lang="en-US" b="1" i="1" dirty="0">
                <a:solidFill>
                  <a:schemeClr val="bg1">
                    <a:lumMod val="95000"/>
                  </a:schemeClr>
                </a:solidFill>
                <a:effectLst/>
                <a:latin typeface="Arial" panose="020B0604020202020204" pitchFamily="34" charset="0"/>
              </a:rPr>
              <a:t>to</a:t>
            </a:r>
            <a:r>
              <a:rPr lang="en-US" b="0" i="1" dirty="0">
                <a:solidFill>
                  <a:schemeClr val="bg1">
                    <a:lumMod val="95000"/>
                  </a:schemeClr>
                </a:solidFill>
                <a:effectLst/>
                <a:latin typeface="Arial" panose="020B0604020202020204" pitchFamily="34" charset="0"/>
              </a:rPr>
              <a:t> Hitchcock..</a:t>
            </a:r>
          </a:p>
          <a:p>
            <a:endParaRPr lang="en-US" i="1" dirty="0">
              <a:solidFill>
                <a:schemeClr val="bg1">
                  <a:lumMod val="95000"/>
                </a:schemeClr>
              </a:solidFill>
              <a:latin typeface="Arial" panose="020B0604020202020204" pitchFamily="34" charset="0"/>
            </a:endParaRPr>
          </a:p>
          <a:p>
            <a:pPr algn="l"/>
            <a:r>
              <a:rPr lang="en-US" i="1" dirty="0">
                <a:solidFill>
                  <a:schemeClr val="bg1">
                    <a:lumMod val="95000"/>
                  </a:schemeClr>
                </a:solidFill>
                <a:latin typeface="Arial" panose="020B0604020202020204" pitchFamily="34" charset="0"/>
              </a:rPr>
              <a:t>Illusion (noun)-</a:t>
            </a:r>
            <a:r>
              <a:rPr lang="en-US" b="1" i="0" dirty="0">
                <a:solidFill>
                  <a:schemeClr val="bg1">
                    <a:lumMod val="95000"/>
                  </a:schemeClr>
                </a:solidFill>
                <a:effectLst/>
                <a:latin typeface="Arial" panose="020B0604020202020204" pitchFamily="34" charset="0"/>
              </a:rPr>
              <a:t> an </a:t>
            </a:r>
            <a:r>
              <a:rPr lang="en-US" b="1" i="0" u="none" strike="noStrike" dirty="0">
                <a:solidFill>
                  <a:schemeClr val="bg1">
                    <a:lumMod val="95000"/>
                  </a:schemeClr>
                </a:solidFill>
                <a:effectLst/>
                <a:latin typeface="Arial" panose="020B0604020202020204" pitchFamily="34" charset="0"/>
                <a:hlinkClick r:id="rId4" tooltip="idea">
                  <a:extLst>
                    <a:ext uri="{A12FA001-AC4F-418D-AE19-62706E023703}">
                      <ahyp:hlinkClr xmlns:ahyp="http://schemas.microsoft.com/office/drawing/2018/hyperlinkcolor" xmlns="" val="tx"/>
                    </a:ext>
                  </a:extLst>
                </a:hlinkClick>
              </a:rPr>
              <a:t>idea</a:t>
            </a:r>
            <a:r>
              <a:rPr lang="en-US" b="1" i="0" dirty="0">
                <a:solidFill>
                  <a:schemeClr val="bg1">
                    <a:lumMod val="95000"/>
                  </a:schemeClr>
                </a:solidFill>
                <a:effectLst/>
                <a:latin typeface="Arial" panose="020B0604020202020204" pitchFamily="34" charset="0"/>
              </a:rPr>
              <a:t> or </a:t>
            </a:r>
            <a:r>
              <a:rPr lang="en-US" b="1" i="0" u="none" strike="noStrike" dirty="0">
                <a:solidFill>
                  <a:schemeClr val="bg1">
                    <a:lumMod val="95000"/>
                  </a:schemeClr>
                </a:solidFill>
                <a:effectLst/>
                <a:latin typeface="Arial" panose="020B0604020202020204" pitchFamily="34" charset="0"/>
                <a:hlinkClick r:id="rId5" tooltip="belief">
                  <a:extLst>
                    <a:ext uri="{A12FA001-AC4F-418D-AE19-62706E023703}">
                      <ahyp:hlinkClr xmlns:ahyp="http://schemas.microsoft.com/office/drawing/2018/hyperlinkcolor" xmlns="" val="tx"/>
                    </a:ext>
                  </a:extLst>
                </a:hlinkClick>
              </a:rPr>
              <a:t>belief</a:t>
            </a:r>
            <a:r>
              <a:rPr lang="en-US" b="1" i="0" dirty="0">
                <a:solidFill>
                  <a:schemeClr val="bg1">
                    <a:lumMod val="95000"/>
                  </a:schemeClr>
                </a:solidFill>
                <a:effectLst/>
                <a:latin typeface="Arial" panose="020B0604020202020204" pitchFamily="34" charset="0"/>
              </a:rPr>
              <a:t> that is not </a:t>
            </a:r>
            <a:r>
              <a:rPr lang="en-US" b="1" i="0" u="none" strike="noStrike" dirty="0">
                <a:solidFill>
                  <a:schemeClr val="bg1">
                    <a:lumMod val="95000"/>
                  </a:schemeClr>
                </a:solidFill>
                <a:effectLst/>
                <a:latin typeface="Arial" panose="020B0604020202020204" pitchFamily="34" charset="0"/>
                <a:hlinkClick r:id="rId6" tooltip="true">
                  <a:extLst>
                    <a:ext uri="{A12FA001-AC4F-418D-AE19-62706E023703}">
                      <ahyp:hlinkClr xmlns:ahyp="http://schemas.microsoft.com/office/drawing/2018/hyperlinkcolor" xmlns="" val="tx"/>
                    </a:ext>
                  </a:extLst>
                </a:hlinkClick>
              </a:rPr>
              <a:t>true</a:t>
            </a:r>
            <a:r>
              <a:rPr lang="en-US" b="1" i="0" dirty="0">
                <a:solidFill>
                  <a:schemeClr val="bg1">
                    <a:lumMod val="95000"/>
                  </a:schemeClr>
                </a:solidFill>
                <a:effectLst/>
                <a:latin typeface="Arial" panose="020B0604020202020204" pitchFamily="34" charset="0"/>
              </a:rPr>
              <a:t>:</a:t>
            </a:r>
          </a:p>
          <a:p>
            <a:pPr algn="l"/>
            <a:r>
              <a:rPr lang="en-US" b="0" i="0" dirty="0">
                <a:solidFill>
                  <a:schemeClr val="bg1">
                    <a:lumMod val="95000"/>
                  </a:schemeClr>
                </a:solidFill>
                <a:effectLst/>
                <a:latin typeface="Arial" panose="020B0604020202020204" pitchFamily="34" charset="0"/>
              </a:rPr>
              <a:t/>
            </a:r>
            <a:br>
              <a:rPr lang="en-US" b="0" i="0" dirty="0">
                <a:solidFill>
                  <a:schemeClr val="bg1">
                    <a:lumMod val="95000"/>
                  </a:schemeClr>
                </a:solidFill>
                <a:effectLst/>
                <a:latin typeface="Arial" panose="020B0604020202020204" pitchFamily="34" charset="0"/>
              </a:rPr>
            </a:br>
            <a:r>
              <a:rPr lang="en-US" b="0" i="1" dirty="0">
                <a:solidFill>
                  <a:schemeClr val="bg1">
                    <a:lumMod val="95000"/>
                  </a:schemeClr>
                </a:solidFill>
                <a:effectLst/>
                <a:latin typeface="Arial" panose="020B0604020202020204" pitchFamily="34" charset="0"/>
              </a:rPr>
              <a:t>My </a:t>
            </a:r>
            <a:r>
              <a:rPr lang="en-US" b="0" i="1" u="none" strike="noStrike" dirty="0">
                <a:solidFill>
                  <a:schemeClr val="bg1">
                    <a:lumMod val="95000"/>
                  </a:schemeClr>
                </a:solidFill>
                <a:effectLst/>
                <a:latin typeface="Arial" panose="020B0604020202020204" pitchFamily="34" charset="0"/>
                <a:hlinkClick r:id="rId7" tooltip="boss">
                  <a:extLst>
                    <a:ext uri="{A12FA001-AC4F-418D-AE19-62706E023703}">
                      <ahyp:hlinkClr xmlns:ahyp="http://schemas.microsoft.com/office/drawing/2018/hyperlinkcolor" xmlns="" val="tx"/>
                    </a:ext>
                  </a:extLst>
                </a:hlinkClick>
              </a:rPr>
              <a:t>boss</a:t>
            </a:r>
            <a:r>
              <a:rPr lang="en-US" b="0" i="1" dirty="0">
                <a:solidFill>
                  <a:schemeClr val="bg1">
                    <a:lumMod val="95000"/>
                  </a:schemeClr>
                </a:solidFill>
                <a:effectLst/>
                <a:latin typeface="Arial" panose="020B0604020202020204" pitchFamily="34" charset="0"/>
              </a:rPr>
              <a:t> is </a:t>
            </a:r>
            <a:r>
              <a:rPr lang="en-US" b="1" i="1" u="none" strike="noStrike" dirty="0" err="1">
                <a:solidFill>
                  <a:schemeClr val="bg1">
                    <a:lumMod val="95000"/>
                  </a:schemeClr>
                </a:solidFill>
                <a:effectLst/>
                <a:latin typeface="Arial" panose="020B0604020202020204" pitchFamily="34" charset="0"/>
                <a:hlinkClick r:id="rId8" tooltip="labouring">
                  <a:extLst>
                    <a:ext uri="{A12FA001-AC4F-418D-AE19-62706E023703}">
                      <ahyp:hlinkClr xmlns:ahyp="http://schemas.microsoft.com/office/drawing/2018/hyperlinkcolor" xmlns="" val="tx"/>
                    </a:ext>
                  </a:extLst>
                </a:hlinkClick>
              </a:rPr>
              <a:t>labouring</a:t>
            </a:r>
            <a:r>
              <a:rPr lang="en-US" b="1" i="1" dirty="0">
                <a:solidFill>
                  <a:schemeClr val="bg1">
                    <a:lumMod val="95000"/>
                  </a:schemeClr>
                </a:solidFill>
                <a:effectLst/>
                <a:latin typeface="Arial" panose="020B0604020202020204" pitchFamily="34" charset="0"/>
              </a:rPr>
              <a:t> under the</a:t>
            </a:r>
            <a:r>
              <a:rPr lang="en-US" b="0" i="1" dirty="0">
                <a:solidFill>
                  <a:schemeClr val="bg1">
                    <a:lumMod val="95000"/>
                  </a:schemeClr>
                </a:solidFill>
                <a:effectLst/>
                <a:latin typeface="Arial" panose="020B0604020202020204" pitchFamily="34" charset="0"/>
              </a:rPr>
              <a:t> illusion </a:t>
            </a:r>
            <a:r>
              <a:rPr lang="en-US" b="1" i="1" dirty="0">
                <a:solidFill>
                  <a:schemeClr val="bg1">
                    <a:lumMod val="95000"/>
                  </a:schemeClr>
                </a:solidFill>
                <a:effectLst/>
                <a:latin typeface="Arial" panose="020B0604020202020204" pitchFamily="34" charset="0"/>
              </a:rPr>
              <a:t>that</a:t>
            </a:r>
            <a:r>
              <a:rPr lang="en-US" b="0" i="1" dirty="0">
                <a:solidFill>
                  <a:schemeClr val="bg1">
                    <a:lumMod val="95000"/>
                  </a:schemeClr>
                </a:solidFill>
                <a:effectLst/>
                <a:latin typeface="Arial" panose="020B0604020202020204" pitchFamily="34" charset="0"/>
              </a:rPr>
              <a:t> the </a:t>
            </a:r>
            <a:r>
              <a:rPr lang="en-US" b="0" i="1" u="none" strike="noStrike" dirty="0">
                <a:solidFill>
                  <a:schemeClr val="bg1">
                    <a:lumMod val="95000"/>
                  </a:schemeClr>
                </a:solidFill>
                <a:effectLst/>
                <a:latin typeface="Arial" panose="020B0604020202020204" pitchFamily="34" charset="0"/>
                <a:hlinkClick r:id="rId9" tooltip="project">
                  <a:extLst>
                    <a:ext uri="{A12FA001-AC4F-418D-AE19-62706E023703}">
                      <ahyp:hlinkClr xmlns:ahyp="http://schemas.microsoft.com/office/drawing/2018/hyperlinkcolor" xmlns="" val="tx"/>
                    </a:ext>
                  </a:extLst>
                </a:hlinkClick>
              </a:rPr>
              <a:t>project</a:t>
            </a:r>
            <a:r>
              <a:rPr lang="en-US" b="0" i="1" dirty="0">
                <a:solidFill>
                  <a:schemeClr val="bg1">
                    <a:lumMod val="95000"/>
                  </a:schemeClr>
                </a:solidFill>
                <a:effectLst/>
                <a:latin typeface="Arial" panose="020B0604020202020204" pitchFamily="34" charset="0"/>
              </a:rPr>
              <a:t> will be </a:t>
            </a:r>
            <a:r>
              <a:rPr lang="en-US" b="0" i="1" u="none" strike="noStrike" dirty="0">
                <a:solidFill>
                  <a:schemeClr val="bg1">
                    <a:lumMod val="95000"/>
                  </a:schemeClr>
                </a:solidFill>
                <a:effectLst/>
                <a:latin typeface="Arial" panose="020B0604020202020204" pitchFamily="34" charset="0"/>
                <a:hlinkClick r:id="rId10" tooltip="completed">
                  <a:extLst>
                    <a:ext uri="{A12FA001-AC4F-418D-AE19-62706E023703}">
                      <ahyp:hlinkClr xmlns:ahyp="http://schemas.microsoft.com/office/drawing/2018/hyperlinkcolor" xmlns="" val="tx"/>
                    </a:ext>
                  </a:extLst>
                </a:hlinkClick>
              </a:rPr>
              <a:t>completed</a:t>
            </a:r>
            <a:r>
              <a:rPr lang="en-US" b="0" i="1" dirty="0">
                <a:solidFill>
                  <a:schemeClr val="bg1">
                    <a:lumMod val="95000"/>
                  </a:schemeClr>
                </a:solidFill>
                <a:effectLst/>
                <a:latin typeface="Arial" panose="020B0604020202020204" pitchFamily="34" charset="0"/>
              </a:rPr>
              <a:t> on </a:t>
            </a:r>
            <a:r>
              <a:rPr lang="en-US" b="0" i="1" u="none" strike="noStrike" dirty="0">
                <a:solidFill>
                  <a:schemeClr val="bg1">
                    <a:lumMod val="95000"/>
                  </a:schemeClr>
                </a:solidFill>
                <a:effectLst/>
                <a:latin typeface="Arial" panose="020B0604020202020204" pitchFamily="34" charset="0"/>
                <a:hlinkClick r:id="rId11" tooltip="time">
                  <a:extLst>
                    <a:ext uri="{A12FA001-AC4F-418D-AE19-62706E023703}">
                      <ahyp:hlinkClr xmlns:ahyp="http://schemas.microsoft.com/office/drawing/2018/hyperlinkcolor" xmlns="" val="tx"/>
                    </a:ext>
                  </a:extLst>
                </a:hlinkClick>
              </a:rPr>
              <a:t>time</a:t>
            </a:r>
            <a:r>
              <a:rPr lang="en-US" b="0" i="1" dirty="0">
                <a:solidFill>
                  <a:schemeClr val="bg1">
                    <a:lumMod val="95000"/>
                  </a:schemeClr>
                </a:solidFill>
                <a:effectLst/>
                <a:latin typeface="Arial" panose="020B0604020202020204" pitchFamily="34" charset="0"/>
              </a:rPr>
              <a:t>.</a:t>
            </a:r>
            <a:endParaRPr lang="en-US" b="0" i="0" dirty="0">
              <a:solidFill>
                <a:schemeClr val="bg1">
                  <a:lumMod val="95000"/>
                </a:schemeClr>
              </a:solidFill>
              <a:effectLst/>
              <a:latin typeface="Arial" panose="020B0604020202020204" pitchFamily="34" charset="0"/>
            </a:endParaRPr>
          </a:p>
          <a:p>
            <a:r>
              <a:rPr lang="en-US" dirty="0">
                <a:solidFill>
                  <a:schemeClr val="bg1">
                    <a:lumMod val="95000"/>
                  </a:schemeClr>
                </a:solidFill>
              </a:rPr>
              <a:t/>
            </a:r>
            <a:br>
              <a:rPr lang="en-US" dirty="0">
                <a:solidFill>
                  <a:schemeClr val="bg1">
                    <a:lumMod val="95000"/>
                  </a:schemeClr>
                </a:solidFill>
              </a:rPr>
            </a:br>
            <a:endParaRPr lang="en-US" dirty="0">
              <a:solidFill>
                <a:schemeClr val="bg1">
                  <a:lumMod val="95000"/>
                </a:schemeClr>
              </a:solidFill>
            </a:endParaRPr>
          </a:p>
        </p:txBody>
      </p:sp>
      <p:pic>
        <p:nvPicPr>
          <p:cNvPr id="5" name="Content Placeholder 4" descr="Graphical user interface, application&#10;&#10;Description automatically generated">
            <a:extLst>
              <a:ext uri="{FF2B5EF4-FFF2-40B4-BE49-F238E27FC236}">
                <a16:creationId xmlns:a16="http://schemas.microsoft.com/office/drawing/2014/main" xmlns="" id="{A8BF36ED-6CDF-4442-BF81-40FB34E0D59F}"/>
              </a:ext>
            </a:extLst>
          </p:cNvPr>
          <p:cNvPicPr>
            <a:picLocks noChangeAspect="1"/>
          </p:cNvPicPr>
          <p:nvPr/>
        </p:nvPicPr>
        <p:blipFill rotWithShape="1">
          <a:blip r:embed="rId12">
            <a:extLst>
              <a:ext uri="{28A0092B-C50C-407E-A947-70E740481C1C}">
                <a14:useLocalDpi xmlns:a14="http://schemas.microsoft.com/office/drawing/2010/main" val="0"/>
              </a:ext>
            </a:extLst>
          </a:blip>
          <a:srcRect t="12331" b="24111"/>
          <a:stretch/>
        </p:blipFill>
        <p:spPr>
          <a:xfrm>
            <a:off x="6096000" y="643467"/>
            <a:ext cx="5143500" cy="5068015"/>
          </a:xfrm>
          <a:prstGeom prst="rect">
            <a:avLst/>
          </a:prstGeom>
        </p:spPr>
      </p:pic>
      <p:sp>
        <p:nvSpPr>
          <p:cNvPr id="18" name="Isosceles Triangle 17">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537438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Answer-</a:t>
            </a:r>
            <a:r>
              <a:rPr lang="en-US" dirty="0">
                <a:solidFill>
                  <a:srgbClr val="3A3A3A"/>
                </a:solidFill>
                <a:latin typeface="Open Sans"/>
              </a:rPr>
              <a:t> b</a:t>
            </a:r>
            <a:r>
              <a:rPr lang="en-US" dirty="0"/>
              <a:t/>
            </a:r>
            <a:br>
              <a:rPr lang="en-US" dirty="0"/>
            </a:br>
            <a:r>
              <a:rPr lang="en-US" dirty="0">
                <a:solidFill>
                  <a:srgbClr val="3A3A3A"/>
                </a:solidFill>
                <a:latin typeface="Open Sans"/>
              </a:rPr>
              <a:t>Explanation: The statement is false. Homophones are words that sound the same but have different meanings and spellings.</a:t>
            </a:r>
            <a:endParaRPr lang="en-US" dirty="0"/>
          </a:p>
        </p:txBody>
      </p:sp>
    </p:spTree>
    <p:extLst>
      <p:ext uri="{BB962C8B-B14F-4D97-AF65-F5344CB8AC3E}">
        <p14:creationId xmlns:p14="http://schemas.microsoft.com/office/powerpoint/2010/main" val="317474066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47FED21F-6667-4B16-8447-1F622B4C267B}"/>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Adopt, Adapt, Adept</a:t>
            </a:r>
          </a:p>
        </p:txBody>
      </p:sp>
      <p:sp>
        <p:nvSpPr>
          <p:cNvPr id="9" name="Content Placeholder 8">
            <a:extLst>
              <a:ext uri="{FF2B5EF4-FFF2-40B4-BE49-F238E27FC236}">
                <a16:creationId xmlns:a16="http://schemas.microsoft.com/office/drawing/2014/main" xmlns="" id="{ED43C538-FB02-41DD-A901-87FBD3341CCC}"/>
              </a:ext>
            </a:extLst>
          </p:cNvPr>
          <p:cNvSpPr>
            <a:spLocks noGrp="1"/>
          </p:cNvSpPr>
          <p:nvPr>
            <p:ph idx="1"/>
          </p:nvPr>
        </p:nvSpPr>
        <p:spPr>
          <a:xfrm>
            <a:off x="673754" y="2160590"/>
            <a:ext cx="3973943" cy="3440110"/>
          </a:xfrm>
        </p:spPr>
        <p:txBody>
          <a:bodyPr>
            <a:normAutofit fontScale="92500" lnSpcReduction="10000"/>
          </a:bodyPr>
          <a:lstStyle/>
          <a:p>
            <a:r>
              <a:rPr lang="en-US" dirty="0">
                <a:solidFill>
                  <a:schemeClr val="bg1"/>
                </a:solidFill>
              </a:rPr>
              <a:t>Adopt (verb</a:t>
            </a:r>
            <a:r>
              <a:rPr lang="en-US" dirty="0">
                <a:solidFill>
                  <a:schemeClr val="bg1">
                    <a:lumMod val="95000"/>
                  </a:schemeClr>
                </a:solidFill>
              </a:rPr>
              <a:t>)- o "accept as your own": </a:t>
            </a:r>
          </a:p>
          <a:p>
            <a:r>
              <a:rPr lang="en-US" dirty="0">
                <a:solidFill>
                  <a:schemeClr val="bg1">
                    <a:lumMod val="95000"/>
                  </a:schemeClr>
                </a:solidFill>
              </a:rPr>
              <a:t>It was difficult to adopt only one puppy from the animal shelter</a:t>
            </a:r>
          </a:p>
          <a:p>
            <a:endParaRPr lang="en-US" dirty="0">
              <a:solidFill>
                <a:schemeClr val="bg1">
                  <a:lumMod val="95000"/>
                </a:schemeClr>
              </a:solidFill>
            </a:endParaRPr>
          </a:p>
          <a:p>
            <a:r>
              <a:rPr lang="en-US" dirty="0">
                <a:solidFill>
                  <a:schemeClr val="bg1">
                    <a:lumMod val="95000"/>
                  </a:schemeClr>
                </a:solidFill>
              </a:rPr>
              <a:t>Adapt (verb)-to adjust- T</a:t>
            </a:r>
            <a:r>
              <a:rPr lang="en-US" b="0" i="0" dirty="0">
                <a:solidFill>
                  <a:schemeClr val="bg1">
                    <a:lumMod val="95000"/>
                  </a:schemeClr>
                </a:solidFill>
                <a:effectLst/>
                <a:latin typeface="arial" panose="020B0604020202020204" pitchFamily="34" charset="0"/>
              </a:rPr>
              <a:t>he bus was adapted for disabled people.</a:t>
            </a:r>
          </a:p>
          <a:p>
            <a:endParaRPr lang="en-US" dirty="0">
              <a:solidFill>
                <a:schemeClr val="bg1">
                  <a:lumMod val="95000"/>
                </a:schemeClr>
              </a:solidFill>
              <a:latin typeface="arial" panose="020B0604020202020204" pitchFamily="34" charset="0"/>
            </a:endParaRPr>
          </a:p>
          <a:p>
            <a:r>
              <a:rPr lang="en-US" dirty="0">
                <a:solidFill>
                  <a:schemeClr val="bg1">
                    <a:lumMod val="95000"/>
                  </a:schemeClr>
                </a:solidFill>
                <a:latin typeface="arial" panose="020B0604020202020204" pitchFamily="34" charset="0"/>
              </a:rPr>
              <a:t>Adept (adj)-skillful at something</a:t>
            </a:r>
          </a:p>
          <a:p>
            <a:r>
              <a:rPr lang="en-US" dirty="0">
                <a:solidFill>
                  <a:schemeClr val="bg1">
                    <a:lumMod val="95000"/>
                  </a:schemeClr>
                </a:solidFill>
              </a:rPr>
              <a:t>She is very adept at dealing with media.</a:t>
            </a:r>
          </a:p>
        </p:txBody>
      </p:sp>
      <p:pic>
        <p:nvPicPr>
          <p:cNvPr id="5" name="Content Placeholder 4" descr="Timeline&#10;&#10;Description automatically generated">
            <a:extLst>
              <a:ext uri="{FF2B5EF4-FFF2-40B4-BE49-F238E27FC236}">
                <a16:creationId xmlns:a16="http://schemas.microsoft.com/office/drawing/2014/main" xmlns="" id="{B4AF753C-B93C-45A5-B772-6B6328FC69D5}"/>
              </a:ext>
            </a:extLst>
          </p:cNvPr>
          <p:cNvPicPr>
            <a:picLocks noChangeAspect="1"/>
          </p:cNvPicPr>
          <p:nvPr/>
        </p:nvPicPr>
        <p:blipFill rotWithShape="1">
          <a:blip r:embed="rId2">
            <a:extLst>
              <a:ext uri="{28A0092B-C50C-407E-A947-70E740481C1C}">
                <a14:useLocalDpi xmlns:a14="http://schemas.microsoft.com/office/drawing/2010/main" val="0"/>
              </a:ext>
            </a:extLst>
          </a:blip>
          <a:srcRect t="20192" b="19030"/>
          <a:stretch/>
        </p:blipFill>
        <p:spPr>
          <a:xfrm>
            <a:off x="6096001" y="534573"/>
            <a:ext cx="5143500" cy="4937759"/>
          </a:xfrm>
          <a:prstGeom prst="rect">
            <a:avLst/>
          </a:prstGeom>
        </p:spPr>
      </p:pic>
      <p:sp>
        <p:nvSpPr>
          <p:cNvPr id="18" name="Isosceles Triangle 17">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6512798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E62999-58A1-43C9-A65C-4857F9315791}"/>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9D7B0A9B-8B74-4681-98DB-1D53FE42794E}"/>
              </a:ext>
            </a:extLst>
          </p:cNvPr>
          <p:cNvSpPr>
            <a:spLocks noGrp="1"/>
          </p:cNvSpPr>
          <p:nvPr>
            <p:ph idx="1"/>
          </p:nvPr>
        </p:nvSpPr>
        <p:spPr/>
        <p:txBody>
          <a:bodyPr/>
          <a:lstStyle/>
          <a:p>
            <a:r>
              <a:rPr lang="en-US" dirty="0"/>
              <a:t>Which sentence is correct ?</a:t>
            </a:r>
          </a:p>
          <a:p>
            <a:endParaRPr lang="en-US" dirty="0"/>
          </a:p>
          <a:p>
            <a:r>
              <a:rPr lang="en-US" dirty="0"/>
              <a:t>A.</a:t>
            </a:r>
            <a:r>
              <a:rPr lang="en-US" b="0" i="0" dirty="0">
                <a:solidFill>
                  <a:srgbClr val="202124"/>
                </a:solidFill>
                <a:effectLst/>
                <a:latin typeface="arial" panose="020B0604020202020204" pitchFamily="34" charset="0"/>
              </a:rPr>
              <a:t> He is unusually </a:t>
            </a:r>
            <a:r>
              <a:rPr lang="en-US" b="1" i="0" dirty="0">
                <a:solidFill>
                  <a:srgbClr val="202124"/>
                </a:solidFill>
                <a:effectLst/>
                <a:latin typeface="arial" panose="020B0604020202020204" pitchFamily="34" charset="0"/>
              </a:rPr>
              <a:t>adept</a:t>
            </a:r>
            <a:r>
              <a:rPr lang="en-US" b="0" i="0" dirty="0">
                <a:solidFill>
                  <a:srgbClr val="202124"/>
                </a:solidFill>
                <a:effectLst/>
                <a:latin typeface="arial" panose="020B0604020202020204" pitchFamily="34" charset="0"/>
              </a:rPr>
              <a:t> in mathematical calculations.</a:t>
            </a:r>
          </a:p>
          <a:p>
            <a:r>
              <a:rPr lang="en-US" dirty="0">
                <a:solidFill>
                  <a:srgbClr val="202124"/>
                </a:solidFill>
                <a:latin typeface="arial" panose="020B0604020202020204" pitchFamily="34" charset="0"/>
              </a:rPr>
              <a:t>B. </a:t>
            </a:r>
            <a:r>
              <a:rPr lang="en-US" b="0" i="0" dirty="0">
                <a:solidFill>
                  <a:srgbClr val="202124"/>
                </a:solidFill>
                <a:effectLst/>
                <a:latin typeface="arial" panose="020B0604020202020204" pitchFamily="34" charset="0"/>
              </a:rPr>
              <a:t>He is unusually </a:t>
            </a:r>
            <a:r>
              <a:rPr lang="en-US" b="1" i="0" dirty="0">
                <a:solidFill>
                  <a:srgbClr val="202124"/>
                </a:solidFill>
                <a:effectLst/>
                <a:latin typeface="arial" panose="020B0604020202020204" pitchFamily="34" charset="0"/>
              </a:rPr>
              <a:t>adapt</a:t>
            </a:r>
            <a:r>
              <a:rPr lang="en-US" b="0" i="0" dirty="0">
                <a:solidFill>
                  <a:srgbClr val="202124"/>
                </a:solidFill>
                <a:effectLst/>
                <a:latin typeface="arial" panose="020B0604020202020204" pitchFamily="34" charset="0"/>
              </a:rPr>
              <a:t> in mathematical calculations.</a:t>
            </a:r>
          </a:p>
          <a:p>
            <a:r>
              <a:rPr lang="en-US" dirty="0">
                <a:solidFill>
                  <a:srgbClr val="202124"/>
                </a:solidFill>
                <a:latin typeface="arial" panose="020B0604020202020204" pitchFamily="34" charset="0"/>
              </a:rPr>
              <a:t>C.</a:t>
            </a:r>
            <a:r>
              <a:rPr lang="en-US" b="0" i="0" dirty="0">
                <a:solidFill>
                  <a:srgbClr val="202124"/>
                </a:solidFill>
                <a:effectLst/>
                <a:latin typeface="arial" panose="020B0604020202020204" pitchFamily="34" charset="0"/>
              </a:rPr>
              <a:t> He is unusually </a:t>
            </a:r>
            <a:r>
              <a:rPr lang="en-US" b="1" i="0" dirty="0">
                <a:solidFill>
                  <a:srgbClr val="202124"/>
                </a:solidFill>
                <a:effectLst/>
                <a:latin typeface="arial" panose="020B0604020202020204" pitchFamily="34" charset="0"/>
              </a:rPr>
              <a:t>adopt</a:t>
            </a:r>
            <a:r>
              <a:rPr lang="en-US" b="0" i="0" dirty="0">
                <a:solidFill>
                  <a:srgbClr val="202124"/>
                </a:solidFill>
                <a:effectLst/>
                <a:latin typeface="arial" panose="020B0604020202020204" pitchFamily="34" charset="0"/>
              </a:rPr>
              <a:t> in mathematical calculations</a:t>
            </a:r>
            <a:endParaRPr lang="en-US" dirty="0"/>
          </a:p>
        </p:txBody>
      </p:sp>
    </p:spTree>
    <p:extLst>
      <p:ext uri="{BB962C8B-B14F-4D97-AF65-F5344CB8AC3E}">
        <p14:creationId xmlns:p14="http://schemas.microsoft.com/office/powerpoint/2010/main" val="12313552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BF5B75-1B4F-4FF5-8D8C-15F27060152B}"/>
              </a:ext>
            </a:extLst>
          </p:cNvPr>
          <p:cNvSpPr>
            <a:spLocks noGrp="1"/>
          </p:cNvSpPr>
          <p:nvPr>
            <p:ph type="title"/>
          </p:nvPr>
        </p:nvSpPr>
        <p:spPr/>
        <p:txBody>
          <a:bodyPr/>
          <a:lstStyle/>
          <a:p>
            <a:r>
              <a:rPr lang="en-US" dirty="0"/>
              <a:t>Answer </a:t>
            </a:r>
          </a:p>
        </p:txBody>
      </p:sp>
      <p:sp>
        <p:nvSpPr>
          <p:cNvPr id="3" name="Content Placeholder 2">
            <a:extLst>
              <a:ext uri="{FF2B5EF4-FFF2-40B4-BE49-F238E27FC236}">
                <a16:creationId xmlns:a16="http://schemas.microsoft.com/office/drawing/2014/main" xmlns="" id="{B3407CCF-DA57-4893-996C-0626D0BEF22C}"/>
              </a:ext>
            </a:extLst>
          </p:cNvPr>
          <p:cNvSpPr>
            <a:spLocks noGrp="1"/>
          </p:cNvSpPr>
          <p:nvPr>
            <p:ph idx="1"/>
          </p:nvPr>
        </p:nvSpPr>
        <p:spPr/>
        <p:txBody>
          <a:bodyPr/>
          <a:lstStyle/>
          <a:p>
            <a:pPr marL="0" indent="0">
              <a:buNone/>
            </a:pPr>
            <a:r>
              <a:rPr lang="en-US" dirty="0"/>
              <a:t>OPTION- A.</a:t>
            </a:r>
          </a:p>
        </p:txBody>
      </p:sp>
    </p:spTree>
    <p:extLst>
      <p:ext uri="{BB962C8B-B14F-4D97-AF65-F5344CB8AC3E}">
        <p14:creationId xmlns:p14="http://schemas.microsoft.com/office/powerpoint/2010/main" val="6772062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AE681660-6A42-42B5-B27B-EFB1B1AB2BE3}"/>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Oral, Aural</a:t>
            </a:r>
          </a:p>
        </p:txBody>
      </p:sp>
      <p:sp>
        <p:nvSpPr>
          <p:cNvPr id="11" name="Content Placeholder 10">
            <a:extLst>
              <a:ext uri="{FF2B5EF4-FFF2-40B4-BE49-F238E27FC236}">
                <a16:creationId xmlns:a16="http://schemas.microsoft.com/office/drawing/2014/main" xmlns="" id="{6FE00E4F-3358-43C7-8D47-92BEEA88F2A3}"/>
              </a:ext>
            </a:extLst>
          </p:cNvPr>
          <p:cNvSpPr>
            <a:spLocks noGrp="1"/>
          </p:cNvSpPr>
          <p:nvPr>
            <p:ph idx="1"/>
          </p:nvPr>
        </p:nvSpPr>
        <p:spPr>
          <a:xfrm>
            <a:off x="673754" y="2160590"/>
            <a:ext cx="3973943" cy="3440110"/>
          </a:xfrm>
        </p:spPr>
        <p:txBody>
          <a:bodyPr>
            <a:normAutofit fontScale="92500" lnSpcReduction="10000"/>
          </a:bodyPr>
          <a:lstStyle/>
          <a:p>
            <a:r>
              <a:rPr lang="en-US" dirty="0">
                <a:solidFill>
                  <a:schemeClr val="bg1"/>
                </a:solidFill>
              </a:rPr>
              <a:t>Oral (adj)-spoken, not written </a:t>
            </a:r>
          </a:p>
          <a:p>
            <a:r>
              <a:rPr lang="en-US" b="0" i="0" dirty="0">
                <a:solidFill>
                  <a:schemeClr val="bg1">
                    <a:lumMod val="95000"/>
                  </a:schemeClr>
                </a:solidFill>
                <a:effectLst/>
                <a:latin typeface="arial" panose="020B0604020202020204" pitchFamily="34" charset="0"/>
              </a:rPr>
              <a:t>I’ve got my geography oral next week.</a:t>
            </a:r>
          </a:p>
          <a:p>
            <a:endParaRPr lang="en-US" dirty="0">
              <a:solidFill>
                <a:schemeClr val="bg1">
                  <a:lumMod val="95000"/>
                </a:schemeClr>
              </a:solidFill>
              <a:latin typeface="arial" panose="020B0604020202020204" pitchFamily="34" charset="0"/>
            </a:endParaRPr>
          </a:p>
          <a:p>
            <a:endParaRPr lang="en-US" dirty="0">
              <a:solidFill>
                <a:schemeClr val="bg1">
                  <a:lumMod val="95000"/>
                </a:schemeClr>
              </a:solidFill>
              <a:latin typeface="arial" panose="020B0604020202020204" pitchFamily="34" charset="0"/>
            </a:endParaRPr>
          </a:p>
          <a:p>
            <a:r>
              <a:rPr lang="en-US" b="0" i="0" dirty="0">
                <a:solidFill>
                  <a:schemeClr val="bg1">
                    <a:lumMod val="95000"/>
                  </a:schemeClr>
                </a:solidFill>
                <a:effectLst/>
                <a:latin typeface="arial" panose="020B0604020202020204" pitchFamily="34" charset="0"/>
              </a:rPr>
              <a:t>Aural (adj)- relating to hearing</a:t>
            </a:r>
          </a:p>
          <a:p>
            <a:pPr algn="l"/>
            <a:r>
              <a:rPr lang="en-US" b="0" i="1" dirty="0">
                <a:solidFill>
                  <a:schemeClr val="bg1">
                    <a:lumMod val="95000"/>
                  </a:schemeClr>
                </a:solidFill>
                <a:effectLst/>
                <a:latin typeface="Arial" panose="020B0604020202020204" pitchFamily="34" charset="0"/>
              </a:rPr>
              <a:t>She doesn’t </a:t>
            </a:r>
            <a:r>
              <a:rPr lang="en-US" b="0" i="1" u="none" strike="noStrike" dirty="0">
                <a:solidFill>
                  <a:schemeClr val="bg1">
                    <a:lumMod val="95000"/>
                  </a:schemeClr>
                </a:solidFill>
                <a:effectLst/>
                <a:latin typeface="Arial" panose="020B0604020202020204" pitchFamily="34" charset="0"/>
                <a:hlinkClick r:id="rId2" tooltip="speak">
                  <a:extLst>
                    <a:ext uri="{A12FA001-AC4F-418D-AE19-62706E023703}">
                      <ahyp:hlinkClr xmlns:ahyp="http://schemas.microsoft.com/office/drawing/2018/hyperlinkcolor" xmlns="" val="tx"/>
                    </a:ext>
                  </a:extLst>
                </a:hlinkClick>
              </a:rPr>
              <a:t>speak</a:t>
            </a:r>
            <a:r>
              <a:rPr lang="en-US" b="0" i="1" dirty="0">
                <a:solidFill>
                  <a:schemeClr val="bg1">
                    <a:lumMod val="95000"/>
                  </a:schemeClr>
                </a:solidFill>
                <a:effectLst/>
                <a:latin typeface="Arial" panose="020B0604020202020204" pitchFamily="34" charset="0"/>
              </a:rPr>
              <a:t> </a:t>
            </a:r>
            <a:r>
              <a:rPr lang="en-US" b="0" i="1" u="none" strike="noStrike" dirty="0">
                <a:solidFill>
                  <a:schemeClr val="bg1">
                    <a:lumMod val="95000"/>
                  </a:schemeClr>
                </a:solidFill>
                <a:effectLst/>
                <a:latin typeface="Arial" panose="020B0604020202020204" pitchFamily="34" charset="0"/>
                <a:hlinkClick r:id="rId3" tooltip="English">
                  <a:extLst>
                    <a:ext uri="{A12FA001-AC4F-418D-AE19-62706E023703}">
                      <ahyp:hlinkClr xmlns:ahyp="http://schemas.microsoft.com/office/drawing/2018/hyperlinkcolor" xmlns="" val="tx"/>
                    </a:ext>
                  </a:extLst>
                </a:hlinkClick>
              </a:rPr>
              <a:t>English</a:t>
            </a:r>
            <a:r>
              <a:rPr lang="en-US" b="0" i="1" dirty="0">
                <a:solidFill>
                  <a:schemeClr val="bg1">
                    <a:lumMod val="95000"/>
                  </a:schemeClr>
                </a:solidFill>
                <a:effectLst/>
                <a:latin typeface="Arial" panose="020B0604020202020204" pitchFamily="34" charset="0"/>
              </a:rPr>
              <a:t> well, but her aural </a:t>
            </a:r>
            <a:r>
              <a:rPr lang="en-US" b="0" i="1" u="none" strike="noStrike" dirty="0">
                <a:solidFill>
                  <a:schemeClr val="bg1">
                    <a:lumMod val="95000"/>
                  </a:schemeClr>
                </a:solidFill>
                <a:effectLst/>
                <a:latin typeface="Arial" panose="020B0604020202020204" pitchFamily="34" charset="0"/>
                <a:hlinkClick r:id="rId4" tooltip="comprehension">
                  <a:extLst>
                    <a:ext uri="{A12FA001-AC4F-418D-AE19-62706E023703}">
                      <ahyp:hlinkClr xmlns:ahyp="http://schemas.microsoft.com/office/drawing/2018/hyperlinkcolor" xmlns="" val="tx"/>
                    </a:ext>
                  </a:extLst>
                </a:hlinkClick>
              </a:rPr>
              <a:t>comprehension</a:t>
            </a:r>
            <a:r>
              <a:rPr lang="en-US" b="0" i="1" dirty="0">
                <a:solidFill>
                  <a:schemeClr val="bg1">
                    <a:lumMod val="95000"/>
                  </a:schemeClr>
                </a:solidFill>
                <a:effectLst/>
                <a:latin typeface="Arial" panose="020B0604020202020204" pitchFamily="34" charset="0"/>
              </a:rPr>
              <a:t> is good.</a:t>
            </a:r>
            <a:endParaRPr lang="en-US" b="0" i="0" dirty="0">
              <a:solidFill>
                <a:schemeClr val="bg1">
                  <a:lumMod val="95000"/>
                </a:schemeClr>
              </a:solidFill>
              <a:effectLst/>
              <a:latin typeface="Arial" panose="020B0604020202020204" pitchFamily="34" charset="0"/>
            </a:endParaRPr>
          </a:p>
          <a:p>
            <a:r>
              <a:rPr lang="en-US" dirty="0"/>
              <a:t/>
            </a:r>
            <a:br>
              <a:rPr lang="en-US" dirty="0"/>
            </a:br>
            <a:endParaRPr lang="en-US" b="0" i="0" dirty="0">
              <a:solidFill>
                <a:srgbClr val="202124"/>
              </a:solidFill>
              <a:effectLst/>
              <a:latin typeface="arial" panose="020B0604020202020204" pitchFamily="34" charset="0"/>
            </a:endParaRPr>
          </a:p>
          <a:p>
            <a:pPr marL="0" indent="0">
              <a:buNone/>
            </a:pPr>
            <a:endParaRPr lang="en-US" dirty="0">
              <a:solidFill>
                <a:schemeClr val="bg1"/>
              </a:solidFill>
              <a:latin typeface="arial" panose="020B0604020202020204" pitchFamily="34" charset="0"/>
            </a:endParaRPr>
          </a:p>
          <a:p>
            <a:pPr marL="0" indent="0">
              <a:buNone/>
            </a:pPr>
            <a:endParaRPr lang="en-US" dirty="0">
              <a:solidFill>
                <a:srgbClr val="202124"/>
              </a:solidFill>
              <a:latin typeface="arial" panose="020B0604020202020204" pitchFamily="34" charset="0"/>
            </a:endParaRPr>
          </a:p>
        </p:txBody>
      </p:sp>
      <p:pic>
        <p:nvPicPr>
          <p:cNvPr id="7" name="Content Placeholder 6" descr="Timeline&#10;&#10;Description automatically generated">
            <a:extLst>
              <a:ext uri="{FF2B5EF4-FFF2-40B4-BE49-F238E27FC236}">
                <a16:creationId xmlns:a16="http://schemas.microsoft.com/office/drawing/2014/main" xmlns="" id="{3B8AFB63-0FC6-46F6-8477-01F3C8D3CC2D}"/>
              </a:ext>
            </a:extLst>
          </p:cNvPr>
          <p:cNvPicPr>
            <a:picLocks noChangeAspect="1"/>
          </p:cNvPicPr>
          <p:nvPr/>
        </p:nvPicPr>
        <p:blipFill rotWithShape="1">
          <a:blip r:embed="rId5">
            <a:extLst>
              <a:ext uri="{28A0092B-C50C-407E-A947-70E740481C1C}">
                <a14:useLocalDpi xmlns:a14="http://schemas.microsoft.com/office/drawing/2010/main" val="0"/>
              </a:ext>
            </a:extLst>
          </a:blip>
          <a:srcRect t="29307" b="27873"/>
          <a:stretch/>
        </p:blipFill>
        <p:spPr>
          <a:xfrm>
            <a:off x="6096000" y="1055076"/>
            <a:ext cx="5143500" cy="4417255"/>
          </a:xfrm>
          <a:prstGeom prst="rect">
            <a:avLst/>
          </a:prstGeom>
        </p:spPr>
      </p:pic>
      <p:sp>
        <p:nvSpPr>
          <p:cNvPr id="20" name="Isosceles Triangle 19">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1674535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xmlns="" id="{3206B15E-ADD1-4E6F-A766-DBC2C998BDA0}"/>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Leak, Leek</a:t>
            </a:r>
          </a:p>
        </p:txBody>
      </p:sp>
      <p:sp>
        <p:nvSpPr>
          <p:cNvPr id="9" name="Content Placeholder 8">
            <a:extLst>
              <a:ext uri="{FF2B5EF4-FFF2-40B4-BE49-F238E27FC236}">
                <a16:creationId xmlns:a16="http://schemas.microsoft.com/office/drawing/2014/main" xmlns="" id="{232689AC-9CA2-417B-81DE-1F8D595A6CD6}"/>
              </a:ext>
            </a:extLst>
          </p:cNvPr>
          <p:cNvSpPr>
            <a:spLocks noGrp="1"/>
          </p:cNvSpPr>
          <p:nvPr>
            <p:ph idx="1"/>
          </p:nvPr>
        </p:nvSpPr>
        <p:spPr>
          <a:xfrm>
            <a:off x="673754" y="2160590"/>
            <a:ext cx="3973943" cy="3440110"/>
          </a:xfrm>
        </p:spPr>
        <p:txBody>
          <a:bodyPr>
            <a:normAutofit fontScale="92500" lnSpcReduction="10000"/>
          </a:bodyPr>
          <a:lstStyle/>
          <a:p>
            <a:pPr algn="l"/>
            <a:r>
              <a:rPr lang="en-US" dirty="0">
                <a:solidFill>
                  <a:schemeClr val="bg1"/>
                </a:solidFill>
              </a:rPr>
              <a:t>Leak (verb)- </a:t>
            </a:r>
            <a:r>
              <a:rPr lang="en-US" b="0" i="0" dirty="0">
                <a:solidFill>
                  <a:srgbClr val="202124"/>
                </a:solidFill>
                <a:effectLst/>
                <a:latin typeface="arial" panose="020B0604020202020204" pitchFamily="34" charset="0"/>
              </a:rPr>
              <a:t/>
            </a:r>
            <a:br>
              <a:rPr lang="en-US" b="0" i="0" dirty="0">
                <a:solidFill>
                  <a:srgbClr val="202124"/>
                </a:solidFill>
                <a:effectLst/>
                <a:latin typeface="arial" panose="020B0604020202020204" pitchFamily="34" charset="0"/>
              </a:rPr>
            </a:br>
            <a:r>
              <a:rPr lang="en-US" b="0" i="0" dirty="0">
                <a:solidFill>
                  <a:schemeClr val="bg1">
                    <a:lumMod val="95000"/>
                  </a:schemeClr>
                </a:solidFill>
                <a:effectLst/>
                <a:latin typeface="arial" panose="020B0604020202020204" pitchFamily="34" charset="0"/>
              </a:rPr>
              <a:t>to allow liquid or gas to get through a hole or crack</a:t>
            </a:r>
          </a:p>
          <a:p>
            <a:r>
              <a:rPr lang="en-US" b="0" i="0" dirty="0">
                <a:solidFill>
                  <a:schemeClr val="bg1">
                    <a:lumMod val="95000"/>
                  </a:schemeClr>
                </a:solidFill>
                <a:effectLst/>
                <a:latin typeface="arial" panose="020B0604020202020204" pitchFamily="34" charset="0"/>
              </a:rPr>
              <a:t>Water is leaking in through the roof..</a:t>
            </a:r>
          </a:p>
          <a:p>
            <a:endParaRPr lang="en-US" dirty="0">
              <a:solidFill>
                <a:schemeClr val="bg1">
                  <a:lumMod val="95000"/>
                </a:schemeClr>
              </a:solidFill>
              <a:latin typeface="arial" panose="020B0604020202020204" pitchFamily="34" charset="0"/>
            </a:endParaRPr>
          </a:p>
          <a:p>
            <a:r>
              <a:rPr lang="en-US" dirty="0">
                <a:solidFill>
                  <a:schemeClr val="bg1">
                    <a:lumMod val="95000"/>
                  </a:schemeClr>
                </a:solidFill>
                <a:latin typeface="arial" panose="020B0604020202020204" pitchFamily="34" charset="0"/>
              </a:rPr>
              <a:t>Leek (noun) -</a:t>
            </a:r>
            <a:r>
              <a:rPr lang="en-US" b="0" i="0" dirty="0">
                <a:solidFill>
                  <a:schemeClr val="bg1">
                    <a:lumMod val="95000"/>
                  </a:schemeClr>
                </a:solidFill>
                <a:effectLst/>
                <a:latin typeface="arial" panose="020B0604020202020204" pitchFamily="34" charset="0"/>
              </a:rPr>
              <a:t> a long thin vegetable that is white at one end with thin green leaves</a:t>
            </a:r>
          </a:p>
          <a:p>
            <a:r>
              <a:rPr lang="en-US" b="0" i="0" dirty="0">
                <a:solidFill>
                  <a:schemeClr val="bg1">
                    <a:lumMod val="95000"/>
                  </a:schemeClr>
                </a:solidFill>
                <a:effectLst/>
                <a:latin typeface="Verdana" panose="020B0604030504040204" pitchFamily="34" charset="0"/>
              </a:rPr>
              <a:t>For a first course, there is a potato </a:t>
            </a:r>
            <a:r>
              <a:rPr lang="en-US" b="1" i="0" dirty="0">
                <a:solidFill>
                  <a:schemeClr val="bg1">
                    <a:lumMod val="95000"/>
                  </a:schemeClr>
                </a:solidFill>
                <a:effectLst/>
                <a:latin typeface="Verdana" panose="020B0604030504040204" pitchFamily="34" charset="0"/>
              </a:rPr>
              <a:t>leek</a:t>
            </a:r>
            <a:r>
              <a:rPr lang="en-US" b="0" i="0" dirty="0">
                <a:solidFill>
                  <a:schemeClr val="bg1">
                    <a:lumMod val="95000"/>
                  </a:schemeClr>
                </a:solidFill>
                <a:effectLst/>
                <a:latin typeface="Verdana" panose="020B0604030504040204" pitchFamily="34" charset="0"/>
              </a:rPr>
              <a:t> soup.</a:t>
            </a:r>
            <a:r>
              <a:rPr lang="en-US" dirty="0">
                <a:solidFill>
                  <a:schemeClr val="bg1">
                    <a:lumMod val="95000"/>
                  </a:schemeClr>
                </a:solidFill>
              </a:rPr>
              <a:t/>
            </a:r>
            <a:br>
              <a:rPr lang="en-US" dirty="0">
                <a:solidFill>
                  <a:schemeClr val="bg1">
                    <a:lumMod val="95000"/>
                  </a:schemeClr>
                </a:solidFill>
              </a:rPr>
            </a:br>
            <a:endParaRPr lang="en-US" dirty="0">
              <a:solidFill>
                <a:schemeClr val="bg1">
                  <a:lumMod val="95000"/>
                </a:schemeClr>
              </a:solidFill>
            </a:endParaRPr>
          </a:p>
        </p:txBody>
      </p:sp>
      <p:pic>
        <p:nvPicPr>
          <p:cNvPr id="5" name="Content Placeholder 4" descr="Diagram&#10;&#10;Description automatically generated">
            <a:extLst>
              <a:ext uri="{FF2B5EF4-FFF2-40B4-BE49-F238E27FC236}">
                <a16:creationId xmlns:a16="http://schemas.microsoft.com/office/drawing/2014/main" xmlns="" id="{1C25EADD-09E7-4F99-A1BD-55E857CD3575}"/>
              </a:ext>
            </a:extLst>
          </p:cNvPr>
          <p:cNvPicPr>
            <a:picLocks noChangeAspect="1"/>
          </p:cNvPicPr>
          <p:nvPr/>
        </p:nvPicPr>
        <p:blipFill rotWithShape="1">
          <a:blip r:embed="rId2">
            <a:extLst>
              <a:ext uri="{28A0092B-C50C-407E-A947-70E740481C1C}">
                <a14:useLocalDpi xmlns:a14="http://schemas.microsoft.com/office/drawing/2010/main" val="0"/>
              </a:ext>
            </a:extLst>
          </a:blip>
          <a:srcRect t="1" b="27041"/>
          <a:stretch/>
        </p:blipFill>
        <p:spPr>
          <a:xfrm>
            <a:off x="6096001" y="773723"/>
            <a:ext cx="5143500" cy="5008099"/>
          </a:xfrm>
          <a:prstGeom prst="rect">
            <a:avLst/>
          </a:prstGeom>
        </p:spPr>
      </p:pic>
      <p:sp>
        <p:nvSpPr>
          <p:cNvPr id="18" name="Isosceles Triangle 17">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05825184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A14AF9-5E29-4722-9903-9BB0C5F0E783}"/>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xmlns="" id="{81132F84-C27F-43EC-A106-B220C595046F}"/>
              </a:ext>
            </a:extLst>
          </p:cNvPr>
          <p:cNvSpPr>
            <a:spLocks noGrp="1"/>
          </p:cNvSpPr>
          <p:nvPr>
            <p:ph idx="1"/>
          </p:nvPr>
        </p:nvSpPr>
        <p:spPr/>
        <p:txBody>
          <a:bodyPr/>
          <a:lstStyle/>
          <a:p>
            <a:r>
              <a:rPr lang="en-US" dirty="0"/>
              <a:t>Which sentence is correct?</a:t>
            </a:r>
          </a:p>
          <a:p>
            <a:endParaRPr lang="en-US" dirty="0"/>
          </a:p>
          <a:p>
            <a:r>
              <a:rPr lang="en-US" dirty="0"/>
              <a:t>A. </a:t>
            </a:r>
            <a:r>
              <a:rPr lang="en-US" b="0" i="0" dirty="0">
                <a:solidFill>
                  <a:srgbClr val="333333"/>
                </a:solidFill>
                <a:effectLst/>
                <a:latin typeface="Open Sans"/>
              </a:rPr>
              <a:t>If you enjoy a 5.1 surround sound system, the </a:t>
            </a:r>
            <a:r>
              <a:rPr lang="en-US" b="1" i="0" dirty="0">
                <a:solidFill>
                  <a:srgbClr val="333333"/>
                </a:solidFill>
                <a:effectLst/>
                <a:latin typeface="Open Sans"/>
              </a:rPr>
              <a:t>aural</a:t>
            </a:r>
            <a:r>
              <a:rPr lang="en-US" b="0" i="0" dirty="0">
                <a:solidFill>
                  <a:srgbClr val="333333"/>
                </a:solidFill>
                <a:effectLst/>
                <a:latin typeface="Open Sans"/>
              </a:rPr>
              <a:t> experience is equally impressive.</a:t>
            </a:r>
          </a:p>
          <a:p>
            <a:r>
              <a:rPr lang="en-US" dirty="0">
                <a:solidFill>
                  <a:srgbClr val="333333"/>
                </a:solidFill>
                <a:latin typeface="Open Sans"/>
              </a:rPr>
              <a:t>B. </a:t>
            </a:r>
            <a:r>
              <a:rPr lang="en-US" b="0" i="0" dirty="0">
                <a:solidFill>
                  <a:srgbClr val="333333"/>
                </a:solidFill>
                <a:effectLst/>
                <a:latin typeface="Open Sans"/>
              </a:rPr>
              <a:t>If you enjoy a 5.1 surround sound system, the </a:t>
            </a:r>
            <a:r>
              <a:rPr lang="en-US" b="1" dirty="0">
                <a:solidFill>
                  <a:srgbClr val="333333"/>
                </a:solidFill>
                <a:latin typeface="Open Sans"/>
              </a:rPr>
              <a:t>oral </a:t>
            </a:r>
            <a:r>
              <a:rPr lang="en-US" b="0" i="0" dirty="0">
                <a:solidFill>
                  <a:srgbClr val="333333"/>
                </a:solidFill>
                <a:effectLst/>
                <a:latin typeface="Open Sans"/>
              </a:rPr>
              <a:t>experience is equally impressive.</a:t>
            </a:r>
            <a:endParaRPr lang="en-US" dirty="0"/>
          </a:p>
        </p:txBody>
      </p:sp>
    </p:spTree>
    <p:extLst>
      <p:ext uri="{BB962C8B-B14F-4D97-AF65-F5344CB8AC3E}">
        <p14:creationId xmlns:p14="http://schemas.microsoft.com/office/powerpoint/2010/main" val="209141869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A0A662-9019-4C5D-BF28-A712E86AFD8E}"/>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xmlns="" id="{BBB4740D-A578-499B-A96C-C513CA9723D0}"/>
              </a:ext>
            </a:extLst>
          </p:cNvPr>
          <p:cNvSpPr>
            <a:spLocks noGrp="1"/>
          </p:cNvSpPr>
          <p:nvPr>
            <p:ph idx="1"/>
          </p:nvPr>
        </p:nvSpPr>
        <p:spPr/>
        <p:txBody>
          <a:bodyPr/>
          <a:lstStyle/>
          <a:p>
            <a:r>
              <a:rPr lang="en-US" dirty="0"/>
              <a:t>OPTION-A</a:t>
            </a:r>
          </a:p>
        </p:txBody>
      </p:sp>
    </p:spTree>
    <p:extLst>
      <p:ext uri="{BB962C8B-B14F-4D97-AF65-F5344CB8AC3E}">
        <p14:creationId xmlns:p14="http://schemas.microsoft.com/office/powerpoint/2010/main" val="21970957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sz="7200" dirty="0">
                <a:solidFill>
                  <a:srgbClr val="222222"/>
                </a:solidFill>
                <a:latin typeface="Agency FB" pitchFamily="34" charset="0"/>
              </a:rPr>
              <a:t>“Practice daily because the quality of your practice determines the caliber of </a:t>
            </a:r>
            <a:r>
              <a:rPr lang="en-US" sz="7200">
                <a:solidFill>
                  <a:srgbClr val="222222"/>
                </a:solidFill>
                <a:latin typeface="Agency FB" pitchFamily="34" charset="0"/>
              </a:rPr>
              <a:t>your </a:t>
            </a:r>
            <a:r>
              <a:rPr lang="en-US" sz="7200" smtClean="0">
                <a:solidFill>
                  <a:srgbClr val="222222"/>
                </a:solidFill>
                <a:latin typeface="Agency FB" pitchFamily="34" charset="0"/>
              </a:rPr>
              <a:t>performance….”</a:t>
            </a:r>
            <a:endParaRPr lang="en-US" sz="7200" dirty="0" smtClean="0">
              <a:latin typeface="Agency FB" pitchFamily="34" charset="0"/>
            </a:endParaRPr>
          </a:p>
          <a:p>
            <a:r>
              <a:rPr lang="en-US" sz="7200" dirty="0" smtClean="0">
                <a:latin typeface="Cooper Black" pitchFamily="18" charset="0"/>
              </a:rPr>
              <a:t>  THANK YOU</a:t>
            </a:r>
            <a:endParaRPr lang="en-US" sz="7200" dirty="0">
              <a:latin typeface="Cooper Black" pitchFamily="18" charset="0"/>
            </a:endParaRPr>
          </a:p>
        </p:txBody>
      </p:sp>
    </p:spTree>
    <p:extLst>
      <p:ext uri="{BB962C8B-B14F-4D97-AF65-F5344CB8AC3E}">
        <p14:creationId xmlns:p14="http://schemas.microsoft.com/office/powerpoint/2010/main" val="12821548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143</TotalTime>
  <Words>1411</Words>
  <Application>Microsoft Office PowerPoint</Application>
  <PresentationFormat>Custom</PresentationFormat>
  <Paragraphs>430</Paragraphs>
  <Slides>97</Slides>
  <Notes>0</Notes>
  <HiddenSlides>0</HiddenSlides>
  <MMClips>0</MMClips>
  <ScaleCrop>false</ScaleCrop>
  <HeadingPairs>
    <vt:vector size="4" baseType="variant">
      <vt:variant>
        <vt:lpstr>Theme</vt:lpstr>
      </vt:variant>
      <vt:variant>
        <vt:i4>1</vt:i4>
      </vt:variant>
      <vt:variant>
        <vt:lpstr>Slide Titles</vt:lpstr>
      </vt:variant>
      <vt:variant>
        <vt:i4>97</vt:i4>
      </vt:variant>
    </vt:vector>
  </HeadingPairs>
  <TitlesOfParts>
    <vt:vector size="98" baseType="lpstr">
      <vt:lpstr>Facet</vt:lpstr>
      <vt:lpstr>PowerPoint Presentation</vt:lpstr>
      <vt:lpstr>PowerPoint Presentation</vt:lpstr>
      <vt:lpstr>PowerPoint Presentation</vt:lpstr>
      <vt:lpstr>CATEGORIES OF CONFUSING WORDS </vt:lpstr>
      <vt:lpstr>Poll Question:-</vt:lpstr>
      <vt:lpstr>PowerPoint Presentation</vt:lpstr>
      <vt:lpstr>PowerPoint Presentation</vt:lpstr>
      <vt:lpstr>Poll Question:-</vt:lpstr>
      <vt:lpstr>PowerPoint Presentation</vt:lpstr>
      <vt:lpstr>PowerPoint Presentation</vt:lpstr>
      <vt:lpstr>Poll Question:-</vt:lpstr>
      <vt:lpstr>PowerPoint Presentation</vt:lpstr>
      <vt:lpstr>s</vt:lpstr>
      <vt:lpstr>PowerPoint Presentation</vt:lpstr>
      <vt:lpstr>Accept, Except  </vt:lpstr>
      <vt:lpstr>Poll Question</vt:lpstr>
      <vt:lpstr>Answer</vt:lpstr>
      <vt:lpstr>Affect, Effect </vt:lpstr>
      <vt:lpstr>Poll Question</vt:lpstr>
      <vt:lpstr>Answer </vt:lpstr>
      <vt:lpstr>Its, It’s</vt:lpstr>
      <vt:lpstr>Poll Question</vt:lpstr>
      <vt:lpstr>Answer</vt:lpstr>
      <vt:lpstr>Know, No  </vt:lpstr>
      <vt:lpstr>Poll Question</vt:lpstr>
      <vt:lpstr>Answer</vt:lpstr>
      <vt:lpstr>Loose, Lose</vt:lpstr>
      <vt:lpstr>Poll Question</vt:lpstr>
      <vt:lpstr>Answer</vt:lpstr>
      <vt:lpstr>Quiet, Quiet, Quit</vt:lpstr>
      <vt:lpstr>Poll Question</vt:lpstr>
      <vt:lpstr>Answer</vt:lpstr>
      <vt:lpstr>Right, Write</vt:lpstr>
      <vt:lpstr>Poll Question</vt:lpstr>
      <vt:lpstr>Answer</vt:lpstr>
      <vt:lpstr>Than, Then </vt:lpstr>
      <vt:lpstr>Poll Question</vt:lpstr>
      <vt:lpstr>Answer</vt:lpstr>
      <vt:lpstr>Their, They’re, There</vt:lpstr>
      <vt:lpstr>Poll Question</vt:lpstr>
      <vt:lpstr>Answer</vt:lpstr>
      <vt:lpstr>To, Two, Too </vt:lpstr>
      <vt:lpstr>Poll Question</vt:lpstr>
      <vt:lpstr>Answer</vt:lpstr>
      <vt:lpstr>Who’s, Whose</vt:lpstr>
      <vt:lpstr>Poll Question</vt:lpstr>
      <vt:lpstr>Answer</vt:lpstr>
      <vt:lpstr>Your, You’re</vt:lpstr>
      <vt:lpstr>Breath ,Breathe</vt:lpstr>
      <vt:lpstr>Poll Question</vt:lpstr>
      <vt:lpstr>Answer</vt:lpstr>
      <vt:lpstr>Desert, Dessert</vt:lpstr>
      <vt:lpstr>Poll Question </vt:lpstr>
      <vt:lpstr>Answer</vt:lpstr>
      <vt:lpstr>Emigrate, Immigrate</vt:lpstr>
      <vt:lpstr>Horde, Hoard</vt:lpstr>
      <vt:lpstr>Poll Question</vt:lpstr>
      <vt:lpstr>Answer</vt:lpstr>
      <vt:lpstr>Lie, Lay </vt:lpstr>
      <vt:lpstr>Poll Question</vt:lpstr>
      <vt:lpstr>Answer</vt:lpstr>
      <vt:lpstr>Human, Humane</vt:lpstr>
      <vt:lpstr>Poll Question</vt:lpstr>
      <vt:lpstr>Answer</vt:lpstr>
      <vt:lpstr>Elicit, illicit</vt:lpstr>
      <vt:lpstr>Poll Question</vt:lpstr>
      <vt:lpstr>Poll Question</vt:lpstr>
      <vt:lpstr>Complement, Compliment</vt:lpstr>
      <vt:lpstr>Poll Question</vt:lpstr>
      <vt:lpstr>Answer</vt:lpstr>
      <vt:lpstr>Stationary, Stationery</vt:lpstr>
      <vt:lpstr>Poll Question</vt:lpstr>
      <vt:lpstr>Answer</vt:lpstr>
      <vt:lpstr>Advise, Advice</vt:lpstr>
      <vt:lpstr>Poll Question</vt:lpstr>
      <vt:lpstr>Answer</vt:lpstr>
      <vt:lpstr>Bridal , Bridle</vt:lpstr>
      <vt:lpstr>Poll Question</vt:lpstr>
      <vt:lpstr>Answer</vt:lpstr>
      <vt:lpstr>Proceed, Precede</vt:lpstr>
      <vt:lpstr>Poll Question</vt:lpstr>
      <vt:lpstr>Answer</vt:lpstr>
      <vt:lpstr>Principal, Priniciple</vt:lpstr>
      <vt:lpstr>Poll Question</vt:lpstr>
      <vt:lpstr>Answer</vt:lpstr>
      <vt:lpstr>Pray. Prey</vt:lpstr>
      <vt:lpstr>Poll Question</vt:lpstr>
      <vt:lpstr>Answer</vt:lpstr>
      <vt:lpstr>Allusion, Illusion</vt:lpstr>
      <vt:lpstr>Adopt, Adapt, Adept</vt:lpstr>
      <vt:lpstr>Poll Question</vt:lpstr>
      <vt:lpstr>Answer </vt:lpstr>
      <vt:lpstr>Oral, Aural</vt:lpstr>
      <vt:lpstr>Leak, Leek</vt:lpstr>
      <vt:lpstr>Poll Question</vt:lpstr>
      <vt:lpstr>Answer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Pundir</dc:creator>
  <cp:lastModifiedBy>DELL</cp:lastModifiedBy>
  <cp:revision>20</cp:revision>
  <dcterms:created xsi:type="dcterms:W3CDTF">2020-12-09T16:47:52Z</dcterms:created>
  <dcterms:modified xsi:type="dcterms:W3CDTF">2020-12-29T13:16:26Z</dcterms:modified>
</cp:coreProperties>
</file>