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FB664A-79E1-439E-0A8E-22830D99EF37}" v="1429" dt="2020-07-26T08:12:29.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70908" y="1220919"/>
            <a:ext cx="5425781" cy="2387600"/>
          </a:xfrm>
        </p:spPr>
        <p:txBody>
          <a:bodyPr>
            <a:normAutofit/>
          </a:bodyPr>
          <a:lstStyle/>
          <a:p>
            <a:pPr algn="l"/>
            <a:r>
              <a:rPr lang="en-US" sz="4700" dirty="0">
                <a:cs typeface="Calibri Light"/>
              </a:rPr>
              <a:t>Introduction to Database Management system</a:t>
            </a:r>
            <a:endParaRPr lang="en-US" sz="4700" dirty="0"/>
          </a:p>
        </p:txBody>
      </p:sp>
      <p:sp>
        <p:nvSpPr>
          <p:cNvPr id="3" name="Subtitle 2"/>
          <p:cNvSpPr>
            <a:spLocks noGrp="1"/>
          </p:cNvSpPr>
          <p:nvPr>
            <p:ph type="subTitle" idx="1"/>
          </p:nvPr>
        </p:nvSpPr>
        <p:spPr>
          <a:xfrm>
            <a:off x="970908" y="3700594"/>
            <a:ext cx="5425781" cy="1655762"/>
          </a:xfrm>
        </p:spPr>
        <p:txBody>
          <a:bodyPr vert="horz" lIns="91440" tIns="45720" rIns="91440" bIns="45720" rtlCol="0">
            <a:normAutofit/>
          </a:bodyPr>
          <a:lstStyle/>
          <a:p>
            <a:pPr algn="l"/>
            <a:r>
              <a:rPr lang="en-US" dirty="0">
                <a:cs typeface="Calibri"/>
              </a:rPr>
              <a:t>Lecture-1</a:t>
            </a:r>
          </a:p>
        </p:txBody>
      </p:sp>
      <p:sp>
        <p:nvSpPr>
          <p:cNvPr id="29" name="Freeform: Shape 28">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Oval 30">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Block Arc 32">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Freeform: Shape 34">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37" name="Straight Connector 36">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9" name="Freeform: Shape 38">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1" name="Arc 40">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08C6A-18DE-4008-BC28-41EA9B6672B7}"/>
              </a:ext>
            </a:extLst>
          </p:cNvPr>
          <p:cNvSpPr>
            <a:spLocks noGrp="1"/>
          </p:cNvSpPr>
          <p:nvPr>
            <p:ph type="title"/>
          </p:nvPr>
        </p:nvSpPr>
        <p:spPr>
          <a:xfrm>
            <a:off x="1171074" y="1396686"/>
            <a:ext cx="3240506" cy="4064628"/>
          </a:xfrm>
        </p:spPr>
        <p:txBody>
          <a:bodyPr>
            <a:normAutofit/>
          </a:bodyPr>
          <a:lstStyle/>
          <a:p>
            <a:r>
              <a:rPr lang="en-US">
                <a:solidFill>
                  <a:srgbClr val="FFFFFF"/>
                </a:solidFill>
                <a:cs typeface="Calibri Light"/>
              </a:rPr>
              <a:t>QUIZ time</a:t>
            </a:r>
            <a:endParaRPr lang="en-US">
              <a:solidFill>
                <a:srgbClr val="FFFFFF"/>
              </a:solidFill>
            </a:endParaRPr>
          </a:p>
        </p:txBody>
      </p:sp>
      <p:sp>
        <p:nvSpPr>
          <p:cNvPr id="7"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12A11E6-6834-449E-B3CF-AE4CB77A27E9}"/>
              </a:ext>
            </a:extLst>
          </p:cNvPr>
          <p:cNvSpPr>
            <a:spLocks noGrp="1"/>
          </p:cNvSpPr>
          <p:nvPr>
            <p:ph idx="1"/>
          </p:nvPr>
        </p:nvSpPr>
        <p:spPr>
          <a:xfrm>
            <a:off x="5370153" y="1526033"/>
            <a:ext cx="5536397" cy="3935281"/>
          </a:xfrm>
        </p:spPr>
        <p:txBody>
          <a:bodyPr vert="horz" lIns="91440" tIns="45720" rIns="91440" bIns="45720" rtlCol="0">
            <a:normAutofit/>
          </a:bodyPr>
          <a:lstStyle/>
          <a:p>
            <a:r>
              <a:rPr lang="en-US">
                <a:cs typeface="Calibri"/>
              </a:rPr>
              <a:t>University Management System (UMS) is an application of Database</a:t>
            </a:r>
          </a:p>
          <a:p>
            <a:pPr lvl="1"/>
            <a:r>
              <a:rPr lang="en-US">
                <a:cs typeface="Calibri"/>
              </a:rPr>
              <a:t>Yes</a:t>
            </a:r>
          </a:p>
          <a:p>
            <a:pPr lvl="1"/>
            <a:r>
              <a:rPr lang="en-US">
                <a:cs typeface="Calibri"/>
              </a:rPr>
              <a:t>No</a:t>
            </a:r>
          </a:p>
        </p:txBody>
      </p:sp>
    </p:spTree>
    <p:extLst>
      <p:ext uri="{BB962C8B-B14F-4D97-AF65-F5344CB8AC3E}">
        <p14:creationId xmlns:p14="http://schemas.microsoft.com/office/powerpoint/2010/main" val="387546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FFCE0-C06C-458F-BA96-9E5CC1A78E17}"/>
              </a:ext>
            </a:extLst>
          </p:cNvPr>
          <p:cNvSpPr>
            <a:spLocks noGrp="1"/>
          </p:cNvSpPr>
          <p:nvPr>
            <p:ph type="title"/>
          </p:nvPr>
        </p:nvSpPr>
        <p:spPr>
          <a:xfrm>
            <a:off x="838200" y="365125"/>
            <a:ext cx="10515600" cy="876714"/>
          </a:xfrm>
        </p:spPr>
        <p:txBody>
          <a:bodyPr/>
          <a:lstStyle/>
          <a:p>
            <a:r>
              <a:rPr lang="en-US" dirty="0">
                <a:cs typeface="Calibri Light"/>
              </a:rPr>
              <a:t>DATA and INFORMATION</a:t>
            </a:r>
            <a:endParaRPr lang="en-US" dirty="0"/>
          </a:p>
        </p:txBody>
      </p:sp>
      <p:sp>
        <p:nvSpPr>
          <p:cNvPr id="3" name="Content Placeholder 2">
            <a:extLst>
              <a:ext uri="{FF2B5EF4-FFF2-40B4-BE49-F238E27FC236}">
                <a16:creationId xmlns:a16="http://schemas.microsoft.com/office/drawing/2014/main" id="{09EFC573-7E3F-40AB-8FDD-0E5F7A896298}"/>
              </a:ext>
            </a:extLst>
          </p:cNvPr>
          <p:cNvSpPr>
            <a:spLocks noGrp="1"/>
          </p:cNvSpPr>
          <p:nvPr>
            <p:ph idx="1"/>
          </p:nvPr>
        </p:nvSpPr>
        <p:spPr>
          <a:xfrm>
            <a:off x="838200" y="1376776"/>
            <a:ext cx="10515600" cy="4800187"/>
          </a:xfrm>
        </p:spPr>
        <p:txBody>
          <a:bodyPr vert="horz" lIns="91440" tIns="45720" rIns="91440" bIns="45720" rtlCol="0" anchor="t">
            <a:normAutofit/>
          </a:bodyPr>
          <a:lstStyle/>
          <a:p>
            <a:pPr algn="just"/>
            <a:r>
              <a:rPr lang="en-US" dirty="0">
                <a:ea typeface="+mn-lt"/>
                <a:cs typeface="+mn-lt"/>
              </a:rPr>
              <a:t>To understand what is database, first we need a brief understanding of about DATA and INFORMATION</a:t>
            </a:r>
            <a:endParaRPr lang="en-US"/>
          </a:p>
          <a:p>
            <a:pPr algn="just"/>
            <a:r>
              <a:rPr lang="en-US" dirty="0">
                <a:cs typeface="Calibri"/>
              </a:rPr>
              <a:t>What is DATA?</a:t>
            </a:r>
          </a:p>
          <a:p>
            <a:pPr marL="0" indent="0" algn="just">
              <a:buNone/>
            </a:pPr>
            <a:r>
              <a:rPr lang="en-US" b="1" dirty="0">
                <a:ea typeface="+mn-lt"/>
                <a:cs typeface="+mn-lt"/>
              </a:rPr>
              <a:t>Data:</a:t>
            </a:r>
            <a:r>
              <a:rPr lang="en-US" dirty="0">
                <a:ea typeface="+mn-lt"/>
                <a:cs typeface="+mn-lt"/>
              </a:rPr>
              <a:t> In simple words data is raw, isolated facts about an entity or an object which is stored in recorded form. For example, text, audio, image, video etc.</a:t>
            </a:r>
            <a:endParaRPr lang="en-US" dirty="0">
              <a:cs typeface="Calibri"/>
            </a:endParaRPr>
          </a:p>
          <a:p>
            <a:pPr algn="just"/>
            <a:r>
              <a:rPr lang="en-US" dirty="0">
                <a:cs typeface="Calibri"/>
              </a:rPr>
              <a:t>What is INFORMATION</a:t>
            </a:r>
          </a:p>
          <a:p>
            <a:pPr marL="0" indent="0" algn="just">
              <a:buNone/>
            </a:pPr>
            <a:r>
              <a:rPr lang="en-US" b="1" dirty="0">
                <a:ea typeface="+mn-lt"/>
                <a:cs typeface="+mn-lt"/>
              </a:rPr>
              <a:t>Information: </a:t>
            </a:r>
            <a:r>
              <a:rPr lang="en-US" dirty="0">
                <a:ea typeface="+mn-lt"/>
                <a:cs typeface="+mn-lt"/>
              </a:rPr>
              <a:t>It is a processed, meaningful and usable data. </a:t>
            </a:r>
            <a:endParaRPr lang="en-US">
              <a:cs typeface="Calibri"/>
            </a:endParaRPr>
          </a:p>
        </p:txBody>
      </p:sp>
      <p:pic>
        <p:nvPicPr>
          <p:cNvPr id="4" name="Picture 4">
            <a:extLst>
              <a:ext uri="{FF2B5EF4-FFF2-40B4-BE49-F238E27FC236}">
                <a16:creationId xmlns:a16="http://schemas.microsoft.com/office/drawing/2014/main" id="{F4B5929C-5122-407F-A8D7-99D2D106AB81}"/>
              </a:ext>
            </a:extLst>
          </p:cNvPr>
          <p:cNvPicPr>
            <a:picLocks noChangeAspect="1"/>
          </p:cNvPicPr>
          <p:nvPr/>
        </p:nvPicPr>
        <p:blipFill>
          <a:blip r:embed="rId2"/>
          <a:stretch>
            <a:fillRect/>
          </a:stretch>
        </p:blipFill>
        <p:spPr>
          <a:xfrm>
            <a:off x="8955881" y="5188744"/>
            <a:ext cx="1257300" cy="1314450"/>
          </a:xfrm>
          <a:prstGeom prst="rect">
            <a:avLst/>
          </a:prstGeom>
        </p:spPr>
      </p:pic>
      <p:sp>
        <p:nvSpPr>
          <p:cNvPr id="5" name="Thought Bubble: Cloud 4">
            <a:extLst>
              <a:ext uri="{FF2B5EF4-FFF2-40B4-BE49-F238E27FC236}">
                <a16:creationId xmlns:a16="http://schemas.microsoft.com/office/drawing/2014/main" id="{755A8D8E-FBD4-4225-A40D-6567D6B09CC5}"/>
              </a:ext>
            </a:extLst>
          </p:cNvPr>
          <p:cNvSpPr/>
          <p:nvPr/>
        </p:nvSpPr>
        <p:spPr>
          <a:xfrm>
            <a:off x="9341643" y="3825146"/>
            <a:ext cx="2595560" cy="1369217"/>
          </a:xfrm>
          <a:prstGeom prst="cloud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cs typeface="Calibri"/>
              </a:rPr>
              <a:t>5 is a DATA or INFORMATION</a:t>
            </a:r>
          </a:p>
        </p:txBody>
      </p:sp>
    </p:spTree>
    <p:extLst>
      <p:ext uri="{BB962C8B-B14F-4D97-AF65-F5344CB8AC3E}">
        <p14:creationId xmlns:p14="http://schemas.microsoft.com/office/powerpoint/2010/main" val="334867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A8A6B69-5D6B-458C-B8E5-FBB8A84BD701}"/>
              </a:ext>
            </a:extLst>
          </p:cNvPr>
          <p:cNvSpPr>
            <a:spLocks noGrp="1"/>
          </p:cNvSpPr>
          <p:nvPr>
            <p:ph type="title"/>
          </p:nvPr>
        </p:nvSpPr>
        <p:spPr>
          <a:xfrm>
            <a:off x="838200" y="365125"/>
            <a:ext cx="10515600" cy="1325563"/>
          </a:xfrm>
        </p:spPr>
        <p:txBody>
          <a:bodyPr>
            <a:normAutofit/>
          </a:bodyPr>
          <a:lstStyle/>
          <a:p>
            <a:r>
              <a:rPr lang="en-US" dirty="0">
                <a:cs typeface="Calibri Light"/>
              </a:rPr>
              <a:t>DATABASE and DBMS</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516C187-A844-4A2B-ABE5-00CA4D149A1D}"/>
              </a:ext>
            </a:extLst>
          </p:cNvPr>
          <p:cNvSpPr>
            <a:spLocks noGrp="1"/>
          </p:cNvSpPr>
          <p:nvPr>
            <p:ph idx="1"/>
          </p:nvPr>
        </p:nvSpPr>
        <p:spPr>
          <a:xfrm>
            <a:off x="838200" y="1825625"/>
            <a:ext cx="10515600" cy="4351338"/>
          </a:xfrm>
        </p:spPr>
        <p:txBody>
          <a:bodyPr vert="horz" lIns="91440" tIns="45720" rIns="91440" bIns="45720" rtlCol="0" anchor="t">
            <a:normAutofit/>
          </a:bodyPr>
          <a:lstStyle/>
          <a:p>
            <a:pPr algn="just"/>
            <a:r>
              <a:rPr lang="en-US" b="1" dirty="0">
                <a:ea typeface="+mn-lt"/>
                <a:cs typeface="+mn-lt"/>
              </a:rPr>
              <a:t>Database:</a:t>
            </a:r>
            <a:r>
              <a:rPr lang="en-US" dirty="0">
                <a:ea typeface="+mn-lt"/>
                <a:cs typeface="+mn-lt"/>
              </a:rPr>
              <a:t> It is a systematic collection of similar or related data. If the data is not related, we cannot extract the relevant information from it. Database makes data management easy. For example, video is data, but YouTube is a database. Image is data but Instagram is a database.</a:t>
            </a:r>
            <a:endParaRPr lang="en-US" dirty="0">
              <a:cs typeface="Calibri" panose="020F0502020204030204"/>
            </a:endParaRPr>
          </a:p>
          <a:p>
            <a:pPr algn="just"/>
            <a:r>
              <a:rPr lang="en-US" b="1" dirty="0">
                <a:ea typeface="+mn-lt"/>
                <a:cs typeface="+mn-lt"/>
              </a:rPr>
              <a:t>Database Management System:</a:t>
            </a:r>
            <a:r>
              <a:rPr lang="en-US" dirty="0">
                <a:ea typeface="+mn-lt"/>
                <a:cs typeface="+mn-lt"/>
              </a:rPr>
              <a:t> It is a program which enables the user to create, manipulate and delete database. It is also used for controlled access to database.</a:t>
            </a:r>
            <a:endParaRPr lang="en-US" dirty="0">
              <a:cs typeface="Calibri"/>
            </a:endParaRPr>
          </a:p>
          <a:p>
            <a:pPr algn="just"/>
            <a:endParaRPr lang="en-US" dirty="0">
              <a:cs typeface="Calibri"/>
            </a:endParaRPr>
          </a:p>
        </p:txBody>
      </p:sp>
    </p:spTree>
    <p:extLst>
      <p:ext uri="{BB962C8B-B14F-4D97-AF65-F5344CB8AC3E}">
        <p14:creationId xmlns:p14="http://schemas.microsoft.com/office/powerpoint/2010/main" val="369829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E2A5BA-97FA-491F-98D3-D2D969BB4085}"/>
              </a:ext>
            </a:extLst>
          </p:cNvPr>
          <p:cNvPicPr>
            <a:picLocks noChangeAspect="1"/>
          </p:cNvPicPr>
          <p:nvPr/>
        </p:nvPicPr>
        <p:blipFill>
          <a:blip r:embed="rId2"/>
          <a:stretch>
            <a:fillRect/>
          </a:stretch>
        </p:blipFill>
        <p:spPr>
          <a:xfrm>
            <a:off x="1433512" y="895350"/>
            <a:ext cx="9039225" cy="4019550"/>
          </a:xfrm>
          <a:prstGeom prst="rect">
            <a:avLst/>
          </a:prstGeom>
        </p:spPr>
      </p:pic>
      <p:sp>
        <p:nvSpPr>
          <p:cNvPr id="6" name="TextBox 5">
            <a:extLst>
              <a:ext uri="{FF2B5EF4-FFF2-40B4-BE49-F238E27FC236}">
                <a16:creationId xmlns:a16="http://schemas.microsoft.com/office/drawing/2014/main" id="{BDA43E62-5D5F-4C36-8184-45937B8EF887}"/>
              </a:ext>
            </a:extLst>
          </p:cNvPr>
          <p:cNvSpPr txBox="1"/>
          <p:nvPr/>
        </p:nvSpPr>
        <p:spPr>
          <a:xfrm>
            <a:off x="4143375" y="5334000"/>
            <a:ext cx="4067175" cy="369332"/>
          </a:xfrm>
          <a:prstGeom prst="rect">
            <a:avLst/>
          </a:prstGeom>
          <a:noFill/>
        </p:spPr>
        <p:txBody>
          <a:bodyPr wrap="square" rtlCol="0">
            <a:spAutoFit/>
          </a:bodyPr>
          <a:lstStyle/>
          <a:p>
            <a:pPr algn="ctr"/>
            <a:r>
              <a:rPr lang="en-IN" b="1" dirty="0"/>
              <a:t>Database Management System</a:t>
            </a:r>
          </a:p>
        </p:txBody>
      </p:sp>
    </p:spTree>
    <p:extLst>
      <p:ext uri="{BB962C8B-B14F-4D97-AF65-F5344CB8AC3E}">
        <p14:creationId xmlns:p14="http://schemas.microsoft.com/office/powerpoint/2010/main" val="284615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3EDE7AA-4DA1-483E-9B60-EDC39355C8CC}"/>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buNone/>
            </a:pPr>
            <a:r>
              <a:rPr lang="en-US" sz="4000" dirty="0">
                <a:cs typeface="Calibri"/>
              </a:rPr>
              <a:t>   Why we need database management system?</a:t>
            </a:r>
            <a:endParaRPr lang="en-US" dirty="0"/>
          </a:p>
        </p:txBody>
      </p:sp>
      <p:sp>
        <p:nvSpPr>
          <p:cNvPr id="4" name="TextBox 3">
            <a:extLst>
              <a:ext uri="{FF2B5EF4-FFF2-40B4-BE49-F238E27FC236}">
                <a16:creationId xmlns:a16="http://schemas.microsoft.com/office/drawing/2014/main" id="{714DC5DC-F3D4-4C94-8B95-E062FADE322C}"/>
              </a:ext>
            </a:extLst>
          </p:cNvPr>
          <p:cNvSpPr txBox="1"/>
          <p:nvPr/>
        </p:nvSpPr>
        <p:spPr>
          <a:xfrm>
            <a:off x="1616869" y="3200399"/>
            <a:ext cx="858916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Because there are disadvantages of using file system</a:t>
            </a:r>
          </a:p>
        </p:txBody>
      </p:sp>
    </p:spTree>
    <p:extLst>
      <p:ext uri="{BB962C8B-B14F-4D97-AF65-F5344CB8AC3E}">
        <p14:creationId xmlns:p14="http://schemas.microsoft.com/office/powerpoint/2010/main" val="410731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24ADF-C378-4244-931B-B399C0996139}"/>
              </a:ext>
            </a:extLst>
          </p:cNvPr>
          <p:cNvSpPr>
            <a:spLocks noGrp="1"/>
          </p:cNvSpPr>
          <p:nvPr>
            <p:ph idx="1"/>
          </p:nvPr>
        </p:nvSpPr>
        <p:spPr>
          <a:xfrm>
            <a:off x="838200" y="670719"/>
            <a:ext cx="10515600" cy="5506244"/>
          </a:xfrm>
        </p:spPr>
        <p:txBody>
          <a:bodyPr/>
          <a:lstStyle/>
          <a:p>
            <a:endParaRPr lang="en-US"/>
          </a:p>
        </p:txBody>
      </p:sp>
      <p:sp>
        <p:nvSpPr>
          <p:cNvPr id="4" name="Rectangle 3">
            <a:extLst>
              <a:ext uri="{FF2B5EF4-FFF2-40B4-BE49-F238E27FC236}">
                <a16:creationId xmlns:a16="http://schemas.microsoft.com/office/drawing/2014/main" id="{7A51AC2D-E18D-4033-8457-5BA9393FED3B}"/>
              </a:ext>
            </a:extLst>
          </p:cNvPr>
          <p:cNvSpPr/>
          <p:nvPr/>
        </p:nvSpPr>
        <p:spPr>
          <a:xfrm>
            <a:off x="2090737" y="1531143"/>
            <a:ext cx="2381250" cy="10358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cs typeface="Calibri"/>
              </a:rPr>
              <a:t>Data Redundancy</a:t>
            </a:r>
          </a:p>
        </p:txBody>
      </p:sp>
      <p:sp>
        <p:nvSpPr>
          <p:cNvPr id="5" name="Rectangle 4">
            <a:extLst>
              <a:ext uri="{FF2B5EF4-FFF2-40B4-BE49-F238E27FC236}">
                <a16:creationId xmlns:a16="http://schemas.microsoft.com/office/drawing/2014/main" id="{9248A06E-7B27-4DF3-B944-6484065B14B3}"/>
              </a:ext>
            </a:extLst>
          </p:cNvPr>
          <p:cNvSpPr/>
          <p:nvPr/>
        </p:nvSpPr>
        <p:spPr>
          <a:xfrm>
            <a:off x="4900612" y="1019174"/>
            <a:ext cx="2381250" cy="10358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cs typeface="Calibri"/>
              </a:rPr>
              <a:t>Data Inconsistency</a:t>
            </a:r>
          </a:p>
        </p:txBody>
      </p:sp>
      <p:sp>
        <p:nvSpPr>
          <p:cNvPr id="6" name="Rectangle 5">
            <a:extLst>
              <a:ext uri="{FF2B5EF4-FFF2-40B4-BE49-F238E27FC236}">
                <a16:creationId xmlns:a16="http://schemas.microsoft.com/office/drawing/2014/main" id="{C1643708-E926-427E-94E4-F0C9026EAFCC}"/>
              </a:ext>
            </a:extLst>
          </p:cNvPr>
          <p:cNvSpPr/>
          <p:nvPr/>
        </p:nvSpPr>
        <p:spPr>
          <a:xfrm>
            <a:off x="7805737" y="1531143"/>
            <a:ext cx="2381250" cy="10358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cs typeface="Calibri"/>
              </a:rPr>
              <a:t>Difficulty in accessing data</a:t>
            </a:r>
          </a:p>
        </p:txBody>
      </p:sp>
      <p:sp>
        <p:nvSpPr>
          <p:cNvPr id="7" name="Rectangle 6">
            <a:extLst>
              <a:ext uri="{FF2B5EF4-FFF2-40B4-BE49-F238E27FC236}">
                <a16:creationId xmlns:a16="http://schemas.microsoft.com/office/drawing/2014/main" id="{C9C911EA-3E52-453B-8BB2-A3B9D5FC4174}"/>
              </a:ext>
            </a:extLst>
          </p:cNvPr>
          <p:cNvSpPr/>
          <p:nvPr/>
        </p:nvSpPr>
        <p:spPr>
          <a:xfrm>
            <a:off x="7805737" y="3126581"/>
            <a:ext cx="2381250" cy="10358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cs typeface="Calibri"/>
              </a:rPr>
              <a:t>Data Isolation</a:t>
            </a:r>
          </a:p>
        </p:txBody>
      </p:sp>
      <p:sp>
        <p:nvSpPr>
          <p:cNvPr id="8" name="Rectangle 7">
            <a:extLst>
              <a:ext uri="{FF2B5EF4-FFF2-40B4-BE49-F238E27FC236}">
                <a16:creationId xmlns:a16="http://schemas.microsoft.com/office/drawing/2014/main" id="{3411A9D3-8925-4451-9E26-2D238EE68B31}"/>
              </a:ext>
            </a:extLst>
          </p:cNvPr>
          <p:cNvSpPr/>
          <p:nvPr/>
        </p:nvSpPr>
        <p:spPr>
          <a:xfrm>
            <a:off x="7805737" y="4531518"/>
            <a:ext cx="2381250" cy="10358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cs typeface="Calibri"/>
              </a:rPr>
              <a:t>Security Problems</a:t>
            </a:r>
          </a:p>
        </p:txBody>
      </p:sp>
      <p:sp>
        <p:nvSpPr>
          <p:cNvPr id="9" name="Rectangle 8">
            <a:extLst>
              <a:ext uri="{FF2B5EF4-FFF2-40B4-BE49-F238E27FC236}">
                <a16:creationId xmlns:a16="http://schemas.microsoft.com/office/drawing/2014/main" id="{D0A33D01-388B-466A-AEE7-D1F194B909F7}"/>
              </a:ext>
            </a:extLst>
          </p:cNvPr>
          <p:cNvSpPr/>
          <p:nvPr/>
        </p:nvSpPr>
        <p:spPr>
          <a:xfrm>
            <a:off x="2090737" y="3126581"/>
            <a:ext cx="2381250" cy="10358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cs typeface="Calibri"/>
              </a:rPr>
              <a:t>Atomicity Problem</a:t>
            </a:r>
          </a:p>
        </p:txBody>
      </p:sp>
      <p:sp>
        <p:nvSpPr>
          <p:cNvPr id="11" name="Rectangle 10">
            <a:extLst>
              <a:ext uri="{FF2B5EF4-FFF2-40B4-BE49-F238E27FC236}">
                <a16:creationId xmlns:a16="http://schemas.microsoft.com/office/drawing/2014/main" id="{FDD9F772-73A5-47D4-B363-7F1CED9A4602}"/>
              </a:ext>
            </a:extLst>
          </p:cNvPr>
          <p:cNvSpPr/>
          <p:nvPr/>
        </p:nvSpPr>
        <p:spPr>
          <a:xfrm>
            <a:off x="2090737" y="4531518"/>
            <a:ext cx="2381250" cy="10358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cs typeface="Calibri"/>
              </a:rPr>
              <a:t>Concurrent access anomalies</a:t>
            </a:r>
          </a:p>
        </p:txBody>
      </p:sp>
    </p:spTree>
    <p:extLst>
      <p:ext uri="{BB962C8B-B14F-4D97-AF65-F5344CB8AC3E}">
        <p14:creationId xmlns:p14="http://schemas.microsoft.com/office/powerpoint/2010/main" val="287443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5B82881-CA96-4D86-AA49-698BFF1453AB}"/>
              </a:ext>
            </a:extLst>
          </p:cNvPr>
          <p:cNvSpPr>
            <a:spLocks noGrp="1"/>
          </p:cNvSpPr>
          <p:nvPr>
            <p:ph type="title"/>
          </p:nvPr>
        </p:nvSpPr>
        <p:spPr>
          <a:xfrm>
            <a:off x="838200" y="365125"/>
            <a:ext cx="10515600" cy="1325563"/>
          </a:xfrm>
        </p:spPr>
        <p:txBody>
          <a:bodyPr>
            <a:normAutofit/>
          </a:bodyPr>
          <a:lstStyle/>
          <a:p>
            <a:r>
              <a:rPr lang="en-US" dirty="0">
                <a:cs typeface="Calibri Light"/>
              </a:rPr>
              <a:t>Operations on Database</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E1AF027-C7DA-439A-831C-5F5D3585CC0A}"/>
              </a:ext>
            </a:extLst>
          </p:cNvPr>
          <p:cNvSpPr>
            <a:spLocks noGrp="1"/>
          </p:cNvSpPr>
          <p:nvPr>
            <p:ph idx="1"/>
          </p:nvPr>
        </p:nvSpPr>
        <p:spPr>
          <a:xfrm>
            <a:off x="838200" y="1825625"/>
            <a:ext cx="10515600" cy="4351338"/>
          </a:xfrm>
        </p:spPr>
        <p:txBody>
          <a:bodyPr vert="horz" lIns="91440" tIns="45720" rIns="91440" bIns="45720" rtlCol="0">
            <a:normAutofit/>
          </a:bodyPr>
          <a:lstStyle/>
          <a:p>
            <a:pPr marL="0" indent="0">
              <a:buNone/>
            </a:pPr>
            <a:r>
              <a:rPr lang="en-US" sz="3200" dirty="0">
                <a:ea typeface="+mn-lt"/>
                <a:cs typeface="+mn-lt"/>
              </a:rPr>
              <a:t>•To add new information</a:t>
            </a:r>
            <a:endParaRPr lang="en-US">
              <a:cs typeface="Calibri" panose="020F0502020204030204"/>
            </a:endParaRPr>
          </a:p>
          <a:p>
            <a:pPr marL="0" indent="0">
              <a:buNone/>
            </a:pPr>
            <a:r>
              <a:rPr lang="en-US" sz="3200" dirty="0">
                <a:ea typeface="+mn-lt"/>
                <a:cs typeface="+mn-lt"/>
              </a:rPr>
              <a:t>• To view or retrieve the stored information</a:t>
            </a:r>
            <a:endParaRPr lang="en-US">
              <a:cs typeface="Calibri" panose="020F0502020204030204"/>
            </a:endParaRPr>
          </a:p>
          <a:p>
            <a:pPr marL="0" indent="0">
              <a:buNone/>
            </a:pPr>
            <a:r>
              <a:rPr lang="en-US" sz="3200" dirty="0">
                <a:ea typeface="+mn-lt"/>
                <a:cs typeface="+mn-lt"/>
              </a:rPr>
              <a:t>• To modify or edit the existing</a:t>
            </a:r>
            <a:endParaRPr lang="en-US">
              <a:cs typeface="Calibri" panose="020F0502020204030204"/>
            </a:endParaRPr>
          </a:p>
          <a:p>
            <a:pPr marL="0" indent="0">
              <a:buNone/>
            </a:pPr>
            <a:r>
              <a:rPr lang="en-US" sz="3200" dirty="0">
                <a:ea typeface="+mn-lt"/>
                <a:cs typeface="+mn-lt"/>
              </a:rPr>
              <a:t>• To remove or delete the unwanted information</a:t>
            </a:r>
            <a:endParaRPr lang="en-US">
              <a:cs typeface="Calibri" panose="020F0502020204030204"/>
            </a:endParaRPr>
          </a:p>
          <a:p>
            <a:pPr marL="0" indent="0">
              <a:buNone/>
            </a:pPr>
            <a:r>
              <a:rPr lang="en-US" sz="3200" dirty="0">
                <a:ea typeface="+mn-lt"/>
                <a:cs typeface="+mn-lt"/>
              </a:rPr>
              <a:t>• Arranging the information in a desired order etc.</a:t>
            </a:r>
            <a:endParaRPr lang="en-US">
              <a:cs typeface="Calibri"/>
            </a:endParaRPr>
          </a:p>
          <a:p>
            <a:endParaRPr lang="en-US" dirty="0">
              <a:cs typeface="Calibri"/>
            </a:endParaRPr>
          </a:p>
        </p:txBody>
      </p:sp>
    </p:spTree>
    <p:extLst>
      <p:ext uri="{BB962C8B-B14F-4D97-AF65-F5344CB8AC3E}">
        <p14:creationId xmlns:p14="http://schemas.microsoft.com/office/powerpoint/2010/main" val="210624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82ED7-AC82-494E-B479-013B6B6B39BC}"/>
              </a:ext>
            </a:extLst>
          </p:cNvPr>
          <p:cNvSpPr>
            <a:spLocks noGrp="1"/>
          </p:cNvSpPr>
          <p:nvPr>
            <p:ph type="title"/>
          </p:nvPr>
        </p:nvSpPr>
        <p:spPr/>
        <p:txBody>
          <a:bodyPr/>
          <a:lstStyle/>
          <a:p>
            <a:r>
              <a:rPr lang="en-US" dirty="0">
                <a:cs typeface="Calibri Light"/>
              </a:rPr>
              <a:t>Components of Database system</a:t>
            </a:r>
            <a:endParaRPr lang="en-US" dirty="0"/>
          </a:p>
        </p:txBody>
      </p:sp>
      <p:sp>
        <p:nvSpPr>
          <p:cNvPr id="3" name="Content Placeholder 2">
            <a:extLst>
              <a:ext uri="{FF2B5EF4-FFF2-40B4-BE49-F238E27FC236}">
                <a16:creationId xmlns:a16="http://schemas.microsoft.com/office/drawing/2014/main" id="{CADA8849-882A-46A3-AC8A-E883F99DC741}"/>
              </a:ext>
            </a:extLst>
          </p:cNvPr>
          <p:cNvSpPr>
            <a:spLocks noGrp="1"/>
          </p:cNvSpPr>
          <p:nvPr>
            <p:ph idx="1"/>
          </p:nvPr>
        </p:nvSpPr>
        <p:spPr/>
        <p:txBody>
          <a:bodyPr vert="horz" lIns="91440" tIns="45720" rIns="91440" bIns="45720" rtlCol="0" anchor="t">
            <a:normAutofit/>
          </a:bodyPr>
          <a:lstStyle/>
          <a:p>
            <a:r>
              <a:rPr lang="en-US" sz="3200" dirty="0">
                <a:cs typeface="Calibri"/>
              </a:rPr>
              <a:t>There are five major components of database system</a:t>
            </a:r>
          </a:p>
          <a:p>
            <a:pPr lvl="1"/>
            <a:r>
              <a:rPr lang="en-US" sz="3200" dirty="0">
                <a:cs typeface="Calibri"/>
              </a:rPr>
              <a:t>Hardware</a:t>
            </a:r>
          </a:p>
          <a:p>
            <a:pPr lvl="1"/>
            <a:r>
              <a:rPr lang="en-US" sz="3200" dirty="0">
                <a:cs typeface="Calibri"/>
              </a:rPr>
              <a:t>Software</a:t>
            </a:r>
          </a:p>
          <a:p>
            <a:pPr lvl="1"/>
            <a:r>
              <a:rPr lang="en-US" sz="3200" dirty="0">
                <a:cs typeface="Calibri"/>
              </a:rPr>
              <a:t>Data</a:t>
            </a:r>
          </a:p>
          <a:p>
            <a:pPr lvl="1"/>
            <a:r>
              <a:rPr lang="en-US" sz="3200" dirty="0">
                <a:cs typeface="Calibri"/>
              </a:rPr>
              <a:t>Users</a:t>
            </a:r>
          </a:p>
          <a:p>
            <a:pPr lvl="1"/>
            <a:r>
              <a:rPr lang="en-US" sz="3200" dirty="0">
                <a:cs typeface="Calibri"/>
              </a:rPr>
              <a:t>Procedures</a:t>
            </a:r>
          </a:p>
        </p:txBody>
      </p:sp>
    </p:spTree>
    <p:extLst>
      <p:ext uri="{BB962C8B-B14F-4D97-AF65-F5344CB8AC3E}">
        <p14:creationId xmlns:p14="http://schemas.microsoft.com/office/powerpoint/2010/main" val="310844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C10670-1392-49B4-8F3B-4FB0AFC1156B}"/>
              </a:ext>
            </a:extLst>
          </p:cNvPr>
          <p:cNvSpPr>
            <a:spLocks noGrp="1"/>
          </p:cNvSpPr>
          <p:nvPr>
            <p:ph type="title"/>
          </p:nvPr>
        </p:nvSpPr>
        <p:spPr>
          <a:xfrm>
            <a:off x="838200" y="365125"/>
            <a:ext cx="10515600" cy="1325563"/>
          </a:xfrm>
        </p:spPr>
        <p:txBody>
          <a:bodyPr>
            <a:normAutofit/>
          </a:bodyPr>
          <a:lstStyle/>
          <a:p>
            <a:r>
              <a:rPr lang="en-US" dirty="0">
                <a:cs typeface="Calibri Light"/>
              </a:rPr>
              <a:t>Applications of Database</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E19702-CBCA-4085-B944-62EFDB40A03B}"/>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sz="3200" dirty="0">
                <a:cs typeface="Calibri"/>
              </a:rPr>
              <a:t>Banking: transactions </a:t>
            </a:r>
          </a:p>
          <a:p>
            <a:r>
              <a:rPr lang="en-US" sz="3200" dirty="0">
                <a:cs typeface="Calibri"/>
              </a:rPr>
              <a:t>Railway: reservations and schedules</a:t>
            </a:r>
          </a:p>
          <a:p>
            <a:r>
              <a:rPr lang="en-US" sz="3200" dirty="0">
                <a:cs typeface="Calibri"/>
              </a:rPr>
              <a:t>Online retailing: order submit, order tracking, customized recommendations etc.</a:t>
            </a:r>
          </a:p>
          <a:p>
            <a:r>
              <a:rPr lang="en-US" sz="3200" dirty="0">
                <a:cs typeface="Calibri"/>
              </a:rPr>
              <a:t>Manufacturing: Inventory, productions, etc.</a:t>
            </a:r>
          </a:p>
          <a:p>
            <a:pPr marL="0" indent="0">
              <a:buNone/>
            </a:pPr>
            <a:r>
              <a:rPr lang="en-US" sz="3200" dirty="0">
                <a:cs typeface="Calibri"/>
              </a:rPr>
              <a:t> And so on</a:t>
            </a:r>
          </a:p>
          <a:p>
            <a:endParaRPr lang="en-US" dirty="0">
              <a:cs typeface="Calibri"/>
            </a:endParaRPr>
          </a:p>
        </p:txBody>
      </p:sp>
    </p:spTree>
    <p:extLst>
      <p:ext uri="{BB962C8B-B14F-4D97-AF65-F5344CB8AC3E}">
        <p14:creationId xmlns:p14="http://schemas.microsoft.com/office/powerpoint/2010/main" val="39461606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1589</TotalTime>
  <Words>324</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Introduction to Database Management system</vt:lpstr>
      <vt:lpstr>DATA and INFORMATION</vt:lpstr>
      <vt:lpstr>DATABASE and DBMS</vt:lpstr>
      <vt:lpstr>PowerPoint Presentation</vt:lpstr>
      <vt:lpstr>PowerPoint Presentation</vt:lpstr>
      <vt:lpstr>PowerPoint Presentation</vt:lpstr>
      <vt:lpstr>Operations on Database</vt:lpstr>
      <vt:lpstr>Components of Database system</vt:lpstr>
      <vt:lpstr>Applications of Database</vt:lpstr>
      <vt:lpstr>QUIZ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LPU</cp:lastModifiedBy>
  <cp:revision>293</cp:revision>
  <dcterms:created xsi:type="dcterms:W3CDTF">2020-07-26T06:35:18Z</dcterms:created>
  <dcterms:modified xsi:type="dcterms:W3CDTF">2021-08-24T05:56:41Z</dcterms:modified>
</cp:coreProperties>
</file>