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4" r:id="rId9"/>
    <p:sldId id="269" r:id="rId10"/>
    <p:sldId id="263" r:id="rId11"/>
    <p:sldId id="266" r:id="rId12"/>
    <p:sldId id="267" r:id="rId13"/>
    <p:sldId id="268" r:id="rId14"/>
    <p:sldId id="265" r:id="rId15"/>
    <p:sldId id="270" r:id="rId16"/>
    <p:sldId id="273" r:id="rId17"/>
    <p:sldId id="271" r:id="rId18"/>
    <p:sldId id="272" r:id="rId19"/>
    <p:sldId id="274" r:id="rId20"/>
    <p:sldId id="275" r:id="rId21"/>
    <p:sldId id="277" r:id="rId22"/>
    <p:sldId id="276" r:id="rId23"/>
    <p:sldId id="280" r:id="rId24"/>
    <p:sldId id="279" r:id="rId25"/>
    <p:sldId id="278"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52" autoAdjust="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A1CF2D-6B3C-4084-B04B-62FC9AAC1AD3}" type="datetimeFigureOut">
              <a:rPr lang="en-US" smtClean="0"/>
              <a:t>8/23/2021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F2FB-2B98-4350-A258-A93E20F10ECE}" type="slidenum">
              <a:rPr lang="en-US" smtClean="0"/>
              <a:t>‹#›</a:t>
            </a:fld>
            <a:endParaRPr lang="en-US" dirty="0"/>
          </a:p>
        </p:txBody>
      </p:sp>
    </p:spTree>
    <p:extLst>
      <p:ext uri="{BB962C8B-B14F-4D97-AF65-F5344CB8AC3E}">
        <p14:creationId xmlns:p14="http://schemas.microsoft.com/office/powerpoint/2010/main" val="228829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5DA713-4D17-4497-9C6E-9376A8C030CE}" type="datetimeFigureOut">
              <a:rPr lang="en-US" smtClean="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54672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DA713-4D17-4497-9C6E-9376A8C030CE}" type="datetimeFigureOut">
              <a:rPr lang="en-US" smtClean="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20573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DA713-4D17-4497-9C6E-9376A8C030CE}" type="datetimeFigureOut">
              <a:rPr lang="en-US" smtClean="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339207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DA713-4D17-4497-9C6E-9376A8C030CE}" type="datetimeFigureOut">
              <a:rPr lang="en-US" smtClean="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187738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5DA713-4D17-4497-9C6E-9376A8C030CE}" type="datetimeFigureOut">
              <a:rPr lang="en-US" smtClean="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96597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5DA713-4D17-4497-9C6E-9376A8C030CE}" type="datetimeFigureOut">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328134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5DA713-4D17-4497-9C6E-9376A8C030CE}" type="datetimeFigureOut">
              <a:rPr lang="en-US" smtClean="0"/>
              <a:t>8/23/2021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84998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5DA713-4D17-4497-9C6E-9376A8C030CE}" type="datetimeFigureOut">
              <a:rPr lang="en-US" smtClean="0"/>
              <a:t>8/23/2021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284758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DA713-4D17-4497-9C6E-9376A8C030CE}" type="datetimeFigureOut">
              <a:rPr lang="en-US" smtClean="0"/>
              <a:t>8/23/2021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177140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5DA713-4D17-4497-9C6E-9376A8C030CE}" type="datetimeFigureOut">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424267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5DA713-4D17-4497-9C6E-9376A8C030CE}" type="datetimeFigureOut">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365144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DA713-4D17-4497-9C6E-9376A8C030CE}" type="datetimeFigureOut">
              <a:rPr lang="en-US" smtClean="0"/>
              <a:t>8/23/2021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EC8A5-3372-49D3-ADB2-7756FA29DCC0}" type="slidenum">
              <a:rPr lang="en-US" smtClean="0"/>
              <a:t>‹#›</a:t>
            </a:fld>
            <a:endParaRPr lang="en-US" dirty="0"/>
          </a:p>
        </p:txBody>
      </p:sp>
    </p:spTree>
    <p:extLst>
      <p:ext uri="{BB962C8B-B14F-4D97-AF65-F5344CB8AC3E}">
        <p14:creationId xmlns:p14="http://schemas.microsoft.com/office/powerpoint/2010/main" val="299528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b="1" dirty="0">
                <a:solidFill>
                  <a:schemeClr val="accent2"/>
                </a:solidFill>
              </a:rPr>
              <a:t>DBMS Basic Concepts</a:t>
            </a:r>
          </a:p>
        </p:txBody>
      </p:sp>
      <p:sp>
        <p:nvSpPr>
          <p:cNvPr id="3" name="Subtitle 2"/>
          <p:cNvSpPr>
            <a:spLocks noGrp="1"/>
          </p:cNvSpPr>
          <p:nvPr>
            <p:ph type="subTitle" idx="1"/>
          </p:nvPr>
        </p:nvSpPr>
        <p:spPr>
          <a:xfrm>
            <a:off x="1371600" y="4343400"/>
            <a:ext cx="6400800" cy="1752600"/>
          </a:xfrm>
        </p:spPr>
        <p:txBody>
          <a:bodyPr>
            <a:normAutofit/>
          </a:bodyPr>
          <a:lstStyle/>
          <a:p>
            <a:endParaRPr lang="en-US" sz="3600" b="1" dirty="0">
              <a:solidFill>
                <a:schemeClr val="tx2"/>
              </a:solidFill>
            </a:endParaRPr>
          </a:p>
        </p:txBody>
      </p:sp>
    </p:spTree>
    <p:extLst>
      <p:ext uri="{BB962C8B-B14F-4D97-AF65-F5344CB8AC3E}">
        <p14:creationId xmlns:p14="http://schemas.microsoft.com/office/powerpoint/2010/main" val="142092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b="1" dirty="0">
                <a:solidFill>
                  <a:schemeClr val="accent1">
                    <a:lumMod val="75000"/>
                  </a:schemeClr>
                </a:solidFill>
              </a:rPr>
              <a:t>Components of Database</a:t>
            </a:r>
          </a:p>
        </p:txBody>
      </p:sp>
      <p:sp>
        <p:nvSpPr>
          <p:cNvPr id="3" name="Content Placeholder 2"/>
          <p:cNvSpPr>
            <a:spLocks noGrp="1"/>
          </p:cNvSpPr>
          <p:nvPr>
            <p:ph idx="1"/>
          </p:nvPr>
        </p:nvSpPr>
        <p:spPr>
          <a:xfrm>
            <a:off x="533400" y="1905000"/>
            <a:ext cx="8229600" cy="4525963"/>
          </a:xfrm>
        </p:spPr>
        <p:txBody>
          <a:bodyPr>
            <a:normAutofit lnSpcReduction="10000"/>
          </a:bodyPr>
          <a:lstStyle/>
          <a:p>
            <a:r>
              <a:rPr lang="en-US" dirty="0"/>
              <a:t>Five major components in database system environment:</a:t>
            </a:r>
          </a:p>
          <a:p>
            <a:pPr lvl="1"/>
            <a:r>
              <a:rPr lang="en-US" dirty="0">
                <a:solidFill>
                  <a:schemeClr val="accent3">
                    <a:lumMod val="75000"/>
                  </a:schemeClr>
                </a:solidFill>
              </a:rPr>
              <a:t>Hardware</a:t>
            </a:r>
          </a:p>
          <a:p>
            <a:pPr lvl="1"/>
            <a:r>
              <a:rPr lang="en-US" dirty="0">
                <a:solidFill>
                  <a:schemeClr val="accent3">
                    <a:lumMod val="75000"/>
                  </a:schemeClr>
                </a:solidFill>
              </a:rPr>
              <a:t>Software</a:t>
            </a:r>
          </a:p>
          <a:p>
            <a:pPr lvl="1"/>
            <a:r>
              <a:rPr lang="en-US" dirty="0">
                <a:solidFill>
                  <a:schemeClr val="accent3">
                    <a:lumMod val="75000"/>
                  </a:schemeClr>
                </a:solidFill>
              </a:rPr>
              <a:t>Data</a:t>
            </a:r>
          </a:p>
          <a:p>
            <a:pPr lvl="1"/>
            <a:r>
              <a:rPr lang="en-US" dirty="0">
                <a:solidFill>
                  <a:schemeClr val="accent3">
                    <a:lumMod val="75000"/>
                  </a:schemeClr>
                </a:solidFill>
              </a:rPr>
              <a:t>Users</a:t>
            </a:r>
          </a:p>
          <a:p>
            <a:pPr lvl="1"/>
            <a:r>
              <a:rPr lang="en-US" dirty="0">
                <a:solidFill>
                  <a:schemeClr val="accent3">
                    <a:lumMod val="75000"/>
                  </a:schemeClr>
                </a:solidFill>
              </a:rPr>
              <a:t>Procedures</a:t>
            </a:r>
          </a:p>
          <a:p>
            <a:pPr lvl="1"/>
            <a:endParaRPr lang="en-US" dirty="0"/>
          </a:p>
          <a:p>
            <a:pPr marL="0" indent="0">
              <a:buNone/>
            </a:pPr>
            <a:r>
              <a:rPr lang="en-US" dirty="0"/>
              <a:t>  </a:t>
            </a:r>
          </a:p>
          <a:p>
            <a:endParaRPr lang="en-US" dirty="0"/>
          </a:p>
        </p:txBody>
      </p:sp>
      <p:pic>
        <p:nvPicPr>
          <p:cNvPr id="1026" name="Picture 2" descr="C:\Users\Richa\Desktop\IMG_20140807_102552.jp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3810000" y="2438400"/>
            <a:ext cx="4953000" cy="41910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3810000" y="2438400"/>
            <a:ext cx="0" cy="419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810000" y="2438400"/>
            <a:ext cx="495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763000" y="2438400"/>
            <a:ext cx="0" cy="419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810000" y="6629400"/>
            <a:ext cx="4953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936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Components of Database System</a:t>
            </a:r>
            <a:endParaRPr lang="en-US" dirty="0"/>
          </a:p>
        </p:txBody>
      </p:sp>
      <p:sp>
        <p:nvSpPr>
          <p:cNvPr id="3" name="Content Placeholder 2"/>
          <p:cNvSpPr>
            <a:spLocks noGrp="1"/>
          </p:cNvSpPr>
          <p:nvPr>
            <p:ph idx="1"/>
          </p:nvPr>
        </p:nvSpPr>
        <p:spPr/>
        <p:txBody>
          <a:bodyPr>
            <a:normAutofit lnSpcReduction="10000"/>
          </a:bodyPr>
          <a:lstStyle/>
          <a:p>
            <a:pPr algn="just"/>
            <a:r>
              <a:rPr lang="en-US" b="1" dirty="0"/>
              <a:t>Hardware: </a:t>
            </a:r>
            <a:r>
              <a:rPr lang="en-US" dirty="0"/>
              <a:t>It is the actual computer system used for keeping and accessing the database. DBMS hardware consists of secondary storage devices like hard disks.</a:t>
            </a:r>
          </a:p>
          <a:p>
            <a:pPr algn="just"/>
            <a:r>
              <a:rPr lang="en-US" b="1" dirty="0"/>
              <a:t>Software: </a:t>
            </a:r>
            <a:r>
              <a:rPr lang="en-US" dirty="0"/>
              <a:t>It is the actual DBMS. Between the physical database itself and the users of system is a layer of software, called DBMS.</a:t>
            </a:r>
          </a:p>
          <a:p>
            <a:pPr algn="just"/>
            <a:r>
              <a:rPr lang="en-US" b="1" dirty="0"/>
              <a:t>Data: </a:t>
            </a:r>
            <a:r>
              <a:rPr lang="en-US" dirty="0"/>
              <a:t>Data acts as the bridge between the machine components and user components.</a:t>
            </a:r>
            <a:endParaRPr lang="en-US" b="1" dirty="0"/>
          </a:p>
        </p:txBody>
      </p:sp>
    </p:spTree>
    <p:extLst>
      <p:ext uri="{BB962C8B-B14F-4D97-AF65-F5344CB8AC3E}">
        <p14:creationId xmlns:p14="http://schemas.microsoft.com/office/powerpoint/2010/main" val="2600318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Components of Database System</a:t>
            </a:r>
            <a:endParaRPr lang="en-US" dirty="0"/>
          </a:p>
        </p:txBody>
      </p:sp>
      <p:sp>
        <p:nvSpPr>
          <p:cNvPr id="3" name="Content Placeholder 2"/>
          <p:cNvSpPr>
            <a:spLocks noGrp="1"/>
          </p:cNvSpPr>
          <p:nvPr>
            <p:ph idx="1"/>
          </p:nvPr>
        </p:nvSpPr>
        <p:spPr/>
        <p:txBody>
          <a:bodyPr>
            <a:normAutofit lnSpcReduction="10000"/>
          </a:bodyPr>
          <a:lstStyle/>
          <a:p>
            <a:pPr algn="just"/>
            <a:r>
              <a:rPr lang="en-US" b="1" dirty="0"/>
              <a:t>Users:  </a:t>
            </a:r>
            <a:r>
              <a:rPr lang="en-US" dirty="0"/>
              <a:t>There are number of users who can access or retrieve data on demand using the applications and the interfaces provided by DBMS. The users can be:</a:t>
            </a:r>
          </a:p>
          <a:p>
            <a:pPr lvl="1" algn="just"/>
            <a:r>
              <a:rPr lang="en-US" dirty="0"/>
              <a:t> Naïve users</a:t>
            </a:r>
          </a:p>
          <a:p>
            <a:pPr lvl="1" algn="just"/>
            <a:r>
              <a:rPr lang="en-US" dirty="0"/>
              <a:t>Online users</a:t>
            </a:r>
          </a:p>
          <a:p>
            <a:pPr lvl="1" algn="just"/>
            <a:r>
              <a:rPr lang="en-US" dirty="0"/>
              <a:t>Application Programmers</a:t>
            </a:r>
          </a:p>
          <a:p>
            <a:pPr lvl="1" algn="just"/>
            <a:r>
              <a:rPr lang="en-US" dirty="0"/>
              <a:t>Sophisticated Users</a:t>
            </a:r>
          </a:p>
          <a:p>
            <a:pPr lvl="1" algn="just"/>
            <a:r>
              <a:rPr lang="en-US" dirty="0"/>
              <a:t>Data base Administrator ( DBA)</a:t>
            </a:r>
          </a:p>
        </p:txBody>
      </p:sp>
    </p:spTree>
    <p:extLst>
      <p:ext uri="{BB962C8B-B14F-4D97-AF65-F5344CB8AC3E}">
        <p14:creationId xmlns:p14="http://schemas.microsoft.com/office/powerpoint/2010/main" val="357857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Components of Database System</a:t>
            </a:r>
            <a:endParaRPr lang="en-US" dirty="0"/>
          </a:p>
        </p:txBody>
      </p:sp>
      <p:sp>
        <p:nvSpPr>
          <p:cNvPr id="3" name="Content Placeholder 2"/>
          <p:cNvSpPr>
            <a:spLocks noGrp="1"/>
          </p:cNvSpPr>
          <p:nvPr>
            <p:ph idx="1"/>
          </p:nvPr>
        </p:nvSpPr>
        <p:spPr/>
        <p:txBody>
          <a:bodyPr/>
          <a:lstStyle/>
          <a:p>
            <a:pPr algn="just"/>
            <a:r>
              <a:rPr lang="en-US" b="1" dirty="0"/>
              <a:t>Procedures: </a:t>
            </a:r>
            <a:r>
              <a:rPr lang="en-US" dirty="0"/>
              <a:t>It refers to the instructions and rules that govern the design and the use of the database. The users of the system and the staff that manage the database requires documented procedures on how to use or run the </a:t>
            </a:r>
            <a:r>
              <a:rPr lang="en-US"/>
              <a:t>system.</a:t>
            </a:r>
            <a:endParaRPr lang="en-US" dirty="0"/>
          </a:p>
        </p:txBody>
      </p:sp>
    </p:spTree>
    <p:extLst>
      <p:ext uri="{BB962C8B-B14F-4D97-AF65-F5344CB8AC3E}">
        <p14:creationId xmlns:p14="http://schemas.microsoft.com/office/powerpoint/2010/main" val="2106095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Applications of DBMS</a:t>
            </a:r>
          </a:p>
        </p:txBody>
      </p:sp>
      <p:sp>
        <p:nvSpPr>
          <p:cNvPr id="3" name="Content Placeholder 2"/>
          <p:cNvSpPr>
            <a:spLocks noGrp="1"/>
          </p:cNvSpPr>
          <p:nvPr>
            <p:ph idx="1"/>
          </p:nvPr>
        </p:nvSpPr>
        <p:spPr>
          <a:xfrm>
            <a:off x="457200" y="1219200"/>
            <a:ext cx="8229600" cy="5334000"/>
          </a:xfrm>
        </p:spPr>
        <p:txBody>
          <a:bodyPr>
            <a:normAutofit fontScale="92500" lnSpcReduction="10000"/>
          </a:bodyPr>
          <a:lstStyle/>
          <a:p>
            <a:pPr marL="0" indent="0">
              <a:buNone/>
            </a:pPr>
            <a:endParaRPr lang="en-US" dirty="0"/>
          </a:p>
          <a:p>
            <a:pPr algn="just"/>
            <a:r>
              <a:rPr lang="en-US" dirty="0">
                <a:solidFill>
                  <a:srgbClr val="FF0000"/>
                </a:solidFill>
              </a:rPr>
              <a:t>Banking: </a:t>
            </a:r>
            <a:r>
              <a:rPr lang="en-US" dirty="0"/>
              <a:t>all transactions</a:t>
            </a:r>
          </a:p>
          <a:p>
            <a:pPr algn="just"/>
            <a:r>
              <a:rPr lang="en-US" dirty="0">
                <a:solidFill>
                  <a:srgbClr val="FF0000"/>
                </a:solidFill>
              </a:rPr>
              <a:t>Airlines: </a:t>
            </a:r>
            <a:r>
              <a:rPr lang="en-US" dirty="0"/>
              <a:t>reservations, schedules</a:t>
            </a:r>
          </a:p>
          <a:p>
            <a:pPr algn="just"/>
            <a:r>
              <a:rPr lang="en-US" dirty="0">
                <a:solidFill>
                  <a:srgbClr val="FF0000"/>
                </a:solidFill>
              </a:rPr>
              <a:t>Universities: </a:t>
            </a:r>
            <a:r>
              <a:rPr lang="en-US" dirty="0"/>
              <a:t>registration, grades</a:t>
            </a:r>
          </a:p>
          <a:p>
            <a:pPr algn="just"/>
            <a:r>
              <a:rPr lang="en-US" dirty="0">
                <a:solidFill>
                  <a:srgbClr val="FF0000"/>
                </a:solidFill>
              </a:rPr>
              <a:t>Sales: </a:t>
            </a:r>
            <a:r>
              <a:rPr lang="en-US" dirty="0"/>
              <a:t>customers, products, purchases </a:t>
            </a:r>
          </a:p>
          <a:p>
            <a:pPr algn="just"/>
            <a:r>
              <a:rPr lang="en-US" dirty="0">
                <a:solidFill>
                  <a:srgbClr val="FF0000"/>
                </a:solidFill>
              </a:rPr>
              <a:t>Online retailers: </a:t>
            </a:r>
            <a:r>
              <a:rPr lang="en-US" dirty="0"/>
              <a:t>order tracking, customized recommendations </a:t>
            </a:r>
          </a:p>
          <a:p>
            <a:pPr algn="just"/>
            <a:r>
              <a:rPr lang="en-US" dirty="0">
                <a:solidFill>
                  <a:srgbClr val="FF0000"/>
                </a:solidFill>
              </a:rPr>
              <a:t>Manufacturing: </a:t>
            </a:r>
            <a:r>
              <a:rPr lang="en-US" dirty="0"/>
              <a:t>production, inventory, orders, supply chain </a:t>
            </a:r>
          </a:p>
          <a:p>
            <a:pPr algn="just"/>
            <a:r>
              <a:rPr lang="en-US" dirty="0">
                <a:solidFill>
                  <a:srgbClr val="FF0000"/>
                </a:solidFill>
              </a:rPr>
              <a:t>Human resources: </a:t>
            </a:r>
            <a:r>
              <a:rPr lang="en-US" dirty="0"/>
              <a:t>employee records, salaries, tax deductions</a:t>
            </a:r>
          </a:p>
          <a:p>
            <a:endParaRPr lang="en-US" dirty="0"/>
          </a:p>
        </p:txBody>
      </p:sp>
    </p:spTree>
    <p:extLst>
      <p:ext uri="{BB962C8B-B14F-4D97-AF65-F5344CB8AC3E}">
        <p14:creationId xmlns:p14="http://schemas.microsoft.com/office/powerpoint/2010/main" val="2625183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dirty="0">
                <a:solidFill>
                  <a:schemeClr val="accent1">
                    <a:lumMod val="75000"/>
                  </a:schemeClr>
                </a:solidFill>
              </a:rPr>
              <a:t>Data models, Schemas, and Instances</a:t>
            </a:r>
          </a:p>
        </p:txBody>
      </p:sp>
      <p:sp>
        <p:nvSpPr>
          <p:cNvPr id="3" name="Content Placeholder 2"/>
          <p:cNvSpPr>
            <a:spLocks noGrp="1"/>
          </p:cNvSpPr>
          <p:nvPr>
            <p:ph idx="1"/>
          </p:nvPr>
        </p:nvSpPr>
        <p:spPr>
          <a:xfrm>
            <a:off x="457200" y="1600200"/>
            <a:ext cx="8229600" cy="4953000"/>
          </a:xfrm>
        </p:spPr>
        <p:txBody>
          <a:bodyPr>
            <a:normAutofit lnSpcReduction="10000"/>
          </a:bodyPr>
          <a:lstStyle/>
          <a:p>
            <a:pPr algn="just"/>
            <a:r>
              <a:rPr lang="en-US" b="1" dirty="0"/>
              <a:t>Data model:-</a:t>
            </a:r>
            <a:r>
              <a:rPr lang="en-US" dirty="0">
                <a:solidFill>
                  <a:srgbClr val="000000"/>
                </a:solidFill>
              </a:rPr>
              <a:t>A set of concepts to describe the </a:t>
            </a:r>
            <a:r>
              <a:rPr lang="en-US" i="1" dirty="0">
                <a:solidFill>
                  <a:srgbClr val="000000"/>
                </a:solidFill>
              </a:rPr>
              <a:t>structure</a:t>
            </a:r>
            <a:r>
              <a:rPr lang="en-US" dirty="0">
                <a:solidFill>
                  <a:srgbClr val="000000"/>
                </a:solidFill>
              </a:rPr>
              <a:t> of a database,</a:t>
            </a:r>
            <a:r>
              <a:rPr lang="en-US" i="1" dirty="0">
                <a:solidFill>
                  <a:srgbClr val="000000"/>
                </a:solidFill>
              </a:rPr>
              <a:t> </a:t>
            </a:r>
            <a:r>
              <a:rPr lang="en-US" dirty="0">
                <a:solidFill>
                  <a:srgbClr val="000000"/>
                </a:solidFill>
              </a:rPr>
              <a:t>and certain</a:t>
            </a:r>
            <a:r>
              <a:rPr lang="en-US" i="1" dirty="0">
                <a:solidFill>
                  <a:srgbClr val="000000"/>
                </a:solidFill>
              </a:rPr>
              <a:t> constraints</a:t>
            </a:r>
            <a:r>
              <a:rPr lang="en-US" dirty="0">
                <a:solidFill>
                  <a:srgbClr val="000000"/>
                </a:solidFill>
              </a:rPr>
              <a:t> that the database should obey.</a:t>
            </a:r>
          </a:p>
          <a:p>
            <a:pPr algn="just"/>
            <a:r>
              <a:rPr lang="en-US" b="1" dirty="0">
                <a:solidFill>
                  <a:srgbClr val="000000"/>
                </a:solidFill>
              </a:rPr>
              <a:t>Schema:- </a:t>
            </a:r>
            <a:r>
              <a:rPr lang="en-US" dirty="0"/>
              <a:t>The overall description of the database is called the Database Schema.</a:t>
            </a:r>
          </a:p>
          <a:p>
            <a:pPr lvl="1" algn="just"/>
            <a:r>
              <a:rPr lang="en-US" dirty="0"/>
              <a:t> A schema is defined as an outline or a plan that describes the records and relationships existing at the particular level.</a:t>
            </a:r>
          </a:p>
          <a:p>
            <a:pPr marL="342900" lvl="1" indent="-342900" algn="just">
              <a:buFont typeface="Arial" pitchFamily="34" charset="0"/>
              <a:buChar char="•"/>
            </a:pPr>
            <a:r>
              <a:rPr lang="en-US" sz="3200" b="1" dirty="0">
                <a:solidFill>
                  <a:srgbClr val="000000"/>
                </a:solidFill>
              </a:rPr>
              <a:t>Instance:- </a:t>
            </a:r>
            <a:r>
              <a:rPr lang="en-US" sz="3200" dirty="0">
                <a:solidFill>
                  <a:srgbClr val="000000"/>
                </a:solidFill>
              </a:rPr>
              <a:t>Data in the database at a particular moment in time.</a:t>
            </a:r>
          </a:p>
          <a:p>
            <a:pPr marL="0" indent="0" algn="just">
              <a:buNone/>
            </a:pPr>
            <a:endParaRPr lang="en-US" dirty="0"/>
          </a:p>
          <a:p>
            <a:pPr marL="457200" lvl="1" indent="0" algn="just">
              <a:buNone/>
            </a:pPr>
            <a:endParaRPr lang="en-US" sz="3200" dirty="0">
              <a:solidFill>
                <a:srgbClr val="000000"/>
              </a:solidFill>
            </a:endParaRPr>
          </a:p>
          <a:p>
            <a:pPr marL="0" indent="0">
              <a:buNone/>
            </a:pPr>
            <a:endParaRPr lang="en-US" dirty="0"/>
          </a:p>
        </p:txBody>
      </p:sp>
    </p:spTree>
    <p:extLst>
      <p:ext uri="{BB962C8B-B14F-4D97-AF65-F5344CB8AC3E}">
        <p14:creationId xmlns:p14="http://schemas.microsoft.com/office/powerpoint/2010/main" val="20269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Data abstraction</a:t>
            </a:r>
          </a:p>
        </p:txBody>
      </p:sp>
      <p:sp>
        <p:nvSpPr>
          <p:cNvPr id="3" name="Content Placeholder 2"/>
          <p:cNvSpPr>
            <a:spLocks noGrp="1"/>
          </p:cNvSpPr>
          <p:nvPr>
            <p:ph idx="1"/>
          </p:nvPr>
        </p:nvSpPr>
        <p:spPr/>
        <p:txBody>
          <a:bodyPr/>
          <a:lstStyle/>
          <a:p>
            <a:pPr algn="just"/>
            <a:r>
              <a:rPr lang="en-US" dirty="0"/>
              <a:t>A major purpose of database system is to provide user with an abstract view of data. That is, system hides certain details of how the data are stored and maintained.</a:t>
            </a:r>
          </a:p>
        </p:txBody>
      </p:sp>
    </p:spTree>
    <p:extLst>
      <p:ext uri="{BB962C8B-B14F-4D97-AF65-F5344CB8AC3E}">
        <p14:creationId xmlns:p14="http://schemas.microsoft.com/office/powerpoint/2010/main" val="3415988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effectLst>
                  <a:outerShdw blurRad="38100" dist="38100" dir="2700000" algn="tl">
                    <a:srgbClr val="DDDDDD"/>
                  </a:outerShdw>
                </a:effectLst>
              </a:rPr>
              <a:t>Levels of Abstraction(view of data)</a:t>
            </a:r>
            <a:endParaRPr lang="en-US" b="1" dirty="0">
              <a:solidFill>
                <a:schemeClr val="accent1">
                  <a:lumMod val="75000"/>
                </a:schemeClr>
              </a:solidFill>
            </a:endParaRP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lgn="just"/>
            <a:r>
              <a:rPr lang="en-US" b="1" dirty="0">
                <a:solidFill>
                  <a:srgbClr val="000099"/>
                </a:solidFill>
              </a:rPr>
              <a:t>Physical level:</a:t>
            </a:r>
            <a:r>
              <a:rPr lang="en-US" dirty="0"/>
              <a:t> describes how a record (e.g., customer) is stored.</a:t>
            </a:r>
          </a:p>
          <a:p>
            <a:pPr algn="just"/>
            <a:r>
              <a:rPr lang="en-US" b="1" dirty="0">
                <a:solidFill>
                  <a:srgbClr val="000099"/>
                </a:solidFill>
              </a:rPr>
              <a:t>Logical level:</a:t>
            </a:r>
            <a:r>
              <a:rPr lang="en-US" dirty="0"/>
              <a:t> describes what data stored in database, and the relationships among the data. DBA, who decides what information to keep in the database, use the logical level of abstraction.</a:t>
            </a:r>
          </a:p>
          <a:p>
            <a:pPr algn="just"/>
            <a:r>
              <a:rPr lang="en-US" b="1" dirty="0">
                <a:solidFill>
                  <a:srgbClr val="000099"/>
                </a:solidFill>
              </a:rPr>
              <a:t>View level: </a:t>
            </a:r>
            <a:r>
              <a:rPr lang="en-US" dirty="0"/>
              <a:t>describe only part of database. application programs hide details of data types. Complexity remain due to variety of information stored. Views can also hide information (such as an employee’s salary) for security purposes.</a:t>
            </a:r>
          </a:p>
        </p:txBody>
      </p:sp>
    </p:spTree>
    <p:extLst>
      <p:ext uri="{BB962C8B-B14F-4D97-AF65-F5344CB8AC3E}">
        <p14:creationId xmlns:p14="http://schemas.microsoft.com/office/powerpoint/2010/main" val="3092851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accent1">
                    <a:lumMod val="75000"/>
                  </a:schemeClr>
                </a:solidFill>
                <a:effectLst>
                  <a:outerShdw blurRad="38100" dist="38100" dir="2700000" algn="tl">
                    <a:srgbClr val="DDDDDD"/>
                  </a:outerShdw>
                </a:effectLst>
              </a:rPr>
              <a:t>View of Data</a:t>
            </a:r>
            <a:endParaRPr lang="en-US" b="1" dirty="0">
              <a:solidFill>
                <a:schemeClr val="accent1">
                  <a:lumMod val="75000"/>
                </a:schemeClr>
              </a:solidFill>
            </a:endParaRP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752600"/>
            <a:ext cx="7239000" cy="423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438400" y="6248400"/>
            <a:ext cx="5257800" cy="369332"/>
          </a:xfrm>
          <a:prstGeom prst="rect">
            <a:avLst/>
          </a:prstGeom>
        </p:spPr>
        <p:txBody>
          <a:bodyPr wrap="square">
            <a:spAutoFit/>
          </a:bodyPr>
          <a:lstStyle/>
          <a:p>
            <a:pPr algn="ctr">
              <a:spcBef>
                <a:spcPct val="50000"/>
              </a:spcBef>
            </a:pPr>
            <a:r>
              <a:rPr lang="en-US" dirty="0"/>
              <a:t>An architecture for a database system </a:t>
            </a:r>
          </a:p>
        </p:txBody>
      </p:sp>
    </p:spTree>
    <p:extLst>
      <p:ext uri="{BB962C8B-B14F-4D97-AF65-F5344CB8AC3E}">
        <p14:creationId xmlns:p14="http://schemas.microsoft.com/office/powerpoint/2010/main" val="272492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Database Languages</a:t>
            </a:r>
          </a:p>
        </p:txBody>
      </p:sp>
      <p:sp>
        <p:nvSpPr>
          <p:cNvPr id="3" name="Content Placeholder 2"/>
          <p:cNvSpPr>
            <a:spLocks noGrp="1"/>
          </p:cNvSpPr>
          <p:nvPr>
            <p:ph idx="1"/>
          </p:nvPr>
        </p:nvSpPr>
        <p:spPr>
          <a:xfrm>
            <a:off x="457200" y="1219200"/>
            <a:ext cx="8229600" cy="5486400"/>
          </a:xfrm>
        </p:spPr>
        <p:txBody>
          <a:bodyPr>
            <a:normAutofit fontScale="70000" lnSpcReduction="20000"/>
          </a:bodyPr>
          <a:lstStyle/>
          <a:p>
            <a:pPr marL="0" indent="0" algn="just">
              <a:buNone/>
            </a:pPr>
            <a:r>
              <a:rPr lang="en-US" dirty="0"/>
              <a:t>Database languages are used to create and maintain database on computer.</a:t>
            </a:r>
          </a:p>
          <a:p>
            <a:pPr algn="just"/>
            <a:r>
              <a:rPr lang="en-US" b="1" dirty="0"/>
              <a:t>Data Definition Language(DDL): </a:t>
            </a:r>
            <a:r>
              <a:rPr lang="en-US" dirty="0"/>
              <a:t>It is a language that allows user to define data and their relationship to other types of data.</a:t>
            </a:r>
          </a:p>
          <a:p>
            <a:pPr lvl="1" algn="just"/>
            <a:r>
              <a:rPr lang="en-US" dirty="0"/>
              <a:t>CREATE</a:t>
            </a:r>
          </a:p>
          <a:p>
            <a:pPr lvl="1" algn="just"/>
            <a:r>
              <a:rPr lang="en-US" dirty="0"/>
              <a:t>ALTER</a:t>
            </a:r>
          </a:p>
          <a:p>
            <a:pPr lvl="1" algn="just"/>
            <a:r>
              <a:rPr lang="en-US" dirty="0"/>
              <a:t>DROP</a:t>
            </a:r>
          </a:p>
          <a:p>
            <a:pPr lvl="1" algn="just"/>
            <a:r>
              <a:rPr lang="en-US" dirty="0"/>
              <a:t>TRUNCATE</a:t>
            </a:r>
          </a:p>
          <a:p>
            <a:pPr lvl="1" algn="just"/>
            <a:r>
              <a:rPr lang="en-US" dirty="0"/>
              <a:t>RENAME</a:t>
            </a:r>
          </a:p>
          <a:p>
            <a:pPr algn="just"/>
            <a:r>
              <a:rPr lang="en-US" b="1" dirty="0"/>
              <a:t>Data Manipulation Language(DML):</a:t>
            </a:r>
            <a:r>
              <a:rPr lang="en-US" dirty="0"/>
              <a:t>It provides a set of operations to support the basic data manipulation operations on the data held in databases. It allows user to insert, update, delete and retrieve data from the database.</a:t>
            </a:r>
          </a:p>
          <a:p>
            <a:pPr lvl="1" algn="just"/>
            <a:r>
              <a:rPr lang="en-US" dirty="0"/>
              <a:t>DELETE</a:t>
            </a:r>
          </a:p>
          <a:p>
            <a:pPr lvl="1" algn="just"/>
            <a:r>
              <a:rPr lang="en-US" dirty="0"/>
              <a:t>INSERT</a:t>
            </a:r>
          </a:p>
          <a:p>
            <a:pPr lvl="1" algn="just"/>
            <a:r>
              <a:rPr lang="en-US" dirty="0"/>
              <a:t>SELECT</a:t>
            </a:r>
          </a:p>
          <a:p>
            <a:pPr lvl="1" algn="just"/>
            <a:r>
              <a:rPr lang="en-US" dirty="0"/>
              <a:t>UPDATE</a:t>
            </a:r>
          </a:p>
          <a:p>
            <a:endParaRPr lang="en-US" dirty="0"/>
          </a:p>
          <a:p>
            <a:endParaRPr lang="en-US" dirty="0"/>
          </a:p>
        </p:txBody>
      </p:sp>
    </p:spTree>
    <p:extLst>
      <p:ext uri="{BB962C8B-B14F-4D97-AF65-F5344CB8AC3E}">
        <p14:creationId xmlns:p14="http://schemas.microsoft.com/office/powerpoint/2010/main" val="757619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DBMS</a:t>
            </a:r>
          </a:p>
        </p:txBody>
      </p:sp>
      <p:sp>
        <p:nvSpPr>
          <p:cNvPr id="3" name="Content Placeholder 2"/>
          <p:cNvSpPr>
            <a:spLocks noGrp="1"/>
          </p:cNvSpPr>
          <p:nvPr>
            <p:ph idx="1"/>
          </p:nvPr>
        </p:nvSpPr>
        <p:spPr>
          <a:xfrm>
            <a:off x="457200" y="1600200"/>
            <a:ext cx="8382000" cy="4876800"/>
          </a:xfrm>
        </p:spPr>
        <p:txBody>
          <a:bodyPr>
            <a:normAutofit fontScale="92500" lnSpcReduction="20000"/>
          </a:bodyPr>
          <a:lstStyle/>
          <a:p>
            <a:r>
              <a:rPr lang="en-US" dirty="0"/>
              <a:t>Database Management System</a:t>
            </a:r>
          </a:p>
          <a:p>
            <a:r>
              <a:rPr lang="en-US" dirty="0"/>
              <a:t> Term Database requires understanding of</a:t>
            </a:r>
          </a:p>
          <a:p>
            <a:pPr marL="0" indent="0">
              <a:buNone/>
            </a:pPr>
            <a:r>
              <a:rPr lang="en-US" dirty="0"/>
              <a:t>     data and information</a:t>
            </a:r>
          </a:p>
          <a:p>
            <a:r>
              <a:rPr lang="en-US" b="1" dirty="0">
                <a:solidFill>
                  <a:schemeClr val="tx2"/>
                </a:solidFill>
              </a:rPr>
              <a:t>Data: </a:t>
            </a:r>
            <a:r>
              <a:rPr lang="en-US" dirty="0"/>
              <a:t>It can be anything like name, place or number, etc.</a:t>
            </a:r>
            <a:r>
              <a:rPr lang="en-US" b="1" dirty="0"/>
              <a:t> </a:t>
            </a:r>
            <a:r>
              <a:rPr lang="en-US" dirty="0"/>
              <a:t>Data usually refers to raw data, or unprocessed data. </a:t>
            </a:r>
          </a:p>
          <a:p>
            <a:endParaRPr lang="en-US" dirty="0"/>
          </a:p>
          <a:p>
            <a:r>
              <a:rPr lang="en-US" b="1" dirty="0">
                <a:solidFill>
                  <a:schemeClr val="tx2"/>
                </a:solidFill>
              </a:rPr>
              <a:t>Information: </a:t>
            </a:r>
            <a:r>
              <a:rPr lang="en-US" dirty="0"/>
              <a:t>It is organized or classified data so that it has some meaningful values to the receiver.</a:t>
            </a:r>
          </a:p>
          <a:p>
            <a:pPr lvl="1"/>
            <a:r>
              <a:rPr lang="en-US" dirty="0"/>
              <a:t>Information is the processed data on which  decisions and actions are based.</a:t>
            </a:r>
          </a:p>
          <a:p>
            <a:pPr marL="0" indent="0">
              <a:buNone/>
            </a:pPr>
            <a:endParaRPr lang="en-US" dirty="0"/>
          </a:p>
        </p:txBody>
      </p:sp>
    </p:spTree>
    <p:extLst>
      <p:ext uri="{BB962C8B-B14F-4D97-AF65-F5344CB8AC3E}">
        <p14:creationId xmlns:p14="http://schemas.microsoft.com/office/powerpoint/2010/main" val="1054474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Database Languages</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pPr algn="just"/>
            <a:r>
              <a:rPr lang="en-US" b="1" dirty="0"/>
              <a:t>Data Control Language(DCL): </a:t>
            </a:r>
            <a:r>
              <a:rPr lang="en-US" dirty="0"/>
              <a:t>DCL statements control access to data and the database</a:t>
            </a:r>
          </a:p>
          <a:p>
            <a:pPr lvl="1" algn="just"/>
            <a:r>
              <a:rPr lang="en-US" dirty="0"/>
              <a:t>GRANT</a:t>
            </a:r>
          </a:p>
          <a:p>
            <a:pPr lvl="1" algn="just"/>
            <a:r>
              <a:rPr lang="en-US" dirty="0"/>
              <a:t>REVOKE</a:t>
            </a:r>
          </a:p>
          <a:p>
            <a:pPr lvl="1" algn="just"/>
            <a:r>
              <a:rPr lang="en-US" dirty="0"/>
              <a:t>COMMENT</a:t>
            </a:r>
          </a:p>
          <a:p>
            <a:pPr algn="just"/>
            <a:r>
              <a:rPr lang="en-US" b="1" dirty="0"/>
              <a:t>Transaction Control Language(TCL): </a:t>
            </a:r>
            <a:r>
              <a:rPr lang="en-US" dirty="0"/>
              <a:t>TCL statements manage the change made by DML statements, and group DML statements into transactions</a:t>
            </a:r>
          </a:p>
          <a:p>
            <a:pPr lvl="1" algn="just"/>
            <a:r>
              <a:rPr lang="en-US" dirty="0"/>
              <a:t>COMMIT</a:t>
            </a:r>
          </a:p>
          <a:p>
            <a:pPr lvl="1" algn="just"/>
            <a:r>
              <a:rPr lang="en-US" dirty="0"/>
              <a:t>ROLLBACK</a:t>
            </a:r>
          </a:p>
          <a:p>
            <a:pPr lvl="1" algn="just"/>
            <a:r>
              <a:rPr lang="en-US" dirty="0"/>
              <a:t>SAVEPOINT</a:t>
            </a:r>
          </a:p>
          <a:p>
            <a:pPr lvl="1" algn="just"/>
            <a:r>
              <a:rPr lang="en-US" dirty="0"/>
              <a:t>SET TRANSACTION </a:t>
            </a:r>
          </a:p>
          <a:p>
            <a:pPr lvl="1" algn="just"/>
            <a:endParaRPr lang="en-US" dirty="0"/>
          </a:p>
          <a:p>
            <a:endParaRPr lang="en-US" dirty="0"/>
          </a:p>
        </p:txBody>
      </p:sp>
    </p:spTree>
    <p:extLst>
      <p:ext uri="{BB962C8B-B14F-4D97-AF65-F5344CB8AC3E}">
        <p14:creationId xmlns:p14="http://schemas.microsoft.com/office/powerpoint/2010/main" val="4086097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8229600" cy="3505200"/>
          </a:xfrm>
        </p:spPr>
        <p:txBody>
          <a:bodyPr>
            <a:normAutofit/>
          </a:bodyPr>
          <a:lstStyle/>
          <a:p>
            <a:r>
              <a:rPr lang="en-US" sz="6000" b="1" dirty="0">
                <a:solidFill>
                  <a:schemeClr val="accent1">
                    <a:lumMod val="75000"/>
                  </a:schemeClr>
                </a:solidFill>
              </a:rPr>
              <a:t>Structure and Components of DBMS</a:t>
            </a:r>
          </a:p>
        </p:txBody>
      </p:sp>
    </p:spTree>
    <p:extLst>
      <p:ext uri="{BB962C8B-B14F-4D97-AF65-F5344CB8AC3E}">
        <p14:creationId xmlns:p14="http://schemas.microsoft.com/office/powerpoint/2010/main" val="227517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ig02_0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t="299" r="1095" b="9515"/>
          <a:stretch/>
        </p:blipFill>
        <p:spPr bwMode="auto">
          <a:xfrm>
            <a:off x="762000" y="22747"/>
            <a:ext cx="7696200" cy="6835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7662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8229600" cy="2590800"/>
          </a:xfrm>
        </p:spPr>
        <p:txBody>
          <a:bodyPr>
            <a:normAutofit/>
          </a:bodyPr>
          <a:lstStyle/>
          <a:p>
            <a:r>
              <a:rPr lang="en-US" sz="6000" b="1" dirty="0">
                <a:solidFill>
                  <a:schemeClr val="accent1">
                    <a:lumMod val="75000"/>
                  </a:schemeClr>
                </a:solidFill>
              </a:rPr>
              <a:t>Database Architecture</a:t>
            </a:r>
          </a:p>
        </p:txBody>
      </p:sp>
    </p:spTree>
    <p:extLst>
      <p:ext uri="{BB962C8B-B14F-4D97-AF65-F5344CB8AC3E}">
        <p14:creationId xmlns:p14="http://schemas.microsoft.com/office/powerpoint/2010/main" val="4019897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rPr>
              <a:t>Two-tier and three-tier architecture</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027" t="13150" r="1439" b="13425"/>
          <a:stretch>
            <a:fillRect/>
          </a:stretch>
        </p:blipFill>
        <p:spPr bwMode="auto">
          <a:xfrm>
            <a:off x="563962" y="1600200"/>
            <a:ext cx="8016075" cy="4525963"/>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5474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Three-tier architecture</a:t>
            </a:r>
          </a:p>
        </p:txBody>
      </p:sp>
      <p:pic>
        <p:nvPicPr>
          <p:cNvPr id="4" name="Picture 7" descr="fig02_02"/>
          <p:cNvPicPr>
            <a:picLocks noChangeAspect="1" noChangeArrowheads="1"/>
          </p:cNvPicPr>
          <p:nvPr/>
        </p:nvPicPr>
        <p:blipFill rotWithShape="1">
          <a:blip r:embed="rId2">
            <a:extLst>
              <a:ext uri="{28A0092B-C50C-407E-A947-70E740481C1C}">
                <a14:useLocalDpi xmlns:a14="http://schemas.microsoft.com/office/drawing/2010/main" val="0"/>
              </a:ext>
            </a:extLst>
          </a:blip>
          <a:srcRect l="14673" t="54" b="1"/>
          <a:stretch/>
        </p:blipFill>
        <p:spPr>
          <a:xfrm>
            <a:off x="1905000" y="1447799"/>
            <a:ext cx="5562600" cy="5181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p:cNvSpPr/>
          <p:nvPr/>
        </p:nvSpPr>
        <p:spPr>
          <a:xfrm>
            <a:off x="3439236" y="1905000"/>
            <a:ext cx="218364"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05000" y="16764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400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fontScale="85000" lnSpcReduction="20000"/>
          </a:bodyPr>
          <a:lstStyle/>
          <a:p>
            <a:pPr algn="just"/>
            <a:r>
              <a:rPr lang="en-US" b="1" dirty="0"/>
              <a:t>External or View level: </a:t>
            </a:r>
            <a:r>
              <a:rPr lang="en-US" dirty="0"/>
              <a:t>It is the users’ view of the database. This level describes that part of the database that is relevant to each user.</a:t>
            </a:r>
          </a:p>
          <a:p>
            <a:pPr lvl="1" algn="just"/>
            <a:r>
              <a:rPr lang="en-US" dirty="0"/>
              <a:t>For example, one user may view dates in the form (day, month, year), while another may view dates as (year, month, day).</a:t>
            </a:r>
          </a:p>
          <a:p>
            <a:pPr algn="just"/>
            <a:r>
              <a:rPr lang="en-US" b="1" dirty="0"/>
              <a:t>Conceptual or logical level: </a:t>
            </a:r>
            <a:r>
              <a:rPr lang="en-US" dirty="0"/>
              <a:t>It is the community view of the database. This level describes what data is stored in the database and the relationships among the data.</a:t>
            </a:r>
          </a:p>
          <a:p>
            <a:pPr algn="just"/>
            <a:r>
              <a:rPr lang="en-US" dirty="0"/>
              <a:t>It represents:</a:t>
            </a:r>
          </a:p>
          <a:p>
            <a:pPr lvl="1" algn="just"/>
            <a:r>
              <a:rPr lang="en-US" dirty="0"/>
              <a:t>All entities, their attributes, and their relationships;</a:t>
            </a:r>
          </a:p>
          <a:p>
            <a:pPr lvl="1" algn="just"/>
            <a:r>
              <a:rPr lang="en-US" dirty="0"/>
              <a:t>The constraints on the data;</a:t>
            </a:r>
          </a:p>
          <a:p>
            <a:pPr lvl="1" algn="just"/>
            <a:r>
              <a:rPr lang="en-US" dirty="0"/>
              <a:t> Security and integrity information.</a:t>
            </a:r>
          </a:p>
          <a:p>
            <a:pPr algn="just"/>
            <a:r>
              <a:rPr lang="en-US" b="1" dirty="0"/>
              <a:t>Internal or storage level: </a:t>
            </a:r>
            <a:r>
              <a:rPr lang="en-US" dirty="0"/>
              <a:t>It is the physical representation of the database on the computer. This level describes how the data is stored in the database.</a:t>
            </a:r>
          </a:p>
          <a:p>
            <a:pPr algn="just"/>
            <a:endParaRPr lang="en-US" dirty="0"/>
          </a:p>
        </p:txBody>
      </p:sp>
    </p:spTree>
    <p:extLst>
      <p:ext uri="{BB962C8B-B14F-4D97-AF65-F5344CB8AC3E}">
        <p14:creationId xmlns:p14="http://schemas.microsoft.com/office/powerpoint/2010/main" val="2838510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fontScale="90000"/>
          </a:bodyPr>
          <a:lstStyle/>
          <a:p>
            <a:r>
              <a:rPr lang="en-US" b="1" dirty="0">
                <a:solidFill>
                  <a:schemeClr val="accent1">
                    <a:lumMod val="75000"/>
                  </a:schemeClr>
                </a:solidFill>
              </a:rPr>
              <a:t>Data Independence-Achievement</a:t>
            </a:r>
            <a:br>
              <a:rPr lang="en-US" b="1" dirty="0">
                <a:solidFill>
                  <a:schemeClr val="accent1">
                    <a:lumMod val="75000"/>
                  </a:schemeClr>
                </a:solidFill>
              </a:rPr>
            </a:br>
            <a:r>
              <a:rPr lang="en-US" b="1" dirty="0">
                <a:solidFill>
                  <a:schemeClr val="accent1">
                    <a:lumMod val="75000"/>
                  </a:schemeClr>
                </a:solidFill>
              </a:rPr>
              <a:t>of Layered Architecture of DBMS</a:t>
            </a:r>
          </a:p>
        </p:txBody>
      </p:sp>
      <p:sp>
        <p:nvSpPr>
          <p:cNvPr id="3" name="Content Placeholder 2"/>
          <p:cNvSpPr>
            <a:spLocks noGrp="1"/>
          </p:cNvSpPr>
          <p:nvPr>
            <p:ph idx="1"/>
          </p:nvPr>
        </p:nvSpPr>
        <p:spPr>
          <a:xfrm>
            <a:off x="457200" y="2286000"/>
            <a:ext cx="8229600" cy="4221163"/>
          </a:xfrm>
        </p:spPr>
        <p:txBody>
          <a:bodyPr/>
          <a:lstStyle/>
          <a:p>
            <a:r>
              <a:rPr lang="en-US" dirty="0"/>
              <a:t>Two kinds of data independence:</a:t>
            </a:r>
          </a:p>
          <a:p>
            <a:pPr lvl="1"/>
            <a:r>
              <a:rPr lang="en-US" dirty="0"/>
              <a:t>Logical data independence</a:t>
            </a:r>
          </a:p>
          <a:p>
            <a:pPr lvl="1"/>
            <a:r>
              <a:rPr lang="en-US" dirty="0"/>
              <a:t>Physical data independence</a:t>
            </a:r>
          </a:p>
        </p:txBody>
      </p:sp>
    </p:spTree>
    <p:extLst>
      <p:ext uri="{BB962C8B-B14F-4D97-AF65-F5344CB8AC3E}">
        <p14:creationId xmlns:p14="http://schemas.microsoft.com/office/powerpoint/2010/main" val="2568112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Data Independence</a:t>
            </a:r>
            <a:endParaRPr lang="en-US" dirty="0"/>
          </a:p>
        </p:txBody>
      </p:sp>
      <p:sp>
        <p:nvSpPr>
          <p:cNvPr id="3" name="Content Placeholder 2"/>
          <p:cNvSpPr>
            <a:spLocks noGrp="1"/>
          </p:cNvSpPr>
          <p:nvPr>
            <p:ph idx="1"/>
          </p:nvPr>
        </p:nvSpPr>
        <p:spPr/>
        <p:txBody>
          <a:bodyPr/>
          <a:lstStyle/>
          <a:p>
            <a:pPr algn="just"/>
            <a:r>
              <a:rPr lang="en-US" b="1" dirty="0">
                <a:solidFill>
                  <a:srgbClr val="000000"/>
                </a:solidFill>
              </a:rPr>
              <a:t>Logical Data Independence</a:t>
            </a:r>
            <a:r>
              <a:rPr lang="en-US" dirty="0">
                <a:solidFill>
                  <a:srgbClr val="000000"/>
                </a:solidFill>
              </a:rPr>
              <a:t>: The capacity to change the conceptual schema without having to change the external schemas and their application programs.</a:t>
            </a:r>
          </a:p>
          <a:p>
            <a:pPr algn="just"/>
            <a:r>
              <a:rPr lang="en-US" b="1" dirty="0">
                <a:solidFill>
                  <a:srgbClr val="000000"/>
                </a:solidFill>
              </a:rPr>
              <a:t>Physical Data Independence</a:t>
            </a:r>
            <a:r>
              <a:rPr lang="en-US" dirty="0">
                <a:solidFill>
                  <a:srgbClr val="000000"/>
                </a:solidFill>
              </a:rPr>
              <a:t>: The capacity to change the internal schema without having to change the conceptual schema.</a:t>
            </a:r>
          </a:p>
          <a:p>
            <a:endParaRPr lang="en-US" dirty="0">
              <a:solidFill>
                <a:srgbClr val="000000"/>
              </a:solidFill>
            </a:endParaRPr>
          </a:p>
          <a:p>
            <a:endParaRPr lang="en-US" dirty="0"/>
          </a:p>
        </p:txBody>
      </p:sp>
    </p:spTree>
    <p:extLst>
      <p:ext uri="{BB962C8B-B14F-4D97-AF65-F5344CB8AC3E}">
        <p14:creationId xmlns:p14="http://schemas.microsoft.com/office/powerpoint/2010/main" val="4214628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a:solidFill>
                  <a:schemeClr val="accent1">
                    <a:lumMod val="75000"/>
                  </a:schemeClr>
                </a:solidFill>
              </a:rPr>
              <a:t>Data Independence</a:t>
            </a:r>
            <a:endParaRPr lang="en-US" dirty="0"/>
          </a:p>
        </p:txBody>
      </p:sp>
      <p:sp>
        <p:nvSpPr>
          <p:cNvPr id="3" name="Content Placeholder 2"/>
          <p:cNvSpPr>
            <a:spLocks noGrp="1"/>
          </p:cNvSpPr>
          <p:nvPr>
            <p:ph idx="1"/>
          </p:nvPr>
        </p:nvSpPr>
        <p:spPr/>
        <p:txBody>
          <a:bodyPr>
            <a:normAutofit fontScale="92500"/>
          </a:bodyPr>
          <a:lstStyle/>
          <a:p>
            <a:pPr algn="just"/>
            <a:r>
              <a:rPr lang="en-US" dirty="0">
                <a:solidFill>
                  <a:srgbClr val="000000"/>
                </a:solidFill>
              </a:rPr>
              <a:t>The processes of transforming requests and results between the levels are called </a:t>
            </a:r>
            <a:r>
              <a:rPr lang="en-US" b="1" dirty="0">
                <a:solidFill>
                  <a:srgbClr val="000000"/>
                </a:solidFill>
              </a:rPr>
              <a:t>mappings.</a:t>
            </a:r>
          </a:p>
          <a:p>
            <a:pPr algn="just"/>
            <a:r>
              <a:rPr lang="en-US" dirty="0">
                <a:solidFill>
                  <a:srgbClr val="000000"/>
                </a:solidFill>
              </a:rPr>
              <a:t>When a schema at a lower level is changed, only the </a:t>
            </a:r>
            <a:r>
              <a:rPr lang="en-US" b="1" dirty="0">
                <a:solidFill>
                  <a:srgbClr val="000000"/>
                </a:solidFill>
              </a:rPr>
              <a:t>mappings</a:t>
            </a:r>
            <a:r>
              <a:rPr lang="en-US" dirty="0">
                <a:solidFill>
                  <a:srgbClr val="000000"/>
                </a:solidFill>
              </a:rPr>
              <a:t> between this schema and higher-level schemas need to be changed in a DBMS that fully supports data independence. The higher-level schemas themselves are </a:t>
            </a:r>
            <a:r>
              <a:rPr lang="en-US" i="1" dirty="0">
                <a:solidFill>
                  <a:srgbClr val="000000"/>
                </a:solidFill>
              </a:rPr>
              <a:t>unchanged</a:t>
            </a:r>
            <a:r>
              <a:rPr lang="en-US" dirty="0">
                <a:solidFill>
                  <a:srgbClr val="000000"/>
                </a:solidFill>
              </a:rPr>
              <a:t>.  Hence, the application programs need not be changed since they refer to the external schemas.</a:t>
            </a:r>
          </a:p>
          <a:p>
            <a:endParaRPr lang="en-US" dirty="0"/>
          </a:p>
        </p:txBody>
      </p:sp>
    </p:spTree>
    <p:extLst>
      <p:ext uri="{BB962C8B-B14F-4D97-AF65-F5344CB8AC3E}">
        <p14:creationId xmlns:p14="http://schemas.microsoft.com/office/powerpoint/2010/main" val="142306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b="1" dirty="0">
                <a:solidFill>
                  <a:schemeClr val="accent3">
                    <a:lumMod val="50000"/>
                  </a:schemeClr>
                </a:solidFill>
                <a:latin typeface="+mj-lt"/>
              </a:rPr>
              <a:t>Difference between Data and Information?</a:t>
            </a:r>
            <a:endParaRPr lang="en-US" sz="6000" dirty="0">
              <a:solidFill>
                <a:schemeClr val="accent3">
                  <a:lumMod val="50000"/>
                </a:schemeClr>
              </a:solidFill>
              <a:latin typeface="+mj-lt"/>
            </a:endParaRPr>
          </a:p>
        </p:txBody>
      </p:sp>
    </p:spTree>
    <p:extLst>
      <p:ext uri="{BB962C8B-B14F-4D97-AF65-F5344CB8AC3E}">
        <p14:creationId xmlns:p14="http://schemas.microsoft.com/office/powerpoint/2010/main" val="3782112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a:solidFill>
                  <a:schemeClr val="accent1">
                    <a:lumMod val="75000"/>
                  </a:schemeClr>
                </a:solidFill>
              </a:rPr>
              <a:t>Data Independence</a:t>
            </a:r>
            <a:endParaRPr lang="en-US" dirty="0"/>
          </a:p>
        </p:txBody>
      </p:sp>
      <p:sp>
        <p:nvSpPr>
          <p:cNvPr id="3" name="Content Placeholder 2"/>
          <p:cNvSpPr>
            <a:spLocks noGrp="1"/>
          </p:cNvSpPr>
          <p:nvPr>
            <p:ph idx="1"/>
          </p:nvPr>
        </p:nvSpPr>
        <p:spPr/>
        <p:txBody>
          <a:bodyPr>
            <a:normAutofit fontScale="92500"/>
          </a:bodyPr>
          <a:lstStyle/>
          <a:p>
            <a:pPr algn="just"/>
            <a:r>
              <a:rPr lang="en-US" dirty="0">
                <a:solidFill>
                  <a:srgbClr val="000000"/>
                </a:solidFill>
              </a:rPr>
              <a:t>The processes of transforming requests and results between the levels are called </a:t>
            </a:r>
            <a:r>
              <a:rPr lang="en-US" b="1" dirty="0">
                <a:solidFill>
                  <a:srgbClr val="000000"/>
                </a:solidFill>
              </a:rPr>
              <a:t>mappings.</a:t>
            </a:r>
          </a:p>
          <a:p>
            <a:pPr algn="just"/>
            <a:r>
              <a:rPr lang="en-US" dirty="0">
                <a:solidFill>
                  <a:srgbClr val="000000"/>
                </a:solidFill>
              </a:rPr>
              <a:t>When a schema at a lower level is changed, only the </a:t>
            </a:r>
            <a:r>
              <a:rPr lang="en-US" b="1" dirty="0">
                <a:solidFill>
                  <a:srgbClr val="000000"/>
                </a:solidFill>
              </a:rPr>
              <a:t>mappings</a:t>
            </a:r>
            <a:r>
              <a:rPr lang="en-US" dirty="0">
                <a:solidFill>
                  <a:srgbClr val="000000"/>
                </a:solidFill>
              </a:rPr>
              <a:t> between this schema and higher-level schemas need to be changed in a DBMS that fully supports data independence. The higher-level schemas themselves are </a:t>
            </a:r>
            <a:r>
              <a:rPr lang="en-US" i="1" dirty="0">
                <a:solidFill>
                  <a:srgbClr val="000000"/>
                </a:solidFill>
              </a:rPr>
              <a:t>unchanged</a:t>
            </a:r>
            <a:r>
              <a:rPr lang="en-US" dirty="0">
                <a:solidFill>
                  <a:srgbClr val="000000"/>
                </a:solidFill>
              </a:rPr>
              <a:t>.  Hence, the application programs need not be changed since they refer to the external schemas.</a:t>
            </a:r>
          </a:p>
          <a:p>
            <a:endParaRPr lang="en-US" dirty="0"/>
          </a:p>
        </p:txBody>
      </p:sp>
    </p:spTree>
    <p:extLst>
      <p:ext uri="{BB962C8B-B14F-4D97-AF65-F5344CB8AC3E}">
        <p14:creationId xmlns:p14="http://schemas.microsoft.com/office/powerpoint/2010/main" val="1066263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63272369"/>
              </p:ext>
            </p:extLst>
          </p:nvPr>
        </p:nvGraphicFramePr>
        <p:xfrm>
          <a:off x="533400" y="1143000"/>
          <a:ext cx="8229600" cy="42672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93344">
                <a:tc>
                  <a:txBody>
                    <a:bodyPr/>
                    <a:lstStyle/>
                    <a:p>
                      <a:pPr algn="ctr"/>
                      <a:r>
                        <a:rPr lang="en-US" sz="2400" dirty="0"/>
                        <a:t>Data</a:t>
                      </a:r>
                    </a:p>
                  </a:txBody>
                  <a:tcPr/>
                </a:tc>
                <a:tc>
                  <a:txBody>
                    <a:bodyPr/>
                    <a:lstStyle/>
                    <a:p>
                      <a:pPr algn="ctr"/>
                      <a:r>
                        <a:rPr lang="en-US" sz="2400" dirty="0"/>
                        <a:t>Information</a:t>
                      </a:r>
                    </a:p>
                  </a:txBody>
                  <a:tcPr/>
                </a:tc>
                <a:extLst>
                  <a:ext uri="{0D108BD9-81ED-4DB2-BD59-A6C34878D82A}">
                    <a16:rowId xmlns:a16="http://schemas.microsoft.com/office/drawing/2014/main" val="10000"/>
                  </a:ext>
                </a:extLst>
              </a:tr>
              <a:tr h="593344">
                <a:tc>
                  <a:txBody>
                    <a:bodyPr/>
                    <a:lstStyle/>
                    <a:p>
                      <a:r>
                        <a:rPr lang="en-US" dirty="0"/>
                        <a:t>Data is raw facts and figures</a:t>
                      </a:r>
                    </a:p>
                  </a:txBody>
                  <a:tcPr/>
                </a:tc>
                <a:tc>
                  <a:txBody>
                    <a:bodyPr/>
                    <a:lstStyle/>
                    <a:p>
                      <a:r>
                        <a:rPr lang="en-US" dirty="0"/>
                        <a:t>Information is a processed form of data</a:t>
                      </a:r>
                    </a:p>
                  </a:txBody>
                  <a:tcPr/>
                </a:tc>
                <a:extLst>
                  <a:ext uri="{0D108BD9-81ED-4DB2-BD59-A6C34878D82A}">
                    <a16:rowId xmlns:a16="http://schemas.microsoft.com/office/drawing/2014/main" val="10001"/>
                  </a:ext>
                </a:extLst>
              </a:tr>
              <a:tr h="1463040">
                <a:tc>
                  <a:txBody>
                    <a:bodyPr/>
                    <a:lstStyle/>
                    <a:p>
                      <a:r>
                        <a:rPr lang="en-US" dirty="0"/>
                        <a:t>For example: 12 is data</a:t>
                      </a:r>
                    </a:p>
                  </a:txBody>
                  <a:tcPr/>
                </a:tc>
                <a:tc>
                  <a:txBody>
                    <a:bodyPr/>
                    <a:lstStyle/>
                    <a:p>
                      <a:r>
                        <a:rPr lang="en-US" dirty="0"/>
                        <a:t>For example: When</a:t>
                      </a:r>
                      <a:r>
                        <a:rPr lang="en-US" baseline="0" dirty="0"/>
                        <a:t> 12 is stored in row column form as shown it is information.</a:t>
                      </a:r>
                    </a:p>
                    <a:p>
                      <a:r>
                        <a:rPr lang="en-US" baseline="0" dirty="0"/>
                        <a:t>Age 12</a:t>
                      </a:r>
                      <a:endParaRPr lang="en-US" dirty="0"/>
                    </a:p>
                  </a:txBody>
                  <a:tcPr/>
                </a:tc>
                <a:extLst>
                  <a:ext uri="{0D108BD9-81ED-4DB2-BD59-A6C34878D82A}">
                    <a16:rowId xmlns:a16="http://schemas.microsoft.com/office/drawing/2014/main" val="10002"/>
                  </a:ext>
                </a:extLst>
              </a:tr>
              <a:tr h="1024128">
                <a:tc>
                  <a:txBody>
                    <a:bodyPr/>
                    <a:lstStyle/>
                    <a:p>
                      <a:r>
                        <a:rPr lang="en-US" dirty="0"/>
                        <a:t>Data are</a:t>
                      </a:r>
                      <a:r>
                        <a:rPr lang="en-US" baseline="0" dirty="0"/>
                        <a:t> atomic level pieces of information</a:t>
                      </a:r>
                      <a:endParaRPr lang="en-US" dirty="0"/>
                    </a:p>
                  </a:txBody>
                  <a:tcPr/>
                </a:tc>
                <a:tc>
                  <a:txBody>
                    <a:bodyPr/>
                    <a:lstStyle/>
                    <a:p>
                      <a:r>
                        <a:rPr lang="en-US" dirty="0"/>
                        <a:t>Information is a collection of data</a:t>
                      </a:r>
                    </a:p>
                  </a:txBody>
                  <a:tcPr/>
                </a:tc>
                <a:extLst>
                  <a:ext uri="{0D108BD9-81ED-4DB2-BD59-A6C34878D82A}">
                    <a16:rowId xmlns:a16="http://schemas.microsoft.com/office/drawing/2014/main" val="10003"/>
                  </a:ext>
                </a:extLst>
              </a:tr>
              <a:tr h="593344">
                <a:tc>
                  <a:txBody>
                    <a:bodyPr/>
                    <a:lstStyle/>
                    <a:p>
                      <a:r>
                        <a:rPr lang="en-US" dirty="0"/>
                        <a:t>Data does not help in decision making</a:t>
                      </a:r>
                    </a:p>
                  </a:txBody>
                  <a:tcPr/>
                </a:tc>
                <a:tc>
                  <a:txBody>
                    <a:bodyPr/>
                    <a:lstStyle/>
                    <a:p>
                      <a:r>
                        <a:rPr lang="en-US" dirty="0"/>
                        <a:t>Information helps in decision making</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41530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Database</a:t>
            </a: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dirty="0"/>
              <a:t>A database is a shared collection of logically related data designed to meet the information needs of an organization</a:t>
            </a:r>
          </a:p>
          <a:p>
            <a:pPr algn="just"/>
            <a:r>
              <a:rPr lang="en-US" dirty="0"/>
              <a:t>The related information when placed is an organized form makes a database.</a:t>
            </a:r>
          </a:p>
          <a:p>
            <a:r>
              <a:rPr lang="en-US" dirty="0"/>
              <a:t>The organization of data/information is necessary because unorganized information has no meaning.</a:t>
            </a:r>
          </a:p>
        </p:txBody>
      </p:sp>
    </p:spTree>
    <p:extLst>
      <p:ext uri="{BB962C8B-B14F-4D97-AF65-F5344CB8AC3E}">
        <p14:creationId xmlns:p14="http://schemas.microsoft.com/office/powerpoint/2010/main" val="1721406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Purpose of DBMS</a:t>
            </a:r>
          </a:p>
        </p:txBody>
      </p:sp>
      <p:sp>
        <p:nvSpPr>
          <p:cNvPr id="3" name="Content Placeholder 2"/>
          <p:cNvSpPr>
            <a:spLocks noGrp="1"/>
          </p:cNvSpPr>
          <p:nvPr>
            <p:ph idx="1"/>
          </p:nvPr>
        </p:nvSpPr>
        <p:spPr>
          <a:xfrm>
            <a:off x="457200" y="1371600"/>
            <a:ext cx="8229600" cy="4754563"/>
          </a:xfrm>
        </p:spPr>
        <p:txBody>
          <a:bodyPr/>
          <a:lstStyle/>
          <a:p>
            <a:pPr marL="0" indent="0" algn="just">
              <a:buNone/>
            </a:pPr>
            <a:r>
              <a:rPr lang="en-US" b="1" dirty="0"/>
              <a:t>An example</a:t>
            </a:r>
          </a:p>
          <a:p>
            <a:pPr algn="just"/>
            <a:r>
              <a:rPr lang="en-US" dirty="0"/>
              <a:t>University Database:</a:t>
            </a:r>
          </a:p>
          <a:p>
            <a:pPr marL="0" indent="0" algn="just">
              <a:buNone/>
            </a:pPr>
            <a:r>
              <a:rPr lang="en-US" dirty="0"/>
              <a:t>Data about students, faculty, courses, research-laboratories, course registration/enrollment etc. Reflects the state of affairs of the academic aspects of the university.</a:t>
            </a:r>
          </a:p>
          <a:p>
            <a:pPr marL="0" indent="0" algn="just">
              <a:buNone/>
            </a:pPr>
            <a:r>
              <a:rPr lang="en-US" b="1" i="1" dirty="0"/>
              <a:t>Purpose</a:t>
            </a:r>
            <a:r>
              <a:rPr lang="en-US" b="1" dirty="0"/>
              <a:t>: </a:t>
            </a:r>
            <a:r>
              <a:rPr lang="en-US" dirty="0"/>
              <a:t>To keep an accurate track of the academic activities of the university.</a:t>
            </a:r>
          </a:p>
          <a:p>
            <a:endParaRPr lang="en-US" dirty="0"/>
          </a:p>
        </p:txBody>
      </p:sp>
    </p:spTree>
    <p:extLst>
      <p:ext uri="{BB962C8B-B14F-4D97-AF65-F5344CB8AC3E}">
        <p14:creationId xmlns:p14="http://schemas.microsoft.com/office/powerpoint/2010/main" val="1208215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Purpose of DBMS</a:t>
            </a:r>
            <a:endParaRPr lang="en-US" dirty="0"/>
          </a:p>
        </p:txBody>
      </p:sp>
      <p:sp>
        <p:nvSpPr>
          <p:cNvPr id="3" name="Content Placeholder 2"/>
          <p:cNvSpPr>
            <a:spLocks noGrp="1"/>
          </p:cNvSpPr>
          <p:nvPr>
            <p:ph idx="1"/>
          </p:nvPr>
        </p:nvSpPr>
        <p:spPr>
          <a:xfrm>
            <a:off x="457200" y="1295400"/>
            <a:ext cx="8229600" cy="5410200"/>
          </a:xfrm>
        </p:spPr>
        <p:txBody>
          <a:bodyPr>
            <a:normAutofit lnSpcReduction="10000"/>
          </a:bodyPr>
          <a:lstStyle/>
          <a:p>
            <a:pPr marL="0" indent="0" algn="just">
              <a:buNone/>
            </a:pPr>
            <a:r>
              <a:rPr lang="en-US" dirty="0"/>
              <a:t>Before DBMSs were introduced, organizations usually stored information in file processing system which has a number of disadvantages:</a:t>
            </a:r>
          </a:p>
          <a:p>
            <a:pPr algn="just"/>
            <a:r>
              <a:rPr lang="en-US" dirty="0">
                <a:solidFill>
                  <a:schemeClr val="accent1">
                    <a:lumMod val="75000"/>
                  </a:schemeClr>
                </a:solidFill>
              </a:rPr>
              <a:t>Data redundancy and inconsistency</a:t>
            </a:r>
          </a:p>
          <a:p>
            <a:pPr algn="just"/>
            <a:r>
              <a:rPr lang="en-US" dirty="0">
                <a:solidFill>
                  <a:schemeClr val="accent1">
                    <a:lumMod val="75000"/>
                  </a:schemeClr>
                </a:solidFill>
              </a:rPr>
              <a:t>Difficulty in accessing data</a:t>
            </a:r>
          </a:p>
          <a:p>
            <a:pPr algn="just"/>
            <a:r>
              <a:rPr lang="en-US" dirty="0">
                <a:solidFill>
                  <a:schemeClr val="accent1">
                    <a:lumMod val="75000"/>
                  </a:schemeClr>
                </a:solidFill>
              </a:rPr>
              <a:t>Data isolation</a:t>
            </a:r>
          </a:p>
          <a:p>
            <a:pPr algn="just"/>
            <a:r>
              <a:rPr lang="en-US" dirty="0">
                <a:solidFill>
                  <a:schemeClr val="accent1">
                    <a:lumMod val="75000"/>
                  </a:schemeClr>
                </a:solidFill>
              </a:rPr>
              <a:t>Integrity problems</a:t>
            </a:r>
          </a:p>
          <a:p>
            <a:pPr algn="just"/>
            <a:r>
              <a:rPr lang="en-US" dirty="0">
                <a:solidFill>
                  <a:schemeClr val="accent1">
                    <a:lumMod val="75000"/>
                  </a:schemeClr>
                </a:solidFill>
              </a:rPr>
              <a:t>Atomicity problems</a:t>
            </a:r>
          </a:p>
          <a:p>
            <a:pPr algn="just"/>
            <a:r>
              <a:rPr lang="en-US" dirty="0">
                <a:solidFill>
                  <a:schemeClr val="accent1">
                    <a:lumMod val="75000"/>
                  </a:schemeClr>
                </a:solidFill>
              </a:rPr>
              <a:t>Concurrent-access anomalies</a:t>
            </a:r>
          </a:p>
          <a:p>
            <a:pPr algn="just"/>
            <a:r>
              <a:rPr lang="en-US" dirty="0">
                <a:solidFill>
                  <a:schemeClr val="accent1">
                    <a:lumMod val="75000"/>
                  </a:schemeClr>
                </a:solidFill>
              </a:rPr>
              <a:t>Security problems</a:t>
            </a:r>
          </a:p>
          <a:p>
            <a:endParaRPr lang="en-US" dirty="0"/>
          </a:p>
          <a:p>
            <a:endParaRPr lang="en-US" dirty="0"/>
          </a:p>
        </p:txBody>
      </p:sp>
    </p:spTree>
    <p:extLst>
      <p:ext uri="{BB962C8B-B14F-4D97-AF65-F5344CB8AC3E}">
        <p14:creationId xmlns:p14="http://schemas.microsoft.com/office/powerpoint/2010/main" val="280596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Database Management System</a:t>
            </a:r>
          </a:p>
        </p:txBody>
      </p:sp>
      <p:sp>
        <p:nvSpPr>
          <p:cNvPr id="3" name="Content Placeholder 2"/>
          <p:cNvSpPr>
            <a:spLocks noGrp="1"/>
          </p:cNvSpPr>
          <p:nvPr>
            <p:ph idx="1"/>
          </p:nvPr>
        </p:nvSpPr>
        <p:spPr/>
        <p:txBody>
          <a:bodyPr>
            <a:normAutofit/>
          </a:bodyPr>
          <a:lstStyle/>
          <a:p>
            <a:pPr algn="just"/>
            <a:r>
              <a:rPr lang="en-US" b="1" dirty="0"/>
              <a:t>DBMS </a:t>
            </a:r>
            <a:r>
              <a:rPr lang="en-US" dirty="0"/>
              <a:t>A database management system is the software system that allows users to define, create and maintain a database and provides controlled access to the data.</a:t>
            </a:r>
          </a:p>
          <a:p>
            <a:pPr algn="just"/>
            <a:r>
              <a:rPr lang="en-US" dirty="0"/>
              <a:t> A database management system (DBMS) is basically a collection of programs that enables users to store, modify, and extract information from a database as per the requirements.</a:t>
            </a:r>
          </a:p>
        </p:txBody>
      </p:sp>
    </p:spTree>
    <p:extLst>
      <p:ext uri="{BB962C8B-B14F-4D97-AF65-F5344CB8AC3E}">
        <p14:creationId xmlns:p14="http://schemas.microsoft.com/office/powerpoint/2010/main" val="369756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Operations on databases</a:t>
            </a:r>
          </a:p>
        </p:txBody>
      </p:sp>
      <p:sp>
        <p:nvSpPr>
          <p:cNvPr id="3" name="Content Placeholder 2"/>
          <p:cNvSpPr>
            <a:spLocks noGrp="1"/>
          </p:cNvSpPr>
          <p:nvPr>
            <p:ph idx="1"/>
          </p:nvPr>
        </p:nvSpPr>
        <p:spPr/>
        <p:txBody>
          <a:bodyPr/>
          <a:lstStyle/>
          <a:p>
            <a:pPr algn="just"/>
            <a:r>
              <a:rPr lang="en-US" dirty="0"/>
              <a:t>To add new information</a:t>
            </a:r>
          </a:p>
          <a:p>
            <a:pPr algn="just"/>
            <a:r>
              <a:rPr lang="en-US" dirty="0"/>
              <a:t> To view or retrieve the stored information</a:t>
            </a:r>
          </a:p>
          <a:p>
            <a:pPr algn="just"/>
            <a:r>
              <a:rPr lang="en-US" dirty="0"/>
              <a:t> To modify or edit the existing</a:t>
            </a:r>
          </a:p>
          <a:p>
            <a:pPr algn="just"/>
            <a:r>
              <a:rPr lang="en-US" dirty="0"/>
              <a:t> To remove or delete the unwanted information</a:t>
            </a:r>
          </a:p>
          <a:p>
            <a:pPr algn="just"/>
            <a:r>
              <a:rPr lang="en-US" dirty="0"/>
              <a:t> Arranging the information in a desired order etc.</a:t>
            </a:r>
          </a:p>
        </p:txBody>
      </p:sp>
    </p:spTree>
    <p:extLst>
      <p:ext uri="{BB962C8B-B14F-4D97-AF65-F5344CB8AC3E}">
        <p14:creationId xmlns:p14="http://schemas.microsoft.com/office/powerpoint/2010/main" val="628846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3021</TotalTime>
  <Words>1362</Words>
  <Application>Microsoft Office PowerPoint</Application>
  <PresentationFormat>On-screen Show (4:3)</PresentationFormat>
  <Paragraphs>141</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DBMS Basic Concepts</vt:lpstr>
      <vt:lpstr>DBMS</vt:lpstr>
      <vt:lpstr>PowerPoint Presentation</vt:lpstr>
      <vt:lpstr>PowerPoint Presentation</vt:lpstr>
      <vt:lpstr>Database</vt:lpstr>
      <vt:lpstr>Purpose of DBMS</vt:lpstr>
      <vt:lpstr>Purpose of DBMS</vt:lpstr>
      <vt:lpstr>Database Management System</vt:lpstr>
      <vt:lpstr>Operations on databases</vt:lpstr>
      <vt:lpstr>Components of Database</vt:lpstr>
      <vt:lpstr>Components of Database System</vt:lpstr>
      <vt:lpstr>Components of Database System</vt:lpstr>
      <vt:lpstr>Components of Database System</vt:lpstr>
      <vt:lpstr>Applications of DBMS</vt:lpstr>
      <vt:lpstr>Data models, Schemas, and Instances</vt:lpstr>
      <vt:lpstr>Data abstraction</vt:lpstr>
      <vt:lpstr>Levels of Abstraction(view of data)</vt:lpstr>
      <vt:lpstr>View of Data</vt:lpstr>
      <vt:lpstr>Database Languages</vt:lpstr>
      <vt:lpstr>Database Languages</vt:lpstr>
      <vt:lpstr>Structure and Components of DBMS</vt:lpstr>
      <vt:lpstr>PowerPoint Presentation</vt:lpstr>
      <vt:lpstr>Database Architecture</vt:lpstr>
      <vt:lpstr>Two-tier and three-tier architecture</vt:lpstr>
      <vt:lpstr>Three-tier architecture</vt:lpstr>
      <vt:lpstr>PowerPoint Presentation</vt:lpstr>
      <vt:lpstr>Data Independence-Achievement of Layered Architecture of DBMS</vt:lpstr>
      <vt:lpstr>Data Independence</vt:lpstr>
      <vt:lpstr>Data Independence</vt:lpstr>
      <vt:lpstr>Data Independence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LPU</cp:lastModifiedBy>
  <cp:revision>438</cp:revision>
  <dcterms:created xsi:type="dcterms:W3CDTF">2013-08-21T06:36:47Z</dcterms:created>
  <dcterms:modified xsi:type="dcterms:W3CDTF">2021-08-23T03:24:24Z</dcterms:modified>
</cp:coreProperties>
</file>