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5" r:id="rId10"/>
    <p:sldId id="266" r:id="rId11"/>
    <p:sldId id="264"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F14749-8611-F92B-DA29-45878E21CA55}" v="404" dt="2020-08-03T16:14:07.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70908" y="1220919"/>
            <a:ext cx="5425781" cy="2387600"/>
          </a:xfrm>
        </p:spPr>
        <p:txBody>
          <a:bodyPr>
            <a:normAutofit/>
          </a:bodyPr>
          <a:lstStyle/>
          <a:p>
            <a:pPr algn="l"/>
            <a:r>
              <a:rPr lang="en-US" dirty="0">
                <a:cs typeface="Calibri Light"/>
              </a:rPr>
              <a:t>E-R Diagram</a:t>
            </a:r>
            <a:endParaRPr lang="en-US"/>
          </a:p>
        </p:txBody>
      </p:sp>
      <p:sp>
        <p:nvSpPr>
          <p:cNvPr id="3" name="Subtitle 2"/>
          <p:cNvSpPr>
            <a:spLocks noGrp="1"/>
          </p:cNvSpPr>
          <p:nvPr>
            <p:ph type="subTitle" idx="1"/>
          </p:nvPr>
        </p:nvSpPr>
        <p:spPr>
          <a:xfrm>
            <a:off x="970908" y="3700594"/>
            <a:ext cx="5425781" cy="1655762"/>
          </a:xfrm>
        </p:spPr>
        <p:txBody>
          <a:bodyPr vert="horz" lIns="91440" tIns="45720" rIns="91440" bIns="45720" rtlCol="0" anchor="t">
            <a:normAutofit/>
          </a:bodyPr>
          <a:lstStyle/>
          <a:p>
            <a:pPr algn="l"/>
            <a:r>
              <a:rPr lang="en-US" dirty="0">
                <a:cs typeface="Calibri"/>
              </a:rPr>
              <a:t>Conversion into tables</a:t>
            </a:r>
          </a:p>
          <a:p>
            <a:pPr algn="l"/>
            <a:endParaRPr lang="en-US" dirty="0">
              <a:cs typeface="Calibri"/>
            </a:endParaRPr>
          </a:p>
          <a:p>
            <a:pPr algn="l"/>
            <a:r>
              <a:rPr lang="en-US" dirty="0">
                <a:cs typeface="Calibri"/>
              </a:rPr>
              <a:t>-</a:t>
            </a:r>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E87DA-5F4E-4F86-AE86-0C670D5B3E65}"/>
              </a:ext>
            </a:extLst>
          </p:cNvPr>
          <p:cNvSpPr>
            <a:spLocks noGrp="1"/>
          </p:cNvSpPr>
          <p:nvPr>
            <p:ph type="title"/>
          </p:nvPr>
        </p:nvSpPr>
        <p:spPr/>
        <p:txBody>
          <a:bodyPr/>
          <a:lstStyle/>
          <a:p>
            <a:r>
              <a:rPr lang="en-IN" dirty="0"/>
              <a:t>Binary relationships with Cardinality Ratio and participation constraint</a:t>
            </a:r>
          </a:p>
        </p:txBody>
      </p:sp>
      <p:sp>
        <p:nvSpPr>
          <p:cNvPr id="3" name="Content Placeholder 2">
            <a:extLst>
              <a:ext uri="{FF2B5EF4-FFF2-40B4-BE49-F238E27FC236}">
                <a16:creationId xmlns:a16="http://schemas.microsoft.com/office/drawing/2014/main" id="{F9276DC1-BA54-40A0-9D61-AFBEFF50DFA6}"/>
              </a:ext>
            </a:extLst>
          </p:cNvPr>
          <p:cNvSpPr>
            <a:spLocks noGrp="1"/>
          </p:cNvSpPr>
          <p:nvPr>
            <p:ph idx="1"/>
          </p:nvPr>
        </p:nvSpPr>
        <p:spPr/>
        <p:txBody>
          <a:bodyPr/>
          <a:lstStyle/>
          <a:p>
            <a:r>
              <a:rPr lang="en-IN" dirty="0"/>
              <a:t>Because of the total participation constraint, foreign key acquires </a:t>
            </a:r>
            <a:r>
              <a:rPr lang="en-IN" b="1" dirty="0"/>
              <a:t>NOT NULL</a:t>
            </a:r>
            <a:r>
              <a:rPr lang="en-IN" dirty="0"/>
              <a:t> constraint i.e. now foreign key can not be null.</a:t>
            </a:r>
          </a:p>
          <a:p>
            <a:r>
              <a:rPr lang="en-IN" dirty="0"/>
              <a:t>If there is no total participation then foreign key can </a:t>
            </a:r>
            <a:r>
              <a:rPr lang="en-IN"/>
              <a:t>be null.</a:t>
            </a:r>
            <a:endParaRPr lang="en-IN" dirty="0"/>
          </a:p>
        </p:txBody>
      </p:sp>
    </p:spTree>
    <p:extLst>
      <p:ext uri="{BB962C8B-B14F-4D97-AF65-F5344CB8AC3E}">
        <p14:creationId xmlns:p14="http://schemas.microsoft.com/office/powerpoint/2010/main" val="1269568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1B823-8DB1-40FA-917E-C3640F82B10D}"/>
              </a:ext>
            </a:extLst>
          </p:cNvPr>
          <p:cNvSpPr>
            <a:spLocks noGrp="1"/>
          </p:cNvSpPr>
          <p:nvPr>
            <p:ph type="title"/>
          </p:nvPr>
        </p:nvSpPr>
        <p:spPr/>
        <p:txBody>
          <a:bodyPr/>
          <a:lstStyle/>
          <a:p>
            <a:r>
              <a:rPr lang="en-US" dirty="0">
                <a:cs typeface="Calibri Light"/>
              </a:rPr>
              <a:t>Question</a:t>
            </a:r>
            <a:endParaRPr lang="en-US" dirty="0"/>
          </a:p>
        </p:txBody>
      </p:sp>
      <p:sp>
        <p:nvSpPr>
          <p:cNvPr id="3" name="Content Placeholder 2">
            <a:extLst>
              <a:ext uri="{FF2B5EF4-FFF2-40B4-BE49-F238E27FC236}">
                <a16:creationId xmlns:a16="http://schemas.microsoft.com/office/drawing/2014/main" id="{6E750049-2D8E-494A-9399-39A44E4B8CD4}"/>
              </a:ext>
            </a:extLst>
          </p:cNvPr>
          <p:cNvSpPr>
            <a:spLocks noGrp="1"/>
          </p:cNvSpPr>
          <p:nvPr>
            <p:ph idx="1"/>
          </p:nvPr>
        </p:nvSpPr>
        <p:spPr/>
        <p:txBody>
          <a:bodyPr vert="horz" lIns="91440" tIns="45720" rIns="91440" bIns="45720" rtlCol="0" anchor="t">
            <a:normAutofit/>
          </a:bodyPr>
          <a:lstStyle/>
          <a:p>
            <a:r>
              <a:rPr lang="en-US" dirty="0">
                <a:ea typeface="+mn-lt"/>
                <a:cs typeface="+mn-lt"/>
              </a:rPr>
              <a:t>Consider the following tables:</a:t>
            </a:r>
            <a:endParaRPr lang="en-US" dirty="0">
              <a:cs typeface="Calibri" panose="020F0502020204030204"/>
            </a:endParaRPr>
          </a:p>
          <a:p>
            <a:pPr marL="0" indent="0">
              <a:buNone/>
            </a:pPr>
            <a:r>
              <a:rPr lang="en-US" dirty="0">
                <a:ea typeface="+mn-lt"/>
                <a:cs typeface="+mn-lt"/>
              </a:rPr>
              <a:t>Course (</a:t>
            </a:r>
            <a:r>
              <a:rPr lang="en-US" u="sng" dirty="0" err="1">
                <a:ea typeface="+mn-lt"/>
                <a:cs typeface="+mn-lt"/>
              </a:rPr>
              <a:t>Course_id</a:t>
            </a:r>
            <a:r>
              <a:rPr lang="en-US" dirty="0" err="1">
                <a:ea typeface="+mn-lt"/>
                <a:cs typeface="+mn-lt"/>
              </a:rPr>
              <a:t>,Course_name</a:t>
            </a:r>
            <a:r>
              <a:rPr lang="en-US" dirty="0">
                <a:ea typeface="+mn-lt"/>
                <a:cs typeface="+mn-lt"/>
              </a:rPr>
              <a:t>)</a:t>
            </a:r>
            <a:endParaRPr lang="en-US" dirty="0">
              <a:cs typeface="Calibri" panose="020F0502020204030204"/>
            </a:endParaRPr>
          </a:p>
          <a:p>
            <a:pPr marL="0" indent="0">
              <a:buNone/>
            </a:pPr>
            <a:r>
              <a:rPr lang="en-US" dirty="0">
                <a:ea typeface="+mn-lt"/>
                <a:cs typeface="+mn-lt"/>
              </a:rPr>
              <a:t>Teacher (</a:t>
            </a:r>
            <a:r>
              <a:rPr lang="en-US" u="sng" dirty="0" err="1">
                <a:ea typeface="+mn-lt"/>
                <a:cs typeface="+mn-lt"/>
              </a:rPr>
              <a:t>Teacher_id</a:t>
            </a:r>
            <a:r>
              <a:rPr lang="en-US" dirty="0" err="1">
                <a:ea typeface="+mn-lt"/>
                <a:cs typeface="+mn-lt"/>
              </a:rPr>
              <a:t>,Teacher_name</a:t>
            </a:r>
            <a:r>
              <a:rPr lang="en-US" dirty="0">
                <a:ea typeface="+mn-lt"/>
                <a:cs typeface="+mn-lt"/>
              </a:rPr>
              <a:t>)</a:t>
            </a:r>
            <a:endParaRPr lang="en-US" dirty="0">
              <a:cs typeface="Calibri" panose="020F0502020204030204"/>
            </a:endParaRPr>
          </a:p>
          <a:p>
            <a:pPr marL="0" indent="0">
              <a:buNone/>
            </a:pPr>
            <a:r>
              <a:rPr lang="en-US" dirty="0" err="1">
                <a:ea typeface="+mn-lt"/>
                <a:cs typeface="+mn-lt"/>
              </a:rPr>
              <a:t>Assigned_to</a:t>
            </a:r>
            <a:r>
              <a:rPr lang="en-US" dirty="0">
                <a:ea typeface="+mn-lt"/>
                <a:cs typeface="+mn-lt"/>
              </a:rPr>
              <a:t> (</a:t>
            </a:r>
            <a:r>
              <a:rPr lang="en-US" dirty="0" err="1">
                <a:ea typeface="+mn-lt"/>
                <a:cs typeface="+mn-lt"/>
              </a:rPr>
              <a:t>Teacher_id</a:t>
            </a:r>
            <a:r>
              <a:rPr lang="en-US" dirty="0">
                <a:ea typeface="+mn-lt"/>
                <a:cs typeface="+mn-lt"/>
              </a:rPr>
              <a:t>, </a:t>
            </a:r>
            <a:r>
              <a:rPr lang="en-US" dirty="0" err="1">
                <a:ea typeface="+mn-lt"/>
                <a:cs typeface="+mn-lt"/>
              </a:rPr>
              <a:t>Course_id</a:t>
            </a:r>
            <a:r>
              <a:rPr lang="en-US" dirty="0">
                <a:ea typeface="+mn-lt"/>
                <a:cs typeface="+mn-lt"/>
              </a:rPr>
              <a:t>)</a:t>
            </a:r>
            <a:endParaRPr lang="en-US" dirty="0">
              <a:cs typeface="Calibri" panose="020F0502020204030204"/>
            </a:endParaRPr>
          </a:p>
          <a:p>
            <a:pPr marL="0" indent="0">
              <a:buNone/>
            </a:pPr>
            <a:r>
              <a:rPr lang="en-US" dirty="0">
                <a:ea typeface="+mn-lt"/>
                <a:cs typeface="+mn-lt"/>
              </a:rPr>
              <a:t>a) How many tables will be created using the above scenario?</a:t>
            </a:r>
            <a:endParaRPr lang="en-US" dirty="0">
              <a:cs typeface="Calibri" panose="020F0502020204030204"/>
            </a:endParaRPr>
          </a:p>
          <a:p>
            <a:pPr marL="0" indent="0">
              <a:buNone/>
            </a:pPr>
            <a:r>
              <a:rPr lang="en-US" dirty="0">
                <a:ea typeface="+mn-lt"/>
                <a:cs typeface="+mn-lt"/>
              </a:rPr>
              <a:t>b) What will be the foreign key?</a:t>
            </a:r>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4084959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75B35-ED5B-4748-9EFA-FDB2A38E6D01}"/>
              </a:ext>
            </a:extLst>
          </p:cNvPr>
          <p:cNvSpPr>
            <a:spLocks noGrp="1"/>
          </p:cNvSpPr>
          <p:nvPr>
            <p:ph type="title"/>
          </p:nvPr>
        </p:nvSpPr>
        <p:spPr/>
        <p:txBody>
          <a:bodyPr/>
          <a:lstStyle/>
          <a:p>
            <a:r>
              <a:rPr lang="en-IN" dirty="0"/>
              <a:t>Question</a:t>
            </a:r>
          </a:p>
        </p:txBody>
      </p:sp>
      <p:pic>
        <p:nvPicPr>
          <p:cNvPr id="5" name="Picture 4">
            <a:extLst>
              <a:ext uri="{FF2B5EF4-FFF2-40B4-BE49-F238E27FC236}">
                <a16:creationId xmlns:a16="http://schemas.microsoft.com/office/drawing/2014/main" id="{51A6A785-1C15-4FFF-A294-CB5E709C427B}"/>
              </a:ext>
            </a:extLst>
          </p:cNvPr>
          <p:cNvPicPr>
            <a:picLocks noChangeAspect="1"/>
          </p:cNvPicPr>
          <p:nvPr/>
        </p:nvPicPr>
        <p:blipFill>
          <a:blip r:embed="rId2"/>
          <a:stretch>
            <a:fillRect/>
          </a:stretch>
        </p:blipFill>
        <p:spPr>
          <a:xfrm>
            <a:off x="581025" y="1538720"/>
            <a:ext cx="7043737" cy="4519179"/>
          </a:xfrm>
          <a:prstGeom prst="rect">
            <a:avLst/>
          </a:prstGeom>
        </p:spPr>
      </p:pic>
      <p:sp>
        <p:nvSpPr>
          <p:cNvPr id="6" name="TextBox 5">
            <a:extLst>
              <a:ext uri="{FF2B5EF4-FFF2-40B4-BE49-F238E27FC236}">
                <a16:creationId xmlns:a16="http://schemas.microsoft.com/office/drawing/2014/main" id="{CDD0EBFF-E753-485E-8150-8716855F110A}"/>
              </a:ext>
            </a:extLst>
          </p:cNvPr>
          <p:cNvSpPr txBox="1"/>
          <p:nvPr/>
        </p:nvSpPr>
        <p:spPr>
          <a:xfrm>
            <a:off x="7762874" y="1695451"/>
            <a:ext cx="3200401" cy="1384995"/>
          </a:xfrm>
          <a:prstGeom prst="rect">
            <a:avLst/>
          </a:prstGeom>
          <a:noFill/>
        </p:spPr>
        <p:txBody>
          <a:bodyPr wrap="square" rtlCol="0">
            <a:spAutoFit/>
          </a:bodyPr>
          <a:lstStyle/>
          <a:p>
            <a:pPr algn="just"/>
            <a:r>
              <a:rPr lang="en-IN" sz="2800" dirty="0"/>
              <a:t>Find the minimum number of tables for this scenario?</a:t>
            </a:r>
          </a:p>
        </p:txBody>
      </p:sp>
    </p:spTree>
    <p:extLst>
      <p:ext uri="{BB962C8B-B14F-4D97-AF65-F5344CB8AC3E}">
        <p14:creationId xmlns:p14="http://schemas.microsoft.com/office/powerpoint/2010/main" val="3957104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26FDF-CC11-46AE-8729-7461F85BBE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E3599C-F55C-4B54-81C0-4527F76C8E42}"/>
              </a:ext>
            </a:extLst>
          </p:cNvPr>
          <p:cNvSpPr>
            <a:spLocks noGrp="1"/>
          </p:cNvSpPr>
          <p:nvPr>
            <p:ph idx="1"/>
          </p:nvPr>
        </p:nvSpPr>
        <p:spPr/>
        <p:txBody>
          <a:bodyPr/>
          <a:lstStyle/>
          <a:p>
            <a:r>
              <a:rPr lang="en-US" b="0" i="0" dirty="0">
                <a:solidFill>
                  <a:srgbClr val="273239"/>
                </a:solidFill>
                <a:effectLst/>
                <a:latin typeface="urw-din"/>
              </a:rPr>
              <a:t>Let E1 and E2 be two entities in an E/R diagram with simple single-valued attributes. R1 and R2 are two relationships between E1 and E2, where R1 is one-to-many and R2 is many-to-many. R1 and R2 do not have any attributes of their own. What is the minimum number of tables required to represent this situation in the relational model?</a:t>
            </a:r>
            <a:br>
              <a:rPr lang="en-US" dirty="0"/>
            </a:br>
            <a:r>
              <a:rPr lang="en-US" b="1" i="0" dirty="0">
                <a:solidFill>
                  <a:srgbClr val="273239"/>
                </a:solidFill>
                <a:effectLst/>
                <a:latin typeface="urw-din"/>
              </a:rPr>
              <a:t>(A)</a:t>
            </a:r>
            <a:r>
              <a:rPr lang="en-US" b="0" i="0" dirty="0">
                <a:solidFill>
                  <a:srgbClr val="273239"/>
                </a:solidFill>
                <a:effectLst/>
                <a:latin typeface="urw-din"/>
              </a:rPr>
              <a:t> 2</a:t>
            </a:r>
            <a:br>
              <a:rPr lang="en-US" dirty="0"/>
            </a:br>
            <a:r>
              <a:rPr lang="en-US" b="1" i="0" dirty="0">
                <a:solidFill>
                  <a:srgbClr val="273239"/>
                </a:solidFill>
                <a:effectLst/>
                <a:latin typeface="urw-din"/>
              </a:rPr>
              <a:t>(B)</a:t>
            </a:r>
            <a:r>
              <a:rPr lang="en-US" b="0" i="0" dirty="0">
                <a:solidFill>
                  <a:srgbClr val="273239"/>
                </a:solidFill>
                <a:effectLst/>
                <a:latin typeface="urw-din"/>
              </a:rPr>
              <a:t> 3</a:t>
            </a:r>
            <a:br>
              <a:rPr lang="en-US" dirty="0"/>
            </a:br>
            <a:r>
              <a:rPr lang="en-US" b="1" i="0" dirty="0">
                <a:solidFill>
                  <a:srgbClr val="273239"/>
                </a:solidFill>
                <a:effectLst/>
                <a:latin typeface="urw-din"/>
              </a:rPr>
              <a:t>(C)</a:t>
            </a:r>
            <a:r>
              <a:rPr lang="en-US" b="0" i="0" dirty="0">
                <a:solidFill>
                  <a:srgbClr val="273239"/>
                </a:solidFill>
                <a:effectLst/>
                <a:latin typeface="urw-din"/>
              </a:rPr>
              <a:t> 4</a:t>
            </a:r>
            <a:br>
              <a:rPr lang="en-US" dirty="0"/>
            </a:br>
            <a:r>
              <a:rPr lang="en-US" b="1" i="0" dirty="0">
                <a:solidFill>
                  <a:srgbClr val="273239"/>
                </a:solidFill>
                <a:effectLst/>
                <a:latin typeface="urw-din"/>
              </a:rPr>
              <a:t>(D)</a:t>
            </a:r>
            <a:r>
              <a:rPr lang="en-US" b="0" i="0" dirty="0">
                <a:solidFill>
                  <a:srgbClr val="273239"/>
                </a:solidFill>
                <a:effectLst/>
                <a:latin typeface="urw-din"/>
              </a:rPr>
              <a:t> 5</a:t>
            </a:r>
            <a:endParaRPr lang="en-US" dirty="0"/>
          </a:p>
        </p:txBody>
      </p:sp>
    </p:spTree>
    <p:extLst>
      <p:ext uri="{BB962C8B-B14F-4D97-AF65-F5344CB8AC3E}">
        <p14:creationId xmlns:p14="http://schemas.microsoft.com/office/powerpoint/2010/main" val="3339242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6278-BB3E-42AD-BFC5-0489E175B3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24A1A4-EF4A-4843-BE9A-AC16538DD5CD}"/>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5A89FE33-5E84-483E-B2ED-92209A46F0DE}"/>
              </a:ext>
            </a:extLst>
          </p:cNvPr>
          <p:cNvPicPr>
            <a:picLocks noChangeAspect="1"/>
          </p:cNvPicPr>
          <p:nvPr/>
        </p:nvPicPr>
        <p:blipFill>
          <a:blip r:embed="rId2"/>
          <a:stretch>
            <a:fillRect/>
          </a:stretch>
        </p:blipFill>
        <p:spPr>
          <a:xfrm>
            <a:off x="1139687" y="1271587"/>
            <a:ext cx="8719929" cy="4691891"/>
          </a:xfrm>
          <a:prstGeom prst="rect">
            <a:avLst/>
          </a:prstGeom>
        </p:spPr>
      </p:pic>
    </p:spTree>
    <p:extLst>
      <p:ext uri="{BB962C8B-B14F-4D97-AF65-F5344CB8AC3E}">
        <p14:creationId xmlns:p14="http://schemas.microsoft.com/office/powerpoint/2010/main" val="1869594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3E18F21-5ED2-4BBE-9AA0-9421ABD566EF}"/>
              </a:ext>
            </a:extLst>
          </p:cNvPr>
          <p:cNvSpPr>
            <a:spLocks noGrp="1"/>
          </p:cNvSpPr>
          <p:nvPr>
            <p:ph type="title"/>
          </p:nvPr>
        </p:nvSpPr>
        <p:spPr>
          <a:xfrm>
            <a:off x="838200" y="365125"/>
            <a:ext cx="10515600" cy="1325563"/>
          </a:xfrm>
        </p:spPr>
        <p:txBody>
          <a:bodyPr>
            <a:normAutofit/>
          </a:bodyPr>
          <a:lstStyle/>
          <a:p>
            <a:r>
              <a:rPr lang="en-US" dirty="0">
                <a:cs typeface="Calibri Light"/>
              </a:rPr>
              <a:t>Conversion of E-R into tables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E71603-1A94-4841-B07D-865F5C20E998}"/>
              </a:ext>
            </a:extLst>
          </p:cNvPr>
          <p:cNvSpPr>
            <a:spLocks noGrp="1"/>
          </p:cNvSpPr>
          <p:nvPr>
            <p:ph idx="1"/>
          </p:nvPr>
        </p:nvSpPr>
        <p:spPr>
          <a:xfrm>
            <a:off x="838200" y="1825625"/>
            <a:ext cx="10515600" cy="4351338"/>
          </a:xfrm>
        </p:spPr>
        <p:txBody>
          <a:bodyPr vert="horz" lIns="91440" tIns="45720" rIns="91440" bIns="45720" rtlCol="0">
            <a:normAutofit/>
          </a:bodyPr>
          <a:lstStyle/>
          <a:p>
            <a:r>
              <a:rPr lang="en-US" dirty="0">
                <a:ea typeface="+mn-lt"/>
                <a:cs typeface="+mn-lt"/>
              </a:rPr>
              <a:t>Conversion of an E-R diagram into a relational model is required because E-R diagrams represent the conceptual level of the database design while the relational model represents the logical level. </a:t>
            </a:r>
            <a:endParaRPr lang="en-US" dirty="0"/>
          </a:p>
        </p:txBody>
      </p:sp>
    </p:spTree>
    <p:extLst>
      <p:ext uri="{BB962C8B-B14F-4D97-AF65-F5344CB8AC3E}">
        <p14:creationId xmlns:p14="http://schemas.microsoft.com/office/powerpoint/2010/main" val="1741802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79544-B0E0-425C-B306-760F1FFC51DF}"/>
              </a:ext>
            </a:extLst>
          </p:cNvPr>
          <p:cNvSpPr>
            <a:spLocks noGrp="1"/>
          </p:cNvSpPr>
          <p:nvPr>
            <p:ph type="title"/>
          </p:nvPr>
        </p:nvSpPr>
        <p:spPr/>
        <p:txBody>
          <a:bodyPr/>
          <a:lstStyle/>
          <a:p>
            <a:r>
              <a:rPr lang="en-US" dirty="0">
                <a:cs typeface="Calibri Light"/>
              </a:rPr>
              <a:t>Scenario-1</a:t>
            </a:r>
            <a:endParaRPr lang="en-US" dirty="0"/>
          </a:p>
        </p:txBody>
      </p:sp>
      <p:sp>
        <p:nvSpPr>
          <p:cNvPr id="3" name="Content Placeholder 2">
            <a:extLst>
              <a:ext uri="{FF2B5EF4-FFF2-40B4-BE49-F238E27FC236}">
                <a16:creationId xmlns:a16="http://schemas.microsoft.com/office/drawing/2014/main" id="{1425551F-9271-461E-B16E-8F8928191368}"/>
              </a:ext>
            </a:extLst>
          </p:cNvPr>
          <p:cNvSpPr>
            <a:spLocks noGrp="1"/>
          </p:cNvSpPr>
          <p:nvPr>
            <p:ph idx="1"/>
          </p:nvPr>
        </p:nvSpPr>
        <p:spPr>
          <a:xfrm>
            <a:off x="838200" y="1385094"/>
            <a:ext cx="10515600" cy="4791869"/>
          </a:xfrm>
        </p:spPr>
        <p:txBody>
          <a:bodyPr vert="horz" lIns="91440" tIns="45720" rIns="91440" bIns="45720" rtlCol="0" anchor="t">
            <a:normAutofit/>
          </a:bodyPr>
          <a:lstStyle/>
          <a:p>
            <a:pPr algn="just"/>
            <a:r>
              <a:rPr lang="en-US" dirty="0">
                <a:ea typeface="+mn-lt"/>
                <a:cs typeface="+mn-lt"/>
              </a:rPr>
              <a:t>Consider the following E-R diagram in the figure below. The E-R diagram consists of </a:t>
            </a:r>
            <a:r>
              <a:rPr lang="en-US" i="1" dirty="0">
                <a:ea typeface="+mn-lt"/>
                <a:cs typeface="+mn-lt"/>
              </a:rPr>
              <a:t>Employee</a:t>
            </a:r>
            <a:r>
              <a:rPr lang="en-US" dirty="0">
                <a:ea typeface="+mn-lt"/>
                <a:cs typeface="+mn-lt"/>
              </a:rPr>
              <a:t> as an entity set and </a:t>
            </a:r>
            <a:r>
              <a:rPr lang="en-US" i="1" dirty="0" err="1">
                <a:ea typeface="+mn-lt"/>
                <a:cs typeface="+mn-lt"/>
              </a:rPr>
              <a:t>EmpNo</a:t>
            </a:r>
            <a:r>
              <a:rPr lang="en-US" dirty="0">
                <a:ea typeface="+mn-lt"/>
                <a:cs typeface="+mn-lt"/>
              </a:rPr>
              <a:t>, </a:t>
            </a:r>
            <a:r>
              <a:rPr lang="en-US" i="1" dirty="0" err="1">
                <a:ea typeface="+mn-lt"/>
                <a:cs typeface="+mn-lt"/>
              </a:rPr>
              <a:t>EmpName</a:t>
            </a:r>
            <a:r>
              <a:rPr lang="en-US" dirty="0">
                <a:ea typeface="+mn-lt"/>
                <a:cs typeface="+mn-lt"/>
              </a:rPr>
              <a:t>, and </a:t>
            </a:r>
            <a:r>
              <a:rPr lang="en-US" i="1" dirty="0">
                <a:ea typeface="+mn-lt"/>
                <a:cs typeface="+mn-lt"/>
              </a:rPr>
              <a:t>Salary</a:t>
            </a:r>
            <a:r>
              <a:rPr lang="en-US" dirty="0">
                <a:ea typeface="+mn-lt"/>
                <a:cs typeface="+mn-lt"/>
              </a:rPr>
              <a:t> as its attributes.</a:t>
            </a:r>
            <a:endParaRPr lang="en-US"/>
          </a:p>
          <a:p>
            <a:endParaRPr lang="en-US" dirty="0">
              <a:cs typeface="Calibri"/>
            </a:endParaRPr>
          </a:p>
        </p:txBody>
      </p:sp>
      <p:pic>
        <p:nvPicPr>
          <p:cNvPr id="4" name="Picture 4" descr="A close up of text on a white background&#10;&#10;Description automatically generated">
            <a:extLst>
              <a:ext uri="{FF2B5EF4-FFF2-40B4-BE49-F238E27FC236}">
                <a16:creationId xmlns:a16="http://schemas.microsoft.com/office/drawing/2014/main" id="{5D7974D2-7863-46C6-8323-FCE41750A3AC}"/>
              </a:ext>
            </a:extLst>
          </p:cNvPr>
          <p:cNvPicPr>
            <a:picLocks noChangeAspect="1"/>
          </p:cNvPicPr>
          <p:nvPr/>
        </p:nvPicPr>
        <p:blipFill>
          <a:blip r:embed="rId2"/>
          <a:stretch>
            <a:fillRect/>
          </a:stretch>
        </p:blipFill>
        <p:spPr>
          <a:xfrm>
            <a:off x="3045619" y="2770940"/>
            <a:ext cx="5183980" cy="3852151"/>
          </a:xfrm>
          <a:prstGeom prst="rect">
            <a:avLst/>
          </a:prstGeom>
        </p:spPr>
      </p:pic>
    </p:spTree>
    <p:extLst>
      <p:ext uri="{BB962C8B-B14F-4D97-AF65-F5344CB8AC3E}">
        <p14:creationId xmlns:p14="http://schemas.microsoft.com/office/powerpoint/2010/main" val="3569341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F8BCF-74DA-464E-9F84-7EA7E3DF3F24}"/>
              </a:ext>
            </a:extLst>
          </p:cNvPr>
          <p:cNvSpPr>
            <a:spLocks noGrp="1"/>
          </p:cNvSpPr>
          <p:nvPr>
            <p:ph type="title"/>
          </p:nvPr>
        </p:nvSpPr>
        <p:spPr/>
        <p:txBody>
          <a:bodyPr/>
          <a:lstStyle/>
          <a:p>
            <a:r>
              <a:rPr lang="en-US" dirty="0">
                <a:cs typeface="Calibri Light"/>
              </a:rPr>
              <a:t>Scenario-2</a:t>
            </a:r>
            <a:endParaRPr lang="en-US" dirty="0"/>
          </a:p>
        </p:txBody>
      </p:sp>
      <p:pic>
        <p:nvPicPr>
          <p:cNvPr id="4" name="Picture 4" descr="A close up of a map&#10;&#10;Description automatically generated">
            <a:extLst>
              <a:ext uri="{FF2B5EF4-FFF2-40B4-BE49-F238E27FC236}">
                <a16:creationId xmlns:a16="http://schemas.microsoft.com/office/drawing/2014/main" id="{E8DD1339-342F-4571-A36C-61B1BEA3F2C9}"/>
              </a:ext>
            </a:extLst>
          </p:cNvPr>
          <p:cNvPicPr>
            <a:picLocks noGrp="1" noChangeAspect="1"/>
          </p:cNvPicPr>
          <p:nvPr>
            <p:ph idx="1"/>
          </p:nvPr>
        </p:nvPicPr>
        <p:blipFill>
          <a:blip r:embed="rId2"/>
          <a:stretch>
            <a:fillRect/>
          </a:stretch>
        </p:blipFill>
        <p:spPr>
          <a:xfrm>
            <a:off x="684694" y="1361281"/>
            <a:ext cx="7345985" cy="4351338"/>
          </a:xfrm>
        </p:spPr>
      </p:pic>
      <p:sp>
        <p:nvSpPr>
          <p:cNvPr id="5" name="TextBox 4">
            <a:extLst>
              <a:ext uri="{FF2B5EF4-FFF2-40B4-BE49-F238E27FC236}">
                <a16:creationId xmlns:a16="http://schemas.microsoft.com/office/drawing/2014/main" id="{C4FA405B-17D9-475B-9E15-E8DFE00DDE15}"/>
              </a:ext>
            </a:extLst>
          </p:cNvPr>
          <p:cNvSpPr txBox="1"/>
          <p:nvPr/>
        </p:nvSpPr>
        <p:spPr>
          <a:xfrm>
            <a:off x="8177212" y="485774"/>
            <a:ext cx="3695698"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ea typeface="+mn-lt"/>
                <a:cs typeface="+mn-lt"/>
              </a:rPr>
              <a:t>For example in the figure given below, </a:t>
            </a:r>
            <a:r>
              <a:rPr lang="en-US" sz="2400" i="1" dirty="0">
                <a:ea typeface="+mn-lt"/>
                <a:cs typeface="+mn-lt"/>
              </a:rPr>
              <a:t>Salary</a:t>
            </a:r>
            <a:r>
              <a:rPr lang="en-US" sz="2400" dirty="0">
                <a:ea typeface="+mn-lt"/>
                <a:cs typeface="+mn-lt"/>
              </a:rPr>
              <a:t> is the composite attribute, and </a:t>
            </a:r>
            <a:r>
              <a:rPr lang="en-US" sz="2400" i="1" dirty="0">
                <a:ea typeface="+mn-lt"/>
                <a:cs typeface="+mn-lt"/>
              </a:rPr>
              <a:t>Basic</a:t>
            </a:r>
            <a:r>
              <a:rPr lang="en-US" sz="2400" dirty="0">
                <a:ea typeface="+mn-lt"/>
                <a:cs typeface="+mn-lt"/>
              </a:rPr>
              <a:t>, </a:t>
            </a:r>
            <a:r>
              <a:rPr lang="en-US" sz="2400" i="1" dirty="0">
                <a:ea typeface="+mn-lt"/>
                <a:cs typeface="+mn-lt"/>
              </a:rPr>
              <a:t>DA</a:t>
            </a:r>
            <a:r>
              <a:rPr lang="en-US" sz="2400" dirty="0">
                <a:ea typeface="+mn-lt"/>
                <a:cs typeface="+mn-lt"/>
              </a:rPr>
              <a:t>, and </a:t>
            </a:r>
            <a:r>
              <a:rPr lang="en-US" sz="2400" i="1" dirty="0">
                <a:ea typeface="+mn-lt"/>
                <a:cs typeface="+mn-lt"/>
              </a:rPr>
              <a:t>HRA</a:t>
            </a:r>
            <a:r>
              <a:rPr lang="en-US" sz="2400" dirty="0">
                <a:ea typeface="+mn-lt"/>
                <a:cs typeface="+mn-lt"/>
              </a:rPr>
              <a:t> are its compositions.</a:t>
            </a:r>
            <a:endParaRPr lang="en-US" sz="2400">
              <a:cs typeface="Calibri"/>
            </a:endParaRPr>
          </a:p>
          <a:p>
            <a:pPr algn="just"/>
            <a:endParaRPr lang="en-US" sz="2400" dirty="0">
              <a:cs typeface="Calibri" panose="020F0502020204030204"/>
            </a:endParaRPr>
          </a:p>
          <a:p>
            <a:pPr algn="just"/>
            <a:r>
              <a:rPr lang="en-US" sz="2400" dirty="0">
                <a:ea typeface="+mn-lt"/>
                <a:cs typeface="+mn-lt"/>
              </a:rPr>
              <a:t>While converting an E-R diagram consisting of a composite attribute we do not include the composite attribute in the relational model. The compositions of the composite attribute will become the attributes in the relational model.</a:t>
            </a:r>
            <a:endParaRPr lang="en-US" sz="2400" dirty="0">
              <a:cs typeface="Calibri" panose="020F0502020204030204"/>
            </a:endParaRPr>
          </a:p>
        </p:txBody>
      </p:sp>
    </p:spTree>
    <p:extLst>
      <p:ext uri="{BB962C8B-B14F-4D97-AF65-F5344CB8AC3E}">
        <p14:creationId xmlns:p14="http://schemas.microsoft.com/office/powerpoint/2010/main" val="720367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0D37C-3FCB-4226-B9CB-2A08AF0D5C11}"/>
              </a:ext>
            </a:extLst>
          </p:cNvPr>
          <p:cNvSpPr>
            <a:spLocks noGrp="1"/>
          </p:cNvSpPr>
          <p:nvPr>
            <p:ph type="title"/>
          </p:nvPr>
        </p:nvSpPr>
        <p:spPr/>
        <p:txBody>
          <a:bodyPr/>
          <a:lstStyle/>
          <a:p>
            <a:r>
              <a:rPr lang="en-US" dirty="0">
                <a:cs typeface="Calibri Light"/>
              </a:rPr>
              <a:t>Scneario-3</a:t>
            </a:r>
            <a:endParaRPr lang="en-US" dirty="0"/>
          </a:p>
        </p:txBody>
      </p:sp>
      <p:sp>
        <p:nvSpPr>
          <p:cNvPr id="3" name="Content Placeholder 2">
            <a:extLst>
              <a:ext uri="{FF2B5EF4-FFF2-40B4-BE49-F238E27FC236}">
                <a16:creationId xmlns:a16="http://schemas.microsoft.com/office/drawing/2014/main" id="{0F9A958E-2AFE-47C2-BBA1-AA72D8303A16}"/>
              </a:ext>
            </a:extLst>
          </p:cNvPr>
          <p:cNvSpPr>
            <a:spLocks noGrp="1"/>
          </p:cNvSpPr>
          <p:nvPr>
            <p:ph idx="1"/>
          </p:nvPr>
        </p:nvSpPr>
        <p:spPr>
          <a:xfrm>
            <a:off x="838200" y="1361282"/>
            <a:ext cx="10515600" cy="4815681"/>
          </a:xfrm>
        </p:spPr>
        <p:txBody>
          <a:bodyPr vert="horz" lIns="91440" tIns="45720" rIns="91440" bIns="45720" rtlCol="0" anchor="t">
            <a:normAutofit/>
          </a:bodyPr>
          <a:lstStyle/>
          <a:p>
            <a:pPr algn="just"/>
            <a:r>
              <a:rPr lang="en-US" dirty="0">
                <a:ea typeface="+mn-lt"/>
                <a:cs typeface="+mn-lt"/>
              </a:rPr>
              <a:t>If an entity contains a multivalued attribute, we split the attributes into two relations in the relational model. One with key attribute and all simple attributes and other with key attribute and all multivalued attributes. For example, in the figure given below, </a:t>
            </a:r>
            <a:r>
              <a:rPr lang="en-US" b="1" i="1" dirty="0" err="1">
                <a:ea typeface="+mn-lt"/>
                <a:cs typeface="+mn-lt"/>
              </a:rPr>
              <a:t>PhoneNo</a:t>
            </a:r>
            <a:r>
              <a:rPr lang="en-US" dirty="0">
                <a:ea typeface="+mn-lt"/>
                <a:cs typeface="+mn-lt"/>
              </a:rPr>
              <a:t> is the multivalued attribute.</a:t>
            </a:r>
            <a:endParaRPr lang="en-US" dirty="0">
              <a:cs typeface="Calibri" panose="020F0502020204030204"/>
            </a:endParaRPr>
          </a:p>
        </p:txBody>
      </p:sp>
      <p:pic>
        <p:nvPicPr>
          <p:cNvPr id="4" name="Picture 4" descr="A picture containing device&#10;&#10;Description automatically generated">
            <a:extLst>
              <a:ext uri="{FF2B5EF4-FFF2-40B4-BE49-F238E27FC236}">
                <a16:creationId xmlns:a16="http://schemas.microsoft.com/office/drawing/2014/main" id="{A8727B2A-313B-4632-9F3D-7923BBFA2649}"/>
              </a:ext>
            </a:extLst>
          </p:cNvPr>
          <p:cNvPicPr>
            <a:picLocks noChangeAspect="1"/>
          </p:cNvPicPr>
          <p:nvPr/>
        </p:nvPicPr>
        <p:blipFill>
          <a:blip r:embed="rId2"/>
          <a:stretch>
            <a:fillRect/>
          </a:stretch>
        </p:blipFill>
        <p:spPr>
          <a:xfrm>
            <a:off x="1104900" y="3611175"/>
            <a:ext cx="4005261" cy="2314556"/>
          </a:xfrm>
          <a:prstGeom prst="rect">
            <a:avLst/>
          </a:prstGeom>
        </p:spPr>
      </p:pic>
      <p:pic>
        <p:nvPicPr>
          <p:cNvPr id="5" name="Picture 5" descr="A screenshot of a cell phone&#10;&#10;Description automatically generated">
            <a:extLst>
              <a:ext uri="{FF2B5EF4-FFF2-40B4-BE49-F238E27FC236}">
                <a16:creationId xmlns:a16="http://schemas.microsoft.com/office/drawing/2014/main" id="{8441600E-CD8E-456A-9ED8-A8B168858919}"/>
              </a:ext>
            </a:extLst>
          </p:cNvPr>
          <p:cNvPicPr>
            <a:picLocks noChangeAspect="1"/>
          </p:cNvPicPr>
          <p:nvPr/>
        </p:nvPicPr>
        <p:blipFill>
          <a:blip r:embed="rId3"/>
          <a:stretch>
            <a:fillRect/>
          </a:stretch>
        </p:blipFill>
        <p:spPr>
          <a:xfrm>
            <a:off x="6105525" y="3959020"/>
            <a:ext cx="4612480" cy="1880804"/>
          </a:xfrm>
          <a:prstGeom prst="rect">
            <a:avLst/>
          </a:prstGeom>
        </p:spPr>
      </p:pic>
    </p:spTree>
    <p:extLst>
      <p:ext uri="{BB962C8B-B14F-4D97-AF65-F5344CB8AC3E}">
        <p14:creationId xmlns:p14="http://schemas.microsoft.com/office/powerpoint/2010/main" val="83673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08CCB-A85D-4F23-9310-51C02C8BB6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7E57E7-4419-4A05-B3F3-43539510AD23}"/>
              </a:ext>
            </a:extLst>
          </p:cNvPr>
          <p:cNvSpPr>
            <a:spLocks noGrp="1"/>
          </p:cNvSpPr>
          <p:nvPr>
            <p:ph idx="1"/>
          </p:nvPr>
        </p:nvSpPr>
        <p:spPr/>
        <p:txBody>
          <a:bodyPr vert="horz" lIns="91440" tIns="45720" rIns="91440" bIns="45720" rtlCol="0" anchor="t">
            <a:normAutofit/>
          </a:bodyPr>
          <a:lstStyle/>
          <a:p>
            <a:r>
              <a:rPr lang="en-US" dirty="0">
                <a:ea typeface="+mn-lt"/>
                <a:cs typeface="+mn-lt"/>
              </a:rPr>
              <a:t>However, to avoid duplicate values in the table, we split the attributes into two different relations as shown in the figure below</a:t>
            </a:r>
            <a:endParaRPr lang="en-US" dirty="0">
              <a:cs typeface="Calibri" panose="020F0502020204030204"/>
            </a:endParaRPr>
          </a:p>
          <a:p>
            <a:pPr marL="0" indent="0">
              <a:buNone/>
            </a:pPr>
            <a:endParaRPr lang="en-US" dirty="0">
              <a:cs typeface="Calibri" panose="020F0502020204030204"/>
            </a:endParaRPr>
          </a:p>
        </p:txBody>
      </p:sp>
      <p:pic>
        <p:nvPicPr>
          <p:cNvPr id="4" name="Picture 4" descr="A screenshot of a social media post&#10;&#10;Description automatically generated">
            <a:extLst>
              <a:ext uri="{FF2B5EF4-FFF2-40B4-BE49-F238E27FC236}">
                <a16:creationId xmlns:a16="http://schemas.microsoft.com/office/drawing/2014/main" id="{52ABA5F5-BF56-4BD7-BF50-E320C8E9309E}"/>
              </a:ext>
            </a:extLst>
          </p:cNvPr>
          <p:cNvPicPr>
            <a:picLocks noChangeAspect="1"/>
          </p:cNvPicPr>
          <p:nvPr/>
        </p:nvPicPr>
        <p:blipFill>
          <a:blip r:embed="rId2"/>
          <a:stretch>
            <a:fillRect/>
          </a:stretch>
        </p:blipFill>
        <p:spPr>
          <a:xfrm>
            <a:off x="1557337" y="3430852"/>
            <a:ext cx="8303418" cy="1258357"/>
          </a:xfrm>
          <a:prstGeom prst="rect">
            <a:avLst/>
          </a:prstGeom>
        </p:spPr>
      </p:pic>
    </p:spTree>
    <p:extLst>
      <p:ext uri="{BB962C8B-B14F-4D97-AF65-F5344CB8AC3E}">
        <p14:creationId xmlns:p14="http://schemas.microsoft.com/office/powerpoint/2010/main" val="1656455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950C1-D5AB-4494-B96F-BB257ECDD3BF}"/>
              </a:ext>
            </a:extLst>
          </p:cNvPr>
          <p:cNvSpPr>
            <a:spLocks noGrp="1"/>
          </p:cNvSpPr>
          <p:nvPr>
            <p:ph type="title"/>
          </p:nvPr>
        </p:nvSpPr>
        <p:spPr/>
        <p:txBody>
          <a:bodyPr/>
          <a:lstStyle/>
          <a:p>
            <a:r>
              <a:rPr lang="en-US" dirty="0">
                <a:ea typeface="+mj-lt"/>
                <a:cs typeface="+mj-lt"/>
              </a:rPr>
              <a:t>How relationship are translated in a table</a:t>
            </a:r>
          </a:p>
          <a:p>
            <a:endParaRPr lang="en-US" dirty="0">
              <a:cs typeface="Calibri Light"/>
            </a:endParaRPr>
          </a:p>
        </p:txBody>
      </p:sp>
      <p:sp>
        <p:nvSpPr>
          <p:cNvPr id="3" name="Content Placeholder 2">
            <a:extLst>
              <a:ext uri="{FF2B5EF4-FFF2-40B4-BE49-F238E27FC236}">
                <a16:creationId xmlns:a16="http://schemas.microsoft.com/office/drawing/2014/main" id="{8323C406-E8EC-4BEC-9423-673B33D0059D}"/>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Likewise, we map the entity set into the relation in a relational model, we can also map a relationship set into a relation. The attribute of such a relation includes key attributes of the participating relations. The attributes will become a foreign key.</a:t>
            </a:r>
            <a:endParaRPr lang="en-US" dirty="0"/>
          </a:p>
          <a:p>
            <a:pPr algn="just"/>
            <a:r>
              <a:rPr lang="en-US" dirty="0">
                <a:ea typeface="+mn-lt"/>
                <a:cs typeface="+mn-lt"/>
              </a:rPr>
              <a:t>For example, in the figure given below, there are two entity sets </a:t>
            </a:r>
            <a:r>
              <a:rPr lang="en-US" i="1" dirty="0">
                <a:ea typeface="+mn-lt"/>
                <a:cs typeface="+mn-lt"/>
              </a:rPr>
              <a:t>Employee</a:t>
            </a:r>
            <a:r>
              <a:rPr lang="en-US" dirty="0">
                <a:ea typeface="+mn-lt"/>
                <a:cs typeface="+mn-lt"/>
              </a:rPr>
              <a:t> and </a:t>
            </a:r>
            <a:r>
              <a:rPr lang="en-US" i="1" dirty="0">
                <a:ea typeface="+mn-lt"/>
                <a:cs typeface="+mn-lt"/>
              </a:rPr>
              <a:t>Department</a:t>
            </a:r>
            <a:r>
              <a:rPr lang="en-US" dirty="0">
                <a:ea typeface="+mn-lt"/>
                <a:cs typeface="+mn-lt"/>
              </a:rPr>
              <a:t>. These entity sets are participating in a relationship </a:t>
            </a:r>
            <a:r>
              <a:rPr lang="en-US" i="1" dirty="0">
                <a:ea typeface="+mn-lt"/>
                <a:cs typeface="+mn-lt"/>
              </a:rPr>
              <a:t>works in. </a:t>
            </a:r>
            <a:r>
              <a:rPr lang="en-US" dirty="0">
                <a:ea typeface="+mn-lt"/>
                <a:cs typeface="+mn-lt"/>
              </a:rPr>
              <a:t>The relationship set is converted into relation with attributes </a:t>
            </a:r>
            <a:r>
              <a:rPr lang="en-US" dirty="0" err="1">
                <a:ea typeface="+mn-lt"/>
                <a:cs typeface="+mn-lt"/>
              </a:rPr>
              <a:t>EmpNo</a:t>
            </a:r>
            <a:r>
              <a:rPr lang="en-US" dirty="0">
                <a:ea typeface="+mn-lt"/>
                <a:cs typeface="+mn-lt"/>
              </a:rPr>
              <a:t> from </a:t>
            </a:r>
            <a:r>
              <a:rPr lang="en-US" i="1" dirty="0">
                <a:ea typeface="+mn-lt"/>
                <a:cs typeface="+mn-lt"/>
              </a:rPr>
              <a:t>Employee</a:t>
            </a:r>
            <a:r>
              <a:rPr lang="en-US" dirty="0">
                <a:ea typeface="+mn-lt"/>
                <a:cs typeface="+mn-lt"/>
              </a:rPr>
              <a:t> relation, </a:t>
            </a:r>
            <a:r>
              <a:rPr lang="en-US" dirty="0" err="1">
                <a:ea typeface="+mn-lt"/>
                <a:cs typeface="+mn-lt"/>
              </a:rPr>
              <a:t>D_id</a:t>
            </a:r>
            <a:r>
              <a:rPr lang="en-US" dirty="0">
                <a:ea typeface="+mn-lt"/>
                <a:cs typeface="+mn-lt"/>
              </a:rPr>
              <a:t> from </a:t>
            </a:r>
            <a:r>
              <a:rPr lang="en-US" i="1" dirty="0">
                <a:ea typeface="+mn-lt"/>
                <a:cs typeface="+mn-lt"/>
              </a:rPr>
              <a:t>Department</a:t>
            </a:r>
            <a:r>
              <a:rPr lang="en-US" dirty="0">
                <a:ea typeface="+mn-lt"/>
                <a:cs typeface="+mn-lt"/>
              </a:rPr>
              <a:t> relation and </a:t>
            </a:r>
            <a:r>
              <a:rPr lang="en-US" i="1" dirty="0">
                <a:ea typeface="+mn-lt"/>
                <a:cs typeface="+mn-lt"/>
              </a:rPr>
              <a:t>Since</a:t>
            </a:r>
            <a:r>
              <a:rPr lang="en-US" dirty="0">
                <a:ea typeface="+mn-lt"/>
                <a:cs typeface="+mn-lt"/>
              </a:rPr>
              <a:t>, the attribute of the relationship set itself.</a:t>
            </a:r>
            <a:endParaRPr lang="en-US" dirty="0">
              <a:cs typeface="Calibri"/>
            </a:endParaRPr>
          </a:p>
        </p:txBody>
      </p:sp>
    </p:spTree>
    <p:extLst>
      <p:ext uri="{BB962C8B-B14F-4D97-AF65-F5344CB8AC3E}">
        <p14:creationId xmlns:p14="http://schemas.microsoft.com/office/powerpoint/2010/main" val="3895775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14FF7-42B3-4A58-A555-45D43A968438}"/>
              </a:ext>
            </a:extLst>
          </p:cNvPr>
          <p:cNvSpPr>
            <a:spLocks noGrp="1"/>
          </p:cNvSpPr>
          <p:nvPr>
            <p:ph type="title"/>
          </p:nvPr>
        </p:nvSpPr>
        <p:spPr/>
        <p:txBody>
          <a:bodyPr/>
          <a:lstStyle/>
          <a:p>
            <a:r>
              <a:rPr lang="en-US" dirty="0">
                <a:cs typeface="Calibri Light"/>
              </a:rPr>
              <a:t>How relationship are translated in a table</a:t>
            </a:r>
            <a:endParaRPr lang="en-US" dirty="0"/>
          </a:p>
        </p:txBody>
      </p:sp>
      <p:pic>
        <p:nvPicPr>
          <p:cNvPr id="4" name="Picture 4" descr="A close up of text on a white background&#10;&#10;Description automatically generated">
            <a:extLst>
              <a:ext uri="{FF2B5EF4-FFF2-40B4-BE49-F238E27FC236}">
                <a16:creationId xmlns:a16="http://schemas.microsoft.com/office/drawing/2014/main" id="{87F2D327-8D8B-4AD3-AB11-3A44B3160262}"/>
              </a:ext>
            </a:extLst>
          </p:cNvPr>
          <p:cNvPicPr>
            <a:picLocks noGrp="1" noChangeAspect="1"/>
          </p:cNvPicPr>
          <p:nvPr>
            <p:ph idx="1"/>
          </p:nvPr>
        </p:nvPicPr>
        <p:blipFill>
          <a:blip r:embed="rId2"/>
          <a:stretch>
            <a:fillRect/>
          </a:stretch>
        </p:blipFill>
        <p:spPr>
          <a:xfrm>
            <a:off x="1585913" y="1693864"/>
            <a:ext cx="8377236" cy="4317205"/>
          </a:xfrm>
        </p:spPr>
      </p:pic>
    </p:spTree>
    <p:extLst>
      <p:ext uri="{BB962C8B-B14F-4D97-AF65-F5344CB8AC3E}">
        <p14:creationId xmlns:p14="http://schemas.microsoft.com/office/powerpoint/2010/main" val="3653765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B5750-C518-4224-9750-F44B692813E8}"/>
              </a:ext>
            </a:extLst>
          </p:cNvPr>
          <p:cNvSpPr>
            <a:spLocks noGrp="1"/>
          </p:cNvSpPr>
          <p:nvPr>
            <p:ph type="title"/>
          </p:nvPr>
        </p:nvSpPr>
        <p:spPr/>
        <p:txBody>
          <a:bodyPr/>
          <a:lstStyle/>
          <a:p>
            <a:r>
              <a:rPr lang="en-IN" dirty="0"/>
              <a:t>Binary relationships with Cardinality Ratio</a:t>
            </a:r>
          </a:p>
        </p:txBody>
      </p:sp>
      <p:sp>
        <p:nvSpPr>
          <p:cNvPr id="3" name="Content Placeholder 2">
            <a:extLst>
              <a:ext uri="{FF2B5EF4-FFF2-40B4-BE49-F238E27FC236}">
                <a16:creationId xmlns:a16="http://schemas.microsoft.com/office/drawing/2014/main" id="{BB8264BF-26D1-4523-BE80-B236D5BDB4B2}"/>
              </a:ext>
            </a:extLst>
          </p:cNvPr>
          <p:cNvSpPr>
            <a:spLocks noGrp="1"/>
          </p:cNvSpPr>
          <p:nvPr>
            <p:ph idx="1"/>
          </p:nvPr>
        </p:nvSpPr>
        <p:spPr/>
        <p:txBody>
          <a:bodyPr>
            <a:normAutofit/>
          </a:bodyPr>
          <a:lstStyle/>
          <a:p>
            <a:pPr fontAlgn="base"/>
            <a:r>
              <a:rPr lang="en-IN" dirty="0"/>
              <a:t>While determining the minimum number of tables required for binary relationships with given cardinality ratios, following thumb rules must be kept in mind-</a:t>
            </a:r>
          </a:p>
          <a:p>
            <a:pPr lvl="1" fontAlgn="base"/>
            <a:r>
              <a:rPr lang="en-IN" dirty="0"/>
              <a:t>For binary relationship with cardinality ration m : n , separate and individual tables will be drawn for each entity set and relationship.</a:t>
            </a:r>
          </a:p>
          <a:p>
            <a:pPr lvl="1" fontAlgn="base"/>
            <a:r>
              <a:rPr lang="en-IN" dirty="0"/>
              <a:t>For binary relationship with cardinality ratio either m : 1 or 1 : n , always remember “many side will consume the relationship” i.e. a combined table will be drawn for many side entity set and relationship set.</a:t>
            </a:r>
          </a:p>
          <a:p>
            <a:pPr lvl="1" fontAlgn="base"/>
            <a:r>
              <a:rPr lang="en-IN" dirty="0"/>
              <a:t>For binary relationship with cardinality ratio 1 : 1 , two tables will be required. You can combine the relationship set with any one of the entity sets.</a:t>
            </a:r>
          </a:p>
          <a:p>
            <a:endParaRPr lang="en-IN" dirty="0"/>
          </a:p>
        </p:txBody>
      </p:sp>
    </p:spTree>
    <p:extLst>
      <p:ext uri="{BB962C8B-B14F-4D97-AF65-F5344CB8AC3E}">
        <p14:creationId xmlns:p14="http://schemas.microsoft.com/office/powerpoint/2010/main" val="10262298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11586</TotalTime>
  <Words>668</Words>
  <Application>Microsoft Office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urw-din</vt:lpstr>
      <vt:lpstr>office theme</vt:lpstr>
      <vt:lpstr>E-R Diagram</vt:lpstr>
      <vt:lpstr>Conversion of E-R into tables</vt:lpstr>
      <vt:lpstr>Scenario-1</vt:lpstr>
      <vt:lpstr>Scenario-2</vt:lpstr>
      <vt:lpstr>Scneario-3</vt:lpstr>
      <vt:lpstr>PowerPoint Presentation</vt:lpstr>
      <vt:lpstr>How relationship are translated in a table </vt:lpstr>
      <vt:lpstr>How relationship are translated in a table</vt:lpstr>
      <vt:lpstr>Binary relationships with Cardinality Ratio</vt:lpstr>
      <vt:lpstr>Binary relationships with Cardinality Ratio and participation constraint</vt:lpstr>
      <vt:lpstr>Question</vt:lpstr>
      <vt:lpstr>Question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LPU</cp:lastModifiedBy>
  <cp:revision>109</cp:revision>
  <dcterms:created xsi:type="dcterms:W3CDTF">2020-08-03T15:46:30Z</dcterms:created>
  <dcterms:modified xsi:type="dcterms:W3CDTF">2021-09-14T04:10:28Z</dcterms:modified>
</cp:coreProperties>
</file>