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5E6B0-AB6F-4F25-AC39-99DDE7C9ACA4}">
  <a:tblStyle styleId="{5205E6B0-AB6F-4F25-AC39-99DDE7C9AC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CEA47E-3795-4E92-9211-E4E9492E10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5b189f3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5b189f3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5b189f36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5b189f36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b189f36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5b189f36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5b189f36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5b189f3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5b189f36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5b189f36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5b189f36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5b189f36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5b189f36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5b189f36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5b189f3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5b189f3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b189f3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b189f3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5b189f3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5b189f3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5b189f3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5b189f3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5b189f3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5b189f3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5b189f3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5b189f3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5b189f3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5b189f3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5b189f36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5b189f36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raddar/chest-xrays-indiana-university" TargetMode="External"/><Relationship Id="rId4" Type="http://schemas.openxmlformats.org/officeDocument/2006/relationships/hyperlink" Target="https://www.kaggle.com/datasets/raddar/chest-xrays-indiana-universit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2375" y="327700"/>
            <a:ext cx="10530600" cy="3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Chest X-ray Report Generation Using Vision-Language Models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 study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Rakesh Nagaragatta Jayanna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b="1" lang="en" sz="1350">
                <a:solidFill>
                  <a:srgbClr val="272525"/>
                </a:solidFill>
              </a:rPr>
              <a:t>Supervisor: Prof. Mehrdad Jalali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09500" y="2686575"/>
            <a:ext cx="19455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423" y="2626875"/>
            <a:ext cx="2500670" cy="1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75275" y="67975"/>
            <a:ext cx="4683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Training and Optimization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75275" y="688500"/>
            <a:ext cx="9068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model training process was designed to optimize the performance of the </a:t>
            </a:r>
            <a:r>
              <a:rPr b="1" lang="en" sz="1000">
                <a:solidFill>
                  <a:schemeClr val="dk1"/>
                </a:solidFill>
              </a:rPr>
              <a:t>VisionEncoderDecoderModel</a:t>
            </a:r>
            <a:r>
              <a:rPr lang="en" sz="1000">
                <a:solidFill>
                  <a:schemeClr val="dk1"/>
                </a:solidFill>
              </a:rPr>
              <a:t>, combining a </a:t>
            </a:r>
            <a:r>
              <a:rPr b="1" lang="en" sz="1000">
                <a:solidFill>
                  <a:schemeClr val="dk1"/>
                </a:solidFill>
              </a:rPr>
              <a:t>Vision Transformer (ViT)</a:t>
            </a:r>
            <a:r>
              <a:rPr lang="en" sz="1000">
                <a:solidFill>
                  <a:schemeClr val="dk1"/>
                </a:solidFill>
              </a:rPr>
              <a:t> as the encoder and </a:t>
            </a:r>
            <a:r>
              <a:rPr b="1" lang="en" sz="1000">
                <a:solidFill>
                  <a:schemeClr val="dk1"/>
                </a:solidFill>
              </a:rPr>
              <a:t>GPT-2</a:t>
            </a:r>
            <a:r>
              <a:rPr lang="en" sz="1000">
                <a:solidFill>
                  <a:schemeClr val="dk1"/>
                </a:solidFill>
              </a:rPr>
              <a:t> as the decoder. The goal was to minimize the difference between the generated and actual radiology reports through iterative learning.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0" y="1260750"/>
            <a:ext cx="87762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Training Configuration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Epochs:</a:t>
            </a:r>
            <a:r>
              <a:rPr lang="en" sz="1000">
                <a:solidFill>
                  <a:schemeClr val="dk1"/>
                </a:solidFill>
              </a:rPr>
              <a:t> 20 full passes through the dataset were performed to allow the model sufficient opportunity to learn image-text mappings.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Batch Size:</a:t>
            </a:r>
            <a:r>
              <a:rPr lang="en" sz="1000">
                <a:solidFill>
                  <a:schemeClr val="dk1"/>
                </a:solidFill>
              </a:rPr>
              <a:t> 4 images per batch, suitable for GPU memory constraints during training.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Device:</a:t>
            </a:r>
            <a:r>
              <a:rPr lang="en" sz="1000">
                <a:solidFill>
                  <a:schemeClr val="dk1"/>
                </a:solidFill>
              </a:rPr>
              <a:t> The model was trained using </a:t>
            </a:r>
            <a:r>
              <a:rPr b="1" lang="en" sz="1000">
                <a:solidFill>
                  <a:schemeClr val="dk1"/>
                </a:solidFill>
              </a:rPr>
              <a:t>CUDA-enabled GPUs</a:t>
            </a:r>
            <a:r>
              <a:rPr lang="en" sz="1000">
                <a:solidFill>
                  <a:schemeClr val="dk1"/>
                </a:solidFill>
              </a:rPr>
              <a:t>, which significantly accelerated training time.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Learning Rate:</a:t>
            </a:r>
            <a:r>
              <a:rPr lang="en" sz="1000">
                <a:solidFill>
                  <a:schemeClr val="dk1"/>
                </a:solidFill>
              </a:rPr>
              <a:t> Set to </a:t>
            </a:r>
            <a:r>
              <a:rPr b="1" lang="en" sz="1000">
                <a:solidFill>
                  <a:schemeClr val="dk1"/>
                </a:solidFill>
              </a:rPr>
              <a:t>5e-5</a:t>
            </a:r>
            <a:r>
              <a:rPr lang="en" sz="1000">
                <a:solidFill>
                  <a:schemeClr val="dk1"/>
                </a:solidFill>
              </a:rPr>
              <a:t>, enabling stable gradient updates and convergence.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Optimizer: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AdamW</a:t>
            </a:r>
            <a:r>
              <a:rPr lang="en" sz="1000">
                <a:solidFill>
                  <a:schemeClr val="dk1"/>
                </a:solidFill>
              </a:rPr>
              <a:t> was used, which combines Adam's adaptive learning rate with weight decay for better regularization.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Loss Function: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CrossEntropyLoss</a:t>
            </a:r>
            <a:r>
              <a:rPr lang="en" sz="1000">
                <a:solidFill>
                  <a:schemeClr val="dk1"/>
                </a:solidFill>
              </a:rPr>
              <a:t>, ignoring the padded tokens in the target sequence to avoid bias during optimization.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3700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Loss Computation</a:t>
            </a:r>
            <a:endParaRPr sz="1300"/>
          </a:p>
        </p:txBody>
      </p:sp>
      <p:sp>
        <p:nvSpPr>
          <p:cNvPr id="125" name="Google Shape;125;p22"/>
          <p:cNvSpPr txBox="1"/>
          <p:nvPr/>
        </p:nvSpPr>
        <p:spPr>
          <a:xfrm>
            <a:off x="0" y="4013775"/>
            <a:ext cx="9068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During training, the model predicts a sequence of tokens (text report) based on visual inputs.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</a:t>
            </a:r>
            <a:r>
              <a:rPr b="1" lang="en" sz="1000">
                <a:solidFill>
                  <a:schemeClr val="dk1"/>
                </a:solidFill>
              </a:rPr>
              <a:t>Cross-Entropy Loss</a:t>
            </a:r>
            <a:r>
              <a:rPr lang="en" sz="1000">
                <a:solidFill>
                  <a:schemeClr val="dk1"/>
                </a:solidFill>
              </a:rPr>
              <a:t> calculates how far off these predictions are from the ground truth impressions.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Padding tokens are </a:t>
            </a:r>
            <a:r>
              <a:rPr b="1" lang="en" sz="1000">
                <a:solidFill>
                  <a:schemeClr val="dk1"/>
                </a:solidFill>
              </a:rPr>
              <a:t>ignored using </a:t>
            </a:r>
            <a:r>
              <a:rPr b="1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ignore_index=pad_token_id</a:t>
            </a:r>
            <a:r>
              <a:rPr lang="en" sz="1000">
                <a:solidFill>
                  <a:schemeClr val="dk1"/>
                </a:solidFill>
              </a:rPr>
              <a:t>, ensuring the loss focuses only on meaningful parts of the report.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0"/>
            <a:ext cx="91440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Optimization Strategy</a:t>
            </a:r>
            <a:endParaRPr b="1"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Teacher Forcing</a:t>
            </a:r>
            <a:r>
              <a:rPr lang="en" sz="1100">
                <a:solidFill>
                  <a:schemeClr val="dk1"/>
                </a:solidFill>
              </a:rPr>
              <a:t> was implicitly used during training — the model receives the correct previous token to predict the next token.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 gradient accumulation</a:t>
            </a:r>
            <a:r>
              <a:rPr lang="en" sz="1100">
                <a:solidFill>
                  <a:schemeClr val="dk1"/>
                </a:solidFill>
              </a:rPr>
              <a:t> or early stopping was applied in this version, though these could be added in future iterations.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Model performance was monitored across epochs using validation BLEU, ROUGE, and METEOR scores.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0" y="0"/>
            <a:ext cx="42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and Discussion</a:t>
            </a:r>
            <a:endParaRPr b="1" sz="2400"/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554100"/>
            <a:ext cx="91440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Quantitative Results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evaluate the quality and accuracy of the generated radiology reports, three widely-used natural language generation (NLG) metrics were used: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12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{62CEA47E-3795-4E92-9211-E4E9492E1060}</a:tableStyleId>
              </a:tblPr>
              <a:tblGrid>
                <a:gridCol w="2741275"/>
                <a:gridCol w="2029600"/>
                <a:gridCol w="418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</a:t>
                      </a:r>
                      <a:r>
                        <a:rPr lang="en" sz="1000"/>
                        <a:t>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</a:t>
                      </a:r>
                      <a:r>
                        <a:rPr lang="en" sz="1000"/>
                        <a:t>Interpretation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      </a:t>
                      </a:r>
                      <a:r>
                        <a:rPr lang="en" sz="1000"/>
                        <a:t>BLEU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</a:t>
                      </a:r>
                      <a:r>
                        <a:rPr lang="en" sz="1000"/>
                        <a:t>0.51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Indicates moderate fluency and n-gram overlap with reference reports. The model captures phrase-level similarities.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    </a:t>
                      </a:r>
                      <a:r>
                        <a:rPr lang="en" sz="1000"/>
                        <a:t>ROUGE-1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</a:t>
                      </a: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Suggests good recall of important keywords and clinical terms used in actual reports.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     </a:t>
                      </a:r>
                      <a:r>
                        <a:rPr lang="en" sz="1000"/>
                        <a:t>METEOR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</a:t>
                      </a:r>
                      <a:r>
                        <a:rPr lang="en" sz="1000"/>
                        <a:t>0.53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Reflects solid semantic alignment, handling synonyms and word order well. Indicates clinically meaningful text generation.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5349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52400" y="2705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Qualitative Analysis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44" name="Google Shape;144;p25" title="Screenshot 2025-03-27 at 10.24.3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12350"/>
            <a:ext cx="6555555" cy="1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40675" y="190325"/>
            <a:ext cx="76800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Observations: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Model captures </a:t>
            </a:r>
            <a:r>
              <a:rPr b="1" lang="en" sz="1100">
                <a:solidFill>
                  <a:schemeClr val="dk1"/>
                </a:solidFill>
              </a:rPr>
              <a:t>key clinical findings</a:t>
            </a:r>
            <a:r>
              <a:rPr lang="en" sz="1100">
                <a:solidFill>
                  <a:schemeClr val="dk1"/>
                </a:solidFill>
              </a:rPr>
              <a:t> well (e.g., “hyperinflation”, “no acute”).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Sentence structure is fluent</a:t>
            </a:r>
            <a:r>
              <a:rPr lang="en" sz="1100">
                <a:solidFill>
                  <a:schemeClr val="dk1"/>
                </a:solidFill>
              </a:rPr>
              <a:t> and similar to professional language.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Occasionally, </a:t>
            </a:r>
            <a:r>
              <a:rPr b="1" lang="en" sz="1100">
                <a:solidFill>
                  <a:schemeClr val="dk1"/>
                </a:solidFill>
              </a:rPr>
              <a:t>fine details are missed</a:t>
            </a:r>
            <a:r>
              <a:rPr lang="en" sz="1100">
                <a:solidFill>
                  <a:schemeClr val="dk1"/>
                </a:solidFill>
              </a:rPr>
              <a:t>, or statements are generalized.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💡 3. Key Insights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model is </a:t>
            </a:r>
            <a:r>
              <a:rPr b="1" lang="en" sz="1100">
                <a:solidFill>
                  <a:schemeClr val="dk1"/>
                </a:solidFill>
              </a:rPr>
              <a:t>effective in generating fluent summaries</a:t>
            </a:r>
            <a:r>
              <a:rPr lang="en" sz="1100">
                <a:solidFill>
                  <a:schemeClr val="dk1"/>
                </a:solidFill>
              </a:rPr>
              <a:t> that reflect core radiological observations.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While metric scores are </a:t>
            </a:r>
            <a:r>
              <a:rPr b="1" lang="en" sz="1100">
                <a:solidFill>
                  <a:schemeClr val="dk1"/>
                </a:solidFill>
              </a:rPr>
              <a:t>not state-of-the-art</a:t>
            </a:r>
            <a:r>
              <a:rPr lang="en" sz="1100">
                <a:solidFill>
                  <a:schemeClr val="dk1"/>
                </a:solidFill>
              </a:rPr>
              <a:t>, they are reasonable for a ViT-GPT2 baseline model.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 can improve with </a:t>
            </a:r>
            <a:r>
              <a:rPr b="1" lang="en" sz="1100">
                <a:solidFill>
                  <a:schemeClr val="dk1"/>
                </a:solidFill>
              </a:rPr>
              <a:t>larger datasets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clinical LLMs</a:t>
            </a:r>
            <a:r>
              <a:rPr lang="en" sz="1100">
                <a:solidFill>
                  <a:schemeClr val="dk1"/>
                </a:solidFill>
              </a:rPr>
              <a:t>, or </a:t>
            </a:r>
            <a:r>
              <a:rPr b="1" lang="en" sz="1100">
                <a:solidFill>
                  <a:schemeClr val="dk1"/>
                </a:solidFill>
              </a:rPr>
              <a:t>multimodal inputs</a:t>
            </a:r>
            <a:r>
              <a:rPr lang="en" sz="1100">
                <a:solidFill>
                  <a:schemeClr val="dk1"/>
                </a:solidFill>
              </a:rPr>
              <a:t> (e.g., history, vitals).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0" y="0"/>
            <a:ext cx="922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 and Future Work</a:t>
            </a:r>
            <a:endParaRPr b="1" sz="2400"/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703500"/>
            <a:ext cx="90207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project demonstrated the effectiveness of a </a:t>
            </a:r>
            <a:r>
              <a:rPr b="1" lang="en" sz="1100">
                <a:solidFill>
                  <a:schemeClr val="dk1"/>
                </a:solidFill>
              </a:rPr>
              <a:t>Vision-Language Transformer</a:t>
            </a:r>
            <a:r>
              <a:rPr lang="en" sz="1100">
                <a:solidFill>
                  <a:schemeClr val="dk1"/>
                </a:solidFill>
              </a:rPr>
              <a:t> architecture, combining a </a:t>
            </a:r>
            <a:r>
              <a:rPr b="1" lang="en" sz="1100">
                <a:solidFill>
                  <a:schemeClr val="dk1"/>
                </a:solidFill>
              </a:rPr>
              <a:t>Vision Transformer (ViT)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GPT-2</a:t>
            </a:r>
            <a:r>
              <a:rPr lang="en" sz="1100">
                <a:solidFill>
                  <a:schemeClr val="dk1"/>
                </a:solidFill>
              </a:rPr>
              <a:t>, for automated chest X-ray report generation. Trained on the Indiana University dataset, the model achieved promising results with </a:t>
            </a:r>
            <a:r>
              <a:rPr b="1" lang="en" sz="1100">
                <a:solidFill>
                  <a:schemeClr val="dk1"/>
                </a:solidFill>
              </a:rPr>
              <a:t>BLEU (0.51)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ROUGE-1 (0.55)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METEOR (0.53)</a:t>
            </a:r>
            <a:r>
              <a:rPr lang="en" sz="1100">
                <a:solidFill>
                  <a:schemeClr val="dk1"/>
                </a:solidFill>
              </a:rPr>
              <a:t> scores, indicating fluent and semantically relevant text generation.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system successfully learned to produce concise clinical impressions from medical images, showing potential to assist radiologists by reducing workload and improving reporting consistency.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Future enhancements</a:t>
            </a:r>
            <a:r>
              <a:rPr lang="en" sz="1100">
                <a:solidFill>
                  <a:schemeClr val="dk1"/>
                </a:solidFill>
              </a:rPr>
              <a:t>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Integrating </a:t>
            </a:r>
            <a:r>
              <a:rPr b="1" lang="en" sz="1100">
                <a:solidFill>
                  <a:schemeClr val="dk1"/>
                </a:solidFill>
              </a:rPr>
              <a:t>clinical language models</a:t>
            </a:r>
            <a:r>
              <a:rPr lang="en" sz="1100">
                <a:solidFill>
                  <a:schemeClr val="dk1"/>
                </a:solidFill>
              </a:rPr>
              <a:t> (e.g., BioGPT) for improved medical accuracy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</a:t>
            </a:r>
            <a:r>
              <a:rPr b="1" lang="en" sz="1100">
                <a:solidFill>
                  <a:schemeClr val="dk1"/>
                </a:solidFill>
              </a:rPr>
              <a:t>multimodal data</a:t>
            </a:r>
            <a:r>
              <a:rPr lang="en" sz="1100">
                <a:solidFill>
                  <a:schemeClr val="dk1"/>
                </a:solidFill>
              </a:rPr>
              <a:t> (e.g., patient history) to enhance context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Expanding to </a:t>
            </a:r>
            <a:r>
              <a:rPr b="1" lang="en" sz="1100">
                <a:solidFill>
                  <a:schemeClr val="dk1"/>
                </a:solidFill>
              </a:rPr>
              <a:t>larger datasets</a:t>
            </a:r>
            <a:r>
              <a:rPr lang="en" sz="1100">
                <a:solidFill>
                  <a:schemeClr val="dk1"/>
                </a:solidFill>
              </a:rPr>
              <a:t> like MIMIC-CXR for better generalization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Adding </a:t>
            </a:r>
            <a:r>
              <a:rPr b="1" lang="en" sz="1100">
                <a:solidFill>
                  <a:schemeClr val="dk1"/>
                </a:solidFill>
              </a:rPr>
              <a:t>factual verification</a:t>
            </a:r>
            <a:r>
              <a:rPr lang="en" sz="1100">
                <a:solidFill>
                  <a:schemeClr val="dk1"/>
                </a:solidFill>
              </a:rPr>
              <a:t> to reduce hallucinations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Exploring </a:t>
            </a:r>
            <a:r>
              <a:rPr b="1" lang="en" sz="1100">
                <a:solidFill>
                  <a:schemeClr val="dk1"/>
                </a:solidFill>
              </a:rPr>
              <a:t>deployment options</a:t>
            </a:r>
            <a:r>
              <a:rPr lang="en" sz="1100">
                <a:solidFill>
                  <a:schemeClr val="dk1"/>
                </a:solidFill>
              </a:rPr>
              <a:t> for real-time clinical use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 title="ChatGPT Image Mar 27, 2025, 10_35_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00" y="-196850"/>
            <a:ext cx="9214400" cy="5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691426" y="1962150"/>
            <a:ext cx="7760572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043800" cy="4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🩺 Introduction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Chest X-rays are among the most widely used diagnostic tools for detecting thoracic and cardiac conditions.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Manual interpretation and report writing are time-consuming, prone to human error, and often inconsistent across radiologists.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Recent advancements in deep learning and transformer-based models have opened new possibilities for automating clinical tasks.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study explores the use of </a:t>
            </a:r>
            <a:r>
              <a:rPr b="1" lang="en" sz="1300">
                <a:solidFill>
                  <a:schemeClr val="dk1"/>
                </a:solidFill>
              </a:rPr>
              <a:t>Vision-Language Models (ViT + GPT-2)</a:t>
            </a:r>
            <a:r>
              <a:rPr lang="en" sz="1300">
                <a:solidFill>
                  <a:schemeClr val="dk1"/>
                </a:solidFill>
              </a:rPr>
              <a:t> to automatically generate radiology reports from chest X-ray images.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goal is to enhance diagnostic efficiency, consistency, and reduce the workload on radiologists in high-volume clinical environments.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47625" y="76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{5205E6B0-AB6F-4F25-AC39-99DDE7C9ACA4}</a:tableStyleId>
              </a:tblPr>
              <a:tblGrid>
                <a:gridCol w="4476750"/>
                <a:gridCol w="4619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 Insights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Clinical Context-aware Radiology Report Generation (2024)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Contextual patient data integration improves BLEU by up to </a:t>
                      </a:r>
                      <a:r>
                        <a:rPr b="1" lang="en" sz="1100"/>
                        <a:t>30%</a:t>
                      </a:r>
                      <a:r>
                        <a:rPr lang="en" sz="1100"/>
                        <a:t> and reduces irrelevant findings.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Deep learning approaches to automatic radiology report generation: A systematic review (2023)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Transformers outperform RNN/CNNs in global context capture; over </a:t>
                      </a:r>
                      <a:r>
                        <a:rPr b="1" lang="en" sz="1100"/>
                        <a:t>50 models reviewed</a:t>
                      </a:r>
                      <a:r>
                        <a:rPr lang="en" sz="1100"/>
                        <a:t> for interpretability and consistency.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Radiology Report Generation using Full Transformer Architecture (2023)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Full-attention GPT-2 decoder reduces </a:t>
                      </a:r>
                      <a:r>
                        <a:rPr b="1" lang="en" sz="1100"/>
                        <a:t>n-gram errors by 25%</a:t>
                      </a:r>
                      <a:r>
                        <a:rPr lang="en" sz="1100"/>
                        <a:t> and improves linguistic fluency.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METransformer: Radiology Report Generation by Transformer With Multiple Learnable Expert Tokens (2024)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Expert tokens enhance </a:t>
                      </a:r>
                      <a:r>
                        <a:rPr b="1" lang="en" sz="1100"/>
                        <a:t>pathology coverage</a:t>
                      </a:r>
                      <a:r>
                        <a:rPr lang="en" sz="1100"/>
                        <a:t> and reduce </a:t>
                      </a:r>
                      <a:r>
                        <a:rPr b="1" lang="en" sz="1100"/>
                        <a:t>diagnostic oversights by 12%</a:t>
                      </a:r>
                      <a:r>
                        <a:rPr lang="en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Radiology Report Generation Using Transformers Conditioned with Non-imaging Data (2023)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Multimodal inputs (imaging + demographics) increase complex pathology </a:t>
                      </a:r>
                      <a:r>
                        <a:rPr b="1" lang="en" sz="1100"/>
                        <a:t>accuracy by 15%</a:t>
                      </a:r>
                      <a:r>
                        <a:rPr lang="en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Automated radiology report generation using conditioned transformers (2021)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Clinical conditioning improves </a:t>
                      </a:r>
                      <a:r>
                        <a:rPr b="1" lang="en" sz="1100"/>
                        <a:t>BLEU and METEOR by ~20%</a:t>
                      </a:r>
                      <a:r>
                        <a:rPr lang="en" sz="1100"/>
                        <a:t>, emphasizing domain-specific training.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Multi-modal transformer architecture for medical image analysis and automated report generation (2024)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Cross-attention strategy improves </a:t>
                      </a:r>
                      <a:r>
                        <a:rPr b="1" lang="en" sz="1100"/>
                        <a:t>report completeness</a:t>
                      </a:r>
                      <a:r>
                        <a:rPr lang="en" sz="1100"/>
                        <a:t> and correlation between text and image content.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134400" y="60175"/>
            <a:ext cx="562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Literature Review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350" y="110650"/>
            <a:ext cx="287655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40875" y="1337700"/>
            <a:ext cx="726450" cy="619625"/>
          </a:xfrm>
          <a:prstGeom prst="flowChartOffpage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63850" y="2193299"/>
            <a:ext cx="680500" cy="743125"/>
          </a:xfrm>
          <a:prstGeom prst="flowChartOffpage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63850" y="3172400"/>
            <a:ext cx="680500" cy="743125"/>
          </a:xfrm>
          <a:prstGeom prst="flowChartOffpage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63850" y="4058025"/>
            <a:ext cx="680500" cy="743125"/>
          </a:xfrm>
          <a:prstGeom prst="flowChartOffpage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219875" y="1295950"/>
            <a:ext cx="3565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36675" y="1275963"/>
            <a:ext cx="3531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377888" y="1337700"/>
            <a:ext cx="4233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1. Data Collection</a:t>
            </a:r>
            <a:br>
              <a:rPr b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Indiana University Chest X-ray dataset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377900" y="2140413"/>
            <a:ext cx="2429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2. Data Preprocessing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Image Preprocessing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Text Preprocessing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377900" y="3112100"/>
            <a:ext cx="2179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3. Model Architecture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77900" y="4038175"/>
            <a:ext cx="1887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4. Training and Optimization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26050" y="101925"/>
            <a:ext cx="5319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6695" marR="232854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91825" y="59700"/>
            <a:ext cx="6272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Data Collection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943800"/>
            <a:ext cx="91440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Dataset – Indiana University Chest X-ray Collection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dataset comprises </a:t>
            </a:r>
            <a:r>
              <a:rPr b="1" lang="en" sz="1100">
                <a:solidFill>
                  <a:schemeClr val="dk1"/>
                </a:solidFill>
              </a:rPr>
              <a:t>7,470 chest X-ray images</a:t>
            </a:r>
            <a:r>
              <a:rPr lang="en" sz="1100">
                <a:solidFill>
                  <a:schemeClr val="dk1"/>
                </a:solidFill>
              </a:rPr>
              <a:t>, each annotated with </a:t>
            </a:r>
            <a:r>
              <a:rPr b="1" lang="en" sz="1100">
                <a:solidFill>
                  <a:schemeClr val="dk1"/>
                </a:solidFill>
              </a:rPr>
              <a:t>radiology reports</a:t>
            </a:r>
            <a:r>
              <a:rPr lang="en" sz="1100">
                <a:solidFill>
                  <a:schemeClr val="dk1"/>
                </a:solidFill>
              </a:rPr>
              <a:t> written by professional clinicians.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report contains multiple sections (e.g., findings, impressions); </a:t>
            </a:r>
            <a:r>
              <a:rPr b="1" lang="en" sz="1100">
                <a:solidFill>
                  <a:schemeClr val="dk1"/>
                </a:solidFill>
              </a:rPr>
              <a:t>impressions</a:t>
            </a:r>
            <a:r>
              <a:rPr lang="en" sz="1100">
                <a:solidFill>
                  <a:schemeClr val="dk1"/>
                </a:solidFill>
              </a:rPr>
              <a:t> were selected as the target text for generation due to their concise diagnostic nature.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</a:t>
            </a:r>
            <a:r>
              <a:rPr b="1" lang="en" sz="1100">
                <a:solidFill>
                  <a:schemeClr val="dk1"/>
                </a:solidFill>
              </a:rPr>
              <a:t>frontal view (PA or AP)</a:t>
            </a:r>
            <a:r>
              <a:rPr lang="en" sz="1100">
                <a:solidFill>
                  <a:schemeClr val="dk1"/>
                </a:solidFill>
              </a:rPr>
              <a:t> images were used to maintain consistency and reduce complexity from mixed image types.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dataset is publicly available and widely used for benchmarking automated report generation models.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🔗 </a:t>
            </a:r>
            <a:r>
              <a:rPr b="1" lang="en" sz="1100">
                <a:solidFill>
                  <a:schemeClr val="dk1"/>
                </a:solidFill>
              </a:rPr>
              <a:t>Source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Kaggle – Chest X-rays (Indiana University)</a:t>
            </a:r>
            <a:endParaRPr sz="11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0"/>
            <a:ext cx="48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Data Preprocessing</a:t>
            </a:r>
            <a:endParaRPr sz="2400"/>
          </a:p>
        </p:txBody>
      </p:sp>
      <p:sp>
        <p:nvSpPr>
          <p:cNvPr id="95" name="Google Shape;95;p18"/>
          <p:cNvSpPr txBox="1"/>
          <p:nvPr/>
        </p:nvSpPr>
        <p:spPr>
          <a:xfrm>
            <a:off x="74475" y="786125"/>
            <a:ext cx="90696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Image Preprocessing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All chest X-ray images were </a:t>
            </a:r>
            <a:r>
              <a:rPr b="1" lang="en" sz="1100">
                <a:solidFill>
                  <a:schemeClr val="dk1"/>
                </a:solidFill>
              </a:rPr>
              <a:t>resized to 224 × 224 pixels</a:t>
            </a:r>
            <a:r>
              <a:rPr lang="en" sz="1100">
                <a:solidFill>
                  <a:schemeClr val="dk1"/>
                </a:solidFill>
              </a:rPr>
              <a:t> to conform with the input size requirement of the Vision Transformer (ViT).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Pixel intensities were </a:t>
            </a:r>
            <a:r>
              <a:rPr b="1" lang="en" sz="1100">
                <a:solidFill>
                  <a:schemeClr val="dk1"/>
                </a:solidFill>
              </a:rPr>
              <a:t>normalized</a:t>
            </a:r>
            <a:r>
              <a:rPr lang="en" sz="1100">
                <a:solidFill>
                  <a:schemeClr val="dk1"/>
                </a:solidFill>
              </a:rPr>
              <a:t> using mean and standard deviation values from ImageNet to leverage pretrained ViT weights.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Images were converted to </a:t>
            </a:r>
            <a:r>
              <a:rPr b="1" lang="en" sz="1100">
                <a:solidFill>
                  <a:schemeClr val="dk1"/>
                </a:solidFill>
              </a:rPr>
              <a:t>RGB format</a:t>
            </a:r>
            <a:r>
              <a:rPr lang="en" sz="1100">
                <a:solidFill>
                  <a:schemeClr val="dk1"/>
                </a:solidFill>
              </a:rPr>
              <a:t> to match ViT expectations, even though they are originally grayscale.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33200" y="2525675"/>
            <a:ext cx="90108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Text Preprocessing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impression</a:t>
            </a:r>
            <a:r>
              <a:rPr lang="en" sz="1100">
                <a:solidFill>
                  <a:schemeClr val="dk1"/>
                </a:solidFill>
              </a:rPr>
              <a:t> section of each radiology report was extracted and cleaned (removing extra whitespaces, line breaks).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Text was tokenized using the </a:t>
            </a:r>
            <a:r>
              <a:rPr b="1" lang="en" sz="1100">
                <a:solidFill>
                  <a:schemeClr val="dk1"/>
                </a:solidFill>
              </a:rPr>
              <a:t>GPT-2 tokenizer</a:t>
            </a:r>
            <a:r>
              <a:rPr lang="en" sz="1100">
                <a:solidFill>
                  <a:schemeClr val="dk1"/>
                </a:solidFill>
              </a:rPr>
              <a:t>, converting natural language into token IDs suitable for model training.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All token sequences were </a:t>
            </a:r>
            <a:r>
              <a:rPr b="1" lang="en" sz="1100">
                <a:solidFill>
                  <a:schemeClr val="dk1"/>
                </a:solidFill>
              </a:rPr>
              <a:t>padded or truncated</a:t>
            </a:r>
            <a:r>
              <a:rPr lang="en" sz="1100">
                <a:solidFill>
                  <a:schemeClr val="dk1"/>
                </a:solidFill>
              </a:rPr>
              <a:t> to a uniform length of </a:t>
            </a:r>
            <a:r>
              <a:rPr b="1" lang="en" sz="1100">
                <a:solidFill>
                  <a:schemeClr val="dk1"/>
                </a:solidFill>
              </a:rPr>
              <a:t>128 tokens</a:t>
            </a:r>
            <a:r>
              <a:rPr lang="en" sz="1100">
                <a:solidFill>
                  <a:schemeClr val="dk1"/>
                </a:solidFill>
              </a:rPr>
              <a:t> to ensure consistent input sizes for batch processing.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special tokens such as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&lt;eos&gt;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&lt;pad&gt;</a:t>
            </a:r>
            <a:r>
              <a:rPr lang="en" sz="1100">
                <a:solidFill>
                  <a:schemeClr val="dk1"/>
                </a:solidFill>
              </a:rPr>
              <a:t> were used to mark sentence ends and handle variable-length inputs.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title="ChatGPT Image Mar 27, 2025, 09_46_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75" y="1143625"/>
            <a:ext cx="5831451" cy="388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8725" y="67975"/>
            <a:ext cx="5097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Model Architecture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75275" y="43150"/>
            <a:ext cx="5991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Model Architecture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868875"/>
            <a:ext cx="909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automated chest X-ray report generation system is built using a </a:t>
            </a:r>
            <a:r>
              <a:rPr b="1" lang="en" sz="1100">
                <a:solidFill>
                  <a:schemeClr val="dk1"/>
                </a:solidFill>
              </a:rPr>
              <a:t>Vision-Language Transformer Architecture</a:t>
            </a:r>
            <a:r>
              <a:rPr lang="en" sz="1100">
                <a:solidFill>
                  <a:schemeClr val="dk1"/>
                </a:solidFill>
              </a:rPr>
              <a:t>, which combines two powerful pretrained models: a </a:t>
            </a:r>
            <a:r>
              <a:rPr b="1" lang="en" sz="1100">
                <a:solidFill>
                  <a:schemeClr val="dk1"/>
                </a:solidFill>
              </a:rPr>
              <a:t>Vision Transformer (ViT)</a:t>
            </a:r>
            <a:r>
              <a:rPr lang="en" sz="1100">
                <a:solidFill>
                  <a:schemeClr val="dk1"/>
                </a:solidFill>
              </a:rPr>
              <a:t> as the </a:t>
            </a:r>
            <a:r>
              <a:rPr b="1" lang="en" sz="1100">
                <a:solidFill>
                  <a:schemeClr val="dk1"/>
                </a:solidFill>
              </a:rPr>
              <a:t>image encoder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GPT-2</a:t>
            </a:r>
            <a:r>
              <a:rPr lang="en" sz="1100">
                <a:solidFill>
                  <a:schemeClr val="dk1"/>
                </a:solidFill>
              </a:rPr>
              <a:t> as the </a:t>
            </a:r>
            <a:r>
              <a:rPr b="1" lang="en" sz="1100">
                <a:solidFill>
                  <a:schemeClr val="dk1"/>
                </a:solidFill>
              </a:rPr>
              <a:t>text decoder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1392075"/>
            <a:ext cx="9028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</a:t>
            </a:r>
            <a:r>
              <a:rPr b="1" lang="en" sz="1000">
                <a:solidFill>
                  <a:schemeClr val="dk1"/>
                </a:solidFill>
              </a:rPr>
              <a:t>mage Encoder – Vision Transformer (ViT)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</a:t>
            </a:r>
            <a:r>
              <a:rPr b="1" lang="en" sz="1000">
                <a:solidFill>
                  <a:schemeClr val="dk1"/>
                </a:solidFill>
              </a:rPr>
              <a:t>ViT</a:t>
            </a:r>
            <a:r>
              <a:rPr lang="en" sz="1000">
                <a:solidFill>
                  <a:schemeClr val="dk1"/>
                </a:solidFill>
              </a:rPr>
              <a:t> model processes input chest X-ray images by dividing them into patches and embedding each patch into a sequence.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These embedded patches are passed through </a:t>
            </a:r>
            <a:r>
              <a:rPr b="1" lang="en" sz="1000">
                <a:solidFill>
                  <a:schemeClr val="dk1"/>
                </a:solidFill>
              </a:rPr>
              <a:t>self-attention layers</a:t>
            </a:r>
            <a:r>
              <a:rPr lang="en" sz="1000">
                <a:solidFill>
                  <a:schemeClr val="dk1"/>
                </a:solidFill>
              </a:rPr>
              <a:t> to extract rich, global visual features from the image.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encoder outputs a sequence of hidden states that represent the image’s semantic content.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Pretrained weights from </a:t>
            </a:r>
            <a:r>
              <a:rPr b="1" lang="en" sz="1000">
                <a:solidFill>
                  <a:schemeClr val="dk1"/>
                </a:solidFill>
              </a:rPr>
              <a:t>ViT-Base (google/vit-base-patch16-224-in21k)</a:t>
            </a:r>
            <a:r>
              <a:rPr lang="en" sz="1000">
                <a:solidFill>
                  <a:schemeClr val="dk1"/>
                </a:solidFill>
              </a:rPr>
              <a:t> were used to leverage visual knowledge from ImageNet.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0" y="3228675"/>
            <a:ext cx="9095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Text Decoder – GPT-2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</a:t>
            </a:r>
            <a:r>
              <a:rPr b="1" lang="en" sz="1000">
                <a:solidFill>
                  <a:schemeClr val="dk1"/>
                </a:solidFill>
              </a:rPr>
              <a:t>GPT-2</a:t>
            </a:r>
            <a:r>
              <a:rPr lang="en" sz="1000">
                <a:solidFill>
                  <a:schemeClr val="dk1"/>
                </a:solidFill>
              </a:rPr>
              <a:t> model is used to generate the radiology report impression, conditioned on the image features from the encoder.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GPT-2 is a transformer-based </a:t>
            </a:r>
            <a:r>
              <a:rPr b="1" lang="en" sz="1000">
                <a:solidFill>
                  <a:schemeClr val="dk1"/>
                </a:solidFill>
              </a:rPr>
              <a:t>auto-regressive decoder</a:t>
            </a:r>
            <a:r>
              <a:rPr lang="en" sz="1000">
                <a:solidFill>
                  <a:schemeClr val="dk1"/>
                </a:solidFill>
              </a:rPr>
              <a:t> trained to predict the next word in a sentence.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It takes the encoded image representation and starts generating one token at a time using </a:t>
            </a:r>
            <a:r>
              <a:rPr b="1" lang="en" sz="1000">
                <a:solidFill>
                  <a:schemeClr val="dk1"/>
                </a:solidFill>
              </a:rPr>
              <a:t>causal self-attention</a:t>
            </a:r>
            <a:r>
              <a:rPr lang="en" sz="1000">
                <a:solidFill>
                  <a:schemeClr val="dk1"/>
                </a:solidFill>
              </a:rPr>
              <a:t>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GPT-2 ensures </a:t>
            </a:r>
            <a:r>
              <a:rPr b="1" lang="en" sz="1000">
                <a:solidFill>
                  <a:schemeClr val="dk1"/>
                </a:solidFill>
              </a:rPr>
              <a:t>grammatical fluency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coherent sentence flow</a:t>
            </a:r>
            <a:r>
              <a:rPr lang="en" sz="1000">
                <a:solidFill>
                  <a:schemeClr val="dk1"/>
                </a:solidFill>
              </a:rPr>
              <a:t>, and aligns the text with medical style.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Model Architecture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62700"/>
            <a:ext cx="9144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Encoder-Decoder Integration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architecture is built using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VisionEncoderDecoderModel</a:t>
            </a:r>
            <a:r>
              <a:rPr lang="en" sz="1000">
                <a:solidFill>
                  <a:schemeClr val="dk1"/>
                </a:solidFill>
              </a:rPr>
              <a:t> from Hugging Face Transformers, which seamlessly connects ViT and GPT-2.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During training, the model learns to </a:t>
            </a:r>
            <a:r>
              <a:rPr b="1" lang="en" sz="1000">
                <a:solidFill>
                  <a:schemeClr val="dk1"/>
                </a:solidFill>
              </a:rPr>
              <a:t>map image features to medical text</a:t>
            </a:r>
            <a:r>
              <a:rPr lang="en" sz="1000">
                <a:solidFill>
                  <a:schemeClr val="dk1"/>
                </a:solidFill>
              </a:rPr>
              <a:t>, optimizing the </a:t>
            </a:r>
            <a:r>
              <a:rPr b="1" lang="en" sz="1000">
                <a:solidFill>
                  <a:schemeClr val="dk1"/>
                </a:solidFill>
              </a:rPr>
              <a:t>Cross-Entropy Loss</a:t>
            </a:r>
            <a:r>
              <a:rPr lang="en" sz="1000">
                <a:solidFill>
                  <a:schemeClr val="dk1"/>
                </a:solidFill>
              </a:rPr>
              <a:t> between predicted tokens and ground truth reports.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Special tokens like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&lt;eos&gt;</a:t>
            </a:r>
            <a:r>
              <a:rPr lang="en" sz="1000">
                <a:solidFill>
                  <a:schemeClr val="dk1"/>
                </a:solidFill>
              </a:rPr>
              <a:t> (end of sentence) and padding tokens are handled explicitly using GPT-2's tokenizer configuration.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