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6" r:id="rId10"/>
    <p:sldId id="257"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6A4"/>
    <a:srgbClr val="2F76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87" d="100"/>
          <a:sy n="87" d="100"/>
        </p:scale>
        <p:origin x="51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p:cNvSpPr txBox="1"/>
          <p:nvPr/>
        </p:nvSpPr>
        <p:spPr>
          <a:xfrm>
            <a:off x="665388" y="2905125"/>
            <a:ext cx="8487501" cy="707886"/>
          </a:xfrm>
          <a:prstGeom prst="rect">
            <a:avLst/>
          </a:prstGeom>
          <a:noFill/>
        </p:spPr>
        <p:txBody>
          <a:bodyPr wrap="square" rtlCol="0">
            <a:spAutoFit/>
          </a:bodyPr>
          <a:lstStyle/>
          <a:p>
            <a:r>
              <a:rPr lang="en-IN" sz="4000" i="0" dirty="0">
                <a:solidFill>
                  <a:srgbClr val="2F76A4"/>
                </a:solidFill>
                <a:effectLst/>
                <a:latin typeface="Times New Roman" panose="02020603050405020304" pitchFamily="18" charset="0"/>
                <a:cs typeface="Times New Roman" panose="02020603050405020304" pitchFamily="18" charset="0"/>
              </a:rPr>
              <a:t>Image Generation using GAN</a:t>
            </a:r>
            <a:endParaRPr lang="en-IN" sz="4000" dirty="0">
              <a:solidFill>
                <a:srgbClr val="2F76A4"/>
              </a:solidFill>
            </a:endParaRPr>
          </a:p>
        </p:txBody>
      </p:sp>
      <p:sp>
        <p:nvSpPr>
          <p:cNvPr id="13" name="TextBox 12"/>
          <p:cNvSpPr txBox="1"/>
          <p:nvPr/>
        </p:nvSpPr>
        <p:spPr>
          <a:xfrm>
            <a:off x="6553200" y="4305895"/>
            <a:ext cx="449541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RAKESH B</a:t>
            </a:r>
          </a:p>
          <a:p>
            <a:r>
              <a:rPr lang="en-US" dirty="0">
                <a:latin typeface="Times New Roman" panose="02020603050405020304" pitchFamily="18" charset="0"/>
                <a:cs typeface="Times New Roman" panose="02020603050405020304" pitchFamily="18" charset="0"/>
              </a:rPr>
              <a:t>NM ID: au711721243075</a:t>
            </a:r>
          </a:p>
          <a:p>
            <a:r>
              <a:rPr lang="en-US" dirty="0">
                <a:latin typeface="Times New Roman" panose="02020603050405020304" pitchFamily="18" charset="0"/>
                <a:cs typeface="Times New Roman" panose="02020603050405020304" pitchFamily="18" charset="0"/>
              </a:rPr>
              <a:t>KGiSL INSTITUTE OF TECHNOLOGY</a:t>
            </a:r>
            <a:endParaRPr lang="en-IN"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5791200" y="3838221"/>
            <a:ext cx="22098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SUBMITTED</a:t>
            </a:r>
            <a:r>
              <a:rPr lang="en-US" dirty="0"/>
              <a:t> BY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03505"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92308" y="-4783"/>
            <a:ext cx="9764395" cy="1142299"/>
          </a:xfrm>
          <a:prstGeom prst="rect">
            <a:avLst/>
          </a:prstGeom>
        </p:spPr>
        <p:txBody>
          <a:bodyPr vert="horz" wrap="square" lIns="0" tIns="460692" rIns="0" bIns="0" rtlCol="0">
            <a:spAutoFit/>
          </a:bodyPr>
          <a:lstStyle/>
          <a:p>
            <a:pPr marL="193675">
              <a:lnSpc>
                <a:spcPct val="100000"/>
              </a:lnSpc>
              <a:spcBef>
                <a:spcPts val="130"/>
              </a:spcBef>
            </a:pPr>
            <a:r>
              <a:rPr lang="en-IN" sz="4200" dirty="0">
                <a:solidFill>
                  <a:srgbClr val="2F76A4"/>
                </a:solidFill>
                <a:latin typeface="Times New Roman" panose="02020603050405020304" pitchFamily="18" charset="0"/>
                <a:cs typeface="Times New Roman" panose="02020603050405020304" pitchFamily="18" charset="0"/>
              </a:rPr>
              <a:t>Image Generation using GAN</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10</a:t>
            </a:fld>
            <a:endParaRPr spc="-50" dirty="0"/>
          </a:p>
        </p:txBody>
      </p:sp>
      <p:pic>
        <p:nvPicPr>
          <p:cNvPr id="2" name="Picture 4" descr="Image Generation in 10 Minutes with Generative Adversarial Networks |  Towards Data Science">
            <a:extLst>
              <a:ext uri="{FF2B5EF4-FFF2-40B4-BE49-F238E27FC236}">
                <a16:creationId xmlns:a16="http://schemas.microsoft.com/office/drawing/2014/main" id="{3C641302-A523-6BE7-3958-C0E54C5C9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78" y="1445449"/>
            <a:ext cx="9525000" cy="4290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2" name="TextBox 11">
            <a:extLst>
              <a:ext uri="{FF2B5EF4-FFF2-40B4-BE49-F238E27FC236}">
                <a16:creationId xmlns:a16="http://schemas.microsoft.com/office/drawing/2014/main" id="{92DF4BF8-E549-58B3-B979-E1105EBA7B56}"/>
              </a:ext>
            </a:extLst>
          </p:cNvPr>
          <p:cNvSpPr txBox="1"/>
          <p:nvPr/>
        </p:nvSpPr>
        <p:spPr>
          <a:xfrm>
            <a:off x="5187193" y="601039"/>
            <a:ext cx="4271498" cy="5218736"/>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High Fidelity: Images closely resemble real CIFAR-10 images.</a:t>
            </a:r>
          </a:p>
          <a:p>
            <a:pPr>
              <a:lnSpc>
                <a:spcPct val="150000"/>
              </a:lnSpc>
            </a:pPr>
            <a:r>
              <a:rPr lang="en-US" sz="1600" dirty="0">
                <a:latin typeface="Times New Roman" panose="02020603050405020304" pitchFamily="18" charset="0"/>
                <a:cs typeface="Times New Roman" panose="02020603050405020304" pitchFamily="18" charset="0"/>
              </a:rPr>
              <a:t>Diverse Outputs: Model produces varied outputs across classes.</a:t>
            </a:r>
          </a:p>
          <a:p>
            <a:pPr>
              <a:lnSpc>
                <a:spcPct val="150000"/>
              </a:lnSpc>
            </a:pPr>
            <a:r>
              <a:rPr lang="en-US" sz="1600" dirty="0">
                <a:latin typeface="Times New Roman" panose="02020603050405020304" pitchFamily="18" charset="0"/>
                <a:cs typeface="Times New Roman" panose="02020603050405020304" pitchFamily="18" charset="0"/>
              </a:rPr>
              <a:t>Quality Metrics: Metrics confirm high image quality and realism.</a:t>
            </a:r>
          </a:p>
          <a:p>
            <a:pPr>
              <a:lnSpc>
                <a:spcPct val="150000"/>
              </a:lnSpc>
            </a:pPr>
            <a:r>
              <a:rPr lang="en-US" sz="1600" dirty="0">
                <a:latin typeface="Times New Roman" panose="02020603050405020304" pitchFamily="18" charset="0"/>
                <a:cs typeface="Times New Roman" panose="02020603050405020304" pitchFamily="18" charset="0"/>
              </a:rPr>
              <a:t>Stable Training: Training process shows stability and consistent improvement.</a:t>
            </a:r>
          </a:p>
          <a:p>
            <a:pPr>
              <a:lnSpc>
                <a:spcPct val="150000"/>
              </a:lnSpc>
            </a:pPr>
            <a:r>
              <a:rPr lang="en-US" sz="1600" dirty="0">
                <a:latin typeface="Times New Roman" panose="02020603050405020304" pitchFamily="18" charset="0"/>
                <a:cs typeface="Times New Roman" panose="02020603050405020304" pitchFamily="18" charset="0"/>
              </a:rPr>
              <a:t>Successful Applications: Users report successful data augmentation and creative endeavors.</a:t>
            </a:r>
          </a:p>
          <a:p>
            <a:pPr>
              <a:lnSpc>
                <a:spcPct val="150000"/>
              </a:lnSpc>
            </a:pPr>
            <a:r>
              <a:rPr lang="en-US" sz="1600" dirty="0">
                <a:latin typeface="Times New Roman" panose="02020603050405020304" pitchFamily="18" charset="0"/>
                <a:cs typeface="Times New Roman" panose="02020603050405020304" pitchFamily="18" charset="0"/>
              </a:rPr>
              <a:t>Educational Impact: Model aids learning and experimentation.</a:t>
            </a:r>
          </a:p>
          <a:p>
            <a:pPr>
              <a:lnSpc>
                <a:spcPct val="150000"/>
              </a:lnSpc>
            </a:pPr>
            <a:r>
              <a:rPr lang="en-US" sz="1600" dirty="0">
                <a:latin typeface="Times New Roman" panose="02020603050405020304" pitchFamily="18" charset="0"/>
                <a:cs typeface="Times New Roman" panose="02020603050405020304" pitchFamily="18" charset="0"/>
              </a:rPr>
              <a:t>Innovation Potential: Results inspire further AI innovation and exploration.</a:t>
            </a:r>
            <a:endParaRPr lang="en-IN"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F10E88A-0761-2405-EB0A-6AB32097E653}"/>
              </a:ext>
            </a:extLst>
          </p:cNvPr>
          <p:cNvPicPr>
            <a:picLocks noChangeAspect="1"/>
          </p:cNvPicPr>
          <p:nvPr/>
        </p:nvPicPr>
        <p:blipFill>
          <a:blip r:embed="rId2"/>
          <a:stretch>
            <a:fillRect/>
          </a:stretch>
        </p:blipFill>
        <p:spPr>
          <a:xfrm>
            <a:off x="1143000" y="1478498"/>
            <a:ext cx="3105583" cy="38391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0325"/>
          </a:xfrm>
          <a:prstGeom prst="rect">
            <a:avLst/>
          </a:prstGeom>
        </p:spPr>
        <p:txBody>
          <a:bodyPr vert="horz" wrap="square" lIns="0" tIns="73279" rIns="0" bIns="0" rtlCol="0">
            <a:spAutoFit/>
          </a:bodyPr>
          <a:lstStyle/>
          <a:p>
            <a:pPr marL="193675">
              <a:lnSpc>
                <a:spcPct val="100000"/>
              </a:lnSpc>
              <a:spcBef>
                <a:spcPts val="105"/>
              </a:spcBef>
            </a:pPr>
            <a:r>
              <a:rPr sz="4200" spc="-10" dirty="0">
                <a:solidFill>
                  <a:srgbClr val="2E76A4"/>
                </a:solidFill>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92A1869E-AF94-1606-6E24-4FCF3B1A9C6E}"/>
              </a:ext>
            </a:extLst>
          </p:cNvPr>
          <p:cNvSpPr txBox="1"/>
          <p:nvPr/>
        </p:nvSpPr>
        <p:spPr>
          <a:xfrm>
            <a:off x="2285999" y="1752600"/>
            <a:ext cx="5052379"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spc="-10" dirty="0">
                <a:solidFill>
                  <a:schemeClr val="tx2">
                    <a:lumMod val="75000"/>
                  </a:schemeClr>
                </a:solidFill>
                <a:latin typeface="Times New Roman" panose="02020603050405020304" pitchFamily="18" charset="0"/>
                <a:cs typeface="Times New Roman" panose="02020603050405020304" pitchFamily="18" charset="0"/>
              </a:rPr>
              <a:t>PROBLEM </a:t>
            </a:r>
            <a:r>
              <a:rPr lang="en-IN" sz="2400" spc="-75" dirty="0">
                <a:solidFill>
                  <a:schemeClr val="tx2">
                    <a:lumMod val="75000"/>
                  </a:schemeClr>
                </a:solidFill>
                <a:latin typeface="Times New Roman" panose="02020603050405020304" pitchFamily="18" charset="0"/>
                <a:cs typeface="Times New Roman" panose="02020603050405020304" pitchFamily="18" charset="0"/>
              </a:rPr>
              <a:t>STATEMENT</a:t>
            </a:r>
          </a:p>
          <a:p>
            <a:pPr marL="285750" indent="-285750">
              <a:lnSpc>
                <a:spcPct val="150000"/>
              </a:lnSpc>
              <a:buFont typeface="Arial" panose="020B0604020202020204" pitchFamily="34" charset="0"/>
              <a:buChar char="•"/>
            </a:pPr>
            <a:r>
              <a:rPr lang="en-IN" sz="2400" spc="-10" dirty="0">
                <a:solidFill>
                  <a:schemeClr val="tx2">
                    <a:lumMod val="75000"/>
                  </a:schemeClr>
                </a:solidFill>
                <a:latin typeface="Times New Roman" panose="02020603050405020304" pitchFamily="18" charset="0"/>
                <a:cs typeface="Times New Roman" panose="02020603050405020304" pitchFamily="18" charset="0"/>
              </a:rPr>
              <a:t>PROJECT OVERVIEW</a:t>
            </a:r>
          </a:p>
          <a:p>
            <a:pPr marL="285750" indent="-285750">
              <a:lnSpc>
                <a:spcPct val="150000"/>
              </a:lnSpc>
              <a:buFont typeface="Arial" panose="020B0604020202020204" pitchFamily="34" charset="0"/>
              <a:buChar char="•"/>
            </a:pPr>
            <a:r>
              <a:rPr lang="en-US" sz="2400" dirty="0">
                <a:solidFill>
                  <a:schemeClr val="tx2">
                    <a:lumMod val="75000"/>
                  </a:schemeClr>
                </a:solidFill>
                <a:latin typeface="Times New Roman" panose="02020603050405020304" pitchFamily="18" charset="0"/>
                <a:cs typeface="Times New Roman" panose="02020603050405020304" pitchFamily="18" charset="0"/>
              </a:rPr>
              <a:t>END</a:t>
            </a:r>
            <a:r>
              <a:rPr lang="en-US" sz="2400" spc="-70" dirty="0">
                <a:solidFill>
                  <a:schemeClr val="tx2">
                    <a:lumMod val="75000"/>
                  </a:schemeClr>
                </a:solidFill>
                <a:latin typeface="Times New Roman" panose="02020603050405020304" pitchFamily="18" charset="0"/>
                <a:cs typeface="Times New Roman" panose="02020603050405020304" pitchFamily="18" charset="0"/>
              </a:rPr>
              <a:t> </a:t>
            </a:r>
            <a:r>
              <a:rPr lang="en-US" sz="2400" spc="-10" dirty="0">
                <a:solidFill>
                  <a:schemeClr val="tx2">
                    <a:lumMod val="75000"/>
                  </a:schemeClr>
                </a:solidFill>
                <a:latin typeface="Times New Roman" panose="02020603050405020304" pitchFamily="18" charset="0"/>
                <a:cs typeface="Times New Roman" panose="02020603050405020304" pitchFamily="18" charset="0"/>
              </a:rPr>
              <a:t>USERS</a:t>
            </a:r>
          </a:p>
          <a:p>
            <a:pPr marL="285750" indent="-285750">
              <a:lnSpc>
                <a:spcPct val="150000"/>
              </a:lnSpc>
              <a:buFont typeface="Arial" panose="020B0604020202020204" pitchFamily="34" charset="0"/>
              <a:buChar char="•"/>
            </a:pPr>
            <a:r>
              <a:rPr lang="en-IN" sz="2400" spc="-10" dirty="0">
                <a:solidFill>
                  <a:schemeClr val="tx2">
                    <a:lumMod val="75000"/>
                  </a:schemeClr>
                </a:solidFill>
                <a:latin typeface="Times New Roman" panose="02020603050405020304" pitchFamily="18" charset="0"/>
                <a:cs typeface="Times New Roman" panose="02020603050405020304" pitchFamily="18" charset="0"/>
              </a:rPr>
              <a:t>SOLUTION AND PROPOSITION</a:t>
            </a:r>
          </a:p>
          <a:p>
            <a:pPr marL="285750" indent="-285750">
              <a:lnSpc>
                <a:spcPct val="150000"/>
              </a:lnSpc>
              <a:buFont typeface="Arial" panose="020B0604020202020204" pitchFamily="34" charset="0"/>
              <a:buChar char="•"/>
            </a:pPr>
            <a:r>
              <a:rPr lang="en-IN" sz="2400" spc="-10" dirty="0">
                <a:solidFill>
                  <a:schemeClr val="tx2">
                    <a:lumMod val="75000"/>
                  </a:schemeClr>
                </a:solidFill>
                <a:latin typeface="Times New Roman" panose="02020603050405020304" pitchFamily="18" charset="0"/>
                <a:cs typeface="Times New Roman" panose="02020603050405020304" pitchFamily="18" charset="0"/>
              </a:rPr>
              <a:t>KEY FEATURES</a:t>
            </a:r>
          </a:p>
          <a:p>
            <a:pPr marL="285750" indent="-285750">
              <a:lnSpc>
                <a:spcPct val="150000"/>
              </a:lnSpc>
              <a:buFont typeface="Arial" panose="020B0604020202020204" pitchFamily="34" charset="0"/>
              <a:buChar char="•"/>
            </a:pPr>
            <a:r>
              <a:rPr lang="en-IN" sz="2400" spc="-10" dirty="0">
                <a:solidFill>
                  <a:schemeClr val="tx2">
                    <a:lumMod val="75000"/>
                  </a:schemeClr>
                </a:solidFill>
                <a:latin typeface="Times New Roman" panose="02020603050405020304" pitchFamily="18" charset="0"/>
                <a:cs typeface="Times New Roman" panose="02020603050405020304" pitchFamily="18" charset="0"/>
              </a:rPr>
              <a:t>MODELLING APPROACH</a:t>
            </a:r>
          </a:p>
          <a:p>
            <a:pPr marL="285750" indent="-285750">
              <a:lnSpc>
                <a:spcPct val="150000"/>
              </a:lnSpc>
              <a:buFont typeface="Arial" panose="020B0604020202020204" pitchFamily="34" charset="0"/>
              <a:buChar char="•"/>
            </a:pPr>
            <a:r>
              <a:rPr lang="en-IN" sz="2400" spc="-10" dirty="0">
                <a:solidFill>
                  <a:schemeClr val="tx2">
                    <a:lumMod val="75000"/>
                  </a:schemeClr>
                </a:solidFill>
                <a:latin typeface="Times New Roman" panose="02020603050405020304" pitchFamily="18" charset="0"/>
                <a:cs typeface="Times New Roman" panose="02020603050405020304" pitchFamily="18" charset="0"/>
              </a:rPr>
              <a:t>RESULT</a:t>
            </a:r>
          </a:p>
          <a:p>
            <a:pPr marL="285750" indent="-285750">
              <a:buFont typeface="Arial" panose="020B0604020202020204" pitchFamily="34" charset="0"/>
              <a:buChar char="•"/>
            </a:pPr>
            <a:endParaRPr lang="en-IN" spc="-10" dirty="0">
              <a:solidFill>
                <a:schemeClr val="tx2">
                  <a:lumMod val="75000"/>
                </a:schemeClr>
              </a:solidFill>
            </a:endParaRPr>
          </a:p>
          <a:p>
            <a:pPr marL="285750" indent="-285750">
              <a:buFont typeface="Arial" panose="020B0604020202020204" pitchFamily="34" charset="0"/>
              <a:buChar char="•"/>
            </a:pPr>
            <a:endParaRPr lang="en-US" sz="1800" spc="-10" dirty="0">
              <a:solidFill>
                <a:schemeClr val="tx2">
                  <a:lumMod val="75000"/>
                </a:schemeClr>
              </a:solidFill>
            </a:endParaRPr>
          </a:p>
          <a:p>
            <a:pPr marL="285750" indent="-285750">
              <a:buFont typeface="Arial" panose="020B0604020202020204" pitchFamily="34" charset="0"/>
              <a:buChar char="•"/>
            </a:pPr>
            <a:endParaRPr lang="en-IN" sz="1800" spc="-75" dirty="0">
              <a:solidFill>
                <a:schemeClr val="tx2">
                  <a:lumMod val="75000"/>
                </a:schemeClr>
              </a:solidFill>
            </a:endParaRPr>
          </a:p>
          <a:p>
            <a:pPr marL="285750" indent="-285750">
              <a:buFont typeface="Arial" panose="020B0604020202020204" pitchFamily="34" charset="0"/>
              <a:buChar char="•"/>
            </a:pPr>
            <a:endParaRPr lang="en-IN" dirty="0">
              <a:solidFill>
                <a:schemeClr val="tx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077202">
            <a:off x="8413425" y="386377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1" y="575055"/>
            <a:ext cx="9755909"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00" spc="-10" dirty="0">
                <a:solidFill>
                  <a:srgbClr val="2F76A4"/>
                </a:solidFill>
                <a:latin typeface="Times New Roman" panose="02020603050405020304" pitchFamily="18" charset="0"/>
                <a:cs typeface="Times New Roman" panose="02020603050405020304" pitchFamily="18" charset="0"/>
              </a:rPr>
              <a:t>PROBLEM</a:t>
            </a:r>
            <a:r>
              <a:rPr sz="4200" dirty="0">
                <a:solidFill>
                  <a:srgbClr val="2F76A4"/>
                </a:solidFill>
                <a:latin typeface="Times New Roman" panose="02020603050405020304" pitchFamily="18" charset="0"/>
                <a:cs typeface="Times New Roman" panose="02020603050405020304" pitchFamily="18" charset="0"/>
              </a:rPr>
              <a:t>	</a:t>
            </a:r>
            <a:r>
              <a:rPr lang="en-US" sz="4200" dirty="0">
                <a:solidFill>
                  <a:srgbClr val="2F76A4"/>
                </a:solidFill>
                <a:latin typeface="Times New Roman" panose="02020603050405020304" pitchFamily="18" charset="0"/>
                <a:cs typeface="Times New Roman" panose="02020603050405020304" pitchFamily="18" charset="0"/>
              </a:rPr>
              <a:t>  </a:t>
            </a:r>
            <a:r>
              <a:rPr sz="4200" spc="-75" dirty="0">
                <a:solidFill>
                  <a:srgbClr val="2F76A4"/>
                </a:solidFill>
                <a:latin typeface="Times New Roman" panose="02020603050405020304" pitchFamily="18" charset="0"/>
                <a:cs typeface="Times New Roman" panose="02020603050405020304" pitchFamily="18" charset="0"/>
              </a:rPr>
              <a:t>STATEMENT</a:t>
            </a:r>
            <a:endParaRPr sz="4200" dirty="0">
              <a:solidFill>
                <a:srgbClr val="2F76A4"/>
              </a:solidFill>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11" name="TextBox 10">
            <a:extLst>
              <a:ext uri="{FF2B5EF4-FFF2-40B4-BE49-F238E27FC236}">
                <a16:creationId xmlns:a16="http://schemas.microsoft.com/office/drawing/2014/main" id="{7EF50314-7051-3B86-390F-43D2BC1F0CE4}"/>
              </a:ext>
            </a:extLst>
          </p:cNvPr>
          <p:cNvSpPr txBox="1"/>
          <p:nvPr/>
        </p:nvSpPr>
        <p:spPr>
          <a:xfrm>
            <a:off x="990600" y="1127985"/>
            <a:ext cx="7400925" cy="4602029"/>
          </a:xfrm>
          <a:prstGeom prst="rect">
            <a:avLst/>
          </a:prstGeom>
          <a:noFill/>
        </p:spPr>
        <p:txBody>
          <a:bodyPr wrap="square" rtlCol="0">
            <a:spAutoFit/>
          </a:bodyPr>
          <a:lstStyle/>
          <a:p>
            <a:pPr algn="l">
              <a:lnSpc>
                <a:spcPct val="150000"/>
              </a:lnSpc>
            </a:pPr>
            <a:r>
              <a:rPr lang="en-US" sz="2200" dirty="0">
                <a:latin typeface="Times New Roman" panose="02020603050405020304" pitchFamily="18" charset="0"/>
                <a:cs typeface="Times New Roman" panose="02020603050405020304" pitchFamily="18" charset="0"/>
              </a:rPr>
              <a:t>To develop a GAN-based image generation framework that can augment the CIFAR-10 dataset for data augmentation tasks, facilitate domain adaptation, and serve as a tool for creative exploration and synthesis in computer vision applications. The objective is to create a GAN architecture capable of learning the underlying data distribution of CIFAR-10 images and generating high-quality, visually coherent samples that exhibit characteristics similar to the original dataset.</a:t>
            </a:r>
          </a:p>
          <a:p>
            <a:pPr algn="l">
              <a:lnSpc>
                <a:spcPct val="150000"/>
              </a:lnSpc>
            </a:pP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95472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00" spc="-10" dirty="0">
                <a:solidFill>
                  <a:srgbClr val="2F76A4"/>
                </a:solidFill>
                <a:latin typeface="Times New Roman" panose="02020603050405020304" pitchFamily="18" charset="0"/>
                <a:cs typeface="Times New Roman" panose="02020603050405020304" pitchFamily="18" charset="0"/>
              </a:rPr>
              <a:t>PROJECT</a:t>
            </a:r>
            <a:r>
              <a:rPr lang="en-IN" sz="4200" dirty="0">
                <a:solidFill>
                  <a:srgbClr val="2F76A4"/>
                </a:solidFill>
                <a:latin typeface="Times New Roman" panose="02020603050405020304" pitchFamily="18" charset="0"/>
                <a:cs typeface="Times New Roman" panose="02020603050405020304" pitchFamily="18" charset="0"/>
              </a:rPr>
              <a:t>	 </a:t>
            </a:r>
            <a:r>
              <a:rPr lang="en-IN" sz="4200" spc="-10" dirty="0">
                <a:solidFill>
                  <a:srgbClr val="2F76A4"/>
                </a:solidFill>
                <a:latin typeface="Times New Roman" panose="02020603050405020304" pitchFamily="18" charset="0"/>
                <a:cs typeface="Times New Roman" panose="02020603050405020304" pitchFamily="18" charset="0"/>
              </a:rPr>
              <a:t>OVERVIEW</a:t>
            </a:r>
            <a:endParaRPr sz="4200" dirty="0">
              <a:solidFill>
                <a:srgbClr val="2F76A4"/>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Times New Roman" panose="02020603050405020304" pitchFamily="18" charset="0"/>
                <a:cs typeface="Times New Roman" panose="02020603050405020304" pitchFamily="18" charset="0"/>
              </a:rPr>
              <a:t>4</a:t>
            </a:fld>
            <a:endParaRPr spc="-5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2693CDD-9D64-B429-5554-B9FA6B5184B5}"/>
              </a:ext>
            </a:extLst>
          </p:cNvPr>
          <p:cNvSpPr txBox="1"/>
          <p:nvPr/>
        </p:nvSpPr>
        <p:spPr>
          <a:xfrm>
            <a:off x="1371600" y="1806931"/>
            <a:ext cx="7605713" cy="4094198"/>
          </a:xfrm>
          <a:prstGeom prst="rect">
            <a:avLst/>
          </a:prstGeom>
          <a:noFill/>
        </p:spPr>
        <p:txBody>
          <a:bodyPr wrap="square" rtlCol="0">
            <a:spAutoFit/>
          </a:bodyPr>
          <a:lstStyle/>
          <a:p>
            <a:pPr algn="l">
              <a:lnSpc>
                <a:spcPct val="150000"/>
              </a:lnSpc>
            </a:pPr>
            <a:r>
              <a:rPr lang="en-US" sz="2200" dirty="0">
                <a:latin typeface="Times New Roman" panose="02020603050405020304" pitchFamily="18" charset="0"/>
                <a:cs typeface="Times New Roman" panose="02020603050405020304" pitchFamily="18" charset="0"/>
              </a:rPr>
              <a:t>This project aims to leverage Generative Adversarial Networks (GANs) to generate synthetic images resembling the CIFAR-10 dataset. CIFAR-10 is a benchmark dataset widely used in machine learning and computer vision, containing 60,000 32x32 color images across 10 classes. The generated images will be of high quality and indistinguishable from real CIFAR-10 images, serving as a tool for data augmentation and expanding the dataset for training deep learning models.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txBox="1">
            <a:spLocks noGrp="1"/>
          </p:cNvSpPr>
          <p:nvPr>
            <p:ph type="title"/>
          </p:nvPr>
        </p:nvSpPr>
        <p:spPr>
          <a:xfrm>
            <a:off x="247599" y="152400"/>
            <a:ext cx="9764395" cy="1020407"/>
          </a:xfrm>
          <a:prstGeom prst="rect">
            <a:avLst/>
          </a:prstGeom>
        </p:spPr>
        <p:txBody>
          <a:bodyPr vert="horz" wrap="square" lIns="0" tIns="522858" rIns="0" bIns="0" rtlCol="0">
            <a:spAutoFit/>
          </a:bodyPr>
          <a:lstStyle/>
          <a:p>
            <a:pPr marL="153670">
              <a:lnSpc>
                <a:spcPct val="100000"/>
              </a:lnSpc>
              <a:spcBef>
                <a:spcPts val="130"/>
              </a:spcBef>
            </a:pPr>
            <a:r>
              <a:rPr sz="3200" dirty="0">
                <a:solidFill>
                  <a:srgbClr val="2F76A4"/>
                </a:solidFill>
                <a:latin typeface="Times New Roman" panose="02020603050405020304" pitchFamily="18" charset="0"/>
                <a:cs typeface="Times New Roman" panose="02020603050405020304" pitchFamily="18" charset="0"/>
              </a:rPr>
              <a:t>WHO</a:t>
            </a:r>
            <a:r>
              <a:rPr sz="3200" spc="-245" dirty="0">
                <a:solidFill>
                  <a:srgbClr val="2F76A4"/>
                </a:solidFill>
                <a:latin typeface="Times New Roman" panose="02020603050405020304" pitchFamily="18" charset="0"/>
                <a:cs typeface="Times New Roman" panose="02020603050405020304" pitchFamily="18" charset="0"/>
              </a:rPr>
              <a:t> </a:t>
            </a:r>
            <a:r>
              <a:rPr sz="3200" dirty="0">
                <a:solidFill>
                  <a:srgbClr val="2F76A4"/>
                </a:solidFill>
                <a:latin typeface="Times New Roman" panose="02020603050405020304" pitchFamily="18" charset="0"/>
                <a:cs typeface="Times New Roman" panose="02020603050405020304" pitchFamily="18" charset="0"/>
              </a:rPr>
              <a:t>ARE</a:t>
            </a:r>
            <a:r>
              <a:rPr sz="3200" spc="-70" dirty="0">
                <a:solidFill>
                  <a:srgbClr val="2F76A4"/>
                </a:solidFill>
                <a:latin typeface="Times New Roman" panose="02020603050405020304" pitchFamily="18" charset="0"/>
                <a:cs typeface="Times New Roman" panose="02020603050405020304" pitchFamily="18" charset="0"/>
              </a:rPr>
              <a:t> </a:t>
            </a:r>
            <a:r>
              <a:rPr sz="3200" dirty="0">
                <a:solidFill>
                  <a:srgbClr val="2F76A4"/>
                </a:solidFill>
                <a:latin typeface="Times New Roman" panose="02020603050405020304" pitchFamily="18" charset="0"/>
                <a:cs typeface="Times New Roman" panose="02020603050405020304" pitchFamily="18" charset="0"/>
              </a:rPr>
              <a:t>THE</a:t>
            </a:r>
            <a:r>
              <a:rPr sz="3200" spc="-55" dirty="0">
                <a:solidFill>
                  <a:srgbClr val="2F76A4"/>
                </a:solidFill>
                <a:latin typeface="Times New Roman" panose="02020603050405020304" pitchFamily="18" charset="0"/>
                <a:cs typeface="Times New Roman" panose="02020603050405020304" pitchFamily="18" charset="0"/>
              </a:rPr>
              <a:t> </a:t>
            </a:r>
            <a:r>
              <a:rPr sz="3200" dirty="0">
                <a:solidFill>
                  <a:srgbClr val="2F76A4"/>
                </a:solidFill>
                <a:latin typeface="Times New Roman" panose="02020603050405020304" pitchFamily="18" charset="0"/>
                <a:cs typeface="Times New Roman" panose="02020603050405020304" pitchFamily="18" charset="0"/>
              </a:rPr>
              <a:t>END</a:t>
            </a:r>
            <a:r>
              <a:rPr sz="3200" spc="-70" dirty="0">
                <a:solidFill>
                  <a:srgbClr val="2F76A4"/>
                </a:solidFill>
                <a:latin typeface="Times New Roman" panose="02020603050405020304" pitchFamily="18" charset="0"/>
                <a:cs typeface="Times New Roman" panose="02020603050405020304" pitchFamily="18" charset="0"/>
              </a:rPr>
              <a:t> </a:t>
            </a:r>
            <a:r>
              <a:rPr sz="3200" spc="-10" dirty="0">
                <a:solidFill>
                  <a:srgbClr val="2F76A4"/>
                </a:solidFill>
                <a:latin typeface="Times New Roman" panose="02020603050405020304" pitchFamily="18" charset="0"/>
                <a:cs typeface="Times New Roman" panose="02020603050405020304" pitchFamily="18" charset="0"/>
              </a:rPr>
              <a:t>USERS?</a:t>
            </a:r>
            <a:endParaRPr sz="3200" dirty="0">
              <a:solidFill>
                <a:srgbClr val="2F76A4"/>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Times New Roman" panose="02020603050405020304" pitchFamily="18" charset="0"/>
                <a:cs typeface="Times New Roman" panose="02020603050405020304" pitchFamily="18" charset="0"/>
              </a:rPr>
              <a:t>5</a:t>
            </a:fld>
            <a:endParaRPr spc="-5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AF355F9-7872-4012-0C17-5E818B615CDC}"/>
              </a:ext>
            </a:extLst>
          </p:cNvPr>
          <p:cNvSpPr txBox="1"/>
          <p:nvPr/>
        </p:nvSpPr>
        <p:spPr>
          <a:xfrm>
            <a:off x="1319797" y="1371600"/>
            <a:ext cx="7620000" cy="4653646"/>
          </a:xfrm>
          <a:prstGeom prst="rect">
            <a:avLst/>
          </a:prstGeom>
          <a:noFill/>
        </p:spPr>
        <p:txBody>
          <a:bodyPr wrap="square" rtlCol="0">
            <a:spAutoFit/>
          </a:bodyPr>
          <a:lstStyle/>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Researchers in Machine Learning and Computer Vision: Researchers exploring novel techniques in generative modeling, deep learning, and image synthesis could be end users. </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Software Developers: Developers working on applications that require large amounts of labeled image data, such as training datasets for deep learning models, could use the synthetic images to augment their datasets.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Educators and Students: Educators teaching courses in machine learning, computer vision, or deep learning could use the project as educational material.</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1" y="-67847"/>
            <a:ext cx="9789160" cy="1106072"/>
          </a:xfrm>
          <a:prstGeom prst="rect">
            <a:avLst/>
          </a:prstGeom>
        </p:spPr>
        <p:txBody>
          <a:bodyPr vert="horz" wrap="square" lIns="0" tIns="485775" rIns="0" bIns="0" rtlCol="0">
            <a:spAutoFit/>
          </a:bodyPr>
          <a:lstStyle/>
          <a:p>
            <a:pPr marL="12700" algn="l">
              <a:lnSpc>
                <a:spcPct val="100000"/>
              </a:lnSpc>
              <a:spcBef>
                <a:spcPts val="105"/>
              </a:spcBef>
            </a:pPr>
            <a:r>
              <a:rPr sz="4000" dirty="0">
                <a:solidFill>
                  <a:srgbClr val="2E76A4"/>
                </a:solidFill>
                <a:latin typeface="Times New Roman" panose="02020603050405020304" pitchFamily="18" charset="0"/>
                <a:cs typeface="Times New Roman" panose="02020603050405020304" pitchFamily="18" charset="0"/>
              </a:rPr>
              <a:t>ITS </a:t>
            </a:r>
            <a:r>
              <a:rPr sz="4000" spc="-20" dirty="0">
                <a:solidFill>
                  <a:srgbClr val="2E76A4"/>
                </a:solidFill>
                <a:latin typeface="Times New Roman" panose="02020603050405020304" pitchFamily="18" charset="0"/>
                <a:cs typeface="Times New Roman" panose="02020603050405020304" pitchFamily="18" charset="0"/>
              </a:rPr>
              <a:t>VALUE</a:t>
            </a:r>
            <a:r>
              <a:rPr sz="4000" spc="-120" dirty="0">
                <a:solidFill>
                  <a:srgbClr val="2E76A4"/>
                </a:solidFill>
                <a:latin typeface="Times New Roman" panose="02020603050405020304" pitchFamily="18" charset="0"/>
                <a:cs typeface="Times New Roman" panose="02020603050405020304" pitchFamily="18" charset="0"/>
              </a:rPr>
              <a:t> </a:t>
            </a:r>
            <a:r>
              <a:rPr sz="4000" spc="-10" dirty="0">
                <a:solidFill>
                  <a:srgbClr val="2E76A4"/>
                </a:solidFill>
                <a:latin typeface="Times New Roman" panose="02020603050405020304" pitchFamily="18" charset="0"/>
                <a:cs typeface="Times New Roman" panose="02020603050405020304" pitchFamily="18" charset="0"/>
              </a:rPr>
              <a:t>PROPOSITION</a:t>
            </a:r>
            <a:endParaRPr sz="4000" dirty="0">
              <a:solidFill>
                <a:srgbClr val="2E76A4"/>
              </a:solidFill>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89DCC7E9-26B2-8AF2-E6D2-0346E86D767E}"/>
              </a:ext>
            </a:extLst>
          </p:cNvPr>
          <p:cNvSpPr txBox="1"/>
          <p:nvPr/>
        </p:nvSpPr>
        <p:spPr>
          <a:xfrm>
            <a:off x="673482" y="1088452"/>
            <a:ext cx="9201150" cy="5576655"/>
          </a:xfrm>
          <a:prstGeom prst="rect">
            <a:avLst/>
          </a:prstGeom>
          <a:noFill/>
        </p:spPr>
        <p:txBody>
          <a:bodyPr wrap="square" rtlCol="0">
            <a:spAutoFit/>
          </a:bodyPr>
          <a:lstStyle/>
          <a:p>
            <a:pPr algn="l">
              <a:lnSpc>
                <a:spcPct val="150000"/>
              </a:lnSpc>
            </a:pPr>
            <a:r>
              <a:rPr lang="en-US" sz="2000" b="1">
                <a:latin typeface="Times New Roman" panose="02020603050405020304" pitchFamily="18" charset="0"/>
                <a:cs typeface="Times New Roman" panose="02020603050405020304" pitchFamily="18" charset="0"/>
              </a:rPr>
              <a:t>Solution:    </a:t>
            </a:r>
            <a:r>
              <a:rPr lang="en-US" sz="2000">
                <a:latin typeface="Times New Roman" panose="02020603050405020304" pitchFamily="18" charset="0"/>
                <a:cs typeface="Times New Roman" panose="02020603050405020304" pitchFamily="18" charset="0"/>
              </a:rPr>
              <a:t>Our GAN model generates realistic images akin to CIFAR-10 dataset.</a:t>
            </a:r>
          </a:p>
          <a:p>
            <a:pPr algn="l">
              <a:lnSpc>
                <a:spcPct val="150000"/>
              </a:lnSpc>
            </a:pPr>
            <a:r>
              <a:rPr lang="en-US" sz="2000" b="1">
                <a:latin typeface="Times New Roman" panose="02020603050405020304" pitchFamily="18" charset="0"/>
                <a:cs typeface="Times New Roman" panose="02020603050405020304" pitchFamily="18" charset="0"/>
              </a:rPr>
              <a:t>Value:</a:t>
            </a:r>
            <a:r>
              <a:rPr lang="en-US" sz="2000">
                <a:latin typeface="Times New Roman" panose="02020603050405020304" pitchFamily="18" charset="0"/>
                <a:cs typeface="Times New Roman" panose="02020603050405020304" pitchFamily="18" charset="0"/>
              </a:rPr>
              <a:t>	Enhanced Data Quality: High-quality synthetic images improve machine learning model performance.</a:t>
            </a:r>
          </a:p>
          <a:p>
            <a:pPr algn="l">
              <a:lnSpc>
                <a:spcPct val="150000"/>
              </a:lnSpc>
            </a:pPr>
            <a:r>
              <a:rPr lang="en-US" sz="2000">
                <a:latin typeface="Times New Roman" panose="02020603050405020304" pitchFamily="18" charset="0"/>
                <a:cs typeface="Times New Roman" panose="02020603050405020304" pitchFamily="18" charset="0"/>
              </a:rPr>
              <a:t>Cost Savings: Reduces expenses by eliminating the need for manual data collection and labeling.</a:t>
            </a:r>
          </a:p>
          <a:p>
            <a:pPr algn="l">
              <a:lnSpc>
                <a:spcPct val="150000"/>
              </a:lnSpc>
            </a:pPr>
            <a:r>
              <a:rPr lang="en-US" sz="2000">
                <a:latin typeface="Times New Roman" panose="02020603050405020304" pitchFamily="18" charset="0"/>
                <a:cs typeface="Times New Roman" panose="02020603050405020304" pitchFamily="18" charset="0"/>
              </a:rPr>
              <a:t>Increased Model Robustness: Diverse images enhance model generalization and reliability.</a:t>
            </a:r>
          </a:p>
          <a:p>
            <a:pPr algn="l">
              <a:lnSpc>
                <a:spcPct val="150000"/>
              </a:lnSpc>
            </a:pPr>
            <a:r>
              <a:rPr lang="en-US" sz="2000">
                <a:latin typeface="Times New Roman" panose="02020603050405020304" pitchFamily="18" charset="0"/>
                <a:cs typeface="Times New Roman" panose="02020603050405020304" pitchFamily="18" charset="0"/>
              </a:rPr>
              <a:t>Versatility: Adaptable across various domains and applications.</a:t>
            </a:r>
          </a:p>
          <a:p>
            <a:pPr algn="l">
              <a:lnSpc>
                <a:spcPct val="150000"/>
              </a:lnSpc>
            </a:pPr>
            <a:r>
              <a:rPr lang="en-US" sz="2000">
                <a:latin typeface="Times New Roman" panose="02020603050405020304" pitchFamily="18" charset="0"/>
                <a:cs typeface="Times New Roman" panose="02020603050405020304" pitchFamily="18" charset="0"/>
              </a:rPr>
              <a:t>Innovation and Creativity: Fosters creativity and exploration in design and visual storytelling.</a:t>
            </a:r>
          </a:p>
          <a:p>
            <a:pPr algn="l">
              <a:lnSpc>
                <a:spcPct val="150000"/>
              </a:lnSpc>
            </a:pPr>
            <a:r>
              <a:rPr lang="en-US" sz="2000">
                <a:latin typeface="Times New Roman" panose="02020603050405020304" pitchFamily="18" charset="0"/>
                <a:cs typeface="Times New Roman" panose="02020603050405020304" pitchFamily="18" charset="0"/>
              </a:rPr>
              <a:t>Scalability and Accessibility: Suitable for organizations of all sizes, democratizing access to advanced AI technologies.</a:t>
            </a: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52400" y="-131762"/>
            <a:ext cx="9764395" cy="942822"/>
          </a:xfrm>
          <a:prstGeom prst="rect">
            <a:avLst/>
          </a:prstGeom>
        </p:spPr>
        <p:txBody>
          <a:bodyPr vert="horz" wrap="square" lIns="0" tIns="286004" rIns="0" bIns="0" rtlCol="0">
            <a:spAutoFit/>
          </a:bodyPr>
          <a:lstStyle/>
          <a:p>
            <a:pPr marL="193675">
              <a:lnSpc>
                <a:spcPct val="100000"/>
              </a:lnSpc>
              <a:spcBef>
                <a:spcPts val="130"/>
              </a:spcBef>
            </a:pPr>
            <a:r>
              <a:rPr sz="4200" dirty="0">
                <a:solidFill>
                  <a:srgbClr val="2E76A4"/>
                </a:solidFill>
                <a:latin typeface="Times New Roman" panose="02020603050405020304" pitchFamily="18" charset="0"/>
                <a:cs typeface="Times New Roman" panose="02020603050405020304" pitchFamily="18" charset="0"/>
              </a:rPr>
              <a:t>THE</a:t>
            </a:r>
            <a:r>
              <a:rPr sz="4200" spc="20" dirty="0">
                <a:solidFill>
                  <a:srgbClr val="2E76A4"/>
                </a:solidFill>
                <a:latin typeface="Times New Roman" panose="02020603050405020304" pitchFamily="18" charset="0"/>
                <a:cs typeface="Times New Roman" panose="02020603050405020304" pitchFamily="18" charset="0"/>
              </a:rPr>
              <a:t> </a:t>
            </a:r>
            <a:r>
              <a:rPr sz="4200" dirty="0">
                <a:solidFill>
                  <a:srgbClr val="2E76A4"/>
                </a:solidFill>
                <a:latin typeface="Times New Roman" panose="02020603050405020304" pitchFamily="18" charset="0"/>
                <a:cs typeface="Times New Roman" panose="02020603050405020304" pitchFamily="18" charset="0"/>
              </a:rPr>
              <a:t>WOW</a:t>
            </a:r>
            <a:r>
              <a:rPr sz="4200" spc="90" dirty="0">
                <a:solidFill>
                  <a:srgbClr val="2E76A4"/>
                </a:solidFill>
                <a:latin typeface="Times New Roman" panose="02020603050405020304" pitchFamily="18" charset="0"/>
                <a:cs typeface="Times New Roman" panose="02020603050405020304" pitchFamily="18" charset="0"/>
              </a:rPr>
              <a:t> </a:t>
            </a:r>
            <a:r>
              <a:rPr sz="4200" dirty="0">
                <a:solidFill>
                  <a:srgbClr val="2E76A4"/>
                </a:solidFill>
                <a:latin typeface="Times New Roman" panose="02020603050405020304" pitchFamily="18" charset="0"/>
                <a:cs typeface="Times New Roman" panose="02020603050405020304" pitchFamily="18" charset="0"/>
              </a:rPr>
              <a:t>IN YOUR </a:t>
            </a:r>
            <a:r>
              <a:rPr sz="4200" spc="-10" dirty="0">
                <a:solidFill>
                  <a:srgbClr val="2E76A4"/>
                </a:solidFill>
                <a:latin typeface="Times New Roman" panose="02020603050405020304" pitchFamily="18" charset="0"/>
                <a:cs typeface="Times New Roman" panose="02020603050405020304" pitchFamily="18" charset="0"/>
              </a:rPr>
              <a:t>SOLUTION</a:t>
            </a:r>
            <a:endParaRPr sz="4200" dirty="0">
              <a:solidFill>
                <a:srgbClr val="2E76A4"/>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7</a:t>
            </a:fld>
            <a:endParaRPr spc="-25" dirty="0"/>
          </a:p>
        </p:txBody>
      </p:sp>
      <p:sp>
        <p:nvSpPr>
          <p:cNvPr id="9" name="TextBox 8">
            <a:extLst>
              <a:ext uri="{FF2B5EF4-FFF2-40B4-BE49-F238E27FC236}">
                <a16:creationId xmlns:a16="http://schemas.microsoft.com/office/drawing/2014/main" id="{9B95D969-92E4-48EF-6315-903B745D5154}"/>
              </a:ext>
            </a:extLst>
          </p:cNvPr>
          <p:cNvSpPr txBox="1"/>
          <p:nvPr/>
        </p:nvSpPr>
        <p:spPr>
          <a:xfrm>
            <a:off x="381001" y="961639"/>
            <a:ext cx="8839200" cy="603864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Realism: Our solution creates photorealistic images using GANs, enhancing data augmentation and image generation.</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Cost-Efficiency: By eliminating manual data collection, it saves time and resources, making AI accessible to all.</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Versatility: Suitable for diverse applications, it adapts seamlessly to various domains and industries.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Democratizing AI: It empowers organizations of all sizes to leverage advanced AI technologies for innovation and growth.</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Revolutionizes Design: Transforms prototyping and visualization, elevating product innovation to new heights.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Scalability: Our solution effortlessly handles large datasets and complex tasks, ensuring reliable performance across diverse applications.</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771000" y="5498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595094"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8" name="object 8"/>
          <p:cNvSpPr txBox="1">
            <a:spLocks noGrp="1"/>
          </p:cNvSpPr>
          <p:nvPr>
            <p:ph type="ctrTitle"/>
          </p:nvPr>
        </p:nvSpPr>
        <p:spPr>
          <a:xfrm>
            <a:off x="304800" y="138218"/>
            <a:ext cx="4419600" cy="659796"/>
          </a:xfrm>
          <a:prstGeom prst="rect">
            <a:avLst/>
          </a:prstGeom>
        </p:spPr>
        <p:txBody>
          <a:bodyPr vert="horz" wrap="square" lIns="0" tIns="13335" rIns="0" bIns="0" rtlCol="0">
            <a:spAutoFit/>
          </a:bodyPr>
          <a:lstStyle/>
          <a:p>
            <a:pPr marL="12700">
              <a:lnSpc>
                <a:spcPct val="100000"/>
              </a:lnSpc>
              <a:spcBef>
                <a:spcPts val="105"/>
              </a:spcBef>
            </a:pPr>
            <a:r>
              <a:rPr sz="4200" spc="-10" dirty="0">
                <a:solidFill>
                  <a:srgbClr val="2E76A4"/>
                </a:solidFill>
                <a:latin typeface="Times New Roman" panose="02020603050405020304" pitchFamily="18" charset="0"/>
                <a:cs typeface="Times New Roman" panose="02020603050405020304" pitchFamily="18" charset="0"/>
              </a:rPr>
              <a:t>MODELLING</a:t>
            </a:r>
          </a:p>
        </p:txBody>
      </p:sp>
      <p:sp>
        <p:nvSpPr>
          <p:cNvPr id="7" name="TextBox 6">
            <a:extLst>
              <a:ext uri="{FF2B5EF4-FFF2-40B4-BE49-F238E27FC236}">
                <a16:creationId xmlns:a16="http://schemas.microsoft.com/office/drawing/2014/main" id="{4C69541B-699F-4D48-6BD7-B7884F747F38}"/>
              </a:ext>
            </a:extLst>
          </p:cNvPr>
          <p:cNvSpPr txBox="1"/>
          <p:nvPr/>
        </p:nvSpPr>
        <p:spPr>
          <a:xfrm>
            <a:off x="598470" y="785229"/>
            <a:ext cx="8970247" cy="5170646"/>
          </a:xfrm>
          <a:prstGeom prst="rect">
            <a:avLst/>
          </a:prstGeom>
          <a:noFill/>
        </p:spPr>
        <p:txBody>
          <a:bodyPr wrap="square" rtlCol="0">
            <a:spAutoFit/>
          </a:bodyPr>
          <a:lstStyle/>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 our solution, we employ sophisticated modeling techniques, primarily Generative Adversarial Networks (GANs), to generate high-quality images resembling those in the CIFAR-10 dataset. GANs consist of two neural networks, the generator and the discriminator, which engage in a competitive training process.</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Generator: </a:t>
            </a:r>
            <a:r>
              <a:rPr lang="en-US" sz="2200" dirty="0">
                <a:latin typeface="Times New Roman" panose="02020603050405020304" pitchFamily="18" charset="0"/>
                <a:cs typeface="Times New Roman" panose="02020603050405020304" pitchFamily="18" charset="0"/>
              </a:rPr>
              <a:t>The generator network learns to generate synthetic images from random noise vectors. It transforms input noise into images that are increasingly realistic, aiming to fool the discriminator.</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Discriminator: </a:t>
            </a:r>
            <a:r>
              <a:rPr lang="en-US" sz="2200" dirty="0">
                <a:latin typeface="Times New Roman" panose="02020603050405020304" pitchFamily="18" charset="0"/>
                <a:cs typeface="Times New Roman" panose="02020603050405020304" pitchFamily="18" charset="0"/>
              </a:rPr>
              <a:t>The discriminator network learns to distinguish between real CIFAR-10 images and synthetic images produced by the generator. It provides feedback to the generator, helping it improve its image generation capabilities over time.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7069C9-8266-CD09-9DDB-7315D86356F1}"/>
              </a:ext>
            </a:extLst>
          </p:cNvPr>
          <p:cNvSpPr>
            <a:spLocks noGrp="1"/>
          </p:cNvSpPr>
          <p:nvPr>
            <p:ph type="body" idx="1"/>
          </p:nvPr>
        </p:nvSpPr>
        <p:spPr>
          <a:xfrm>
            <a:off x="381000" y="152400"/>
            <a:ext cx="9906000" cy="6140142"/>
          </a:xfrm>
        </p:spPr>
        <p:txBody>
          <a:bodyPr/>
          <a:lstStyle/>
          <a:p>
            <a:r>
              <a:rPr lang="en-US" sz="1900" dirty="0">
                <a:latin typeface="Times New Roman" panose="02020603050405020304" pitchFamily="18" charset="0"/>
                <a:cs typeface="Times New Roman" panose="02020603050405020304" pitchFamily="18" charset="0"/>
              </a:rPr>
              <a:t>Generative Adversarial Networks (GANs): Two neural networks, generator and discriminator, trained </a:t>
            </a:r>
            <a:r>
              <a:rPr lang="en-US" sz="1900" dirty="0" err="1">
                <a:latin typeface="Times New Roman" panose="02020603050405020304" pitchFamily="18" charset="0"/>
                <a:cs typeface="Times New Roman" panose="02020603050405020304" pitchFamily="18" charset="0"/>
              </a:rPr>
              <a:t>adversarially</a:t>
            </a:r>
            <a:r>
              <a:rPr lang="en-US" sz="1900" dirty="0">
                <a:latin typeface="Times New Roman" panose="02020603050405020304" pitchFamily="18" charset="0"/>
                <a:cs typeface="Times New Roman" panose="02020603050405020304" pitchFamily="18" charset="0"/>
              </a:rPr>
              <a:t> for image generation.</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Convolutional Neural Networks (CNNs): CNNs form the backbone architecture for both generator and discriminator networks, adept at capturing spatial dependencies in images.</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Loss Functions: Adversarial loss functions, like minimax loss, drive training. Generator minimizes this loss by fooling discriminator, while discriminator maximizes it by correctly classifying real and fake images.</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Regularization Techniques: Methods like gradient penalty, spectral normalization, and feature matching stabilize training, preventing issues like mode collapse.</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Normalization: Techniques like batch normalization stabilize and accelerate training, ensuring consistent input ranges for more efficient convergence.</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Hyperparameter Optimization: Fine-tuning learning rates, batch sizes, and network architectures optimizes GAN performance, enabling fast convergence and high-quality image generation.</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Evaluation Metrics: Quantitative metrics such as Inception Score (IS) and </a:t>
            </a:r>
            <a:r>
              <a:rPr lang="en-US" sz="1900" dirty="0" err="1">
                <a:latin typeface="Times New Roman" panose="02020603050405020304" pitchFamily="18" charset="0"/>
                <a:cs typeface="Times New Roman" panose="02020603050405020304" pitchFamily="18" charset="0"/>
              </a:rPr>
              <a:t>Frechet</a:t>
            </a:r>
            <a:r>
              <a:rPr lang="en-US" sz="1900" dirty="0">
                <a:latin typeface="Times New Roman" panose="02020603050405020304" pitchFamily="18" charset="0"/>
                <a:cs typeface="Times New Roman" panose="02020603050405020304" pitchFamily="18" charset="0"/>
              </a:rPr>
              <a:t> Inception Distance (FID) objectively assess generated image quality and diversity, guiding training for optimal results.</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128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TotalTime>
  <Words>879</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PowerPoint Presentation</vt:lpstr>
      <vt:lpstr>AGENDA</vt:lpstr>
      <vt:lpstr>PROBLEM   STATEMENT</vt:lpstr>
      <vt:lpstr>PROJECT  OVERVIEW</vt:lpstr>
      <vt:lpstr>WHO ARE THE END USERS?</vt:lpstr>
      <vt:lpstr>ITS VALUE PROPOSITION</vt:lpstr>
      <vt:lpstr>THE WOW IN YOUR SOLUTION</vt:lpstr>
      <vt:lpstr>MODELLING</vt:lpstr>
      <vt:lpstr>PowerPoint Presentation</vt:lpstr>
      <vt:lpstr>Image Generation using GAN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K</dc:creator>
  <cp:lastModifiedBy>Rakesh Balakrishnan</cp:lastModifiedBy>
  <cp:revision>25</cp:revision>
  <dcterms:created xsi:type="dcterms:W3CDTF">2024-04-03T05:24:48Z</dcterms:created>
  <dcterms:modified xsi:type="dcterms:W3CDTF">2024-04-17T04:28:43Z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