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scikit-learn.org/" TargetMode="External"/><Relationship Id="rId1" Type="http://schemas.openxmlformats.org/officeDocument/2006/relationships/hyperlink" Target="https://rasbt.github.io/mlxten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s 7"/>
          <p:cNvSpPr/>
          <p:nvPr/>
        </p:nvSpPr>
        <p:spPr>
          <a:xfrm>
            <a:off x="1836420" y="444500"/>
            <a:ext cx="8249920" cy="1753235"/>
          </a:xfrm>
          <a:prstGeom prst="rect">
            <a:avLst/>
          </a:prstGeom>
          <a:noFill/>
          <a:ln>
            <a:noFill/>
          </a:ln>
        </p:spPr>
        <p:txBody>
          <a:bodyPr wrap="none" rtlCol="0" anchor="t">
            <a:spAutoFit/>
          </a:bodyPr>
          <a:p>
            <a:pPr algn="ctr"/>
            <a:r>
              <a:rPr lang="en-US" altLang="zh-CN" sz="5400" b="1">
                <a:solidFill>
                  <a:schemeClr val="tx1"/>
                </a:solidFill>
                <a:effectLst>
                  <a:outerShdw blurRad="38100" dist="19050" dir="2700000" algn="tl" rotWithShape="0">
                    <a:schemeClr val="dk1">
                      <a:alpha val="40000"/>
                    </a:schemeClr>
                  </a:outerShdw>
                </a:effectLst>
              </a:rPr>
              <a:t>Customer Segmentation </a:t>
            </a:r>
            <a:endParaRPr lang="en-US" altLang="zh-CN" sz="5400" b="1">
              <a:solidFill>
                <a:schemeClr val="tx1"/>
              </a:solidFill>
              <a:effectLst>
                <a:outerShdw blurRad="38100" dist="19050" dir="2700000" algn="tl" rotWithShape="0">
                  <a:schemeClr val="dk1">
                    <a:alpha val="40000"/>
                  </a:schemeClr>
                </a:outerShdw>
              </a:effectLst>
            </a:endParaRPr>
          </a:p>
          <a:p>
            <a:pPr algn="ctr"/>
            <a:r>
              <a:rPr lang="en-US" altLang="zh-CN" sz="5400" b="1">
                <a:solidFill>
                  <a:schemeClr val="tx1"/>
                </a:solidFill>
                <a:effectLst>
                  <a:outerShdw blurRad="38100" dist="19050" dir="2700000" algn="tl" rotWithShape="0">
                    <a:schemeClr val="dk1">
                      <a:alpha val="40000"/>
                    </a:schemeClr>
                  </a:outerShdw>
                </a:effectLst>
              </a:rPr>
              <a:t>and Association Rule Mining</a:t>
            </a:r>
            <a:endParaRPr lang="en-US" altLang="zh-CN" sz="5400" b="1">
              <a:solidFill>
                <a:schemeClr val="tx1"/>
              </a:solidFill>
              <a:effectLst>
                <a:outerShdw blurRad="38100" dist="19050" dir="2700000" algn="tl" rotWithShape="0">
                  <a:schemeClr val="dk1">
                    <a:alpha val="40000"/>
                  </a:schemeClr>
                </a:outerShdw>
              </a:effectLst>
            </a:endParaRPr>
          </a:p>
        </p:txBody>
      </p:sp>
      <p:sp>
        <p:nvSpPr>
          <p:cNvPr id="9" name="Rectangles 8"/>
          <p:cNvSpPr/>
          <p:nvPr/>
        </p:nvSpPr>
        <p:spPr>
          <a:xfrm>
            <a:off x="1773873" y="2829560"/>
            <a:ext cx="8644255" cy="2306955"/>
          </a:xfrm>
          <a:prstGeom prst="rect">
            <a:avLst/>
          </a:prstGeom>
          <a:noFill/>
          <a:ln>
            <a:noFill/>
          </a:ln>
        </p:spPr>
        <p:txBody>
          <a:bodyPr wrap="none" rtlCol="0" anchor="t">
            <a:spAutoFit/>
          </a:bodyPr>
          <a:p>
            <a:pPr algn="ctr"/>
            <a:r>
              <a:rPr lang="en-US" altLang="zh-CN"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NAME :- Rakesh</a:t>
            </a:r>
            <a:endParaRPr lang="en-US" altLang="zh-CN"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a:p>
            <a:pPr algn="ctr"/>
            <a:r>
              <a:rPr lang="en-US" altLang="zh-CN"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Domain :- RPA &amp; AIML</a:t>
            </a:r>
            <a:endParaRPr lang="en-US" altLang="zh-CN" sz="7200" b="1">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latin typeface="Calibri" panose="020F0502020204030204" charset="0"/>
                <a:sym typeface="+mn-ea"/>
              </a:rPr>
              <a:t>				</a:t>
            </a:r>
            <a:r>
              <a:rPr b="1" dirty="0">
                <a:latin typeface="Calibri" panose="020F0502020204030204" charset="0"/>
                <a:sym typeface="+mn-ea"/>
              </a:rPr>
              <a:t>Discussion</a:t>
            </a:r>
            <a:endParaRPr lang="en-US"/>
          </a:p>
        </p:txBody>
      </p:sp>
      <p:sp>
        <p:nvSpPr>
          <p:cNvPr id="3" name="Content Placeholder 2"/>
          <p:cNvSpPr>
            <a:spLocks noGrp="1"/>
          </p:cNvSpPr>
          <p:nvPr>
            <p:ph idx="1"/>
          </p:nvPr>
        </p:nvSpPr>
        <p:spPr>
          <a:xfrm>
            <a:off x="838200" y="2901950"/>
            <a:ext cx="10515600" cy="3275330"/>
          </a:xfrm>
        </p:spPr>
        <p:txBody>
          <a:bodyPr/>
          <a:p>
            <a:r>
              <a:rPr dirty="0">
                <a:latin typeface="Times New Roman" panose="02020603050405020304" pitchFamily="18" charset="0"/>
                <a:sym typeface="+mn-ea"/>
              </a:rPr>
              <a:t>Clustering produced meaningful segments which can guide business targeting. Apriori rules added depth by showing relationships between demographics and behavior. Challenges included tuning hyperparameters and interpreting sparse patterns.</a:t>
            </a:r>
            <a:endParaRPr dirty="0">
              <a:latin typeface="Times New Roman" panose="02020603050405020304" pitchFamily="18" charset="0"/>
            </a:endParaRP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latin typeface="Calibri" panose="020F0502020204030204" charset="0"/>
                <a:sym typeface="+mn-ea"/>
              </a:rPr>
              <a:t>				</a:t>
            </a:r>
            <a:r>
              <a:rPr b="1" dirty="0">
                <a:latin typeface="Calibri" panose="020F0502020204030204" charset="0"/>
                <a:sym typeface="+mn-ea"/>
              </a:rPr>
              <a:t>Conclusions </a:t>
            </a:r>
            <a:endParaRPr lang="en-US"/>
          </a:p>
        </p:txBody>
      </p:sp>
      <p:sp>
        <p:nvSpPr>
          <p:cNvPr id="3" name="Content Placeholder 2"/>
          <p:cNvSpPr>
            <a:spLocks noGrp="1"/>
          </p:cNvSpPr>
          <p:nvPr>
            <p:ph idx="1"/>
          </p:nvPr>
        </p:nvSpPr>
        <p:spPr>
          <a:xfrm>
            <a:off x="704215" y="2258060"/>
            <a:ext cx="10515600" cy="4351338"/>
          </a:xfrm>
        </p:spPr>
        <p:txBody>
          <a:bodyPr>
            <a:normAutofit lnSpcReduction="20000"/>
          </a:bodyPr>
          <a:p>
            <a:r>
              <a:rPr lang="en-US" altLang="en-US"/>
              <a:t>Successfully segmented mall customers using K-Means, Hierarchical, and DBSCAN clustering.</a:t>
            </a:r>
            <a:endParaRPr lang="en-US" altLang="en-US"/>
          </a:p>
          <a:p>
            <a:endParaRPr lang="en-US" altLang="en-US"/>
          </a:p>
          <a:p>
            <a:r>
              <a:rPr lang="en-US" altLang="en-US"/>
              <a:t>Identified actionable customer groups like “High Value”, “Low Spenders”, and “Young Spenders”.</a:t>
            </a:r>
            <a:endParaRPr lang="en-US" altLang="en-US"/>
          </a:p>
          <a:p>
            <a:endParaRPr lang="en-US" altLang="en-US"/>
          </a:p>
          <a:p>
            <a:r>
              <a:rPr lang="en-US" altLang="en-US"/>
              <a:t>Applied Association Rule Mining to uncover meaningful behavioral patterns within each segment.</a:t>
            </a:r>
            <a:endParaRPr lang="en-US" altLang="en-US"/>
          </a:p>
          <a:p>
            <a:endParaRPr lang="en-US" altLang="en-US"/>
          </a:p>
          <a:p>
            <a:r>
              <a:rPr lang="en-US" altLang="en-US"/>
              <a:t>Gained valuable insights into demographic + spending behavior useful for targeted marketing</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latin typeface="Calibri" panose="020F0502020204030204" charset="0"/>
                <a:sym typeface="+mn-ea"/>
              </a:rPr>
              <a:t>				</a:t>
            </a:r>
            <a:r>
              <a:rPr b="1" dirty="0">
                <a:latin typeface="Calibri" panose="020F0502020204030204" charset="0"/>
                <a:sym typeface="+mn-ea"/>
              </a:rPr>
              <a:t>References</a:t>
            </a:r>
            <a:endParaRPr lang="en-US"/>
          </a:p>
        </p:txBody>
      </p:sp>
      <p:sp>
        <p:nvSpPr>
          <p:cNvPr id="3" name="Content Placeholder 2"/>
          <p:cNvSpPr>
            <a:spLocks noGrp="1"/>
          </p:cNvSpPr>
          <p:nvPr>
            <p:ph idx="1"/>
          </p:nvPr>
        </p:nvSpPr>
        <p:spPr>
          <a:xfrm>
            <a:off x="241935" y="2258060"/>
            <a:ext cx="11950065" cy="4351655"/>
          </a:xfrm>
        </p:spPr>
        <p:txBody>
          <a:bodyPr/>
          <a:p>
            <a:pPr eaLnBrk="1" hangingPunct="1">
              <a:lnSpc>
                <a:spcPts val="2115"/>
              </a:lnSpc>
              <a:buNone/>
            </a:pPr>
            <a:r>
              <a:rPr lang="en-US"/>
              <a:t> </a:t>
            </a:r>
            <a:r>
              <a:rPr dirty="0">
                <a:latin typeface="Times New Roman" panose="02020603050405020304" pitchFamily="18" charset="0"/>
                <a:sym typeface="+mn-ea"/>
              </a:rPr>
              <a:t>[1]    Tan, P.-N., Steinbach, M., &amp; Kumar, V. (2018). Introduction to Data Mining.</a:t>
            </a:r>
            <a:endParaRPr dirty="0">
              <a:latin typeface="Times New Roman" panose="02020603050405020304" pitchFamily="18" charset="0"/>
            </a:endParaRPr>
          </a:p>
          <a:p>
            <a:pPr eaLnBrk="1" hangingPunct="1">
              <a:lnSpc>
                <a:spcPts val="2115"/>
              </a:lnSpc>
              <a:buNone/>
            </a:pPr>
            <a:r>
              <a:rPr dirty="0">
                <a:latin typeface="Times New Roman" panose="02020603050405020304" pitchFamily="18" charset="0"/>
                <a:sym typeface="+mn-ea"/>
              </a:rPr>
              <a:t>[2]    Han, J., Kamber, M., &amp; Pei, J. (2011). Data Mining: Concepts and</a:t>
            </a:r>
            <a:r>
              <a:rPr lang="en-US" dirty="0">
                <a:latin typeface="Times New Roman" panose="02020603050405020304" pitchFamily="18" charset="0"/>
                <a:sym typeface="+mn-ea"/>
              </a:rPr>
              <a:t>    </a:t>
            </a:r>
            <a:endParaRPr lang="en-US" dirty="0">
              <a:latin typeface="Times New Roman" panose="02020603050405020304" pitchFamily="18" charset="0"/>
              <a:sym typeface="+mn-ea"/>
            </a:endParaRPr>
          </a:p>
          <a:p>
            <a:pPr eaLnBrk="1" hangingPunct="1">
              <a:lnSpc>
                <a:spcPts val="2115"/>
              </a:lnSpc>
              <a:buNone/>
            </a:pPr>
            <a:r>
              <a:rPr lang="en-US" dirty="0">
                <a:latin typeface="Times New Roman" panose="02020603050405020304" pitchFamily="18" charset="0"/>
                <a:sym typeface="+mn-ea"/>
              </a:rPr>
              <a:t>         </a:t>
            </a:r>
            <a:r>
              <a:rPr dirty="0">
                <a:latin typeface="Times New Roman" panose="02020603050405020304" pitchFamily="18" charset="0"/>
                <a:sym typeface="+mn-ea"/>
              </a:rPr>
              <a:t>Techniques.</a:t>
            </a:r>
            <a:endParaRPr dirty="0">
              <a:latin typeface="Times New Roman" panose="02020603050405020304" pitchFamily="18" charset="0"/>
            </a:endParaRPr>
          </a:p>
          <a:p>
            <a:pPr algn="just" eaLnBrk="1" hangingPunct="1">
              <a:lnSpc>
                <a:spcPts val="2115"/>
              </a:lnSpc>
              <a:buNone/>
            </a:pPr>
            <a:r>
              <a:rPr dirty="0">
                <a:latin typeface="Times New Roman" panose="02020603050405020304" pitchFamily="18" charset="0"/>
                <a:sym typeface="+mn-ea"/>
              </a:rPr>
              <a:t>[3]    Mlxtend Documentation: </a:t>
            </a:r>
            <a:r>
              <a:rPr dirty="0">
                <a:latin typeface="Times New Roman" panose="02020603050405020304" pitchFamily="18" charset="0"/>
                <a:sym typeface="+mn-ea"/>
                <a:hlinkClick r:id="rId1"/>
              </a:rPr>
              <a:t>https://rasbt.github.io/mlxtend/</a:t>
            </a:r>
            <a:endParaRPr dirty="0">
              <a:latin typeface="Times New Roman" panose="02020603050405020304" pitchFamily="18" charset="0"/>
              <a:hlinkClick r:id="rId1"/>
            </a:endParaRPr>
          </a:p>
          <a:p>
            <a:pPr algn="just" eaLnBrk="1" hangingPunct="1">
              <a:lnSpc>
                <a:spcPts val="2115"/>
              </a:lnSpc>
              <a:spcAft>
                <a:spcPts val="1675"/>
              </a:spcAft>
              <a:buNone/>
            </a:pPr>
            <a:r>
              <a:rPr dirty="0">
                <a:latin typeface="Times New Roman" panose="02020603050405020304" pitchFamily="18" charset="0"/>
                <a:sym typeface="+mn-ea"/>
              </a:rPr>
              <a:t>[4]    Scikit-learn Documentation: </a:t>
            </a:r>
            <a:r>
              <a:rPr dirty="0">
                <a:latin typeface="Times New Roman" panose="02020603050405020304" pitchFamily="18" charset="0"/>
                <a:sym typeface="+mn-ea"/>
                <a:hlinkClick r:id="rId2"/>
              </a:rPr>
              <a:t>https://scikit-learn.org/</a:t>
            </a:r>
            <a:endParaRPr dirty="0">
              <a:latin typeface="Times New Roman" panose="02020603050405020304" pitchFamily="18" charset="0"/>
              <a:hlinkClick r:id="rId2"/>
            </a:endParaRPr>
          </a:p>
          <a:p>
            <a:pPr marL="0" indent="0">
              <a:buNone/>
            </a:pP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latin typeface="Calibri" panose="020F0502020204030204" charset="0"/>
                <a:sym typeface="+mn-ea"/>
              </a:rPr>
              <a:t>			</a:t>
            </a:r>
            <a:r>
              <a:rPr b="1" dirty="0">
                <a:latin typeface="Calibri" panose="020F0502020204030204" charset="0"/>
                <a:sym typeface="+mn-ea"/>
              </a:rPr>
              <a:t>Cluster Analysis</a:t>
            </a:r>
            <a:endParaRPr lang="en-US"/>
          </a:p>
        </p:txBody>
      </p:sp>
      <p:sp>
        <p:nvSpPr>
          <p:cNvPr id="4" name="Content Placeholder 3"/>
          <p:cNvSpPr/>
          <p:nvPr>
            <p:ph idx="1"/>
          </p:nvPr>
        </p:nvSpPr>
        <p:spPr/>
        <p:txBody>
          <a:bodyPr/>
          <a:p>
            <a:r>
              <a:rPr lang="en-US" altLang="en-US"/>
              <a:t>Cluster analysis was performed using K-Means, Hierarchical Clustering, and DBSCAN. The Elbow Method suggested 5 optimal clusters for K-Means, revealing distinct customer segments like High Value, Young Spenders, and Careful Spenders. Hierarchical clustering supported this segmentation, while DBSCAN identified fewer patterns. K-Means results were most interpretable and used for further analysis. Visualizations highlighted clear group differences and segment distribution, aiding in personalized marketing and customer targeting strategies</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b="1" dirty="0">
                <a:latin typeface="Calibri" panose="020F0502020204030204" charset="0"/>
                <a:sym typeface="+mn-ea"/>
              </a:rPr>
              <a:t>Association Rule Insights</a:t>
            </a:r>
            <a:endParaRPr lang="en-US"/>
          </a:p>
        </p:txBody>
      </p:sp>
      <p:sp>
        <p:nvSpPr>
          <p:cNvPr id="3" name="Content Placeholder 2"/>
          <p:cNvSpPr>
            <a:spLocks noGrp="1"/>
          </p:cNvSpPr>
          <p:nvPr>
            <p:ph idx="1"/>
          </p:nvPr>
        </p:nvSpPr>
        <p:spPr>
          <a:xfrm>
            <a:off x="361315" y="1691005"/>
            <a:ext cx="11572875" cy="4898390"/>
          </a:xfrm>
        </p:spPr>
        <p:txBody>
          <a:bodyPr>
            <a:normAutofit fontScale="70000"/>
          </a:bodyPr>
          <a:p>
            <a:r>
              <a:rPr lang="en-US"/>
              <a:t> </a:t>
            </a:r>
            <a:r>
              <a:rPr lang="en-US" altLang="en-US"/>
              <a:t>To uncover behavioral patterns within each customer segment, the following steps were applied:</a:t>
            </a:r>
            <a:endParaRPr lang="en-US" altLang="en-US"/>
          </a:p>
          <a:p>
            <a:pPr marL="457200" indent="-457200">
              <a:buAutoNum type="arabicPeriod"/>
            </a:pPr>
            <a:r>
              <a:rPr lang="en-US" altLang="en-US"/>
              <a:t>Categorization: Age, income, and spending score were discretized into labeled categories (e.g., &lt;25, High, Low).</a:t>
            </a:r>
            <a:endParaRPr lang="en-US" altLang="en-US"/>
          </a:p>
          <a:p>
            <a:pPr marL="457200" indent="-457200">
              <a:buAutoNum type="arabicPeriod"/>
            </a:pPr>
            <a:r>
              <a:rPr lang="en-US" altLang="en-US"/>
              <a:t>Transaction Creation: Each customer’s attributes were transformed into a list of items representing their profile.</a:t>
            </a:r>
            <a:endParaRPr lang="en-US" altLang="en-US"/>
          </a:p>
          <a:p>
            <a:pPr marL="457200" indent="-457200">
              <a:buAutoNum type="arabicPeriod"/>
            </a:pPr>
            <a:r>
              <a:rPr lang="en-US" altLang="en-US"/>
              <a:t>Encoding: Using TransactionEncoder, these item lists were converted into a binary format suitable for mining.</a:t>
            </a:r>
            <a:endParaRPr lang="en-US" altLang="en-US"/>
          </a:p>
          <a:p>
            <a:pPr marL="457200" indent="-457200">
              <a:buAutoNum type="arabicPeriod"/>
            </a:pPr>
            <a:r>
              <a:rPr lang="en-US" altLang="en-US"/>
              <a:t>Frequent Itemsets: The Apriori algorithm was applied with a minimum support threshold of 0.2 to identify frequent attribute combinations.</a:t>
            </a:r>
            <a:endParaRPr lang="en-US" altLang="en-US"/>
          </a:p>
          <a:p>
            <a:pPr marL="457200" indent="-457200">
              <a:buAutoNum type="arabicPeriod"/>
            </a:pPr>
            <a:r>
              <a:rPr lang="en-US" altLang="en-US"/>
              <a:t>Association Rules: From the frequent itemsets, rules were generated based on a minimum confidence of 0.6. The rules were sorted by lift to highlight the strongest associations.</a:t>
            </a:r>
            <a:endParaRPr lang="en-US" altLang="en-US"/>
          </a:p>
          <a:p>
            <a:pPr marL="0" indent="0">
              <a:buNone/>
            </a:pPr>
            <a:r>
              <a:rPr lang="en-US" altLang="en-US"/>
              <a:t>This approach enabled discovery of patterns such as:</a:t>
            </a:r>
            <a:endParaRPr lang="en-US" altLang="en-US"/>
          </a:p>
          <a:p>
            <a:pPr marL="0" indent="0">
              <a:buNone/>
            </a:pPr>
            <a:r>
              <a:rPr lang="en-US" altLang="en-US"/>
              <a:t>High-income customers in the “High Value” segment are frequently associated with high spending behavior.</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b="1" dirty="0">
                <a:latin typeface="Calibri" panose="020F0502020204030204" charset="0"/>
                <a:sym typeface="+mn-ea"/>
              </a:rPr>
              <a:t>Challenges Faced</a:t>
            </a:r>
            <a:endParaRPr lang="en-US"/>
          </a:p>
        </p:txBody>
      </p:sp>
      <p:sp>
        <p:nvSpPr>
          <p:cNvPr id="3" name="Content Placeholder 2"/>
          <p:cNvSpPr>
            <a:spLocks noGrp="1"/>
          </p:cNvSpPr>
          <p:nvPr>
            <p:ph idx="1"/>
          </p:nvPr>
        </p:nvSpPr>
        <p:spPr>
          <a:xfrm>
            <a:off x="644525" y="1497330"/>
            <a:ext cx="10515600" cy="2277745"/>
          </a:xfrm>
        </p:spPr>
        <p:txBody>
          <a:bodyPr>
            <a:normAutofit fontScale="80000"/>
          </a:bodyPr>
          <a:p>
            <a:r>
              <a:rPr lang="en-US" altLang="en-US" dirty="0">
                <a:latin typeface="Times New Roman" panose="02020603050405020304" pitchFamily="18" charset="0"/>
              </a:rPr>
              <a:t>Feature Selection: Choosing the most relevant features for clustering and association rule mining required in-depth domain understanding and multiple iterations to fine-tune the analysis.</a:t>
            </a:r>
            <a:endParaRPr lang="en-US" altLang="en-US" dirty="0">
              <a:latin typeface="Times New Roman" panose="02020603050405020304" pitchFamily="18" charset="0"/>
            </a:endParaRPr>
          </a:p>
          <a:p>
            <a:r>
              <a:rPr lang="en-US" altLang="en-US" dirty="0">
                <a:latin typeface="Times New Roman" panose="02020603050405020304" pitchFamily="18" charset="0"/>
              </a:rPr>
              <a:t>Data Sparsity: A major issue during association rule mining was the sparsity of the data. Some segments had fewer records, resulting in limited or weak association rules, which affected the reliability of insights.</a:t>
            </a:r>
            <a:endParaRPr lang="en-US"/>
          </a:p>
        </p:txBody>
      </p:sp>
      <p:sp>
        <p:nvSpPr>
          <p:cNvPr id="4" name="Title 1"/>
          <p:cNvSpPr>
            <a:spLocks noGrp="1"/>
          </p:cNvSpPr>
          <p:nvPr/>
        </p:nvSpPr>
        <p:spPr>
          <a:xfrm>
            <a:off x="838200" y="34290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457200" eaLnBrk="1" hangingPunct="1">
              <a:spcAft>
                <a:spcPts val="625"/>
              </a:spcAft>
              <a:buNone/>
            </a:pPr>
            <a:r>
              <a:rPr lang="en-US" b="1" dirty="0">
                <a:latin typeface="Calibri" panose="020F0502020204030204" charset="0"/>
                <a:sym typeface="+mn-ea"/>
              </a:rPr>
              <a:t>                    </a:t>
            </a:r>
            <a:r>
              <a:rPr b="1" dirty="0">
                <a:latin typeface="Calibri" panose="020F0502020204030204" charset="0"/>
                <a:sym typeface="+mn-ea"/>
              </a:rPr>
              <a:t>Future Work</a:t>
            </a:r>
            <a:endParaRPr lang="en-US"/>
          </a:p>
        </p:txBody>
      </p:sp>
      <p:sp>
        <p:nvSpPr>
          <p:cNvPr id="5" name="Content Placeholder 2"/>
          <p:cNvSpPr>
            <a:spLocks noGrp="1"/>
          </p:cNvSpPr>
          <p:nvPr/>
        </p:nvSpPr>
        <p:spPr>
          <a:xfrm>
            <a:off x="838200" y="4657090"/>
            <a:ext cx="10515600" cy="1802765"/>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ts val="2115"/>
              </a:lnSpc>
            </a:pPr>
            <a:r>
              <a:rPr lang="en-US" altLang="en-US" dirty="0">
                <a:latin typeface="Times New Roman" panose="02020603050405020304" pitchFamily="18" charset="0"/>
                <a:sym typeface="+mn-ea"/>
              </a:rPr>
              <a:t>Future work could focus on optimizing DBSCAN parameters and exploring other clustering methods like GMM or SOM for better segmentation. Dimensionality reduction techniques like PCA could improve clustering performance. Advanced association rule mining methods, such as FPGrowth, could uncover stronger insights. Additionally, incorporating external customer data could further refine segmentation and analysis</a:t>
            </a:r>
            <a:endParaRPr lang="en-US" altLang="en-US" dirty="0">
              <a:latin typeface="Times New Roman" panose="02020603050405020304" pitchFamily="18"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b="1" dirty="0">
                <a:latin typeface="Calibri" panose="020F0502020204030204" charset="0"/>
                <a:sym typeface="+mn-ea"/>
              </a:rPr>
              <a:t>Final Thoughts</a:t>
            </a:r>
            <a:endParaRPr lang="en-US"/>
          </a:p>
        </p:txBody>
      </p:sp>
      <p:sp>
        <p:nvSpPr>
          <p:cNvPr id="3" name="Content Placeholder 2"/>
          <p:cNvSpPr>
            <a:spLocks noGrp="1"/>
          </p:cNvSpPr>
          <p:nvPr>
            <p:ph idx="1"/>
          </p:nvPr>
        </p:nvSpPr>
        <p:spPr/>
        <p:txBody>
          <a:bodyPr/>
          <a:p>
            <a:r>
              <a:rPr lang="en-US" altLang="en-US"/>
              <a:t>This analysis successfully identified distinct customer segments using clustering and association rule mining techniques, providing valuable insights for targeted marketing. While challenges such as data sparsity and parameter tuning were encountered, they were addressed through iteration and domain knowledge. Future work can enhance these methods with advanced techniques, improving the robustness and interpretability of the findings. Overall, this approach lays a solid foundation for actionable customer segmentation strategies.</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78180"/>
            <a:ext cx="10515600" cy="1325563"/>
          </a:xfrm>
        </p:spPr>
        <p:txBody>
          <a:bodyPr/>
          <a:p>
            <a:r>
              <a:rPr lang="en-US"/>
              <a:t>				   </a:t>
            </a:r>
            <a:r>
              <a:rPr b="1" dirty="0">
                <a:latin typeface="Calibri" panose="020F0502020204030204" charset="0"/>
                <a:sym typeface="+mn-ea"/>
              </a:rPr>
              <a:t>Abstract</a:t>
            </a:r>
            <a:endParaRPr lang="en-US"/>
          </a:p>
        </p:txBody>
      </p:sp>
      <p:sp>
        <p:nvSpPr>
          <p:cNvPr id="3" name="Content Placeholder 2"/>
          <p:cNvSpPr>
            <a:spLocks noGrp="1"/>
          </p:cNvSpPr>
          <p:nvPr>
            <p:ph idx="1"/>
          </p:nvPr>
        </p:nvSpPr>
        <p:spPr>
          <a:xfrm>
            <a:off x="838200" y="2332990"/>
            <a:ext cx="10515600" cy="3844290"/>
          </a:xfrm>
        </p:spPr>
        <p:txBody>
          <a:bodyPr/>
          <a:p>
            <a:r>
              <a:rPr dirty="0">
                <a:latin typeface="Times New Roman" panose="02020603050405020304" pitchFamily="18" charset="0"/>
                <a:sym typeface="+mn-ea"/>
              </a:rPr>
              <a:t>This project explores customer segmentation using clustering and behavioral pattern mining with association rules on mall customer data. We aimed to identify meaningful customer groups based on demographic and spending patterns. K-Means clustering helped segment the customer base, while Apriori algorithm uncovered shopping behavior associations. The findings demonstrate that unsupervised learning techniques can provide actionable business insights.</a:t>
            </a:r>
            <a:endParaRPr dirty="0">
              <a:latin typeface="Times New Roman" panose="02020603050405020304" pitchFamily="18" charset="0"/>
            </a:endParaRPr>
          </a:p>
          <a:p>
            <a:pPr marL="0" inden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latin typeface="Calibri" panose="020F0502020204030204" charset="0"/>
                <a:sym typeface="+mn-ea"/>
              </a:rPr>
              <a:t>				</a:t>
            </a:r>
            <a:r>
              <a:rPr b="1" dirty="0">
                <a:latin typeface="Calibri" panose="020F0502020204030204" charset="0"/>
                <a:sym typeface="+mn-ea"/>
              </a:rPr>
              <a:t>Introduction</a:t>
            </a:r>
            <a:endParaRPr lang="en-US"/>
          </a:p>
        </p:txBody>
      </p:sp>
      <p:sp>
        <p:nvSpPr>
          <p:cNvPr id="3" name="Content Placeholder 2"/>
          <p:cNvSpPr>
            <a:spLocks noGrp="1"/>
          </p:cNvSpPr>
          <p:nvPr>
            <p:ph idx="1"/>
          </p:nvPr>
        </p:nvSpPr>
        <p:spPr>
          <a:xfrm>
            <a:off x="838200" y="2183765"/>
            <a:ext cx="10515600" cy="3472180"/>
          </a:xfrm>
        </p:spPr>
        <p:txBody>
          <a:bodyPr/>
          <a:p>
            <a:r>
              <a:rPr dirty="0">
                <a:latin typeface="Times New Roman" panose="02020603050405020304" pitchFamily="18" charset="0"/>
                <a:sym typeface="+mn-ea"/>
              </a:rPr>
              <a:t>Businesses often struggle to understand their diverse customer base. With rising data availability, machine learning offers a scalable way to identify customer segments and patterns. This project applied unsupervised learning to cluster customers and reveal spending behaviors using a real-world dataset. We used clustering (K-Means) and association rule mining (Apriori) on mall customer data, focusing on demographic variables such as age, income, and spending scores.</a:t>
            </a:r>
            <a:endParaRPr dirty="0">
              <a:latin typeface="Times New Roman" panose="02020603050405020304" pitchFamily="18" charset="0"/>
            </a:endParaRP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dirty="0">
                <a:latin typeface="Calibri" panose="020F0502020204030204" charset="0"/>
                <a:sym typeface="+mn-ea"/>
              </a:rPr>
              <a:t>	   </a:t>
            </a:r>
            <a:r>
              <a:rPr b="1" dirty="0">
                <a:latin typeface="Calibri" panose="020F0502020204030204" charset="0"/>
                <a:sym typeface="+mn-ea"/>
              </a:rPr>
              <a:t>Problem Statement and Motivation</a:t>
            </a:r>
            <a:endParaRPr lang="en-US"/>
          </a:p>
        </p:txBody>
      </p:sp>
      <p:sp>
        <p:nvSpPr>
          <p:cNvPr id="3" name="Content Placeholder 2"/>
          <p:cNvSpPr>
            <a:spLocks noGrp="1"/>
          </p:cNvSpPr>
          <p:nvPr>
            <p:ph idx="1"/>
          </p:nvPr>
        </p:nvSpPr>
        <p:spPr>
          <a:xfrm>
            <a:off x="838200" y="2223770"/>
            <a:ext cx="10515600" cy="3953510"/>
          </a:xfrm>
        </p:spPr>
        <p:txBody>
          <a:bodyPr/>
          <a:p>
            <a:r>
              <a:rPr lang="en-US"/>
              <a:t> </a:t>
            </a:r>
            <a:r>
              <a:rPr dirty="0">
                <a:latin typeface="Times New Roman" panose="02020603050405020304" pitchFamily="18" charset="0"/>
                <a:sym typeface="+mn-ea"/>
              </a:rPr>
              <a:t>The goal of this project is to group customers with similar characteristics for better marketing strategies. Understanding distinct customer segments helps tailor services, offers, and improve customer experience. Motivated by the retail industry's push for personalization, we use clustering to discover patterns and association rule mining to analyze relationships among purchased items.</a:t>
            </a:r>
            <a:endParaRPr dirty="0">
              <a:latin typeface="Times New Roman" panose="02020603050405020304" pitchFamily="18" charset="0"/>
            </a:endParaRPr>
          </a:p>
          <a:p>
            <a:pPr marL="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b="1" dirty="0">
                <a:latin typeface="Calibri" panose="020F0502020204030204" charset="0"/>
                <a:sym typeface="+mn-ea"/>
              </a:rPr>
              <a:t>Related Work</a:t>
            </a:r>
            <a:endParaRPr lang="en-US"/>
          </a:p>
        </p:txBody>
      </p:sp>
      <p:sp>
        <p:nvSpPr>
          <p:cNvPr id="3" name="Content Placeholder 2"/>
          <p:cNvSpPr>
            <a:spLocks noGrp="1"/>
          </p:cNvSpPr>
          <p:nvPr>
            <p:ph idx="1"/>
          </p:nvPr>
        </p:nvSpPr>
        <p:spPr>
          <a:xfrm>
            <a:off x="838200" y="2303145"/>
            <a:ext cx="10515600" cy="4351338"/>
          </a:xfrm>
        </p:spPr>
        <p:txBody>
          <a:bodyPr/>
          <a:p>
            <a:r>
              <a:rPr dirty="0">
                <a:latin typeface="Times New Roman" panose="02020603050405020304" pitchFamily="18" charset="0"/>
                <a:sym typeface="+mn-ea"/>
              </a:rPr>
              <a:t>Customer segmentation has been widely used in marketing analytics. Various works have employed K-Means, Hierarchical Clustering, and DBSCAN for segmentation tasks. Past studies also used Apriori and FP-Growth algorithms for market basket analysis. Our work builds on these by combining both techniques and applying them to the Mall_Customers dataset, providing visualization-backed insights.</a:t>
            </a:r>
            <a:endParaRPr dirty="0">
              <a:latin typeface="Times New Roman" panose="02020603050405020304" pitchFamily="18" charset="0"/>
            </a:endParaRPr>
          </a:p>
          <a:p>
            <a:pPr marL="0" inden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34060" y="186690"/>
            <a:ext cx="10515600" cy="1325563"/>
          </a:xfrm>
        </p:spPr>
        <p:txBody>
          <a:bodyPr/>
          <a:p>
            <a:r>
              <a:rPr lang="en-US" b="1" dirty="0">
                <a:latin typeface="Calibri" panose="020F0502020204030204" charset="0"/>
                <a:sym typeface="+mn-ea"/>
              </a:rPr>
              <a:t>		</a:t>
            </a:r>
            <a:r>
              <a:rPr b="1" dirty="0">
                <a:latin typeface="Calibri" panose="020F0502020204030204" charset="0"/>
                <a:sym typeface="+mn-ea"/>
              </a:rPr>
              <a:t>Solution and Implementation</a:t>
            </a:r>
            <a:endParaRPr lang="en-US"/>
          </a:p>
        </p:txBody>
      </p:sp>
      <p:sp>
        <p:nvSpPr>
          <p:cNvPr id="3" name="Content Placeholder 2"/>
          <p:cNvSpPr>
            <a:spLocks noGrp="1"/>
          </p:cNvSpPr>
          <p:nvPr>
            <p:ph idx="1"/>
          </p:nvPr>
        </p:nvSpPr>
        <p:spPr>
          <a:xfrm>
            <a:off x="838200" y="1512570"/>
            <a:ext cx="10515600" cy="4351338"/>
          </a:xfrm>
        </p:spPr>
        <p:txBody>
          <a:bodyPr>
            <a:normAutofit lnSpcReduction="10000"/>
          </a:bodyPr>
          <a:p>
            <a:r>
              <a:rPr dirty="0">
                <a:latin typeface="Times New Roman" panose="02020603050405020304" pitchFamily="18" charset="0"/>
                <a:sym typeface="+mn-ea"/>
              </a:rPr>
              <a:t>The dataset consists of 200 customer records with attributes: Gender, Age, Annual Income, and Spending Score. We performed the following steps:</a:t>
            </a:r>
            <a:endParaRPr dirty="0">
              <a:latin typeface="Times New Roman" panose="02020603050405020304" pitchFamily="18" charset="0"/>
              <a:sym typeface="+mn-ea"/>
            </a:endParaRPr>
          </a:p>
          <a:p>
            <a:pPr marL="0" indent="0">
              <a:buNone/>
            </a:pPr>
            <a:endParaRPr dirty="0">
              <a:latin typeface="Times New Roman" panose="02020603050405020304" pitchFamily="18" charset="0"/>
            </a:endParaRPr>
          </a:p>
          <a:p>
            <a:pPr algn="just" eaLnBrk="1" hangingPunct="1">
              <a:lnSpc>
                <a:spcPts val="2115"/>
              </a:lnSpc>
              <a:buNone/>
            </a:pPr>
            <a:r>
              <a:rPr dirty="0">
                <a:latin typeface="Times New Roman" panose="02020603050405020304" pitchFamily="18" charset="0"/>
                <a:sym typeface="+mn-ea"/>
              </a:rPr>
              <a:t>1.    Data Cleaning and Feature Selection</a:t>
            </a:r>
            <a:endParaRPr dirty="0">
              <a:latin typeface="Times New Roman" panose="02020603050405020304" pitchFamily="18" charset="0"/>
            </a:endParaRPr>
          </a:p>
          <a:p>
            <a:pPr algn="just" eaLnBrk="1" hangingPunct="1">
              <a:lnSpc>
                <a:spcPts val="2115"/>
              </a:lnSpc>
              <a:buNone/>
            </a:pPr>
            <a:r>
              <a:rPr dirty="0">
                <a:latin typeface="Times New Roman" panose="02020603050405020304" pitchFamily="18" charset="0"/>
                <a:sym typeface="+mn-ea"/>
              </a:rPr>
              <a:t>2.    Data Standardization</a:t>
            </a:r>
            <a:endParaRPr dirty="0">
              <a:latin typeface="Times New Roman" panose="02020603050405020304" pitchFamily="18" charset="0"/>
            </a:endParaRPr>
          </a:p>
          <a:p>
            <a:pPr algn="just" eaLnBrk="1" hangingPunct="1">
              <a:lnSpc>
                <a:spcPts val="2115"/>
              </a:lnSpc>
              <a:buNone/>
            </a:pPr>
            <a:r>
              <a:rPr dirty="0">
                <a:latin typeface="Times New Roman" panose="02020603050405020304" pitchFamily="18" charset="0"/>
                <a:sym typeface="+mn-ea"/>
              </a:rPr>
              <a:t>3.    K-Means Clustering</a:t>
            </a:r>
            <a:endParaRPr dirty="0">
              <a:latin typeface="Times New Roman" panose="02020603050405020304" pitchFamily="18" charset="0"/>
            </a:endParaRPr>
          </a:p>
          <a:p>
            <a:pPr algn="just" eaLnBrk="1" hangingPunct="1">
              <a:lnSpc>
                <a:spcPts val="2115"/>
              </a:lnSpc>
              <a:buNone/>
            </a:pPr>
            <a:r>
              <a:rPr dirty="0">
                <a:latin typeface="Times New Roman" panose="02020603050405020304" pitchFamily="18" charset="0"/>
                <a:sym typeface="+mn-ea"/>
              </a:rPr>
              <a:t>4.    Visualization of Clusters</a:t>
            </a:r>
            <a:endParaRPr dirty="0">
              <a:latin typeface="Times New Roman" panose="02020603050405020304" pitchFamily="18" charset="0"/>
            </a:endParaRPr>
          </a:p>
          <a:p>
            <a:pPr algn="just" eaLnBrk="1" hangingPunct="1">
              <a:lnSpc>
                <a:spcPts val="2115"/>
              </a:lnSpc>
              <a:buNone/>
            </a:pPr>
            <a:r>
              <a:rPr dirty="0">
                <a:latin typeface="Times New Roman" panose="02020603050405020304" pitchFamily="18" charset="0"/>
                <a:sym typeface="+mn-ea"/>
              </a:rPr>
              <a:t>5.    Transaction encoding for association mining</a:t>
            </a:r>
            <a:endParaRPr dirty="0">
              <a:latin typeface="Times New Roman" panose="02020603050405020304" pitchFamily="18" charset="0"/>
            </a:endParaRPr>
          </a:p>
          <a:p>
            <a:pPr algn="just" eaLnBrk="1" hangingPunct="1">
              <a:lnSpc>
                <a:spcPts val="2115"/>
              </a:lnSpc>
              <a:spcAft>
                <a:spcPts val="1890"/>
              </a:spcAft>
              <a:buNone/>
            </a:pPr>
            <a:r>
              <a:rPr dirty="0">
                <a:latin typeface="Times New Roman" panose="02020603050405020304" pitchFamily="18" charset="0"/>
                <a:sym typeface="+mn-ea"/>
              </a:rPr>
              <a:t>6.    Application of Apriori algorithm</a:t>
            </a:r>
            <a:endParaRPr dirty="0">
              <a:latin typeface="Times New Roman" panose="02020603050405020304" pitchFamily="18" charset="0"/>
            </a:endParaRPr>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057910"/>
          </a:xfrm>
        </p:spPr>
        <p:txBody>
          <a:bodyPr/>
          <a:p>
            <a:r>
              <a:rPr lang="en-US" dirty="0">
                <a:latin typeface="Times New Roman" panose="02020603050405020304" pitchFamily="18" charset="0"/>
                <a:sym typeface="+mn-ea"/>
              </a:rPr>
              <a:t>     </a:t>
            </a:r>
            <a:r>
              <a:rPr dirty="0">
                <a:latin typeface="Times New Roman" panose="02020603050405020304" pitchFamily="18" charset="0"/>
                <a:sym typeface="+mn-ea"/>
              </a:rPr>
              <a:t>Sample code for scaling and clustering</a:t>
            </a:r>
            <a:r>
              <a:rPr lang="en-US" dirty="0">
                <a:latin typeface="Times New Roman" panose="02020603050405020304" pitchFamily="18" charset="0"/>
                <a:sym typeface="+mn-ea"/>
              </a:rPr>
              <a:t> </a:t>
            </a:r>
            <a:r>
              <a:rPr dirty="0">
                <a:latin typeface="Times New Roman" panose="02020603050405020304" pitchFamily="18" charset="0"/>
                <a:sym typeface="+mn-ea"/>
              </a:rPr>
              <a:t>:</a:t>
            </a:r>
            <a:endParaRPr lang="en-US"/>
          </a:p>
        </p:txBody>
      </p:sp>
      <p:sp>
        <p:nvSpPr>
          <p:cNvPr id="3" name="Content Placeholder 2"/>
          <p:cNvSpPr>
            <a:spLocks noGrp="1"/>
          </p:cNvSpPr>
          <p:nvPr>
            <p:ph idx="1"/>
          </p:nvPr>
        </p:nvSpPr>
        <p:spPr>
          <a:xfrm>
            <a:off x="406400" y="1057910"/>
            <a:ext cx="10813415" cy="5800090"/>
          </a:xfrm>
        </p:spPr>
        <p:txBody>
          <a:bodyPr>
            <a:normAutofit fontScale="80000"/>
          </a:bodyPr>
          <a:p>
            <a:pPr eaLnBrk="1" hangingPunct="1">
              <a:lnSpc>
                <a:spcPts val="1825"/>
              </a:lnSpc>
              <a:buNone/>
            </a:pPr>
            <a:r>
              <a:rPr lang="en-US" altLang="en-US"/>
              <a:t>from sklearn.preprocessing import LabelEncoder, StandardScaler</a:t>
            </a:r>
            <a:endParaRPr lang="en-US" altLang="en-US"/>
          </a:p>
          <a:p>
            <a:pPr eaLnBrk="1" hangingPunct="1">
              <a:lnSpc>
                <a:spcPts val="1825"/>
              </a:lnSpc>
              <a:buNone/>
            </a:pPr>
            <a:r>
              <a:rPr lang="en-US" altLang="en-US"/>
              <a:t>from sklearn.cluster import KMeans, DBSCAN, AgglomerativeClustering</a:t>
            </a:r>
            <a:endParaRPr lang="en-US" altLang="en-US"/>
          </a:p>
          <a:p>
            <a:pPr eaLnBrk="1" hangingPunct="1">
              <a:lnSpc>
                <a:spcPts val="1825"/>
              </a:lnSpc>
              <a:buNone/>
            </a:pPr>
            <a:endParaRPr lang="en-US" altLang="en-US"/>
          </a:p>
          <a:p>
            <a:pPr eaLnBrk="1" hangingPunct="1">
              <a:lnSpc>
                <a:spcPts val="1825"/>
              </a:lnSpc>
              <a:buNone/>
            </a:pPr>
            <a:r>
              <a:rPr lang="en-US" altLang="en-US"/>
              <a:t>df['Gender'] = LabelEncoder().fit_transform(df['Gender'])</a:t>
            </a:r>
            <a:endParaRPr lang="en-US" altLang="en-US"/>
          </a:p>
          <a:p>
            <a:pPr eaLnBrk="1" hangingPunct="1">
              <a:lnSpc>
                <a:spcPts val="1825"/>
              </a:lnSpc>
              <a:buNone/>
            </a:pPr>
            <a:r>
              <a:rPr lang="en-US" altLang="en-US"/>
              <a:t>scaler = StandardScaler()</a:t>
            </a:r>
            <a:endParaRPr lang="en-US" altLang="en-US"/>
          </a:p>
          <a:p>
            <a:pPr eaLnBrk="1" hangingPunct="1">
              <a:lnSpc>
                <a:spcPts val="1825"/>
              </a:lnSpc>
              <a:buNone/>
            </a:pPr>
            <a:r>
              <a:rPr lang="en-US" altLang="en-US"/>
              <a:t>df_scaled = scaler.fit_transform(df[['Age', 'Annual Income (k$)', 'Spending</a:t>
            </a:r>
            <a:endParaRPr lang="en-US" altLang="en-US"/>
          </a:p>
          <a:p>
            <a:pPr eaLnBrk="1" hangingPunct="1">
              <a:lnSpc>
                <a:spcPts val="1825"/>
              </a:lnSpc>
              <a:buNone/>
            </a:pPr>
            <a:r>
              <a:rPr lang="en-US" altLang="en-US"/>
              <a:t> Score (1-100)']])</a:t>
            </a:r>
            <a:endParaRPr lang="en-US" altLang="en-US"/>
          </a:p>
          <a:p>
            <a:pPr eaLnBrk="1" hangingPunct="1">
              <a:lnSpc>
                <a:spcPts val="1825"/>
              </a:lnSpc>
              <a:buNone/>
            </a:pPr>
            <a:endParaRPr lang="en-US" altLang="en-US"/>
          </a:p>
          <a:p>
            <a:pPr eaLnBrk="1" hangingPunct="1">
              <a:lnSpc>
                <a:spcPts val="1825"/>
              </a:lnSpc>
              <a:buNone/>
            </a:pPr>
            <a:r>
              <a:rPr lang="en-US" altLang="en-US"/>
              <a:t>kmeans = KMeans(n_clusters=5, random_state=42)</a:t>
            </a:r>
            <a:endParaRPr lang="en-US" altLang="en-US"/>
          </a:p>
          <a:p>
            <a:pPr eaLnBrk="1" hangingPunct="1">
              <a:lnSpc>
                <a:spcPts val="1825"/>
              </a:lnSpc>
              <a:buNone/>
            </a:pPr>
            <a:r>
              <a:rPr lang="en-US" altLang="en-US"/>
              <a:t>df['KMeans_Cluster'] = kmeans.fit_predict(df_scaled)</a:t>
            </a:r>
            <a:endParaRPr lang="en-US" altLang="en-US"/>
          </a:p>
          <a:p>
            <a:pPr eaLnBrk="1" hangingPunct="1">
              <a:lnSpc>
                <a:spcPts val="1825"/>
              </a:lnSpc>
              <a:buNone/>
            </a:pPr>
            <a:endParaRPr lang="en-US" altLang="en-US"/>
          </a:p>
          <a:p>
            <a:pPr eaLnBrk="1" hangingPunct="1">
              <a:lnSpc>
                <a:spcPts val="1825"/>
              </a:lnSpc>
              <a:buNone/>
            </a:pPr>
            <a:r>
              <a:rPr lang="en-US" altLang="en-US"/>
              <a:t>hc = AgglomerativeClustering(n_clusters=5, linkage='ward')</a:t>
            </a:r>
            <a:endParaRPr lang="en-US" altLang="en-US"/>
          </a:p>
          <a:p>
            <a:pPr eaLnBrk="1" hangingPunct="1">
              <a:lnSpc>
                <a:spcPts val="1825"/>
              </a:lnSpc>
              <a:buNone/>
            </a:pPr>
            <a:r>
              <a:rPr lang="en-US" altLang="en-US"/>
              <a:t>df['Hierarchical_Cluster'] = hc.fit_predict(df_scaled)</a:t>
            </a:r>
            <a:endParaRPr lang="en-US" altLang="en-US"/>
          </a:p>
          <a:p>
            <a:pPr eaLnBrk="1" hangingPunct="1">
              <a:lnSpc>
                <a:spcPts val="1825"/>
              </a:lnSpc>
              <a:buNone/>
            </a:pPr>
            <a:endParaRPr lang="en-US" altLang="en-US"/>
          </a:p>
          <a:p>
            <a:pPr eaLnBrk="1" hangingPunct="1">
              <a:lnSpc>
                <a:spcPts val="1825"/>
              </a:lnSpc>
              <a:buNone/>
            </a:pPr>
            <a:r>
              <a:rPr lang="en-US" altLang="en-US"/>
              <a:t>db = DBSCAN(eps=0.5, min_samples=5)</a:t>
            </a:r>
            <a:endParaRPr lang="en-US" altLang="en-US"/>
          </a:p>
          <a:p>
            <a:pPr eaLnBrk="1" hangingPunct="1">
              <a:lnSpc>
                <a:spcPts val="1825"/>
              </a:lnSpc>
              <a:buNone/>
            </a:pPr>
            <a:r>
              <a:rPr lang="en-US" altLang="en-US"/>
              <a:t>df['DBSCAN_Cluster'] = db.fit_predict(df_scaled)</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normAutofit/>
          </a:bodyPr>
          <a:p>
            <a:r>
              <a:rPr lang="en-US" dirty="0">
                <a:latin typeface="Times New Roman" panose="02020603050405020304" pitchFamily="18" charset="0"/>
                <a:sym typeface="+mn-ea"/>
              </a:rPr>
              <a:t>     </a:t>
            </a:r>
            <a:r>
              <a:rPr dirty="0">
                <a:latin typeface="Times New Roman" panose="02020603050405020304" pitchFamily="18" charset="0"/>
                <a:sym typeface="+mn-ea"/>
              </a:rPr>
              <a:t>Sample code for association rule mining:</a:t>
            </a:r>
            <a:endParaRPr lang="en-US"/>
          </a:p>
        </p:txBody>
      </p:sp>
      <p:sp>
        <p:nvSpPr>
          <p:cNvPr id="3" name="Content Placeholder 2"/>
          <p:cNvSpPr>
            <a:spLocks noGrp="1"/>
          </p:cNvSpPr>
          <p:nvPr>
            <p:ph idx="1"/>
          </p:nvPr>
        </p:nvSpPr>
        <p:spPr>
          <a:xfrm>
            <a:off x="122555" y="1274445"/>
            <a:ext cx="12069445" cy="5379720"/>
          </a:xfrm>
        </p:spPr>
        <p:txBody>
          <a:bodyPr>
            <a:normAutofit fontScale="90000"/>
          </a:bodyPr>
          <a:p>
            <a:pPr eaLnBrk="1" hangingPunct="1">
              <a:lnSpc>
                <a:spcPts val="1825"/>
              </a:lnSpc>
              <a:buNone/>
            </a:pPr>
            <a:r>
              <a:rPr sz="2000" dirty="0">
                <a:latin typeface="Courier New" panose="02070309020205020404" pitchFamily="49" charset="0"/>
                <a:sym typeface="+mn-ea"/>
              </a:rPr>
              <a:t>from mlxtend.preprocessing import TransactionEncoder</a:t>
            </a:r>
            <a:endParaRPr sz="2000" dirty="0">
              <a:latin typeface="Courier New" panose="02070309020205020404" pitchFamily="49" charset="0"/>
            </a:endParaRPr>
          </a:p>
          <a:p>
            <a:pPr eaLnBrk="1" hangingPunct="1">
              <a:lnSpc>
                <a:spcPts val="1825"/>
              </a:lnSpc>
              <a:spcAft>
                <a:spcPts val="1050"/>
              </a:spcAft>
              <a:buNone/>
            </a:pPr>
            <a:r>
              <a:rPr sz="2000" dirty="0">
                <a:latin typeface="Courier New" panose="02070309020205020404" pitchFamily="49" charset="0"/>
                <a:sym typeface="+mn-ea"/>
              </a:rPr>
              <a:t>from mlxtend.frequent_patterns import apriori, association_rules</a:t>
            </a:r>
            <a:endParaRPr sz="2000" dirty="0">
              <a:latin typeface="Courier New" panose="02070309020205020404" pitchFamily="49" charset="0"/>
              <a:sym typeface="+mn-ea"/>
            </a:endParaRPr>
          </a:p>
          <a:p>
            <a:pPr algn="l" eaLnBrk="1" hangingPunct="1">
              <a:lnSpc>
                <a:spcPts val="1825"/>
              </a:lnSpc>
              <a:spcAft>
                <a:spcPts val="1050"/>
              </a:spcAft>
              <a:buNone/>
            </a:pPr>
            <a:r>
              <a:rPr sz="1400" dirty="0">
                <a:latin typeface="Courier New" panose="02070309020205020404" pitchFamily="49" charset="0"/>
              </a:rPr>
              <a:t>def get_rules_for_segment(segment_name):</a:t>
            </a:r>
            <a:endParaRPr sz="1400" dirty="0">
              <a:latin typeface="Courier New" panose="02070309020205020404" pitchFamily="49" charset="0"/>
            </a:endParaRPr>
          </a:p>
          <a:p>
            <a:pPr algn="l" eaLnBrk="1" hangingPunct="1">
              <a:lnSpc>
                <a:spcPts val="1825"/>
              </a:lnSpc>
              <a:spcAft>
                <a:spcPts val="1050"/>
              </a:spcAft>
              <a:buNone/>
            </a:pPr>
            <a:r>
              <a:rPr sz="1400" dirty="0">
                <a:latin typeface="Courier New" panose="02070309020205020404" pitchFamily="49" charset="0"/>
              </a:rPr>
              <a:t>    segment_df = df_rules[df_rules['Segment_Label'] == segment_name]</a:t>
            </a:r>
            <a:endParaRPr sz="1400" dirty="0">
              <a:latin typeface="Courier New" panose="02070309020205020404" pitchFamily="49" charset="0"/>
            </a:endParaRPr>
          </a:p>
          <a:p>
            <a:pPr algn="l" eaLnBrk="1" hangingPunct="1">
              <a:lnSpc>
                <a:spcPts val="1825"/>
              </a:lnSpc>
              <a:spcAft>
                <a:spcPts val="1050"/>
              </a:spcAft>
              <a:buNone/>
            </a:pPr>
            <a:r>
              <a:rPr sz="1400" dirty="0">
                <a:latin typeface="Courier New" panose="02070309020205020404" pitchFamily="49" charset="0"/>
              </a:rPr>
              <a:t>    transactions = segment_df[['Gender', 'Age', 'Income',</a:t>
            </a:r>
            <a:r>
              <a:rPr sz="1400" dirty="0">
                <a:latin typeface="Courier New" panose="02070309020205020404" pitchFamily="49" charset="0"/>
                <a:sym typeface="+mn-ea"/>
              </a:rPr>
              <a:t>'Spend']].astype(str).values.tolist()</a:t>
            </a:r>
            <a:endParaRPr sz="1400" dirty="0">
              <a:latin typeface="Courier New" panose="02070309020205020404" pitchFamily="49" charset="0"/>
              <a:sym typeface="+mn-ea"/>
            </a:endParaRPr>
          </a:p>
          <a:p>
            <a:pPr algn="l" eaLnBrk="1" hangingPunct="1">
              <a:lnSpc>
                <a:spcPts val="1825"/>
              </a:lnSpc>
              <a:spcAft>
                <a:spcPts val="1050"/>
              </a:spcAft>
              <a:buClrTx/>
              <a:buSzTx/>
              <a:buNone/>
            </a:pPr>
            <a:r>
              <a:rPr sz="1400" dirty="0">
                <a:latin typeface="Courier New" panose="02070309020205020404" pitchFamily="49" charset="0"/>
                <a:sym typeface="+mn-ea"/>
              </a:rPr>
              <a:t> </a:t>
            </a:r>
            <a:r>
              <a:rPr lang="en-US" sz="1400" dirty="0">
                <a:latin typeface="Courier New" panose="02070309020205020404" pitchFamily="49" charset="0"/>
                <a:sym typeface="+mn-ea"/>
              </a:rPr>
              <a:t>   </a:t>
            </a:r>
            <a:r>
              <a:rPr sz="1400" dirty="0">
                <a:latin typeface="Courier New" panose="02070309020205020404" pitchFamily="49" charset="0"/>
              </a:rPr>
              <a:t>te = TransactionEncoder()</a:t>
            </a:r>
            <a:endParaRPr sz="1400" dirty="0">
              <a:latin typeface="Courier New" panose="02070309020205020404" pitchFamily="49" charset="0"/>
            </a:endParaRPr>
          </a:p>
          <a:p>
            <a:pPr algn="l" eaLnBrk="1" hangingPunct="1">
              <a:lnSpc>
                <a:spcPts val="1825"/>
              </a:lnSpc>
              <a:spcAft>
                <a:spcPts val="1050"/>
              </a:spcAft>
              <a:buClrTx/>
              <a:buSzTx/>
              <a:buNone/>
            </a:pPr>
            <a:r>
              <a:rPr sz="1400" dirty="0">
                <a:latin typeface="Courier New" panose="02070309020205020404" pitchFamily="49" charset="0"/>
              </a:rPr>
              <a:t>    te_ary = te.fit(transactions).transform(</a:t>
            </a:r>
            <a:r>
              <a:rPr sz="1400" dirty="0">
                <a:latin typeface="Courier New" panose="02070309020205020404" pitchFamily="49" charset="0"/>
              </a:rPr>
              <a:t>transactions) </a:t>
            </a:r>
            <a:endParaRPr sz="1400" dirty="0">
              <a:latin typeface="Courier New" panose="02070309020205020404" pitchFamily="49" charset="0"/>
            </a:endParaRPr>
          </a:p>
          <a:p>
            <a:pPr algn="l" eaLnBrk="1" hangingPunct="1">
              <a:lnSpc>
                <a:spcPts val="1825"/>
              </a:lnSpc>
              <a:spcAft>
                <a:spcPts val="1050"/>
              </a:spcAft>
              <a:buClrTx/>
              <a:buSzTx/>
              <a:buNone/>
            </a:pPr>
            <a:r>
              <a:rPr sz="1400" dirty="0">
                <a:latin typeface="Courier New" panose="02070309020205020404" pitchFamily="49" charset="0"/>
              </a:rPr>
              <a:t>    df_encoded = pd.DataFrame(te_ary, columns=te.columns_)</a:t>
            </a:r>
            <a:endParaRPr sz="1400" dirty="0">
              <a:latin typeface="Courier New" panose="02070309020205020404" pitchFamily="49" charset="0"/>
            </a:endParaRPr>
          </a:p>
          <a:p>
            <a:pPr algn="l">
              <a:lnSpc>
                <a:spcPts val="1825"/>
              </a:lnSpc>
              <a:spcAft>
                <a:spcPts val="1050"/>
              </a:spcAft>
              <a:buClrTx/>
              <a:buSzTx/>
              <a:buNone/>
            </a:pPr>
            <a:r>
              <a:rPr lang="en-US" sz="1400" dirty="0">
                <a:latin typeface="Courier New" panose="02070309020205020404" pitchFamily="49" charset="0"/>
              </a:rPr>
              <a:t>    </a:t>
            </a:r>
            <a:r>
              <a:rPr sz="1400" dirty="0">
                <a:latin typeface="Courier New" panose="02070309020205020404" pitchFamily="49" charset="0"/>
              </a:rPr>
              <a:t>frequent_itemsets = apriori(df_encoded, min_support=0.2, use_colnames=True)</a:t>
            </a:r>
            <a:endParaRPr sz="1400" dirty="0">
              <a:latin typeface="Courier New" panose="02070309020205020404" pitchFamily="49" charset="0"/>
            </a:endParaRPr>
          </a:p>
          <a:p>
            <a:pPr algn="l">
              <a:lnSpc>
                <a:spcPts val="1825"/>
              </a:lnSpc>
              <a:spcAft>
                <a:spcPts val="1050"/>
              </a:spcAft>
              <a:buClrTx/>
              <a:buSzTx/>
              <a:buNone/>
            </a:pPr>
            <a:r>
              <a:rPr sz="1400" dirty="0">
                <a:latin typeface="Courier New" panose="02070309020205020404" pitchFamily="49" charset="0"/>
              </a:rPr>
              <a:t>    rules = association_rules(frequent_itemsets, metric="confidence", min_threshold=0.6)</a:t>
            </a:r>
            <a:endParaRPr sz="1400" dirty="0">
              <a:latin typeface="Courier New" panose="02070309020205020404" pitchFamily="49" charset="0"/>
            </a:endParaRPr>
          </a:p>
          <a:p>
            <a:pPr algn="l">
              <a:lnSpc>
                <a:spcPts val="1825"/>
              </a:lnSpc>
              <a:spcAft>
                <a:spcPts val="1050"/>
              </a:spcAft>
              <a:buClrTx/>
              <a:buSzTx/>
              <a:buNone/>
            </a:pPr>
            <a:r>
              <a:rPr sz="1400" dirty="0">
                <a:latin typeface="Courier New" panose="02070309020205020404" pitchFamily="49" charset="0"/>
              </a:rPr>
              <a:t>    return rules[['antecedents', 'consequents', 'support', 'confidence', 'lift']].sort_values(by='lift', </a:t>
            </a:r>
            <a:r>
              <a:rPr lang="en-US" sz="1400" dirty="0">
                <a:latin typeface="Courier New" panose="02070309020205020404" pitchFamily="49" charset="0"/>
              </a:rPr>
              <a:t>   	</a:t>
            </a:r>
            <a:r>
              <a:rPr sz="1400" dirty="0">
                <a:latin typeface="Courier New" panose="02070309020205020404" pitchFamily="49" charset="0"/>
              </a:rPr>
              <a:t>ascending=False)</a:t>
            </a:r>
            <a:endParaRPr sz="1400" dirty="0">
              <a:latin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94385" y="365125"/>
            <a:ext cx="10515600" cy="1325563"/>
          </a:xfrm>
        </p:spPr>
        <p:txBody>
          <a:bodyPr/>
          <a:p>
            <a:r>
              <a:rPr lang="en-US" b="1" dirty="0">
                <a:latin typeface="Calibri" panose="020F0502020204030204" charset="0"/>
                <a:sym typeface="+mn-ea"/>
              </a:rPr>
              <a:t>			</a:t>
            </a:r>
            <a:r>
              <a:rPr b="1" dirty="0">
                <a:latin typeface="Calibri" panose="020F0502020204030204" charset="0"/>
                <a:sym typeface="+mn-ea"/>
              </a:rPr>
              <a:t>Experimental Results</a:t>
            </a:r>
            <a:endParaRPr lang="en-US"/>
          </a:p>
        </p:txBody>
      </p:sp>
      <p:sp>
        <p:nvSpPr>
          <p:cNvPr id="3" name="Content Placeholder 2"/>
          <p:cNvSpPr>
            <a:spLocks noGrp="1"/>
          </p:cNvSpPr>
          <p:nvPr>
            <p:ph idx="1"/>
          </p:nvPr>
        </p:nvSpPr>
        <p:spPr>
          <a:xfrm>
            <a:off x="838200" y="2506345"/>
            <a:ext cx="10515600" cy="2815590"/>
          </a:xfrm>
        </p:spPr>
        <p:txBody>
          <a:bodyPr/>
          <a:p>
            <a:r>
              <a:rPr dirty="0">
                <a:latin typeface="Times New Roman" panose="02020603050405020304" pitchFamily="18" charset="0"/>
                <a:sym typeface="+mn-ea"/>
              </a:rPr>
              <a:t>Using the Elbow Method, we identified five clusters. Each cluster showed distinct spending and income patterns. Apriori rules showed associations like high spending customers being younger, or mid-income users buying similar products.</a:t>
            </a:r>
            <a:endParaRPr dirty="0">
              <a:latin typeface="Times New Roman" panose="02020603050405020304" pitchFamily="18" charset="0"/>
            </a:endParaRPr>
          </a:p>
          <a:p>
            <a:pPr marL="0" indent="0">
              <a:buNone/>
            </a:pP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7798</Words>
  <Application>WPS Slides</Application>
  <PresentationFormat>Widescreen</PresentationFormat>
  <Paragraphs>128</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Calibri</vt:lpstr>
      <vt:lpstr>Times New Roman</vt:lpstr>
      <vt:lpstr>Courier New</vt:lpstr>
      <vt:lpstr>Microsoft YaHei</vt:lpstr>
      <vt:lpstr>Arial Unicode MS</vt:lpstr>
      <vt:lpstr>Calibri Light</vt:lpstr>
      <vt:lpstr>Office Theme</vt:lpstr>
      <vt:lpstr>PowerPoint 演示文稿</vt:lpstr>
      <vt:lpstr>				   Abstract</vt:lpstr>
      <vt:lpstr>				Introduction</vt:lpstr>
      <vt:lpstr>	   Problem Statement and Motivation</vt:lpstr>
      <vt:lpstr>				Related Work</vt:lpstr>
      <vt:lpstr>		Solution and Implementation</vt:lpstr>
      <vt:lpstr>     Sample code for scaling and clustering :</vt:lpstr>
      <vt:lpstr>     Sample code for association rule mining:</vt:lpstr>
      <vt:lpstr>			Experimental Results</vt:lpstr>
      <vt:lpstr>				Discussion</vt:lpstr>
      <vt:lpstr>		Conclusions and Future Work</vt:lpstr>
      <vt:lpstr>				References</vt:lpstr>
      <vt:lpstr>			Cluster Analysis</vt:lpstr>
      <vt:lpstr>			Association Rule Insights</vt:lpstr>
      <vt:lpstr>			Challenges Faced</vt:lpstr>
      <vt:lpstr>				Final Thoughts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Rakesh Bidiyasar</cp:lastModifiedBy>
  <cp:revision>2</cp:revision>
  <dcterms:created xsi:type="dcterms:W3CDTF">2025-05-12T06:42:00Z</dcterms:created>
  <dcterms:modified xsi:type="dcterms:W3CDTF">2025-05-12T07:33:28Z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C16B44508F3B4A09AFB74D3D842DB686_13</vt:lpwstr>
  </property>
  <property fmtid="{D5CDD505-2E9C-101B-9397-08002B2CF9AE}" pid="3" name="KSOProductBuildVer">
    <vt:lpwstr>1033-12.2.0.20795</vt:lpwstr>
  </property>
</Properties>
</file>