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426" r:id="rId4"/>
    <p:sldId id="427" r:id="rId5"/>
    <p:sldId id="407" r:id="rId6"/>
    <p:sldId id="408" r:id="rId7"/>
    <p:sldId id="409" r:id="rId8"/>
    <p:sldId id="406" r:id="rId9"/>
    <p:sldId id="420" r:id="rId10"/>
    <p:sldId id="423" r:id="rId11"/>
    <p:sldId id="425" r:id="rId12"/>
    <p:sldId id="41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99"/>
    <a:srgbClr val="C092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76" y="-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>
              <a:solidFill>
                <a:srgbClr val="00B050"/>
              </a:solidFill>
            </a:rPr>
            <a:t> Oct 16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AI chatbot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00B050"/>
              </a:solidFill>
            </a:rPr>
            <a:t>Oct 30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  <a:endParaRPr lang="en-IN" sz="1400" dirty="0">
            <a:solidFill>
              <a:srgbClr val="00B050"/>
            </a:solidFill>
          </a:endParaRPr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16A25B45-ED5F-48A0-8514-21F1D6399EA1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0" i="0" u="none" dirty="0"/>
            <a:t>Built user side functionalities in Java using Android Studio. </a:t>
          </a:r>
        </a:p>
      </dgm:t>
    </dgm:pt>
    <dgm:pt modelId="{AD6AC70C-1019-4BF5-B47E-D3805637C147}" type="parTrans" cxnId="{20143B7D-E3BA-4FC8-932D-7EE3D5741E4F}">
      <dgm:prSet/>
      <dgm:spPr/>
      <dgm:t>
        <a:bodyPr/>
        <a:lstStyle/>
        <a:p>
          <a:endParaRPr lang="en-IN"/>
        </a:p>
      </dgm:t>
    </dgm:pt>
    <dgm:pt modelId="{3343C9EE-B073-4575-A3C5-0FD88FC3C1CC}" type="sibTrans" cxnId="{20143B7D-E3BA-4FC8-932D-7EE3D5741E4F}">
      <dgm:prSet/>
      <dgm:spPr/>
      <dgm:t>
        <a:bodyPr/>
        <a:lstStyle/>
        <a:p>
          <a:endParaRPr lang="en-IN"/>
        </a:p>
      </dgm:t>
    </dgm:pt>
    <dgm:pt modelId="{A2A7AC8D-DF22-491D-BECC-2D10F89842A6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Added AI chatbot functionality in Python using </a:t>
          </a:r>
          <a:r>
            <a:rPr lang="en-IN" sz="1400" dirty="0" err="1"/>
            <a:t>Jupyter</a:t>
          </a:r>
          <a:r>
            <a:rPr lang="en-IN" sz="1400" dirty="0"/>
            <a:t> Notebook.</a:t>
          </a:r>
        </a:p>
      </dgm:t>
    </dgm:pt>
    <dgm:pt modelId="{3A92E7FA-855D-4E0B-8F3F-566DC0F67F5D}" type="parTrans" cxnId="{1B613F41-BBB0-4585-B3D4-BAC7F4BE4F15}">
      <dgm:prSet/>
      <dgm:spPr/>
      <dgm:t>
        <a:bodyPr/>
        <a:lstStyle/>
        <a:p>
          <a:endParaRPr lang="en-IN"/>
        </a:p>
      </dgm:t>
    </dgm:pt>
    <dgm:pt modelId="{0168A7A6-1A3A-45ED-BDF6-1F749D2CE28E}" type="sibTrans" cxnId="{1B613F41-BBB0-4585-B3D4-BAC7F4BE4F15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2F8-A8B1-4EC8-8EFA-C9878234BB68}" type="pres">
      <dgm:prSet presAssocID="{5E4D46BF-261A-46A2-A2B9-08ADFA4ABE73}" presName="bracket" presStyleLbl="parChTrans1D1" presStyleIdx="1" presStyleCnt="2" custLinFactNeighborX="4645" custLinFactNeighborY="675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5EBD1-7556-4078-AC29-B64AB92752BF}" type="presOf" srcId="{F98AD980-BFB5-4CC9-8AE9-909FFB3DC3C9}" destId="{81B6D082-68D7-4311-9EA7-A6A3A6A28712}" srcOrd="0" destOrd="0" presId="urn:diagrams.loki3.com/BracketList"/>
    <dgm:cxn modelId="{2E983FF1-DAAA-4819-B179-B76DCD81A4D3}" type="presOf" srcId="{A2A7AC8D-DF22-491D-BECC-2D10F89842A6}" destId="{8F4E53ED-D53D-407F-A445-B5ED1D15D98C}" srcOrd="0" destOrd="1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9023BB03-1BB5-4BEF-A692-B65C9BA4E260}" type="presOf" srcId="{16A25B45-ED5F-48A0-8514-21F1D6399EA1}" destId="{38EA7DCB-C63B-4BF2-9B74-E54C059F9B00}" srcOrd="0" destOrd="1" presId="urn:diagrams.loki3.com/BracketList"/>
    <dgm:cxn modelId="{6F67D195-9683-4E5A-A18E-B8D887B4F73D}" type="presOf" srcId="{5E4D46BF-261A-46A2-A2B9-08ADFA4ABE73}" destId="{76DE39B2-5C07-4579-B203-C0B3BDD47FF3}" srcOrd="0" destOrd="0" presId="urn:diagrams.loki3.com/BracketList"/>
    <dgm:cxn modelId="{BAAB4505-F420-431B-9799-ACF76C0AB2DE}" type="presOf" srcId="{F263C08A-0BA8-414B-88FE-FB24B333F988}" destId="{8F4E53ED-D53D-407F-A445-B5ED1D15D98C}" srcOrd="0" destOrd="0" presId="urn:diagrams.loki3.com/BracketList"/>
    <dgm:cxn modelId="{D8C5DD74-1B52-4FD0-B382-10084AC16401}" type="presOf" srcId="{FC5196BE-465A-4317-93D2-EEDD8C96CC93}" destId="{D71D2AC5-E082-4CA7-8F02-08486B8D9D34}" srcOrd="0" destOrd="0" presId="urn:diagrams.loki3.com/BracketList"/>
    <dgm:cxn modelId="{20143B7D-E3BA-4FC8-932D-7EE3D5741E4F}" srcId="{FC5196BE-465A-4317-93D2-EEDD8C96CC93}" destId="{16A25B45-ED5F-48A0-8514-21F1D6399EA1}" srcOrd="1" destOrd="0" parTransId="{AD6AC70C-1019-4BF5-B47E-D3805637C147}" sibTransId="{3343C9EE-B073-4575-A3C5-0FD88FC3C1CC}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1B613F41-BBB0-4585-B3D4-BAC7F4BE4F15}" srcId="{5E4D46BF-261A-46A2-A2B9-08ADFA4ABE73}" destId="{A2A7AC8D-DF22-491D-BECC-2D10F89842A6}" srcOrd="1" destOrd="0" parTransId="{3A92E7FA-855D-4E0B-8F3F-566DC0F67F5D}" sibTransId="{0168A7A6-1A3A-45ED-BDF6-1F749D2CE28E}"/>
    <dgm:cxn modelId="{72B6DCBB-D449-430F-850B-4ED4FCADAFF3}" type="presOf" srcId="{9D5FE602-9761-41CF-A016-A47C21D23360}" destId="{38EA7DCB-C63B-4BF2-9B74-E54C059F9B00}" srcOrd="0" destOrd="0" presId="urn:diagrams.loki3.com/BracketList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Admin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13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Testing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Date:</a:t>
          </a:r>
          <a:r>
            <a:rPr lang="en-IN" sz="1400" b="1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27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  <a:endParaRPr lang="en-IN" sz="1400" b="1" i="1" u="sng" dirty="0"/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4DB16B05-8246-4485-A31D-4912FFD5E82C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Should build admin portal and report generator functionalities in java.</a:t>
          </a:r>
          <a:endParaRPr lang="en-IN" sz="1400" b="0" i="0" u="none" dirty="0"/>
        </a:p>
      </dgm:t>
    </dgm:pt>
    <dgm:pt modelId="{5FFC1CCD-7118-4FE6-8075-EF94BD54A6E0}" type="parTrans" cxnId="{2CEA61E5-51E6-4D5B-BB15-788BFA5438E7}">
      <dgm:prSet/>
      <dgm:spPr/>
      <dgm:t>
        <a:bodyPr/>
        <a:lstStyle/>
        <a:p>
          <a:endParaRPr lang="en-IN"/>
        </a:p>
      </dgm:t>
    </dgm:pt>
    <dgm:pt modelId="{A7424E26-16DE-4E7F-96E4-EF29A8F610FD}" type="sibTrans" cxnId="{2CEA61E5-51E6-4D5B-BB15-788BFA5438E7}">
      <dgm:prSet/>
      <dgm:spPr/>
      <dgm:t>
        <a:bodyPr/>
        <a:lstStyle/>
        <a:p>
          <a:endParaRPr lang="en-IN"/>
        </a:p>
      </dgm:t>
    </dgm:pt>
    <dgm:pt modelId="{A86E2E78-2316-444C-8B97-276AD2087FA3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0" i="0" u="none" dirty="0"/>
            <a:t>Should test the complete functionality of application.</a:t>
          </a:r>
        </a:p>
      </dgm:t>
    </dgm:pt>
    <dgm:pt modelId="{ABB1DC99-E84C-4062-BA51-62170672F6FC}" type="parTrans" cxnId="{96F21D0B-4CA5-49D3-A4C6-015933AD02A9}">
      <dgm:prSet/>
      <dgm:spPr/>
      <dgm:t>
        <a:bodyPr/>
        <a:lstStyle/>
        <a:p>
          <a:endParaRPr lang="en-IN"/>
        </a:p>
      </dgm:t>
    </dgm:pt>
    <dgm:pt modelId="{85827EBC-4911-4689-9626-A561A560DA14}" type="sibTrans" cxnId="{96F21D0B-4CA5-49D3-A4C6-015933AD02A9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3A2F8-A8B1-4EC8-8EFA-C9878234BB68}" type="pres">
      <dgm:prSet presAssocID="{5E4D46BF-261A-46A2-A2B9-08ADFA4ABE73}" presName="bracket" presStyleLbl="parChTrans1D1" presStyleIdx="1" presStyleCnt="2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21D0B-4CA5-49D3-A4C6-015933AD02A9}" srcId="{5E4D46BF-261A-46A2-A2B9-08ADFA4ABE73}" destId="{A86E2E78-2316-444C-8B97-276AD2087FA3}" srcOrd="1" destOrd="0" parTransId="{ABB1DC99-E84C-4062-BA51-62170672F6FC}" sibTransId="{85827EBC-4911-4689-9626-A561A560DA14}"/>
    <dgm:cxn modelId="{080A5D54-01F5-4FCD-BDA5-45AC447C8CE6}" type="presOf" srcId="{A86E2E78-2316-444C-8B97-276AD2087FA3}" destId="{8F4E53ED-D53D-407F-A445-B5ED1D15D98C}" srcOrd="0" destOrd="1" presId="urn:diagrams.loki3.com/BracketList"/>
    <dgm:cxn modelId="{9C55EBD1-7556-4078-AC29-B64AB92752BF}" type="presOf" srcId="{F98AD980-BFB5-4CC9-8AE9-909FFB3DC3C9}" destId="{81B6D082-68D7-4311-9EA7-A6A3A6A28712}" srcOrd="0" destOrd="0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6F67D195-9683-4E5A-A18E-B8D887B4F73D}" type="presOf" srcId="{5E4D46BF-261A-46A2-A2B9-08ADFA4ABE73}" destId="{76DE39B2-5C07-4579-B203-C0B3BDD47FF3}" srcOrd="0" destOrd="0" presId="urn:diagrams.loki3.com/BracketList"/>
    <dgm:cxn modelId="{C157009B-0859-4823-8AB1-30550733EA9D}" type="presOf" srcId="{4DB16B05-8246-4485-A31D-4912FFD5E82C}" destId="{38EA7DCB-C63B-4BF2-9B74-E54C059F9B00}" srcOrd="0" destOrd="1" presId="urn:diagrams.loki3.com/BracketList"/>
    <dgm:cxn modelId="{BAAB4505-F420-431B-9799-ACF76C0AB2DE}" type="presOf" srcId="{F263C08A-0BA8-414B-88FE-FB24B333F988}" destId="{8F4E53ED-D53D-407F-A445-B5ED1D15D98C}" srcOrd="0" destOrd="0" presId="urn:diagrams.loki3.com/BracketList"/>
    <dgm:cxn modelId="{D8C5DD74-1B52-4FD0-B382-10084AC16401}" type="presOf" srcId="{FC5196BE-465A-4317-93D2-EEDD8C96CC93}" destId="{D71D2AC5-E082-4CA7-8F02-08486B8D9D34}" srcOrd="0" destOrd="0" presId="urn:diagrams.loki3.com/BracketList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2CEA61E5-51E6-4D5B-BB15-788BFA5438E7}" srcId="{FC5196BE-465A-4317-93D2-EEDD8C96CC93}" destId="{4DB16B05-8246-4485-A31D-4912FFD5E82C}" srcOrd="1" destOrd="0" parTransId="{5FFC1CCD-7118-4FE6-8075-EF94BD54A6E0}" sibTransId="{A7424E26-16DE-4E7F-96E4-EF29A8F610FD}"/>
    <dgm:cxn modelId="{72B6DCBB-D449-430F-850B-4ED4FCADAFF3}" type="presOf" srcId="{9D5FE602-9761-41CF-A016-A47C21D23360}" destId="{38EA7DCB-C63B-4BF2-9B74-E54C059F9B00}" srcOrd="0" destOrd="0" presId="urn:diagrams.loki3.com/BracketList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2232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sp:txBody>
      <dsp:txXfrm>
        <a:off x="0" y="12232"/>
        <a:ext cx="2104254" cy="851400"/>
      </dsp:txXfrm>
    </dsp:sp>
    <dsp:sp modelId="{C89339F6-7A9A-4924-A1DE-963D310FE60D}">
      <dsp:nvSpPr>
        <dsp:cNvPr id="0" name=""/>
        <dsp:cNvSpPr/>
      </dsp:nvSpPr>
      <dsp:spPr>
        <a:xfrm>
          <a:off x="2104254" y="12232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2232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>
              <a:solidFill>
                <a:srgbClr val="00B050"/>
              </a:solidFill>
            </a:rPr>
            <a:t> Oct 16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0" i="0" u="none" kern="1200" dirty="0"/>
            <a:t>Built user side functionalities in Java using Android Studio. </a:t>
          </a:r>
        </a:p>
      </dsp:txBody>
      <dsp:txXfrm>
        <a:off x="2693445" y="12232"/>
        <a:ext cx="5723572" cy="851400"/>
      </dsp:txXfrm>
    </dsp:sp>
    <dsp:sp modelId="{76DE39B2-5C07-4579-B203-C0B3BDD47FF3}">
      <dsp:nvSpPr>
        <dsp:cNvPr id="0" name=""/>
        <dsp:cNvSpPr/>
      </dsp:nvSpPr>
      <dsp:spPr>
        <a:xfrm>
          <a:off x="0" y="1018433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</a:rPr>
            <a:t>AI chatbot</a:t>
          </a:r>
        </a:p>
      </dsp:txBody>
      <dsp:txXfrm>
        <a:off x="0" y="1018433"/>
        <a:ext cx="2104254" cy="851400"/>
      </dsp:txXfrm>
    </dsp:sp>
    <dsp:sp modelId="{F483A2F8-A8B1-4EC8-8EFA-C9878234BB68}">
      <dsp:nvSpPr>
        <dsp:cNvPr id="0" name=""/>
        <dsp:cNvSpPr/>
      </dsp:nvSpPr>
      <dsp:spPr>
        <a:xfrm>
          <a:off x="2112073" y="1024179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18433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00B050"/>
              </a:solidFill>
            </a:rPr>
            <a:t>Oct 30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  <a:endParaRPr lang="en-IN" sz="1400" kern="1200" dirty="0">
            <a:solidFill>
              <a:srgbClr val="00B05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kern="1200" dirty="0"/>
            <a:t>Added AI chatbot functionality in Python using </a:t>
          </a:r>
          <a:r>
            <a:rPr lang="en-IN" sz="1400" kern="1200" dirty="0" err="1"/>
            <a:t>Jupyter</a:t>
          </a:r>
          <a:r>
            <a:rPr lang="en-IN" sz="1400" kern="1200" dirty="0"/>
            <a:t> Notebook.</a:t>
          </a:r>
        </a:p>
      </dsp:txBody>
      <dsp:txXfrm>
        <a:off x="2693445" y="1018433"/>
        <a:ext cx="5723572" cy="851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37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</a:rPr>
            <a:t>Admin Portal</a:t>
          </a:r>
        </a:p>
      </dsp:txBody>
      <dsp:txXfrm>
        <a:off x="0" y="13783"/>
        <a:ext cx="2104254" cy="910800"/>
      </dsp:txXfrm>
    </dsp:sp>
    <dsp:sp modelId="{C89339F6-7A9A-4924-A1DE-963D310FE60D}">
      <dsp:nvSpPr>
        <dsp:cNvPr id="0" name=""/>
        <dsp:cNvSpPr/>
      </dsp:nvSpPr>
      <dsp:spPr>
        <a:xfrm>
          <a:off x="2104254" y="137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37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13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kern="1200" dirty="0"/>
            <a:t>Should build admin portal and report generator functionalities in java.</a:t>
          </a:r>
          <a:endParaRPr lang="en-IN" sz="1400" b="0" i="0" u="none" kern="1200" dirty="0"/>
        </a:p>
      </dsp:txBody>
      <dsp:txXfrm>
        <a:off x="2693445" y="13783"/>
        <a:ext cx="5723571" cy="910800"/>
      </dsp:txXfrm>
    </dsp:sp>
    <dsp:sp modelId="{76DE39B2-5C07-4579-B203-C0B3BDD47FF3}">
      <dsp:nvSpPr>
        <dsp:cNvPr id="0" name=""/>
        <dsp:cNvSpPr/>
      </dsp:nvSpPr>
      <dsp:spPr>
        <a:xfrm>
          <a:off x="0" y="10901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</a:rPr>
            <a:t>Testing</a:t>
          </a:r>
        </a:p>
      </dsp:txBody>
      <dsp:txXfrm>
        <a:off x="0" y="1090183"/>
        <a:ext cx="2104254" cy="910800"/>
      </dsp:txXfrm>
    </dsp:sp>
    <dsp:sp modelId="{F483A2F8-A8B1-4EC8-8EFA-C9878234BB68}">
      <dsp:nvSpPr>
        <dsp:cNvPr id="0" name=""/>
        <dsp:cNvSpPr/>
      </dsp:nvSpPr>
      <dsp:spPr>
        <a:xfrm>
          <a:off x="2104254" y="10901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901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1" i="1" u="sng" kern="1200" dirty="0"/>
            <a:t>Target Date:</a:t>
          </a:r>
          <a:r>
            <a:rPr lang="en-IN" sz="1400" b="1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27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  <a:endParaRPr lang="en-IN" sz="1400" b="1" i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IN" sz="1400" b="0" i="0" u="none" kern="1200" dirty="0"/>
            <a:t>Should test the complete functionality of application.</a:t>
          </a:r>
        </a:p>
      </dsp:txBody>
      <dsp:txXfrm>
        <a:off x="2693445" y="1090183"/>
        <a:ext cx="5723571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2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5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1">
            <a:extLst>
              <a:ext uri="{FF2B5EF4-FFF2-40B4-BE49-F238E27FC236}">
                <a16:creationId xmlns:a16="http://schemas.microsoft.com/office/drawing/2014/main" xmlns="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xmlns="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xmlns="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xmlns="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xmlns="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xmlns="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xmlns="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xmlns="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xmlns="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xmlns="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xmlns="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xmlns="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xmlns="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xmlns="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xmlns="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xmlns="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xmlns="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xmlns="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xmlns="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917601" y="372103"/>
            <a:ext cx="49606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Covid Vaccine Facilitator</a:t>
            </a:r>
            <a:endParaRPr lang="ko-KR" altLang="en-US" sz="4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855933" y="2083431"/>
            <a:ext cx="3391187" cy="1969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Team Members</a:t>
            </a:r>
            <a:r>
              <a:rPr lang="en-US" altLang="ko-KR" sz="2400" u="sng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endParaRPr lang="en-US" altLang="ko-KR" sz="2400" u="sng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Sailaja Pattadari</a:t>
            </a:r>
            <a:endParaRPr lang="en-US" altLang="ko-KR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Ramya Reddy </a:t>
            </a: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G</a:t>
            </a:r>
            <a:r>
              <a:rPr lang="en-US" altLang="ko-KR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uda</a:t>
            </a:r>
            <a:endParaRPr lang="en-US" altLang="ko-KR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Sahithya Edla</a:t>
            </a:r>
            <a:endParaRPr lang="en-US" altLang="ko-KR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Rakesh Dasapathri</a:t>
            </a:r>
          </a:p>
          <a:p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6FB0BB-5544-4064-A888-9DFC7DF8B660}"/>
              </a:ext>
            </a:extLst>
          </p:cNvPr>
          <p:cNvSpPr txBox="1"/>
          <p:nvPr/>
        </p:nvSpPr>
        <p:spPr>
          <a:xfrm>
            <a:off x="7864707" y="5314726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Target Market: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Medical vaccination centers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23AD8C-D8B2-4EA7-AE9E-F18D20498566}"/>
              </a:ext>
            </a:extLst>
          </p:cNvPr>
          <p:cNvSpPr txBox="1"/>
          <p:nvPr/>
        </p:nvSpPr>
        <p:spPr>
          <a:xfrm>
            <a:off x="7864707" y="4158428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Value Propositions: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Easy access to get vaccinated</a:t>
            </a:r>
          </a:p>
        </p:txBody>
      </p:sp>
    </p:spTree>
    <p:extLst>
      <p:ext uri="{BB962C8B-B14F-4D97-AF65-F5344CB8AC3E}">
        <p14:creationId xmlns:p14="http://schemas.microsoft.com/office/powerpoint/2010/main" xmlns="" val="5555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180F1E-6B18-4EA4-A25E-48B096D53277}"/>
              </a:ext>
            </a:extLst>
          </p:cNvPr>
          <p:cNvSpPr txBox="1"/>
          <p:nvPr/>
        </p:nvSpPr>
        <p:spPr>
          <a:xfrm>
            <a:off x="436227" y="624874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9F41BE-B2F7-425E-B245-823458EFA576}"/>
              </a:ext>
            </a:extLst>
          </p:cNvPr>
          <p:cNvSpPr txBox="1"/>
          <p:nvPr/>
        </p:nvSpPr>
        <p:spPr>
          <a:xfrm>
            <a:off x="537588" y="1737360"/>
            <a:ext cx="11232046" cy="307776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Patients and users will easily find the vaccination centres.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avoid the rush situation, application have limited </a:t>
            </a:r>
            <a:r>
              <a:rPr lang="en-GB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number reservations </a:t>
            </a: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for the </a:t>
            </a:r>
            <a:r>
              <a:rPr lang="en-GB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people </a:t>
            </a: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who want vaccination.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Some departments need numbers of vaccination per day.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The report generated by the system will hep them to take required 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facilitates the user for easy reservations.</a:t>
            </a:r>
          </a:p>
          <a:p>
            <a:endParaRPr lang="en-GB" altLang="ko-KR" sz="20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75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180F1E-6B18-4EA4-A25E-48B096D53277}"/>
              </a:ext>
            </a:extLst>
          </p:cNvPr>
          <p:cNvSpPr txBox="1"/>
          <p:nvPr/>
        </p:nvSpPr>
        <p:spPr>
          <a:xfrm>
            <a:off x="209724" y="539536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Target Market and Value Proposition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B2B07-07CC-40CF-B244-2447B7A4F31F}"/>
              </a:ext>
            </a:extLst>
          </p:cNvPr>
          <p:cNvSpPr txBox="1"/>
          <p:nvPr/>
        </p:nvSpPr>
        <p:spPr>
          <a:xfrm>
            <a:off x="584193" y="1840171"/>
            <a:ext cx="11023613" cy="2769989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All the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public, as well as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clinics, are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the crucial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targets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becomes necessary, but there is no application for it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enables all users to keep track of their 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Covid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immunisation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records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allows the user to get to the vaccination 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centres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quickly and easily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also keeps track of all vaccination centre information to avoid any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problems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This application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will be used by the user to perform vaccinations and other tasks.</a:t>
            </a:r>
            <a:endParaRPr lang="ko-KR" altLang="en-US" sz="20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3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251670" y="508080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Key Winning Features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4A99A8-013D-4876-BCD8-C1A5AA200579}"/>
              </a:ext>
            </a:extLst>
          </p:cNvPr>
          <p:cNvSpPr txBox="1"/>
          <p:nvPr/>
        </p:nvSpPr>
        <p:spPr>
          <a:xfrm>
            <a:off x="646002" y="1573515"/>
            <a:ext cx="7668480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Our system holds two main modules: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User or Patient Portal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58DF6D-5355-4D9D-BEA0-C29C04A92C44}"/>
              </a:ext>
            </a:extLst>
          </p:cNvPr>
          <p:cNvSpPr txBox="1"/>
          <p:nvPr/>
        </p:nvSpPr>
        <p:spPr>
          <a:xfrm>
            <a:off x="646002" y="2778053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User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 Registration Module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6266DC-D486-4C06-B04E-BF797FB22161}"/>
              </a:ext>
            </a:extLst>
          </p:cNvPr>
          <p:cNvSpPr txBox="1"/>
          <p:nvPr/>
        </p:nvSpPr>
        <p:spPr>
          <a:xfrm>
            <a:off x="646001" y="4120487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Admin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controls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3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180F1E-6B18-4EA4-A25E-48B096D53277}"/>
              </a:ext>
            </a:extLst>
          </p:cNvPr>
          <p:cNvSpPr txBox="1"/>
          <p:nvPr/>
        </p:nvSpPr>
        <p:spPr>
          <a:xfrm>
            <a:off x="209723" y="1030405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AI Chatbot Registration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8838665" cy="92333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727D72-065E-4111-9CF7-DF5D21413D97}"/>
              </a:ext>
            </a:extLst>
          </p:cNvPr>
          <p:cNvSpPr txBox="1"/>
          <p:nvPr/>
        </p:nvSpPr>
        <p:spPr>
          <a:xfrm>
            <a:off x="646002" y="1750374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will ask the necessary information about the user.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Save the information and reserve the appointment accordingly.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Reservation information will be used for the report generation.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1FD7F5-25A5-4D8A-8B38-B0E975225E2B}"/>
              </a:ext>
            </a:extLst>
          </p:cNvPr>
          <p:cNvSpPr txBox="1"/>
          <p:nvPr/>
        </p:nvSpPr>
        <p:spPr>
          <a:xfrm>
            <a:off x="209723" y="339949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Query Portal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8CC883-3631-4907-A814-41661BF54D03}"/>
              </a:ext>
            </a:extLst>
          </p:cNvPr>
          <p:cNvSpPr txBox="1"/>
          <p:nvPr/>
        </p:nvSpPr>
        <p:spPr>
          <a:xfrm>
            <a:off x="731463" y="4151160"/>
            <a:ext cx="11072522" cy="86632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can contact admin using this portal.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This will facilitate the user for other basic functionalities.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B93D22-070C-466D-8B2A-164793D49573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Module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4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496216-DE60-4293-9225-6791F5C541B7}"/>
              </a:ext>
            </a:extLst>
          </p:cNvPr>
          <p:cNvSpPr txBox="1"/>
          <p:nvPr/>
        </p:nvSpPr>
        <p:spPr>
          <a:xfrm>
            <a:off x="209723" y="923664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Report Generator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985AAE-2853-496C-A0A1-2A905E0A9655}"/>
              </a:ext>
            </a:extLst>
          </p:cNvPr>
          <p:cNvSpPr txBox="1"/>
          <p:nvPr/>
        </p:nvSpPr>
        <p:spPr>
          <a:xfrm>
            <a:off x="646002" y="1708970"/>
            <a:ext cx="7668480" cy="1481881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Reservation's data will be used for report generation having all necessary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will be used for SOP’s related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will show result in graphical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1DBFF7-9FBF-4E4C-A1D5-98A467455489}"/>
              </a:ext>
            </a:extLst>
          </p:cNvPr>
          <p:cNvSpPr txBox="1"/>
          <p:nvPr/>
        </p:nvSpPr>
        <p:spPr>
          <a:xfrm>
            <a:off x="251669" y="351021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Admin Control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33D8F35-08C0-4FC4-B8D7-2F9C8B10F76A}"/>
              </a:ext>
            </a:extLst>
          </p:cNvPr>
          <p:cNvSpPr txBox="1"/>
          <p:nvPr/>
        </p:nvSpPr>
        <p:spPr>
          <a:xfrm>
            <a:off x="646002" y="4295523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can resolve the queries requested by the user or patients.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access to see the reservations.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other main basic controls.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Admin Module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0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180F1E-6B18-4EA4-A25E-48B096D53277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Capabilities and Justifications of solution</a:t>
            </a:r>
            <a:endParaRPr lang="ko-KR" altLang="en-US" sz="40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B2B07-07CC-40CF-B244-2447B7A4F31F}"/>
              </a:ext>
            </a:extLst>
          </p:cNvPr>
          <p:cNvSpPr txBox="1"/>
          <p:nvPr/>
        </p:nvSpPr>
        <p:spPr>
          <a:xfrm>
            <a:off x="731463" y="1386502"/>
            <a:ext cx="10737726" cy="455964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Recently, vaccines are in great need.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It </a:t>
            </a:r>
            <a:r>
              <a:rPr lang="en-US" sz="2000" dirty="0" smtClean="0">
                <a:solidFill>
                  <a:schemeClr val="accent4"/>
                </a:solidFill>
              </a:rPr>
              <a:t>is very difficult to book a vaccination at the Vaccination Center</a:t>
            </a:r>
            <a:r>
              <a:rPr lang="en-US" sz="2000" dirty="0" smtClean="0">
                <a:solidFill>
                  <a:schemeClr val="accent4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It is also difficult for the vaccination center to care for the entire population at the same time.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This </a:t>
            </a:r>
            <a:r>
              <a:rPr lang="en-US" sz="2000" dirty="0" smtClean="0">
                <a:solidFill>
                  <a:schemeClr val="accent4"/>
                </a:solidFill>
              </a:rPr>
              <a:t>application allows anyone to reserve their seat accordingly.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P</a:t>
            </a:r>
            <a:r>
              <a:rPr lang="en-US" sz="2000" dirty="0" smtClean="0">
                <a:solidFill>
                  <a:schemeClr val="accent4"/>
                </a:solidFill>
              </a:rPr>
              <a:t>eople </a:t>
            </a:r>
            <a:r>
              <a:rPr lang="en-US" sz="2000" dirty="0" smtClean="0">
                <a:solidFill>
                  <a:schemeClr val="accent4"/>
                </a:solidFill>
              </a:rPr>
              <a:t>can easily book a particular vaccine for booking.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The </a:t>
            </a:r>
            <a:r>
              <a:rPr lang="en-US" sz="2000" dirty="0" smtClean="0">
                <a:solidFill>
                  <a:schemeClr val="accent4"/>
                </a:solidFill>
              </a:rPr>
              <a:t>Vaccination Center also has data to display all bookings.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This </a:t>
            </a:r>
            <a:r>
              <a:rPr lang="en-US" sz="2000" dirty="0" smtClean="0">
                <a:solidFill>
                  <a:schemeClr val="accent4"/>
                </a:solidFill>
              </a:rPr>
              <a:t>application helps prevent confusion in the vaccination center. 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The </a:t>
            </a:r>
            <a:r>
              <a:rPr lang="en-US" sz="2000" dirty="0" smtClean="0">
                <a:solidFill>
                  <a:schemeClr val="accent4"/>
                </a:solidFill>
              </a:rPr>
              <a:t>reports generated by the application help you make decisions about further blocks or implementations of the SOP.</a:t>
            </a:r>
            <a:endParaRPr lang="ko-KR" altLang="en-US" sz="20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4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13DD18-ABC8-42E0-A324-22A134324435}"/>
              </a:ext>
            </a:extLst>
          </p:cNvPr>
          <p:cNvSpPr txBox="1"/>
          <p:nvPr/>
        </p:nvSpPr>
        <p:spPr>
          <a:xfrm>
            <a:off x="218600" y="293274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Plan for implementation phase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1D58C372-215A-406B-9B7C-8BBEABF2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28560287"/>
              </p:ext>
            </p:extLst>
          </p:nvPr>
        </p:nvGraphicFramePr>
        <p:xfrm>
          <a:off x="98146" y="1250975"/>
          <a:ext cx="8417018" cy="188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428EBA38-3D33-4942-9D92-CF3262489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36532998"/>
              </p:ext>
            </p:extLst>
          </p:nvPr>
        </p:nvGraphicFramePr>
        <p:xfrm>
          <a:off x="98146" y="3382855"/>
          <a:ext cx="8417017" cy="201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5E19F26-7B6C-4F16-8A8F-5BB5B98BDF6F}"/>
              </a:ext>
            </a:extLst>
          </p:cNvPr>
          <p:cNvGrpSpPr/>
          <p:nvPr/>
        </p:nvGrpSpPr>
        <p:grpSpPr>
          <a:xfrm>
            <a:off x="2791592" y="5653926"/>
            <a:ext cx="5723571" cy="910800"/>
            <a:chOff x="2693445" y="1090183"/>
            <a:chExt cx="5723571" cy="910800"/>
          </a:xfrm>
          <a:scene3d>
            <a:camera prst="orthographicFront"/>
            <a:lightRig rig="fla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74D01EE-9168-4EC8-99F6-8CF857CB7E18}"/>
                </a:ext>
              </a:extLst>
            </p:cNvPr>
            <p:cNvSpPr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C669796-C155-4E39-B694-FEE8EEDBA5BB}"/>
                </a:ext>
              </a:extLst>
            </p:cNvPr>
            <p:cNvSpPr txBox="1"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b="1" i="1" u="sng" kern="1200" dirty="0"/>
                <a:t>Target Date:</a:t>
              </a:r>
              <a:r>
                <a:rPr lang="en-IN" sz="1400" b="1" kern="1200" dirty="0"/>
                <a:t> </a:t>
              </a:r>
              <a:r>
                <a:rPr lang="en-IN" sz="1400" kern="1200" dirty="0">
                  <a:solidFill>
                    <a:srgbClr val="FF0000"/>
                  </a:solidFill>
                </a:rPr>
                <a:t>December 3</a:t>
              </a:r>
              <a:r>
                <a:rPr lang="en-IN" sz="1400" kern="1200" baseline="30000" dirty="0">
                  <a:solidFill>
                    <a:srgbClr val="FF0000"/>
                  </a:solidFill>
                </a:rPr>
                <a:t>rd</a:t>
              </a:r>
              <a:r>
                <a:rPr lang="en-IN" sz="1400" i="0" u="none" dirty="0">
                  <a:solidFill>
                    <a:srgbClr val="FF0000"/>
                  </a:solidFill>
                </a:rPr>
                <a:t>, </a:t>
              </a:r>
              <a:r>
                <a:rPr lang="en-IN" sz="1400" b="0" i="0" u="none" dirty="0">
                  <a:solidFill>
                    <a:srgbClr val="FF0000"/>
                  </a:solidFill>
                </a:rPr>
                <a:t>2021</a:t>
              </a:r>
              <a:endParaRPr lang="en-IN" sz="1400" dirty="0"/>
            </a:p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dirty="0"/>
                <a:t>Submit the final deliverable after complete end-to-end testing </a:t>
              </a:r>
              <a:endParaRPr lang="en-IN" sz="1400" kern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6C83BED6-655C-4D28-AC5A-1DEF35CC551F}"/>
              </a:ext>
            </a:extLst>
          </p:cNvPr>
          <p:cNvSpPr/>
          <p:nvPr/>
        </p:nvSpPr>
        <p:spPr>
          <a:xfrm>
            <a:off x="2210220" y="5653926"/>
            <a:ext cx="420850" cy="910800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rgbClr r="0" g="0" b="0"/>
          </a:lnRef>
          <a:fillRef idx="0">
            <a:schemeClr val="dk1">
              <a:hueOff val="0"/>
              <a:satOff val="0"/>
              <a:lumOff val="0"/>
              <a:alphaOff val="0"/>
            </a:schemeClr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44444E7-D5B6-4FEC-B5B2-9718875B0EC3}"/>
              </a:ext>
            </a:extLst>
          </p:cNvPr>
          <p:cNvGrpSpPr/>
          <p:nvPr/>
        </p:nvGrpSpPr>
        <p:grpSpPr>
          <a:xfrm>
            <a:off x="105966" y="5647436"/>
            <a:ext cx="2104254" cy="910800"/>
            <a:chOff x="0" y="1090183"/>
            <a:chExt cx="2104254" cy="910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474447E-79F5-46BF-B160-424D0B597B94}"/>
                </a:ext>
              </a:extLst>
            </p:cNvPr>
            <p:cNvSpPr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4AEABC9-B230-47D9-9B5C-A250D7AC6185}"/>
                </a:ext>
              </a:extLst>
            </p:cNvPr>
            <p:cNvSpPr txBox="1"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60960" rIns="170688" bIns="6096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solidFill>
                    <a:schemeClr val="bg1"/>
                  </a:solidFill>
                </a:rPr>
                <a:t>Final review</a:t>
              </a:r>
              <a:endParaRPr lang="en-IN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5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985AAE-2853-496C-A0A1-2A905E0A9655}"/>
              </a:ext>
            </a:extLst>
          </p:cNvPr>
          <p:cNvSpPr txBox="1"/>
          <p:nvPr/>
        </p:nvSpPr>
        <p:spPr>
          <a:xfrm>
            <a:off x="734778" y="1360452"/>
            <a:ext cx="7668480" cy="584775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Update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Information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Report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 problem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Maintain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health report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See queries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Reservations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Update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Information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Use Cases For the System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6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xmlns="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413BDA75-5AD2-4895-9DF4-B86BB3034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5475" y="328612"/>
            <a:ext cx="84010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6489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642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Sahithya</cp:lastModifiedBy>
  <cp:revision>208</cp:revision>
  <dcterms:created xsi:type="dcterms:W3CDTF">2018-04-24T17:14:44Z</dcterms:created>
  <dcterms:modified xsi:type="dcterms:W3CDTF">2021-11-02T05:12:14Z</dcterms:modified>
</cp:coreProperties>
</file>