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420" r:id="rId4"/>
    <p:sldId id="379" r:id="rId5"/>
    <p:sldId id="421" r:id="rId6"/>
    <p:sldId id="422" r:id="rId7"/>
    <p:sldId id="424" r:id="rId8"/>
    <p:sldId id="423" r:id="rId9"/>
    <p:sldId id="427" r:id="rId10"/>
    <p:sldId id="425" r:id="rId11"/>
    <p:sldId id="426" r:id="rId12"/>
    <p:sldId id="428" r:id="rId13"/>
    <p:sldId id="436" r:id="rId14"/>
    <p:sldId id="429" r:id="rId15"/>
    <p:sldId id="430" r:id="rId16"/>
    <p:sldId id="431" r:id="rId17"/>
    <p:sldId id="432" r:id="rId18"/>
    <p:sldId id="433" r:id="rId19"/>
    <p:sldId id="434" r:id="rId20"/>
    <p:sldId id="435" r:id="rId21"/>
    <p:sldId id="260" r:id="rId22"/>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9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58" autoAdjust="0"/>
    <p:restoredTop sz="94660"/>
  </p:normalViewPr>
  <p:slideViewPr>
    <p:cSldViewPr snapToGrid="0">
      <p:cViewPr varScale="1">
        <p:scale>
          <a:sx n="82" d="100"/>
          <a:sy n="82" d="100"/>
        </p:scale>
        <p:origin x="1013" y="72"/>
      </p:cViewPr>
      <p:guideLst>
        <p:guide orient="horz" pos="247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F074AD-5A0D-40B4-813D-34862D7DF200}"/>
              </a:ext>
            </a:extLst>
          </p:cNvPr>
          <p:cNvSpPr/>
          <p:nvPr userDrawn="1"/>
        </p:nvSpPr>
        <p:spPr>
          <a:xfrm>
            <a:off x="0" y="-1"/>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a16="http://schemas.microsoft.com/office/drawing/2014/main" id="{136F6D66-F2F9-4BF4-99F9-B1BA1142497F}"/>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AAB49C-82D6-462D-8630-09F94CD9C293}"/>
              </a:ext>
            </a:extLst>
          </p:cNvPr>
          <p:cNvSpPr/>
          <p:nvPr userDrawn="1"/>
        </p:nvSpPr>
        <p:spPr>
          <a:xfrm>
            <a:off x="0" y="-1"/>
            <a:ext cx="12192000" cy="6531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28D265AB-C1BD-4CEB-AE14-D0E6C976BF8A}"/>
              </a:ext>
            </a:extLst>
          </p:cNvPr>
          <p:cNvSpPr/>
          <p:nvPr userDrawn="1"/>
        </p:nvSpPr>
        <p:spPr>
          <a:xfrm>
            <a:off x="722811" y="291737"/>
            <a:ext cx="10519955" cy="7720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9">
            <a:extLst>
              <a:ext uri="{FF2B5EF4-FFF2-40B4-BE49-F238E27FC236}">
                <a16:creationId xmlns:a16="http://schemas.microsoft.com/office/drawing/2014/main" id="{373C4845-8216-4B2A-A66E-536E74678B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6" name="Rectangle 5">
            <a:extLst>
              <a:ext uri="{FF2B5EF4-FFF2-40B4-BE49-F238E27FC236}">
                <a16:creationId xmlns:a16="http://schemas.microsoft.com/office/drawing/2014/main" id="{CFF96AC6-9B82-47F8-82E6-EA6FB9EA9653}"/>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84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895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90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44">
            <a:extLst>
              <a:ext uri="{FF2B5EF4-FFF2-40B4-BE49-F238E27FC236}">
                <a16:creationId xmlns:a16="http://schemas.microsoft.com/office/drawing/2014/main" id="{C07FBD2D-6A89-414D-85F9-7BB69D5020BD}"/>
              </a:ext>
            </a:extLst>
          </p:cNvPr>
          <p:cNvSpPr>
            <a:spLocks noChangeAspect="1"/>
          </p:cNvSpPr>
          <p:nvPr/>
        </p:nvSpPr>
        <p:spPr>
          <a:xfrm>
            <a:off x="8608025" y="14574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Freeform 44">
            <a:extLst>
              <a:ext uri="{FF2B5EF4-FFF2-40B4-BE49-F238E27FC236}">
                <a16:creationId xmlns:a16="http://schemas.microsoft.com/office/drawing/2014/main" id="{B11ECC53-3D93-4507-89DA-7C96C5F98371}"/>
              </a:ext>
            </a:extLst>
          </p:cNvPr>
          <p:cNvSpPr>
            <a:spLocks noChangeAspect="1"/>
          </p:cNvSpPr>
          <p:nvPr userDrawn="1"/>
        </p:nvSpPr>
        <p:spPr>
          <a:xfrm flipH="1">
            <a:off x="681574" y="239085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6" name="그림 개체 틀 2">
            <a:extLst>
              <a:ext uri="{FF2B5EF4-FFF2-40B4-BE49-F238E27FC236}">
                <a16:creationId xmlns:a16="http://schemas.microsoft.com/office/drawing/2014/main" id="{5B2F270D-6127-4230-AAA0-00D1740544F6}"/>
              </a:ext>
            </a:extLst>
          </p:cNvPr>
          <p:cNvSpPr>
            <a:spLocks noGrp="1"/>
          </p:cNvSpPr>
          <p:nvPr>
            <p:ph type="pic" sz="quarter" idx="59" hasCustomPrompt="1"/>
          </p:nvPr>
        </p:nvSpPr>
        <p:spPr>
          <a:xfrm>
            <a:off x="1811890" y="252965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1FCAD4D1-1D22-4C76-A670-F8AC37A106D2}"/>
              </a:ext>
            </a:extLst>
          </p:cNvPr>
          <p:cNvSpPr>
            <a:spLocks noGrp="1"/>
          </p:cNvSpPr>
          <p:nvPr>
            <p:ph type="pic" sz="quarter" idx="60" hasCustomPrompt="1"/>
          </p:nvPr>
        </p:nvSpPr>
        <p:spPr>
          <a:xfrm>
            <a:off x="9117565" y="15962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 name="Freeform 44">
            <a:extLst>
              <a:ext uri="{FF2B5EF4-FFF2-40B4-BE49-F238E27FC236}">
                <a16:creationId xmlns:a16="http://schemas.microsoft.com/office/drawing/2014/main" id="{C3AF9648-F60B-452B-86AC-AB13E224D3FD}"/>
              </a:ext>
            </a:extLst>
          </p:cNvPr>
          <p:cNvSpPr>
            <a:spLocks noChangeAspect="1"/>
          </p:cNvSpPr>
          <p:nvPr userDrawn="1"/>
        </p:nvSpPr>
        <p:spPr>
          <a:xfrm>
            <a:off x="4705886" y="43149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0" name="그림 개체 틀 2">
            <a:extLst>
              <a:ext uri="{FF2B5EF4-FFF2-40B4-BE49-F238E27FC236}">
                <a16:creationId xmlns:a16="http://schemas.microsoft.com/office/drawing/2014/main" id="{ADE84C9C-AE4C-4919-85E3-27955132D9EC}"/>
              </a:ext>
            </a:extLst>
          </p:cNvPr>
          <p:cNvSpPr>
            <a:spLocks noGrp="1"/>
          </p:cNvSpPr>
          <p:nvPr>
            <p:ph type="pic" sz="quarter" idx="61" hasCustomPrompt="1"/>
          </p:nvPr>
        </p:nvSpPr>
        <p:spPr>
          <a:xfrm>
            <a:off x="5202790" y="44537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304129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B178950-6460-489A-86E8-DA7944855983}"/>
              </a:ext>
            </a:extLst>
          </p:cNvPr>
          <p:cNvSpPr>
            <a:spLocks noGrp="1"/>
          </p:cNvSpPr>
          <p:nvPr>
            <p:ph type="pic" sz="quarter" idx="46" hasCustomPrompt="1"/>
          </p:nvPr>
        </p:nvSpPr>
        <p:spPr>
          <a:xfrm>
            <a:off x="1875633" y="1819076"/>
            <a:ext cx="9593277" cy="2645996"/>
          </a:xfrm>
          <a:custGeom>
            <a:avLst/>
            <a:gdLst>
              <a:gd name="connsiteX0" fmla="*/ 0 w 6913722"/>
              <a:gd name="connsiteY0" fmla="*/ 0 h 1800200"/>
              <a:gd name="connsiteX1" fmla="*/ 6913722 w 6913722"/>
              <a:gd name="connsiteY1" fmla="*/ 0 h 1800200"/>
              <a:gd name="connsiteX2" fmla="*/ 6913722 w 6913722"/>
              <a:gd name="connsiteY2" fmla="*/ 1800200 h 1800200"/>
              <a:gd name="connsiteX3" fmla="*/ 0 w 6913722"/>
              <a:gd name="connsiteY3" fmla="*/ 1800200 h 1800200"/>
              <a:gd name="connsiteX4" fmla="*/ 0 w 6913722"/>
              <a:gd name="connsiteY4" fmla="*/ 0 h 1800200"/>
              <a:gd name="connsiteX0" fmla="*/ 0 w 6913722"/>
              <a:gd name="connsiteY0" fmla="*/ 0 h 1800200"/>
              <a:gd name="connsiteX1" fmla="*/ 6913722 w 6913722"/>
              <a:gd name="connsiteY1" fmla="*/ 0 h 1800200"/>
              <a:gd name="connsiteX2" fmla="*/ 6913722 w 6913722"/>
              <a:gd name="connsiteY2" fmla="*/ 1800200 h 1800200"/>
              <a:gd name="connsiteX3" fmla="*/ 1103257 w 6913722"/>
              <a:gd name="connsiteY3" fmla="*/ 1791789 h 1800200"/>
              <a:gd name="connsiteX4" fmla="*/ 0 w 6913722"/>
              <a:gd name="connsiteY4" fmla="*/ 1800200 h 1800200"/>
              <a:gd name="connsiteX5" fmla="*/ 0 w 6913722"/>
              <a:gd name="connsiteY5"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103257 w 6913722"/>
              <a:gd name="connsiteY4" fmla="*/ 1791789 h 1800200"/>
              <a:gd name="connsiteX5" fmla="*/ 0 w 6913722"/>
              <a:gd name="connsiteY5" fmla="*/ 1800200 h 1800200"/>
              <a:gd name="connsiteX6" fmla="*/ 0 w 6913722"/>
              <a:gd name="connsiteY6"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287815 w 6913722"/>
              <a:gd name="connsiteY4" fmla="*/ 1791789 h 1800200"/>
              <a:gd name="connsiteX5" fmla="*/ 1103257 w 6913722"/>
              <a:gd name="connsiteY5" fmla="*/ 1791789 h 1800200"/>
              <a:gd name="connsiteX6" fmla="*/ 0 w 6913722"/>
              <a:gd name="connsiteY6" fmla="*/ 1800200 h 1800200"/>
              <a:gd name="connsiteX7" fmla="*/ 0 w 6913722"/>
              <a:gd name="connsiteY7" fmla="*/ 0 h 1800200"/>
              <a:gd name="connsiteX0" fmla="*/ 0 w 6913722"/>
              <a:gd name="connsiteY0" fmla="*/ 0 h 1951179"/>
              <a:gd name="connsiteX1" fmla="*/ 6913722 w 6913722"/>
              <a:gd name="connsiteY1" fmla="*/ 0 h 1951179"/>
              <a:gd name="connsiteX2" fmla="*/ 6913722 w 6913722"/>
              <a:gd name="connsiteY2" fmla="*/ 1800200 h 1951179"/>
              <a:gd name="connsiteX3" fmla="*/ 1489151 w 6913722"/>
              <a:gd name="connsiteY3" fmla="*/ 1800178 h 1951179"/>
              <a:gd name="connsiteX4" fmla="*/ 1296204 w 6913722"/>
              <a:gd name="connsiteY4" fmla="*/ 1951179 h 1951179"/>
              <a:gd name="connsiteX5" fmla="*/ 1103257 w 6913722"/>
              <a:gd name="connsiteY5" fmla="*/ 1791789 h 1951179"/>
              <a:gd name="connsiteX6" fmla="*/ 0 w 6913722"/>
              <a:gd name="connsiteY6" fmla="*/ 1800200 h 1951179"/>
              <a:gd name="connsiteX7" fmla="*/ 0 w 6913722"/>
              <a:gd name="connsiteY7" fmla="*/ 0 h 1951179"/>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303214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289193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3722" h="2002718">
                <a:moveTo>
                  <a:pt x="0" y="0"/>
                </a:moveTo>
                <a:lnTo>
                  <a:pt x="6913722" y="0"/>
                </a:lnTo>
                <a:lnTo>
                  <a:pt x="6913722" y="1800200"/>
                </a:lnTo>
                <a:lnTo>
                  <a:pt x="1489151" y="1800178"/>
                </a:lnTo>
                <a:lnTo>
                  <a:pt x="1289193" y="2002718"/>
                </a:lnTo>
                <a:lnTo>
                  <a:pt x="1103257" y="1791789"/>
                </a:lnTo>
                <a:lnTo>
                  <a:pt x="0" y="18002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200" dirty="0">
                <a:solidFill>
                  <a:schemeClr val="tx1">
                    <a:lumMod val="75000"/>
                    <a:lumOff val="25000"/>
                  </a:schemeClr>
                </a:solidFill>
              </a:defRPr>
            </a:lvl1pPr>
          </a:lstStyle>
          <a:p>
            <a:pPr marL="0" marR="0" lvl="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And Send To Back</a:t>
            </a:r>
            <a:endParaRPr lang="ko-KR" altLang="en-US" dirty="0"/>
          </a:p>
        </p:txBody>
      </p:sp>
      <p:sp>
        <p:nvSpPr>
          <p:cNvPr id="3" name="Rectangle 2">
            <a:extLst>
              <a:ext uri="{FF2B5EF4-FFF2-40B4-BE49-F238E27FC236}">
                <a16:creationId xmlns:a16="http://schemas.microsoft.com/office/drawing/2014/main" id="{D50AE06E-08A3-48B7-8322-CE3798623A8B}"/>
              </a:ext>
            </a:extLst>
          </p:cNvPr>
          <p:cNvSpPr/>
          <p:nvPr userDrawn="1"/>
        </p:nvSpPr>
        <p:spPr>
          <a:xfrm>
            <a:off x="-1" y="1819076"/>
            <a:ext cx="1875635" cy="2389975"/>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4" name="그림 개체 틀 2">
            <a:extLst>
              <a:ext uri="{FF2B5EF4-FFF2-40B4-BE49-F238E27FC236}">
                <a16:creationId xmlns:a16="http://schemas.microsoft.com/office/drawing/2014/main" id="{A708D5EC-6A83-4792-81FB-2ECCB0ABE2A2}"/>
              </a:ext>
            </a:extLst>
          </p:cNvPr>
          <p:cNvSpPr>
            <a:spLocks noGrp="1"/>
          </p:cNvSpPr>
          <p:nvPr>
            <p:ph type="pic" sz="quarter" idx="58" hasCustomPrompt="1"/>
          </p:nvPr>
        </p:nvSpPr>
        <p:spPr>
          <a:xfrm>
            <a:off x="9615413"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DD53BE75-DFE8-4D1E-89D4-0824C71EED78}"/>
              </a:ext>
            </a:extLst>
          </p:cNvPr>
          <p:cNvSpPr>
            <a:spLocks noGrp="1"/>
          </p:cNvSpPr>
          <p:nvPr>
            <p:ph type="pic" sz="quarter" idx="59" hasCustomPrompt="1"/>
          </p:nvPr>
        </p:nvSpPr>
        <p:spPr>
          <a:xfrm>
            <a:off x="7570712"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id="{93642239-33D4-4D2F-AC90-7781FC846D6F}"/>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45214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3723FA40-FCE6-4B16-AF36-281B510020EB}"/>
              </a:ext>
            </a:extLst>
          </p:cNvPr>
          <p:cNvSpPr>
            <a:spLocks noGrp="1"/>
          </p:cNvSpPr>
          <p:nvPr>
            <p:ph type="pic" sz="quarter" idx="42" hasCustomPrompt="1"/>
          </p:nvPr>
        </p:nvSpPr>
        <p:spPr>
          <a:xfrm>
            <a:off x="733463" y="1792600"/>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3" name="Picture Placeholder 2">
            <a:extLst>
              <a:ext uri="{FF2B5EF4-FFF2-40B4-BE49-F238E27FC236}">
                <a16:creationId xmlns:a16="http://schemas.microsoft.com/office/drawing/2014/main" id="{A198B135-3ED1-42E9-A42D-5B4F7F10C237}"/>
              </a:ext>
            </a:extLst>
          </p:cNvPr>
          <p:cNvSpPr>
            <a:spLocks noGrp="1"/>
          </p:cNvSpPr>
          <p:nvPr>
            <p:ph type="pic" sz="quarter" idx="54" hasCustomPrompt="1"/>
          </p:nvPr>
        </p:nvSpPr>
        <p:spPr>
          <a:xfrm>
            <a:off x="733463" y="2878386"/>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4" name="Picture Placeholder 2">
            <a:extLst>
              <a:ext uri="{FF2B5EF4-FFF2-40B4-BE49-F238E27FC236}">
                <a16:creationId xmlns:a16="http://schemas.microsoft.com/office/drawing/2014/main" id="{B0371065-5281-4086-9A62-2FB24E56E50B}"/>
              </a:ext>
            </a:extLst>
          </p:cNvPr>
          <p:cNvSpPr>
            <a:spLocks noGrp="1"/>
          </p:cNvSpPr>
          <p:nvPr>
            <p:ph type="pic" sz="quarter" idx="57" hasCustomPrompt="1"/>
          </p:nvPr>
        </p:nvSpPr>
        <p:spPr>
          <a:xfrm>
            <a:off x="733463" y="3964172"/>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5" name="Picture Placeholder 2">
            <a:extLst>
              <a:ext uri="{FF2B5EF4-FFF2-40B4-BE49-F238E27FC236}">
                <a16:creationId xmlns:a16="http://schemas.microsoft.com/office/drawing/2014/main" id="{1805CC9B-AA32-4069-B262-3DA21DB7FF55}"/>
              </a:ext>
            </a:extLst>
          </p:cNvPr>
          <p:cNvSpPr>
            <a:spLocks noGrp="1"/>
          </p:cNvSpPr>
          <p:nvPr>
            <p:ph type="pic" sz="quarter" idx="60" hasCustomPrompt="1"/>
          </p:nvPr>
        </p:nvSpPr>
        <p:spPr>
          <a:xfrm>
            <a:off x="733463" y="5049957"/>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id="{EAF47A72-6930-4058-A5F2-8E8A5F1A5B43}"/>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90767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14C0E-C202-46C1-9852-BA3E45CA02B3}"/>
              </a:ext>
            </a:extLst>
          </p:cNvPr>
          <p:cNvSpPr/>
          <p:nvPr userDrawn="1"/>
        </p:nvSpPr>
        <p:spPr>
          <a:xfrm>
            <a:off x="9315811" y="3209360"/>
            <a:ext cx="2160000" cy="144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3" name="Picture Placeholder 2">
            <a:extLst>
              <a:ext uri="{FF2B5EF4-FFF2-40B4-BE49-F238E27FC236}">
                <a16:creationId xmlns:a16="http://schemas.microsoft.com/office/drawing/2014/main" id="{FF202D61-F30B-4228-A377-5750CAA2B9B7}"/>
              </a:ext>
            </a:extLst>
          </p:cNvPr>
          <p:cNvSpPr>
            <a:spLocks noGrp="1"/>
          </p:cNvSpPr>
          <p:nvPr>
            <p:ph type="pic" idx="15" hasCustomPrompt="1"/>
          </p:nvPr>
        </p:nvSpPr>
        <p:spPr>
          <a:xfrm>
            <a:off x="9315811" y="177303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Rectangle 3">
            <a:extLst>
              <a:ext uri="{FF2B5EF4-FFF2-40B4-BE49-F238E27FC236}">
                <a16:creationId xmlns:a16="http://schemas.microsoft.com/office/drawing/2014/main" id="{8C423E02-128E-42A1-8953-2DE50A51FCF9}"/>
              </a:ext>
            </a:extLst>
          </p:cNvPr>
          <p:cNvSpPr/>
          <p:nvPr userDrawn="1"/>
        </p:nvSpPr>
        <p:spPr>
          <a:xfrm>
            <a:off x="7155811" y="4645814"/>
            <a:ext cx="2160000" cy="14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5" name="Picture Placeholder 2">
            <a:extLst>
              <a:ext uri="{FF2B5EF4-FFF2-40B4-BE49-F238E27FC236}">
                <a16:creationId xmlns:a16="http://schemas.microsoft.com/office/drawing/2014/main" id="{06F87C8A-190B-4FCA-A7E1-913DC2A32AA2}"/>
              </a:ext>
            </a:extLst>
          </p:cNvPr>
          <p:cNvSpPr>
            <a:spLocks noGrp="1"/>
          </p:cNvSpPr>
          <p:nvPr>
            <p:ph type="pic" idx="16" hasCustomPrompt="1"/>
          </p:nvPr>
        </p:nvSpPr>
        <p:spPr>
          <a:xfrm>
            <a:off x="9315811"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AA0A630E-93DB-487F-929A-17764764CDB1}"/>
              </a:ext>
            </a:extLst>
          </p:cNvPr>
          <p:cNvSpPr>
            <a:spLocks noGrp="1"/>
          </p:cNvSpPr>
          <p:nvPr>
            <p:ph type="pic" idx="17" hasCustomPrompt="1"/>
          </p:nvPr>
        </p:nvSpPr>
        <p:spPr>
          <a:xfrm>
            <a:off x="715559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Rectangle 6">
            <a:extLst>
              <a:ext uri="{FF2B5EF4-FFF2-40B4-BE49-F238E27FC236}">
                <a16:creationId xmlns:a16="http://schemas.microsoft.com/office/drawing/2014/main" id="{6711B731-17ED-4D6F-800A-73D3A14C3992}"/>
              </a:ext>
            </a:extLst>
          </p:cNvPr>
          <p:cNvSpPr/>
          <p:nvPr userDrawn="1"/>
        </p:nvSpPr>
        <p:spPr>
          <a:xfrm>
            <a:off x="7155811" y="1773034"/>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8" name="Rectangle 7">
            <a:extLst>
              <a:ext uri="{FF2B5EF4-FFF2-40B4-BE49-F238E27FC236}">
                <a16:creationId xmlns:a16="http://schemas.microsoft.com/office/drawing/2014/main" id="{B6746A58-880F-470E-AAFB-4D7CB30D2CF6}"/>
              </a:ext>
            </a:extLst>
          </p:cNvPr>
          <p:cNvSpPr/>
          <p:nvPr userDrawn="1"/>
        </p:nvSpPr>
        <p:spPr>
          <a:xfrm>
            <a:off x="4995381" y="3209360"/>
            <a:ext cx="2160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9" name="Picture Placeholder 2">
            <a:extLst>
              <a:ext uri="{FF2B5EF4-FFF2-40B4-BE49-F238E27FC236}">
                <a16:creationId xmlns:a16="http://schemas.microsoft.com/office/drawing/2014/main" id="{FBD37972-1F7F-4C9E-A6D4-C90E3B8369F0}"/>
              </a:ext>
            </a:extLst>
          </p:cNvPr>
          <p:cNvSpPr>
            <a:spLocks noGrp="1"/>
          </p:cNvSpPr>
          <p:nvPr>
            <p:ph type="pic" idx="18" hasCustomPrompt="1"/>
          </p:nvPr>
        </p:nvSpPr>
        <p:spPr>
          <a:xfrm>
            <a:off x="4994903"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a16="http://schemas.microsoft.com/office/drawing/2014/main" id="{8E23BEDE-B250-40DE-8D39-C0803D8CC43A}"/>
              </a:ext>
            </a:extLst>
          </p:cNvPr>
          <p:cNvSpPr>
            <a:spLocks noGrp="1"/>
          </p:cNvSpPr>
          <p:nvPr>
            <p:ph type="pic" idx="20" hasCustomPrompt="1"/>
          </p:nvPr>
        </p:nvSpPr>
        <p:spPr>
          <a:xfrm>
            <a:off x="283516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1" name="Rectangle 10">
            <a:extLst>
              <a:ext uri="{FF2B5EF4-FFF2-40B4-BE49-F238E27FC236}">
                <a16:creationId xmlns:a16="http://schemas.microsoft.com/office/drawing/2014/main" id="{4D3AFCEB-A5C6-4DD3-BD22-AE741EDA18AE}"/>
              </a:ext>
            </a:extLst>
          </p:cNvPr>
          <p:cNvSpPr/>
          <p:nvPr userDrawn="1"/>
        </p:nvSpPr>
        <p:spPr>
          <a:xfrm>
            <a:off x="674951" y="3209360"/>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22" name="Text Placeholder 9">
            <a:extLst>
              <a:ext uri="{FF2B5EF4-FFF2-40B4-BE49-F238E27FC236}">
                <a16:creationId xmlns:a16="http://schemas.microsoft.com/office/drawing/2014/main" id="{B5DC6E82-1C6B-48EE-8DA8-170A8B24277E}"/>
              </a:ext>
            </a:extLst>
          </p:cNvPr>
          <p:cNvSpPr>
            <a:spLocks noGrp="1"/>
          </p:cNvSpPr>
          <p:nvPr>
            <p:ph type="body" sz="quarter" idx="2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04456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748D85DA-55FA-483F-AB10-C7570C4473F6}"/>
              </a:ext>
            </a:extLst>
          </p:cNvPr>
          <p:cNvSpPr>
            <a:spLocks noGrp="1"/>
          </p:cNvSpPr>
          <p:nvPr>
            <p:ph type="pic" sz="quarter" idx="10" hasCustomPrompt="1"/>
          </p:nvPr>
        </p:nvSpPr>
        <p:spPr>
          <a:xfrm>
            <a:off x="6575840" y="1478364"/>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3" name="Picture Placeholder 4">
            <a:extLst>
              <a:ext uri="{FF2B5EF4-FFF2-40B4-BE49-F238E27FC236}">
                <a16:creationId xmlns:a16="http://schemas.microsoft.com/office/drawing/2014/main" id="{1F59985C-8D83-4C2F-A77E-740987746035}"/>
              </a:ext>
            </a:extLst>
          </p:cNvPr>
          <p:cNvSpPr>
            <a:spLocks noGrp="1"/>
          </p:cNvSpPr>
          <p:nvPr>
            <p:ph type="pic" sz="quarter" idx="11" hasCustomPrompt="1"/>
          </p:nvPr>
        </p:nvSpPr>
        <p:spPr>
          <a:xfrm>
            <a:off x="6575840" y="3120588"/>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4" name="Picture Placeholder 4">
            <a:extLst>
              <a:ext uri="{FF2B5EF4-FFF2-40B4-BE49-F238E27FC236}">
                <a16:creationId xmlns:a16="http://schemas.microsoft.com/office/drawing/2014/main" id="{9FFF4ED5-B4BB-4511-BAAB-643117CC5396}"/>
              </a:ext>
            </a:extLst>
          </p:cNvPr>
          <p:cNvSpPr>
            <a:spLocks noGrp="1"/>
          </p:cNvSpPr>
          <p:nvPr>
            <p:ph type="pic" sz="quarter" idx="12" hasCustomPrompt="1"/>
          </p:nvPr>
        </p:nvSpPr>
        <p:spPr>
          <a:xfrm>
            <a:off x="6575840" y="4762777"/>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5" name="Picture Placeholder 4">
            <a:extLst>
              <a:ext uri="{FF2B5EF4-FFF2-40B4-BE49-F238E27FC236}">
                <a16:creationId xmlns:a16="http://schemas.microsoft.com/office/drawing/2014/main" id="{91EFECA9-E86B-4786-893E-598AACF581C1}"/>
              </a:ext>
            </a:extLst>
          </p:cNvPr>
          <p:cNvSpPr>
            <a:spLocks noGrp="1"/>
          </p:cNvSpPr>
          <p:nvPr>
            <p:ph type="pic" sz="quarter" idx="13" hasCustomPrompt="1"/>
          </p:nvPr>
        </p:nvSpPr>
        <p:spPr>
          <a:xfrm>
            <a:off x="8716377"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6" name="Picture Placeholder 4">
            <a:extLst>
              <a:ext uri="{FF2B5EF4-FFF2-40B4-BE49-F238E27FC236}">
                <a16:creationId xmlns:a16="http://schemas.microsoft.com/office/drawing/2014/main" id="{34EDB837-B580-4594-B731-E5003B304188}"/>
              </a:ext>
            </a:extLst>
          </p:cNvPr>
          <p:cNvSpPr>
            <a:spLocks noGrp="1"/>
          </p:cNvSpPr>
          <p:nvPr>
            <p:ph type="pic" sz="quarter" idx="14" hasCustomPrompt="1"/>
          </p:nvPr>
        </p:nvSpPr>
        <p:spPr>
          <a:xfrm>
            <a:off x="10500000"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7" name="Picture Placeholder 4">
            <a:extLst>
              <a:ext uri="{FF2B5EF4-FFF2-40B4-BE49-F238E27FC236}">
                <a16:creationId xmlns:a16="http://schemas.microsoft.com/office/drawing/2014/main" id="{7357A188-0C12-42C9-978C-C9C96AE2112E}"/>
              </a:ext>
            </a:extLst>
          </p:cNvPr>
          <p:cNvSpPr>
            <a:spLocks noGrp="1"/>
          </p:cNvSpPr>
          <p:nvPr>
            <p:ph type="pic" sz="quarter" idx="15" hasCustomPrompt="1"/>
          </p:nvPr>
        </p:nvSpPr>
        <p:spPr>
          <a:xfrm>
            <a:off x="4429129" y="1766364"/>
            <a:ext cx="2052000" cy="1152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8" name="Rectangle 7">
            <a:extLst>
              <a:ext uri="{FF2B5EF4-FFF2-40B4-BE49-F238E27FC236}">
                <a16:creationId xmlns:a16="http://schemas.microsoft.com/office/drawing/2014/main" id="{91CDAEB8-C380-4585-AF5E-9239B85467FF}"/>
              </a:ext>
            </a:extLst>
          </p:cNvPr>
          <p:cNvSpPr/>
          <p:nvPr userDrawn="1"/>
        </p:nvSpPr>
        <p:spPr>
          <a:xfrm>
            <a:off x="0" y="3120588"/>
            <a:ext cx="6481129" cy="155069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8">
            <a:extLst>
              <a:ext uri="{FF2B5EF4-FFF2-40B4-BE49-F238E27FC236}">
                <a16:creationId xmlns:a16="http://schemas.microsoft.com/office/drawing/2014/main" id="{E3F0EDCD-8042-4D71-BF31-EA988202BFCC}"/>
              </a:ext>
            </a:extLst>
          </p:cNvPr>
          <p:cNvSpPr/>
          <p:nvPr userDrawn="1"/>
        </p:nvSpPr>
        <p:spPr>
          <a:xfrm>
            <a:off x="4429129" y="2912764"/>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0" name="Rectangle 9">
            <a:extLst>
              <a:ext uri="{FF2B5EF4-FFF2-40B4-BE49-F238E27FC236}">
                <a16:creationId xmlns:a16="http://schemas.microsoft.com/office/drawing/2014/main" id="{A4F4A05E-6641-4664-BFC0-C9825CBA2DD2}"/>
              </a:ext>
            </a:extLst>
          </p:cNvPr>
          <p:cNvSpPr/>
          <p:nvPr userDrawn="1"/>
        </p:nvSpPr>
        <p:spPr>
          <a:xfrm>
            <a:off x="6575840" y="2912764"/>
            <a:ext cx="205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1" name="Rectangle 10">
            <a:extLst>
              <a:ext uri="{FF2B5EF4-FFF2-40B4-BE49-F238E27FC236}">
                <a16:creationId xmlns:a16="http://schemas.microsoft.com/office/drawing/2014/main" id="{54DE6A5E-4942-4403-9E96-15A90E9769CC}"/>
              </a:ext>
            </a:extLst>
          </p:cNvPr>
          <p:cNvSpPr/>
          <p:nvPr userDrawn="1"/>
        </p:nvSpPr>
        <p:spPr>
          <a:xfrm>
            <a:off x="6575840" y="4563278"/>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2" name="Rectangle 11">
            <a:extLst>
              <a:ext uri="{FF2B5EF4-FFF2-40B4-BE49-F238E27FC236}">
                <a16:creationId xmlns:a16="http://schemas.microsoft.com/office/drawing/2014/main" id="{781AA1FC-A026-419C-BCC1-A178BDFD1AED}"/>
              </a:ext>
            </a:extLst>
          </p:cNvPr>
          <p:cNvSpPr/>
          <p:nvPr userDrawn="1"/>
        </p:nvSpPr>
        <p:spPr>
          <a:xfrm>
            <a:off x="6575840" y="6202777"/>
            <a:ext cx="205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3" name="Rectangle 12">
            <a:extLst>
              <a:ext uri="{FF2B5EF4-FFF2-40B4-BE49-F238E27FC236}">
                <a16:creationId xmlns:a16="http://schemas.microsoft.com/office/drawing/2014/main" id="{0EA4A0FF-3048-41CF-8C3B-89DDC877F673}"/>
              </a:ext>
            </a:extLst>
          </p:cNvPr>
          <p:cNvSpPr/>
          <p:nvPr userDrawn="1"/>
        </p:nvSpPr>
        <p:spPr>
          <a:xfrm>
            <a:off x="8717920" y="4563278"/>
            <a:ext cx="169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4" name="Rectangle 13">
            <a:extLst>
              <a:ext uri="{FF2B5EF4-FFF2-40B4-BE49-F238E27FC236}">
                <a16:creationId xmlns:a16="http://schemas.microsoft.com/office/drawing/2014/main" id="{9AA162D9-B8DB-43D5-9501-BB93810F4E35}"/>
              </a:ext>
            </a:extLst>
          </p:cNvPr>
          <p:cNvSpPr/>
          <p:nvPr userDrawn="1"/>
        </p:nvSpPr>
        <p:spPr>
          <a:xfrm>
            <a:off x="10500000" y="4563278"/>
            <a:ext cx="169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5" name="Text Placeholder 9">
            <a:extLst>
              <a:ext uri="{FF2B5EF4-FFF2-40B4-BE49-F238E27FC236}">
                <a16:creationId xmlns:a16="http://schemas.microsoft.com/office/drawing/2014/main" id="{9EB979E4-AE0D-438C-A9FB-60544B69CD28}"/>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99048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E069D14A-5371-4906-93E3-B1811A107B41}"/>
              </a:ext>
            </a:extLst>
          </p:cNvPr>
          <p:cNvSpPr>
            <a:spLocks noGrp="1"/>
          </p:cNvSpPr>
          <p:nvPr>
            <p:ph type="pic" sz="quarter" idx="10" hasCustomPrompt="1"/>
          </p:nvPr>
        </p:nvSpPr>
        <p:spPr>
          <a:xfrm>
            <a:off x="0" y="1"/>
            <a:ext cx="12192000" cy="6561423"/>
          </a:xfrm>
          <a:custGeom>
            <a:avLst/>
            <a:gdLst>
              <a:gd name="connsiteX0" fmla="*/ 0 w 12192000"/>
              <a:gd name="connsiteY0" fmla="*/ 0 h 6561423"/>
              <a:gd name="connsiteX1" fmla="*/ 12192000 w 12192000"/>
              <a:gd name="connsiteY1" fmla="*/ 0 h 6561423"/>
              <a:gd name="connsiteX2" fmla="*/ 12192000 w 12192000"/>
              <a:gd name="connsiteY2" fmla="*/ 2455328 h 6561423"/>
              <a:gd name="connsiteX3" fmla="*/ 9675392 w 12192000"/>
              <a:gd name="connsiteY3" fmla="*/ 3302886 h 6561423"/>
              <a:gd name="connsiteX4" fmla="*/ 10157317 w 12192000"/>
              <a:gd name="connsiteY4" fmla="*/ 4390513 h 6561423"/>
              <a:gd name="connsiteX5" fmla="*/ 8230254 w 12192000"/>
              <a:gd name="connsiteY5" fmla="*/ 3789588 h 6561423"/>
              <a:gd name="connsiteX6" fmla="*/ 0 w 12192000"/>
              <a:gd name="connsiteY6" fmla="*/ 6561423 h 656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61423">
                <a:moveTo>
                  <a:pt x="0" y="0"/>
                </a:moveTo>
                <a:lnTo>
                  <a:pt x="12192000" y="0"/>
                </a:lnTo>
                <a:lnTo>
                  <a:pt x="12192000" y="2455328"/>
                </a:lnTo>
                <a:lnTo>
                  <a:pt x="9675392" y="3302886"/>
                </a:lnTo>
                <a:lnTo>
                  <a:pt x="10157317" y="4390513"/>
                </a:lnTo>
                <a:lnTo>
                  <a:pt x="8230254" y="3789588"/>
                </a:lnTo>
                <a:lnTo>
                  <a:pt x="0" y="6561423"/>
                </a:lnTo>
                <a:close/>
              </a:path>
            </a:pathLst>
          </a:custGeom>
          <a:solidFill>
            <a:schemeClr val="bg1">
              <a:lumMod val="95000"/>
            </a:schemeClr>
          </a:solidFill>
        </p:spPr>
        <p:txBody>
          <a:bodyPr wrap="square"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 And Send To Back</a:t>
            </a:r>
            <a:endParaRPr lang="ko-KR" altLang="en-US" dirty="0"/>
          </a:p>
          <a:p>
            <a:endParaRPr lang="ko-KR" altLang="en-US" dirty="0"/>
          </a:p>
        </p:txBody>
      </p:sp>
    </p:spTree>
    <p:extLst>
      <p:ext uri="{BB962C8B-B14F-4D97-AF65-F5344CB8AC3E}">
        <p14:creationId xmlns:p14="http://schemas.microsoft.com/office/powerpoint/2010/main" val="189116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1B174B9-DDA6-43AC-94FF-E49E8A4C9EE5}"/>
              </a:ext>
            </a:extLst>
          </p:cNvPr>
          <p:cNvSpPr/>
          <p:nvPr userDrawn="1"/>
        </p:nvSpPr>
        <p:spPr>
          <a:xfrm>
            <a:off x="2" y="1"/>
            <a:ext cx="8641787" cy="6858000"/>
          </a:xfrm>
          <a:custGeom>
            <a:avLst/>
            <a:gdLst>
              <a:gd name="connsiteX0" fmla="*/ 0 w 8641787"/>
              <a:gd name="connsiteY0" fmla="*/ 0 h 6858000"/>
              <a:gd name="connsiteX1" fmla="*/ 6012887 w 8641787"/>
              <a:gd name="connsiteY1" fmla="*/ 0 h 6858000"/>
              <a:gd name="connsiteX2" fmla="*/ 8641787 w 8641787"/>
              <a:gd name="connsiteY2" fmla="*/ 6858000 h 6858000"/>
              <a:gd name="connsiteX3" fmla="*/ 0 w 86417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41787" h="6858000">
                <a:moveTo>
                  <a:pt x="0" y="0"/>
                </a:moveTo>
                <a:lnTo>
                  <a:pt x="6012887" y="0"/>
                </a:lnTo>
                <a:lnTo>
                  <a:pt x="8641787" y="6858000"/>
                </a:lnTo>
                <a:lnTo>
                  <a:pt x="0" y="6858000"/>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Shape 9">
            <a:extLst>
              <a:ext uri="{FF2B5EF4-FFF2-40B4-BE49-F238E27FC236}">
                <a16:creationId xmlns:a16="http://schemas.microsoft.com/office/drawing/2014/main" id="{6AFFB5B8-275F-4541-94CB-C7A723310F6D}"/>
              </a:ext>
            </a:extLst>
          </p:cNvPr>
          <p:cNvSpPr/>
          <p:nvPr userDrawn="1"/>
        </p:nvSpPr>
        <p:spPr>
          <a:xfrm rot="20330711">
            <a:off x="7416424" y="-293215"/>
            <a:ext cx="234813" cy="7444430"/>
          </a:xfrm>
          <a:custGeom>
            <a:avLst/>
            <a:gdLst>
              <a:gd name="connsiteX0" fmla="*/ 0 w 234813"/>
              <a:gd name="connsiteY0" fmla="*/ 0 h 7444430"/>
              <a:gd name="connsiteX1" fmla="*/ 234813 w 234813"/>
              <a:gd name="connsiteY1" fmla="*/ 90866 h 7444430"/>
              <a:gd name="connsiteX2" fmla="*/ 234813 w 234813"/>
              <a:gd name="connsiteY2" fmla="*/ 7444430 h 7444430"/>
              <a:gd name="connsiteX3" fmla="*/ 0 w 234813"/>
              <a:gd name="connsiteY3" fmla="*/ 7353565 h 7444430"/>
            </a:gdLst>
            <a:ahLst/>
            <a:cxnLst>
              <a:cxn ang="0">
                <a:pos x="connsiteX0" y="connsiteY0"/>
              </a:cxn>
              <a:cxn ang="0">
                <a:pos x="connsiteX1" y="connsiteY1"/>
              </a:cxn>
              <a:cxn ang="0">
                <a:pos x="connsiteX2" y="connsiteY2"/>
              </a:cxn>
              <a:cxn ang="0">
                <a:pos x="connsiteX3" y="connsiteY3"/>
              </a:cxn>
            </a:cxnLst>
            <a:rect l="l" t="t" r="r" b="b"/>
            <a:pathLst>
              <a:path w="234813" h="7444430">
                <a:moveTo>
                  <a:pt x="0" y="0"/>
                </a:moveTo>
                <a:lnTo>
                  <a:pt x="234813" y="90866"/>
                </a:lnTo>
                <a:lnTo>
                  <a:pt x="234813" y="7444430"/>
                </a:lnTo>
                <a:lnTo>
                  <a:pt x="0" y="7353565"/>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Freeform: Shape 12">
            <a:extLst>
              <a:ext uri="{FF2B5EF4-FFF2-40B4-BE49-F238E27FC236}">
                <a16:creationId xmlns:a16="http://schemas.microsoft.com/office/drawing/2014/main" id="{2A91EB93-1A80-4108-9845-8CEBD98D597C}"/>
              </a:ext>
            </a:extLst>
          </p:cNvPr>
          <p:cNvSpPr/>
          <p:nvPr userDrawn="1"/>
        </p:nvSpPr>
        <p:spPr>
          <a:xfrm rot="20330711">
            <a:off x="8020265" y="-134683"/>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Freeform: Shape 13">
            <a:extLst>
              <a:ext uri="{FF2B5EF4-FFF2-40B4-BE49-F238E27FC236}">
                <a16:creationId xmlns:a16="http://schemas.microsoft.com/office/drawing/2014/main" id="{F3E07247-868E-438C-BD34-0D0EC28772B4}"/>
              </a:ext>
            </a:extLst>
          </p:cNvPr>
          <p:cNvSpPr/>
          <p:nvPr userDrawn="1"/>
        </p:nvSpPr>
        <p:spPr>
          <a:xfrm rot="20330711" flipH="1" flipV="1">
            <a:off x="10369955" y="4253071"/>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1B174B9-DDA6-43AC-94FF-E49E8A4C9EE5}"/>
              </a:ext>
            </a:extLst>
          </p:cNvPr>
          <p:cNvSpPr/>
          <p:nvPr userDrawn="1"/>
        </p:nvSpPr>
        <p:spPr>
          <a:xfrm>
            <a:off x="2" y="1"/>
            <a:ext cx="8641787" cy="6858000"/>
          </a:xfrm>
          <a:custGeom>
            <a:avLst/>
            <a:gdLst>
              <a:gd name="connsiteX0" fmla="*/ 0 w 8641787"/>
              <a:gd name="connsiteY0" fmla="*/ 0 h 6858000"/>
              <a:gd name="connsiteX1" fmla="*/ 6012887 w 8641787"/>
              <a:gd name="connsiteY1" fmla="*/ 0 h 6858000"/>
              <a:gd name="connsiteX2" fmla="*/ 8641787 w 8641787"/>
              <a:gd name="connsiteY2" fmla="*/ 6858000 h 6858000"/>
              <a:gd name="connsiteX3" fmla="*/ 0 w 86417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41787" h="6858000">
                <a:moveTo>
                  <a:pt x="0" y="0"/>
                </a:moveTo>
                <a:lnTo>
                  <a:pt x="6012887" y="0"/>
                </a:lnTo>
                <a:lnTo>
                  <a:pt x="8641787" y="6858000"/>
                </a:lnTo>
                <a:lnTo>
                  <a:pt x="0" y="6858000"/>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Shape 9">
            <a:extLst>
              <a:ext uri="{FF2B5EF4-FFF2-40B4-BE49-F238E27FC236}">
                <a16:creationId xmlns:a16="http://schemas.microsoft.com/office/drawing/2014/main" id="{6AFFB5B8-275F-4541-94CB-C7A723310F6D}"/>
              </a:ext>
            </a:extLst>
          </p:cNvPr>
          <p:cNvSpPr/>
          <p:nvPr userDrawn="1"/>
        </p:nvSpPr>
        <p:spPr>
          <a:xfrm rot="20330711">
            <a:off x="7416424" y="-293215"/>
            <a:ext cx="234813" cy="7444430"/>
          </a:xfrm>
          <a:custGeom>
            <a:avLst/>
            <a:gdLst>
              <a:gd name="connsiteX0" fmla="*/ 0 w 234813"/>
              <a:gd name="connsiteY0" fmla="*/ 0 h 7444430"/>
              <a:gd name="connsiteX1" fmla="*/ 234813 w 234813"/>
              <a:gd name="connsiteY1" fmla="*/ 90866 h 7444430"/>
              <a:gd name="connsiteX2" fmla="*/ 234813 w 234813"/>
              <a:gd name="connsiteY2" fmla="*/ 7444430 h 7444430"/>
              <a:gd name="connsiteX3" fmla="*/ 0 w 234813"/>
              <a:gd name="connsiteY3" fmla="*/ 7353565 h 7444430"/>
            </a:gdLst>
            <a:ahLst/>
            <a:cxnLst>
              <a:cxn ang="0">
                <a:pos x="connsiteX0" y="connsiteY0"/>
              </a:cxn>
              <a:cxn ang="0">
                <a:pos x="connsiteX1" y="connsiteY1"/>
              </a:cxn>
              <a:cxn ang="0">
                <a:pos x="connsiteX2" y="connsiteY2"/>
              </a:cxn>
              <a:cxn ang="0">
                <a:pos x="connsiteX3" y="connsiteY3"/>
              </a:cxn>
            </a:cxnLst>
            <a:rect l="l" t="t" r="r" b="b"/>
            <a:pathLst>
              <a:path w="234813" h="7444430">
                <a:moveTo>
                  <a:pt x="0" y="0"/>
                </a:moveTo>
                <a:lnTo>
                  <a:pt x="234813" y="90866"/>
                </a:lnTo>
                <a:lnTo>
                  <a:pt x="234813" y="7444430"/>
                </a:lnTo>
                <a:lnTo>
                  <a:pt x="0" y="7353565"/>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Freeform: Shape 12">
            <a:extLst>
              <a:ext uri="{FF2B5EF4-FFF2-40B4-BE49-F238E27FC236}">
                <a16:creationId xmlns:a16="http://schemas.microsoft.com/office/drawing/2014/main" id="{2A91EB93-1A80-4108-9845-8CEBD98D597C}"/>
              </a:ext>
            </a:extLst>
          </p:cNvPr>
          <p:cNvSpPr/>
          <p:nvPr userDrawn="1"/>
        </p:nvSpPr>
        <p:spPr>
          <a:xfrm rot="20330711">
            <a:off x="8020265" y="-134683"/>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Freeform: Shape 13">
            <a:extLst>
              <a:ext uri="{FF2B5EF4-FFF2-40B4-BE49-F238E27FC236}">
                <a16:creationId xmlns:a16="http://schemas.microsoft.com/office/drawing/2014/main" id="{F3E07247-868E-438C-BD34-0D0EC28772B4}"/>
              </a:ext>
            </a:extLst>
          </p:cNvPr>
          <p:cNvSpPr/>
          <p:nvPr userDrawn="1"/>
        </p:nvSpPr>
        <p:spPr>
          <a:xfrm rot="20330711" flipH="1" flipV="1">
            <a:off x="10369955" y="4253071"/>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352293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747C4C6-F743-4638-89B5-60146629A59E}"/>
              </a:ext>
            </a:extLst>
          </p:cNvPr>
          <p:cNvGrpSpPr/>
          <p:nvPr userDrawn="1"/>
        </p:nvGrpSpPr>
        <p:grpSpPr>
          <a:xfrm flipH="1">
            <a:off x="2657472" y="1971671"/>
            <a:ext cx="1343029" cy="1343029"/>
            <a:chOff x="2190747" y="1657346"/>
            <a:chExt cx="1343029" cy="1343029"/>
          </a:xfrm>
        </p:grpSpPr>
        <p:sp>
          <p:nvSpPr>
            <p:cNvPr id="2" name="Arc 1">
              <a:extLst>
                <a:ext uri="{FF2B5EF4-FFF2-40B4-BE49-F238E27FC236}">
                  <a16:creationId xmlns:a16="http://schemas.microsoft.com/office/drawing/2014/main" id="{B7C2B258-141E-4BC9-85CA-9FDBB30C46BF}"/>
                </a:ext>
              </a:extLst>
            </p:cNvPr>
            <p:cNvSpPr/>
            <p:nvPr userDrawn="1"/>
          </p:nvSpPr>
          <p:spPr>
            <a:xfrm>
              <a:off x="2705100" y="2190749"/>
              <a:ext cx="504825" cy="504825"/>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Arc 3">
              <a:extLst>
                <a:ext uri="{FF2B5EF4-FFF2-40B4-BE49-F238E27FC236}">
                  <a16:creationId xmlns:a16="http://schemas.microsoft.com/office/drawing/2014/main" id="{10A7735F-90FC-4DD6-9A30-EA9FF118174A}"/>
                </a:ext>
              </a:extLst>
            </p:cNvPr>
            <p:cNvSpPr/>
            <p:nvPr userDrawn="1"/>
          </p:nvSpPr>
          <p:spPr>
            <a:xfrm>
              <a:off x="2481261" y="1947860"/>
              <a:ext cx="895351" cy="895351"/>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Arc 4">
              <a:extLst>
                <a:ext uri="{FF2B5EF4-FFF2-40B4-BE49-F238E27FC236}">
                  <a16:creationId xmlns:a16="http://schemas.microsoft.com/office/drawing/2014/main" id="{3B29125C-EA5F-47C9-9310-E31997A572C3}"/>
                </a:ext>
              </a:extLst>
            </p:cNvPr>
            <p:cNvSpPr/>
            <p:nvPr userDrawn="1"/>
          </p:nvSpPr>
          <p:spPr>
            <a:xfrm>
              <a:off x="2190747" y="1657346"/>
              <a:ext cx="1343029" cy="1343029"/>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8521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072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87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9408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56"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6" r:id="rId3"/>
    <p:sldLayoutId id="2147483739" r:id="rId4"/>
    <p:sldLayoutId id="2147483740" r:id="rId5"/>
    <p:sldLayoutId id="2147483751" r:id="rId6"/>
    <p:sldLayoutId id="2147483738" r:id="rId7"/>
    <p:sldLayoutId id="2147483741" r:id="rId8"/>
    <p:sldLayoutId id="2147483742" r:id="rId9"/>
    <p:sldLayoutId id="2147483743" r:id="rId10"/>
    <p:sldLayoutId id="2147483754" r:id="rId11"/>
    <p:sldLayoutId id="2147483744" r:id="rId12"/>
    <p:sldLayoutId id="2147483745" r:id="rId13"/>
    <p:sldLayoutId id="2147483746" r:id="rId14"/>
    <p:sldLayoutId id="2147483747" r:id="rId15"/>
    <p:sldLayoutId id="2147483750" r:id="rId16"/>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Isosceles Triangle 51">
            <a:extLst>
              <a:ext uri="{FF2B5EF4-FFF2-40B4-BE49-F238E27FC236}">
                <a16:creationId xmlns:a16="http://schemas.microsoft.com/office/drawing/2014/main" id="{C7F4914A-EC4B-4F9A-BEB7-0A38D775830D}"/>
              </a:ext>
            </a:extLst>
          </p:cNvPr>
          <p:cNvSpPr/>
          <p:nvPr/>
        </p:nvSpPr>
        <p:spPr>
          <a:xfrm>
            <a:off x="5458499" y="3355305"/>
            <a:ext cx="226184" cy="16586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Parallelogram 15">
            <a:extLst>
              <a:ext uri="{FF2B5EF4-FFF2-40B4-BE49-F238E27FC236}">
                <a16:creationId xmlns:a16="http://schemas.microsoft.com/office/drawing/2014/main" id="{24C7C768-EB95-4E47-966B-307DC6C5CE5F}"/>
              </a:ext>
            </a:extLst>
          </p:cNvPr>
          <p:cNvSpPr/>
          <p:nvPr/>
        </p:nvSpPr>
        <p:spPr>
          <a:xfrm rot="16200000">
            <a:off x="4978482" y="610336"/>
            <a:ext cx="334943" cy="36256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4" name="Oval 66">
            <a:extLst>
              <a:ext uri="{FF2B5EF4-FFF2-40B4-BE49-F238E27FC236}">
                <a16:creationId xmlns:a16="http://schemas.microsoft.com/office/drawing/2014/main" id="{5E1A3659-43CE-4610-A2AD-E309F70E9E0E}"/>
              </a:ext>
            </a:extLst>
          </p:cNvPr>
          <p:cNvSpPr/>
          <p:nvPr/>
        </p:nvSpPr>
        <p:spPr>
          <a:xfrm rot="20700000">
            <a:off x="5750683" y="4256921"/>
            <a:ext cx="306925" cy="262906"/>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Rectangle 130">
            <a:extLst>
              <a:ext uri="{FF2B5EF4-FFF2-40B4-BE49-F238E27FC236}">
                <a16:creationId xmlns:a16="http://schemas.microsoft.com/office/drawing/2014/main" id="{C38AB0EB-3E4B-4EB3-8986-8912DDE2B3BD}"/>
              </a:ext>
            </a:extLst>
          </p:cNvPr>
          <p:cNvSpPr/>
          <p:nvPr/>
        </p:nvSpPr>
        <p:spPr>
          <a:xfrm>
            <a:off x="6543350" y="925548"/>
            <a:ext cx="393301" cy="39508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6" name="Oval 25">
            <a:extLst>
              <a:ext uri="{FF2B5EF4-FFF2-40B4-BE49-F238E27FC236}">
                <a16:creationId xmlns:a16="http://schemas.microsoft.com/office/drawing/2014/main" id="{7EC3674A-B92E-4495-AB74-A7153464DC61}"/>
              </a:ext>
            </a:extLst>
          </p:cNvPr>
          <p:cNvSpPr>
            <a:spLocks noChangeAspect="1"/>
          </p:cNvSpPr>
          <p:nvPr/>
        </p:nvSpPr>
        <p:spPr>
          <a:xfrm>
            <a:off x="4353699" y="1754911"/>
            <a:ext cx="193723" cy="193988"/>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ound Same Side Corner Rectangle 8">
            <a:extLst>
              <a:ext uri="{FF2B5EF4-FFF2-40B4-BE49-F238E27FC236}">
                <a16:creationId xmlns:a16="http://schemas.microsoft.com/office/drawing/2014/main" id="{1C893DA3-52C7-4BA5-8365-136F4E11773F}"/>
              </a:ext>
            </a:extLst>
          </p:cNvPr>
          <p:cNvSpPr/>
          <p:nvPr/>
        </p:nvSpPr>
        <p:spPr>
          <a:xfrm>
            <a:off x="4964671" y="2640492"/>
            <a:ext cx="158632" cy="15887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Rounded Rectangle 51">
            <a:extLst>
              <a:ext uri="{FF2B5EF4-FFF2-40B4-BE49-F238E27FC236}">
                <a16:creationId xmlns:a16="http://schemas.microsoft.com/office/drawing/2014/main" id="{69A29945-1B5C-480A-AD72-3775F4CC415D}"/>
              </a:ext>
            </a:extLst>
          </p:cNvPr>
          <p:cNvSpPr/>
          <p:nvPr/>
        </p:nvSpPr>
        <p:spPr>
          <a:xfrm rot="16200000" flipH="1">
            <a:off x="5219065" y="1825556"/>
            <a:ext cx="237102" cy="22329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9" name="Rounded Rectangle 2">
            <a:extLst>
              <a:ext uri="{FF2B5EF4-FFF2-40B4-BE49-F238E27FC236}">
                <a16:creationId xmlns:a16="http://schemas.microsoft.com/office/drawing/2014/main" id="{2027F04B-4AD3-4E0F-9BAB-5353137B1708}"/>
              </a:ext>
            </a:extLst>
          </p:cNvPr>
          <p:cNvSpPr/>
          <p:nvPr/>
        </p:nvSpPr>
        <p:spPr>
          <a:xfrm>
            <a:off x="360293" y="3850243"/>
            <a:ext cx="362565" cy="3625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0" name="Rounded Rectangle 8">
            <a:extLst>
              <a:ext uri="{FF2B5EF4-FFF2-40B4-BE49-F238E27FC236}">
                <a16:creationId xmlns:a16="http://schemas.microsoft.com/office/drawing/2014/main" id="{97542CC7-8662-43EF-AC65-2E16AB462F1F}"/>
              </a:ext>
            </a:extLst>
          </p:cNvPr>
          <p:cNvSpPr/>
          <p:nvPr/>
        </p:nvSpPr>
        <p:spPr>
          <a:xfrm>
            <a:off x="4653360" y="3758170"/>
            <a:ext cx="144473" cy="144457"/>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1" name="Rounded Rectangle 2">
            <a:extLst>
              <a:ext uri="{FF2B5EF4-FFF2-40B4-BE49-F238E27FC236}">
                <a16:creationId xmlns:a16="http://schemas.microsoft.com/office/drawing/2014/main" id="{DD85458F-48EB-44AD-A28A-C6D6613255DB}"/>
              </a:ext>
            </a:extLst>
          </p:cNvPr>
          <p:cNvSpPr/>
          <p:nvPr/>
        </p:nvSpPr>
        <p:spPr>
          <a:xfrm>
            <a:off x="6178829" y="2444357"/>
            <a:ext cx="290471" cy="290471"/>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2" name="Rounded Rectangle 3">
            <a:extLst>
              <a:ext uri="{FF2B5EF4-FFF2-40B4-BE49-F238E27FC236}">
                <a16:creationId xmlns:a16="http://schemas.microsoft.com/office/drawing/2014/main" id="{87020242-DD7D-482B-A998-6D0326737345}"/>
              </a:ext>
            </a:extLst>
          </p:cNvPr>
          <p:cNvSpPr>
            <a:spLocks noChangeAspect="1"/>
          </p:cNvSpPr>
          <p:nvPr/>
        </p:nvSpPr>
        <p:spPr>
          <a:xfrm>
            <a:off x="2449886" y="604588"/>
            <a:ext cx="290471" cy="290471"/>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3" name="Rounded Rectangle 10">
            <a:extLst>
              <a:ext uri="{FF2B5EF4-FFF2-40B4-BE49-F238E27FC236}">
                <a16:creationId xmlns:a16="http://schemas.microsoft.com/office/drawing/2014/main" id="{32DF34AC-FCFA-46EB-8466-5702232D85A3}"/>
              </a:ext>
            </a:extLst>
          </p:cNvPr>
          <p:cNvSpPr>
            <a:spLocks noChangeAspect="1"/>
          </p:cNvSpPr>
          <p:nvPr/>
        </p:nvSpPr>
        <p:spPr>
          <a:xfrm>
            <a:off x="6917601" y="3702294"/>
            <a:ext cx="356613" cy="362565"/>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Block Arc 6">
            <a:extLst>
              <a:ext uri="{FF2B5EF4-FFF2-40B4-BE49-F238E27FC236}">
                <a16:creationId xmlns:a16="http://schemas.microsoft.com/office/drawing/2014/main" id="{42EEF007-9371-40E9-BCA4-255A1DB8A5C9}"/>
              </a:ext>
            </a:extLst>
          </p:cNvPr>
          <p:cNvSpPr/>
          <p:nvPr/>
        </p:nvSpPr>
        <p:spPr>
          <a:xfrm>
            <a:off x="5469195" y="5635320"/>
            <a:ext cx="444475" cy="448847"/>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5" name="Rounded Rectangle 27">
            <a:extLst>
              <a:ext uri="{FF2B5EF4-FFF2-40B4-BE49-F238E27FC236}">
                <a16:creationId xmlns:a16="http://schemas.microsoft.com/office/drawing/2014/main" id="{7DF97242-39E8-4F84-926D-72677E1CFF32}"/>
              </a:ext>
            </a:extLst>
          </p:cNvPr>
          <p:cNvSpPr/>
          <p:nvPr/>
        </p:nvSpPr>
        <p:spPr>
          <a:xfrm>
            <a:off x="1147873" y="2450021"/>
            <a:ext cx="338606" cy="2600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6" name="Chord 15">
            <a:extLst>
              <a:ext uri="{FF2B5EF4-FFF2-40B4-BE49-F238E27FC236}">
                <a16:creationId xmlns:a16="http://schemas.microsoft.com/office/drawing/2014/main" id="{453A3A15-16E1-47FB-B192-E33AA9F62F08}"/>
              </a:ext>
            </a:extLst>
          </p:cNvPr>
          <p:cNvSpPr/>
          <p:nvPr/>
        </p:nvSpPr>
        <p:spPr>
          <a:xfrm>
            <a:off x="3260877" y="1718238"/>
            <a:ext cx="80681" cy="17590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7" name="Round Same Side Corner Rectangle 8">
            <a:extLst>
              <a:ext uri="{FF2B5EF4-FFF2-40B4-BE49-F238E27FC236}">
                <a16:creationId xmlns:a16="http://schemas.microsoft.com/office/drawing/2014/main" id="{F572FCCE-C64C-4E2F-ADAB-869065E0B707}"/>
              </a:ext>
            </a:extLst>
          </p:cNvPr>
          <p:cNvSpPr/>
          <p:nvPr/>
        </p:nvSpPr>
        <p:spPr>
          <a:xfrm>
            <a:off x="953425" y="880843"/>
            <a:ext cx="143979" cy="37920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Round Same Side Corner Rectangle 20">
            <a:extLst>
              <a:ext uri="{FF2B5EF4-FFF2-40B4-BE49-F238E27FC236}">
                <a16:creationId xmlns:a16="http://schemas.microsoft.com/office/drawing/2014/main" id="{3EBC4D93-B7CB-4D9A-9EA4-6520EF743FFA}"/>
              </a:ext>
            </a:extLst>
          </p:cNvPr>
          <p:cNvSpPr/>
          <p:nvPr/>
        </p:nvSpPr>
        <p:spPr>
          <a:xfrm rot="10800000">
            <a:off x="742533" y="873267"/>
            <a:ext cx="175165" cy="373662"/>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9" name="Freeform 53">
            <a:extLst>
              <a:ext uri="{FF2B5EF4-FFF2-40B4-BE49-F238E27FC236}">
                <a16:creationId xmlns:a16="http://schemas.microsoft.com/office/drawing/2014/main" id="{A96D85E9-ABBD-4BCD-82CA-6C7AF4B75FC3}"/>
              </a:ext>
            </a:extLst>
          </p:cNvPr>
          <p:cNvSpPr/>
          <p:nvPr/>
        </p:nvSpPr>
        <p:spPr>
          <a:xfrm>
            <a:off x="2261271" y="1760622"/>
            <a:ext cx="223294" cy="22894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0" name="Donut 39">
            <a:extLst>
              <a:ext uri="{FF2B5EF4-FFF2-40B4-BE49-F238E27FC236}">
                <a16:creationId xmlns:a16="http://schemas.microsoft.com/office/drawing/2014/main" id="{AFC96FA5-353B-483A-9458-49287253EDB3}"/>
              </a:ext>
            </a:extLst>
          </p:cNvPr>
          <p:cNvSpPr/>
          <p:nvPr/>
        </p:nvSpPr>
        <p:spPr>
          <a:xfrm>
            <a:off x="3766911" y="996465"/>
            <a:ext cx="223885" cy="223885"/>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8" name="TextBox 27">
            <a:extLst>
              <a:ext uri="{FF2B5EF4-FFF2-40B4-BE49-F238E27FC236}">
                <a16:creationId xmlns:a16="http://schemas.microsoft.com/office/drawing/2014/main" id="{C221F751-3C5B-4561-AD14-8637C5B66736}"/>
              </a:ext>
            </a:extLst>
          </p:cNvPr>
          <p:cNvSpPr txBox="1"/>
          <p:nvPr/>
        </p:nvSpPr>
        <p:spPr>
          <a:xfrm>
            <a:off x="6917601" y="372103"/>
            <a:ext cx="4960604" cy="1569660"/>
          </a:xfrm>
          <a:prstGeom prst="rect">
            <a:avLst/>
          </a:prstGeom>
          <a:noFill/>
        </p:spPr>
        <p:txBody>
          <a:bodyPr wrap="square" rtlCol="0" anchor="ctr">
            <a:spAutoFit/>
          </a:bodyPr>
          <a:lstStyle/>
          <a:p>
            <a:pPr algn="ctr"/>
            <a:r>
              <a:rPr lang="en-US" altLang="ko-KR" sz="4800" dirty="0">
                <a:solidFill>
                  <a:srgbClr val="002060"/>
                </a:solidFill>
                <a:latin typeface="+mj-lt"/>
                <a:cs typeface="Times New Roman" panose="02020603050405020304" pitchFamily="18" charset="0"/>
              </a:rPr>
              <a:t>Covid Vaccine Facilitator</a:t>
            </a:r>
            <a:endParaRPr lang="ko-KR" altLang="en-US" sz="4800" dirty="0">
              <a:solidFill>
                <a:srgbClr val="002060"/>
              </a:solidFill>
              <a:latin typeface="+mj-lt"/>
              <a:cs typeface="Times New Roman" panose="02020603050405020304" pitchFamily="18" charset="0"/>
            </a:endParaRPr>
          </a:p>
        </p:txBody>
      </p:sp>
      <p:sp>
        <p:nvSpPr>
          <p:cNvPr id="29" name="TextBox 28">
            <a:extLst>
              <a:ext uri="{FF2B5EF4-FFF2-40B4-BE49-F238E27FC236}">
                <a16:creationId xmlns:a16="http://schemas.microsoft.com/office/drawing/2014/main" id="{C221F751-3C5B-4561-AD14-8637C5B66736}"/>
              </a:ext>
            </a:extLst>
          </p:cNvPr>
          <p:cNvSpPr txBox="1"/>
          <p:nvPr/>
        </p:nvSpPr>
        <p:spPr>
          <a:xfrm>
            <a:off x="7855933" y="2083431"/>
            <a:ext cx="3391187" cy="1969770"/>
          </a:xfrm>
          <a:prstGeom prst="rect">
            <a:avLst/>
          </a:prstGeom>
          <a:noFill/>
        </p:spPr>
        <p:txBody>
          <a:bodyPr wrap="square" rtlCol="0" anchor="ctr">
            <a:spAutoFit/>
          </a:bodyPr>
          <a:lstStyle/>
          <a:p>
            <a:r>
              <a:rPr lang="en-US" altLang="ko-KR" sz="2400" u="sng" dirty="0">
                <a:solidFill>
                  <a:schemeClr val="bg1"/>
                </a:solidFill>
                <a:cs typeface="Times New Roman" panose="02020603050405020304" pitchFamily="18" charset="0"/>
              </a:rPr>
              <a:t>Team Members:</a:t>
            </a:r>
          </a:p>
          <a:p>
            <a:pPr marL="457200" indent="-457200">
              <a:buFont typeface="+mj-lt"/>
              <a:buAutoNum type="arabicParenR"/>
            </a:pPr>
            <a:r>
              <a:rPr lang="en-US" altLang="ko-KR" sz="2000" dirty="0">
                <a:solidFill>
                  <a:schemeClr val="bg1"/>
                </a:solidFill>
                <a:cs typeface="Times New Roman" panose="02020603050405020304" pitchFamily="18" charset="0"/>
              </a:rPr>
              <a:t>Sailaja Pattadari</a:t>
            </a:r>
          </a:p>
          <a:p>
            <a:pPr marL="457200" indent="-457200">
              <a:buFont typeface="+mj-lt"/>
              <a:buAutoNum type="arabicParenR"/>
            </a:pPr>
            <a:r>
              <a:rPr lang="en-US" altLang="ko-KR" sz="2000" dirty="0">
                <a:solidFill>
                  <a:schemeClr val="bg1"/>
                </a:solidFill>
                <a:cs typeface="Times New Roman" panose="02020603050405020304" pitchFamily="18" charset="0"/>
              </a:rPr>
              <a:t>Ramya Reddy Guda</a:t>
            </a:r>
          </a:p>
          <a:p>
            <a:pPr marL="457200" indent="-457200">
              <a:buFont typeface="+mj-lt"/>
              <a:buAutoNum type="arabicParenR"/>
            </a:pPr>
            <a:r>
              <a:rPr lang="en-US" altLang="ko-KR" sz="2000" dirty="0">
                <a:solidFill>
                  <a:schemeClr val="bg1"/>
                </a:solidFill>
                <a:cs typeface="Times New Roman" panose="02020603050405020304" pitchFamily="18" charset="0"/>
              </a:rPr>
              <a:t>Sahithya Edla</a:t>
            </a:r>
          </a:p>
          <a:p>
            <a:pPr marL="457200" indent="-457200">
              <a:buFont typeface="+mj-lt"/>
              <a:buAutoNum type="arabicParenR"/>
            </a:pPr>
            <a:r>
              <a:rPr lang="en-US" altLang="ko-KR" sz="2000" dirty="0">
                <a:solidFill>
                  <a:schemeClr val="bg1"/>
                </a:solidFill>
                <a:cs typeface="Times New Roman" panose="02020603050405020304" pitchFamily="18" charset="0"/>
              </a:rPr>
              <a:t>Rakesh Dasapathri</a:t>
            </a:r>
          </a:p>
          <a:p>
            <a:endParaRPr lang="en-US" altLang="ko-KR" dirty="0">
              <a:solidFill>
                <a:schemeClr val="bg1"/>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636FB0BB-5544-4064-A888-9DFC7DF8B660}"/>
              </a:ext>
            </a:extLst>
          </p:cNvPr>
          <p:cNvSpPr txBox="1"/>
          <p:nvPr/>
        </p:nvSpPr>
        <p:spPr>
          <a:xfrm>
            <a:off x="7780731" y="5088913"/>
            <a:ext cx="4571360" cy="707886"/>
          </a:xfrm>
          <a:prstGeom prst="rect">
            <a:avLst/>
          </a:prstGeom>
          <a:noFill/>
        </p:spPr>
        <p:txBody>
          <a:bodyPr wrap="square" rtlCol="0" anchor="ctr">
            <a:spAutoFit/>
          </a:bodyPr>
          <a:lstStyle/>
          <a:p>
            <a:r>
              <a:rPr lang="en-US" altLang="ko-KR" sz="2000" u="sng" dirty="0">
                <a:solidFill>
                  <a:schemeClr val="bg1"/>
                </a:solidFill>
                <a:cs typeface="Times New Roman" panose="02020603050405020304" pitchFamily="18" charset="0"/>
              </a:rPr>
              <a:t>Value Propositions:</a:t>
            </a:r>
          </a:p>
          <a:p>
            <a:r>
              <a:rPr lang="en-US" altLang="ko-KR" sz="2000" dirty="0">
                <a:solidFill>
                  <a:schemeClr val="bg1"/>
                </a:solidFill>
                <a:cs typeface="Times New Roman" panose="02020603050405020304" pitchFamily="18" charset="0"/>
              </a:rPr>
              <a:t>Easy access to get vaccinated</a:t>
            </a:r>
          </a:p>
        </p:txBody>
      </p:sp>
      <p:sp>
        <p:nvSpPr>
          <p:cNvPr id="25" name="TextBox 24">
            <a:extLst>
              <a:ext uri="{FF2B5EF4-FFF2-40B4-BE49-F238E27FC236}">
                <a16:creationId xmlns:a16="http://schemas.microsoft.com/office/drawing/2014/main" id="{F023AD8C-D8B2-4EA7-AE9E-F18D20498566}"/>
              </a:ext>
            </a:extLst>
          </p:cNvPr>
          <p:cNvSpPr txBox="1"/>
          <p:nvPr/>
        </p:nvSpPr>
        <p:spPr>
          <a:xfrm>
            <a:off x="7584789" y="4194869"/>
            <a:ext cx="4571360" cy="707886"/>
          </a:xfrm>
          <a:prstGeom prst="rect">
            <a:avLst/>
          </a:prstGeom>
          <a:noFill/>
        </p:spPr>
        <p:txBody>
          <a:bodyPr wrap="square" rtlCol="0" anchor="ctr">
            <a:spAutoFit/>
          </a:bodyPr>
          <a:lstStyle/>
          <a:p>
            <a:r>
              <a:rPr lang="en-US" altLang="ko-KR" sz="2000" dirty="0">
                <a:solidFill>
                  <a:schemeClr val="bg1"/>
                </a:solidFill>
                <a:cs typeface="Times New Roman" panose="02020603050405020304" pitchFamily="18" charset="0"/>
              </a:rPr>
              <a:t>Target Market: COVID VACCINATION</a:t>
            </a:r>
          </a:p>
          <a:p>
            <a:endParaRPr lang="en-US" altLang="ko-KR" sz="2000"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555584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2">
            <a:extLst>
              <a:ext uri="{FF2B5EF4-FFF2-40B4-BE49-F238E27FC236}">
                <a16:creationId xmlns:a16="http://schemas.microsoft.com/office/drawing/2014/main" id="{0901DB10-A5F9-4733-A273-AF17733E2457}"/>
              </a:ext>
            </a:extLst>
          </p:cNvPr>
          <p:cNvSpPr/>
          <p:nvPr/>
        </p:nvSpPr>
        <p:spPr>
          <a:xfrm>
            <a:off x="10741011" y="4230216"/>
            <a:ext cx="382523" cy="382523"/>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7" name="Rounded Rectangle 8">
            <a:extLst>
              <a:ext uri="{FF2B5EF4-FFF2-40B4-BE49-F238E27FC236}">
                <a16:creationId xmlns:a16="http://schemas.microsoft.com/office/drawing/2014/main" id="{822A2765-4440-4F59-A1DF-CEB6C47428D2}"/>
              </a:ext>
            </a:extLst>
          </p:cNvPr>
          <p:cNvSpPr/>
          <p:nvPr/>
        </p:nvSpPr>
        <p:spPr>
          <a:xfrm>
            <a:off x="10826303" y="2726128"/>
            <a:ext cx="382566" cy="382523"/>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0" name="Rounded Rectangle 5">
            <a:extLst>
              <a:ext uri="{FF2B5EF4-FFF2-40B4-BE49-F238E27FC236}">
                <a16:creationId xmlns:a16="http://schemas.microsoft.com/office/drawing/2014/main" id="{7493BC20-95F4-469A-AA4D-0C824C8B000D}"/>
              </a:ext>
            </a:extLst>
          </p:cNvPr>
          <p:cNvSpPr>
            <a:spLocks noChangeAspect="1"/>
          </p:cNvSpPr>
          <p:nvPr/>
        </p:nvSpPr>
        <p:spPr>
          <a:xfrm>
            <a:off x="9091860" y="2063240"/>
            <a:ext cx="382102" cy="382060"/>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pic>
        <p:nvPicPr>
          <p:cNvPr id="4" name="Picture 3" descr="Diagram&#10;&#10;Description automatically generated">
            <a:extLst>
              <a:ext uri="{FF2B5EF4-FFF2-40B4-BE49-F238E27FC236}">
                <a16:creationId xmlns:a16="http://schemas.microsoft.com/office/drawing/2014/main" id="{413BDA75-5AD2-4895-9DF4-B86BB30344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5475" y="328612"/>
            <a:ext cx="8401050" cy="6200775"/>
          </a:xfrm>
          <a:prstGeom prst="rect">
            <a:avLst/>
          </a:prstGeom>
        </p:spPr>
      </p:pic>
    </p:spTree>
    <p:extLst>
      <p:ext uri="{BB962C8B-B14F-4D97-AF65-F5344CB8AC3E}">
        <p14:creationId xmlns:p14="http://schemas.microsoft.com/office/powerpoint/2010/main" val="3387866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B59BC0-5C4C-41EC-BC30-129262082A62}"/>
              </a:ext>
            </a:extLst>
          </p:cNvPr>
          <p:cNvSpPr txBox="1"/>
          <p:nvPr/>
        </p:nvSpPr>
        <p:spPr>
          <a:xfrm>
            <a:off x="1245014" y="2824377"/>
            <a:ext cx="6284789" cy="830997"/>
          </a:xfrm>
          <a:prstGeom prst="rect">
            <a:avLst/>
          </a:prstGeom>
          <a:noFill/>
        </p:spPr>
        <p:txBody>
          <a:bodyPr wrap="square" rtlCol="0">
            <a:spAutoFit/>
          </a:bodyPr>
          <a:lstStyle/>
          <a:p>
            <a:r>
              <a:rPr lang="en-US" sz="4800" dirty="0">
                <a:solidFill>
                  <a:srgbClr val="002060"/>
                </a:solidFill>
                <a:latin typeface="+mj-lt"/>
                <a:cs typeface="Times New Roman" panose="02020603050405020304" pitchFamily="18" charset="0"/>
              </a:rPr>
              <a:t>Prototype Demo</a:t>
            </a:r>
            <a:endParaRPr lang="en-IN" sz="4800" dirty="0"/>
          </a:p>
        </p:txBody>
      </p:sp>
    </p:spTree>
    <p:extLst>
      <p:ext uri="{BB962C8B-B14F-4D97-AF65-F5344CB8AC3E}">
        <p14:creationId xmlns:p14="http://schemas.microsoft.com/office/powerpoint/2010/main" val="3817676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FE5B32-A938-4123-985A-67EE0E399EB7}"/>
              </a:ext>
            </a:extLst>
          </p:cNvPr>
          <p:cNvSpPr>
            <a:spLocks noGrp="1"/>
          </p:cNvSpPr>
          <p:nvPr>
            <p:ph type="body" sz="quarter" idx="10"/>
          </p:nvPr>
        </p:nvSpPr>
        <p:spPr/>
        <p:txBody>
          <a:bodyPr/>
          <a:lstStyle/>
          <a:p>
            <a:r>
              <a:rPr lang="en-US" dirty="0"/>
              <a:t>How are we going to make money?</a:t>
            </a:r>
          </a:p>
        </p:txBody>
      </p:sp>
      <p:sp>
        <p:nvSpPr>
          <p:cNvPr id="3" name="TextBox 2">
            <a:extLst>
              <a:ext uri="{FF2B5EF4-FFF2-40B4-BE49-F238E27FC236}">
                <a16:creationId xmlns:a16="http://schemas.microsoft.com/office/drawing/2014/main" id="{FB4F968F-A7A6-4DC5-9298-C7DEEBE7E174}"/>
              </a:ext>
            </a:extLst>
          </p:cNvPr>
          <p:cNvSpPr txBox="1"/>
          <p:nvPr/>
        </p:nvSpPr>
        <p:spPr>
          <a:xfrm>
            <a:off x="734777" y="1763486"/>
            <a:ext cx="10642972" cy="1107996"/>
          </a:xfrm>
          <a:prstGeom prst="rect">
            <a:avLst/>
          </a:prstGeom>
          <a:noFill/>
        </p:spPr>
        <p:txBody>
          <a:bodyPr wrap="square" lIns="48000" tIns="0" rIns="24000" bIns="0" rtlCol="0">
            <a:spAutoFit/>
          </a:bodyPr>
          <a:lstStyle/>
          <a:p>
            <a:pPr marL="342900" indent="-342900" algn="just">
              <a:buFont typeface="Arial" panose="020B0604020202020204" pitchFamily="34" charset="0"/>
              <a:buChar char="•"/>
            </a:pPr>
            <a:r>
              <a:rPr lang="en-US" altLang="ko-KR" sz="2400" dirty="0">
                <a:cs typeface="Arial" pitchFamily="34" charset="0"/>
              </a:rPr>
              <a:t>Ads are the main sources of earning</a:t>
            </a:r>
          </a:p>
          <a:p>
            <a:pPr marL="342900" indent="-342900" algn="just">
              <a:buFont typeface="Arial" panose="020B0604020202020204" pitchFamily="34" charset="0"/>
              <a:buChar char="•"/>
            </a:pPr>
            <a:r>
              <a:rPr lang="en-US" altLang="ko-KR" sz="2400" dirty="0">
                <a:cs typeface="Arial" pitchFamily="34" charset="0"/>
              </a:rPr>
              <a:t>It will ask the user if he or she wants to remove add and see and maintain record after vaccination then should buy subscription. </a:t>
            </a:r>
          </a:p>
        </p:txBody>
      </p:sp>
    </p:spTree>
    <p:extLst>
      <p:ext uri="{BB962C8B-B14F-4D97-AF65-F5344CB8AC3E}">
        <p14:creationId xmlns:p14="http://schemas.microsoft.com/office/powerpoint/2010/main" val="2009848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E442CD5-E887-4BC0-A447-2C9BD87CCF6D}"/>
              </a:ext>
            </a:extLst>
          </p:cNvPr>
          <p:cNvSpPr txBox="1"/>
          <p:nvPr/>
        </p:nvSpPr>
        <p:spPr>
          <a:xfrm>
            <a:off x="251670" y="508080"/>
            <a:ext cx="10805020" cy="707886"/>
          </a:xfrm>
          <a:prstGeom prst="rect">
            <a:avLst/>
          </a:prstGeom>
          <a:noFill/>
        </p:spPr>
        <p:txBody>
          <a:bodyPr wrap="square" rtlCol="0" anchor="ctr">
            <a:spAutoFit/>
          </a:bodyPr>
          <a:lstStyle/>
          <a:p>
            <a:r>
              <a:rPr lang="en-US" altLang="ko-KR" sz="4000" b="1" dirty="0">
                <a:solidFill>
                  <a:schemeClr val="bg1"/>
                </a:solidFill>
                <a:cs typeface="Arial" pitchFamily="34" charset="0"/>
              </a:rPr>
              <a:t>Market Research on current Offerings</a:t>
            </a:r>
            <a:endParaRPr lang="ko-KR" altLang="en-US" sz="4000" b="1" dirty="0">
              <a:solidFill>
                <a:schemeClr val="bg1"/>
              </a:solidFill>
              <a:cs typeface="Arial" pitchFamily="34" charset="0"/>
            </a:endParaRPr>
          </a:p>
        </p:txBody>
      </p:sp>
      <p:sp>
        <p:nvSpPr>
          <p:cNvPr id="12" name="TextBox 11">
            <a:extLst>
              <a:ext uri="{FF2B5EF4-FFF2-40B4-BE49-F238E27FC236}">
                <a16:creationId xmlns:a16="http://schemas.microsoft.com/office/drawing/2014/main" id="{544A99A8-013D-4876-BCD8-C1A5AA200579}"/>
              </a:ext>
            </a:extLst>
          </p:cNvPr>
          <p:cNvSpPr txBox="1"/>
          <p:nvPr/>
        </p:nvSpPr>
        <p:spPr>
          <a:xfrm>
            <a:off x="1408339" y="2035350"/>
            <a:ext cx="8049169" cy="2462213"/>
          </a:xfrm>
          <a:prstGeom prst="rect">
            <a:avLst/>
          </a:prstGeom>
          <a:noFill/>
        </p:spPr>
        <p:txBody>
          <a:bodyPr wrap="square" lIns="48000" tIns="0" rIns="24000" bIns="0" rtlCol="0">
            <a:spAutoFit/>
          </a:bodyPr>
          <a:lstStyle/>
          <a:p>
            <a:pPr marL="342900" indent="-342900" algn="just">
              <a:buFont typeface="Arial" panose="020B0604020202020204" pitchFamily="34" charset="0"/>
              <a:buChar char="•"/>
            </a:pPr>
            <a:r>
              <a:rPr lang="en-US" altLang="ko-KR" sz="2000" dirty="0">
                <a:solidFill>
                  <a:schemeClr val="bg1"/>
                </a:solidFill>
                <a:cs typeface="Arial" pitchFamily="34" charset="0"/>
              </a:rPr>
              <a:t>This will adopt by private vaccination centers as well as Public sector vaccination centers.</a:t>
            </a:r>
          </a:p>
          <a:p>
            <a:pPr marL="342900" indent="-342900" algn="just">
              <a:buFont typeface="Arial" panose="020B0604020202020204" pitchFamily="34" charset="0"/>
              <a:buChar char="•"/>
            </a:pPr>
            <a:r>
              <a:rPr lang="en-US" altLang="ko-KR" sz="2000" dirty="0">
                <a:solidFill>
                  <a:schemeClr val="bg1"/>
                </a:solidFill>
                <a:cs typeface="Arial" pitchFamily="34" charset="0"/>
              </a:rPr>
              <a:t>Application have two ends; one is for peoples and other is for Administration.</a:t>
            </a:r>
          </a:p>
          <a:p>
            <a:pPr marL="342900" indent="-342900" algn="just">
              <a:buFont typeface="Arial" panose="020B0604020202020204" pitchFamily="34" charset="0"/>
              <a:buChar char="•"/>
            </a:pPr>
            <a:r>
              <a:rPr lang="en-US" altLang="ko-KR" sz="2000" dirty="0">
                <a:solidFill>
                  <a:schemeClr val="bg1"/>
                </a:solidFill>
                <a:cs typeface="Arial" pitchFamily="34" charset="0"/>
              </a:rPr>
              <a:t>Through the application distribution platforms like play store becomes the backbone to spread the system.</a:t>
            </a:r>
          </a:p>
          <a:p>
            <a:pPr marL="342900" indent="-342900" algn="just">
              <a:buFont typeface="Arial" panose="020B0604020202020204" pitchFamily="34" charset="0"/>
              <a:buChar char="•"/>
            </a:pPr>
            <a:r>
              <a:rPr lang="en-US" altLang="ko-KR" sz="2000" dirty="0">
                <a:solidFill>
                  <a:schemeClr val="bg1"/>
                </a:solidFill>
                <a:cs typeface="Arial" pitchFamily="34" charset="0"/>
              </a:rPr>
              <a:t>Vaccination making companies also encourage the use of Vaccine facilitator.</a:t>
            </a:r>
          </a:p>
        </p:txBody>
      </p:sp>
    </p:spTree>
    <p:extLst>
      <p:ext uri="{BB962C8B-B14F-4D97-AF65-F5344CB8AC3E}">
        <p14:creationId xmlns:p14="http://schemas.microsoft.com/office/powerpoint/2010/main" val="3992285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2">
            <a:extLst>
              <a:ext uri="{FF2B5EF4-FFF2-40B4-BE49-F238E27FC236}">
                <a16:creationId xmlns:a16="http://schemas.microsoft.com/office/drawing/2014/main" id="{0901DB10-A5F9-4733-A273-AF17733E2457}"/>
              </a:ext>
            </a:extLst>
          </p:cNvPr>
          <p:cNvSpPr/>
          <p:nvPr/>
        </p:nvSpPr>
        <p:spPr>
          <a:xfrm>
            <a:off x="10741011" y="4230216"/>
            <a:ext cx="382523" cy="382523"/>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7" name="Rounded Rectangle 8">
            <a:extLst>
              <a:ext uri="{FF2B5EF4-FFF2-40B4-BE49-F238E27FC236}">
                <a16:creationId xmlns:a16="http://schemas.microsoft.com/office/drawing/2014/main" id="{822A2765-4440-4F59-A1DF-CEB6C47428D2}"/>
              </a:ext>
            </a:extLst>
          </p:cNvPr>
          <p:cNvSpPr/>
          <p:nvPr/>
        </p:nvSpPr>
        <p:spPr>
          <a:xfrm>
            <a:off x="10826303" y="2726128"/>
            <a:ext cx="382566" cy="382523"/>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0" name="Rounded Rectangle 5">
            <a:extLst>
              <a:ext uri="{FF2B5EF4-FFF2-40B4-BE49-F238E27FC236}">
                <a16:creationId xmlns:a16="http://schemas.microsoft.com/office/drawing/2014/main" id="{7493BC20-95F4-469A-AA4D-0C824C8B000D}"/>
              </a:ext>
            </a:extLst>
          </p:cNvPr>
          <p:cNvSpPr>
            <a:spLocks noChangeAspect="1"/>
          </p:cNvSpPr>
          <p:nvPr/>
        </p:nvSpPr>
        <p:spPr>
          <a:xfrm>
            <a:off x="9091860" y="2063240"/>
            <a:ext cx="382102" cy="382060"/>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7" name="TextBox 26">
            <a:extLst>
              <a:ext uri="{FF2B5EF4-FFF2-40B4-BE49-F238E27FC236}">
                <a16:creationId xmlns:a16="http://schemas.microsoft.com/office/drawing/2014/main" id="{FB180F1E-6B18-4EA4-A25E-48B096D53277}"/>
              </a:ext>
            </a:extLst>
          </p:cNvPr>
          <p:cNvSpPr txBox="1"/>
          <p:nvPr/>
        </p:nvSpPr>
        <p:spPr>
          <a:xfrm>
            <a:off x="209724" y="539536"/>
            <a:ext cx="11940331" cy="707886"/>
          </a:xfrm>
          <a:prstGeom prst="rect">
            <a:avLst/>
          </a:prstGeom>
          <a:noFill/>
        </p:spPr>
        <p:txBody>
          <a:bodyPr wrap="square" rtlCol="0" anchor="ctr">
            <a:spAutoFit/>
          </a:bodyPr>
          <a:lstStyle/>
          <a:p>
            <a:r>
              <a:rPr lang="en-US" altLang="ko-KR" sz="4000" b="1" dirty="0">
                <a:solidFill>
                  <a:schemeClr val="accent4">
                    <a:lumMod val="75000"/>
                  </a:schemeClr>
                </a:solidFill>
                <a:latin typeface="+mj-lt"/>
              </a:rPr>
              <a:t>Target Market and Value Proposition</a:t>
            </a:r>
            <a:endParaRPr lang="ko-KR" altLang="en-US" sz="4000" b="1" dirty="0">
              <a:solidFill>
                <a:schemeClr val="accent4">
                  <a:lumMod val="75000"/>
                </a:schemeClr>
              </a:solidFill>
              <a:latin typeface="+mj-lt"/>
              <a:cs typeface="Arial" pitchFamily="34" charset="0"/>
            </a:endParaRPr>
          </a:p>
        </p:txBody>
      </p:sp>
      <p:sp>
        <p:nvSpPr>
          <p:cNvPr id="32" name="TextBox 31">
            <a:extLst>
              <a:ext uri="{FF2B5EF4-FFF2-40B4-BE49-F238E27FC236}">
                <a16:creationId xmlns:a16="http://schemas.microsoft.com/office/drawing/2014/main" id="{A09F41BE-B2F7-425E-B245-823458EFA576}"/>
              </a:ext>
            </a:extLst>
          </p:cNvPr>
          <p:cNvSpPr txBox="1"/>
          <p:nvPr/>
        </p:nvSpPr>
        <p:spPr>
          <a:xfrm>
            <a:off x="731463" y="1638717"/>
            <a:ext cx="5448427" cy="1231106"/>
          </a:xfrm>
          <a:prstGeom prst="rect">
            <a:avLst/>
          </a:prstGeom>
          <a:noFill/>
        </p:spPr>
        <p:txBody>
          <a:bodyPr wrap="square" lIns="48000" tIns="0" rIns="24000" bIns="0" rtlCol="0">
            <a:spAutoFit/>
          </a:bodyPr>
          <a:lstStyle/>
          <a:p>
            <a:r>
              <a:rPr lang="en-GB" altLang="ko-KR" sz="2000" dirty="0">
                <a:solidFill>
                  <a:schemeClr val="bg1"/>
                </a:solidFill>
                <a:cs typeface="Arial" pitchFamily="34" charset="0"/>
              </a:rPr>
              <a:t>Cooking Frenzy is a latest project which launched recently on Google app store. Company Spent 1.2 years on this project.</a:t>
            </a:r>
          </a:p>
          <a:p>
            <a:r>
              <a:rPr lang="en-GB" altLang="ko-KR" sz="2000" dirty="0">
                <a:solidFill>
                  <a:schemeClr val="bg1"/>
                </a:solidFill>
                <a:cs typeface="Arial" pitchFamily="34" charset="0"/>
              </a:rPr>
              <a:t> The game is under Beta testing.</a:t>
            </a:r>
            <a:endParaRPr lang="ko-KR" altLang="en-US" sz="2000" dirty="0">
              <a:solidFill>
                <a:schemeClr val="bg1"/>
              </a:solidFill>
              <a:cs typeface="Arial" pitchFamily="34" charset="0"/>
            </a:endParaRPr>
          </a:p>
        </p:txBody>
      </p:sp>
      <p:sp>
        <p:nvSpPr>
          <p:cNvPr id="33" name="TextBox 32">
            <a:extLst>
              <a:ext uri="{FF2B5EF4-FFF2-40B4-BE49-F238E27FC236}">
                <a16:creationId xmlns:a16="http://schemas.microsoft.com/office/drawing/2014/main" id="{50DB2B07-07CC-40CF-B244-2447B7A4F31F}"/>
              </a:ext>
            </a:extLst>
          </p:cNvPr>
          <p:cNvSpPr txBox="1"/>
          <p:nvPr/>
        </p:nvSpPr>
        <p:spPr>
          <a:xfrm>
            <a:off x="903213" y="1535813"/>
            <a:ext cx="11023613" cy="3077766"/>
          </a:xfrm>
          <a:prstGeom prst="rect">
            <a:avLst/>
          </a:prstGeom>
          <a:noFill/>
        </p:spPr>
        <p:txBody>
          <a:bodyPr wrap="square" lIns="48000" tIns="0" rIns="24000" bIns="0" rtlCol="0">
            <a:spAutoFit/>
          </a:bodyPr>
          <a:lstStyle/>
          <a:p>
            <a:pPr marL="342900" indent="-342900" algn="just">
              <a:lnSpc>
                <a:spcPct val="150000"/>
              </a:lnSpc>
              <a:buFont typeface="Wingdings" pitchFamily="2" charset="2"/>
              <a:buChar char="Ø"/>
            </a:pPr>
            <a:r>
              <a:rPr lang="en-US" altLang="ko-KR" sz="2000" dirty="0">
                <a:solidFill>
                  <a:schemeClr val="accent4">
                    <a:lumMod val="75000"/>
                  </a:schemeClr>
                </a:solidFill>
                <a:cs typeface="Arial" pitchFamily="34" charset="0"/>
              </a:rPr>
              <a:t>All users and vaccination centers are the vital target.</a:t>
            </a:r>
          </a:p>
          <a:p>
            <a:pPr marL="342900" indent="-342900" algn="just">
              <a:lnSpc>
                <a:spcPct val="150000"/>
              </a:lnSpc>
              <a:buFont typeface="Wingdings" pitchFamily="2" charset="2"/>
              <a:buChar char="Ø"/>
            </a:pPr>
            <a:r>
              <a:rPr lang="en-US" altLang="ko-KR" sz="2000" dirty="0">
                <a:solidFill>
                  <a:schemeClr val="accent4">
                    <a:lumMod val="75000"/>
                  </a:schemeClr>
                </a:solidFill>
                <a:cs typeface="Arial" pitchFamily="34" charset="0"/>
              </a:rPr>
              <a:t>Vaccination becomes need and there is no related application.</a:t>
            </a:r>
          </a:p>
          <a:p>
            <a:pPr marL="342900" indent="-342900" algn="just">
              <a:lnSpc>
                <a:spcPct val="150000"/>
              </a:lnSpc>
              <a:buFont typeface="Wingdings" pitchFamily="2" charset="2"/>
              <a:buChar char="Ø"/>
            </a:pPr>
            <a:r>
              <a:rPr lang="en-US" altLang="ko-KR" sz="2000" dirty="0">
                <a:solidFill>
                  <a:schemeClr val="accent1">
                    <a:lumMod val="75000"/>
                  </a:schemeClr>
                </a:solidFill>
                <a:cs typeface="Arial" pitchFamily="34" charset="0"/>
              </a:rPr>
              <a:t>It facilitates all peoples to maintain their record regarding Covid vaccination.</a:t>
            </a:r>
          </a:p>
          <a:p>
            <a:pPr marL="342900" indent="-342900" algn="just">
              <a:lnSpc>
                <a:spcPct val="150000"/>
              </a:lnSpc>
              <a:buFont typeface="Wingdings" pitchFamily="2" charset="2"/>
              <a:buChar char="Ø"/>
            </a:pPr>
            <a:r>
              <a:rPr lang="en-US" altLang="ko-KR" sz="2000" dirty="0">
                <a:solidFill>
                  <a:schemeClr val="accent1">
                    <a:lumMod val="75000"/>
                  </a:schemeClr>
                </a:solidFill>
                <a:cs typeface="Arial" pitchFamily="34" charset="0"/>
              </a:rPr>
              <a:t>It provides peoples a quick and easy access to the vaccination centers.</a:t>
            </a:r>
          </a:p>
          <a:p>
            <a:pPr marL="342900" indent="-342900" algn="just">
              <a:lnSpc>
                <a:spcPct val="150000"/>
              </a:lnSpc>
              <a:buFont typeface="Wingdings" pitchFamily="2" charset="2"/>
              <a:buChar char="Ø"/>
            </a:pPr>
            <a:r>
              <a:rPr lang="en-US" altLang="ko-KR" sz="2000" dirty="0">
                <a:solidFill>
                  <a:schemeClr val="accent1">
                    <a:lumMod val="75000"/>
                  </a:schemeClr>
                </a:solidFill>
                <a:cs typeface="Arial" pitchFamily="34" charset="0"/>
              </a:rPr>
              <a:t>It also track all type of record of vaccination centers to avoid any difficulties.</a:t>
            </a:r>
          </a:p>
          <a:p>
            <a:pPr marL="342900" indent="-342900" algn="just">
              <a:lnSpc>
                <a:spcPct val="150000"/>
              </a:lnSpc>
              <a:buFont typeface="Wingdings" pitchFamily="2" charset="2"/>
              <a:buChar char="Ø"/>
            </a:pPr>
            <a:r>
              <a:rPr lang="en-US" altLang="ko-KR" sz="2000" dirty="0">
                <a:solidFill>
                  <a:schemeClr val="accent1">
                    <a:lumMod val="75000"/>
                  </a:schemeClr>
                </a:solidFill>
                <a:cs typeface="Arial" pitchFamily="34" charset="0"/>
              </a:rPr>
              <a:t>All peoples will use this application to perform vaccination and further queries.</a:t>
            </a:r>
          </a:p>
          <a:p>
            <a:pPr marL="342900" indent="-342900" algn="just">
              <a:buFont typeface="Arial" panose="020B0604020202020204" pitchFamily="34" charset="0"/>
              <a:buChar char="•"/>
            </a:pPr>
            <a:endParaRPr lang="ko-KR" altLang="en-US" sz="2000" dirty="0">
              <a:solidFill>
                <a:schemeClr val="accent4">
                  <a:lumMod val="75000"/>
                </a:schemeClr>
              </a:solidFill>
              <a:cs typeface="Arial" pitchFamily="34" charset="0"/>
            </a:endParaRPr>
          </a:p>
        </p:txBody>
      </p:sp>
    </p:spTree>
    <p:extLst>
      <p:ext uri="{BB962C8B-B14F-4D97-AF65-F5344CB8AC3E}">
        <p14:creationId xmlns:p14="http://schemas.microsoft.com/office/powerpoint/2010/main" val="117047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E442CD5-E887-4BC0-A447-2C9BD87CCF6D}"/>
              </a:ext>
            </a:extLst>
          </p:cNvPr>
          <p:cNvSpPr txBox="1"/>
          <p:nvPr/>
        </p:nvSpPr>
        <p:spPr>
          <a:xfrm>
            <a:off x="455687" y="2364871"/>
            <a:ext cx="11280625" cy="707886"/>
          </a:xfrm>
          <a:prstGeom prst="rect">
            <a:avLst/>
          </a:prstGeom>
          <a:noFill/>
        </p:spPr>
        <p:txBody>
          <a:bodyPr wrap="square" rtlCol="0" anchor="ctr">
            <a:spAutoFit/>
          </a:bodyPr>
          <a:lstStyle/>
          <a:p>
            <a:r>
              <a:rPr lang="en-US" altLang="ko-KR" sz="4000" b="1" dirty="0">
                <a:solidFill>
                  <a:schemeClr val="bg1"/>
                </a:solidFill>
                <a:cs typeface="Arial" pitchFamily="34" charset="0"/>
              </a:rPr>
              <a:t>Business Models and Development Approach</a:t>
            </a:r>
            <a:endParaRPr lang="ko-KR" altLang="en-US" sz="4000" b="1" dirty="0">
              <a:solidFill>
                <a:schemeClr val="bg1"/>
              </a:solidFill>
              <a:cs typeface="Arial" pitchFamily="34" charset="0"/>
            </a:endParaRPr>
          </a:p>
        </p:txBody>
      </p:sp>
    </p:spTree>
    <p:extLst>
      <p:ext uri="{BB962C8B-B14F-4D97-AF65-F5344CB8AC3E}">
        <p14:creationId xmlns:p14="http://schemas.microsoft.com/office/powerpoint/2010/main" val="3655048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2">
            <a:extLst>
              <a:ext uri="{FF2B5EF4-FFF2-40B4-BE49-F238E27FC236}">
                <a16:creationId xmlns:a16="http://schemas.microsoft.com/office/drawing/2014/main" id="{0901DB10-A5F9-4733-A273-AF17733E2457}"/>
              </a:ext>
            </a:extLst>
          </p:cNvPr>
          <p:cNvSpPr/>
          <p:nvPr/>
        </p:nvSpPr>
        <p:spPr>
          <a:xfrm>
            <a:off x="10741011" y="4230216"/>
            <a:ext cx="382523" cy="382523"/>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7" name="Rounded Rectangle 8">
            <a:extLst>
              <a:ext uri="{FF2B5EF4-FFF2-40B4-BE49-F238E27FC236}">
                <a16:creationId xmlns:a16="http://schemas.microsoft.com/office/drawing/2014/main" id="{822A2765-4440-4F59-A1DF-CEB6C47428D2}"/>
              </a:ext>
            </a:extLst>
          </p:cNvPr>
          <p:cNvSpPr/>
          <p:nvPr/>
        </p:nvSpPr>
        <p:spPr>
          <a:xfrm>
            <a:off x="10826303" y="2726128"/>
            <a:ext cx="382566" cy="382523"/>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0" name="Rounded Rectangle 5">
            <a:extLst>
              <a:ext uri="{FF2B5EF4-FFF2-40B4-BE49-F238E27FC236}">
                <a16:creationId xmlns:a16="http://schemas.microsoft.com/office/drawing/2014/main" id="{7493BC20-95F4-469A-AA4D-0C824C8B000D}"/>
              </a:ext>
            </a:extLst>
          </p:cNvPr>
          <p:cNvSpPr>
            <a:spLocks noChangeAspect="1"/>
          </p:cNvSpPr>
          <p:nvPr/>
        </p:nvSpPr>
        <p:spPr>
          <a:xfrm>
            <a:off x="9091860" y="2063240"/>
            <a:ext cx="382102" cy="382060"/>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7" name="TextBox 26">
            <a:extLst>
              <a:ext uri="{FF2B5EF4-FFF2-40B4-BE49-F238E27FC236}">
                <a16:creationId xmlns:a16="http://schemas.microsoft.com/office/drawing/2014/main" id="{FB180F1E-6B18-4EA4-A25E-48B096D53277}"/>
              </a:ext>
            </a:extLst>
          </p:cNvPr>
          <p:cNvSpPr txBox="1"/>
          <p:nvPr/>
        </p:nvSpPr>
        <p:spPr>
          <a:xfrm>
            <a:off x="436227" y="624874"/>
            <a:ext cx="11940331" cy="707886"/>
          </a:xfrm>
          <a:prstGeom prst="rect">
            <a:avLst/>
          </a:prstGeom>
          <a:noFill/>
        </p:spPr>
        <p:txBody>
          <a:bodyPr wrap="square" rtlCol="0" anchor="ctr">
            <a:spAutoFit/>
          </a:bodyPr>
          <a:lstStyle/>
          <a:p>
            <a:r>
              <a:rPr lang="en-US" altLang="ko-KR" sz="4000" b="1" dirty="0">
                <a:solidFill>
                  <a:schemeClr val="accent4">
                    <a:lumMod val="75000"/>
                  </a:schemeClr>
                </a:solidFill>
                <a:latin typeface="+mj-lt"/>
              </a:rPr>
              <a:t>Business Model –Earning Point of View</a:t>
            </a:r>
          </a:p>
        </p:txBody>
      </p:sp>
      <p:sp>
        <p:nvSpPr>
          <p:cNvPr id="32" name="TextBox 31">
            <a:extLst>
              <a:ext uri="{FF2B5EF4-FFF2-40B4-BE49-F238E27FC236}">
                <a16:creationId xmlns:a16="http://schemas.microsoft.com/office/drawing/2014/main" id="{A09F41BE-B2F7-425E-B245-823458EFA576}"/>
              </a:ext>
            </a:extLst>
          </p:cNvPr>
          <p:cNvSpPr txBox="1"/>
          <p:nvPr/>
        </p:nvSpPr>
        <p:spPr>
          <a:xfrm>
            <a:off x="731463" y="1638717"/>
            <a:ext cx="5448427" cy="1231106"/>
          </a:xfrm>
          <a:prstGeom prst="rect">
            <a:avLst/>
          </a:prstGeom>
          <a:noFill/>
        </p:spPr>
        <p:txBody>
          <a:bodyPr wrap="square" lIns="48000" tIns="0" rIns="24000" bIns="0" rtlCol="0">
            <a:spAutoFit/>
          </a:bodyPr>
          <a:lstStyle/>
          <a:p>
            <a:r>
              <a:rPr lang="en-GB" altLang="ko-KR" sz="2000" dirty="0">
                <a:solidFill>
                  <a:schemeClr val="bg1"/>
                </a:solidFill>
                <a:cs typeface="Arial" pitchFamily="34" charset="0"/>
              </a:rPr>
              <a:t>Cooking Frenzy is a latest project which launched recently on Google app store. Company Spent 1.2 years on this project.</a:t>
            </a:r>
          </a:p>
          <a:p>
            <a:r>
              <a:rPr lang="en-GB" altLang="ko-KR" sz="2000" dirty="0">
                <a:solidFill>
                  <a:schemeClr val="bg1"/>
                </a:solidFill>
                <a:cs typeface="Arial" pitchFamily="34" charset="0"/>
              </a:rPr>
              <a:t> The game is under Beta testing.</a:t>
            </a:r>
            <a:endParaRPr lang="ko-KR" altLang="en-US" sz="2000" dirty="0">
              <a:solidFill>
                <a:schemeClr val="bg1"/>
              </a:solidFill>
              <a:cs typeface="Arial" pitchFamily="34" charset="0"/>
            </a:endParaRPr>
          </a:p>
        </p:txBody>
      </p:sp>
      <p:sp>
        <p:nvSpPr>
          <p:cNvPr id="33" name="TextBox 32">
            <a:extLst>
              <a:ext uri="{FF2B5EF4-FFF2-40B4-BE49-F238E27FC236}">
                <a16:creationId xmlns:a16="http://schemas.microsoft.com/office/drawing/2014/main" id="{50DB2B07-07CC-40CF-B244-2447B7A4F31F}"/>
              </a:ext>
            </a:extLst>
          </p:cNvPr>
          <p:cNvSpPr txBox="1"/>
          <p:nvPr/>
        </p:nvSpPr>
        <p:spPr>
          <a:xfrm>
            <a:off x="731463" y="1996638"/>
            <a:ext cx="9252292" cy="3872855"/>
          </a:xfrm>
          <a:prstGeom prst="rect">
            <a:avLst/>
          </a:prstGeom>
          <a:noFill/>
        </p:spPr>
        <p:txBody>
          <a:bodyPr wrap="square" lIns="48000" tIns="0" rIns="24000" bIns="0" rtlCol="0">
            <a:spAutoFit/>
          </a:bodyPr>
          <a:lstStyle/>
          <a:p>
            <a:pPr marL="342900" indent="-342900">
              <a:lnSpc>
                <a:spcPct val="150000"/>
              </a:lnSpc>
              <a:buFont typeface="Arial" panose="020B0604020202020204" pitchFamily="34" charset="0"/>
              <a:buChar char="•"/>
            </a:pPr>
            <a:r>
              <a:rPr lang="en-US" altLang="ko-KR" sz="2000" dirty="0">
                <a:solidFill>
                  <a:schemeClr val="accent4">
                    <a:lumMod val="75000"/>
                  </a:schemeClr>
                </a:solidFill>
                <a:cs typeface="Arial" pitchFamily="34" charset="0"/>
              </a:rPr>
              <a:t>Application have two types of earning mechanism</a:t>
            </a:r>
          </a:p>
          <a:p>
            <a:pPr marL="800044" lvl="1" indent="-342900">
              <a:lnSpc>
                <a:spcPct val="150000"/>
              </a:lnSpc>
              <a:buFont typeface="Arial" panose="020B0604020202020204" pitchFamily="34" charset="0"/>
              <a:buChar char="•"/>
            </a:pPr>
            <a:r>
              <a:rPr lang="en-US" altLang="ko-KR" sz="2000" dirty="0">
                <a:solidFill>
                  <a:schemeClr val="accent4">
                    <a:lumMod val="75000"/>
                  </a:schemeClr>
                </a:solidFill>
                <a:cs typeface="Arial" pitchFamily="34" charset="0"/>
              </a:rPr>
              <a:t>Ads related earnings</a:t>
            </a:r>
          </a:p>
          <a:p>
            <a:pPr lvl="2" algn="just">
              <a:lnSpc>
                <a:spcPct val="150000"/>
              </a:lnSpc>
            </a:pPr>
            <a:r>
              <a:rPr lang="en-US" altLang="ko-KR" sz="2000" dirty="0">
                <a:solidFill>
                  <a:schemeClr val="accent4">
                    <a:lumMod val="75000"/>
                  </a:schemeClr>
                </a:solidFill>
                <a:cs typeface="Arial" pitchFamily="34" charset="0"/>
              </a:rPr>
              <a:t>             </a:t>
            </a:r>
            <a:r>
              <a:rPr lang="en-US" altLang="ko-KR" dirty="0">
                <a:solidFill>
                  <a:schemeClr val="tx1">
                    <a:lumMod val="85000"/>
                    <a:lumOff val="15000"/>
                  </a:schemeClr>
                </a:solidFill>
                <a:cs typeface="Arial" pitchFamily="34" charset="0"/>
              </a:rPr>
              <a:t>There is no restriction for all to pay and avail the services. Ads will be 	shown after specific task performance. This free service will not provide 	Certification.</a:t>
            </a:r>
          </a:p>
          <a:p>
            <a:pPr marL="800044" lvl="1" indent="-342900">
              <a:lnSpc>
                <a:spcPct val="150000"/>
              </a:lnSpc>
              <a:buFont typeface="Arial" panose="020B0604020202020204" pitchFamily="34" charset="0"/>
              <a:buChar char="•"/>
            </a:pPr>
            <a:r>
              <a:rPr lang="en-US" altLang="ko-KR" sz="2000" dirty="0">
                <a:solidFill>
                  <a:schemeClr val="accent4">
                    <a:lumMod val="75000"/>
                  </a:schemeClr>
                </a:solidFill>
                <a:cs typeface="Arial" pitchFamily="34" charset="0"/>
              </a:rPr>
              <a:t>Subscription based earning</a:t>
            </a:r>
          </a:p>
          <a:p>
            <a:pPr lvl="4" algn="just">
              <a:lnSpc>
                <a:spcPct val="150000"/>
              </a:lnSpc>
            </a:pPr>
            <a:r>
              <a:rPr lang="en-US" altLang="ko-KR" dirty="0">
                <a:solidFill>
                  <a:schemeClr val="tx1">
                    <a:lumMod val="85000"/>
                    <a:lumOff val="15000"/>
                  </a:schemeClr>
                </a:solidFill>
                <a:cs typeface="Arial" pitchFamily="34" charset="0"/>
              </a:rPr>
              <a:t>Subscription will facilitates the user ad free environment and also generate an official certificate of vaccination after vaccination done. Also provide doctor assistance in any case. </a:t>
            </a:r>
            <a:endParaRPr lang="ko-KR" altLang="en-US"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2833322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01" y="540765"/>
            <a:ext cx="12040997" cy="707886"/>
          </a:xfrm>
          <a:prstGeom prst="rect">
            <a:avLst/>
          </a:prstGeom>
          <a:noFill/>
        </p:spPr>
        <p:txBody>
          <a:bodyPr wrap="square" rtlCol="0" anchor="ctr">
            <a:spAutoFit/>
          </a:bodyPr>
          <a:lstStyle/>
          <a:p>
            <a:r>
              <a:rPr lang="en-US" altLang="ko-KR" sz="4000" dirty="0">
                <a:solidFill>
                  <a:schemeClr val="bg1"/>
                </a:solidFill>
                <a:cs typeface="Arial" pitchFamily="34" charset="0"/>
              </a:rPr>
              <a:t>Team Members Expertise and Contributions</a:t>
            </a:r>
            <a:endParaRPr lang="ko-KR" altLang="en-US" sz="4000" dirty="0">
              <a:solidFill>
                <a:schemeClr val="bg1"/>
              </a:solidFill>
              <a:cs typeface="Arial" pitchFamily="34" charset="0"/>
            </a:endParaRPr>
          </a:p>
        </p:txBody>
      </p:sp>
      <p:grpSp>
        <p:nvGrpSpPr>
          <p:cNvPr id="3" name="Group 9">
            <a:extLst>
              <a:ext uri="{FF2B5EF4-FFF2-40B4-BE49-F238E27FC236}">
                <a16:creationId xmlns:a16="http://schemas.microsoft.com/office/drawing/2014/main" id="{20B55C10-D30E-466F-B994-CF3832831EF7}"/>
              </a:ext>
            </a:extLst>
          </p:cNvPr>
          <p:cNvGrpSpPr/>
          <p:nvPr/>
        </p:nvGrpSpPr>
        <p:grpSpPr>
          <a:xfrm>
            <a:off x="5505117" y="2626424"/>
            <a:ext cx="6452751" cy="1154162"/>
            <a:chOff x="6027067" y="1574253"/>
            <a:chExt cx="6452751" cy="1154162"/>
          </a:xfrm>
        </p:grpSpPr>
        <p:grpSp>
          <p:nvGrpSpPr>
            <p:cNvPr id="7" name="Group 10">
              <a:extLst>
                <a:ext uri="{FF2B5EF4-FFF2-40B4-BE49-F238E27FC236}">
                  <a16:creationId xmlns:a16="http://schemas.microsoft.com/office/drawing/2014/main" id="{F2AA112E-DF29-4623-8E4E-2BB72177099F}"/>
                </a:ext>
              </a:extLst>
            </p:cNvPr>
            <p:cNvGrpSpPr/>
            <p:nvPr/>
          </p:nvGrpSpPr>
          <p:grpSpPr>
            <a:xfrm>
              <a:off x="6770451" y="1589642"/>
              <a:ext cx="5709367" cy="1138773"/>
              <a:chOff x="6770451" y="1589642"/>
              <a:chExt cx="5709367" cy="1138773"/>
            </a:xfrm>
          </p:grpSpPr>
          <p:sp>
            <p:nvSpPr>
              <p:cNvPr id="13" name="TextBox 12">
                <a:extLst>
                  <a:ext uri="{FF2B5EF4-FFF2-40B4-BE49-F238E27FC236}">
                    <a16:creationId xmlns:a16="http://schemas.microsoft.com/office/drawing/2014/main" id="{4016715D-ED25-49AF-A719-7ACBC9667D4C}"/>
                  </a:ext>
                </a:extLst>
              </p:cNvPr>
              <p:cNvSpPr txBox="1"/>
              <p:nvPr/>
            </p:nvSpPr>
            <p:spPr>
              <a:xfrm>
                <a:off x="6770451" y="2082084"/>
                <a:ext cx="4507692" cy="646331"/>
              </a:xfrm>
              <a:prstGeom prst="rect">
                <a:avLst/>
              </a:prstGeom>
              <a:noFill/>
            </p:spPr>
            <p:txBody>
              <a:bodyPr wrap="square" rtlCol="0">
                <a:spAutoFit/>
              </a:bodyPr>
              <a:lstStyle/>
              <a:p>
                <a:r>
                  <a:rPr lang="en-US" altLang="ko-KR" sz="1200" dirty="0">
                    <a:solidFill>
                      <a:schemeClr val="bg1"/>
                    </a:solidFill>
                    <a:cs typeface="Arial" pitchFamily="34" charset="0"/>
                  </a:rPr>
                  <a:t>Mobile applications Development Expertise</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Designed  whole application for Administration end.</a:t>
                </a:r>
              </a:p>
            </p:txBody>
          </p:sp>
          <p:sp>
            <p:nvSpPr>
              <p:cNvPr id="14" name="TextBox 13">
                <a:extLst>
                  <a:ext uri="{FF2B5EF4-FFF2-40B4-BE49-F238E27FC236}">
                    <a16:creationId xmlns:a16="http://schemas.microsoft.com/office/drawing/2014/main" id="{6B3B38DE-4592-42DE-93A2-F7CFEB2674E5}"/>
                  </a:ext>
                </a:extLst>
              </p:cNvPr>
              <p:cNvSpPr txBox="1"/>
              <p:nvPr/>
            </p:nvSpPr>
            <p:spPr>
              <a:xfrm>
                <a:off x="6770451" y="1589642"/>
                <a:ext cx="5709367" cy="400110"/>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Rakesh Dasapathri </a:t>
                </a:r>
                <a:endParaRPr lang="ko-KR" altLang="en-US" sz="2000" b="1" dirty="0">
                  <a:solidFill>
                    <a:schemeClr val="bg1"/>
                  </a:solidFill>
                  <a:cs typeface="Arial" pitchFamily="34" charset="0"/>
                </a:endParaRPr>
              </a:p>
            </p:txBody>
          </p:sp>
        </p:grpSp>
        <p:sp>
          <p:nvSpPr>
            <p:cNvPr id="12" name="TextBox 11">
              <a:extLst>
                <a:ext uri="{FF2B5EF4-FFF2-40B4-BE49-F238E27FC236}">
                  <a16:creationId xmlns:a16="http://schemas.microsoft.com/office/drawing/2014/main" id="{8CD4CF14-ADDA-42EA-AB5B-1DB20E49AF6E}"/>
                </a:ext>
              </a:extLst>
            </p:cNvPr>
            <p:cNvSpPr txBox="1"/>
            <p:nvPr/>
          </p:nvSpPr>
          <p:spPr>
            <a:xfrm>
              <a:off x="6027067" y="1574253"/>
              <a:ext cx="958096"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grpSp>
      <p:grpSp>
        <p:nvGrpSpPr>
          <p:cNvPr id="8" name="Group 32">
            <a:extLst>
              <a:ext uri="{FF2B5EF4-FFF2-40B4-BE49-F238E27FC236}">
                <a16:creationId xmlns:a16="http://schemas.microsoft.com/office/drawing/2014/main" id="{D28FE4FC-2F95-4E32-99F7-534C74E0B718}"/>
              </a:ext>
            </a:extLst>
          </p:cNvPr>
          <p:cNvGrpSpPr/>
          <p:nvPr/>
        </p:nvGrpSpPr>
        <p:grpSpPr>
          <a:xfrm>
            <a:off x="5505117" y="1224476"/>
            <a:ext cx="6452751" cy="1124950"/>
            <a:chOff x="6027067" y="1603530"/>
            <a:chExt cx="6452751" cy="1124950"/>
          </a:xfrm>
        </p:grpSpPr>
        <p:grpSp>
          <p:nvGrpSpPr>
            <p:cNvPr id="9" name="Group 33">
              <a:extLst>
                <a:ext uri="{FF2B5EF4-FFF2-40B4-BE49-F238E27FC236}">
                  <a16:creationId xmlns:a16="http://schemas.microsoft.com/office/drawing/2014/main" id="{EC3ADE9F-243A-46A9-9CF9-5750083E8C84}"/>
                </a:ext>
              </a:extLst>
            </p:cNvPr>
            <p:cNvGrpSpPr/>
            <p:nvPr/>
          </p:nvGrpSpPr>
          <p:grpSpPr>
            <a:xfrm>
              <a:off x="6770451" y="1616930"/>
              <a:ext cx="5709367" cy="1111550"/>
              <a:chOff x="6770451" y="1616930"/>
              <a:chExt cx="5709367" cy="1111550"/>
            </a:xfrm>
          </p:grpSpPr>
          <p:sp>
            <p:nvSpPr>
              <p:cNvPr id="36" name="TextBox 35">
                <a:extLst>
                  <a:ext uri="{FF2B5EF4-FFF2-40B4-BE49-F238E27FC236}">
                    <a16:creationId xmlns:a16="http://schemas.microsoft.com/office/drawing/2014/main" id="{4A932FEF-27CF-4399-9503-F9150F21F987}"/>
                  </a:ext>
                </a:extLst>
              </p:cNvPr>
              <p:cNvSpPr txBox="1"/>
              <p:nvPr/>
            </p:nvSpPr>
            <p:spPr>
              <a:xfrm>
                <a:off x="6770451" y="2082149"/>
                <a:ext cx="4507692" cy="646331"/>
              </a:xfrm>
              <a:prstGeom prst="rect">
                <a:avLst/>
              </a:prstGeom>
              <a:noFill/>
            </p:spPr>
            <p:txBody>
              <a:bodyPr wrap="square" rtlCol="0">
                <a:spAutoFit/>
              </a:bodyPr>
              <a:lstStyle/>
              <a:p>
                <a:r>
                  <a:rPr lang="en-US" altLang="ko-KR" sz="1200" dirty="0">
                    <a:solidFill>
                      <a:schemeClr val="bg1"/>
                    </a:solidFill>
                    <a:cs typeface="Arial" pitchFamily="34" charset="0"/>
                  </a:rPr>
                  <a:t>Mobile applications Development Expertise</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Designed  whole application for user end.</a:t>
                </a:r>
              </a:p>
            </p:txBody>
          </p:sp>
          <p:sp>
            <p:nvSpPr>
              <p:cNvPr id="37" name="TextBox 36">
                <a:extLst>
                  <a:ext uri="{FF2B5EF4-FFF2-40B4-BE49-F238E27FC236}">
                    <a16:creationId xmlns:a16="http://schemas.microsoft.com/office/drawing/2014/main" id="{85FE9B25-9DF0-49AD-950C-14AE2AE30EE8}"/>
                  </a:ext>
                </a:extLst>
              </p:cNvPr>
              <p:cNvSpPr txBox="1"/>
              <p:nvPr/>
            </p:nvSpPr>
            <p:spPr>
              <a:xfrm>
                <a:off x="6770451" y="1616930"/>
                <a:ext cx="5709367" cy="400110"/>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Sailaja</a:t>
                </a:r>
                <a:r>
                  <a:rPr lang="ko-KR" altLang="en-US" sz="2000" b="1" dirty="0">
                    <a:solidFill>
                      <a:schemeClr val="bg1"/>
                    </a:solidFill>
                    <a:cs typeface="Arial" pitchFamily="34" charset="0"/>
                  </a:rPr>
                  <a:t> </a:t>
                </a:r>
                <a:r>
                  <a:rPr lang="en-US" altLang="ko-KR" sz="2000" b="1" dirty="0">
                    <a:solidFill>
                      <a:schemeClr val="bg1"/>
                    </a:solidFill>
                    <a:cs typeface="Arial" pitchFamily="34" charset="0"/>
                  </a:rPr>
                  <a:t>Pattadari</a:t>
                </a:r>
              </a:p>
            </p:txBody>
          </p:sp>
        </p:grpSp>
        <p:sp>
          <p:nvSpPr>
            <p:cNvPr id="35" name="TextBox 34">
              <a:extLst>
                <a:ext uri="{FF2B5EF4-FFF2-40B4-BE49-F238E27FC236}">
                  <a16:creationId xmlns:a16="http://schemas.microsoft.com/office/drawing/2014/main" id="{F06E90BB-7FBB-4753-8968-243F07CFE934}"/>
                </a:ext>
              </a:extLst>
            </p:cNvPr>
            <p:cNvSpPr txBox="1"/>
            <p:nvPr/>
          </p:nvSpPr>
          <p:spPr>
            <a:xfrm>
              <a:off x="6027067" y="1603530"/>
              <a:ext cx="958096"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grpSp>
      <p:grpSp>
        <p:nvGrpSpPr>
          <p:cNvPr id="10" name="Group 37">
            <a:extLst>
              <a:ext uri="{FF2B5EF4-FFF2-40B4-BE49-F238E27FC236}">
                <a16:creationId xmlns:a16="http://schemas.microsoft.com/office/drawing/2014/main" id="{54B5EDA7-FC10-4D48-A779-DA881AF9E1A5}"/>
              </a:ext>
            </a:extLst>
          </p:cNvPr>
          <p:cNvGrpSpPr/>
          <p:nvPr/>
        </p:nvGrpSpPr>
        <p:grpSpPr>
          <a:xfrm>
            <a:off x="5560151" y="5413366"/>
            <a:ext cx="6452751" cy="1154162"/>
            <a:chOff x="6027067" y="1574253"/>
            <a:chExt cx="6452751" cy="1154162"/>
          </a:xfrm>
        </p:grpSpPr>
        <p:grpSp>
          <p:nvGrpSpPr>
            <p:cNvPr id="11" name="Group 38">
              <a:extLst>
                <a:ext uri="{FF2B5EF4-FFF2-40B4-BE49-F238E27FC236}">
                  <a16:creationId xmlns:a16="http://schemas.microsoft.com/office/drawing/2014/main" id="{C1E9E29B-2AFC-450B-8DE5-1027104BFC6C}"/>
                </a:ext>
              </a:extLst>
            </p:cNvPr>
            <p:cNvGrpSpPr/>
            <p:nvPr/>
          </p:nvGrpSpPr>
          <p:grpSpPr>
            <a:xfrm>
              <a:off x="6770451" y="1616930"/>
              <a:ext cx="5709367" cy="1111485"/>
              <a:chOff x="6770451" y="1616930"/>
              <a:chExt cx="5709367" cy="1111485"/>
            </a:xfrm>
          </p:grpSpPr>
          <p:sp>
            <p:nvSpPr>
              <p:cNvPr id="41" name="TextBox 40">
                <a:extLst>
                  <a:ext uri="{FF2B5EF4-FFF2-40B4-BE49-F238E27FC236}">
                    <a16:creationId xmlns:a16="http://schemas.microsoft.com/office/drawing/2014/main" id="{34F24FB9-3156-4C47-9665-B2A25D704208}"/>
                  </a:ext>
                </a:extLst>
              </p:cNvPr>
              <p:cNvSpPr txBox="1"/>
              <p:nvPr/>
            </p:nvSpPr>
            <p:spPr>
              <a:xfrm>
                <a:off x="6770451" y="2082084"/>
                <a:ext cx="4507692" cy="646331"/>
              </a:xfrm>
              <a:prstGeom prst="rect">
                <a:avLst/>
              </a:prstGeom>
              <a:noFill/>
            </p:spPr>
            <p:txBody>
              <a:bodyPr wrap="square" rtlCol="0">
                <a:spAutoFit/>
              </a:bodyPr>
              <a:lstStyle/>
              <a:p>
                <a:r>
                  <a:rPr lang="en-US" altLang="ko-KR" sz="1200" dirty="0">
                    <a:solidFill>
                      <a:schemeClr val="bg1"/>
                    </a:solidFill>
                    <a:cs typeface="Arial" pitchFamily="34" charset="0"/>
                  </a:rPr>
                  <a:t>Report Analyst and Subscription method Designing Expertise</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Designed  report generator and design subscription mechanism</a:t>
                </a:r>
              </a:p>
            </p:txBody>
          </p:sp>
          <p:sp>
            <p:nvSpPr>
              <p:cNvPr id="42" name="TextBox 41">
                <a:extLst>
                  <a:ext uri="{FF2B5EF4-FFF2-40B4-BE49-F238E27FC236}">
                    <a16:creationId xmlns:a16="http://schemas.microsoft.com/office/drawing/2014/main" id="{91BF65D6-A110-4E8A-A024-DDE3EDA3E88A}"/>
                  </a:ext>
                </a:extLst>
              </p:cNvPr>
              <p:cNvSpPr txBox="1"/>
              <p:nvPr/>
            </p:nvSpPr>
            <p:spPr>
              <a:xfrm>
                <a:off x="6770451" y="1616930"/>
                <a:ext cx="5709367" cy="400110"/>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Ramya Guda</a:t>
                </a:r>
                <a:endParaRPr lang="ko-KR" altLang="en-US" sz="2000" b="1" dirty="0">
                  <a:solidFill>
                    <a:schemeClr val="bg1"/>
                  </a:solidFill>
                  <a:cs typeface="Arial" pitchFamily="34" charset="0"/>
                </a:endParaRPr>
              </a:p>
            </p:txBody>
          </p:sp>
        </p:grpSp>
        <p:sp>
          <p:nvSpPr>
            <p:cNvPr id="40" name="TextBox 39">
              <a:extLst>
                <a:ext uri="{FF2B5EF4-FFF2-40B4-BE49-F238E27FC236}">
                  <a16:creationId xmlns:a16="http://schemas.microsoft.com/office/drawing/2014/main" id="{A744BBDE-074F-4D5B-A9CE-116F2F651C26}"/>
                </a:ext>
              </a:extLst>
            </p:cNvPr>
            <p:cNvSpPr txBox="1"/>
            <p:nvPr/>
          </p:nvSpPr>
          <p:spPr>
            <a:xfrm>
              <a:off x="6027067" y="1574253"/>
              <a:ext cx="958096"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grpSp>
      <p:sp>
        <p:nvSpPr>
          <p:cNvPr id="4" name="TextBox 3">
            <a:extLst>
              <a:ext uri="{FF2B5EF4-FFF2-40B4-BE49-F238E27FC236}">
                <a16:creationId xmlns:a16="http://schemas.microsoft.com/office/drawing/2014/main" id="{A3953A04-A870-4D2B-900F-E084B2247A64}"/>
              </a:ext>
            </a:extLst>
          </p:cNvPr>
          <p:cNvSpPr txBox="1"/>
          <p:nvPr/>
        </p:nvSpPr>
        <p:spPr>
          <a:xfrm>
            <a:off x="6299301" y="4457694"/>
            <a:ext cx="4169833" cy="830997"/>
          </a:xfrm>
          <a:prstGeom prst="rect">
            <a:avLst/>
          </a:prstGeom>
          <a:noFill/>
        </p:spPr>
        <p:txBody>
          <a:bodyPr wrap="square" rtlCol="0">
            <a:spAutoFit/>
          </a:bodyPr>
          <a:lstStyle/>
          <a:p>
            <a:r>
              <a:rPr lang="en-US" altLang="ko-KR" sz="1200" dirty="0">
                <a:solidFill>
                  <a:schemeClr val="bg1"/>
                </a:solidFill>
                <a:cs typeface="Arial" pitchFamily="34" charset="0"/>
              </a:rPr>
              <a:t>AI Bot Development Expertise</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 Designed  AI bot assistance to operate all functionalities..</a:t>
            </a:r>
          </a:p>
          <a:p>
            <a:endParaRPr lang="en-US" sz="1200" dirty="0"/>
          </a:p>
        </p:txBody>
      </p:sp>
      <p:sp>
        <p:nvSpPr>
          <p:cNvPr id="5" name="TextBox 4">
            <a:extLst>
              <a:ext uri="{FF2B5EF4-FFF2-40B4-BE49-F238E27FC236}">
                <a16:creationId xmlns:a16="http://schemas.microsoft.com/office/drawing/2014/main" id="{087078F6-2456-4F74-BF8A-C95C6B661F76}"/>
              </a:ext>
            </a:extLst>
          </p:cNvPr>
          <p:cNvSpPr txBox="1"/>
          <p:nvPr/>
        </p:nvSpPr>
        <p:spPr>
          <a:xfrm>
            <a:off x="6330647" y="4057584"/>
            <a:ext cx="2171700" cy="400110"/>
          </a:xfrm>
          <a:prstGeom prst="rect">
            <a:avLst/>
          </a:prstGeom>
          <a:noFill/>
        </p:spPr>
        <p:txBody>
          <a:bodyPr wrap="square" rtlCol="0">
            <a:spAutoFit/>
          </a:bodyPr>
          <a:lstStyle/>
          <a:p>
            <a:r>
              <a:rPr lang="en-US" sz="2000" b="1" dirty="0">
                <a:solidFill>
                  <a:schemeClr val="bg1"/>
                </a:solidFill>
                <a:cs typeface="Arial" pitchFamily="34" charset="0"/>
              </a:rPr>
              <a:t>Sahitya</a:t>
            </a:r>
            <a:r>
              <a:rPr lang="en-US" dirty="0"/>
              <a:t> </a:t>
            </a:r>
            <a:r>
              <a:rPr lang="en-US" sz="2000" b="1" dirty="0">
                <a:solidFill>
                  <a:schemeClr val="bg1"/>
                </a:solidFill>
                <a:cs typeface="Arial" pitchFamily="34" charset="0"/>
              </a:rPr>
              <a:t>Edla</a:t>
            </a:r>
          </a:p>
        </p:txBody>
      </p:sp>
      <p:sp>
        <p:nvSpPr>
          <p:cNvPr id="6" name="TextBox 5">
            <a:extLst>
              <a:ext uri="{FF2B5EF4-FFF2-40B4-BE49-F238E27FC236}">
                <a16:creationId xmlns:a16="http://schemas.microsoft.com/office/drawing/2014/main" id="{1B39F6D0-A2FC-4EEF-A959-DD1E4325AE3D}"/>
              </a:ext>
            </a:extLst>
          </p:cNvPr>
          <p:cNvSpPr txBox="1"/>
          <p:nvPr/>
        </p:nvSpPr>
        <p:spPr>
          <a:xfrm>
            <a:off x="5746098" y="4026806"/>
            <a:ext cx="584549" cy="461665"/>
          </a:xfrm>
          <a:prstGeom prst="rect">
            <a:avLst/>
          </a:prstGeom>
          <a:noFill/>
        </p:spPr>
        <p:txBody>
          <a:bodyPr wrap="square" rtlCol="0">
            <a:spAutoFit/>
          </a:bodyPr>
          <a:lstStyle/>
          <a:p>
            <a:r>
              <a:rPr lang="en-US" sz="2400" b="1" dirty="0">
                <a:solidFill>
                  <a:schemeClr val="bg1"/>
                </a:solidFill>
                <a:cs typeface="Arial" pitchFamily="34" charset="0"/>
              </a:rPr>
              <a:t>03</a:t>
            </a:r>
          </a:p>
        </p:txBody>
      </p:sp>
    </p:spTree>
    <p:extLst>
      <p:ext uri="{BB962C8B-B14F-4D97-AF65-F5344CB8AC3E}">
        <p14:creationId xmlns:p14="http://schemas.microsoft.com/office/powerpoint/2010/main" val="3370638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2">
            <a:extLst>
              <a:ext uri="{FF2B5EF4-FFF2-40B4-BE49-F238E27FC236}">
                <a16:creationId xmlns:a16="http://schemas.microsoft.com/office/drawing/2014/main" id="{0901DB10-A5F9-4733-A273-AF17733E2457}"/>
              </a:ext>
            </a:extLst>
          </p:cNvPr>
          <p:cNvSpPr/>
          <p:nvPr/>
        </p:nvSpPr>
        <p:spPr>
          <a:xfrm>
            <a:off x="10741011" y="4230216"/>
            <a:ext cx="382523" cy="382523"/>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7" name="Rounded Rectangle 8">
            <a:extLst>
              <a:ext uri="{FF2B5EF4-FFF2-40B4-BE49-F238E27FC236}">
                <a16:creationId xmlns:a16="http://schemas.microsoft.com/office/drawing/2014/main" id="{822A2765-4440-4F59-A1DF-CEB6C47428D2}"/>
              </a:ext>
            </a:extLst>
          </p:cNvPr>
          <p:cNvSpPr/>
          <p:nvPr/>
        </p:nvSpPr>
        <p:spPr>
          <a:xfrm>
            <a:off x="10826303" y="2726128"/>
            <a:ext cx="382566" cy="382523"/>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0" name="Rounded Rectangle 5">
            <a:extLst>
              <a:ext uri="{FF2B5EF4-FFF2-40B4-BE49-F238E27FC236}">
                <a16:creationId xmlns:a16="http://schemas.microsoft.com/office/drawing/2014/main" id="{7493BC20-95F4-469A-AA4D-0C824C8B000D}"/>
              </a:ext>
            </a:extLst>
          </p:cNvPr>
          <p:cNvSpPr>
            <a:spLocks noChangeAspect="1"/>
          </p:cNvSpPr>
          <p:nvPr/>
        </p:nvSpPr>
        <p:spPr>
          <a:xfrm>
            <a:off x="9091860" y="2063240"/>
            <a:ext cx="382102" cy="382060"/>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7" name="TextBox 26">
            <a:extLst>
              <a:ext uri="{FF2B5EF4-FFF2-40B4-BE49-F238E27FC236}">
                <a16:creationId xmlns:a16="http://schemas.microsoft.com/office/drawing/2014/main" id="{FB180F1E-6B18-4EA4-A25E-48B096D53277}"/>
              </a:ext>
            </a:extLst>
          </p:cNvPr>
          <p:cNvSpPr txBox="1"/>
          <p:nvPr/>
        </p:nvSpPr>
        <p:spPr>
          <a:xfrm>
            <a:off x="436227" y="624874"/>
            <a:ext cx="11940331" cy="707886"/>
          </a:xfrm>
          <a:prstGeom prst="rect">
            <a:avLst/>
          </a:prstGeom>
          <a:noFill/>
        </p:spPr>
        <p:txBody>
          <a:bodyPr wrap="square" rtlCol="0" anchor="ctr">
            <a:spAutoFit/>
          </a:bodyPr>
          <a:lstStyle/>
          <a:p>
            <a:r>
              <a:rPr lang="en-US" altLang="ko-KR" sz="4000" b="1" dirty="0">
                <a:solidFill>
                  <a:schemeClr val="accent4">
                    <a:lumMod val="75000"/>
                  </a:schemeClr>
                </a:solidFill>
                <a:latin typeface="+mj-lt"/>
              </a:rPr>
              <a:t>Conclusion (Scale up)</a:t>
            </a:r>
          </a:p>
        </p:txBody>
      </p:sp>
      <p:sp>
        <p:nvSpPr>
          <p:cNvPr id="32" name="TextBox 31">
            <a:extLst>
              <a:ext uri="{FF2B5EF4-FFF2-40B4-BE49-F238E27FC236}">
                <a16:creationId xmlns:a16="http://schemas.microsoft.com/office/drawing/2014/main" id="{A09F41BE-B2F7-425E-B245-823458EFA576}"/>
              </a:ext>
            </a:extLst>
          </p:cNvPr>
          <p:cNvSpPr txBox="1"/>
          <p:nvPr/>
        </p:nvSpPr>
        <p:spPr>
          <a:xfrm>
            <a:off x="772720" y="2063240"/>
            <a:ext cx="10278457" cy="3539430"/>
          </a:xfrm>
          <a:prstGeom prst="rect">
            <a:avLst/>
          </a:prstGeom>
          <a:noFill/>
        </p:spPr>
        <p:txBody>
          <a:bodyPr wrap="square" lIns="48000" tIns="0" rIns="24000" bIns="0" rtlCol="0">
            <a:spAutoFit/>
          </a:bodyPr>
          <a:lstStyle/>
          <a:p>
            <a:pPr marL="342900" indent="-342900">
              <a:lnSpc>
                <a:spcPct val="150000"/>
              </a:lnSpc>
              <a:buFont typeface="Arial" panose="020B0604020202020204" pitchFamily="34" charset="0"/>
              <a:buChar char="•"/>
            </a:pPr>
            <a:r>
              <a:rPr lang="en-GB" altLang="ko-KR" sz="2000" dirty="0">
                <a:solidFill>
                  <a:schemeClr val="accent1">
                    <a:lumMod val="75000"/>
                  </a:schemeClr>
                </a:solidFill>
                <a:cs typeface="Arial" pitchFamily="34" charset="0"/>
              </a:rPr>
              <a:t>As you all know, the increased threat from different variants is avoidable only with proper vaccination.</a:t>
            </a:r>
          </a:p>
          <a:p>
            <a:pPr marL="342900" indent="-342900">
              <a:lnSpc>
                <a:spcPct val="150000"/>
              </a:lnSpc>
              <a:buFont typeface="Arial" panose="020B0604020202020204" pitchFamily="34" charset="0"/>
              <a:buChar char="•"/>
            </a:pPr>
            <a:r>
              <a:rPr lang="en-GB" altLang="ko-KR" sz="2000" dirty="0">
                <a:solidFill>
                  <a:schemeClr val="accent1">
                    <a:lumMod val="75000"/>
                  </a:schemeClr>
                </a:solidFill>
                <a:cs typeface="Arial" pitchFamily="34" charset="0"/>
              </a:rPr>
              <a:t>To scale up this project for the easy and pain free vaccination procedure is much needed with the given situation.</a:t>
            </a:r>
          </a:p>
          <a:p>
            <a:pPr marL="342900" indent="-342900">
              <a:lnSpc>
                <a:spcPct val="150000"/>
              </a:lnSpc>
              <a:buFont typeface="Arial" panose="020B0604020202020204" pitchFamily="34" charset="0"/>
              <a:buChar char="•"/>
            </a:pPr>
            <a:r>
              <a:rPr lang="en-GB" altLang="ko-KR" sz="2000" dirty="0">
                <a:solidFill>
                  <a:schemeClr val="accent1">
                    <a:lumMod val="75000"/>
                  </a:schemeClr>
                </a:solidFill>
                <a:cs typeface="Arial" pitchFamily="34" charset="0"/>
              </a:rPr>
              <a:t>Patients and users will easily find the vaccination centres</a:t>
            </a:r>
          </a:p>
          <a:p>
            <a:pPr marL="342900" indent="-342900">
              <a:lnSpc>
                <a:spcPct val="150000"/>
              </a:lnSpc>
              <a:buFont typeface="Arial" panose="020B0604020202020204" pitchFamily="34" charset="0"/>
              <a:buChar char="•"/>
            </a:pPr>
            <a:r>
              <a:rPr lang="en-GB" altLang="ko-KR" sz="2000" dirty="0">
                <a:solidFill>
                  <a:schemeClr val="accent1">
                    <a:lumMod val="75000"/>
                  </a:schemeClr>
                </a:solidFill>
                <a:cs typeface="Arial" pitchFamily="34" charset="0"/>
              </a:rPr>
              <a:t>AI Chatbot facilitates the user for easy reservations and provide real time information </a:t>
            </a:r>
          </a:p>
          <a:p>
            <a:pPr marL="342900" indent="-342900">
              <a:lnSpc>
                <a:spcPct val="150000"/>
              </a:lnSpc>
              <a:buFont typeface="Arial" panose="020B0604020202020204" pitchFamily="34" charset="0"/>
              <a:buChar char="•"/>
            </a:pPr>
            <a:r>
              <a:rPr lang="en-GB" altLang="ko-KR" sz="2000" dirty="0">
                <a:solidFill>
                  <a:schemeClr val="accent1">
                    <a:lumMod val="75000"/>
                  </a:schemeClr>
                </a:solidFill>
                <a:cs typeface="Arial" pitchFamily="34" charset="0"/>
              </a:rPr>
              <a:t>The report generated by the system will hep to take required actions.</a:t>
            </a:r>
          </a:p>
          <a:p>
            <a:endParaRPr lang="en-GB" altLang="ko-KR" sz="2000" dirty="0">
              <a:solidFill>
                <a:schemeClr val="accent1">
                  <a:lumMod val="75000"/>
                </a:schemeClr>
              </a:solidFill>
              <a:cs typeface="Arial" pitchFamily="34" charset="0"/>
            </a:endParaRPr>
          </a:p>
        </p:txBody>
      </p:sp>
    </p:spTree>
    <p:extLst>
      <p:ext uri="{BB962C8B-B14F-4D97-AF65-F5344CB8AC3E}">
        <p14:creationId xmlns:p14="http://schemas.microsoft.com/office/powerpoint/2010/main" val="3526753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6867524" y="2746073"/>
            <a:ext cx="5324475" cy="995209"/>
          </a:xfrm>
          <a:prstGeom prst="rect">
            <a:avLst/>
          </a:prstGeom>
          <a:noFill/>
        </p:spPr>
        <p:txBody>
          <a:bodyPr wrap="square" rtlCol="0" anchor="ctr">
            <a:spAutoFit/>
          </a:bodyPr>
          <a:lstStyle/>
          <a:p>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
        <p:nvSpPr>
          <p:cNvPr id="6" name="Isosceles Triangle 51">
            <a:extLst>
              <a:ext uri="{FF2B5EF4-FFF2-40B4-BE49-F238E27FC236}">
                <a16:creationId xmlns:a16="http://schemas.microsoft.com/office/drawing/2014/main" id="{B481710A-AA9D-4E73-B69D-BA30EE1C4671}"/>
              </a:ext>
            </a:extLst>
          </p:cNvPr>
          <p:cNvSpPr/>
          <p:nvPr/>
        </p:nvSpPr>
        <p:spPr>
          <a:xfrm>
            <a:off x="5458499" y="3355305"/>
            <a:ext cx="226184" cy="16586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Parallelogram 15">
            <a:extLst>
              <a:ext uri="{FF2B5EF4-FFF2-40B4-BE49-F238E27FC236}">
                <a16:creationId xmlns:a16="http://schemas.microsoft.com/office/drawing/2014/main" id="{A1BD260D-E3F7-47E3-A3BE-4F6EE8A1BB18}"/>
              </a:ext>
            </a:extLst>
          </p:cNvPr>
          <p:cNvSpPr/>
          <p:nvPr/>
        </p:nvSpPr>
        <p:spPr>
          <a:xfrm rot="16200000">
            <a:off x="4978482" y="610336"/>
            <a:ext cx="334943" cy="36256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Oval 66">
            <a:extLst>
              <a:ext uri="{FF2B5EF4-FFF2-40B4-BE49-F238E27FC236}">
                <a16:creationId xmlns:a16="http://schemas.microsoft.com/office/drawing/2014/main" id="{5E550CEA-545F-4787-A585-94A7A8A406B6}"/>
              </a:ext>
            </a:extLst>
          </p:cNvPr>
          <p:cNvSpPr/>
          <p:nvPr/>
        </p:nvSpPr>
        <p:spPr>
          <a:xfrm rot="20700000">
            <a:off x="5750683" y="4256921"/>
            <a:ext cx="306925" cy="262906"/>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Oval 25">
            <a:extLst>
              <a:ext uri="{FF2B5EF4-FFF2-40B4-BE49-F238E27FC236}">
                <a16:creationId xmlns:a16="http://schemas.microsoft.com/office/drawing/2014/main" id="{49C1F161-C4E0-4942-B381-D768EB6236CB}"/>
              </a:ext>
            </a:extLst>
          </p:cNvPr>
          <p:cNvSpPr>
            <a:spLocks noChangeAspect="1"/>
          </p:cNvSpPr>
          <p:nvPr/>
        </p:nvSpPr>
        <p:spPr>
          <a:xfrm>
            <a:off x="4353699" y="1754911"/>
            <a:ext cx="193723" cy="193988"/>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 Same Side Corner Rectangle 8">
            <a:extLst>
              <a:ext uri="{FF2B5EF4-FFF2-40B4-BE49-F238E27FC236}">
                <a16:creationId xmlns:a16="http://schemas.microsoft.com/office/drawing/2014/main" id="{C223DD9B-8313-4684-BF21-211B72BD7DC1}"/>
              </a:ext>
            </a:extLst>
          </p:cNvPr>
          <p:cNvSpPr/>
          <p:nvPr/>
        </p:nvSpPr>
        <p:spPr>
          <a:xfrm>
            <a:off x="4964671" y="2640492"/>
            <a:ext cx="158632" cy="15887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ounded Rectangle 51">
            <a:extLst>
              <a:ext uri="{FF2B5EF4-FFF2-40B4-BE49-F238E27FC236}">
                <a16:creationId xmlns:a16="http://schemas.microsoft.com/office/drawing/2014/main" id="{185F26F9-BF76-405B-8EAA-2CFD211B4A25}"/>
              </a:ext>
            </a:extLst>
          </p:cNvPr>
          <p:cNvSpPr/>
          <p:nvPr/>
        </p:nvSpPr>
        <p:spPr>
          <a:xfrm rot="16200000" flipH="1">
            <a:off x="5219065" y="1825556"/>
            <a:ext cx="237102" cy="22329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4" name="Rounded Rectangle 8">
            <a:extLst>
              <a:ext uri="{FF2B5EF4-FFF2-40B4-BE49-F238E27FC236}">
                <a16:creationId xmlns:a16="http://schemas.microsoft.com/office/drawing/2014/main" id="{859590B9-3DA6-428C-9954-30C7C7203ADA}"/>
              </a:ext>
            </a:extLst>
          </p:cNvPr>
          <p:cNvSpPr/>
          <p:nvPr/>
        </p:nvSpPr>
        <p:spPr>
          <a:xfrm>
            <a:off x="4653360" y="3758170"/>
            <a:ext cx="144473" cy="144457"/>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5" name="Rounded Rectangle 2">
            <a:extLst>
              <a:ext uri="{FF2B5EF4-FFF2-40B4-BE49-F238E27FC236}">
                <a16:creationId xmlns:a16="http://schemas.microsoft.com/office/drawing/2014/main" id="{354002DA-6027-4F48-B43C-0A440FC3CC0C}"/>
              </a:ext>
            </a:extLst>
          </p:cNvPr>
          <p:cNvSpPr/>
          <p:nvPr/>
        </p:nvSpPr>
        <p:spPr>
          <a:xfrm>
            <a:off x="6178829" y="2444357"/>
            <a:ext cx="290471" cy="290471"/>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 name="Rounded Rectangle 3">
            <a:extLst>
              <a:ext uri="{FF2B5EF4-FFF2-40B4-BE49-F238E27FC236}">
                <a16:creationId xmlns:a16="http://schemas.microsoft.com/office/drawing/2014/main" id="{52DC68C8-3BC7-42F4-83AE-5DB09C69B54F}"/>
              </a:ext>
            </a:extLst>
          </p:cNvPr>
          <p:cNvSpPr>
            <a:spLocks noChangeAspect="1"/>
          </p:cNvSpPr>
          <p:nvPr/>
        </p:nvSpPr>
        <p:spPr>
          <a:xfrm>
            <a:off x="2449886" y="604588"/>
            <a:ext cx="290471" cy="290471"/>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9" name="Rounded Rectangle 27">
            <a:extLst>
              <a:ext uri="{FF2B5EF4-FFF2-40B4-BE49-F238E27FC236}">
                <a16:creationId xmlns:a16="http://schemas.microsoft.com/office/drawing/2014/main" id="{47D7A762-64D5-4EF5-A9D0-B43776C4BB5F}"/>
              </a:ext>
            </a:extLst>
          </p:cNvPr>
          <p:cNvSpPr/>
          <p:nvPr/>
        </p:nvSpPr>
        <p:spPr>
          <a:xfrm>
            <a:off x="1147873" y="2450021"/>
            <a:ext cx="338606" cy="2600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Chord 15">
            <a:extLst>
              <a:ext uri="{FF2B5EF4-FFF2-40B4-BE49-F238E27FC236}">
                <a16:creationId xmlns:a16="http://schemas.microsoft.com/office/drawing/2014/main" id="{F8CF7EFE-5FDF-4243-A5A4-670A2E4528F0}"/>
              </a:ext>
            </a:extLst>
          </p:cNvPr>
          <p:cNvSpPr/>
          <p:nvPr/>
        </p:nvSpPr>
        <p:spPr>
          <a:xfrm>
            <a:off x="3260877" y="1718238"/>
            <a:ext cx="80681" cy="17590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Freeform 53">
            <a:extLst>
              <a:ext uri="{FF2B5EF4-FFF2-40B4-BE49-F238E27FC236}">
                <a16:creationId xmlns:a16="http://schemas.microsoft.com/office/drawing/2014/main" id="{0DEF0AD9-55E1-4264-A04E-4760C192F951}"/>
              </a:ext>
            </a:extLst>
          </p:cNvPr>
          <p:cNvSpPr/>
          <p:nvPr/>
        </p:nvSpPr>
        <p:spPr>
          <a:xfrm>
            <a:off x="2261271" y="1760622"/>
            <a:ext cx="223294" cy="22894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Donut 39">
            <a:extLst>
              <a:ext uri="{FF2B5EF4-FFF2-40B4-BE49-F238E27FC236}">
                <a16:creationId xmlns:a16="http://schemas.microsoft.com/office/drawing/2014/main" id="{77F2D254-78DF-41D7-BB13-46B1AA80D1A6}"/>
              </a:ext>
            </a:extLst>
          </p:cNvPr>
          <p:cNvSpPr/>
          <p:nvPr/>
        </p:nvSpPr>
        <p:spPr>
          <a:xfrm>
            <a:off x="3766911" y="996465"/>
            <a:ext cx="223885" cy="223885"/>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784B83-6120-4373-9C1F-DC8EEE6D58B3}"/>
              </a:ext>
            </a:extLst>
          </p:cNvPr>
          <p:cNvSpPr txBox="1"/>
          <p:nvPr/>
        </p:nvSpPr>
        <p:spPr>
          <a:xfrm>
            <a:off x="-678184" y="2721113"/>
            <a:ext cx="6095927" cy="707886"/>
          </a:xfrm>
          <a:prstGeom prst="rect">
            <a:avLst/>
          </a:prstGeom>
          <a:noFill/>
        </p:spPr>
        <p:txBody>
          <a:bodyPr wrap="square" rtlCol="0" anchor="ctr">
            <a:spAutoFit/>
          </a:bodyPr>
          <a:lstStyle/>
          <a:p>
            <a:pPr algn="r"/>
            <a:r>
              <a:rPr lang="en-US" altLang="ko-KR" sz="4000" dirty="0">
                <a:solidFill>
                  <a:schemeClr val="bg1"/>
                </a:solidFill>
                <a:cs typeface="Arial" pitchFamily="34" charset="0"/>
              </a:rPr>
              <a:t>Covid Facilitator</a:t>
            </a:r>
          </a:p>
        </p:txBody>
      </p:sp>
      <p:sp>
        <p:nvSpPr>
          <p:cNvPr id="6" name="Freeform: Shape 5">
            <a:extLst>
              <a:ext uri="{FF2B5EF4-FFF2-40B4-BE49-F238E27FC236}">
                <a16:creationId xmlns:a16="http://schemas.microsoft.com/office/drawing/2014/main" id="{6E2E9094-67D8-4A7C-B3AF-095F1FFF635E}"/>
              </a:ext>
            </a:extLst>
          </p:cNvPr>
          <p:cNvSpPr/>
          <p:nvPr/>
        </p:nvSpPr>
        <p:spPr>
          <a:xfrm>
            <a:off x="5331725" y="2197649"/>
            <a:ext cx="1528549" cy="2462701"/>
          </a:xfrm>
          <a:custGeom>
            <a:avLst/>
            <a:gdLst>
              <a:gd name="connsiteX0" fmla="*/ 0 w 1528549"/>
              <a:gd name="connsiteY0" fmla="*/ 0 h 2756848"/>
              <a:gd name="connsiteX1" fmla="*/ 1528549 w 1528549"/>
              <a:gd name="connsiteY1" fmla="*/ 0 h 2756848"/>
              <a:gd name="connsiteX2" fmla="*/ 1528549 w 1528549"/>
              <a:gd name="connsiteY2" fmla="*/ 2756848 h 2756848"/>
              <a:gd name="connsiteX3" fmla="*/ 0 w 1528549"/>
              <a:gd name="connsiteY3" fmla="*/ 2756848 h 2756848"/>
              <a:gd name="connsiteX4" fmla="*/ 0 w 1528549"/>
              <a:gd name="connsiteY4" fmla="*/ 2265528 h 2756848"/>
              <a:gd name="connsiteX5" fmla="*/ 191069 w 1528549"/>
              <a:gd name="connsiteY5" fmla="*/ 2265528 h 2756848"/>
              <a:gd name="connsiteX6" fmla="*/ 191069 w 1528549"/>
              <a:gd name="connsiteY6" fmla="*/ 2565779 h 2756848"/>
              <a:gd name="connsiteX7" fmla="*/ 1337480 w 1528549"/>
              <a:gd name="connsiteY7" fmla="*/ 2565779 h 2756848"/>
              <a:gd name="connsiteX8" fmla="*/ 1337480 w 1528549"/>
              <a:gd name="connsiteY8" fmla="*/ 191069 h 2756848"/>
              <a:gd name="connsiteX9" fmla="*/ 191069 w 1528549"/>
              <a:gd name="connsiteY9" fmla="*/ 191069 h 2756848"/>
              <a:gd name="connsiteX10" fmla="*/ 191069 w 1528549"/>
              <a:gd name="connsiteY10" fmla="*/ 460776 h 2756848"/>
              <a:gd name="connsiteX11" fmla="*/ 0 w 1528549"/>
              <a:gd name="connsiteY11" fmla="*/ 460776 h 275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8549" h="2756848">
                <a:moveTo>
                  <a:pt x="0" y="0"/>
                </a:moveTo>
                <a:lnTo>
                  <a:pt x="1528549" y="0"/>
                </a:lnTo>
                <a:lnTo>
                  <a:pt x="1528549" y="2756848"/>
                </a:lnTo>
                <a:lnTo>
                  <a:pt x="0" y="2756848"/>
                </a:lnTo>
                <a:lnTo>
                  <a:pt x="0" y="2265528"/>
                </a:lnTo>
                <a:lnTo>
                  <a:pt x="191069" y="2265528"/>
                </a:lnTo>
                <a:lnTo>
                  <a:pt x="191069" y="2565779"/>
                </a:lnTo>
                <a:lnTo>
                  <a:pt x="1337480" y="2565779"/>
                </a:lnTo>
                <a:lnTo>
                  <a:pt x="1337480" y="191069"/>
                </a:lnTo>
                <a:lnTo>
                  <a:pt x="191069" y="191069"/>
                </a:lnTo>
                <a:lnTo>
                  <a:pt x="191069" y="460776"/>
                </a:lnTo>
                <a:lnTo>
                  <a:pt x="0" y="4607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TextBox 6">
            <a:extLst>
              <a:ext uri="{FF2B5EF4-FFF2-40B4-BE49-F238E27FC236}">
                <a16:creationId xmlns:a16="http://schemas.microsoft.com/office/drawing/2014/main" id="{A1459963-77D6-480F-9B6E-C8914BB37735}"/>
              </a:ext>
            </a:extLst>
          </p:cNvPr>
          <p:cNvSpPr txBox="1"/>
          <p:nvPr/>
        </p:nvSpPr>
        <p:spPr>
          <a:xfrm>
            <a:off x="495616" y="3428999"/>
            <a:ext cx="6095927" cy="738664"/>
          </a:xfrm>
          <a:prstGeom prst="rect">
            <a:avLst/>
          </a:prstGeom>
          <a:noFill/>
        </p:spPr>
        <p:txBody>
          <a:bodyPr wrap="square" rtlCol="0" anchor="ctr">
            <a:spAutoFit/>
          </a:bodyPr>
          <a:lstStyle/>
          <a:p>
            <a:pPr algn="just"/>
            <a:r>
              <a:rPr lang="en-US" altLang="ko-KR" sz="1400" dirty="0">
                <a:solidFill>
                  <a:schemeClr val="bg1"/>
                </a:solidFill>
                <a:cs typeface="Arial" pitchFamily="34" charset="0"/>
              </a:rPr>
              <a:t>It facilitates all peoples to maintain their record regarding Covid vaccination. It provides peoples a quick and easy access to the vaccination centers. It also track all type of record of vaccination centers to avoid any difficulties.</a:t>
            </a:r>
          </a:p>
        </p:txBody>
      </p:sp>
    </p:spTree>
    <p:extLst>
      <p:ext uri="{BB962C8B-B14F-4D97-AF65-F5344CB8AC3E}">
        <p14:creationId xmlns:p14="http://schemas.microsoft.com/office/powerpoint/2010/main" val="349213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784B83-6120-4373-9C1F-DC8EEE6D58B3}"/>
              </a:ext>
            </a:extLst>
          </p:cNvPr>
          <p:cNvSpPr txBox="1"/>
          <p:nvPr/>
        </p:nvSpPr>
        <p:spPr>
          <a:xfrm>
            <a:off x="-678184" y="2721113"/>
            <a:ext cx="6095927" cy="707886"/>
          </a:xfrm>
          <a:prstGeom prst="rect">
            <a:avLst/>
          </a:prstGeom>
          <a:noFill/>
        </p:spPr>
        <p:txBody>
          <a:bodyPr wrap="square" rtlCol="0" anchor="ctr">
            <a:spAutoFit/>
          </a:bodyPr>
          <a:lstStyle/>
          <a:p>
            <a:pPr algn="r"/>
            <a:r>
              <a:rPr lang="en-US" altLang="ko-KR" sz="4000" dirty="0">
                <a:solidFill>
                  <a:schemeClr val="bg1"/>
                </a:solidFill>
                <a:cs typeface="Arial" pitchFamily="34" charset="0"/>
              </a:rPr>
              <a:t>PROBLEM</a:t>
            </a:r>
          </a:p>
        </p:txBody>
      </p:sp>
      <p:sp>
        <p:nvSpPr>
          <p:cNvPr id="6" name="Freeform: Shape 5">
            <a:extLst>
              <a:ext uri="{FF2B5EF4-FFF2-40B4-BE49-F238E27FC236}">
                <a16:creationId xmlns:a16="http://schemas.microsoft.com/office/drawing/2014/main" id="{6E2E9094-67D8-4A7C-B3AF-095F1FFF635E}"/>
              </a:ext>
            </a:extLst>
          </p:cNvPr>
          <p:cNvSpPr/>
          <p:nvPr/>
        </p:nvSpPr>
        <p:spPr>
          <a:xfrm>
            <a:off x="5331725" y="2197649"/>
            <a:ext cx="1528549" cy="2462701"/>
          </a:xfrm>
          <a:custGeom>
            <a:avLst/>
            <a:gdLst>
              <a:gd name="connsiteX0" fmla="*/ 0 w 1528549"/>
              <a:gd name="connsiteY0" fmla="*/ 0 h 2756848"/>
              <a:gd name="connsiteX1" fmla="*/ 1528549 w 1528549"/>
              <a:gd name="connsiteY1" fmla="*/ 0 h 2756848"/>
              <a:gd name="connsiteX2" fmla="*/ 1528549 w 1528549"/>
              <a:gd name="connsiteY2" fmla="*/ 2756848 h 2756848"/>
              <a:gd name="connsiteX3" fmla="*/ 0 w 1528549"/>
              <a:gd name="connsiteY3" fmla="*/ 2756848 h 2756848"/>
              <a:gd name="connsiteX4" fmla="*/ 0 w 1528549"/>
              <a:gd name="connsiteY4" fmla="*/ 2265528 h 2756848"/>
              <a:gd name="connsiteX5" fmla="*/ 191069 w 1528549"/>
              <a:gd name="connsiteY5" fmla="*/ 2265528 h 2756848"/>
              <a:gd name="connsiteX6" fmla="*/ 191069 w 1528549"/>
              <a:gd name="connsiteY6" fmla="*/ 2565779 h 2756848"/>
              <a:gd name="connsiteX7" fmla="*/ 1337480 w 1528549"/>
              <a:gd name="connsiteY7" fmla="*/ 2565779 h 2756848"/>
              <a:gd name="connsiteX8" fmla="*/ 1337480 w 1528549"/>
              <a:gd name="connsiteY8" fmla="*/ 191069 h 2756848"/>
              <a:gd name="connsiteX9" fmla="*/ 191069 w 1528549"/>
              <a:gd name="connsiteY9" fmla="*/ 191069 h 2756848"/>
              <a:gd name="connsiteX10" fmla="*/ 191069 w 1528549"/>
              <a:gd name="connsiteY10" fmla="*/ 460776 h 2756848"/>
              <a:gd name="connsiteX11" fmla="*/ 0 w 1528549"/>
              <a:gd name="connsiteY11" fmla="*/ 460776 h 275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8549" h="2756848">
                <a:moveTo>
                  <a:pt x="0" y="0"/>
                </a:moveTo>
                <a:lnTo>
                  <a:pt x="1528549" y="0"/>
                </a:lnTo>
                <a:lnTo>
                  <a:pt x="1528549" y="2756848"/>
                </a:lnTo>
                <a:lnTo>
                  <a:pt x="0" y="2756848"/>
                </a:lnTo>
                <a:lnTo>
                  <a:pt x="0" y="2265528"/>
                </a:lnTo>
                <a:lnTo>
                  <a:pt x="191069" y="2265528"/>
                </a:lnTo>
                <a:lnTo>
                  <a:pt x="191069" y="2565779"/>
                </a:lnTo>
                <a:lnTo>
                  <a:pt x="1337480" y="2565779"/>
                </a:lnTo>
                <a:lnTo>
                  <a:pt x="1337480" y="191069"/>
                </a:lnTo>
                <a:lnTo>
                  <a:pt x="191069" y="191069"/>
                </a:lnTo>
                <a:lnTo>
                  <a:pt x="191069" y="460776"/>
                </a:lnTo>
                <a:lnTo>
                  <a:pt x="0" y="4607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TextBox 6">
            <a:extLst>
              <a:ext uri="{FF2B5EF4-FFF2-40B4-BE49-F238E27FC236}">
                <a16:creationId xmlns:a16="http://schemas.microsoft.com/office/drawing/2014/main" id="{A1459963-77D6-480F-9B6E-C8914BB37735}"/>
              </a:ext>
            </a:extLst>
          </p:cNvPr>
          <p:cNvSpPr txBox="1"/>
          <p:nvPr/>
        </p:nvSpPr>
        <p:spPr>
          <a:xfrm>
            <a:off x="495616" y="3321278"/>
            <a:ext cx="6095927" cy="954107"/>
          </a:xfrm>
          <a:prstGeom prst="rect">
            <a:avLst/>
          </a:prstGeom>
          <a:noFill/>
        </p:spPr>
        <p:txBody>
          <a:bodyPr wrap="square" rtlCol="0" anchor="ctr">
            <a:spAutoFit/>
          </a:bodyPr>
          <a:lstStyle/>
          <a:p>
            <a:pPr algn="just"/>
            <a:r>
              <a:rPr lang="en-US" altLang="ko-KR" sz="1400" dirty="0">
                <a:solidFill>
                  <a:schemeClr val="bg1"/>
                </a:solidFill>
                <a:cs typeface="Arial" pitchFamily="34" charset="0"/>
              </a:rPr>
              <a:t>The main issue is to manage the population for vaccination. Vaccination is necessary for everyone. So, for this purpose every vaccination centers as well as the Individual face many problems. Some are overloaded and some have only few members for Vaccination.</a:t>
            </a:r>
          </a:p>
        </p:txBody>
      </p:sp>
    </p:spTree>
    <p:extLst>
      <p:ext uri="{BB962C8B-B14F-4D97-AF65-F5344CB8AC3E}">
        <p14:creationId xmlns:p14="http://schemas.microsoft.com/office/powerpoint/2010/main" val="349213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E442CD5-E887-4BC0-A447-2C9BD87CCF6D}"/>
              </a:ext>
            </a:extLst>
          </p:cNvPr>
          <p:cNvSpPr txBox="1"/>
          <p:nvPr/>
        </p:nvSpPr>
        <p:spPr>
          <a:xfrm>
            <a:off x="251670" y="508081"/>
            <a:ext cx="10469460" cy="707886"/>
          </a:xfrm>
          <a:prstGeom prst="rect">
            <a:avLst/>
          </a:prstGeom>
          <a:noFill/>
        </p:spPr>
        <p:txBody>
          <a:bodyPr wrap="square" rtlCol="0" anchor="ctr">
            <a:spAutoFit/>
          </a:bodyPr>
          <a:lstStyle/>
          <a:p>
            <a:r>
              <a:rPr lang="en-US" altLang="ko-KR" sz="4000" dirty="0">
                <a:solidFill>
                  <a:schemeClr val="bg1"/>
                </a:solidFill>
                <a:latin typeface="+mj-lt"/>
              </a:rPr>
              <a:t>Solution:</a:t>
            </a:r>
            <a:endParaRPr lang="ko-KR" altLang="en-US" sz="4000" dirty="0">
              <a:solidFill>
                <a:schemeClr val="bg1"/>
              </a:solidFill>
              <a:latin typeface="+mj-lt"/>
              <a:cs typeface="Arial" pitchFamily="34" charset="0"/>
            </a:endParaRPr>
          </a:p>
        </p:txBody>
      </p:sp>
      <p:sp>
        <p:nvSpPr>
          <p:cNvPr id="12" name="TextBox 11">
            <a:extLst>
              <a:ext uri="{FF2B5EF4-FFF2-40B4-BE49-F238E27FC236}">
                <a16:creationId xmlns:a16="http://schemas.microsoft.com/office/drawing/2014/main" id="{544A99A8-013D-4876-BCD8-C1A5AA200579}"/>
              </a:ext>
            </a:extLst>
          </p:cNvPr>
          <p:cNvSpPr txBox="1"/>
          <p:nvPr/>
        </p:nvSpPr>
        <p:spPr>
          <a:xfrm>
            <a:off x="322848" y="1684576"/>
            <a:ext cx="10989577" cy="2954655"/>
          </a:xfrm>
          <a:prstGeom prst="rect">
            <a:avLst/>
          </a:prstGeom>
          <a:noFill/>
        </p:spPr>
        <p:txBody>
          <a:bodyPr wrap="square" lIns="48000" tIns="0" rIns="24000" bIns="0" rtlCol="0">
            <a:spAutoFit/>
          </a:bodyPr>
          <a:lstStyle/>
          <a:p>
            <a:pPr marL="342900" indent="-342900">
              <a:buFont typeface="Arial" panose="020B0604020202020204" pitchFamily="34" charset="0"/>
              <a:buChar char="•"/>
            </a:pPr>
            <a:r>
              <a:rPr lang="en-US" altLang="ko-KR" sz="2400" dirty="0">
                <a:solidFill>
                  <a:schemeClr val="bg1"/>
                </a:solidFill>
                <a:cs typeface="Arial" pitchFamily="34" charset="0"/>
              </a:rPr>
              <a:t>It facilitates all the users to maintain their record regarding Covid vaccination. </a:t>
            </a:r>
          </a:p>
          <a:p>
            <a:pPr marL="342900" indent="-342900">
              <a:buFont typeface="Arial" panose="020B0604020202020204" pitchFamily="34" charset="0"/>
              <a:buChar char="•"/>
            </a:pPr>
            <a:r>
              <a:rPr lang="en-US" altLang="ko-KR" sz="2400" dirty="0">
                <a:solidFill>
                  <a:schemeClr val="bg1"/>
                </a:solidFill>
                <a:cs typeface="Arial" pitchFamily="34" charset="0"/>
              </a:rPr>
              <a:t>It provides people a quick and easy access to the vaccination centers. </a:t>
            </a:r>
          </a:p>
          <a:p>
            <a:pPr marL="342900" indent="-342900">
              <a:buFont typeface="Arial" panose="020B0604020202020204" pitchFamily="34" charset="0"/>
              <a:buChar char="•"/>
            </a:pPr>
            <a:r>
              <a:rPr lang="en-US" altLang="ko-KR" sz="2400" dirty="0">
                <a:solidFill>
                  <a:schemeClr val="bg1"/>
                </a:solidFill>
                <a:cs typeface="Arial" pitchFamily="34" charset="0"/>
              </a:rPr>
              <a:t>It also track all type of record of vaccination centers to avoid any difficulties.</a:t>
            </a:r>
          </a:p>
          <a:p>
            <a:pPr marL="342900" indent="-342900">
              <a:buFont typeface="Arial" panose="020B0604020202020204" pitchFamily="34" charset="0"/>
              <a:buChar char="•"/>
            </a:pPr>
            <a:r>
              <a:rPr lang="en-US" altLang="ko-KR" sz="2400" dirty="0">
                <a:solidFill>
                  <a:schemeClr val="bg1"/>
                </a:solidFill>
                <a:cs typeface="Arial" pitchFamily="34" charset="0"/>
              </a:rPr>
              <a:t>A chatbot will be implemented having AI support</a:t>
            </a:r>
          </a:p>
          <a:p>
            <a:pPr marL="342900" indent="-342900">
              <a:buFont typeface="Arial" panose="020B0604020202020204" pitchFamily="34" charset="0"/>
              <a:buChar char="•"/>
            </a:pPr>
            <a:r>
              <a:rPr lang="en-US" altLang="ko-KR" sz="2400" dirty="0">
                <a:solidFill>
                  <a:schemeClr val="bg1"/>
                </a:solidFill>
                <a:cs typeface="Arial" pitchFamily="34" charset="0"/>
              </a:rPr>
              <a:t>Chatbot is responsible for all reservations </a:t>
            </a:r>
          </a:p>
          <a:p>
            <a:pPr marL="342900" indent="-342900">
              <a:buFont typeface="Arial" panose="020B0604020202020204" pitchFamily="34" charset="0"/>
              <a:buChar char="•"/>
            </a:pPr>
            <a:r>
              <a:rPr lang="en-US" altLang="ko-KR" sz="2400" dirty="0">
                <a:solidFill>
                  <a:schemeClr val="bg1"/>
                </a:solidFill>
                <a:cs typeface="Arial" pitchFamily="34" charset="0"/>
              </a:rPr>
              <a:t>AI based chatbot consider all factors including limits and age factor etc.</a:t>
            </a:r>
          </a:p>
          <a:p>
            <a:pPr marL="342900" indent="-342900">
              <a:buFont typeface="Arial" panose="020B0604020202020204" pitchFamily="34" charset="0"/>
              <a:buChar char="•"/>
            </a:pPr>
            <a:r>
              <a:rPr lang="en-US" altLang="ko-KR" sz="2400" dirty="0">
                <a:solidFill>
                  <a:schemeClr val="bg1"/>
                </a:solidFill>
                <a:cs typeface="Arial" pitchFamily="34" charset="0"/>
              </a:rPr>
              <a:t>All data will be generated in the backend according to chatbot.</a:t>
            </a:r>
          </a:p>
          <a:p>
            <a:pPr marL="342900" indent="-342900">
              <a:buFont typeface="Arial" panose="020B0604020202020204" pitchFamily="34" charset="0"/>
              <a:buChar char="•"/>
            </a:pPr>
            <a:r>
              <a:rPr lang="en-US" altLang="ko-KR" sz="2400" dirty="0">
                <a:solidFill>
                  <a:schemeClr val="bg1"/>
                </a:solidFill>
                <a:cs typeface="Arial" pitchFamily="34" charset="0"/>
              </a:rPr>
              <a:t>Generated data will be used to generate a brief report</a:t>
            </a:r>
            <a:endParaRPr lang="ko-KR" altLang="en-US" sz="2400" dirty="0">
              <a:solidFill>
                <a:schemeClr val="bg1"/>
              </a:solidFill>
              <a:cs typeface="Arial" pitchFamily="34" charset="0"/>
            </a:endParaRPr>
          </a:p>
        </p:txBody>
      </p:sp>
    </p:spTree>
    <p:extLst>
      <p:ext uri="{BB962C8B-B14F-4D97-AF65-F5344CB8AC3E}">
        <p14:creationId xmlns:p14="http://schemas.microsoft.com/office/powerpoint/2010/main" val="268360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E442CD5-E887-4BC0-A447-2C9BD87CCF6D}"/>
              </a:ext>
            </a:extLst>
          </p:cNvPr>
          <p:cNvSpPr txBox="1"/>
          <p:nvPr/>
        </p:nvSpPr>
        <p:spPr>
          <a:xfrm>
            <a:off x="251670" y="508080"/>
            <a:ext cx="10805020" cy="707886"/>
          </a:xfrm>
          <a:prstGeom prst="rect">
            <a:avLst/>
          </a:prstGeom>
          <a:noFill/>
        </p:spPr>
        <p:txBody>
          <a:bodyPr wrap="square" rtlCol="0" anchor="ctr">
            <a:spAutoFit/>
          </a:bodyPr>
          <a:lstStyle/>
          <a:p>
            <a:r>
              <a:rPr lang="en-US" altLang="ko-KR" sz="4000" b="1" dirty="0">
                <a:solidFill>
                  <a:schemeClr val="bg1"/>
                </a:solidFill>
                <a:cs typeface="Arial" pitchFamily="34" charset="0"/>
              </a:rPr>
              <a:t>Key Winning Features</a:t>
            </a:r>
            <a:endParaRPr lang="ko-KR" altLang="en-US" sz="4000" b="1" dirty="0">
              <a:solidFill>
                <a:schemeClr val="bg1"/>
              </a:solidFill>
              <a:cs typeface="Arial" pitchFamily="34" charset="0"/>
            </a:endParaRPr>
          </a:p>
        </p:txBody>
      </p:sp>
      <p:sp>
        <p:nvSpPr>
          <p:cNvPr id="12" name="TextBox 11">
            <a:extLst>
              <a:ext uri="{FF2B5EF4-FFF2-40B4-BE49-F238E27FC236}">
                <a16:creationId xmlns:a16="http://schemas.microsoft.com/office/drawing/2014/main" id="{544A99A8-013D-4876-BCD8-C1A5AA200579}"/>
              </a:ext>
            </a:extLst>
          </p:cNvPr>
          <p:cNvSpPr txBox="1"/>
          <p:nvPr/>
        </p:nvSpPr>
        <p:spPr>
          <a:xfrm>
            <a:off x="646002" y="1573515"/>
            <a:ext cx="7668480" cy="984885"/>
          </a:xfrm>
          <a:prstGeom prst="rect">
            <a:avLst/>
          </a:prstGeom>
          <a:noFill/>
        </p:spPr>
        <p:txBody>
          <a:bodyPr wrap="square" lIns="48000" tIns="0" rIns="24000" bIns="0" rtlCol="0">
            <a:spAutoFit/>
          </a:bodyPr>
          <a:lstStyle/>
          <a:p>
            <a:pPr marL="342900" indent="-342900" algn="just"/>
            <a:r>
              <a:rPr lang="en-US" altLang="ko-KR" sz="2400" b="1" dirty="0">
                <a:solidFill>
                  <a:schemeClr val="bg1"/>
                </a:solidFill>
                <a:cs typeface="Arial" pitchFamily="34" charset="0"/>
              </a:rPr>
              <a:t>System have two main modules.</a:t>
            </a:r>
          </a:p>
          <a:p>
            <a:pPr marL="514350" indent="-514350" algn="just"/>
            <a:r>
              <a:rPr lang="en-US" altLang="ko-KR" sz="2000" dirty="0">
                <a:solidFill>
                  <a:schemeClr val="bg1"/>
                </a:solidFill>
                <a:cs typeface="Arial" pitchFamily="34" charset="0"/>
              </a:rPr>
              <a:t>		a. User or Patient Portal</a:t>
            </a:r>
          </a:p>
          <a:p>
            <a:pPr marL="514350" indent="-514350" algn="just"/>
            <a:r>
              <a:rPr lang="en-US" altLang="ko-KR" sz="2000" dirty="0">
                <a:solidFill>
                  <a:schemeClr val="bg1"/>
                </a:solidFill>
                <a:cs typeface="Arial" pitchFamily="34" charset="0"/>
              </a:rPr>
              <a:t>		b. Admin Portal</a:t>
            </a:r>
          </a:p>
        </p:txBody>
      </p:sp>
      <p:sp>
        <p:nvSpPr>
          <p:cNvPr id="4" name="TextBox 3">
            <a:extLst>
              <a:ext uri="{FF2B5EF4-FFF2-40B4-BE49-F238E27FC236}">
                <a16:creationId xmlns:a16="http://schemas.microsoft.com/office/drawing/2014/main" id="{6E58DF6D-5355-4D9D-BEA0-C29C04A92C44}"/>
              </a:ext>
            </a:extLst>
          </p:cNvPr>
          <p:cNvSpPr txBox="1"/>
          <p:nvPr/>
        </p:nvSpPr>
        <p:spPr>
          <a:xfrm>
            <a:off x="646002" y="2778053"/>
            <a:ext cx="11023613" cy="1046440"/>
          </a:xfrm>
          <a:prstGeom prst="rect">
            <a:avLst/>
          </a:prstGeom>
          <a:noFill/>
        </p:spPr>
        <p:txBody>
          <a:bodyPr wrap="square" lIns="48000" tIns="0" rIns="24000" bIns="0" rtlCol="0">
            <a:spAutoFit/>
          </a:bodyPr>
          <a:lstStyle/>
          <a:p>
            <a:pPr algn="just"/>
            <a:r>
              <a:rPr lang="en-US" altLang="ko-KR" sz="2400" b="1" dirty="0">
                <a:solidFill>
                  <a:schemeClr val="bg1"/>
                </a:solidFill>
                <a:cs typeface="Arial" pitchFamily="34" charset="0"/>
              </a:rPr>
              <a:t>User module have two basic features.</a:t>
            </a:r>
          </a:p>
          <a:p>
            <a:pPr algn="just"/>
            <a:r>
              <a:rPr lang="en-US" altLang="ko-KR" sz="2400" b="1" dirty="0">
                <a:solidFill>
                  <a:schemeClr val="bg1"/>
                </a:solidFill>
                <a:cs typeface="Arial" pitchFamily="34" charset="0"/>
              </a:rPr>
              <a:t>	a. </a:t>
            </a:r>
            <a:r>
              <a:rPr lang="en-US" altLang="ko-KR" sz="2000" dirty="0">
                <a:solidFill>
                  <a:schemeClr val="bg1"/>
                </a:solidFill>
                <a:cs typeface="Arial" pitchFamily="34" charset="0"/>
              </a:rPr>
              <a:t>AI Chatbot Registration Module</a:t>
            </a:r>
          </a:p>
          <a:p>
            <a:pPr marL="457200" indent="-457200" algn="just"/>
            <a:r>
              <a:rPr lang="en-US" altLang="ko-KR" sz="2000" dirty="0">
                <a:solidFill>
                  <a:schemeClr val="bg1"/>
                </a:solidFill>
                <a:cs typeface="Arial" pitchFamily="34" charset="0"/>
              </a:rPr>
              <a:t>		b. Query Portal</a:t>
            </a:r>
            <a:endParaRPr lang="ko-KR" altLang="en-US" sz="2000" dirty="0">
              <a:solidFill>
                <a:schemeClr val="bg1"/>
              </a:solidFill>
              <a:cs typeface="Arial" pitchFamily="34" charset="0"/>
            </a:endParaRPr>
          </a:p>
        </p:txBody>
      </p:sp>
      <p:sp>
        <p:nvSpPr>
          <p:cNvPr id="5" name="TextBox 4">
            <a:extLst>
              <a:ext uri="{FF2B5EF4-FFF2-40B4-BE49-F238E27FC236}">
                <a16:creationId xmlns:a16="http://schemas.microsoft.com/office/drawing/2014/main" id="{836266DC-D486-4C06-B04E-BF797FB22161}"/>
              </a:ext>
            </a:extLst>
          </p:cNvPr>
          <p:cNvSpPr txBox="1"/>
          <p:nvPr/>
        </p:nvSpPr>
        <p:spPr>
          <a:xfrm>
            <a:off x="646001" y="4120487"/>
            <a:ext cx="11023613" cy="1046440"/>
          </a:xfrm>
          <a:prstGeom prst="rect">
            <a:avLst/>
          </a:prstGeom>
          <a:noFill/>
        </p:spPr>
        <p:txBody>
          <a:bodyPr wrap="square" lIns="48000" tIns="0" rIns="24000" bIns="0" rtlCol="0">
            <a:spAutoFit/>
          </a:bodyPr>
          <a:lstStyle/>
          <a:p>
            <a:pPr algn="just"/>
            <a:r>
              <a:rPr lang="en-US" altLang="ko-KR" sz="2400" b="1" dirty="0">
                <a:solidFill>
                  <a:schemeClr val="bg1"/>
                </a:solidFill>
                <a:cs typeface="Arial" pitchFamily="34" charset="0"/>
              </a:rPr>
              <a:t>Admin module have two basic features.</a:t>
            </a:r>
          </a:p>
          <a:p>
            <a:pPr algn="just"/>
            <a:r>
              <a:rPr lang="en-US" altLang="ko-KR" sz="2400" b="1" dirty="0">
                <a:solidFill>
                  <a:schemeClr val="bg1"/>
                </a:solidFill>
                <a:cs typeface="Arial" pitchFamily="34" charset="0"/>
              </a:rPr>
              <a:t>	a. </a:t>
            </a:r>
            <a:r>
              <a:rPr lang="en-US" altLang="ko-KR" sz="2000" dirty="0">
                <a:solidFill>
                  <a:schemeClr val="bg1"/>
                </a:solidFill>
                <a:cs typeface="Arial" pitchFamily="34" charset="0"/>
              </a:rPr>
              <a:t>Report Generator</a:t>
            </a:r>
          </a:p>
          <a:p>
            <a:pPr algn="just"/>
            <a:r>
              <a:rPr lang="en-US" altLang="ko-KR" sz="2000" dirty="0">
                <a:solidFill>
                  <a:schemeClr val="bg1"/>
                </a:solidFill>
                <a:cs typeface="Arial" pitchFamily="34" charset="0"/>
              </a:rPr>
              <a:t>	 b. Admin controls</a:t>
            </a:r>
            <a:endParaRPr lang="ko-KR" altLang="en-US" sz="2000" dirty="0">
              <a:solidFill>
                <a:schemeClr val="bg1"/>
              </a:solidFill>
              <a:cs typeface="Arial" pitchFamily="34" charset="0"/>
            </a:endParaRPr>
          </a:p>
        </p:txBody>
      </p:sp>
    </p:spTree>
    <p:extLst>
      <p:ext uri="{BB962C8B-B14F-4D97-AF65-F5344CB8AC3E}">
        <p14:creationId xmlns:p14="http://schemas.microsoft.com/office/powerpoint/2010/main" val="65839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2">
            <a:extLst>
              <a:ext uri="{FF2B5EF4-FFF2-40B4-BE49-F238E27FC236}">
                <a16:creationId xmlns:a16="http://schemas.microsoft.com/office/drawing/2014/main" id="{0901DB10-A5F9-4733-A273-AF17733E2457}"/>
              </a:ext>
            </a:extLst>
          </p:cNvPr>
          <p:cNvSpPr/>
          <p:nvPr/>
        </p:nvSpPr>
        <p:spPr>
          <a:xfrm>
            <a:off x="10741011" y="4230216"/>
            <a:ext cx="382523" cy="382523"/>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7" name="Rounded Rectangle 8">
            <a:extLst>
              <a:ext uri="{FF2B5EF4-FFF2-40B4-BE49-F238E27FC236}">
                <a16:creationId xmlns:a16="http://schemas.microsoft.com/office/drawing/2014/main" id="{822A2765-4440-4F59-A1DF-CEB6C47428D2}"/>
              </a:ext>
            </a:extLst>
          </p:cNvPr>
          <p:cNvSpPr/>
          <p:nvPr/>
        </p:nvSpPr>
        <p:spPr>
          <a:xfrm>
            <a:off x="10826303" y="2726128"/>
            <a:ext cx="382566" cy="382523"/>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0" name="Rounded Rectangle 5">
            <a:extLst>
              <a:ext uri="{FF2B5EF4-FFF2-40B4-BE49-F238E27FC236}">
                <a16:creationId xmlns:a16="http://schemas.microsoft.com/office/drawing/2014/main" id="{7493BC20-95F4-469A-AA4D-0C824C8B000D}"/>
              </a:ext>
            </a:extLst>
          </p:cNvPr>
          <p:cNvSpPr>
            <a:spLocks noChangeAspect="1"/>
          </p:cNvSpPr>
          <p:nvPr/>
        </p:nvSpPr>
        <p:spPr>
          <a:xfrm>
            <a:off x="9091860" y="2063240"/>
            <a:ext cx="382102" cy="382060"/>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7" name="TextBox 26">
            <a:extLst>
              <a:ext uri="{FF2B5EF4-FFF2-40B4-BE49-F238E27FC236}">
                <a16:creationId xmlns:a16="http://schemas.microsoft.com/office/drawing/2014/main" id="{FB180F1E-6B18-4EA4-A25E-48B096D53277}"/>
              </a:ext>
            </a:extLst>
          </p:cNvPr>
          <p:cNvSpPr txBox="1"/>
          <p:nvPr/>
        </p:nvSpPr>
        <p:spPr>
          <a:xfrm>
            <a:off x="251670" y="508081"/>
            <a:ext cx="10469460" cy="707886"/>
          </a:xfrm>
          <a:prstGeom prst="rect">
            <a:avLst/>
          </a:prstGeom>
          <a:noFill/>
        </p:spPr>
        <p:txBody>
          <a:bodyPr wrap="square" rtlCol="0" anchor="ctr">
            <a:spAutoFit/>
          </a:bodyPr>
          <a:lstStyle/>
          <a:p>
            <a:r>
              <a:rPr lang="en-US" altLang="ko-KR" sz="4000" b="1" dirty="0">
                <a:solidFill>
                  <a:schemeClr val="accent4">
                    <a:lumMod val="75000"/>
                  </a:schemeClr>
                </a:solidFill>
                <a:latin typeface="+mj-lt"/>
              </a:rPr>
              <a:t>Concept and Justifications of solution</a:t>
            </a:r>
            <a:endParaRPr lang="ko-KR" altLang="en-US" sz="4000" b="1" dirty="0">
              <a:solidFill>
                <a:schemeClr val="accent4">
                  <a:lumMod val="75000"/>
                </a:schemeClr>
              </a:solidFill>
              <a:latin typeface="+mj-lt"/>
              <a:cs typeface="Arial" pitchFamily="34" charset="0"/>
            </a:endParaRPr>
          </a:p>
        </p:txBody>
      </p:sp>
      <p:sp>
        <p:nvSpPr>
          <p:cNvPr id="32" name="TextBox 31">
            <a:extLst>
              <a:ext uri="{FF2B5EF4-FFF2-40B4-BE49-F238E27FC236}">
                <a16:creationId xmlns:a16="http://schemas.microsoft.com/office/drawing/2014/main" id="{A09F41BE-B2F7-425E-B245-823458EFA576}"/>
              </a:ext>
            </a:extLst>
          </p:cNvPr>
          <p:cNvSpPr txBox="1"/>
          <p:nvPr/>
        </p:nvSpPr>
        <p:spPr>
          <a:xfrm>
            <a:off x="731463" y="1638717"/>
            <a:ext cx="5448427" cy="1231106"/>
          </a:xfrm>
          <a:prstGeom prst="rect">
            <a:avLst/>
          </a:prstGeom>
          <a:noFill/>
        </p:spPr>
        <p:txBody>
          <a:bodyPr wrap="square" lIns="48000" tIns="0" rIns="24000" bIns="0" rtlCol="0">
            <a:spAutoFit/>
          </a:bodyPr>
          <a:lstStyle/>
          <a:p>
            <a:r>
              <a:rPr lang="en-GB" altLang="ko-KR" sz="2000" dirty="0">
                <a:solidFill>
                  <a:schemeClr val="bg1"/>
                </a:solidFill>
                <a:cs typeface="Arial" pitchFamily="34" charset="0"/>
              </a:rPr>
              <a:t>Cooking Frenzy is a latest project which launched recently on Google app store. Company Spent 1.2 years on this project.</a:t>
            </a:r>
          </a:p>
          <a:p>
            <a:r>
              <a:rPr lang="en-GB" altLang="ko-KR" sz="2000" dirty="0">
                <a:solidFill>
                  <a:schemeClr val="bg1"/>
                </a:solidFill>
                <a:cs typeface="Arial" pitchFamily="34" charset="0"/>
              </a:rPr>
              <a:t> The game is under Beta testing.</a:t>
            </a:r>
            <a:endParaRPr lang="ko-KR" altLang="en-US" sz="2000" dirty="0">
              <a:solidFill>
                <a:schemeClr val="bg1"/>
              </a:solidFill>
              <a:cs typeface="Arial" pitchFamily="34" charset="0"/>
            </a:endParaRPr>
          </a:p>
        </p:txBody>
      </p:sp>
      <p:sp>
        <p:nvSpPr>
          <p:cNvPr id="33" name="TextBox 32">
            <a:extLst>
              <a:ext uri="{FF2B5EF4-FFF2-40B4-BE49-F238E27FC236}">
                <a16:creationId xmlns:a16="http://schemas.microsoft.com/office/drawing/2014/main" id="{50DB2B07-07CC-40CF-B244-2447B7A4F31F}"/>
              </a:ext>
            </a:extLst>
          </p:cNvPr>
          <p:cNvSpPr txBox="1"/>
          <p:nvPr/>
        </p:nvSpPr>
        <p:spPr>
          <a:xfrm>
            <a:off x="830510" y="1768003"/>
            <a:ext cx="11361490" cy="3077766"/>
          </a:xfrm>
          <a:prstGeom prst="rect">
            <a:avLst/>
          </a:prstGeom>
          <a:noFill/>
        </p:spPr>
        <p:txBody>
          <a:bodyPr wrap="square" lIns="48000" tIns="0" rIns="24000" bIns="0" rtlCol="0">
            <a:spAutoFit/>
          </a:bodyPr>
          <a:lstStyle/>
          <a:p>
            <a:pPr marL="342900" indent="-342900">
              <a:buFont typeface="Arial" panose="020B0604020202020204" pitchFamily="34" charset="0"/>
              <a:buChar char="•"/>
            </a:pPr>
            <a:r>
              <a:rPr lang="en-US" altLang="ko-KR" sz="2000" dirty="0">
                <a:solidFill>
                  <a:schemeClr val="accent4">
                    <a:lumMod val="75000"/>
                  </a:schemeClr>
                </a:solidFill>
                <a:cs typeface="Arial" pitchFamily="34" charset="0"/>
              </a:rPr>
              <a:t>Vaccine become need these days. </a:t>
            </a:r>
          </a:p>
          <a:p>
            <a:pPr marL="342900" indent="-342900">
              <a:buFont typeface="Arial" panose="020B0604020202020204" pitchFamily="34" charset="0"/>
              <a:buChar char="•"/>
            </a:pPr>
            <a:r>
              <a:rPr lang="en-US" altLang="ko-KR" sz="2000" dirty="0">
                <a:solidFill>
                  <a:schemeClr val="accent4">
                    <a:lumMod val="75000"/>
                  </a:schemeClr>
                </a:solidFill>
                <a:cs typeface="Arial" pitchFamily="34" charset="0"/>
              </a:rPr>
              <a:t>It is very difficult to reserve your vaccination in vaccination center.</a:t>
            </a:r>
          </a:p>
          <a:p>
            <a:pPr marL="342900" indent="-342900">
              <a:buFont typeface="Arial" panose="020B0604020202020204" pitchFamily="34" charset="0"/>
              <a:buChar char="•"/>
            </a:pPr>
            <a:r>
              <a:rPr lang="en-US" altLang="ko-KR" sz="2000" dirty="0">
                <a:solidFill>
                  <a:schemeClr val="accent4">
                    <a:lumMod val="75000"/>
                  </a:schemeClr>
                </a:solidFill>
                <a:cs typeface="Arial" pitchFamily="34" charset="0"/>
              </a:rPr>
              <a:t>It is also difficult for vaccination centers to serve all population at once.</a:t>
            </a:r>
          </a:p>
          <a:p>
            <a:pPr marL="342900" indent="-342900">
              <a:buFont typeface="Arial" panose="020B0604020202020204" pitchFamily="34" charset="0"/>
              <a:buChar char="•"/>
            </a:pPr>
            <a:r>
              <a:rPr lang="en-US" altLang="ko-KR" sz="2000" dirty="0">
                <a:solidFill>
                  <a:schemeClr val="accent4">
                    <a:lumMod val="75000"/>
                  </a:schemeClr>
                </a:solidFill>
                <a:cs typeface="Arial" pitchFamily="34" charset="0"/>
              </a:rPr>
              <a:t>This application facilitates everyone to reserve their seats accordingly.</a:t>
            </a:r>
          </a:p>
          <a:p>
            <a:pPr marL="342900" indent="-342900">
              <a:buFont typeface="Arial" panose="020B0604020202020204" pitchFamily="34" charset="0"/>
              <a:buChar char="•"/>
            </a:pPr>
            <a:r>
              <a:rPr lang="en-US" altLang="ko-KR" sz="2000" dirty="0">
                <a:solidFill>
                  <a:schemeClr val="accent4">
                    <a:lumMod val="75000"/>
                  </a:schemeClr>
                </a:solidFill>
                <a:cs typeface="Arial" pitchFamily="34" charset="0"/>
              </a:rPr>
              <a:t>People can easily reserve specific vaccine for their reservation.</a:t>
            </a:r>
          </a:p>
          <a:p>
            <a:pPr marL="342900" indent="-342900">
              <a:buFont typeface="Arial" panose="020B0604020202020204" pitchFamily="34" charset="0"/>
              <a:buChar char="•"/>
            </a:pPr>
            <a:r>
              <a:rPr lang="en-US" altLang="ko-KR" sz="2000" dirty="0">
                <a:solidFill>
                  <a:schemeClr val="accent4">
                    <a:lumMod val="75000"/>
                  </a:schemeClr>
                </a:solidFill>
                <a:cs typeface="Arial" pitchFamily="34" charset="0"/>
              </a:rPr>
              <a:t>Vaccination centers also have data to see all reservations,</a:t>
            </a:r>
          </a:p>
          <a:p>
            <a:pPr marL="342900" indent="-342900">
              <a:buFont typeface="Arial" panose="020B0604020202020204" pitchFamily="34" charset="0"/>
              <a:buChar char="•"/>
            </a:pPr>
            <a:r>
              <a:rPr lang="en-US" altLang="ko-KR" sz="2000" dirty="0">
                <a:solidFill>
                  <a:schemeClr val="accent4">
                    <a:lumMod val="75000"/>
                  </a:schemeClr>
                </a:solidFill>
                <a:cs typeface="Arial" pitchFamily="34" charset="0"/>
              </a:rPr>
              <a:t>This application helps to avoid any mess in the vaccination centers. </a:t>
            </a:r>
          </a:p>
          <a:p>
            <a:pPr marL="342900" indent="-342900">
              <a:buFont typeface="Arial" panose="020B0604020202020204" pitchFamily="34" charset="0"/>
              <a:buChar char="•"/>
            </a:pPr>
            <a:r>
              <a:rPr lang="en-US" altLang="ko-KR" sz="2000" dirty="0">
                <a:solidFill>
                  <a:schemeClr val="accent4">
                    <a:lumMod val="75000"/>
                  </a:schemeClr>
                </a:solidFill>
                <a:cs typeface="Arial" pitchFamily="34" charset="0"/>
              </a:rPr>
              <a:t>The reports generated by the application helps to take decisions for further lockdown or SOP’s Implementation.</a:t>
            </a:r>
          </a:p>
          <a:p>
            <a:pPr marL="342900" indent="-342900">
              <a:buFont typeface="Arial" panose="020B0604020202020204" pitchFamily="34" charset="0"/>
              <a:buChar char="•"/>
            </a:pPr>
            <a:endParaRPr lang="ko-KR" altLang="en-US" sz="2000" dirty="0">
              <a:solidFill>
                <a:schemeClr val="accent4">
                  <a:lumMod val="75000"/>
                </a:schemeClr>
              </a:solidFill>
              <a:cs typeface="Arial" pitchFamily="34" charset="0"/>
            </a:endParaRPr>
          </a:p>
        </p:txBody>
      </p:sp>
    </p:spTree>
    <p:extLst>
      <p:ext uri="{BB962C8B-B14F-4D97-AF65-F5344CB8AC3E}">
        <p14:creationId xmlns:p14="http://schemas.microsoft.com/office/powerpoint/2010/main" val="300147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4985AAE-2853-496C-A0A1-2A905E0A9655}"/>
              </a:ext>
            </a:extLst>
          </p:cNvPr>
          <p:cNvSpPr txBox="1"/>
          <p:nvPr/>
        </p:nvSpPr>
        <p:spPr>
          <a:xfrm>
            <a:off x="734778" y="1360452"/>
            <a:ext cx="7668480" cy="3631763"/>
          </a:xfrm>
          <a:prstGeom prst="rect">
            <a:avLst/>
          </a:prstGeom>
          <a:noFill/>
        </p:spPr>
        <p:txBody>
          <a:bodyPr wrap="square" lIns="48000" tIns="0" rIns="24000" bIns="0" rtlCol="0">
            <a:spAutoFit/>
          </a:bodyPr>
          <a:lstStyle/>
          <a:p>
            <a:pPr algn="just"/>
            <a:r>
              <a:rPr lang="en-US" altLang="ko-KR" sz="2400" dirty="0">
                <a:solidFill>
                  <a:schemeClr val="bg1"/>
                </a:solidFill>
                <a:cs typeface="Arial" pitchFamily="34" charset="0"/>
              </a:rPr>
              <a:t>We have two basic modules in the whole system.</a:t>
            </a:r>
          </a:p>
          <a:p>
            <a:pPr algn="just"/>
            <a:endParaRPr lang="en-US" altLang="ko-KR" sz="2400" dirty="0">
              <a:solidFill>
                <a:schemeClr val="bg1"/>
              </a:solidFill>
              <a:cs typeface="Arial" pitchFamily="34" charset="0"/>
            </a:endParaRPr>
          </a:p>
          <a:p>
            <a:pPr algn="just">
              <a:buFont typeface="Wingdings" pitchFamily="2" charset="2"/>
              <a:buChar char="Ø"/>
            </a:pPr>
            <a:r>
              <a:rPr lang="en-US" altLang="ko-KR" sz="2400" dirty="0">
                <a:solidFill>
                  <a:schemeClr val="bg1"/>
                </a:solidFill>
                <a:cs typeface="Arial" pitchFamily="34" charset="0"/>
              </a:rPr>
              <a:t>   User or Patient Module</a:t>
            </a:r>
          </a:p>
          <a:p>
            <a:pPr marL="342900" indent="-342900" algn="just">
              <a:buFont typeface="Wingdings" pitchFamily="2" charset="2"/>
              <a:buChar char="Ø"/>
            </a:pPr>
            <a:r>
              <a:rPr lang="en-US" altLang="ko-KR" sz="2400" dirty="0">
                <a:solidFill>
                  <a:schemeClr val="bg1"/>
                </a:solidFill>
                <a:cs typeface="Arial" pitchFamily="34" charset="0"/>
              </a:rPr>
              <a:t>  Admin Module</a:t>
            </a:r>
          </a:p>
          <a:p>
            <a:pPr marL="342900" indent="-342900" algn="just"/>
            <a:endParaRPr lang="en-US" altLang="ko-KR" sz="2000" dirty="0">
              <a:solidFill>
                <a:schemeClr val="bg1"/>
              </a:solidFill>
              <a:cs typeface="Arial" pitchFamily="34" charset="0"/>
            </a:endParaRPr>
          </a:p>
          <a:p>
            <a:pPr marL="342900" indent="-342900" algn="just"/>
            <a:endParaRPr lang="en-US" altLang="ko-KR" sz="2000" dirty="0">
              <a:solidFill>
                <a:schemeClr val="bg1"/>
              </a:solidFill>
              <a:cs typeface="Arial" pitchFamily="34" charset="0"/>
            </a:endParaRPr>
          </a:p>
          <a:p>
            <a:pPr marL="342900" indent="-342900" algn="just"/>
            <a:endParaRPr lang="en-US" altLang="ko-KR" sz="2000" dirty="0">
              <a:solidFill>
                <a:schemeClr val="bg1"/>
              </a:solidFill>
              <a:cs typeface="Arial" pitchFamily="34" charset="0"/>
            </a:endParaRPr>
          </a:p>
          <a:p>
            <a:pPr algn="just"/>
            <a:r>
              <a:rPr lang="en-US" altLang="ko-KR" sz="2000" dirty="0">
                <a:solidFill>
                  <a:schemeClr val="bg1"/>
                </a:solidFill>
                <a:cs typeface="Arial" pitchFamily="34" charset="0"/>
              </a:rPr>
              <a:t>	Firstly, we have implemented user side functionalities. We implemented complete solution to register and check necessary information and then we did the testing and then finally designed admin portal and user’s or patient portal.</a:t>
            </a:r>
          </a:p>
        </p:txBody>
      </p:sp>
      <p:sp>
        <p:nvSpPr>
          <p:cNvPr id="18" name="TextBox 17">
            <a:extLst>
              <a:ext uri="{FF2B5EF4-FFF2-40B4-BE49-F238E27FC236}">
                <a16:creationId xmlns:a16="http://schemas.microsoft.com/office/drawing/2014/main" id="{1313DD18-ABC8-42E0-A324-22A134324435}"/>
              </a:ext>
            </a:extLst>
          </p:cNvPr>
          <p:cNvSpPr txBox="1"/>
          <p:nvPr/>
        </p:nvSpPr>
        <p:spPr>
          <a:xfrm>
            <a:off x="209723" y="138201"/>
            <a:ext cx="10805020" cy="707886"/>
          </a:xfrm>
          <a:prstGeom prst="rect">
            <a:avLst/>
          </a:prstGeom>
          <a:noFill/>
        </p:spPr>
        <p:txBody>
          <a:bodyPr wrap="square" rtlCol="0" anchor="ctr">
            <a:spAutoFit/>
          </a:bodyPr>
          <a:lstStyle/>
          <a:p>
            <a:r>
              <a:rPr lang="en-US" altLang="ko-KR" sz="4000" b="1" dirty="0">
                <a:solidFill>
                  <a:schemeClr val="bg1"/>
                </a:solidFill>
                <a:cs typeface="Arial" pitchFamily="34" charset="0"/>
              </a:rPr>
              <a:t>Current Status	</a:t>
            </a:r>
            <a:endParaRPr lang="ko-KR" altLang="en-US" sz="4000" b="1" dirty="0">
              <a:solidFill>
                <a:schemeClr val="bg1"/>
              </a:solidFill>
              <a:cs typeface="Arial" pitchFamily="34" charset="0"/>
            </a:endParaRPr>
          </a:p>
        </p:txBody>
      </p:sp>
    </p:spTree>
    <p:extLst>
      <p:ext uri="{BB962C8B-B14F-4D97-AF65-F5344CB8AC3E}">
        <p14:creationId xmlns:p14="http://schemas.microsoft.com/office/powerpoint/2010/main" val="1495409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2">
            <a:extLst>
              <a:ext uri="{FF2B5EF4-FFF2-40B4-BE49-F238E27FC236}">
                <a16:creationId xmlns:a16="http://schemas.microsoft.com/office/drawing/2014/main" id="{0901DB10-A5F9-4733-A273-AF17733E2457}"/>
              </a:ext>
            </a:extLst>
          </p:cNvPr>
          <p:cNvSpPr/>
          <p:nvPr/>
        </p:nvSpPr>
        <p:spPr>
          <a:xfrm>
            <a:off x="10741011" y="4230216"/>
            <a:ext cx="382523" cy="382523"/>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7" name="Rounded Rectangle 8">
            <a:extLst>
              <a:ext uri="{FF2B5EF4-FFF2-40B4-BE49-F238E27FC236}">
                <a16:creationId xmlns:a16="http://schemas.microsoft.com/office/drawing/2014/main" id="{822A2765-4440-4F59-A1DF-CEB6C47428D2}"/>
              </a:ext>
            </a:extLst>
          </p:cNvPr>
          <p:cNvSpPr/>
          <p:nvPr/>
        </p:nvSpPr>
        <p:spPr>
          <a:xfrm>
            <a:off x="10826303" y="2726128"/>
            <a:ext cx="382566" cy="382523"/>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0" name="Rounded Rectangle 5">
            <a:extLst>
              <a:ext uri="{FF2B5EF4-FFF2-40B4-BE49-F238E27FC236}">
                <a16:creationId xmlns:a16="http://schemas.microsoft.com/office/drawing/2014/main" id="{7493BC20-95F4-469A-AA4D-0C824C8B000D}"/>
              </a:ext>
            </a:extLst>
          </p:cNvPr>
          <p:cNvSpPr>
            <a:spLocks noChangeAspect="1"/>
          </p:cNvSpPr>
          <p:nvPr/>
        </p:nvSpPr>
        <p:spPr>
          <a:xfrm>
            <a:off x="9091860" y="2063240"/>
            <a:ext cx="382102" cy="382060"/>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7" name="TextBox 26">
            <a:extLst>
              <a:ext uri="{FF2B5EF4-FFF2-40B4-BE49-F238E27FC236}">
                <a16:creationId xmlns:a16="http://schemas.microsoft.com/office/drawing/2014/main" id="{FB180F1E-6B18-4EA4-A25E-48B096D53277}"/>
              </a:ext>
            </a:extLst>
          </p:cNvPr>
          <p:cNvSpPr txBox="1"/>
          <p:nvPr/>
        </p:nvSpPr>
        <p:spPr>
          <a:xfrm>
            <a:off x="251669" y="1111195"/>
            <a:ext cx="11940331" cy="523220"/>
          </a:xfrm>
          <a:prstGeom prst="rect">
            <a:avLst/>
          </a:prstGeom>
          <a:noFill/>
        </p:spPr>
        <p:txBody>
          <a:bodyPr wrap="square" rtlCol="0" anchor="ctr">
            <a:spAutoFit/>
          </a:bodyPr>
          <a:lstStyle/>
          <a:p>
            <a:r>
              <a:rPr lang="en-US" altLang="ko-KR" sz="2800" b="1" dirty="0">
                <a:solidFill>
                  <a:schemeClr val="accent4">
                    <a:lumMod val="75000"/>
                  </a:schemeClr>
                </a:solidFill>
                <a:latin typeface="+mj-lt"/>
              </a:rPr>
              <a:t>AI Chatbot Registration</a:t>
            </a:r>
            <a:endParaRPr lang="ko-KR" altLang="en-US" sz="2800" b="1" dirty="0">
              <a:solidFill>
                <a:schemeClr val="accent4">
                  <a:lumMod val="75000"/>
                </a:schemeClr>
              </a:solidFill>
              <a:latin typeface="+mj-lt"/>
              <a:cs typeface="Arial" pitchFamily="34" charset="0"/>
            </a:endParaRPr>
          </a:p>
        </p:txBody>
      </p:sp>
      <p:sp>
        <p:nvSpPr>
          <p:cNvPr id="32" name="TextBox 31">
            <a:extLst>
              <a:ext uri="{FF2B5EF4-FFF2-40B4-BE49-F238E27FC236}">
                <a16:creationId xmlns:a16="http://schemas.microsoft.com/office/drawing/2014/main" id="{A09F41BE-B2F7-425E-B245-823458EFA576}"/>
              </a:ext>
            </a:extLst>
          </p:cNvPr>
          <p:cNvSpPr txBox="1"/>
          <p:nvPr/>
        </p:nvSpPr>
        <p:spPr>
          <a:xfrm>
            <a:off x="731463" y="1638717"/>
            <a:ext cx="5448427" cy="1231106"/>
          </a:xfrm>
          <a:prstGeom prst="rect">
            <a:avLst/>
          </a:prstGeom>
          <a:noFill/>
        </p:spPr>
        <p:txBody>
          <a:bodyPr wrap="square" lIns="48000" tIns="0" rIns="24000" bIns="0" rtlCol="0">
            <a:spAutoFit/>
          </a:bodyPr>
          <a:lstStyle/>
          <a:p>
            <a:r>
              <a:rPr lang="en-GB" altLang="ko-KR" sz="2000" dirty="0">
                <a:solidFill>
                  <a:schemeClr val="bg1"/>
                </a:solidFill>
                <a:cs typeface="Arial" pitchFamily="34" charset="0"/>
              </a:rPr>
              <a:t>Cooking Frenzy is a latest project which launched recently on Google app store. Company Spent 1.2 years on this project.</a:t>
            </a:r>
          </a:p>
          <a:p>
            <a:r>
              <a:rPr lang="en-GB" altLang="ko-KR" sz="2000" dirty="0">
                <a:solidFill>
                  <a:schemeClr val="bg1"/>
                </a:solidFill>
                <a:cs typeface="Arial" pitchFamily="34" charset="0"/>
              </a:rPr>
              <a:t> The game is under Beta testing.</a:t>
            </a:r>
            <a:endParaRPr lang="ko-KR" altLang="en-US" sz="2000" dirty="0">
              <a:solidFill>
                <a:schemeClr val="bg1"/>
              </a:solidFill>
              <a:cs typeface="Arial" pitchFamily="34" charset="0"/>
            </a:endParaRPr>
          </a:p>
        </p:txBody>
      </p:sp>
      <p:sp>
        <p:nvSpPr>
          <p:cNvPr id="9" name="TextBox 8">
            <a:extLst>
              <a:ext uri="{FF2B5EF4-FFF2-40B4-BE49-F238E27FC236}">
                <a16:creationId xmlns:a16="http://schemas.microsoft.com/office/drawing/2014/main" id="{FC727D72-065E-4111-9CF7-DF5D21413D97}"/>
              </a:ext>
            </a:extLst>
          </p:cNvPr>
          <p:cNvSpPr txBox="1"/>
          <p:nvPr/>
        </p:nvSpPr>
        <p:spPr>
          <a:xfrm>
            <a:off x="1416711" y="1939275"/>
            <a:ext cx="7668480" cy="923330"/>
          </a:xfrm>
          <a:prstGeom prst="rect">
            <a:avLst/>
          </a:prstGeom>
          <a:noFill/>
        </p:spPr>
        <p:txBody>
          <a:bodyPr wrap="square" lIns="48000" tIns="0" rIns="24000" bIns="0" rtlCol="0">
            <a:spAutoFit/>
          </a:bodyPr>
          <a:lstStyle/>
          <a:p>
            <a:pPr marL="342900" indent="-342900" algn="just">
              <a:buFont typeface="Arial" panose="020B0604020202020204" pitchFamily="34" charset="0"/>
              <a:buChar char="•"/>
            </a:pPr>
            <a:r>
              <a:rPr lang="en-US" altLang="ko-KR" sz="2000" dirty="0">
                <a:solidFill>
                  <a:schemeClr val="accent1">
                    <a:lumMod val="75000"/>
                  </a:schemeClr>
                </a:solidFill>
                <a:cs typeface="Arial" pitchFamily="34" charset="0"/>
              </a:rPr>
              <a:t>AI Chatbot will ask the necessary information about the user.</a:t>
            </a:r>
          </a:p>
          <a:p>
            <a:pPr marL="342900" indent="-342900" algn="just">
              <a:buFont typeface="Arial" panose="020B0604020202020204" pitchFamily="34" charset="0"/>
              <a:buChar char="•"/>
            </a:pPr>
            <a:r>
              <a:rPr lang="en-US" altLang="ko-KR" sz="2000" dirty="0">
                <a:solidFill>
                  <a:schemeClr val="accent1">
                    <a:lumMod val="75000"/>
                  </a:schemeClr>
                </a:solidFill>
                <a:cs typeface="Arial" pitchFamily="34" charset="0"/>
              </a:rPr>
              <a:t>Save the information and reserve the appointment accordingly.</a:t>
            </a:r>
          </a:p>
          <a:p>
            <a:pPr marL="342900" indent="-342900" algn="just">
              <a:buFont typeface="Arial" panose="020B0604020202020204" pitchFamily="34" charset="0"/>
              <a:buChar char="•"/>
            </a:pPr>
            <a:r>
              <a:rPr lang="en-US" altLang="ko-KR" sz="2000" dirty="0">
                <a:solidFill>
                  <a:schemeClr val="accent1">
                    <a:lumMod val="75000"/>
                  </a:schemeClr>
                </a:solidFill>
                <a:cs typeface="Arial" pitchFamily="34" charset="0"/>
              </a:rPr>
              <a:t>Reservation information will be used for the report generation.</a:t>
            </a:r>
          </a:p>
        </p:txBody>
      </p:sp>
      <p:sp>
        <p:nvSpPr>
          <p:cNvPr id="10" name="TextBox 9">
            <a:extLst>
              <a:ext uri="{FF2B5EF4-FFF2-40B4-BE49-F238E27FC236}">
                <a16:creationId xmlns:a16="http://schemas.microsoft.com/office/drawing/2014/main" id="{681FD7F5-25A5-4D8A-8B38-B0E975225E2B}"/>
              </a:ext>
            </a:extLst>
          </p:cNvPr>
          <p:cNvSpPr txBox="1"/>
          <p:nvPr/>
        </p:nvSpPr>
        <p:spPr>
          <a:xfrm>
            <a:off x="251669" y="3255703"/>
            <a:ext cx="11940331" cy="584775"/>
          </a:xfrm>
          <a:prstGeom prst="rect">
            <a:avLst/>
          </a:prstGeom>
          <a:noFill/>
        </p:spPr>
        <p:txBody>
          <a:bodyPr wrap="square" rtlCol="0" anchor="ctr">
            <a:spAutoFit/>
          </a:bodyPr>
          <a:lstStyle/>
          <a:p>
            <a:r>
              <a:rPr lang="en-US" altLang="ko-KR" sz="3200" b="1" dirty="0">
                <a:solidFill>
                  <a:schemeClr val="accent4">
                    <a:lumMod val="75000"/>
                  </a:schemeClr>
                </a:solidFill>
                <a:latin typeface="+mj-lt"/>
              </a:rPr>
              <a:t>Query Portal</a:t>
            </a:r>
            <a:endParaRPr lang="ko-KR" altLang="en-US" sz="3200" b="1" dirty="0">
              <a:solidFill>
                <a:schemeClr val="accent4">
                  <a:lumMod val="75000"/>
                </a:schemeClr>
              </a:solidFill>
              <a:latin typeface="+mj-lt"/>
              <a:cs typeface="Arial" pitchFamily="34" charset="0"/>
            </a:endParaRPr>
          </a:p>
        </p:txBody>
      </p:sp>
      <p:sp>
        <p:nvSpPr>
          <p:cNvPr id="11" name="TextBox 10">
            <a:extLst>
              <a:ext uri="{FF2B5EF4-FFF2-40B4-BE49-F238E27FC236}">
                <a16:creationId xmlns:a16="http://schemas.microsoft.com/office/drawing/2014/main" id="{A98CC883-3631-4907-A814-41661BF54D03}"/>
              </a:ext>
            </a:extLst>
          </p:cNvPr>
          <p:cNvSpPr txBox="1"/>
          <p:nvPr/>
        </p:nvSpPr>
        <p:spPr>
          <a:xfrm>
            <a:off x="1402715" y="3997186"/>
            <a:ext cx="7668480" cy="615553"/>
          </a:xfrm>
          <a:prstGeom prst="rect">
            <a:avLst/>
          </a:prstGeom>
          <a:noFill/>
        </p:spPr>
        <p:txBody>
          <a:bodyPr wrap="square" lIns="48000" tIns="0" rIns="24000" bIns="0" rtlCol="0">
            <a:spAutoFit/>
          </a:bodyPr>
          <a:lstStyle/>
          <a:p>
            <a:pPr marL="342900" indent="-342900" algn="just">
              <a:buFont typeface="Arial" panose="020B0604020202020204" pitchFamily="34" charset="0"/>
              <a:buChar char="•"/>
            </a:pPr>
            <a:r>
              <a:rPr lang="en-US" altLang="ko-KR" sz="2000" dirty="0">
                <a:solidFill>
                  <a:schemeClr val="accent1">
                    <a:lumMod val="75000"/>
                  </a:schemeClr>
                </a:solidFill>
                <a:cs typeface="Arial" pitchFamily="34" charset="0"/>
              </a:rPr>
              <a:t>User can contact admin using this portal.</a:t>
            </a:r>
          </a:p>
          <a:p>
            <a:pPr marL="342900" indent="-342900" algn="just">
              <a:buFont typeface="Arial" panose="020B0604020202020204" pitchFamily="34" charset="0"/>
              <a:buChar char="•"/>
            </a:pPr>
            <a:r>
              <a:rPr lang="en-US" altLang="ko-KR" sz="2000" dirty="0">
                <a:solidFill>
                  <a:schemeClr val="accent1">
                    <a:lumMod val="75000"/>
                  </a:schemeClr>
                </a:solidFill>
                <a:cs typeface="Arial" pitchFamily="34" charset="0"/>
              </a:rPr>
              <a:t>This will facilitate the user for other basic functionalities.</a:t>
            </a:r>
          </a:p>
        </p:txBody>
      </p:sp>
      <p:sp>
        <p:nvSpPr>
          <p:cNvPr id="12" name="TextBox 11">
            <a:extLst>
              <a:ext uri="{FF2B5EF4-FFF2-40B4-BE49-F238E27FC236}">
                <a16:creationId xmlns:a16="http://schemas.microsoft.com/office/drawing/2014/main" id="{C5B93D22-070C-466D-8B2A-164793D49573}"/>
              </a:ext>
            </a:extLst>
          </p:cNvPr>
          <p:cNvSpPr txBox="1"/>
          <p:nvPr/>
        </p:nvSpPr>
        <p:spPr>
          <a:xfrm>
            <a:off x="209723" y="138201"/>
            <a:ext cx="10805020" cy="707886"/>
          </a:xfrm>
          <a:prstGeom prst="rect">
            <a:avLst/>
          </a:prstGeom>
          <a:noFill/>
        </p:spPr>
        <p:txBody>
          <a:bodyPr wrap="square" rtlCol="0" anchor="ctr">
            <a:spAutoFit/>
          </a:bodyPr>
          <a:lstStyle/>
          <a:p>
            <a:r>
              <a:rPr lang="en-US" altLang="ko-KR" sz="4000" b="1" dirty="0">
                <a:solidFill>
                  <a:schemeClr val="accent1">
                    <a:lumMod val="75000"/>
                  </a:schemeClr>
                </a:solidFill>
                <a:cs typeface="Arial" pitchFamily="34" charset="0"/>
              </a:rPr>
              <a:t>User Module</a:t>
            </a:r>
            <a:endParaRPr lang="ko-KR" altLang="en-US" sz="4000" b="1" dirty="0">
              <a:solidFill>
                <a:schemeClr val="accent1">
                  <a:lumMod val="75000"/>
                </a:schemeClr>
              </a:solidFill>
              <a:cs typeface="Arial" pitchFamily="34" charset="0"/>
            </a:endParaRPr>
          </a:p>
        </p:txBody>
      </p:sp>
    </p:spTree>
    <p:extLst>
      <p:ext uri="{BB962C8B-B14F-4D97-AF65-F5344CB8AC3E}">
        <p14:creationId xmlns:p14="http://schemas.microsoft.com/office/powerpoint/2010/main" val="192946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2496216-DE60-4293-9225-6791F5C541B7}"/>
              </a:ext>
            </a:extLst>
          </p:cNvPr>
          <p:cNvSpPr txBox="1"/>
          <p:nvPr/>
        </p:nvSpPr>
        <p:spPr>
          <a:xfrm>
            <a:off x="251669" y="1158795"/>
            <a:ext cx="11940331" cy="584775"/>
          </a:xfrm>
          <a:prstGeom prst="rect">
            <a:avLst/>
          </a:prstGeom>
          <a:noFill/>
        </p:spPr>
        <p:txBody>
          <a:bodyPr wrap="square" rtlCol="0" anchor="ctr">
            <a:spAutoFit/>
          </a:bodyPr>
          <a:lstStyle/>
          <a:p>
            <a:r>
              <a:rPr lang="en-US" altLang="ko-KR" sz="3200" b="1" dirty="0">
                <a:solidFill>
                  <a:schemeClr val="bg1"/>
                </a:solidFill>
                <a:latin typeface="+mj-lt"/>
              </a:rPr>
              <a:t>Report Generator</a:t>
            </a:r>
            <a:endParaRPr lang="ko-KR" altLang="en-US" sz="3200" b="1" dirty="0">
              <a:solidFill>
                <a:schemeClr val="bg1"/>
              </a:solidFill>
              <a:latin typeface="+mj-lt"/>
              <a:cs typeface="Arial" pitchFamily="34" charset="0"/>
            </a:endParaRPr>
          </a:p>
        </p:txBody>
      </p:sp>
      <p:sp>
        <p:nvSpPr>
          <p:cNvPr id="15" name="TextBox 14">
            <a:extLst>
              <a:ext uri="{FF2B5EF4-FFF2-40B4-BE49-F238E27FC236}">
                <a16:creationId xmlns:a16="http://schemas.microsoft.com/office/drawing/2014/main" id="{64985AAE-2853-496C-A0A1-2A905E0A9655}"/>
              </a:ext>
            </a:extLst>
          </p:cNvPr>
          <p:cNvSpPr txBox="1"/>
          <p:nvPr/>
        </p:nvSpPr>
        <p:spPr>
          <a:xfrm>
            <a:off x="1103202" y="1952337"/>
            <a:ext cx="9987164" cy="923330"/>
          </a:xfrm>
          <a:prstGeom prst="rect">
            <a:avLst/>
          </a:prstGeom>
          <a:noFill/>
        </p:spPr>
        <p:txBody>
          <a:bodyPr wrap="square" lIns="48000" tIns="0" rIns="24000" bIns="0" rtlCol="0">
            <a:spAutoFit/>
          </a:bodyPr>
          <a:lstStyle/>
          <a:p>
            <a:pPr marL="342900" indent="-342900" algn="just">
              <a:buFont typeface="Arial" panose="020B0604020202020204" pitchFamily="34" charset="0"/>
              <a:buChar char="•"/>
            </a:pPr>
            <a:r>
              <a:rPr lang="en-US" altLang="ko-KR" sz="2000" dirty="0">
                <a:solidFill>
                  <a:schemeClr val="bg1"/>
                </a:solidFill>
                <a:cs typeface="Arial" pitchFamily="34" charset="0"/>
              </a:rPr>
              <a:t>Reservation's data will be used for report generation having all necessary information.</a:t>
            </a:r>
          </a:p>
          <a:p>
            <a:pPr marL="342900" indent="-342900" algn="just">
              <a:buFont typeface="Arial" panose="020B0604020202020204" pitchFamily="34" charset="0"/>
              <a:buChar char="•"/>
            </a:pPr>
            <a:r>
              <a:rPr lang="en-US" altLang="ko-KR" sz="2000" dirty="0">
                <a:solidFill>
                  <a:schemeClr val="bg1"/>
                </a:solidFill>
                <a:cs typeface="Arial" pitchFamily="34" charset="0"/>
              </a:rPr>
              <a:t>Report will be used for SOP’s related decisions.</a:t>
            </a:r>
          </a:p>
          <a:p>
            <a:pPr marL="342900" indent="-342900" algn="just">
              <a:buFont typeface="Arial" panose="020B0604020202020204" pitchFamily="34" charset="0"/>
              <a:buChar char="•"/>
            </a:pPr>
            <a:r>
              <a:rPr lang="en-US" altLang="ko-KR" sz="2000" dirty="0">
                <a:solidFill>
                  <a:schemeClr val="bg1"/>
                </a:solidFill>
                <a:cs typeface="Arial" pitchFamily="34" charset="0"/>
              </a:rPr>
              <a:t>It will show result in graphical manner.</a:t>
            </a:r>
          </a:p>
        </p:txBody>
      </p:sp>
      <p:sp>
        <p:nvSpPr>
          <p:cNvPr id="16" name="TextBox 15">
            <a:extLst>
              <a:ext uri="{FF2B5EF4-FFF2-40B4-BE49-F238E27FC236}">
                <a16:creationId xmlns:a16="http://schemas.microsoft.com/office/drawing/2014/main" id="{BF1DBFF7-9FBF-4E4C-A1D5-98A467455489}"/>
              </a:ext>
            </a:extLst>
          </p:cNvPr>
          <p:cNvSpPr txBox="1"/>
          <p:nvPr/>
        </p:nvSpPr>
        <p:spPr>
          <a:xfrm>
            <a:off x="251669" y="3392043"/>
            <a:ext cx="11940331" cy="584775"/>
          </a:xfrm>
          <a:prstGeom prst="rect">
            <a:avLst/>
          </a:prstGeom>
          <a:noFill/>
        </p:spPr>
        <p:txBody>
          <a:bodyPr wrap="square" rtlCol="0" anchor="ctr">
            <a:spAutoFit/>
          </a:bodyPr>
          <a:lstStyle/>
          <a:p>
            <a:r>
              <a:rPr lang="en-US" altLang="ko-KR" sz="3200" b="1" dirty="0">
                <a:solidFill>
                  <a:schemeClr val="bg1"/>
                </a:solidFill>
                <a:latin typeface="+mj-lt"/>
              </a:rPr>
              <a:t>Admin Control</a:t>
            </a:r>
            <a:endParaRPr lang="ko-KR" altLang="en-US" sz="3200" b="1" dirty="0">
              <a:solidFill>
                <a:schemeClr val="bg1"/>
              </a:solidFill>
              <a:latin typeface="+mj-lt"/>
              <a:cs typeface="Arial" pitchFamily="34" charset="0"/>
            </a:endParaRPr>
          </a:p>
        </p:txBody>
      </p:sp>
      <p:sp>
        <p:nvSpPr>
          <p:cNvPr id="17" name="TextBox 16">
            <a:extLst>
              <a:ext uri="{FF2B5EF4-FFF2-40B4-BE49-F238E27FC236}">
                <a16:creationId xmlns:a16="http://schemas.microsoft.com/office/drawing/2014/main" id="{533D8F35-08C0-4FC4-B8D7-2F9C8B10F76A}"/>
              </a:ext>
            </a:extLst>
          </p:cNvPr>
          <p:cNvSpPr txBox="1"/>
          <p:nvPr/>
        </p:nvSpPr>
        <p:spPr>
          <a:xfrm>
            <a:off x="1220767" y="4173517"/>
            <a:ext cx="7668480" cy="923330"/>
          </a:xfrm>
          <a:prstGeom prst="rect">
            <a:avLst/>
          </a:prstGeom>
          <a:noFill/>
        </p:spPr>
        <p:txBody>
          <a:bodyPr wrap="square" lIns="48000" tIns="0" rIns="24000" bIns="0" rtlCol="0">
            <a:spAutoFit/>
          </a:bodyPr>
          <a:lstStyle/>
          <a:p>
            <a:pPr marL="342900" indent="-342900" algn="just">
              <a:buFont typeface="Arial" panose="020B0604020202020204" pitchFamily="34" charset="0"/>
              <a:buChar char="•"/>
            </a:pPr>
            <a:r>
              <a:rPr lang="en-US" altLang="ko-KR" sz="2000" dirty="0">
                <a:solidFill>
                  <a:schemeClr val="bg1"/>
                </a:solidFill>
                <a:cs typeface="Arial" pitchFamily="34" charset="0"/>
              </a:rPr>
              <a:t>Admin can resolve the queries requested by the user or patients.</a:t>
            </a:r>
          </a:p>
          <a:p>
            <a:pPr marL="342900" indent="-342900" algn="just">
              <a:buFont typeface="Arial" panose="020B0604020202020204" pitchFamily="34" charset="0"/>
              <a:buChar char="•"/>
            </a:pPr>
            <a:r>
              <a:rPr lang="en-US" altLang="ko-KR" sz="2000" dirty="0">
                <a:solidFill>
                  <a:schemeClr val="bg1"/>
                </a:solidFill>
                <a:cs typeface="Arial" pitchFamily="34" charset="0"/>
              </a:rPr>
              <a:t>Admin have access to see the reservations.</a:t>
            </a:r>
          </a:p>
          <a:p>
            <a:pPr marL="342900" indent="-342900" algn="just">
              <a:buFont typeface="Arial" panose="020B0604020202020204" pitchFamily="34" charset="0"/>
              <a:buChar char="•"/>
            </a:pPr>
            <a:r>
              <a:rPr lang="en-US" altLang="ko-KR" sz="2000" dirty="0">
                <a:solidFill>
                  <a:schemeClr val="bg1"/>
                </a:solidFill>
                <a:cs typeface="Arial" pitchFamily="34" charset="0"/>
              </a:rPr>
              <a:t>Admin have other main basic controls.</a:t>
            </a:r>
          </a:p>
        </p:txBody>
      </p:sp>
      <p:sp>
        <p:nvSpPr>
          <p:cNvPr id="18" name="TextBox 17">
            <a:extLst>
              <a:ext uri="{FF2B5EF4-FFF2-40B4-BE49-F238E27FC236}">
                <a16:creationId xmlns:a16="http://schemas.microsoft.com/office/drawing/2014/main" id="{1313DD18-ABC8-42E0-A324-22A134324435}"/>
              </a:ext>
            </a:extLst>
          </p:cNvPr>
          <p:cNvSpPr txBox="1"/>
          <p:nvPr/>
        </p:nvSpPr>
        <p:spPr>
          <a:xfrm>
            <a:off x="209723" y="138201"/>
            <a:ext cx="10805020" cy="707886"/>
          </a:xfrm>
          <a:prstGeom prst="rect">
            <a:avLst/>
          </a:prstGeom>
          <a:noFill/>
        </p:spPr>
        <p:txBody>
          <a:bodyPr wrap="square" rtlCol="0" anchor="ctr">
            <a:spAutoFit/>
          </a:bodyPr>
          <a:lstStyle/>
          <a:p>
            <a:r>
              <a:rPr lang="en-US" altLang="ko-KR" sz="4000" b="1" dirty="0">
                <a:solidFill>
                  <a:schemeClr val="bg1"/>
                </a:solidFill>
                <a:cs typeface="Arial" pitchFamily="34" charset="0"/>
              </a:rPr>
              <a:t>Admin Module</a:t>
            </a:r>
            <a:endParaRPr lang="ko-KR" altLang="en-US" sz="4000" b="1" dirty="0">
              <a:solidFill>
                <a:schemeClr val="bg1"/>
              </a:solidFill>
              <a:cs typeface="Arial" pitchFamily="34" charset="0"/>
            </a:endParaRPr>
          </a:p>
        </p:txBody>
      </p:sp>
    </p:spTree>
    <p:extLst>
      <p:ext uri="{BB962C8B-B14F-4D97-AF65-F5344CB8AC3E}">
        <p14:creationId xmlns:p14="http://schemas.microsoft.com/office/powerpoint/2010/main" val="3721065998"/>
      </p:ext>
    </p:extLst>
  </p:cSld>
  <p:clrMapOvr>
    <a:masterClrMapping/>
  </p:clrMapOvr>
</p:sld>
</file>

<file path=ppt/theme/theme1.xml><?xml version="1.0" encoding="utf-8"?>
<a:theme xmlns:a="http://schemas.openxmlformats.org/drawingml/2006/main" name="Cover and End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OCIAL MEDIA">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5003</TotalTime>
  <Words>1079</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19</vt:i4>
      </vt:variant>
    </vt:vector>
  </HeadingPairs>
  <TitlesOfParts>
    <vt:vector size="25" baseType="lpstr">
      <vt:lpstr>Arial</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Rakesh Dasapathri</cp:lastModifiedBy>
  <cp:revision>164</cp:revision>
  <dcterms:created xsi:type="dcterms:W3CDTF">2018-04-24T17:14:44Z</dcterms:created>
  <dcterms:modified xsi:type="dcterms:W3CDTF">2021-12-07T03:32:47Z</dcterms:modified>
</cp:coreProperties>
</file>