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C3CD-9883-4FA4-AA49-BAC10BAC47A6}"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73B2A-F93F-49FB-B625-C9689AF6D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Law Firm Carolinas</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IFORMATION</a:t>
            </a:r>
            <a:endParaRPr lang="en-US" dirty="0"/>
          </a:p>
        </p:txBody>
      </p:sp>
      <p:sp>
        <p:nvSpPr>
          <p:cNvPr id="3" name="Content Placeholder 2"/>
          <p:cNvSpPr>
            <a:spLocks noGrp="1"/>
          </p:cNvSpPr>
          <p:nvPr>
            <p:ph idx="1"/>
          </p:nvPr>
        </p:nvSpPr>
        <p:spPr>
          <a:xfrm>
            <a:off x="457200" y="2285992"/>
            <a:ext cx="8229600" cy="3840171"/>
          </a:xfrm>
        </p:spPr>
        <p:txBody>
          <a:bodyPr/>
          <a:lstStyle/>
          <a:p>
            <a:r>
              <a:rPr lang="en-US" sz="2400" b="1" dirty="0" smtClean="0"/>
              <a:t>Project: </a:t>
            </a:r>
            <a:r>
              <a:rPr lang="en-US" sz="2400" dirty="0" smtClean="0"/>
              <a:t>Law Firm Carolinas – Legacy Application</a:t>
            </a:r>
          </a:p>
          <a:p>
            <a:r>
              <a:rPr lang="en-US" sz="2400" b="1" dirty="0" smtClean="0"/>
              <a:t>Environment: </a:t>
            </a:r>
            <a:r>
              <a:rPr lang="en-US" sz="2400" dirty="0" smtClean="0"/>
              <a:t>Visual Studio 2022, SQL Server 2019, Dapper, ADO.NET</a:t>
            </a:r>
          </a:p>
          <a:p>
            <a:r>
              <a:rPr lang="en-US" sz="2400" b="1" dirty="0" smtClean="0"/>
              <a:t>Technology: </a:t>
            </a:r>
            <a:r>
              <a:rPr lang="en-US" sz="2400" dirty="0" smtClean="0"/>
              <a:t>ASP.NET </a:t>
            </a:r>
            <a:r>
              <a:rPr lang="en-US" sz="2400" dirty="0" err="1" smtClean="0"/>
              <a:t>Webforms</a:t>
            </a:r>
            <a:r>
              <a:rPr lang="en-US" sz="2400" dirty="0" smtClean="0"/>
              <a:t> using C#</a:t>
            </a:r>
          </a:p>
          <a:p>
            <a:r>
              <a:rPr lang="en-US" sz="2400" b="1" dirty="0" smtClean="0"/>
              <a:t>Domain: </a:t>
            </a:r>
            <a:r>
              <a:rPr lang="en-US" sz="2400" dirty="0" smtClean="0"/>
              <a:t>Legal Policies</a:t>
            </a:r>
          </a:p>
          <a:p>
            <a:r>
              <a:rPr lang="en-US" sz="2400" b="1" dirty="0" smtClean="0"/>
              <a:t>Duration: </a:t>
            </a:r>
            <a:r>
              <a:rPr lang="en-US" sz="2400" dirty="0" smtClean="0"/>
              <a:t>July 2024 – Till date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600" dirty="0" smtClean="0"/>
              <a:t> </a:t>
            </a:r>
            <a:r>
              <a:rPr lang="en-US" sz="3200" dirty="0" smtClean="0"/>
              <a:t>Introduction of Legacy Application (Development)</a:t>
            </a:r>
            <a:br>
              <a:rPr lang="en-US" sz="3200" dirty="0" smtClean="0"/>
            </a:br>
            <a:r>
              <a:rPr lang="en-US" sz="3600" dirty="0" smtClean="0"/>
              <a:t/>
            </a:r>
            <a:br>
              <a:rPr lang="en-US" sz="36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2000240"/>
            <a:ext cx="8229600" cy="4125923"/>
          </a:xfrm>
        </p:spPr>
        <p:txBody>
          <a:bodyPr>
            <a:normAutofit/>
          </a:bodyPr>
          <a:lstStyle/>
          <a:p>
            <a:pPr algn="just"/>
            <a:r>
              <a:rPr lang="en-US" sz="2000" dirty="0" smtClean="0"/>
              <a:t>The Law Firm Carolinas web application connects homeowners and HOAs across North and South Carolina with trusted legal professionals. It offers expert guidance on community governance, dispute resolution, property rights, and real estate matters. With a deep understanding of local laws and community needs, the platform ensures effective, personalized, and region-specific legal solutions to protect your rights and promote harmony within neighborhoods.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buNone/>
            </a:pPr>
            <a:r>
              <a:rPr lang="en-US" sz="2000" dirty="0" smtClean="0"/>
              <a:t>The project addressed several key challenges:</a:t>
            </a:r>
          </a:p>
          <a:p>
            <a:r>
              <a:rPr lang="en-US" sz="2000" b="1" dirty="0" smtClean="0"/>
              <a:t>Lacks the feature to record Lien Holders:</a:t>
            </a:r>
            <a:r>
              <a:rPr lang="en-US" sz="2000" dirty="0" smtClean="0"/>
              <a:t> The system needs a way to record information about junior lien holders, who must be treated similarly to owners in the foreclosure process.</a:t>
            </a:r>
          </a:p>
          <a:p>
            <a:r>
              <a:rPr lang="en-US" sz="2000" b="1" dirty="0" smtClean="0"/>
              <a:t>Incomplete and lacking region specific foreclosure steps:</a:t>
            </a:r>
            <a:r>
              <a:rPr lang="en-US" sz="2000" dirty="0" smtClean="0"/>
              <a:t> The system needs to develop functionalities for foreclosure process that is actually being followed in the specific region.</a:t>
            </a:r>
          </a:p>
          <a:p>
            <a:r>
              <a:rPr lang="en-US" sz="2000" b="1" dirty="0" smtClean="0"/>
              <a:t>Lacking functionality for automatic emails and notifications:</a:t>
            </a:r>
            <a:r>
              <a:rPr lang="en-US" sz="2000" dirty="0" smtClean="0"/>
              <a:t> Need to turn over loads of accounts automatically, which was done manually by management companies is again a tedious and time consuming process.</a:t>
            </a:r>
          </a:p>
          <a:p>
            <a:r>
              <a:rPr lang="en-US" sz="2000" b="1" dirty="0" smtClean="0"/>
              <a:t>Old and outdated programming techniques:</a:t>
            </a:r>
            <a:r>
              <a:rPr lang="en-US" sz="2000" dirty="0" smtClean="0"/>
              <a:t> The application was developed using old and outdated programming techniques, that needed modernization as per the industry standards.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Affected Areas</a:t>
            </a:r>
            <a:endParaRPr lang="en-US" dirty="0"/>
          </a:p>
        </p:txBody>
      </p:sp>
      <p:sp>
        <p:nvSpPr>
          <p:cNvPr id="3" name="Content Placeholder 2"/>
          <p:cNvSpPr>
            <a:spLocks noGrp="1"/>
          </p:cNvSpPr>
          <p:nvPr>
            <p:ph idx="1"/>
          </p:nvPr>
        </p:nvSpPr>
        <p:spPr/>
        <p:txBody>
          <a:bodyPr>
            <a:noAutofit/>
          </a:bodyPr>
          <a:lstStyle/>
          <a:p>
            <a:r>
              <a:rPr lang="en-US" sz="1600" dirty="0" smtClean="0"/>
              <a:t>The application lacked functionality to properly manage junior lien holder information. This negatively impacted data integrity and the legal process.</a:t>
            </a:r>
          </a:p>
          <a:p>
            <a:r>
              <a:rPr lang="en-US" sz="1600" dirty="0" smtClean="0"/>
              <a:t>The application lacked functionalities for the foreclosure process, that affects the application in many ways.</a:t>
            </a:r>
          </a:p>
          <a:p>
            <a:pPr>
              <a:buNone/>
            </a:pPr>
            <a:r>
              <a:rPr lang="en-US" sz="1600" dirty="0" smtClean="0"/>
              <a:t>       Legal Challenges and Delays</a:t>
            </a:r>
          </a:p>
          <a:p>
            <a:pPr>
              <a:buNone/>
            </a:pPr>
            <a:r>
              <a:rPr lang="en-US" sz="1600" dirty="0" smtClean="0"/>
              <a:t>       Reputational Damage</a:t>
            </a:r>
          </a:p>
          <a:p>
            <a:pPr>
              <a:buNone/>
            </a:pPr>
            <a:r>
              <a:rPr lang="en-US" sz="1600" dirty="0" smtClean="0"/>
              <a:t>       Financial Losses for Clients</a:t>
            </a:r>
          </a:p>
          <a:p>
            <a:pPr>
              <a:buNone/>
            </a:pPr>
            <a:r>
              <a:rPr lang="en-US" sz="1600" dirty="0" smtClean="0"/>
              <a:t>       Due Process Violations</a:t>
            </a:r>
          </a:p>
          <a:p>
            <a:r>
              <a:rPr lang="en-US" sz="1600" dirty="0" smtClean="0"/>
              <a:t>Lack of automatic emails and notifications increases the risk of errors and missed deadlines, reduces overall efficiency and productivity and compromise the quality of client service.</a:t>
            </a:r>
          </a:p>
          <a:p>
            <a:r>
              <a:rPr lang="en-US" sz="1600" dirty="0" smtClean="0"/>
              <a:t>Old and outdated programming techniques can severely hinder an application compared to modern approaches in the ways</a:t>
            </a:r>
          </a:p>
          <a:p>
            <a:pPr>
              <a:buNone/>
            </a:pPr>
            <a:r>
              <a:rPr lang="en-US" sz="1600" dirty="0" smtClean="0"/>
              <a:t>       Tightly Coupled Code: Hard to modify.</a:t>
            </a:r>
          </a:p>
          <a:p>
            <a:pPr>
              <a:buNone/>
            </a:pPr>
            <a:r>
              <a:rPr lang="en-US" sz="1600" dirty="0" smtClean="0"/>
              <a:t>       Lack of Separation of Concerns: Harder to understand, maintain, and test.</a:t>
            </a:r>
          </a:p>
          <a:p>
            <a:pPr>
              <a:buNone/>
            </a:pPr>
            <a:r>
              <a:rPr lang="en-US" sz="1600" dirty="0" smtClean="0"/>
              <a:t>       Security Vulnerabilities: More susceptible to attacks.</a:t>
            </a:r>
          </a:p>
          <a:p>
            <a:pPr>
              <a:buNone/>
            </a:pPr>
            <a:r>
              <a:rPr lang="en-US" sz="1600" dirty="0" smtClean="0"/>
              <a:t>       Slower development: Changes take longer to implement.</a:t>
            </a:r>
          </a:p>
          <a:p>
            <a:pPr>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Autofit/>
          </a:bodyPr>
          <a:lstStyle/>
          <a:p>
            <a:pPr>
              <a:buNone/>
            </a:pPr>
            <a:r>
              <a:rPr lang="en-US" sz="1800" dirty="0" smtClean="0"/>
              <a:t>The Law Firm Carolinas web application was developed to provide following solutions:</a:t>
            </a:r>
          </a:p>
          <a:p>
            <a:pPr>
              <a:buNone/>
            </a:pPr>
            <a:endParaRPr lang="en-US" sz="1800" dirty="0" smtClean="0"/>
          </a:p>
          <a:p>
            <a:r>
              <a:rPr lang="en-US" sz="1800" b="1" dirty="0" smtClean="0"/>
              <a:t>Functionality to add Lien Holders:</a:t>
            </a:r>
            <a:r>
              <a:rPr lang="en-US" sz="1800" dirty="0" smtClean="0"/>
              <a:t> The application should incorporate user-friendly modal interfaces to facilitate the addition, modification, and display of Lien Holder information.</a:t>
            </a:r>
          </a:p>
          <a:p>
            <a:r>
              <a:rPr lang="en-US" sz="1800" b="1" dirty="0" smtClean="0"/>
              <a:t>Region specific foreclosure steps:</a:t>
            </a:r>
            <a:r>
              <a:rPr lang="en-US" sz="1800" dirty="0" smtClean="0"/>
              <a:t> The application should implement foreclosure procedures tailored to specific jurisdictions, with each subsequent step becoming accessible only upon the successful completion of its predecessor.</a:t>
            </a:r>
          </a:p>
          <a:p>
            <a:r>
              <a:rPr lang="en-US" sz="1800" b="1" dirty="0" smtClean="0"/>
              <a:t>Automatic Emails and notifications:</a:t>
            </a:r>
            <a:r>
              <a:rPr lang="en-US" sz="1800" dirty="0" smtClean="0"/>
              <a:t> The application should use libraries to facilitate automated email and notification functionalities, operating as background services.</a:t>
            </a:r>
          </a:p>
          <a:p>
            <a:r>
              <a:rPr lang="en-US" sz="1800" b="1" dirty="0" smtClean="0"/>
              <a:t>Old and outdate programming techniques:</a:t>
            </a:r>
            <a:r>
              <a:rPr lang="en-US" sz="1800" dirty="0" smtClean="0"/>
              <a:t> Requires modernization with updated programming techniques and modern design patterns and architecture as per the industry standards.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We Implemented</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solution was implemented using the following approach:</a:t>
            </a:r>
          </a:p>
          <a:p>
            <a:pPr>
              <a:buNone/>
            </a:pPr>
            <a:endParaRPr lang="en-US" sz="2000" dirty="0" smtClean="0"/>
          </a:p>
          <a:p>
            <a:r>
              <a:rPr lang="en-US" sz="2000" b="1" dirty="0" smtClean="0"/>
              <a:t>Implementation of Lien Holders:</a:t>
            </a:r>
            <a:r>
              <a:rPr lang="en-US" sz="2000" dirty="0" smtClean="0"/>
              <a:t> User-friendly modal interfaces were developed to display lien holder information, and stored procedures were implemented for database operations to facilitate efficient and rapid data retrieval.</a:t>
            </a:r>
          </a:p>
          <a:p>
            <a:r>
              <a:rPr lang="en-US" sz="2000" b="1" dirty="0" smtClean="0"/>
              <a:t>Automatic Emails and notifications:</a:t>
            </a:r>
            <a:r>
              <a:rPr lang="en-US" sz="2000" dirty="0" smtClean="0"/>
              <a:t> Automated emails and notifications were implemented to provide staff members with daily updates, utilizing </a:t>
            </a:r>
            <a:r>
              <a:rPr lang="en-US" sz="2000" dirty="0" err="1" smtClean="0"/>
              <a:t>Hangfire</a:t>
            </a:r>
            <a:r>
              <a:rPr lang="en-US" sz="2000" dirty="0" smtClean="0"/>
              <a:t> as a background service to ensure asynchronous delivery.</a:t>
            </a:r>
          </a:p>
          <a:p>
            <a:r>
              <a:rPr lang="en-US" sz="2000" b="1" dirty="0" smtClean="0"/>
              <a:t>Old and outdate programming techniques:</a:t>
            </a:r>
            <a:r>
              <a:rPr lang="en-US" sz="2000" dirty="0" smtClean="0"/>
              <a:t> Implementing the Repository pattern, employing Dependency Injection, and utilizing Dapper(the micro ORM), significantly enhanced the application's architectural design and maintainability.</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Outcome</a:t>
            </a:r>
            <a:endParaRPr lang="en-US" dirty="0"/>
          </a:p>
        </p:txBody>
      </p:sp>
      <p:sp>
        <p:nvSpPr>
          <p:cNvPr id="3" name="Content Placeholder 2"/>
          <p:cNvSpPr>
            <a:spLocks noGrp="1"/>
          </p:cNvSpPr>
          <p:nvPr>
            <p:ph idx="1"/>
          </p:nvPr>
        </p:nvSpPr>
        <p:spPr>
          <a:xfrm>
            <a:off x="457200" y="1714488"/>
            <a:ext cx="8229600" cy="4411675"/>
          </a:xfrm>
        </p:spPr>
        <p:txBody>
          <a:bodyPr>
            <a:normAutofit/>
          </a:bodyPr>
          <a:lstStyle/>
          <a:p>
            <a:r>
              <a:rPr lang="en-US" sz="2000" dirty="0" smtClean="0"/>
              <a:t>The application underwent significant enhancements to optimize its functionality and efficiency in managing foreclosure processes and user-friendly interfaces. To ensure adherence to legal requirements, region-specific foreclosure steps were integrated, enforcing a sequential workflow. The application underwent significant enhancements to optimize its functionality and efficiency in managing foreclosure processes and user-friendly interfaces. To ensure adherence to legal requirements, region-specific foreclosure steps were integrated, enforcing a sequential workflow.</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aw firm.png"/>
          <p:cNvPicPr>
            <a:picLocks noGrp="1" noChangeAspect="1"/>
          </p:cNvPicPr>
          <p:nvPr>
            <p:ph idx="1"/>
          </p:nvPr>
        </p:nvPicPr>
        <p:blipFill>
          <a:blip r:embed="rId2"/>
          <a:stretch>
            <a:fillRect/>
          </a:stretch>
        </p:blipFill>
        <p:spPr>
          <a:xfrm>
            <a:off x="1201100" y="1600200"/>
            <a:ext cx="6741799"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30460</TotalTime>
  <Words>387</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Law Firm Carolinas     </vt:lpstr>
      <vt:lpstr>IFORMATION</vt:lpstr>
      <vt:lpstr>    Introduction of Legacy Application (Development)   </vt:lpstr>
      <vt:lpstr>Problem Statement</vt:lpstr>
      <vt:lpstr>Affected Areas</vt:lpstr>
      <vt:lpstr>Solution</vt:lpstr>
      <vt:lpstr>How We Implemented</vt:lpstr>
      <vt:lpstr>Outcome</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Sheet For Linkedin</dc:title>
  <dc:creator>M</dc:creator>
  <cp:lastModifiedBy>M</cp:lastModifiedBy>
  <cp:revision>343</cp:revision>
  <dcterms:created xsi:type="dcterms:W3CDTF">2025-10-07T05:59:51Z</dcterms:created>
  <dcterms:modified xsi:type="dcterms:W3CDTF">2025-10-28T13:22:00Z</dcterms:modified>
</cp:coreProperties>
</file>