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6" r:id="rId5"/>
    <p:sldId id="267" r:id="rId6"/>
    <p:sldId id="265" r:id="rId7"/>
    <p:sldId id="268" r:id="rId8"/>
    <p:sldId id="270" r:id="rId9"/>
    <p:sldId id="269" r:id="rId10"/>
    <p:sldId id="271" r:id="rId11"/>
    <p:sldId id="273" r:id="rId12"/>
    <p:sldId id="262" r:id="rId13"/>
    <p:sldId id="264" r:id="rId14"/>
    <p:sldId id="263" r:id="rId15"/>
    <p:sldId id="275" r:id="rId16"/>
    <p:sldId id="274" r:id="rId17"/>
    <p:sldId id="259" r:id="rId18"/>
    <p:sldId id="26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F28AB5-A07B-4E77-A187-210E82B908AA}" type="datetimeFigureOut">
              <a:rPr lang="en-US" smtClean="0"/>
              <a:t>8/16/2023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65EEB-0FBD-4571-B7EA-A1DD0E2CCC98}" type="slidenum">
              <a:rPr lang="en-US" smtClean="0"/>
              <a:t>‹#›</a:t>
            </a:fld>
            <a:endParaRPr lang="en-US"/>
          </a:p>
        </p:txBody>
      </p:sp>
    </p:spTree>
    <p:extLst>
      <p:ext uri="{BB962C8B-B14F-4D97-AF65-F5344CB8AC3E}">
        <p14:creationId xmlns:p14="http://schemas.microsoft.com/office/powerpoint/2010/main" val="63594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F28AB5-A07B-4E77-A187-210E82B908AA}" type="datetimeFigureOut">
              <a:rPr lang="en-US" smtClean="0"/>
              <a:t>8/16/2023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665EEB-0FBD-4571-B7EA-A1DD0E2CCC98}" type="slidenum">
              <a:rPr lang="en-US" smtClean="0"/>
              <a:t>‹#›</a:t>
            </a:fld>
            <a:endParaRPr lang="en-US"/>
          </a:p>
        </p:txBody>
      </p:sp>
    </p:spTree>
    <p:extLst>
      <p:ext uri="{BB962C8B-B14F-4D97-AF65-F5344CB8AC3E}">
        <p14:creationId xmlns:p14="http://schemas.microsoft.com/office/powerpoint/2010/main" val="3567947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1F28AB5-A07B-4E77-A187-210E82B908AA}" type="datetimeFigureOut">
              <a:rPr lang="en-US" smtClean="0"/>
              <a:t>8/16/2023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65EEB-0FBD-4571-B7EA-A1DD0E2CCC98}" type="slidenum">
              <a:rPr lang="en-US" smtClean="0"/>
              <a:t>‹#›</a:t>
            </a:fld>
            <a:endParaRPr lang="en-US"/>
          </a:p>
        </p:txBody>
      </p:sp>
    </p:spTree>
    <p:extLst>
      <p:ext uri="{BB962C8B-B14F-4D97-AF65-F5344CB8AC3E}">
        <p14:creationId xmlns:p14="http://schemas.microsoft.com/office/powerpoint/2010/main" val="30212363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1F28AB5-A07B-4E77-A187-210E82B908AA}" type="datetimeFigureOut">
              <a:rPr lang="en-US" smtClean="0"/>
              <a:t>8/16/2023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65EEB-0FBD-4571-B7EA-A1DD0E2CCC9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959394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F28AB5-A07B-4E77-A187-210E82B908AA}" type="datetimeFigureOut">
              <a:rPr lang="en-US" smtClean="0"/>
              <a:t>8/16/2023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65EEB-0FBD-4571-B7EA-A1DD0E2CCC98}" type="slidenum">
              <a:rPr lang="en-US" smtClean="0"/>
              <a:t>‹#›</a:t>
            </a:fld>
            <a:endParaRPr lang="en-US"/>
          </a:p>
        </p:txBody>
      </p:sp>
    </p:spTree>
    <p:extLst>
      <p:ext uri="{BB962C8B-B14F-4D97-AF65-F5344CB8AC3E}">
        <p14:creationId xmlns:p14="http://schemas.microsoft.com/office/powerpoint/2010/main" val="18502653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1F28AB5-A07B-4E77-A187-210E82B908AA}" type="datetimeFigureOut">
              <a:rPr lang="en-US" smtClean="0"/>
              <a:t>8/16/2023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65EEB-0FBD-4571-B7EA-A1DD0E2CCC98}" type="slidenum">
              <a:rPr lang="en-US" smtClean="0"/>
              <a:t>‹#›</a:t>
            </a:fld>
            <a:endParaRPr lang="en-US"/>
          </a:p>
        </p:txBody>
      </p:sp>
    </p:spTree>
    <p:extLst>
      <p:ext uri="{BB962C8B-B14F-4D97-AF65-F5344CB8AC3E}">
        <p14:creationId xmlns:p14="http://schemas.microsoft.com/office/powerpoint/2010/main" val="4043621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1F28AB5-A07B-4E77-A187-210E82B908AA}" type="datetimeFigureOut">
              <a:rPr lang="en-US" smtClean="0"/>
              <a:t>8/16/2023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65EEB-0FBD-4571-B7EA-A1DD0E2CCC98}" type="slidenum">
              <a:rPr lang="en-US" smtClean="0"/>
              <a:t>‹#›</a:t>
            </a:fld>
            <a:endParaRPr lang="en-US"/>
          </a:p>
        </p:txBody>
      </p:sp>
    </p:spTree>
    <p:extLst>
      <p:ext uri="{BB962C8B-B14F-4D97-AF65-F5344CB8AC3E}">
        <p14:creationId xmlns:p14="http://schemas.microsoft.com/office/powerpoint/2010/main" val="29945065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F28AB5-A07B-4E77-A187-210E82B908AA}" type="datetimeFigureOut">
              <a:rPr lang="en-US" smtClean="0"/>
              <a:t>8/16/2023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65EEB-0FBD-4571-B7EA-A1DD0E2CCC98}" type="slidenum">
              <a:rPr lang="en-US" smtClean="0"/>
              <a:t>‹#›</a:t>
            </a:fld>
            <a:endParaRPr lang="en-US"/>
          </a:p>
        </p:txBody>
      </p:sp>
    </p:spTree>
    <p:extLst>
      <p:ext uri="{BB962C8B-B14F-4D97-AF65-F5344CB8AC3E}">
        <p14:creationId xmlns:p14="http://schemas.microsoft.com/office/powerpoint/2010/main" val="28250983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F28AB5-A07B-4E77-A187-210E82B908AA}" type="datetimeFigureOut">
              <a:rPr lang="en-US" smtClean="0"/>
              <a:t>8/16/2023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65EEB-0FBD-4571-B7EA-A1DD0E2CCC98}" type="slidenum">
              <a:rPr lang="en-US" smtClean="0"/>
              <a:t>‹#›</a:t>
            </a:fld>
            <a:endParaRPr lang="en-US"/>
          </a:p>
        </p:txBody>
      </p:sp>
    </p:spTree>
    <p:extLst>
      <p:ext uri="{BB962C8B-B14F-4D97-AF65-F5344CB8AC3E}">
        <p14:creationId xmlns:p14="http://schemas.microsoft.com/office/powerpoint/2010/main" val="72251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1F28AB5-A07B-4E77-A187-210E82B908AA}" type="datetimeFigureOut">
              <a:rPr lang="en-US" smtClean="0"/>
              <a:t>8/16/2023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65EEB-0FBD-4571-B7EA-A1DD0E2CCC98}" type="slidenum">
              <a:rPr lang="en-US" smtClean="0"/>
              <a:t>‹#›</a:t>
            </a:fld>
            <a:endParaRPr lang="en-US"/>
          </a:p>
        </p:txBody>
      </p:sp>
    </p:spTree>
    <p:extLst>
      <p:ext uri="{BB962C8B-B14F-4D97-AF65-F5344CB8AC3E}">
        <p14:creationId xmlns:p14="http://schemas.microsoft.com/office/powerpoint/2010/main" val="1883450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F28AB5-A07B-4E77-A187-210E82B908AA}" type="datetimeFigureOut">
              <a:rPr lang="en-US" smtClean="0"/>
              <a:t>8/16/2023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65EEB-0FBD-4571-B7EA-A1DD0E2CCC98}" type="slidenum">
              <a:rPr lang="en-US" smtClean="0"/>
              <a:t>‹#›</a:t>
            </a:fld>
            <a:endParaRPr lang="en-US"/>
          </a:p>
        </p:txBody>
      </p:sp>
    </p:spTree>
    <p:extLst>
      <p:ext uri="{BB962C8B-B14F-4D97-AF65-F5344CB8AC3E}">
        <p14:creationId xmlns:p14="http://schemas.microsoft.com/office/powerpoint/2010/main" val="996200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F28AB5-A07B-4E77-A187-210E82B908AA}" type="datetimeFigureOut">
              <a:rPr lang="en-US" smtClean="0"/>
              <a:t>8/16/2023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665EEB-0FBD-4571-B7EA-A1DD0E2CCC98}" type="slidenum">
              <a:rPr lang="en-US" smtClean="0"/>
              <a:t>‹#›</a:t>
            </a:fld>
            <a:endParaRPr lang="en-US"/>
          </a:p>
        </p:txBody>
      </p:sp>
    </p:spTree>
    <p:extLst>
      <p:ext uri="{BB962C8B-B14F-4D97-AF65-F5344CB8AC3E}">
        <p14:creationId xmlns:p14="http://schemas.microsoft.com/office/powerpoint/2010/main" val="1658577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F28AB5-A07B-4E77-A187-210E82B908AA}" type="datetimeFigureOut">
              <a:rPr lang="en-US" smtClean="0"/>
              <a:t>8/16/2023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665EEB-0FBD-4571-B7EA-A1DD0E2CCC98}" type="slidenum">
              <a:rPr lang="en-US" smtClean="0"/>
              <a:t>‹#›</a:t>
            </a:fld>
            <a:endParaRPr lang="en-US"/>
          </a:p>
        </p:txBody>
      </p:sp>
    </p:spTree>
    <p:extLst>
      <p:ext uri="{BB962C8B-B14F-4D97-AF65-F5344CB8AC3E}">
        <p14:creationId xmlns:p14="http://schemas.microsoft.com/office/powerpoint/2010/main" val="310071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1F28AB5-A07B-4E77-A187-210E82B908AA}" type="datetimeFigureOut">
              <a:rPr lang="en-US" smtClean="0"/>
              <a:t>8/16/2023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9665EEB-0FBD-4571-B7EA-A1DD0E2CCC98}" type="slidenum">
              <a:rPr lang="en-US" smtClean="0"/>
              <a:t>‹#›</a:t>
            </a:fld>
            <a:endParaRPr lang="en-US"/>
          </a:p>
        </p:txBody>
      </p:sp>
    </p:spTree>
    <p:extLst>
      <p:ext uri="{BB962C8B-B14F-4D97-AF65-F5344CB8AC3E}">
        <p14:creationId xmlns:p14="http://schemas.microsoft.com/office/powerpoint/2010/main" val="1049134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1F28AB5-A07B-4E77-A187-210E82B908AA}" type="datetimeFigureOut">
              <a:rPr lang="en-US" smtClean="0"/>
              <a:t>8/16/2023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9665EEB-0FBD-4571-B7EA-A1DD0E2CCC98}" type="slidenum">
              <a:rPr lang="en-US" smtClean="0"/>
              <a:t>‹#›</a:t>
            </a:fld>
            <a:endParaRPr lang="en-US"/>
          </a:p>
        </p:txBody>
      </p:sp>
    </p:spTree>
    <p:extLst>
      <p:ext uri="{BB962C8B-B14F-4D97-AF65-F5344CB8AC3E}">
        <p14:creationId xmlns:p14="http://schemas.microsoft.com/office/powerpoint/2010/main" val="3660334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1F28AB5-A07B-4E77-A187-210E82B908AA}" type="datetimeFigureOut">
              <a:rPr lang="en-US" smtClean="0"/>
              <a:t>8/16/2023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9665EEB-0FBD-4571-B7EA-A1DD0E2CCC98}" type="slidenum">
              <a:rPr lang="en-US" smtClean="0"/>
              <a:t>‹#›</a:t>
            </a:fld>
            <a:endParaRPr lang="en-US"/>
          </a:p>
        </p:txBody>
      </p:sp>
    </p:spTree>
    <p:extLst>
      <p:ext uri="{BB962C8B-B14F-4D97-AF65-F5344CB8AC3E}">
        <p14:creationId xmlns:p14="http://schemas.microsoft.com/office/powerpoint/2010/main" val="23870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F28AB5-A07B-4E77-A187-210E82B908AA}" type="datetimeFigureOut">
              <a:rPr lang="en-US" smtClean="0"/>
              <a:t>8/16/2023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665EEB-0FBD-4571-B7EA-A1DD0E2CCC98}" type="slidenum">
              <a:rPr lang="en-US" smtClean="0"/>
              <a:t>‹#›</a:t>
            </a:fld>
            <a:endParaRPr lang="en-US"/>
          </a:p>
        </p:txBody>
      </p:sp>
    </p:spTree>
    <p:extLst>
      <p:ext uri="{BB962C8B-B14F-4D97-AF65-F5344CB8AC3E}">
        <p14:creationId xmlns:p14="http://schemas.microsoft.com/office/powerpoint/2010/main" val="2598269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1F28AB5-A07B-4E77-A187-210E82B908AA}" type="datetimeFigureOut">
              <a:rPr lang="en-US" smtClean="0"/>
              <a:t>8/16/2023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9665EEB-0FBD-4571-B7EA-A1DD0E2CCC98}" type="slidenum">
              <a:rPr lang="en-US" smtClean="0"/>
              <a:t>‹#›</a:t>
            </a:fld>
            <a:endParaRPr lang="en-US"/>
          </a:p>
        </p:txBody>
      </p:sp>
    </p:spTree>
    <p:extLst>
      <p:ext uri="{BB962C8B-B14F-4D97-AF65-F5344CB8AC3E}">
        <p14:creationId xmlns:p14="http://schemas.microsoft.com/office/powerpoint/2010/main" val="68497773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 Id="rId5" Type="http://schemas.openxmlformats.org/officeDocument/2006/relationships/image" Target="../media/image41.png"/><Relationship Id="rId4" Type="http://schemas.openxmlformats.org/officeDocument/2006/relationships/image" Target="../media/image40.png"/></Relationships>
</file>

<file path=ppt/slides/_rels/slide1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8A9C4D8-C85F-B075-F5B8-3827F21761B4}"/>
              </a:ext>
            </a:extLst>
          </p:cNvPr>
          <p:cNvSpPr/>
          <p:nvPr/>
        </p:nvSpPr>
        <p:spPr>
          <a:xfrm>
            <a:off x="2135877" y="1576502"/>
            <a:ext cx="7920245" cy="2585323"/>
          </a:xfrm>
          <a:prstGeom prst="rect">
            <a:avLst/>
          </a:prstGeom>
          <a:noFill/>
        </p:spPr>
        <p:txBody>
          <a:bodyPr wrap="none" lIns="91440" tIns="45720" rIns="91440" bIns="45720">
            <a:spAutoFit/>
          </a:bodyPr>
          <a:lstStyle/>
          <a:p>
            <a:pPr algn="ctr"/>
            <a:r>
              <a:rPr lang="en-US" sz="5400" b="1" i="0" dirty="0">
                <a:ln w="9525">
                  <a:solidFill>
                    <a:schemeClr val="bg1"/>
                  </a:solidFill>
                  <a:prstDash val="solid"/>
                </a:ln>
                <a:effectLst>
                  <a:outerShdw blurRad="12700" dist="38100" dir="2700000" algn="tl" rotWithShape="0">
                    <a:schemeClr val="accent5">
                      <a:lumMod val="60000"/>
                      <a:lumOff val="40000"/>
                    </a:schemeClr>
                  </a:outerShdw>
                </a:effectLst>
                <a:latin typeface="Söhne"/>
              </a:rPr>
              <a:t>Credit Score Classification: </a:t>
            </a:r>
          </a:p>
          <a:p>
            <a:pPr algn="ctr"/>
            <a:r>
              <a:rPr lang="en-US" sz="5400" b="1" i="0" dirty="0">
                <a:ln w="9525">
                  <a:solidFill>
                    <a:schemeClr val="bg1"/>
                  </a:solidFill>
                  <a:prstDash val="solid"/>
                </a:ln>
                <a:effectLst>
                  <a:outerShdw blurRad="12700" dist="38100" dir="2700000" algn="tl" rotWithShape="0">
                    <a:schemeClr val="accent5">
                      <a:lumMod val="60000"/>
                      <a:lumOff val="40000"/>
                    </a:schemeClr>
                  </a:outerShdw>
                </a:effectLst>
                <a:latin typeface="Söhne"/>
              </a:rPr>
              <a:t>Discovering Valuable </a:t>
            </a:r>
          </a:p>
          <a:p>
            <a:pPr algn="ctr"/>
            <a:r>
              <a:rPr lang="en-US" sz="5400" b="1" i="0" dirty="0">
                <a:ln w="9525">
                  <a:solidFill>
                    <a:schemeClr val="bg1"/>
                  </a:solidFill>
                  <a:prstDash val="solid"/>
                </a:ln>
                <a:effectLst>
                  <a:outerShdw blurRad="12700" dist="38100" dir="2700000" algn="tl" rotWithShape="0">
                    <a:schemeClr val="accent5">
                      <a:lumMod val="60000"/>
                      <a:lumOff val="40000"/>
                    </a:schemeClr>
                  </a:outerShdw>
                </a:effectLst>
                <a:latin typeface="Söhne"/>
              </a:rPr>
              <a:t>Customers</a:t>
            </a:r>
            <a:endParaRPr lang="en-US" sz="5400" b="1" dirty="0">
              <a:ln w="9525">
                <a:solidFill>
                  <a:schemeClr val="bg1"/>
                </a:solidFill>
                <a:prstDash val="solid"/>
              </a:ln>
              <a:effectLst>
                <a:outerShdw blurRad="12700" dist="38100" dir="2700000" algn="tl" rotWithShape="0">
                  <a:schemeClr val="accent5">
                    <a:lumMod val="60000"/>
                    <a:lumOff val="40000"/>
                  </a:schemeClr>
                </a:outerShdw>
              </a:effectLst>
            </a:endParaRPr>
          </a:p>
        </p:txBody>
      </p:sp>
      <p:sp>
        <p:nvSpPr>
          <p:cNvPr id="5" name="TextBox 4">
            <a:extLst>
              <a:ext uri="{FF2B5EF4-FFF2-40B4-BE49-F238E27FC236}">
                <a16:creationId xmlns:a16="http://schemas.microsoft.com/office/drawing/2014/main" id="{62EF85CA-1287-E6FE-9E8E-30DF5AE77D61}"/>
              </a:ext>
            </a:extLst>
          </p:cNvPr>
          <p:cNvSpPr txBox="1"/>
          <p:nvPr/>
        </p:nvSpPr>
        <p:spPr>
          <a:xfrm>
            <a:off x="1950099" y="5505060"/>
            <a:ext cx="9022702" cy="923330"/>
          </a:xfrm>
          <a:prstGeom prst="rect">
            <a:avLst/>
          </a:prstGeom>
          <a:noFill/>
        </p:spPr>
        <p:txBody>
          <a:bodyPr wrap="square" rtlCol="0">
            <a:spAutoFit/>
          </a:bodyPr>
          <a:lstStyle/>
          <a:p>
            <a:r>
              <a:rPr lang="en-US" dirty="0"/>
              <a:t>Presented By: Rakesh Hansrajani</a:t>
            </a:r>
          </a:p>
          <a:p>
            <a:r>
              <a:rPr lang="en-US" dirty="0"/>
              <a:t>Date: 17/08/2023</a:t>
            </a:r>
          </a:p>
          <a:p>
            <a:r>
              <a:rPr lang="en-US" dirty="0" err="1"/>
              <a:t>Github</a:t>
            </a:r>
            <a:r>
              <a:rPr lang="en-US" dirty="0"/>
              <a:t> link: https://github.com/RakeshHansrajani/Credit_Score_Classification</a:t>
            </a:r>
          </a:p>
        </p:txBody>
      </p:sp>
    </p:spTree>
    <p:extLst>
      <p:ext uri="{BB962C8B-B14F-4D97-AF65-F5344CB8AC3E}">
        <p14:creationId xmlns:p14="http://schemas.microsoft.com/office/powerpoint/2010/main" val="825186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0A43EE4D-D7C4-B5AE-1AD8-491D4A3BC6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1447" y="3678827"/>
            <a:ext cx="3820322" cy="2858999"/>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5DF34307-C844-4361-4026-87948F8647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0231" y="3678827"/>
            <a:ext cx="3851535" cy="2887076"/>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40387549-A6B0-8687-0B43-96CE7BBD0C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077" y="3678827"/>
            <a:ext cx="3814079" cy="2858999"/>
          </a:xfrm>
          <a:prstGeom prst="rect">
            <a:avLst/>
          </a:prstGeom>
          <a:noFill/>
          <a:extLst>
            <a:ext uri="{909E8E84-426E-40DD-AFC4-6F175D3DCCD1}">
              <a14:hiddenFill xmlns:a14="http://schemas.microsoft.com/office/drawing/2010/main">
                <a:solidFill>
                  <a:srgbClr val="FFFFFF"/>
                </a:solidFill>
              </a14:hiddenFill>
            </a:ext>
          </a:extLst>
        </p:spPr>
      </p:pic>
      <p:pic>
        <p:nvPicPr>
          <p:cNvPr id="7177" name="Picture 9">
            <a:extLst>
              <a:ext uri="{FF2B5EF4-FFF2-40B4-BE49-F238E27FC236}">
                <a16:creationId xmlns:a16="http://schemas.microsoft.com/office/drawing/2014/main" id="{AC68B32B-32B0-D77B-CBF3-D680E3F380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31447" y="220103"/>
            <a:ext cx="3814081" cy="2859000"/>
          </a:xfrm>
          <a:prstGeom prst="rect">
            <a:avLst/>
          </a:prstGeom>
          <a:noFill/>
          <a:extLst>
            <a:ext uri="{909E8E84-426E-40DD-AFC4-6F175D3DCCD1}">
              <a14:hiddenFill xmlns:a14="http://schemas.microsoft.com/office/drawing/2010/main">
                <a:solidFill>
                  <a:srgbClr val="FFFFFF"/>
                </a:solidFill>
              </a14:hiddenFill>
            </a:ext>
          </a:extLst>
        </p:spPr>
      </p:pic>
      <p:pic>
        <p:nvPicPr>
          <p:cNvPr id="7179" name="Picture 11">
            <a:extLst>
              <a:ext uri="{FF2B5EF4-FFF2-40B4-BE49-F238E27FC236}">
                <a16:creationId xmlns:a16="http://schemas.microsoft.com/office/drawing/2014/main" id="{BD3CD8E0-9E98-0C68-A8E8-614E516AD8F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70232" y="220103"/>
            <a:ext cx="3851536" cy="2859000"/>
          </a:xfrm>
          <a:prstGeom prst="rect">
            <a:avLst/>
          </a:prstGeom>
          <a:noFill/>
          <a:extLst>
            <a:ext uri="{909E8E84-426E-40DD-AFC4-6F175D3DCCD1}">
              <a14:hiddenFill xmlns:a14="http://schemas.microsoft.com/office/drawing/2010/main">
                <a:solidFill>
                  <a:srgbClr val="FFFFFF"/>
                </a:solidFill>
              </a14:hiddenFill>
            </a:ext>
          </a:extLst>
        </p:spPr>
      </p:pic>
      <p:pic>
        <p:nvPicPr>
          <p:cNvPr id="7181" name="Picture 13">
            <a:extLst>
              <a:ext uri="{FF2B5EF4-FFF2-40B4-BE49-F238E27FC236}">
                <a16:creationId xmlns:a16="http://schemas.microsoft.com/office/drawing/2014/main" id="{48311DA5-070F-4BDD-F072-711EC174458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078" y="220104"/>
            <a:ext cx="3814080" cy="2858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9753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570F4C2-050F-EB95-EDB2-EF174335D103}"/>
              </a:ext>
            </a:extLst>
          </p:cNvPr>
          <p:cNvSpPr/>
          <p:nvPr/>
        </p:nvSpPr>
        <p:spPr>
          <a:xfrm>
            <a:off x="2339009" y="-63369"/>
            <a:ext cx="7513981"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accent5">
                      <a:lumMod val="60000"/>
                      <a:lumOff val="40000"/>
                    </a:schemeClr>
                  </a:outerShdw>
                </a:effectLst>
                <a:latin typeface="Söhne"/>
              </a:rPr>
              <a:t>Exploratory Data Analysis</a:t>
            </a:r>
            <a:endParaRPr lang="en-US" sz="5400" b="1" dirty="0">
              <a:ln w="9525">
                <a:solidFill>
                  <a:schemeClr val="bg1"/>
                </a:solidFill>
                <a:prstDash val="solid"/>
              </a:ln>
              <a:effectLst>
                <a:outerShdw blurRad="12700" dist="38100" dir="2700000" algn="tl" rotWithShape="0">
                  <a:schemeClr val="accent5">
                    <a:lumMod val="60000"/>
                    <a:lumOff val="40000"/>
                  </a:schemeClr>
                </a:outerShdw>
              </a:effectLst>
            </a:endParaRPr>
          </a:p>
        </p:txBody>
      </p:sp>
      <p:sp>
        <p:nvSpPr>
          <p:cNvPr id="3" name="TextBox 2">
            <a:extLst>
              <a:ext uri="{FF2B5EF4-FFF2-40B4-BE49-F238E27FC236}">
                <a16:creationId xmlns:a16="http://schemas.microsoft.com/office/drawing/2014/main" id="{F0776787-6148-8706-E71C-CD23C2589C21}"/>
              </a:ext>
            </a:extLst>
          </p:cNvPr>
          <p:cNvSpPr txBox="1"/>
          <p:nvPr/>
        </p:nvSpPr>
        <p:spPr>
          <a:xfrm>
            <a:off x="4870582" y="785313"/>
            <a:ext cx="2332651"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Multivariate Analysis</a:t>
            </a:r>
          </a:p>
        </p:txBody>
      </p:sp>
      <p:pic>
        <p:nvPicPr>
          <p:cNvPr id="6146" name="Picture 2">
            <a:extLst>
              <a:ext uri="{FF2B5EF4-FFF2-40B4-BE49-F238E27FC236}">
                <a16:creationId xmlns:a16="http://schemas.microsoft.com/office/drawing/2014/main" id="{CEE1C82F-4696-A037-BC10-9A8558CFCC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3349" y="1193919"/>
            <a:ext cx="5171982" cy="5542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2490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8EF300-0DFC-3502-961C-142A3BCDCDA3}"/>
              </a:ext>
            </a:extLst>
          </p:cNvPr>
          <p:cNvSpPr/>
          <p:nvPr/>
        </p:nvSpPr>
        <p:spPr>
          <a:xfrm>
            <a:off x="3133626" y="121297"/>
            <a:ext cx="5924763"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accent5">
                      <a:lumMod val="60000"/>
                      <a:lumOff val="40000"/>
                    </a:schemeClr>
                  </a:outerShdw>
                </a:effectLst>
                <a:latin typeface="Söhne"/>
              </a:rPr>
              <a:t>Feature Engineering</a:t>
            </a:r>
            <a:endParaRPr lang="en-US" sz="5400" b="1" dirty="0">
              <a:ln w="9525">
                <a:solidFill>
                  <a:schemeClr val="bg1"/>
                </a:solidFill>
                <a:prstDash val="solid"/>
              </a:ln>
              <a:effectLst>
                <a:outerShdw blurRad="12700" dist="38100" dir="2700000" algn="tl" rotWithShape="0">
                  <a:schemeClr val="accent5">
                    <a:lumMod val="60000"/>
                    <a:lumOff val="40000"/>
                  </a:schemeClr>
                </a:outerShdw>
              </a:effectLst>
            </a:endParaRPr>
          </a:p>
        </p:txBody>
      </p:sp>
      <p:sp>
        <p:nvSpPr>
          <p:cNvPr id="3" name="TextBox 2">
            <a:extLst>
              <a:ext uri="{FF2B5EF4-FFF2-40B4-BE49-F238E27FC236}">
                <a16:creationId xmlns:a16="http://schemas.microsoft.com/office/drawing/2014/main" id="{908A1EB6-B2CA-8A72-11F1-CB9EEE069BB6}"/>
              </a:ext>
            </a:extLst>
          </p:cNvPr>
          <p:cNvSpPr txBox="1"/>
          <p:nvPr/>
        </p:nvSpPr>
        <p:spPr>
          <a:xfrm>
            <a:off x="494525" y="1441410"/>
            <a:ext cx="9004038" cy="1754326"/>
          </a:xfrm>
          <a:prstGeom prst="rect">
            <a:avLst/>
          </a:prstGeom>
          <a:noFill/>
        </p:spPr>
        <p:txBody>
          <a:bodyPr wrap="square" rtlCol="0">
            <a:spAutoFit/>
          </a:bodyPr>
          <a:lstStyle/>
          <a:p>
            <a:pPr marL="285750" indent="-285750">
              <a:buFont typeface="Arial" panose="020B0604020202020204" pitchFamily="34" charset="0"/>
              <a:buChar char="•"/>
            </a:pPr>
            <a:r>
              <a:rPr lang="en-US" b="0" i="0" dirty="0">
                <a:effectLst/>
                <a:latin typeface="Arial" panose="020B0604020202020204" pitchFamily="34" charset="0"/>
                <a:cs typeface="Arial" panose="020B0604020202020204" pitchFamily="34" charset="0"/>
              </a:rPr>
              <a:t>Removing Highly correlated columns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Removing columns that will not affect model</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Applying log transformation to left skewed column</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Creating EMI to </a:t>
            </a:r>
            <a:r>
              <a:rPr lang="en-US" dirty="0" err="1">
                <a:latin typeface="Arial" panose="020B0604020202020204" pitchFamily="34" charset="0"/>
                <a:cs typeface="Arial" panose="020B0604020202020204" pitchFamily="34" charset="0"/>
              </a:rPr>
              <a:t>inhand</a:t>
            </a:r>
            <a:r>
              <a:rPr lang="en-US" dirty="0">
                <a:latin typeface="Arial" panose="020B0604020202020204" pitchFamily="34" charset="0"/>
                <a:cs typeface="Arial" panose="020B0604020202020204" pitchFamily="34" charset="0"/>
              </a:rPr>
              <a:t> salary column to understand debt burden of the customer.</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Removing the columns that are included in created one.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Encoding categorical columns.</a:t>
            </a:r>
          </a:p>
        </p:txBody>
      </p:sp>
      <p:pic>
        <p:nvPicPr>
          <p:cNvPr id="7" name="Picture 6">
            <a:extLst>
              <a:ext uri="{FF2B5EF4-FFF2-40B4-BE49-F238E27FC236}">
                <a16:creationId xmlns:a16="http://schemas.microsoft.com/office/drawing/2014/main" id="{63C326F7-5B96-DB83-7690-2C56B4AFDD85}"/>
              </a:ext>
            </a:extLst>
          </p:cNvPr>
          <p:cNvPicPr>
            <a:picLocks noChangeAspect="1"/>
          </p:cNvPicPr>
          <p:nvPr/>
        </p:nvPicPr>
        <p:blipFill>
          <a:blip r:embed="rId2"/>
          <a:stretch>
            <a:fillRect/>
          </a:stretch>
        </p:blipFill>
        <p:spPr>
          <a:xfrm>
            <a:off x="718460" y="3330835"/>
            <a:ext cx="10401300" cy="3219450"/>
          </a:xfrm>
          <a:prstGeom prst="rect">
            <a:avLst/>
          </a:prstGeom>
        </p:spPr>
      </p:pic>
    </p:spTree>
    <p:extLst>
      <p:ext uri="{BB962C8B-B14F-4D97-AF65-F5344CB8AC3E}">
        <p14:creationId xmlns:p14="http://schemas.microsoft.com/office/powerpoint/2010/main" val="3538895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74A63A-2578-6006-D41E-D154A0FBB211}"/>
              </a:ext>
            </a:extLst>
          </p:cNvPr>
          <p:cNvSpPr/>
          <p:nvPr/>
        </p:nvSpPr>
        <p:spPr>
          <a:xfrm>
            <a:off x="2992536" y="121297"/>
            <a:ext cx="6206957"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accent5">
                      <a:lumMod val="60000"/>
                      <a:lumOff val="40000"/>
                    </a:schemeClr>
                  </a:outerShdw>
                </a:effectLst>
                <a:latin typeface="Söhne"/>
              </a:rPr>
              <a:t>Model Preprocessing</a:t>
            </a:r>
            <a:endParaRPr lang="en-US" sz="5400" b="1" dirty="0">
              <a:ln w="9525">
                <a:solidFill>
                  <a:schemeClr val="bg1"/>
                </a:solidFill>
                <a:prstDash val="solid"/>
              </a:ln>
              <a:effectLst>
                <a:outerShdw blurRad="12700" dist="38100" dir="2700000" algn="tl" rotWithShape="0">
                  <a:schemeClr val="accent5">
                    <a:lumMod val="60000"/>
                    <a:lumOff val="40000"/>
                  </a:schemeClr>
                </a:outerShdw>
              </a:effectLst>
            </a:endParaRPr>
          </a:p>
        </p:txBody>
      </p:sp>
      <p:sp>
        <p:nvSpPr>
          <p:cNvPr id="3" name="TextBox 2">
            <a:extLst>
              <a:ext uri="{FF2B5EF4-FFF2-40B4-BE49-F238E27FC236}">
                <a16:creationId xmlns:a16="http://schemas.microsoft.com/office/drawing/2014/main" id="{1F4741C4-FB65-F7B2-BB8F-D50433912C2D}"/>
              </a:ext>
            </a:extLst>
          </p:cNvPr>
          <p:cNvSpPr txBox="1"/>
          <p:nvPr/>
        </p:nvSpPr>
        <p:spPr>
          <a:xfrm>
            <a:off x="597161" y="1310782"/>
            <a:ext cx="9004038" cy="230832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Creating user defined function:</a:t>
            </a:r>
          </a:p>
          <a:p>
            <a:pPr marL="742950" lvl="1" indent="-285750">
              <a:buFont typeface="Courier New" panose="02070309020205020404" pitchFamily="49" charset="0"/>
              <a:buChar char="o"/>
            </a:pPr>
            <a:r>
              <a:rPr lang="en-US" dirty="0">
                <a:latin typeface="Arial" panose="020B0604020202020204" pitchFamily="34" charset="0"/>
                <a:cs typeface="Arial" panose="020B0604020202020204" pitchFamily="34" charset="0"/>
              </a:rPr>
              <a:t>To fit the model and check important parameters like train, test score, confusion matrix.</a:t>
            </a:r>
          </a:p>
          <a:p>
            <a:pPr marL="742950" lvl="1" indent="-285750">
              <a:buFont typeface="Courier New" panose="02070309020205020404" pitchFamily="49" charset="0"/>
              <a:buChar char="o"/>
            </a:pPr>
            <a:r>
              <a:rPr lang="en-US" dirty="0">
                <a:latin typeface="Arial" panose="020B0604020202020204" pitchFamily="34" charset="0"/>
                <a:cs typeface="Arial" panose="020B0604020202020204" pitchFamily="34" charset="0"/>
              </a:rPr>
              <a:t>Plotting ROC-AUC curve</a:t>
            </a:r>
          </a:p>
          <a:p>
            <a:pPr marL="742950" lvl="1" indent="-285750">
              <a:buFont typeface="Courier New" panose="02070309020205020404" pitchFamily="49" charset="0"/>
              <a:buChar char="o"/>
            </a:pPr>
            <a:r>
              <a:rPr lang="en-US" dirty="0">
                <a:latin typeface="Arial" panose="020B0604020202020204" pitchFamily="34" charset="0"/>
                <a:cs typeface="Arial" panose="020B0604020202020204" pitchFamily="34" charset="0"/>
              </a:rPr>
              <a:t>Updating scorecard to add details like model name, train score, test score, Precision, recall, F1 score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Separating credit score column and assigning to y, dropping from x.</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Splitting train &amp; Test data</a:t>
            </a:r>
          </a:p>
        </p:txBody>
      </p:sp>
    </p:spTree>
    <p:extLst>
      <p:ext uri="{BB962C8B-B14F-4D97-AF65-F5344CB8AC3E}">
        <p14:creationId xmlns:p14="http://schemas.microsoft.com/office/powerpoint/2010/main" val="4094452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42E41EE-AFB4-CD04-BD17-D6C66AAC41A5}"/>
              </a:ext>
            </a:extLst>
          </p:cNvPr>
          <p:cNvSpPr/>
          <p:nvPr/>
        </p:nvSpPr>
        <p:spPr>
          <a:xfrm>
            <a:off x="2973306" y="121297"/>
            <a:ext cx="6245429"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accent5">
                      <a:lumMod val="60000"/>
                      <a:lumOff val="40000"/>
                    </a:schemeClr>
                  </a:outerShdw>
                </a:effectLst>
                <a:latin typeface="Söhne"/>
              </a:rPr>
              <a:t>Model Development </a:t>
            </a:r>
            <a:endParaRPr lang="en-US" sz="5400" b="1" dirty="0">
              <a:ln w="9525">
                <a:solidFill>
                  <a:schemeClr val="bg1"/>
                </a:solidFill>
                <a:prstDash val="solid"/>
              </a:ln>
              <a:effectLst>
                <a:outerShdw blurRad="12700" dist="38100" dir="2700000" algn="tl" rotWithShape="0">
                  <a:schemeClr val="accent5">
                    <a:lumMod val="60000"/>
                    <a:lumOff val="40000"/>
                  </a:schemeClr>
                </a:outerShdw>
              </a:effectLst>
            </a:endParaRPr>
          </a:p>
        </p:txBody>
      </p:sp>
      <p:sp>
        <p:nvSpPr>
          <p:cNvPr id="3" name="TextBox 2">
            <a:extLst>
              <a:ext uri="{FF2B5EF4-FFF2-40B4-BE49-F238E27FC236}">
                <a16:creationId xmlns:a16="http://schemas.microsoft.com/office/drawing/2014/main" id="{EF5A931D-A807-6854-8E54-8ED4F5AF7A39}"/>
              </a:ext>
            </a:extLst>
          </p:cNvPr>
          <p:cNvSpPr txBox="1"/>
          <p:nvPr/>
        </p:nvSpPr>
        <p:spPr>
          <a:xfrm>
            <a:off x="691140" y="1130113"/>
            <a:ext cx="5121831" cy="2308324"/>
          </a:xfrm>
          <a:prstGeom prst="rect">
            <a:avLst/>
          </a:prstGeom>
          <a:noFill/>
        </p:spPr>
        <p:txBody>
          <a:bodyPr wrap="square" rtlCol="0">
            <a:spAutoFit/>
          </a:bodyPr>
          <a:lstStyle/>
          <a:p>
            <a:pPr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Logistic Regression</a:t>
            </a:r>
          </a:p>
          <a:p>
            <a:pPr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Decision Trees (with and without pruning)</a:t>
            </a:r>
          </a:p>
          <a:p>
            <a:pPr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Random Forest (with and without pruning)</a:t>
            </a:r>
          </a:p>
          <a:p>
            <a:pPr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Bagging Ensemble</a:t>
            </a:r>
          </a:p>
          <a:p>
            <a:pPr algn="l">
              <a:buFont typeface="Arial" panose="020B0604020202020204" pitchFamily="34" charset="0"/>
              <a:buChar char="•"/>
            </a:pPr>
            <a:r>
              <a:rPr lang="en-US" b="0" i="0" dirty="0" err="1">
                <a:effectLst/>
                <a:latin typeface="Arial" panose="020B0604020202020204" pitchFamily="34" charset="0"/>
                <a:cs typeface="Arial" panose="020B0604020202020204" pitchFamily="34" charset="0"/>
              </a:rPr>
              <a:t>Adaboost</a:t>
            </a:r>
            <a:r>
              <a:rPr lang="en-US" b="0" i="0" dirty="0">
                <a:effectLst/>
                <a:latin typeface="Arial" panose="020B0604020202020204" pitchFamily="34" charset="0"/>
                <a:cs typeface="Arial" panose="020B0604020202020204" pitchFamily="34" charset="0"/>
              </a:rPr>
              <a:t> Ensemble</a:t>
            </a:r>
          </a:p>
          <a:p>
            <a:pPr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XG Boost Ensemble</a:t>
            </a:r>
          </a:p>
          <a:p>
            <a:pPr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Naive Bayes Classifier</a:t>
            </a:r>
          </a:p>
          <a:p>
            <a:pPr>
              <a:buFont typeface="Arial" panose="020B0604020202020204" pitchFamily="34" charset="0"/>
              <a:buChar char="•"/>
            </a:pPr>
            <a:r>
              <a:rPr lang="en-US" b="0" i="0" dirty="0">
                <a:effectLst/>
                <a:latin typeface="Arial" panose="020B0604020202020204" pitchFamily="34" charset="0"/>
                <a:cs typeface="Arial" panose="020B0604020202020204" pitchFamily="34" charset="0"/>
              </a:rPr>
              <a:t>k-Nearest Neighbors (with and without pruning)</a:t>
            </a:r>
          </a:p>
        </p:txBody>
      </p:sp>
    </p:spTree>
    <p:extLst>
      <p:ext uri="{BB962C8B-B14F-4D97-AF65-F5344CB8AC3E}">
        <p14:creationId xmlns:p14="http://schemas.microsoft.com/office/powerpoint/2010/main" val="1698080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B1BFB49B-48E9-C46D-7CD1-1CA0A08658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272" y="3206793"/>
            <a:ext cx="3801655" cy="300850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C5E1572-4303-EB96-7ABA-FA6CA9B285A4}"/>
              </a:ext>
            </a:extLst>
          </p:cNvPr>
          <p:cNvSpPr txBox="1"/>
          <p:nvPr/>
        </p:nvSpPr>
        <p:spPr>
          <a:xfrm>
            <a:off x="721845" y="6286589"/>
            <a:ext cx="4496680" cy="369332"/>
          </a:xfrm>
          <a:prstGeom prst="rect">
            <a:avLst/>
          </a:prstGeom>
          <a:noFill/>
        </p:spPr>
        <p:txBody>
          <a:bodyPr wrap="square" rtlCol="0">
            <a:spAutoFit/>
          </a:bodyPr>
          <a:lstStyle/>
          <a:p>
            <a:pPr algn="l"/>
            <a:r>
              <a:rPr lang="en-US" b="0" i="0" dirty="0">
                <a:effectLst/>
                <a:latin typeface="Arial" panose="020B0604020202020204" pitchFamily="34" charset="0"/>
                <a:cs typeface="Arial" panose="020B0604020202020204" pitchFamily="34" charset="0"/>
              </a:rPr>
              <a:t>Random Forest (with pruning)</a:t>
            </a:r>
          </a:p>
        </p:txBody>
      </p:sp>
      <p:pic>
        <p:nvPicPr>
          <p:cNvPr id="9218" name="Picture 2">
            <a:extLst>
              <a:ext uri="{FF2B5EF4-FFF2-40B4-BE49-F238E27FC236}">
                <a16:creationId xmlns:a16="http://schemas.microsoft.com/office/drawing/2014/main" id="{F33C3150-3007-F5E9-6478-33999C733F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2073" y="3206792"/>
            <a:ext cx="3801655" cy="300850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9DC8A69-A336-498B-2A44-886E98325530}"/>
              </a:ext>
            </a:extLst>
          </p:cNvPr>
          <p:cNvSpPr txBox="1"/>
          <p:nvPr/>
        </p:nvSpPr>
        <p:spPr>
          <a:xfrm>
            <a:off x="8152272" y="6215296"/>
            <a:ext cx="2456633" cy="369332"/>
          </a:xfrm>
          <a:prstGeom prst="rect">
            <a:avLst/>
          </a:prstGeom>
          <a:noFill/>
        </p:spPr>
        <p:txBody>
          <a:bodyPr wrap="square" rtlCol="0">
            <a:spAutoFit/>
          </a:bodyPr>
          <a:lstStyle/>
          <a:p>
            <a:pPr algn="l"/>
            <a:r>
              <a:rPr lang="en-US" b="0" i="0" dirty="0">
                <a:effectLst/>
                <a:latin typeface="Arial" panose="020B0604020202020204" pitchFamily="34" charset="0"/>
                <a:cs typeface="Arial" panose="020B0604020202020204" pitchFamily="34" charset="0"/>
              </a:rPr>
              <a:t>XG Boost Ensemble</a:t>
            </a:r>
          </a:p>
        </p:txBody>
      </p:sp>
      <p:pic>
        <p:nvPicPr>
          <p:cNvPr id="9220" name="Picture 4">
            <a:extLst>
              <a:ext uri="{FF2B5EF4-FFF2-40B4-BE49-F238E27FC236}">
                <a16:creationId xmlns:a16="http://schemas.microsoft.com/office/drawing/2014/main" id="{BE235E30-DF14-31B6-E92C-08B4AA2ADF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9676" y="189964"/>
            <a:ext cx="4438849" cy="2874937"/>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732289BF-1108-74E8-43DE-33E092C85F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73477" y="189964"/>
            <a:ext cx="4438849" cy="2874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8276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0570A8-E143-204D-6DA8-8AEF3246441E}"/>
              </a:ext>
            </a:extLst>
          </p:cNvPr>
          <p:cNvPicPr>
            <a:picLocks noChangeAspect="1"/>
          </p:cNvPicPr>
          <p:nvPr/>
        </p:nvPicPr>
        <p:blipFill>
          <a:blip r:embed="rId2"/>
          <a:stretch>
            <a:fillRect/>
          </a:stretch>
        </p:blipFill>
        <p:spPr>
          <a:xfrm>
            <a:off x="72610" y="85100"/>
            <a:ext cx="5784332" cy="5662557"/>
          </a:xfrm>
          <a:prstGeom prst="rect">
            <a:avLst/>
          </a:prstGeom>
        </p:spPr>
      </p:pic>
      <p:sp>
        <p:nvSpPr>
          <p:cNvPr id="4" name="TextBox 3">
            <a:extLst>
              <a:ext uri="{FF2B5EF4-FFF2-40B4-BE49-F238E27FC236}">
                <a16:creationId xmlns:a16="http://schemas.microsoft.com/office/drawing/2014/main" id="{0564F3B0-CF7E-5299-5741-4A8F742D134E}"/>
              </a:ext>
            </a:extLst>
          </p:cNvPr>
          <p:cNvSpPr txBox="1"/>
          <p:nvPr/>
        </p:nvSpPr>
        <p:spPr>
          <a:xfrm>
            <a:off x="812439" y="5982030"/>
            <a:ext cx="4496680" cy="369332"/>
          </a:xfrm>
          <a:prstGeom prst="rect">
            <a:avLst/>
          </a:prstGeom>
          <a:noFill/>
        </p:spPr>
        <p:txBody>
          <a:bodyPr wrap="square" rtlCol="0">
            <a:spAutoFit/>
          </a:bodyPr>
          <a:lstStyle/>
          <a:p>
            <a:pPr algn="l"/>
            <a:r>
              <a:rPr lang="en-US" b="0" i="0" dirty="0">
                <a:effectLst/>
                <a:latin typeface="Arial" panose="020B0604020202020204" pitchFamily="34" charset="0"/>
                <a:cs typeface="Arial" panose="020B0604020202020204" pitchFamily="34" charset="0"/>
              </a:rPr>
              <a:t>Random Forest (with pruning)</a:t>
            </a:r>
          </a:p>
        </p:txBody>
      </p:sp>
      <p:pic>
        <p:nvPicPr>
          <p:cNvPr id="7" name="Picture 6">
            <a:extLst>
              <a:ext uri="{FF2B5EF4-FFF2-40B4-BE49-F238E27FC236}">
                <a16:creationId xmlns:a16="http://schemas.microsoft.com/office/drawing/2014/main" id="{404830E3-0C46-E24D-4BB5-9F72D8B94380}"/>
              </a:ext>
            </a:extLst>
          </p:cNvPr>
          <p:cNvPicPr>
            <a:picLocks noChangeAspect="1"/>
          </p:cNvPicPr>
          <p:nvPr/>
        </p:nvPicPr>
        <p:blipFill>
          <a:blip r:embed="rId3"/>
          <a:stretch>
            <a:fillRect/>
          </a:stretch>
        </p:blipFill>
        <p:spPr>
          <a:xfrm>
            <a:off x="6235635" y="85100"/>
            <a:ext cx="5784332" cy="5671916"/>
          </a:xfrm>
          <a:prstGeom prst="rect">
            <a:avLst/>
          </a:prstGeom>
        </p:spPr>
      </p:pic>
      <p:sp>
        <p:nvSpPr>
          <p:cNvPr id="8" name="TextBox 7">
            <a:extLst>
              <a:ext uri="{FF2B5EF4-FFF2-40B4-BE49-F238E27FC236}">
                <a16:creationId xmlns:a16="http://schemas.microsoft.com/office/drawing/2014/main" id="{DA2D7055-B37E-F4CB-E3DC-494251EA66AF}"/>
              </a:ext>
            </a:extLst>
          </p:cNvPr>
          <p:cNvSpPr txBox="1"/>
          <p:nvPr/>
        </p:nvSpPr>
        <p:spPr>
          <a:xfrm>
            <a:off x="7760387" y="5990302"/>
            <a:ext cx="2456633" cy="369332"/>
          </a:xfrm>
          <a:prstGeom prst="rect">
            <a:avLst/>
          </a:prstGeom>
          <a:noFill/>
        </p:spPr>
        <p:txBody>
          <a:bodyPr wrap="square" rtlCol="0">
            <a:spAutoFit/>
          </a:bodyPr>
          <a:lstStyle/>
          <a:p>
            <a:pPr algn="l"/>
            <a:r>
              <a:rPr lang="en-US" b="0" i="0" dirty="0">
                <a:effectLst/>
                <a:latin typeface="Arial" panose="020B0604020202020204" pitchFamily="34" charset="0"/>
                <a:cs typeface="Arial" panose="020B0604020202020204" pitchFamily="34" charset="0"/>
              </a:rPr>
              <a:t>XG Boost Ensemble</a:t>
            </a:r>
          </a:p>
        </p:txBody>
      </p:sp>
    </p:spTree>
    <p:extLst>
      <p:ext uri="{BB962C8B-B14F-4D97-AF65-F5344CB8AC3E}">
        <p14:creationId xmlns:p14="http://schemas.microsoft.com/office/powerpoint/2010/main" val="822953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22B972E-C2C6-70F1-DF96-6CABD034AD8D}"/>
              </a:ext>
            </a:extLst>
          </p:cNvPr>
          <p:cNvSpPr/>
          <p:nvPr/>
        </p:nvSpPr>
        <p:spPr>
          <a:xfrm>
            <a:off x="2705492" y="121297"/>
            <a:ext cx="6781023"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accent5">
                      <a:lumMod val="60000"/>
                      <a:lumOff val="40000"/>
                    </a:schemeClr>
                  </a:outerShdw>
                </a:effectLst>
              </a:rPr>
              <a:t>Model Comparison</a:t>
            </a:r>
          </a:p>
        </p:txBody>
      </p:sp>
      <p:pic>
        <p:nvPicPr>
          <p:cNvPr id="5" name="Picture 4">
            <a:extLst>
              <a:ext uri="{FF2B5EF4-FFF2-40B4-BE49-F238E27FC236}">
                <a16:creationId xmlns:a16="http://schemas.microsoft.com/office/drawing/2014/main" id="{F02A963A-B638-AEFD-EAF0-30E2E43EBF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696" y="1282815"/>
            <a:ext cx="10452608" cy="5453888"/>
          </a:xfrm>
          <a:prstGeom prst="rect">
            <a:avLst/>
          </a:prstGeom>
        </p:spPr>
      </p:pic>
    </p:spTree>
    <p:extLst>
      <p:ext uri="{BB962C8B-B14F-4D97-AF65-F5344CB8AC3E}">
        <p14:creationId xmlns:p14="http://schemas.microsoft.com/office/powerpoint/2010/main" val="785428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650A5B4-7493-5BCE-B43F-7B8CF8F3C620}"/>
              </a:ext>
            </a:extLst>
          </p:cNvPr>
          <p:cNvSpPr/>
          <p:nvPr/>
        </p:nvSpPr>
        <p:spPr>
          <a:xfrm>
            <a:off x="4408518" y="1679510"/>
            <a:ext cx="3374962" cy="923330"/>
          </a:xfrm>
          <a:prstGeom prst="rect">
            <a:avLst/>
          </a:prstGeom>
          <a:noFill/>
        </p:spPr>
        <p:txBody>
          <a:bodyPr wrap="none" lIns="91440" tIns="45720" rIns="91440" bIns="45720">
            <a:spAutoFit/>
          </a:bodyPr>
          <a:lstStyle/>
          <a:p>
            <a:pPr algn="ctr"/>
            <a:r>
              <a:rPr lang="en-US" sz="5400" b="1" i="0" dirty="0">
                <a:ln w="9525">
                  <a:solidFill>
                    <a:schemeClr val="bg1"/>
                  </a:solidFill>
                  <a:prstDash val="solid"/>
                </a:ln>
                <a:effectLst>
                  <a:outerShdw blurRad="12700" dist="38100" dir="2700000" algn="tl" rotWithShape="0">
                    <a:schemeClr val="accent5">
                      <a:lumMod val="60000"/>
                      <a:lumOff val="40000"/>
                    </a:schemeClr>
                  </a:outerShdw>
                </a:effectLst>
                <a:latin typeface="Söhne"/>
              </a:rPr>
              <a:t>Thank You!</a:t>
            </a:r>
          </a:p>
        </p:txBody>
      </p:sp>
      <p:sp>
        <p:nvSpPr>
          <p:cNvPr id="3" name="Rectangle 2">
            <a:extLst>
              <a:ext uri="{FF2B5EF4-FFF2-40B4-BE49-F238E27FC236}">
                <a16:creationId xmlns:a16="http://schemas.microsoft.com/office/drawing/2014/main" id="{920F2266-C44A-1DB3-314F-5CB86B527D07}"/>
              </a:ext>
            </a:extLst>
          </p:cNvPr>
          <p:cNvSpPr/>
          <p:nvPr/>
        </p:nvSpPr>
        <p:spPr>
          <a:xfrm>
            <a:off x="2344684" y="3828662"/>
            <a:ext cx="7502631" cy="1754326"/>
          </a:xfrm>
          <a:prstGeom prst="rect">
            <a:avLst/>
          </a:prstGeom>
          <a:noFill/>
        </p:spPr>
        <p:txBody>
          <a:bodyPr wrap="none" lIns="91440" tIns="45720" rIns="91440" bIns="45720">
            <a:spAutoFit/>
          </a:bodyPr>
          <a:lstStyle/>
          <a:p>
            <a:pPr algn="ctr"/>
            <a:r>
              <a:rPr lang="en-US" sz="5400" b="1" i="0" dirty="0">
                <a:ln w="9525">
                  <a:solidFill>
                    <a:schemeClr val="bg1"/>
                  </a:solidFill>
                  <a:prstDash val="solid"/>
                </a:ln>
                <a:effectLst>
                  <a:outerShdw blurRad="12700" dist="38100" dir="2700000" algn="tl" rotWithShape="0">
                    <a:schemeClr val="accent5">
                      <a:lumMod val="60000"/>
                      <a:lumOff val="40000"/>
                    </a:schemeClr>
                  </a:outerShdw>
                </a:effectLst>
                <a:latin typeface="Söhne"/>
              </a:rPr>
              <a:t>Let’s go ahead with </a:t>
            </a:r>
          </a:p>
          <a:p>
            <a:pPr algn="ctr"/>
            <a:r>
              <a:rPr lang="en-US" sz="5400" b="1" i="0" dirty="0">
                <a:ln w="9525">
                  <a:solidFill>
                    <a:schemeClr val="bg1"/>
                  </a:solidFill>
                  <a:prstDash val="solid"/>
                </a:ln>
                <a:effectLst>
                  <a:outerShdw blurRad="12700" dist="38100" dir="2700000" algn="tl" rotWithShape="0">
                    <a:schemeClr val="accent5">
                      <a:lumMod val="60000"/>
                      <a:lumOff val="40000"/>
                    </a:schemeClr>
                  </a:outerShdw>
                </a:effectLst>
                <a:latin typeface="Söhne"/>
              </a:rPr>
              <a:t>questions and discussion.</a:t>
            </a:r>
          </a:p>
        </p:txBody>
      </p:sp>
    </p:spTree>
    <p:extLst>
      <p:ext uri="{BB962C8B-B14F-4D97-AF65-F5344CB8AC3E}">
        <p14:creationId xmlns:p14="http://schemas.microsoft.com/office/powerpoint/2010/main" val="648112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1A68254-13B0-01C1-826E-D9097634ABC0}"/>
              </a:ext>
            </a:extLst>
          </p:cNvPr>
          <p:cNvSpPr/>
          <p:nvPr/>
        </p:nvSpPr>
        <p:spPr>
          <a:xfrm>
            <a:off x="4858545" y="121297"/>
            <a:ext cx="2474909" cy="923330"/>
          </a:xfrm>
          <a:prstGeom prst="rect">
            <a:avLst/>
          </a:prstGeom>
          <a:noFill/>
        </p:spPr>
        <p:txBody>
          <a:bodyPr wrap="none" lIns="91440" tIns="45720" rIns="91440" bIns="45720">
            <a:spAutoFit/>
          </a:bodyPr>
          <a:lstStyle/>
          <a:p>
            <a:pPr algn="ctr"/>
            <a:r>
              <a:rPr lang="en-US" sz="5400" b="1" i="0" dirty="0">
                <a:ln w="9525">
                  <a:solidFill>
                    <a:schemeClr val="bg1"/>
                  </a:solidFill>
                  <a:prstDash val="solid"/>
                </a:ln>
                <a:effectLst>
                  <a:outerShdw blurRad="12700" dist="38100" dir="2700000" algn="tl" rotWithShape="0">
                    <a:schemeClr val="accent5">
                      <a:lumMod val="60000"/>
                      <a:lumOff val="40000"/>
                    </a:schemeClr>
                  </a:outerShdw>
                </a:effectLst>
                <a:latin typeface="Söhne"/>
              </a:rPr>
              <a:t>Content</a:t>
            </a:r>
            <a:endParaRPr lang="en-US" sz="5400" b="1" dirty="0">
              <a:ln w="9525">
                <a:solidFill>
                  <a:schemeClr val="bg1"/>
                </a:solidFill>
                <a:prstDash val="solid"/>
              </a:ln>
              <a:effectLst>
                <a:outerShdw blurRad="12700" dist="38100" dir="2700000" algn="tl" rotWithShape="0">
                  <a:schemeClr val="accent5">
                    <a:lumMod val="60000"/>
                    <a:lumOff val="40000"/>
                  </a:schemeClr>
                </a:outerShdw>
              </a:effectLst>
            </a:endParaRPr>
          </a:p>
        </p:txBody>
      </p:sp>
      <p:sp>
        <p:nvSpPr>
          <p:cNvPr id="3" name="TextBox 2">
            <a:extLst>
              <a:ext uri="{FF2B5EF4-FFF2-40B4-BE49-F238E27FC236}">
                <a16:creationId xmlns:a16="http://schemas.microsoft.com/office/drawing/2014/main" id="{41E40AF0-EBFA-79BB-F9AB-873E771B9DF4}"/>
              </a:ext>
            </a:extLst>
          </p:cNvPr>
          <p:cNvSpPr txBox="1"/>
          <p:nvPr/>
        </p:nvSpPr>
        <p:spPr>
          <a:xfrm>
            <a:off x="1156998" y="1380930"/>
            <a:ext cx="5271387" cy="258532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Problem Statement</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Data Understanding </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Data Preprocessing</a:t>
            </a:r>
          </a:p>
          <a:p>
            <a:pPr marL="285750" indent="-285750">
              <a:buFont typeface="Arial" panose="020B0604020202020204" pitchFamily="34" charset="0"/>
              <a:buChar char="•"/>
            </a:pPr>
            <a:r>
              <a:rPr lang="en-US" b="0" i="0" dirty="0">
                <a:effectLst/>
                <a:latin typeface="Arial" panose="020B0604020202020204" pitchFamily="34" charset="0"/>
                <a:cs typeface="Arial" panose="020B0604020202020204" pitchFamily="34" charset="0"/>
              </a:rPr>
              <a:t>Exploratory Data Analysis (EDA)</a:t>
            </a:r>
          </a:p>
          <a:p>
            <a:pPr marL="285750" indent="-285750">
              <a:buFont typeface="Arial" panose="020B0604020202020204" pitchFamily="34" charset="0"/>
              <a:buChar char="•"/>
            </a:pPr>
            <a:r>
              <a:rPr lang="en-US" b="0" i="0" dirty="0">
                <a:effectLst/>
                <a:latin typeface="Arial" panose="020B0604020202020204" pitchFamily="34" charset="0"/>
                <a:cs typeface="Arial" panose="020B0604020202020204" pitchFamily="34" charset="0"/>
              </a:rPr>
              <a:t>Feature Engineering</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0" i="0" dirty="0">
                <a:effectLst/>
                <a:latin typeface="Arial" panose="020B0604020202020204" pitchFamily="34" charset="0"/>
                <a:cs typeface="Arial" panose="020B0604020202020204" pitchFamily="34" charset="0"/>
              </a:rPr>
              <a:t>Model Preprocessing</a:t>
            </a:r>
          </a:p>
          <a:p>
            <a:pPr marL="285750" indent="-285750">
              <a:buFont typeface="Arial" panose="020B0604020202020204" pitchFamily="34" charset="0"/>
              <a:buChar char="•"/>
            </a:pPr>
            <a:r>
              <a:rPr lang="en-US" b="0" i="0" dirty="0">
                <a:effectLst/>
                <a:latin typeface="Arial" panose="020B0604020202020204" pitchFamily="34" charset="0"/>
                <a:cs typeface="Arial" panose="020B0604020202020204" pitchFamily="34" charset="0"/>
              </a:rPr>
              <a:t>Model Development</a:t>
            </a:r>
          </a:p>
          <a:p>
            <a:pPr marL="285750" indent="-285750">
              <a:buFont typeface="Arial" panose="020B0604020202020204" pitchFamily="34" charset="0"/>
              <a:buChar char="•"/>
            </a:pPr>
            <a:r>
              <a:rPr lang="en-US" b="0" i="0" dirty="0">
                <a:effectLst/>
                <a:latin typeface="Arial" panose="020B0604020202020204" pitchFamily="34" charset="0"/>
                <a:cs typeface="Arial" panose="020B0604020202020204" pitchFamily="34" charset="0"/>
              </a:rPr>
              <a:t>Model Comparison</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Results and Insights</a:t>
            </a:r>
          </a:p>
        </p:txBody>
      </p:sp>
    </p:spTree>
    <p:extLst>
      <p:ext uri="{BB962C8B-B14F-4D97-AF65-F5344CB8AC3E}">
        <p14:creationId xmlns:p14="http://schemas.microsoft.com/office/powerpoint/2010/main" val="2986285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A65B40-4361-BE7F-59EE-E5B4ED9290AD}"/>
              </a:ext>
            </a:extLst>
          </p:cNvPr>
          <p:cNvSpPr/>
          <p:nvPr/>
        </p:nvSpPr>
        <p:spPr>
          <a:xfrm>
            <a:off x="3213451" y="121297"/>
            <a:ext cx="5765104"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accent5">
                      <a:lumMod val="60000"/>
                      <a:lumOff val="40000"/>
                    </a:schemeClr>
                  </a:outerShdw>
                </a:effectLst>
                <a:latin typeface="Söhne"/>
              </a:rPr>
              <a:t>Problem Statement</a:t>
            </a:r>
            <a:endParaRPr lang="en-US" sz="5400" b="1" dirty="0">
              <a:ln w="9525">
                <a:solidFill>
                  <a:schemeClr val="bg1"/>
                </a:solidFill>
                <a:prstDash val="solid"/>
              </a:ln>
              <a:effectLst>
                <a:outerShdw blurRad="12700" dist="38100" dir="2700000" algn="tl" rotWithShape="0">
                  <a:schemeClr val="accent5">
                    <a:lumMod val="60000"/>
                    <a:lumOff val="40000"/>
                  </a:schemeClr>
                </a:outerShdw>
              </a:effectLst>
            </a:endParaRPr>
          </a:p>
        </p:txBody>
      </p:sp>
      <p:sp>
        <p:nvSpPr>
          <p:cNvPr id="3" name="TextBox 2">
            <a:extLst>
              <a:ext uri="{FF2B5EF4-FFF2-40B4-BE49-F238E27FC236}">
                <a16:creationId xmlns:a16="http://schemas.microsoft.com/office/drawing/2014/main" id="{79FAAA70-DC42-E24E-ED59-F5BDC4B83FA0}"/>
              </a:ext>
            </a:extLst>
          </p:cNvPr>
          <p:cNvSpPr txBox="1"/>
          <p:nvPr/>
        </p:nvSpPr>
        <p:spPr>
          <a:xfrm>
            <a:off x="494525" y="1441410"/>
            <a:ext cx="5765104" cy="2862322"/>
          </a:xfrm>
          <a:prstGeom prst="rect">
            <a:avLst/>
          </a:prstGeom>
          <a:noFill/>
        </p:spPr>
        <p:txBody>
          <a:bodyPr wrap="square" rtlCol="0">
            <a:spAutoFit/>
          </a:bodyPr>
          <a:lstStyle/>
          <a:p>
            <a:r>
              <a:rPr lang="en-US" b="0" i="0" dirty="0">
                <a:effectLst/>
                <a:latin typeface="Arial" panose="020B0604020202020204" pitchFamily="34" charset="0"/>
                <a:cs typeface="Arial" panose="020B0604020202020204" pitchFamily="34" charset="0"/>
              </a:rPr>
              <a:t>This project seeks to develop an accurate credit score classification model using machine learning techniques. The challenge involves preprocessing diverse financial data, engineering meaningful features, and selecting optimal algorithms to predict credit scores class. </a:t>
            </a:r>
          </a:p>
          <a:p>
            <a:r>
              <a:rPr lang="en-US" b="0" i="0" dirty="0">
                <a:effectLst/>
                <a:latin typeface="Arial" panose="020B0604020202020204" pitchFamily="34" charset="0"/>
                <a:cs typeface="Arial" panose="020B0604020202020204" pitchFamily="34" charset="0"/>
              </a:rPr>
              <a:t>The goal is to help financial institutions find responsible customers with a dependable tool for informed lending decisions and risk assessment, promoting responsible lending practices and enhancing financial inclusion.</a:t>
            </a:r>
            <a:endParaRPr lang="en-US" dirty="0">
              <a:latin typeface="Arial" panose="020B0604020202020204" pitchFamily="34" charset="0"/>
              <a:cs typeface="Arial" panose="020B0604020202020204" pitchFamily="34" charset="0"/>
            </a:endParaRPr>
          </a:p>
        </p:txBody>
      </p:sp>
      <p:sp>
        <p:nvSpPr>
          <p:cNvPr id="4" name="AutoShape 2">
            <a:extLst>
              <a:ext uri="{FF2B5EF4-FFF2-40B4-BE49-F238E27FC236}">
                <a16:creationId xmlns:a16="http://schemas.microsoft.com/office/drawing/2014/main" id="{94908294-CE3D-A18F-91F8-A0BEC58A4DB7}"/>
              </a:ext>
            </a:extLst>
          </p:cNvPr>
          <p:cNvSpPr>
            <a:spLocks noChangeAspect="1" noChangeArrowheads="1"/>
          </p:cNvSpPr>
          <p:nvPr/>
        </p:nvSpPr>
        <p:spPr bwMode="auto">
          <a:xfrm>
            <a:off x="5943599" y="3276599"/>
            <a:ext cx="3247053" cy="324705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 name="Picture 12">
            <a:extLst>
              <a:ext uri="{FF2B5EF4-FFF2-40B4-BE49-F238E27FC236}">
                <a16:creationId xmlns:a16="http://schemas.microsoft.com/office/drawing/2014/main" id="{0A1ADC40-727B-3547-D5CF-3C5A2DED93D4}"/>
              </a:ext>
            </a:extLst>
          </p:cNvPr>
          <p:cNvPicPr>
            <a:picLocks noChangeAspect="1"/>
          </p:cNvPicPr>
          <p:nvPr/>
        </p:nvPicPr>
        <p:blipFill rotWithShape="1">
          <a:blip r:embed="rId2"/>
          <a:srcRect l="9729" r="9189"/>
          <a:stretch/>
        </p:blipFill>
        <p:spPr>
          <a:xfrm>
            <a:off x="7032169" y="1336343"/>
            <a:ext cx="4665306" cy="2872349"/>
          </a:xfrm>
          <a:prstGeom prst="rect">
            <a:avLst/>
          </a:prstGeom>
        </p:spPr>
      </p:pic>
    </p:spTree>
    <p:extLst>
      <p:ext uri="{BB962C8B-B14F-4D97-AF65-F5344CB8AC3E}">
        <p14:creationId xmlns:p14="http://schemas.microsoft.com/office/powerpoint/2010/main" val="26374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FC292EA-3176-A66B-BAF5-D6ECA21141B0}"/>
              </a:ext>
            </a:extLst>
          </p:cNvPr>
          <p:cNvSpPr/>
          <p:nvPr/>
        </p:nvSpPr>
        <p:spPr>
          <a:xfrm>
            <a:off x="734320" y="121297"/>
            <a:ext cx="9333412" cy="923330"/>
          </a:xfrm>
          <a:prstGeom prst="rect">
            <a:avLst/>
          </a:prstGeom>
          <a:noFill/>
        </p:spPr>
        <p:txBody>
          <a:bodyPr wrap="squar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accent5">
                      <a:lumMod val="60000"/>
                      <a:lumOff val="40000"/>
                    </a:schemeClr>
                  </a:outerShdw>
                </a:effectLst>
                <a:latin typeface="Söhne"/>
              </a:rPr>
              <a:t>Data Understanding</a:t>
            </a:r>
            <a:endParaRPr lang="en-US" sz="5400" b="1" dirty="0">
              <a:ln w="9525">
                <a:solidFill>
                  <a:schemeClr val="bg1"/>
                </a:solidFill>
                <a:prstDash val="solid"/>
              </a:ln>
              <a:effectLst>
                <a:outerShdw blurRad="12700" dist="38100" dir="2700000" algn="tl" rotWithShape="0">
                  <a:schemeClr val="accent5">
                    <a:lumMod val="60000"/>
                    <a:lumOff val="40000"/>
                  </a:schemeClr>
                </a:outerShdw>
              </a:effectLst>
            </a:endParaRPr>
          </a:p>
        </p:txBody>
      </p:sp>
      <p:sp>
        <p:nvSpPr>
          <p:cNvPr id="8" name="TextBox 7">
            <a:extLst>
              <a:ext uri="{FF2B5EF4-FFF2-40B4-BE49-F238E27FC236}">
                <a16:creationId xmlns:a16="http://schemas.microsoft.com/office/drawing/2014/main" id="{277F90C7-320D-BAEF-3037-A1156BCA5C65}"/>
              </a:ext>
            </a:extLst>
          </p:cNvPr>
          <p:cNvSpPr txBox="1"/>
          <p:nvPr/>
        </p:nvSpPr>
        <p:spPr>
          <a:xfrm>
            <a:off x="2591112" y="1875078"/>
            <a:ext cx="3016587" cy="4228273"/>
          </a:xfrm>
          <a:prstGeom prst="rect">
            <a:avLst/>
          </a:prstGeom>
          <a:noFill/>
        </p:spPr>
        <p:txBody>
          <a:bodyPr wrap="square" rtlCol="0">
            <a:spAutoFit/>
          </a:bodyPr>
          <a:lstStyle/>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ID</a:t>
            </a:r>
          </a:p>
          <a:p>
            <a:pPr marL="342900" marR="0" lvl="0" indent="-342900">
              <a:lnSpc>
                <a:spcPct val="107000"/>
              </a:lnSpc>
              <a:spcBef>
                <a:spcPts val="0"/>
              </a:spcBef>
              <a:spcAft>
                <a:spcPts val="0"/>
              </a:spcAft>
              <a:buFont typeface="Symbol" panose="05050102010706020507" pitchFamily="18" charset="2"/>
              <a:buChar char=""/>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Customer_ID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Month</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Name</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Age</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SSN</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Occupation</a:t>
            </a:r>
          </a:p>
          <a:p>
            <a:pPr marL="342900" marR="0" lvl="0" indent="-342900">
              <a:lnSpc>
                <a:spcPct val="107000"/>
              </a:lnSpc>
              <a:spcBef>
                <a:spcPts val="0"/>
              </a:spcBef>
              <a:spcAft>
                <a:spcPts val="0"/>
              </a:spcAft>
              <a:buFont typeface="Symbol" panose="05050102010706020507" pitchFamily="18" charset="2"/>
              <a:buChar char=""/>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Annual_Income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Monthly_Inhand_Salary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Num_Bank_Accounts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Num_Credit_Card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Interest_Rate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Num_of_Loan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Type_of_Loan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FF97CA3E-D914-6CBA-AC67-84BF2A52E1A7}"/>
              </a:ext>
            </a:extLst>
          </p:cNvPr>
          <p:cNvSpPr txBox="1"/>
          <p:nvPr/>
        </p:nvSpPr>
        <p:spPr>
          <a:xfrm>
            <a:off x="6192727" y="1875077"/>
            <a:ext cx="3184847" cy="4228273"/>
          </a:xfrm>
          <a:prstGeom prst="rect">
            <a:avLst/>
          </a:prstGeom>
          <a:noFill/>
        </p:spPr>
        <p:txBody>
          <a:bodyPr wrap="square">
            <a:spAutoFit/>
          </a:bodyPr>
          <a:lstStyle/>
          <a:p>
            <a:pPr marL="342900" indent="-342900">
              <a:lnSpc>
                <a:spcPct val="107000"/>
              </a:lnSpc>
              <a:buFont typeface="Symbol" panose="05050102010706020507" pitchFamily="18" charset="2"/>
              <a:buChar char=""/>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Delay_from_due_date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Num_of_Delayed_Payment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Changed_Credit_Limit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Num_Credit_Inquiries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Credit_Mix</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Outstanding_Debt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Credit_Utilization_Ratio</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Credit_History_Age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Payment_of_Min_Amount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Total_EMI_per_month</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Amount_invested_monthly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Payment_Behaviour</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Monthly_Balance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Credit_Score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3189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FC292EA-3176-A66B-BAF5-D6ECA21141B0}"/>
              </a:ext>
            </a:extLst>
          </p:cNvPr>
          <p:cNvSpPr/>
          <p:nvPr/>
        </p:nvSpPr>
        <p:spPr>
          <a:xfrm>
            <a:off x="734320" y="121297"/>
            <a:ext cx="9333412" cy="923330"/>
          </a:xfrm>
          <a:prstGeom prst="rect">
            <a:avLst/>
          </a:prstGeom>
          <a:noFill/>
        </p:spPr>
        <p:txBody>
          <a:bodyPr wrap="squar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accent5">
                      <a:lumMod val="60000"/>
                      <a:lumOff val="40000"/>
                    </a:schemeClr>
                  </a:outerShdw>
                </a:effectLst>
                <a:latin typeface="Söhne"/>
              </a:rPr>
              <a:t>Data Preprocessing</a:t>
            </a:r>
            <a:endParaRPr lang="en-US" sz="5400" b="1" dirty="0">
              <a:ln w="9525">
                <a:solidFill>
                  <a:schemeClr val="bg1"/>
                </a:solidFill>
                <a:prstDash val="solid"/>
              </a:ln>
              <a:effectLst>
                <a:outerShdw blurRad="12700" dist="38100" dir="2700000" algn="tl" rotWithShape="0">
                  <a:schemeClr val="accent5">
                    <a:lumMod val="60000"/>
                    <a:lumOff val="40000"/>
                  </a:schemeClr>
                </a:outerShdw>
              </a:effectLst>
            </a:endParaRPr>
          </a:p>
        </p:txBody>
      </p:sp>
      <p:sp>
        <p:nvSpPr>
          <p:cNvPr id="3" name="TextBox 2">
            <a:extLst>
              <a:ext uri="{FF2B5EF4-FFF2-40B4-BE49-F238E27FC236}">
                <a16:creationId xmlns:a16="http://schemas.microsoft.com/office/drawing/2014/main" id="{8A5957D5-8E9B-4137-CE9D-189F53A5841C}"/>
              </a:ext>
            </a:extLst>
          </p:cNvPr>
          <p:cNvSpPr txBox="1"/>
          <p:nvPr/>
        </p:nvSpPr>
        <p:spPr>
          <a:xfrm>
            <a:off x="510385" y="2182448"/>
            <a:ext cx="4686766" cy="2031325"/>
          </a:xfrm>
          <a:prstGeom prst="rect">
            <a:avLst/>
          </a:prstGeom>
          <a:noFill/>
        </p:spPr>
        <p:txBody>
          <a:bodyPr wrap="square" rtlCol="0">
            <a:spAutoFit/>
          </a:bodyPr>
          <a:lstStyle/>
          <a:p>
            <a:pPr marL="285750" indent="-285750">
              <a:buFont typeface="Arial" panose="020B0604020202020204" pitchFamily="34" charset="0"/>
              <a:buChar char="•"/>
            </a:pPr>
            <a:r>
              <a:rPr lang="en-US" dirty="0"/>
              <a:t>Checking unique values in a column.</a:t>
            </a:r>
          </a:p>
          <a:p>
            <a:pPr marL="285750" indent="-285750">
              <a:buFont typeface="Arial" panose="020B0604020202020204" pitchFamily="34" charset="0"/>
              <a:buChar char="•"/>
            </a:pPr>
            <a:r>
              <a:rPr lang="en-US" dirty="0"/>
              <a:t>Filling null values.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Filling values that have irregular values </a:t>
            </a:r>
            <a:r>
              <a:rPr lang="en-US" dirty="0" err="1">
                <a:latin typeface="Arial" panose="020B0604020202020204" pitchFamily="34" charset="0"/>
                <a:cs typeface="Arial" panose="020B0604020202020204" pitchFamily="34" charset="0"/>
              </a:rPr>
              <a:t>eg.</a:t>
            </a:r>
            <a:r>
              <a:rPr lang="en-US" dirty="0">
                <a:latin typeface="Arial" panose="020B0604020202020204" pitchFamily="34" charset="0"/>
                <a:cs typeface="Arial" panose="020B0604020202020204" pitchFamily="34" charset="0"/>
              </a:rPr>
              <a:t> #F%$D@*&amp;8 based on customer id.</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Changing data type to numeric.</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Removing null values.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Checking for duplicated values.</a:t>
            </a:r>
          </a:p>
        </p:txBody>
      </p:sp>
      <p:pic>
        <p:nvPicPr>
          <p:cNvPr id="5" name="Picture 4">
            <a:extLst>
              <a:ext uri="{FF2B5EF4-FFF2-40B4-BE49-F238E27FC236}">
                <a16:creationId xmlns:a16="http://schemas.microsoft.com/office/drawing/2014/main" id="{DD826550-967B-9217-4190-DDE05D5D36F4}"/>
              </a:ext>
            </a:extLst>
          </p:cNvPr>
          <p:cNvPicPr>
            <a:picLocks noChangeAspect="1"/>
          </p:cNvPicPr>
          <p:nvPr/>
        </p:nvPicPr>
        <p:blipFill>
          <a:blip r:embed="rId2"/>
          <a:stretch>
            <a:fillRect/>
          </a:stretch>
        </p:blipFill>
        <p:spPr>
          <a:xfrm>
            <a:off x="6096000" y="2036451"/>
            <a:ext cx="5365317" cy="4420334"/>
          </a:xfrm>
          <a:prstGeom prst="rect">
            <a:avLst/>
          </a:prstGeom>
        </p:spPr>
      </p:pic>
    </p:spTree>
    <p:extLst>
      <p:ext uri="{BB962C8B-B14F-4D97-AF65-F5344CB8AC3E}">
        <p14:creationId xmlns:p14="http://schemas.microsoft.com/office/powerpoint/2010/main" val="806174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570F4C2-050F-EB95-EDB2-EF174335D103}"/>
              </a:ext>
            </a:extLst>
          </p:cNvPr>
          <p:cNvSpPr/>
          <p:nvPr/>
        </p:nvSpPr>
        <p:spPr>
          <a:xfrm>
            <a:off x="2339020" y="-65319"/>
            <a:ext cx="7513981"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accent5">
                      <a:lumMod val="60000"/>
                      <a:lumOff val="40000"/>
                    </a:schemeClr>
                  </a:outerShdw>
                </a:effectLst>
                <a:latin typeface="Söhne"/>
              </a:rPr>
              <a:t>Exploratory Data Analysis</a:t>
            </a:r>
            <a:endParaRPr lang="en-US" sz="5400" b="1" dirty="0">
              <a:ln w="9525">
                <a:solidFill>
                  <a:schemeClr val="bg1"/>
                </a:solidFill>
                <a:prstDash val="solid"/>
              </a:ln>
              <a:effectLst>
                <a:outerShdw blurRad="12700" dist="38100" dir="2700000" algn="tl" rotWithShape="0">
                  <a:schemeClr val="accent5">
                    <a:lumMod val="60000"/>
                    <a:lumOff val="40000"/>
                  </a:schemeClr>
                </a:outerShdw>
              </a:effectLst>
            </a:endParaRPr>
          </a:p>
        </p:txBody>
      </p:sp>
      <p:sp>
        <p:nvSpPr>
          <p:cNvPr id="3" name="TextBox 2">
            <a:extLst>
              <a:ext uri="{FF2B5EF4-FFF2-40B4-BE49-F238E27FC236}">
                <a16:creationId xmlns:a16="http://schemas.microsoft.com/office/drawing/2014/main" id="{F0776787-6148-8706-E71C-CD23C2589C21}"/>
              </a:ext>
            </a:extLst>
          </p:cNvPr>
          <p:cNvSpPr txBox="1"/>
          <p:nvPr/>
        </p:nvSpPr>
        <p:spPr>
          <a:xfrm>
            <a:off x="4984176" y="858011"/>
            <a:ext cx="2223648" cy="369332"/>
          </a:xfrm>
          <a:prstGeom prst="rect">
            <a:avLst/>
          </a:prstGeom>
          <a:noFill/>
        </p:spPr>
        <p:txBody>
          <a:bodyPr wrap="square" rtlCol="0">
            <a:spAutoFit/>
          </a:bodyPr>
          <a:lstStyle/>
          <a:p>
            <a:r>
              <a:rPr lang="en-US" b="0" i="0" dirty="0">
                <a:effectLst/>
                <a:latin typeface="Arial" panose="020B0604020202020204" pitchFamily="34" charset="0"/>
                <a:cs typeface="Arial" panose="020B0604020202020204" pitchFamily="34" charset="0"/>
              </a:rPr>
              <a:t>Univariate Analysis</a:t>
            </a:r>
            <a:endParaRPr lang="en-US" dirty="0">
              <a:latin typeface="Arial" panose="020B0604020202020204" pitchFamily="34" charset="0"/>
              <a:cs typeface="Arial" panose="020B0604020202020204" pitchFamily="34" charset="0"/>
            </a:endParaRPr>
          </a:p>
        </p:txBody>
      </p:sp>
      <p:pic>
        <p:nvPicPr>
          <p:cNvPr id="2050" name="Picture 2">
            <a:extLst>
              <a:ext uri="{FF2B5EF4-FFF2-40B4-BE49-F238E27FC236}">
                <a16:creationId xmlns:a16="http://schemas.microsoft.com/office/drawing/2014/main" id="{F1420795-3C6A-7483-C886-3B7D57F066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129" y="1229294"/>
            <a:ext cx="3739663" cy="28761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78E65F2B-2F66-7A71-D6C9-67515AF03F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8003" y="1227344"/>
            <a:ext cx="3389527" cy="287617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06E547B9-A3D4-3D2A-4560-B57C486E12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92588" y="1227344"/>
            <a:ext cx="2720784" cy="287617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EC330FF2-F661-DA63-0131-3D5712BC5F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129" y="4190175"/>
            <a:ext cx="5727149" cy="2554689"/>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6B9E1E91-4D6D-0C5B-69C1-D87BB5A18F3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0" y="4190175"/>
            <a:ext cx="5727149" cy="2554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8686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a:extLst>
              <a:ext uri="{FF2B5EF4-FFF2-40B4-BE49-F238E27FC236}">
                <a16:creationId xmlns:a16="http://schemas.microsoft.com/office/drawing/2014/main" id="{C676321F-E6B3-2CCD-1150-D60E188F11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415" y="221511"/>
            <a:ext cx="4954137" cy="2558386"/>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a:extLst>
              <a:ext uri="{FF2B5EF4-FFF2-40B4-BE49-F238E27FC236}">
                <a16:creationId xmlns:a16="http://schemas.microsoft.com/office/drawing/2014/main" id="{C8258C97-AAC7-54FF-0056-C1DCE33A1B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0084" y="3099117"/>
            <a:ext cx="4954136" cy="3331029"/>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7">
            <a:extLst>
              <a:ext uri="{FF2B5EF4-FFF2-40B4-BE49-F238E27FC236}">
                <a16:creationId xmlns:a16="http://schemas.microsoft.com/office/drawing/2014/main" id="{428CEAB6-E3A2-54B7-E4E0-7680AC2EBB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1489" y="219986"/>
            <a:ext cx="3275638" cy="2558386"/>
          </a:xfrm>
          <a:prstGeom prst="rect">
            <a:avLst/>
          </a:prstGeom>
          <a:noFill/>
          <a:extLst>
            <a:ext uri="{909E8E84-426E-40DD-AFC4-6F175D3DCCD1}">
              <a14:hiddenFill xmlns:a14="http://schemas.microsoft.com/office/drawing/2010/main">
                <a:solidFill>
                  <a:srgbClr val="FFFFFF"/>
                </a:solidFill>
              </a14:hiddenFill>
            </a:ext>
          </a:extLst>
        </p:spPr>
      </p:pic>
      <p:pic>
        <p:nvPicPr>
          <p:cNvPr id="3081" name="Picture 9">
            <a:extLst>
              <a:ext uri="{FF2B5EF4-FFF2-40B4-BE49-F238E27FC236}">
                <a16:creationId xmlns:a16="http://schemas.microsoft.com/office/drawing/2014/main" id="{719144AE-552E-ED60-68E9-3BBC32A68A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235" y="3061509"/>
            <a:ext cx="3203911" cy="3368637"/>
          </a:xfrm>
          <a:prstGeom prst="rect">
            <a:avLst/>
          </a:prstGeom>
          <a:noFill/>
          <a:extLst>
            <a:ext uri="{909E8E84-426E-40DD-AFC4-6F175D3DCCD1}">
              <a14:hiddenFill xmlns:a14="http://schemas.microsoft.com/office/drawing/2010/main">
                <a:solidFill>
                  <a:srgbClr val="FFFFFF"/>
                </a:solidFill>
              </a14:hiddenFill>
            </a:ext>
          </a:extLst>
        </p:spPr>
      </p:pic>
      <p:pic>
        <p:nvPicPr>
          <p:cNvPr id="3083" name="Picture 11">
            <a:extLst>
              <a:ext uri="{FF2B5EF4-FFF2-40B4-BE49-F238E27FC236}">
                <a16:creationId xmlns:a16="http://schemas.microsoft.com/office/drawing/2014/main" id="{827E8734-D8B2-E170-7441-86B5FD1A96C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52128" y="219987"/>
            <a:ext cx="3303876" cy="2558386"/>
          </a:xfrm>
          <a:prstGeom prst="rect">
            <a:avLst/>
          </a:prstGeom>
          <a:noFill/>
          <a:extLst>
            <a:ext uri="{909E8E84-426E-40DD-AFC4-6F175D3DCCD1}">
              <a14:hiddenFill xmlns:a14="http://schemas.microsoft.com/office/drawing/2010/main">
                <a:solidFill>
                  <a:srgbClr val="FFFFFF"/>
                </a:solidFill>
              </a14:hiddenFill>
            </a:ext>
          </a:extLst>
        </p:spPr>
      </p:pic>
      <p:pic>
        <p:nvPicPr>
          <p:cNvPr id="3089" name="Picture 17">
            <a:extLst>
              <a:ext uri="{FF2B5EF4-FFF2-40B4-BE49-F238E27FC236}">
                <a16:creationId xmlns:a16="http://schemas.microsoft.com/office/drawing/2014/main" id="{E9EC4DFA-9275-C273-41E5-2FA22E78160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47126" y="3099117"/>
            <a:ext cx="3303875" cy="32898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0945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6911040F-4559-B546-4A95-60B0AE2C94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191" y="133254"/>
            <a:ext cx="3816291" cy="295517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4C5D7909-F76C-397B-22D8-C4D7ABBC8C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2524" y="133255"/>
            <a:ext cx="3761724" cy="2955180"/>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7">
            <a:extLst>
              <a:ext uri="{FF2B5EF4-FFF2-40B4-BE49-F238E27FC236}">
                <a16:creationId xmlns:a16="http://schemas.microsoft.com/office/drawing/2014/main" id="{82564BAA-1F90-2ADB-0382-02EA58BBB3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83346" y="133254"/>
            <a:ext cx="3761725" cy="2955180"/>
          </a:xfrm>
          <a:prstGeom prst="rect">
            <a:avLst/>
          </a:prstGeom>
          <a:noFill/>
          <a:extLst>
            <a:ext uri="{909E8E84-426E-40DD-AFC4-6F175D3DCCD1}">
              <a14:hiddenFill xmlns:a14="http://schemas.microsoft.com/office/drawing/2010/main">
                <a:solidFill>
                  <a:srgbClr val="FFFFFF"/>
                </a:solidFill>
              </a14:hiddenFill>
            </a:ext>
          </a:extLst>
        </p:spPr>
      </p:pic>
      <p:pic>
        <p:nvPicPr>
          <p:cNvPr id="4105" name="Picture 9">
            <a:extLst>
              <a:ext uri="{FF2B5EF4-FFF2-40B4-BE49-F238E27FC236}">
                <a16:creationId xmlns:a16="http://schemas.microsoft.com/office/drawing/2014/main" id="{1F1A2C8A-CEF0-C499-ACC1-7ABE15B9498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6191" y="3473319"/>
            <a:ext cx="3939879" cy="3095136"/>
          </a:xfrm>
          <a:prstGeom prst="rect">
            <a:avLst/>
          </a:prstGeom>
          <a:noFill/>
          <a:extLst>
            <a:ext uri="{909E8E84-426E-40DD-AFC4-6F175D3DCCD1}">
              <a14:hiddenFill xmlns:a14="http://schemas.microsoft.com/office/drawing/2010/main">
                <a:solidFill>
                  <a:srgbClr val="FFFFFF"/>
                </a:solidFill>
              </a14:hiddenFill>
            </a:ext>
          </a:extLst>
        </p:spPr>
      </p:pic>
      <p:pic>
        <p:nvPicPr>
          <p:cNvPr id="4107" name="Picture 11">
            <a:extLst>
              <a:ext uri="{FF2B5EF4-FFF2-40B4-BE49-F238E27FC236}">
                <a16:creationId xmlns:a16="http://schemas.microsoft.com/office/drawing/2014/main" id="{FCF5985C-E7A4-3474-A67E-1E15984DFA4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08508" y="3473319"/>
            <a:ext cx="3939878" cy="3095136"/>
          </a:xfrm>
          <a:prstGeom prst="rect">
            <a:avLst/>
          </a:prstGeom>
          <a:noFill/>
          <a:extLst>
            <a:ext uri="{909E8E84-426E-40DD-AFC4-6F175D3DCCD1}">
              <a14:hiddenFill xmlns:a14="http://schemas.microsoft.com/office/drawing/2010/main">
                <a:solidFill>
                  <a:srgbClr val="FFFFFF"/>
                </a:solidFill>
              </a14:hiddenFill>
            </a:ext>
          </a:extLst>
        </p:spPr>
      </p:pic>
      <p:pic>
        <p:nvPicPr>
          <p:cNvPr id="4109" name="Picture 13">
            <a:extLst>
              <a:ext uri="{FF2B5EF4-FFF2-40B4-BE49-F238E27FC236}">
                <a16:creationId xmlns:a16="http://schemas.microsoft.com/office/drawing/2014/main" id="{3315A814-14C5-2ECE-0B82-6564802E012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60824" y="3473319"/>
            <a:ext cx="3108326" cy="3095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8150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570F4C2-050F-EB95-EDB2-EF174335D103}"/>
              </a:ext>
            </a:extLst>
          </p:cNvPr>
          <p:cNvSpPr/>
          <p:nvPr/>
        </p:nvSpPr>
        <p:spPr>
          <a:xfrm>
            <a:off x="2339009" y="-93307"/>
            <a:ext cx="7513981"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accent5">
                      <a:lumMod val="60000"/>
                      <a:lumOff val="40000"/>
                    </a:schemeClr>
                  </a:outerShdw>
                </a:effectLst>
                <a:latin typeface="Söhne"/>
              </a:rPr>
              <a:t>Exploratory Data Analysis</a:t>
            </a:r>
            <a:endParaRPr lang="en-US" sz="5400" b="1" dirty="0">
              <a:ln w="9525">
                <a:solidFill>
                  <a:schemeClr val="bg1"/>
                </a:solidFill>
                <a:prstDash val="solid"/>
              </a:ln>
              <a:effectLst>
                <a:outerShdw blurRad="12700" dist="38100" dir="2700000" algn="tl" rotWithShape="0">
                  <a:schemeClr val="accent5">
                    <a:lumMod val="60000"/>
                    <a:lumOff val="40000"/>
                  </a:schemeClr>
                </a:outerShdw>
              </a:effectLst>
            </a:endParaRPr>
          </a:p>
        </p:txBody>
      </p:sp>
      <p:sp>
        <p:nvSpPr>
          <p:cNvPr id="3" name="TextBox 2">
            <a:extLst>
              <a:ext uri="{FF2B5EF4-FFF2-40B4-BE49-F238E27FC236}">
                <a16:creationId xmlns:a16="http://schemas.microsoft.com/office/drawing/2014/main" id="{F0776787-6148-8706-E71C-CD23C2589C21}"/>
              </a:ext>
            </a:extLst>
          </p:cNvPr>
          <p:cNvSpPr txBox="1"/>
          <p:nvPr/>
        </p:nvSpPr>
        <p:spPr>
          <a:xfrm>
            <a:off x="5022980" y="830023"/>
            <a:ext cx="2146038"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Bivariate Analysis</a:t>
            </a:r>
          </a:p>
        </p:txBody>
      </p:sp>
      <p:pic>
        <p:nvPicPr>
          <p:cNvPr id="5122" name="Picture 2">
            <a:extLst>
              <a:ext uri="{FF2B5EF4-FFF2-40B4-BE49-F238E27FC236}">
                <a16:creationId xmlns:a16="http://schemas.microsoft.com/office/drawing/2014/main" id="{C5507D9E-5556-F155-B7F1-DD8AA79E40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7633" y="1191331"/>
            <a:ext cx="3766151" cy="272192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CB59493A-0842-0F6D-1E56-22A7FF90C1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962" y="4045561"/>
            <a:ext cx="3539034" cy="273797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8FD4924E-999E-AEEE-2A92-CE6107F693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961" y="1183309"/>
            <a:ext cx="3539034" cy="2737969"/>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CC2FA64B-A292-21F8-CA72-446C4B6D026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80422" y="830023"/>
            <a:ext cx="3120869" cy="3090111"/>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a:extLst>
              <a:ext uri="{FF2B5EF4-FFF2-40B4-BE49-F238E27FC236}">
                <a16:creationId xmlns:a16="http://schemas.microsoft.com/office/drawing/2014/main" id="{4A06A161-0276-6135-B500-A457236CF9D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83698" y="4045561"/>
            <a:ext cx="3677147" cy="2733983"/>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a:extLst>
              <a:ext uri="{FF2B5EF4-FFF2-40B4-BE49-F238E27FC236}">
                <a16:creationId xmlns:a16="http://schemas.microsoft.com/office/drawing/2014/main" id="{489B1BD6-5457-6319-28DB-A77F58E4466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08303" y="4045561"/>
            <a:ext cx="3666213" cy="2742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62067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696</TotalTime>
  <Words>481</Words>
  <Application>Microsoft Office PowerPoint</Application>
  <PresentationFormat>Widescreen</PresentationFormat>
  <Paragraphs>92</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Century Gothic</vt:lpstr>
      <vt:lpstr>Courier New</vt:lpstr>
      <vt:lpstr>Söhne</vt:lpstr>
      <vt:lpstr>Symbol</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Rakesh Hansrajani</dc:creator>
  <cp:lastModifiedBy>Rakesh Hansrajani</cp:lastModifiedBy>
  <cp:revision>20</cp:revision>
  <dcterms:created xsi:type="dcterms:W3CDTF">2023-08-15T02:44:32Z</dcterms:created>
  <dcterms:modified xsi:type="dcterms:W3CDTF">2023-08-16T19:18:52Z</dcterms:modified>
</cp:coreProperties>
</file>