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0" r:id="rId5"/>
    <p:sldId id="261" r:id="rId6"/>
    <p:sldId id="270" r:id="rId7"/>
    <p:sldId id="271" r:id="rId8"/>
    <p:sldId id="263" r:id="rId9"/>
    <p:sldId id="264" r:id="rId10"/>
    <p:sldId id="265" r:id="rId11"/>
    <p:sldId id="266" r:id="rId12"/>
    <p:sldId id="27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568A-91B9-5EED-D584-DE99B7C71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35B98-B267-1044-4FE8-C33970B74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95EA4-C8B2-863B-4C2F-8251F82A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E69-FC01-45B9-8236-5B58DA0240F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0D26-FC73-6E05-9383-306E53C0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72498-489B-3C5E-1B75-631D05BA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E300-B7E2-4010-83F5-55EA19E0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E2B8-2486-35FF-81B4-8C78236F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70C23-31D9-C6C7-CD57-C361351AB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8CE2C-5639-2CF2-6598-66BDFE9B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E69-FC01-45B9-8236-5B58DA0240F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982C-29A6-A6EB-CFC7-01D882C4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F8C5-FECD-0E8C-DBDC-F3FD5EFB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E300-B7E2-4010-83F5-55EA19E0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8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80793-4BC4-5FB9-0EB0-C7D4130E1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BCC7D-DFC8-FC1A-E573-DD65F5F37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5391-59B1-F4F1-E84A-42615861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E69-FC01-45B9-8236-5B58DA0240F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1EA07-F84C-FF9B-5CEB-3155482A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6DD3-EF00-A082-6C2D-09F3A148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E300-B7E2-4010-83F5-55EA19E0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0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97E2-7CEF-C393-433D-C8045603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7B079-6197-63AC-C5C7-099A63FE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65927-1E93-D26C-B7F5-5D2F6D9F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E69-FC01-45B9-8236-5B58DA0240F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57EB-D65C-DA25-61D7-739C6972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BC62B-3AAB-850B-6C56-E6014654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E300-B7E2-4010-83F5-55EA19E0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0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DA25-7518-1EF5-9EC9-6DCC017E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9E4AC-C6C1-563C-7127-D817F6D90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99C85-AE35-3780-485C-C76DA5AB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E69-FC01-45B9-8236-5B58DA0240F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9251B-86A2-6471-6B55-C5450856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7956-DC43-132A-DB08-10CFCE4C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E300-B7E2-4010-83F5-55EA19E0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448C-E862-D4AD-6CAA-A5E12E3F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80557-AF59-7DD1-21A9-AABB5957A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C1E0E-AE1A-5D03-4518-56D07577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4F023-2B59-DD57-EEEB-7301CD72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E69-FC01-45B9-8236-5B58DA0240F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4CFDE-C287-6428-A254-C932766D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0F656-909B-8FFC-54F0-DC603D31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E300-B7E2-4010-83F5-55EA19E0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0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0CFC-E84E-826A-61AB-C8A4C50F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AB75-43B1-0808-BDB4-FCE95B606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34B42-9900-6D24-D424-3359061EE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5BA75-EA96-834F-B25A-48F098604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92651-8EB8-4C4F-C9B8-FFD27C877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F5E9E-5C2E-DBCC-D3FF-C13A59994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E69-FC01-45B9-8236-5B58DA0240F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7A430-177B-4152-6ECC-00C4D20A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872CA-94DF-86DF-47B6-3C050062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E300-B7E2-4010-83F5-55EA19E0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4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5E92-7670-A60D-8A59-9AD0CC36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B22C6-6CAC-3CCF-675A-F3876E60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E69-FC01-45B9-8236-5B58DA0240F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8BCA1-4C4D-104B-3734-58E2EBB6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F7A8D-C073-AD2B-7A29-242967A4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E300-B7E2-4010-83F5-55EA19E0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51489-C944-24AC-C942-2033EFEC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E69-FC01-45B9-8236-5B58DA0240F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A2440-3D61-A6C4-4275-0F38D504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94AA4-E76F-6AAA-FFBE-3490A2EF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E300-B7E2-4010-83F5-55EA19E0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D1FC-DB1F-1BC4-B638-A7480934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B8D2-BBC0-FEE2-E0CF-4F5341BBC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67CFD-5AF8-562A-012D-39C8922A5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B5A17-EF2B-E098-8F1E-FD93904B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E69-FC01-45B9-8236-5B58DA0240F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31B70-1F00-8A5F-A976-2C901757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43B03-E808-2DC5-C314-5844B9FD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E300-B7E2-4010-83F5-55EA19E0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1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C24B-E762-DE6D-3AB3-3CE1DF6E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6EF2B-9628-B06D-0107-6282AD434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C03CF-26A2-D9A7-BBD4-EEAC2B085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F3087-63DB-DB82-0B11-A0B943AF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E69-FC01-45B9-8236-5B58DA0240F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CEE28-F71F-3BC3-B1D9-8AD3483E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7EFC4-B4E3-8790-1AF1-236F7C40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E300-B7E2-4010-83F5-55EA19E0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6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32350-49A3-12CB-8AEF-8B91CFA0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B5C5C-11AB-580E-4089-CF95BBD0F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CDBAC-2670-1EC0-AC44-C4143E2A4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F5E69-FC01-45B9-8236-5B58DA0240F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E170-81C5-C70C-4919-DB3318BAA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5A5B7-6CA2-A860-DD64-F8C64CC53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2E300-B7E2-4010-83F5-55EA19E0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4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32ECD7-E488-4A44-0B90-7B95F497768F}"/>
              </a:ext>
            </a:extLst>
          </p:cNvPr>
          <p:cNvSpPr/>
          <p:nvPr/>
        </p:nvSpPr>
        <p:spPr>
          <a:xfrm>
            <a:off x="2062471" y="714886"/>
            <a:ext cx="806705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i="0" dirty="0">
                <a:solidFill>
                  <a:srgbClr val="374151"/>
                </a:solidFill>
                <a:effectLst/>
                <a:latin typeface="Söhne"/>
              </a:rPr>
              <a:t>Problem Statement:</a:t>
            </a:r>
          </a:p>
          <a:p>
            <a:pPr algn="ctr"/>
            <a:r>
              <a:rPr lang="en-US" sz="5400" b="0" i="0" dirty="0">
                <a:solidFill>
                  <a:srgbClr val="374151"/>
                </a:solidFill>
                <a:effectLst/>
                <a:latin typeface="Söhne"/>
              </a:rPr>
              <a:t>Predicting job callback rates based on various job and candidate attributes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76ED91-0BA3-ED7B-A5DD-7D6D5F5B39EE}"/>
              </a:ext>
            </a:extLst>
          </p:cNvPr>
          <p:cNvSpPr/>
          <p:nvPr/>
        </p:nvSpPr>
        <p:spPr>
          <a:xfrm>
            <a:off x="6753982" y="5763638"/>
            <a:ext cx="5234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700" cap="none" spc="0" dirty="0">
                <a:ln w="0"/>
                <a:solidFill>
                  <a:srgbClr val="202124"/>
                </a:solidFill>
                <a:latin typeface="Roboto" panose="02000000000000000000" pitchFamily="2" charset="0"/>
              </a:rPr>
              <a:t>Presented by: Rakesh Hansrajani</a:t>
            </a:r>
          </a:p>
          <a:p>
            <a:pPr algn="ctr"/>
            <a:r>
              <a:rPr lang="en-US" sz="2700" b="0" dirty="0">
                <a:ln w="0"/>
                <a:solidFill>
                  <a:srgbClr val="2021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</a:rPr>
              <a:t>Date: 08/07/2023</a:t>
            </a:r>
            <a:endParaRPr lang="en-US" sz="2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98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A39E27-6BA6-91FC-72FE-65FBF2B9F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0" y="892123"/>
            <a:ext cx="11532637" cy="593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21B057-49D0-9246-9D65-BD076FA3604B}"/>
              </a:ext>
            </a:extLst>
          </p:cNvPr>
          <p:cNvSpPr/>
          <p:nvPr/>
        </p:nvSpPr>
        <p:spPr>
          <a:xfrm>
            <a:off x="1561320" y="-55986"/>
            <a:ext cx="90320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i="0" dirty="0">
                <a:solidFill>
                  <a:srgbClr val="374151"/>
                </a:solidFill>
                <a:effectLst/>
                <a:latin typeface="Söhne"/>
              </a:rPr>
              <a:t>Model Comparison: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772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A3D6ED-D649-7C5C-FBCA-07AD20659820}"/>
              </a:ext>
            </a:extLst>
          </p:cNvPr>
          <p:cNvSpPr/>
          <p:nvPr/>
        </p:nvSpPr>
        <p:spPr>
          <a:xfrm>
            <a:off x="1579982" y="0"/>
            <a:ext cx="90320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rgbClr val="374151"/>
                </a:solidFill>
                <a:latin typeface="Söhne"/>
              </a:rPr>
              <a:t>Results</a:t>
            </a:r>
            <a:r>
              <a:rPr lang="en-US" sz="5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ED7D0-976B-767C-2DD2-4839D034AC21}"/>
              </a:ext>
            </a:extLst>
          </p:cNvPr>
          <p:cNvSpPr txBox="1"/>
          <p:nvPr/>
        </p:nvSpPr>
        <p:spPr>
          <a:xfrm>
            <a:off x="979715" y="923330"/>
            <a:ext cx="42547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Classifier is best performing model for this data. </a:t>
            </a:r>
          </a:p>
          <a:p>
            <a:r>
              <a:rPr lang="en-US" dirty="0"/>
              <a:t>Important evaluation parameters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Train Score:  0.998988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Test Score:  0.952381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AUC Score:  0.983511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Precision Score:  0.981437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Recall Score: 0.925419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Accuracy Score:  0.952381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f1-score: 0.952605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07E404-3769-E520-82F5-D75C7EC1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6" y="4063608"/>
            <a:ext cx="4512905" cy="291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E042C0F-DD47-570A-29E0-12E9499A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263" y="1115476"/>
            <a:ext cx="6264581" cy="508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04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C115FD-0A95-644F-868A-80D9BD84CF29}"/>
              </a:ext>
            </a:extLst>
          </p:cNvPr>
          <p:cNvSpPr/>
          <p:nvPr/>
        </p:nvSpPr>
        <p:spPr>
          <a:xfrm>
            <a:off x="1579982" y="0"/>
            <a:ext cx="90320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rgbClr val="374151"/>
                </a:solidFill>
                <a:latin typeface="Söhne"/>
              </a:rPr>
              <a:t>Scope of Improvement</a:t>
            </a:r>
            <a:r>
              <a:rPr lang="en-US" sz="5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B3C99-B12C-3026-EA99-E5B64897A3C7}"/>
              </a:ext>
            </a:extLst>
          </p:cNvPr>
          <p:cNvSpPr txBox="1"/>
          <p:nvPr/>
        </p:nvSpPr>
        <p:spPr>
          <a:xfrm>
            <a:off x="1464905" y="1129004"/>
            <a:ext cx="822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dataset imbalanced and had 92% values in not receiving callbacks. We can ask client to provide better data so that we can improve the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263409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B5EB4F-98C1-DDFD-C517-6EAC1CC5E5ED}"/>
              </a:ext>
            </a:extLst>
          </p:cNvPr>
          <p:cNvSpPr/>
          <p:nvPr/>
        </p:nvSpPr>
        <p:spPr>
          <a:xfrm>
            <a:off x="1579982" y="765110"/>
            <a:ext cx="903203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listening patiently and being attentive throughout the presentation.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DBCB02-511A-2888-8C6E-1402DD00D5D9}"/>
              </a:ext>
            </a:extLst>
          </p:cNvPr>
          <p:cNvSpPr/>
          <p:nvPr/>
        </p:nvSpPr>
        <p:spPr>
          <a:xfrm>
            <a:off x="1579981" y="4040898"/>
            <a:ext cx="90320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answer your questions!</a:t>
            </a:r>
          </a:p>
        </p:txBody>
      </p:sp>
    </p:spTree>
    <p:extLst>
      <p:ext uri="{BB962C8B-B14F-4D97-AF65-F5344CB8AC3E}">
        <p14:creationId xmlns:p14="http://schemas.microsoft.com/office/powerpoint/2010/main" val="66653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1AB43B2-3AE3-AC66-7B4E-C9A4D467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04947"/>
              </p:ext>
            </p:extLst>
          </p:nvPr>
        </p:nvGraphicFramePr>
        <p:xfrm>
          <a:off x="690465" y="883639"/>
          <a:ext cx="10431624" cy="580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845">
                  <a:extLst>
                    <a:ext uri="{9D8B030D-6E8A-4147-A177-3AD203B41FA5}">
                      <a16:colId xmlns:a16="http://schemas.microsoft.com/office/drawing/2014/main" val="1620782284"/>
                    </a:ext>
                  </a:extLst>
                </a:gridCol>
                <a:gridCol w="1931437">
                  <a:extLst>
                    <a:ext uri="{9D8B030D-6E8A-4147-A177-3AD203B41FA5}">
                      <a16:colId xmlns:a16="http://schemas.microsoft.com/office/drawing/2014/main" val="3053419367"/>
                    </a:ext>
                  </a:extLst>
                </a:gridCol>
                <a:gridCol w="5682342">
                  <a:extLst>
                    <a:ext uri="{9D8B030D-6E8A-4147-A177-3AD203B41FA5}">
                      <a16:colId xmlns:a16="http://schemas.microsoft.com/office/drawing/2014/main" val="3052538802"/>
                    </a:ext>
                  </a:extLst>
                </a:gridCol>
              </a:tblGrid>
              <a:tr h="37334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188908"/>
                  </a:ext>
                </a:extLst>
              </a:tr>
              <a:tr h="5892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job_city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Chicago, Boston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63006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job_industry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other_service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business_and_personal_service</a:t>
                      </a:r>
                      <a:r>
                        <a:rPr lang="en-US" dirty="0"/>
                        <a:t>,  </a:t>
                      </a:r>
                      <a:r>
                        <a:rPr lang="en-US" dirty="0" err="1"/>
                        <a:t>wholesale_and_retail_trade</a:t>
                      </a:r>
                      <a:r>
                        <a:rPr lang="en-US" dirty="0"/>
                        <a:t>, manufacturing,  </a:t>
                      </a:r>
                      <a:r>
                        <a:rPr lang="en-US" dirty="0" err="1"/>
                        <a:t>finance_insurance_real_estate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transportation_communication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01607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Secretary, </a:t>
                      </a:r>
                      <a:r>
                        <a:rPr lang="en-US" dirty="0" err="1"/>
                        <a:t>retail_sales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sales_rep</a:t>
                      </a:r>
                      <a:r>
                        <a:rPr lang="en-US" dirty="0"/>
                        <a:t>, manager, clerical, supervisor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5054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job_equal_opp_employer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876572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job_req_any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88705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job_req_communication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53534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job_req_education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27749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job_req_min_experience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0.5,1,2,3,4,5,6,7,8,9,10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86173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job_req_computer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129000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job_req_organization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678250"/>
                  </a:ext>
                </a:extLst>
              </a:tr>
              <a:tr h="401589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job_req_school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none_listed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some_college</a:t>
                      </a:r>
                      <a:r>
                        <a:rPr lang="en-US" dirty="0"/>
                        <a:t>, college, </a:t>
                      </a:r>
                      <a:r>
                        <a:rPr lang="en-US" dirty="0" err="1"/>
                        <a:t>high_school_grad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10178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B24906D-9625-505B-FEEB-3D61D98F67EA}"/>
              </a:ext>
            </a:extLst>
          </p:cNvPr>
          <p:cNvSpPr/>
          <p:nvPr/>
        </p:nvSpPr>
        <p:spPr>
          <a:xfrm>
            <a:off x="2575248" y="9331"/>
            <a:ext cx="60707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i="0" dirty="0">
                <a:solidFill>
                  <a:srgbClr val="374151"/>
                </a:solidFill>
                <a:effectLst/>
                <a:latin typeface="Söhne"/>
              </a:rPr>
              <a:t>Understanding Data: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866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9F66DF84-EB29-0ADB-E5DA-95ADD0AF4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4140"/>
              </p:ext>
            </p:extLst>
          </p:nvPr>
        </p:nvGraphicFramePr>
        <p:xfrm>
          <a:off x="951722" y="230495"/>
          <a:ext cx="9610531" cy="618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339">
                  <a:extLst>
                    <a:ext uri="{9D8B030D-6E8A-4147-A177-3AD203B41FA5}">
                      <a16:colId xmlns:a16="http://schemas.microsoft.com/office/drawing/2014/main" val="1620782284"/>
                    </a:ext>
                  </a:extLst>
                </a:gridCol>
                <a:gridCol w="1191707">
                  <a:extLst>
                    <a:ext uri="{9D8B030D-6E8A-4147-A177-3AD203B41FA5}">
                      <a16:colId xmlns:a16="http://schemas.microsoft.com/office/drawing/2014/main" val="3053419367"/>
                    </a:ext>
                  </a:extLst>
                </a:gridCol>
                <a:gridCol w="5737485">
                  <a:extLst>
                    <a:ext uri="{9D8B030D-6E8A-4147-A177-3AD203B41FA5}">
                      <a16:colId xmlns:a16="http://schemas.microsoft.com/office/drawing/2014/main" val="3052538802"/>
                    </a:ext>
                  </a:extLst>
                </a:gridCol>
              </a:tblGrid>
              <a:tr h="37334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188908"/>
                  </a:ext>
                </a:extLst>
              </a:tr>
              <a:tr h="5892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race 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black, white, brown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63006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dirty="0"/>
                        <a:t>gender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Male,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01607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dirty="0" err="1"/>
                        <a:t>years_college</a:t>
                      </a:r>
                      <a:r>
                        <a:rPr lang="en-US" sz="1800" dirty="0"/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0, 1,2,3,4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5054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dirty="0" err="1"/>
                        <a:t>college_degree</a:t>
                      </a:r>
                      <a:r>
                        <a:rPr lang="en-US" sz="1800" dirty="0"/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876572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dirty="0"/>
                        <a:t>honors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88705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dirty="0" err="1"/>
                        <a:t>worked_during_school</a:t>
                      </a:r>
                      <a:r>
                        <a:rPr lang="en-US" sz="1800" dirty="0"/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53534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dirty="0" err="1"/>
                        <a:t>years_experience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1-44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27749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dirty="0" err="1"/>
                        <a:t>computer_skills</a:t>
                      </a:r>
                      <a:r>
                        <a:rPr lang="en-US" sz="1800" dirty="0"/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86173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dirty="0" err="1"/>
                        <a:t>special_skills</a:t>
                      </a:r>
                      <a:r>
                        <a:rPr lang="en-US" sz="1800" dirty="0"/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129000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dirty="0"/>
                        <a:t>volunteer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678250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dirty="0"/>
                        <a:t>military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101784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dirty="0" err="1"/>
                        <a:t>employment_holes</a:t>
                      </a:r>
                      <a:r>
                        <a:rPr lang="en-US" sz="1800" dirty="0"/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858834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dirty="0" err="1"/>
                        <a:t>has_email_address</a:t>
                      </a:r>
                      <a:r>
                        <a:rPr lang="en-US" sz="1800" dirty="0"/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60298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dirty="0" err="1"/>
                        <a:t>resume_quality</a:t>
                      </a:r>
                      <a:r>
                        <a:rPr lang="en-US" sz="1800" dirty="0"/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High,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400921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r>
                        <a:rPr lang="en-US" sz="1800" dirty="0" err="1"/>
                        <a:t>received_callback</a:t>
                      </a:r>
                      <a:r>
                        <a:rPr lang="en-US" sz="1800" dirty="0"/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54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47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3E6852-A25D-EB7B-AC08-BD9AB922870F}"/>
              </a:ext>
            </a:extLst>
          </p:cNvPr>
          <p:cNvSpPr/>
          <p:nvPr/>
        </p:nvSpPr>
        <p:spPr>
          <a:xfrm>
            <a:off x="2575248" y="9331"/>
            <a:ext cx="60707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i="0" dirty="0">
                <a:solidFill>
                  <a:srgbClr val="374151"/>
                </a:solidFill>
                <a:effectLst/>
                <a:latin typeface="Söhne"/>
              </a:rPr>
              <a:t>Data Preprocessing: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0DD89-C500-D262-262B-CC3AF3AC1E7F}"/>
              </a:ext>
            </a:extLst>
          </p:cNvPr>
          <p:cNvSpPr txBox="1"/>
          <p:nvPr/>
        </p:nvSpPr>
        <p:spPr>
          <a:xfrm>
            <a:off x="1464905" y="1129004"/>
            <a:ext cx="91813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Importing all the required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</a:t>
            </a:r>
            <a:r>
              <a:rPr lang="en-US" dirty="0" err="1"/>
              <a:t>dataframe</a:t>
            </a:r>
            <a:r>
              <a:rPr lang="en-US" dirty="0"/>
              <a:t> from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data set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Dropping ‘</a:t>
            </a:r>
            <a:r>
              <a:rPr lang="en-US" dirty="0" err="1"/>
              <a:t>firstname</a:t>
            </a:r>
            <a:r>
              <a:rPr lang="en-US" dirty="0"/>
              <a:t>' and ‘</a:t>
            </a:r>
            <a:r>
              <a:rPr lang="en-US" dirty="0" err="1"/>
              <a:t>job_ad_id</a:t>
            </a:r>
            <a:r>
              <a:rPr lang="en-US" dirty="0"/>
              <a:t>' column as it will not affect the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Dropping column '</a:t>
            </a:r>
            <a:r>
              <a:rPr lang="en-US" dirty="0" err="1"/>
              <a:t>job_ownership</a:t>
            </a:r>
            <a:r>
              <a:rPr lang="en-US" dirty="0"/>
              <a:t>' and '</a:t>
            </a:r>
            <a:r>
              <a:rPr lang="en-US" dirty="0" err="1"/>
              <a:t>job_fed_contractor</a:t>
            </a:r>
            <a:r>
              <a:rPr lang="en-US" dirty="0"/>
              <a:t>' as it is not much important and have more than 35%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duplicated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rows with null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job_req_min_experience</a:t>
            </a:r>
            <a:r>
              <a:rPr lang="en-US" dirty="0"/>
              <a:t>’ column has ‘some’ value, replacing it with 0,1,2 </a:t>
            </a:r>
          </a:p>
        </p:txBody>
      </p:sp>
    </p:spTree>
    <p:extLst>
      <p:ext uri="{BB962C8B-B14F-4D97-AF65-F5344CB8AC3E}">
        <p14:creationId xmlns:p14="http://schemas.microsoft.com/office/powerpoint/2010/main" val="214295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5FDDC7-A95C-7453-3465-83319C5F3336}"/>
              </a:ext>
            </a:extLst>
          </p:cNvPr>
          <p:cNvSpPr/>
          <p:nvPr/>
        </p:nvSpPr>
        <p:spPr>
          <a:xfrm>
            <a:off x="0" y="-93309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i="0" dirty="0">
                <a:solidFill>
                  <a:srgbClr val="374151"/>
                </a:solidFill>
                <a:effectLst/>
                <a:latin typeface="Söhne"/>
              </a:rPr>
              <a:t>Exploratory Data Analysis for Jobs: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413EA3-4F9B-6AC2-64C4-BAE8B203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" y="807222"/>
            <a:ext cx="3762734" cy="2822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DBE4E5-0D13-B26D-11C9-109540406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93" y="830021"/>
            <a:ext cx="4574360" cy="3037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8184F4-71D6-32BA-1BFE-C756D9513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43" y="830021"/>
            <a:ext cx="4123944" cy="3092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D912D6-3632-912D-336F-BB17A95D9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095" y="3606472"/>
            <a:ext cx="4123944" cy="30929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BFEE76-BDAF-69BC-42BE-CD1B39DC13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197" y="3662079"/>
            <a:ext cx="4049802" cy="30373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DAE8FD8-FD05-49F3-650D-77A482A8E0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" y="3662079"/>
            <a:ext cx="3762733" cy="282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7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8A4F82-AFA7-D188-5849-B8576C889506}"/>
              </a:ext>
            </a:extLst>
          </p:cNvPr>
          <p:cNvSpPr/>
          <p:nvPr/>
        </p:nvSpPr>
        <p:spPr>
          <a:xfrm>
            <a:off x="0" y="-93309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i="0" dirty="0">
                <a:solidFill>
                  <a:srgbClr val="374151"/>
                </a:solidFill>
                <a:effectLst/>
                <a:latin typeface="Söhne"/>
              </a:rPr>
              <a:t>Exploratory Data Analysis for Applicant: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2262F-23B6-850A-2FBD-69CBBFB9F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8" y="4049788"/>
            <a:ext cx="3744283" cy="2808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DD9096-FDB2-BACB-D927-13BC5EBFE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341" y="931058"/>
            <a:ext cx="4014659" cy="3010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3A0DAD-3EEE-E6C0-A001-B92E99B9B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95" y="860346"/>
            <a:ext cx="4144670" cy="31085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528B0A-48B5-0249-DEE7-3EEF7475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979" y="3722511"/>
            <a:ext cx="4180652" cy="3135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8AA70F-E790-22F9-16BF-8303149E5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305" y="4037558"/>
            <a:ext cx="3507694" cy="26307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56E41C-7E85-37A2-429D-260621131C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982"/>
            <a:ext cx="4450087" cy="333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7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A56DAD-5A1F-2398-5987-FDD9AE077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" y="0"/>
            <a:ext cx="4488025" cy="3366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DE1AFE-8043-50DC-BBF2-59A97B192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572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6903E-1528-EA79-9119-D2550251A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-785326"/>
            <a:ext cx="7828384" cy="78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7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2C9915-6FEF-FF40-82CF-AA7C01206FF2}"/>
              </a:ext>
            </a:extLst>
          </p:cNvPr>
          <p:cNvSpPr/>
          <p:nvPr/>
        </p:nvSpPr>
        <p:spPr>
          <a:xfrm>
            <a:off x="2575247" y="9331"/>
            <a:ext cx="81456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i="0" dirty="0">
                <a:solidFill>
                  <a:srgbClr val="374151"/>
                </a:solidFill>
                <a:effectLst/>
                <a:latin typeface="Söhne"/>
              </a:rPr>
              <a:t>Model Preprocessing: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773D8-6131-12FC-1951-A49EF269F11B}"/>
              </a:ext>
            </a:extLst>
          </p:cNvPr>
          <p:cNvSpPr txBox="1"/>
          <p:nvPr/>
        </p:nvSpPr>
        <p:spPr>
          <a:xfrm>
            <a:off x="3263196" y="1131753"/>
            <a:ext cx="6242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one hot encoding to categorical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SMOTE as the dependent variable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Function to </a:t>
            </a:r>
            <a:r>
              <a:rPr lang="en-US" dirty="0" err="1"/>
              <a:t>evalute</a:t>
            </a:r>
            <a:r>
              <a:rPr lang="en-US" dirty="0"/>
              <a:t> the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Function to plot roc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Function to compare performance of all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Selecting dependent and independent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Splitting train test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0384A-EEEA-2DAE-7223-5430EADC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19" y="3172409"/>
            <a:ext cx="4914122" cy="3685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4E35FC-FDF2-E0A5-E9E3-E15A31B00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9" y="3256384"/>
            <a:ext cx="4802155" cy="360161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F70C2B5-05F0-854F-D63D-3D18DA8BEB5B}"/>
              </a:ext>
            </a:extLst>
          </p:cNvPr>
          <p:cNvSpPr/>
          <p:nvPr/>
        </p:nvSpPr>
        <p:spPr>
          <a:xfrm>
            <a:off x="5004319" y="4595326"/>
            <a:ext cx="1676400" cy="9237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SMOTE</a:t>
            </a:r>
          </a:p>
        </p:txBody>
      </p:sp>
    </p:spTree>
    <p:extLst>
      <p:ext uri="{BB962C8B-B14F-4D97-AF65-F5344CB8AC3E}">
        <p14:creationId xmlns:p14="http://schemas.microsoft.com/office/powerpoint/2010/main" val="324155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3E837E-5544-8839-65D1-949B5644E020}"/>
              </a:ext>
            </a:extLst>
          </p:cNvPr>
          <p:cNvSpPr/>
          <p:nvPr/>
        </p:nvSpPr>
        <p:spPr>
          <a:xfrm>
            <a:off x="1579982" y="0"/>
            <a:ext cx="90320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i="0" dirty="0">
                <a:solidFill>
                  <a:srgbClr val="374151"/>
                </a:solidFill>
                <a:effectLst/>
                <a:latin typeface="Söhne"/>
              </a:rPr>
              <a:t>Applying multiple algorithms: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B95CF-C9E6-3C91-FAF3-A11007A62C84}"/>
              </a:ext>
            </a:extLst>
          </p:cNvPr>
          <p:cNvSpPr txBox="1"/>
          <p:nvPr/>
        </p:nvSpPr>
        <p:spPr>
          <a:xfrm>
            <a:off x="1464905" y="1129004"/>
            <a:ext cx="39001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Logistic Regression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Logistic Regression (using SGD)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Decision Tree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Decision Tree with Pruning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Random Forest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Random Forest with Pruning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Bagging Ensemble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AdaBoost Ensemble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XGBoost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Ensemble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Naive Bayes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K-Nearest Neighbors (KNN)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Support Vector Machines (SVM)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SVM with Hyperparametric tuning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193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560</Words>
  <Application>Microsoft Office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Roboto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Hansrajani</dc:creator>
  <cp:lastModifiedBy>Rakesh Hansrajani</cp:lastModifiedBy>
  <cp:revision>20</cp:revision>
  <dcterms:created xsi:type="dcterms:W3CDTF">2023-07-08T12:53:58Z</dcterms:created>
  <dcterms:modified xsi:type="dcterms:W3CDTF">2023-07-09T14:20:52Z</dcterms:modified>
</cp:coreProperties>
</file>