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6" r:id="rId3"/>
    <p:sldId id="292" r:id="rId4"/>
    <p:sldId id="257" r:id="rId5"/>
    <p:sldId id="258" r:id="rId6"/>
    <p:sldId id="259" r:id="rId7"/>
    <p:sldId id="260" r:id="rId8"/>
    <p:sldId id="261"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6" r:id="rId22"/>
    <p:sldId id="278" r:id="rId23"/>
    <p:sldId id="293" r:id="rId24"/>
    <p:sldId id="279" r:id="rId25"/>
    <p:sldId id="280" r:id="rId26"/>
    <p:sldId id="282"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Singh" userId="7ba7a16af71c7928" providerId="LiveId" clId="{F93FED80-6948-4F11-9CD7-73C86F9BE8A7}"/>
    <pc:docChg chg="custSel addSld modSld">
      <pc:chgData name="Rakesh Singh" userId="7ba7a16af71c7928" providerId="LiveId" clId="{F93FED80-6948-4F11-9CD7-73C86F9BE8A7}" dt="2023-06-27T16:41:36.190" v="131" actId="14100"/>
      <pc:docMkLst>
        <pc:docMk/>
      </pc:docMkLst>
      <pc:sldChg chg="addSp delSp modSp mod">
        <pc:chgData name="Rakesh Singh" userId="7ba7a16af71c7928" providerId="LiveId" clId="{F93FED80-6948-4F11-9CD7-73C86F9BE8A7}" dt="2023-06-24T18:01:21.950" v="37" actId="14100"/>
        <pc:sldMkLst>
          <pc:docMk/>
          <pc:sldMk cId="371630843" sldId="256"/>
        </pc:sldMkLst>
        <pc:spChg chg="mod">
          <ac:chgData name="Rakesh Singh" userId="7ba7a16af71c7928" providerId="LiveId" clId="{F93FED80-6948-4F11-9CD7-73C86F9BE8A7}" dt="2023-06-23T16:16:28.547" v="6" actId="122"/>
          <ac:spMkLst>
            <pc:docMk/>
            <pc:sldMk cId="371630843" sldId="256"/>
            <ac:spMk id="2" creationId="{5D2BE710-5FDC-0CFF-5CB1-B9CFF6EE8DFE}"/>
          </ac:spMkLst>
        </pc:spChg>
        <pc:spChg chg="mod">
          <ac:chgData name="Rakesh Singh" userId="7ba7a16af71c7928" providerId="LiveId" clId="{F93FED80-6948-4F11-9CD7-73C86F9BE8A7}" dt="2023-06-23T16:19:59.609" v="26" actId="20577"/>
          <ac:spMkLst>
            <pc:docMk/>
            <pc:sldMk cId="371630843" sldId="256"/>
            <ac:spMk id="3" creationId="{92D111C8-40D5-6368-16DF-E46D55EA5E2F}"/>
          </ac:spMkLst>
        </pc:spChg>
        <pc:picChg chg="mod">
          <ac:chgData name="Rakesh Singh" userId="7ba7a16af71c7928" providerId="LiveId" clId="{F93FED80-6948-4F11-9CD7-73C86F9BE8A7}" dt="2023-06-23T16:17:03.143" v="14" actId="14100"/>
          <ac:picMkLst>
            <pc:docMk/>
            <pc:sldMk cId="371630843" sldId="256"/>
            <ac:picMk id="4" creationId="{33ED46B4-0636-F291-2D67-EBFA301680CB}"/>
          </ac:picMkLst>
        </pc:picChg>
        <pc:picChg chg="del">
          <ac:chgData name="Rakesh Singh" userId="7ba7a16af71c7928" providerId="LiveId" clId="{F93FED80-6948-4F11-9CD7-73C86F9BE8A7}" dt="2023-06-23T16:16:37.599" v="7" actId="21"/>
          <ac:picMkLst>
            <pc:docMk/>
            <pc:sldMk cId="371630843" sldId="256"/>
            <ac:picMk id="5" creationId="{4F3D2A41-1765-3843-BAF8-5ADCC633BDE8}"/>
          </ac:picMkLst>
        </pc:picChg>
        <pc:picChg chg="add mod">
          <ac:chgData name="Rakesh Singh" userId="7ba7a16af71c7928" providerId="LiveId" clId="{F93FED80-6948-4F11-9CD7-73C86F9BE8A7}" dt="2023-06-24T18:01:21.950" v="37" actId="14100"/>
          <ac:picMkLst>
            <pc:docMk/>
            <pc:sldMk cId="371630843" sldId="256"/>
            <ac:picMk id="7" creationId="{560845D9-5A7D-70BC-5826-6E545428F5A2}"/>
          </ac:picMkLst>
        </pc:picChg>
      </pc:sldChg>
      <pc:sldChg chg="modSp mod">
        <pc:chgData name="Rakesh Singh" userId="7ba7a16af71c7928" providerId="LiveId" clId="{F93FED80-6948-4F11-9CD7-73C86F9BE8A7}" dt="2023-06-23T16:20:55.735" v="29" actId="255"/>
        <pc:sldMkLst>
          <pc:docMk/>
          <pc:sldMk cId="669150677" sldId="258"/>
        </pc:sldMkLst>
        <pc:spChg chg="mod">
          <ac:chgData name="Rakesh Singh" userId="7ba7a16af71c7928" providerId="LiveId" clId="{F93FED80-6948-4F11-9CD7-73C86F9BE8A7}" dt="2023-06-23T16:20:55.735" v="29" actId="255"/>
          <ac:spMkLst>
            <pc:docMk/>
            <pc:sldMk cId="669150677" sldId="258"/>
            <ac:spMk id="3" creationId="{6F9943E9-CC4A-D50F-39CC-5C44DF4DC643}"/>
          </ac:spMkLst>
        </pc:spChg>
      </pc:sldChg>
      <pc:sldChg chg="modSp mod">
        <pc:chgData name="Rakesh Singh" userId="7ba7a16af71c7928" providerId="LiveId" clId="{F93FED80-6948-4F11-9CD7-73C86F9BE8A7}" dt="2023-06-27T16:41:36.190" v="131" actId="14100"/>
        <pc:sldMkLst>
          <pc:docMk/>
          <pc:sldMk cId="2749618384" sldId="266"/>
        </pc:sldMkLst>
        <pc:spChg chg="mod">
          <ac:chgData name="Rakesh Singh" userId="7ba7a16af71c7928" providerId="LiveId" clId="{F93FED80-6948-4F11-9CD7-73C86F9BE8A7}" dt="2023-06-27T16:41:26.924" v="129" actId="1076"/>
          <ac:spMkLst>
            <pc:docMk/>
            <pc:sldMk cId="2749618384" sldId="266"/>
            <ac:spMk id="5" creationId="{7865163B-51C5-0F43-C1FF-13B620EE8FDA}"/>
          </ac:spMkLst>
        </pc:spChg>
        <pc:picChg chg="mod">
          <ac:chgData name="Rakesh Singh" userId="7ba7a16af71c7928" providerId="LiveId" clId="{F93FED80-6948-4F11-9CD7-73C86F9BE8A7}" dt="2023-06-27T16:41:36.190" v="131" actId="14100"/>
          <ac:picMkLst>
            <pc:docMk/>
            <pc:sldMk cId="2749618384" sldId="266"/>
            <ac:picMk id="2" creationId="{00000000-0000-0000-0000-000000000000}"/>
          </ac:picMkLst>
        </pc:picChg>
      </pc:sldChg>
      <pc:sldChg chg="modSp mod">
        <pc:chgData name="Rakesh Singh" userId="7ba7a16af71c7928" providerId="LiveId" clId="{F93FED80-6948-4F11-9CD7-73C86F9BE8A7}" dt="2023-06-27T16:37:36.531" v="126" actId="20577"/>
        <pc:sldMkLst>
          <pc:docMk/>
          <pc:sldMk cId="3857136252" sldId="267"/>
        </pc:sldMkLst>
        <pc:spChg chg="mod">
          <ac:chgData name="Rakesh Singh" userId="7ba7a16af71c7928" providerId="LiveId" clId="{F93FED80-6948-4F11-9CD7-73C86F9BE8A7}" dt="2023-06-27T16:37:36.531" v="126" actId="20577"/>
          <ac:spMkLst>
            <pc:docMk/>
            <pc:sldMk cId="3857136252" sldId="267"/>
            <ac:spMk id="3" creationId="{45DCB987-8B1C-8515-BFD5-ED7B30472A9F}"/>
          </ac:spMkLst>
        </pc:spChg>
      </pc:sldChg>
      <pc:sldChg chg="modSp mod">
        <pc:chgData name="Rakesh Singh" userId="7ba7a16af71c7928" providerId="LiveId" clId="{F93FED80-6948-4F11-9CD7-73C86F9BE8A7}" dt="2023-06-23T16:15:07.266" v="1" actId="12"/>
        <pc:sldMkLst>
          <pc:docMk/>
          <pc:sldMk cId="3560112313" sldId="282"/>
        </pc:sldMkLst>
        <pc:spChg chg="mod">
          <ac:chgData name="Rakesh Singh" userId="7ba7a16af71c7928" providerId="LiveId" clId="{F93FED80-6948-4F11-9CD7-73C86F9BE8A7}" dt="2023-06-23T16:15:07.266" v="1" actId="12"/>
          <ac:spMkLst>
            <pc:docMk/>
            <pc:sldMk cId="3560112313" sldId="282"/>
            <ac:spMk id="3" creationId="{45DCB987-8B1C-8515-BFD5-ED7B30472A9F}"/>
          </ac:spMkLst>
        </pc:spChg>
      </pc:sldChg>
      <pc:sldChg chg="modSp mod">
        <pc:chgData name="Rakesh Singh" userId="7ba7a16af71c7928" providerId="LiveId" clId="{F93FED80-6948-4F11-9CD7-73C86F9BE8A7}" dt="2023-06-23T16:22:13.913" v="32" actId="2711"/>
        <pc:sldMkLst>
          <pc:docMk/>
          <pc:sldMk cId="18355940" sldId="288"/>
        </pc:sldMkLst>
        <pc:spChg chg="mod">
          <ac:chgData name="Rakesh Singh" userId="7ba7a16af71c7928" providerId="LiveId" clId="{F93FED80-6948-4F11-9CD7-73C86F9BE8A7}" dt="2023-06-23T16:22:13.913" v="32" actId="2711"/>
          <ac:spMkLst>
            <pc:docMk/>
            <pc:sldMk cId="18355940" sldId="288"/>
            <ac:spMk id="2" creationId="{491E6863-BAE0-4684-88E2-762E556694D2}"/>
          </ac:spMkLst>
        </pc:spChg>
        <pc:spChg chg="mod">
          <ac:chgData name="Rakesh Singh" userId="7ba7a16af71c7928" providerId="LiveId" clId="{F93FED80-6948-4F11-9CD7-73C86F9BE8A7}" dt="2023-06-23T16:22:02.841" v="31" actId="2711"/>
          <ac:spMkLst>
            <pc:docMk/>
            <pc:sldMk cId="18355940" sldId="288"/>
            <ac:spMk id="5" creationId="{491E6863-BAE0-4684-88E2-762E556694D2}"/>
          </ac:spMkLst>
        </pc:spChg>
      </pc:sldChg>
      <pc:sldChg chg="modSp mod">
        <pc:chgData name="Rakesh Singh" userId="7ba7a16af71c7928" providerId="LiveId" clId="{F93FED80-6948-4F11-9CD7-73C86F9BE8A7}" dt="2023-06-23T16:22:42.416" v="33" actId="14100"/>
        <pc:sldMkLst>
          <pc:docMk/>
          <pc:sldMk cId="1429131911" sldId="291"/>
        </pc:sldMkLst>
        <pc:graphicFrameChg chg="modGraphic">
          <ac:chgData name="Rakesh Singh" userId="7ba7a16af71c7928" providerId="LiveId" clId="{F93FED80-6948-4F11-9CD7-73C86F9BE8A7}" dt="2023-06-23T16:20:20.070" v="28" actId="255"/>
          <ac:graphicFrameMkLst>
            <pc:docMk/>
            <pc:sldMk cId="1429131911" sldId="291"/>
            <ac:graphicFrameMk id="5" creationId="{C4E16787-2EF5-BF1B-9E92-4B777829FBBD}"/>
          </ac:graphicFrameMkLst>
        </pc:graphicFrameChg>
        <pc:picChg chg="mod">
          <ac:chgData name="Rakesh Singh" userId="7ba7a16af71c7928" providerId="LiveId" clId="{F93FED80-6948-4F11-9CD7-73C86F9BE8A7}" dt="2023-06-23T16:22:42.416" v="33" actId="14100"/>
          <ac:picMkLst>
            <pc:docMk/>
            <pc:sldMk cId="1429131911" sldId="291"/>
            <ac:picMk id="8" creationId="{1BDB08BC-F41E-F256-D7FF-7197767ADD64}"/>
          </ac:picMkLst>
        </pc:picChg>
      </pc:sldChg>
      <pc:sldChg chg="modSp mod">
        <pc:chgData name="Rakesh Singh" userId="7ba7a16af71c7928" providerId="LiveId" clId="{F93FED80-6948-4F11-9CD7-73C86F9BE8A7}" dt="2023-06-23T16:19:13.753" v="21" actId="255"/>
        <pc:sldMkLst>
          <pc:docMk/>
          <pc:sldMk cId="3965454300" sldId="292"/>
        </pc:sldMkLst>
        <pc:spChg chg="mod">
          <ac:chgData name="Rakesh Singh" userId="7ba7a16af71c7928" providerId="LiveId" clId="{F93FED80-6948-4F11-9CD7-73C86F9BE8A7}" dt="2023-06-23T16:19:13.753" v="21" actId="255"/>
          <ac:spMkLst>
            <pc:docMk/>
            <pc:sldMk cId="3965454300" sldId="292"/>
            <ac:spMk id="6" creationId="{00000000-0000-0000-0000-000000000000}"/>
          </ac:spMkLst>
        </pc:spChg>
      </pc:sldChg>
      <pc:sldChg chg="addSp delSp modSp add mod">
        <pc:chgData name="Rakesh Singh" userId="7ba7a16af71c7928" providerId="LiveId" clId="{F93FED80-6948-4F11-9CD7-73C86F9BE8A7}" dt="2023-06-27T15:52:30.782" v="99" actId="20577"/>
        <pc:sldMkLst>
          <pc:docMk/>
          <pc:sldMk cId="755661679" sldId="293"/>
        </pc:sldMkLst>
        <pc:spChg chg="mod">
          <ac:chgData name="Rakesh Singh" userId="7ba7a16af71c7928" providerId="LiveId" clId="{F93FED80-6948-4F11-9CD7-73C86F9BE8A7}" dt="2023-06-27T15:52:30.782" v="99" actId="20577"/>
          <ac:spMkLst>
            <pc:docMk/>
            <pc:sldMk cId="755661679" sldId="293"/>
            <ac:spMk id="2" creationId="{36177789-48E7-6420-DF8F-E6B725C8CA02}"/>
          </ac:spMkLst>
        </pc:spChg>
        <pc:spChg chg="mod">
          <ac:chgData name="Rakesh Singh" userId="7ba7a16af71c7928" providerId="LiveId" clId="{F93FED80-6948-4F11-9CD7-73C86F9BE8A7}" dt="2023-06-27T15:49:38.684" v="41" actId="6549"/>
          <ac:spMkLst>
            <pc:docMk/>
            <pc:sldMk cId="755661679" sldId="293"/>
            <ac:spMk id="3" creationId="{60ACF243-01BC-6CEA-9677-51DABF2F3B67}"/>
          </ac:spMkLst>
        </pc:spChg>
        <pc:picChg chg="del mod">
          <ac:chgData name="Rakesh Singh" userId="7ba7a16af71c7928" providerId="LiveId" clId="{F93FED80-6948-4F11-9CD7-73C86F9BE8A7}" dt="2023-06-27T15:50:45.343" v="53" actId="478"/>
          <ac:picMkLst>
            <pc:docMk/>
            <pc:sldMk cId="755661679" sldId="293"/>
            <ac:picMk id="4" creationId="{00000000-0000-0000-0000-000000000000}"/>
          </ac:picMkLst>
        </pc:picChg>
        <pc:picChg chg="add mod">
          <ac:chgData name="Rakesh Singh" userId="7ba7a16af71c7928" providerId="LiveId" clId="{F93FED80-6948-4F11-9CD7-73C86F9BE8A7}" dt="2023-06-27T15:50:25.116" v="48" actId="14100"/>
          <ac:picMkLst>
            <pc:docMk/>
            <pc:sldMk cId="755661679" sldId="293"/>
            <ac:picMk id="6" creationId="{AE497F23-3313-596A-B12D-D772D6DEDE9A}"/>
          </ac:picMkLst>
        </pc:picChg>
        <pc:picChg chg="add mod">
          <ac:chgData name="Rakesh Singh" userId="7ba7a16af71c7928" providerId="LiveId" clId="{F93FED80-6948-4F11-9CD7-73C86F9BE8A7}" dt="2023-06-27T15:51:05.269" v="56" actId="14100"/>
          <ac:picMkLst>
            <pc:docMk/>
            <pc:sldMk cId="755661679" sldId="293"/>
            <ac:picMk id="7" creationId="{99B7A0F1-E355-C37C-E855-8DC0136EBB6F}"/>
          </ac:picMkLst>
        </pc:picChg>
      </pc:sldChg>
    </pc:docChg>
  </pc:docChgLst>
  <pc:docChgLst>
    <pc:chgData name="Rakesh Singh" userId="7ba7a16af71c7928" providerId="LiveId" clId="{557B6F6D-7F83-4D22-8427-D66DDFCF19B8}"/>
    <pc:docChg chg="custSel modSld">
      <pc:chgData name="Rakesh Singh" userId="7ba7a16af71c7928" providerId="LiveId" clId="{557B6F6D-7F83-4D22-8427-D66DDFCF19B8}" dt="2023-07-29T16:58:49.251" v="65" actId="14100"/>
      <pc:docMkLst>
        <pc:docMk/>
      </pc:docMkLst>
      <pc:sldChg chg="addSp delSp modSp mod">
        <pc:chgData name="Rakesh Singh" userId="7ba7a16af71c7928" providerId="LiveId" clId="{557B6F6D-7F83-4D22-8427-D66DDFCF19B8}" dt="2023-07-29T16:58:49.251" v="65" actId="14100"/>
        <pc:sldMkLst>
          <pc:docMk/>
          <pc:sldMk cId="1429131911" sldId="291"/>
        </pc:sldMkLst>
        <pc:spChg chg="add mod">
          <ac:chgData name="Rakesh Singh" userId="7ba7a16af71c7928" providerId="LiveId" clId="{557B6F6D-7F83-4D22-8427-D66DDFCF19B8}" dt="2023-07-29T16:58:49.251" v="65" actId="14100"/>
          <ac:spMkLst>
            <pc:docMk/>
            <pc:sldMk cId="1429131911" sldId="291"/>
            <ac:spMk id="5" creationId="{359E9D69-C318-0E96-D046-958F9EC51D19}"/>
          </ac:spMkLst>
        </pc:spChg>
        <pc:graphicFrameChg chg="del mod">
          <ac:chgData name="Rakesh Singh" userId="7ba7a16af71c7928" providerId="LiveId" clId="{557B6F6D-7F83-4D22-8427-D66DDFCF19B8}" dt="2023-07-29T16:56:19.541" v="1" actId="478"/>
          <ac:graphicFrameMkLst>
            <pc:docMk/>
            <pc:sldMk cId="1429131911" sldId="291"/>
            <ac:graphicFrameMk id="5" creationId="{C4E16787-2EF5-BF1B-9E92-4B777829FBB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C871D8-AE11-EAE6-0C88-2A1E8D6E3C5F}"/>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EC657817-08AA-1E85-1015-C4C030EC4AE4}"/>
              </a:ext>
            </a:extLst>
          </p:cNvPr>
          <p:cNvSpPr>
            <a:spLocks noGrp="1"/>
          </p:cNvSpPr>
          <p:nvPr>
            <p:ph type="ftr" sz="quarter" idx="11"/>
          </p:nvPr>
        </p:nvSpPr>
        <p:spPr/>
        <p:txBody>
          <a:bodyPr/>
          <a:lstStyle/>
          <a:p>
            <a:r>
              <a:rPr lang="en-US" dirty="0"/>
              <a:t>GROUP - IV</a:t>
            </a:r>
            <a:endParaRPr lang="en-IN" dirty="0"/>
          </a:p>
        </p:txBody>
      </p:sp>
      <p:sp>
        <p:nvSpPr>
          <p:cNvPr id="6" name="Slide Number Placeholder 5">
            <a:extLst>
              <a:ext uri="{FF2B5EF4-FFF2-40B4-BE49-F238E27FC236}">
                <a16:creationId xmlns:a16="http://schemas.microsoft.com/office/drawing/2014/main" id="{1474E81D-B221-4C16-F7A0-7F4E881C3E6B}"/>
              </a:ext>
            </a:extLst>
          </p:cNvPr>
          <p:cNvSpPr>
            <a:spLocks noGrp="1"/>
          </p:cNvSpPr>
          <p:nvPr>
            <p:ph type="sldNum" sz="quarter" idx="12"/>
          </p:nvPr>
        </p:nvSpPr>
        <p:spPr/>
        <p:txBody>
          <a:bodyPr/>
          <a:lstStyle>
            <a:lvl1pPr algn="ctr">
              <a:defRPr/>
            </a:lvl1pPr>
          </a:lstStyle>
          <a:p>
            <a:r>
              <a:rPr lang="en-IN" dirty="0"/>
              <a:t>NAGPUR</a:t>
            </a:r>
          </a:p>
        </p:txBody>
      </p:sp>
    </p:spTree>
    <p:extLst>
      <p:ext uri="{BB962C8B-B14F-4D97-AF65-F5344CB8AC3E}">
        <p14:creationId xmlns:p14="http://schemas.microsoft.com/office/powerpoint/2010/main" val="56507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E9E3-4138-6723-A612-014123A93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FBBAE3-059F-8D5A-C2BC-4187F2346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27CB3-F0A6-14AB-63DB-2BE00D5DE7B7}"/>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E5C8F372-DDCE-C099-0959-005834F0D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CA46E-E404-67C7-AC14-8CB710674B42}"/>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307771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4EBAE-01DF-16BC-9E67-061EA17989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06FB79-BD8F-E542-DAF5-C3314923F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4CC10-1CD4-44EE-DB14-1FD917A3A81F}"/>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A4424959-C3B2-4960-EA59-842DBA16B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A6E5B-4BF0-CC66-66A9-F26B9E01B8A2}"/>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20450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E1A6-5281-F5EE-4677-D62F9FD46C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38B45-1A78-6DC5-277D-D7CB78F6B7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51452-3E1E-8DE3-E047-3C26DA2F9DA1}"/>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F13EC65B-DABD-54AB-C79D-780CEA425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5CB13-6DAC-3A24-9CEC-E081B49685DA}"/>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16105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C6B-3BA2-5AEB-BDC1-F76EDC5E0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18E6D0-0E66-101D-C347-93209F572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709166-C52E-50AB-3D87-DBB547F4BF9A}"/>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E9420856-9509-79BC-62AA-A53C9D9CA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4313D-D35B-F43B-FAD5-D73470DBD236}"/>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35959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D69F-E4EE-FDE3-2AC1-221C2C8A6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AC9AD-0EAC-2BD3-6EDE-ED9575BA0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F71D96-A3C4-7598-B8A8-0BF6052AB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52DC00-BE02-A0E7-D691-4E1B4A027A2D}"/>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6" name="Footer Placeholder 5">
            <a:extLst>
              <a:ext uri="{FF2B5EF4-FFF2-40B4-BE49-F238E27FC236}">
                <a16:creationId xmlns:a16="http://schemas.microsoft.com/office/drawing/2014/main" id="{A02DD533-1CFD-FC1D-F934-D2EA74DFD7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B25B0-579A-B41B-3279-BA9DA97EFA55}"/>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16736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7518-AA92-A4ED-4B60-3D313160D9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9FFFA7-3E71-5B84-F2FD-94B58C26A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DA7DE-C016-3DFF-BC14-C4508A0CF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990A0A-11BC-FD59-A4C4-E52AA4678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49226-DEC2-12B7-6817-73E90507B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70BEA0-51F6-ADEF-FB1C-966C052D5A73}"/>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8" name="Footer Placeholder 7">
            <a:extLst>
              <a:ext uri="{FF2B5EF4-FFF2-40B4-BE49-F238E27FC236}">
                <a16:creationId xmlns:a16="http://schemas.microsoft.com/office/drawing/2014/main" id="{B2693486-6CA3-1094-8E8A-A457153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93FB6-A470-5FC8-84D6-1888259558CA}"/>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319780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ADA5-89A5-C7EB-5EC4-29FAB84F1A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D1176C-18BE-CDA3-3626-DCB4260AE780}"/>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4" name="Footer Placeholder 3">
            <a:extLst>
              <a:ext uri="{FF2B5EF4-FFF2-40B4-BE49-F238E27FC236}">
                <a16:creationId xmlns:a16="http://schemas.microsoft.com/office/drawing/2014/main" id="{9D5A680B-258A-DF48-B7AC-D436122EC6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DBDC89-E3AC-0544-7D7E-0DFBEA785FB0}"/>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3808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58998-D29F-9107-1237-471587998868}"/>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3" name="Footer Placeholder 2">
            <a:extLst>
              <a:ext uri="{FF2B5EF4-FFF2-40B4-BE49-F238E27FC236}">
                <a16:creationId xmlns:a16="http://schemas.microsoft.com/office/drawing/2014/main" id="{40575C2F-A57B-1319-16AD-95186D23DB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4F4C1-FD11-C90F-B8D0-F38D1468EBC3}"/>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259569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EB12-3C58-9BDC-B4F7-08B76E117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BF4BF9-21AA-01BB-F2D7-A86FC2187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D5F1BA-66FC-DEEC-C1B6-ABB056BAE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03E9C-8E34-5CFF-8382-136F5E3BCBCB}"/>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6" name="Footer Placeholder 5">
            <a:extLst>
              <a:ext uri="{FF2B5EF4-FFF2-40B4-BE49-F238E27FC236}">
                <a16:creationId xmlns:a16="http://schemas.microsoft.com/office/drawing/2014/main" id="{97F6FFCF-F976-94D1-B7DC-D7EC84B9FF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DB891-229E-52C3-2C3B-32D06F841311}"/>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9872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E8E6-08E7-6A2D-750D-4694EC521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9B71A7-C71E-48E9-0560-B0C00AEC5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F4EE46-CF14-2863-DE91-3B1E616A4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03DF4-5DF3-E546-DB04-E1268E3D3D3A}"/>
              </a:ext>
            </a:extLst>
          </p:cNvPr>
          <p:cNvSpPr>
            <a:spLocks noGrp="1"/>
          </p:cNvSpPr>
          <p:nvPr>
            <p:ph type="dt" sz="half" idx="10"/>
          </p:nvPr>
        </p:nvSpPr>
        <p:spPr/>
        <p:txBody>
          <a:bodyPr/>
          <a:lstStyle/>
          <a:p>
            <a:fld id="{0DC2EDF5-D33D-4061-9A6E-8EFE9C7080F2}" type="datetimeFigureOut">
              <a:rPr lang="en-IN" smtClean="0"/>
              <a:t>29-07-2023</a:t>
            </a:fld>
            <a:endParaRPr lang="en-IN"/>
          </a:p>
        </p:txBody>
      </p:sp>
      <p:sp>
        <p:nvSpPr>
          <p:cNvPr id="6" name="Footer Placeholder 5">
            <a:extLst>
              <a:ext uri="{FF2B5EF4-FFF2-40B4-BE49-F238E27FC236}">
                <a16:creationId xmlns:a16="http://schemas.microsoft.com/office/drawing/2014/main" id="{545FF392-A6A9-E607-B95A-74577B6E8C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69BC74-8EAE-2D40-0C42-6E9D5DFA10E7}"/>
              </a:ext>
            </a:extLst>
          </p:cNvPr>
          <p:cNvSpPr>
            <a:spLocks noGrp="1"/>
          </p:cNvSpPr>
          <p:nvPr>
            <p:ph type="sldNum" sz="quarter" idx="12"/>
          </p:nvPr>
        </p:nvSpPr>
        <p:spPr/>
        <p:txBody>
          <a:bodyPr/>
          <a:lstStyle/>
          <a:p>
            <a:fld id="{924EE1CD-771E-411B-8147-CEACA5BF39B2}" type="slidenum">
              <a:rPr lang="en-IN" smtClean="0"/>
              <a:t>‹#›</a:t>
            </a:fld>
            <a:endParaRPr lang="en-IN"/>
          </a:p>
        </p:txBody>
      </p:sp>
    </p:spTree>
    <p:extLst>
      <p:ext uri="{BB962C8B-B14F-4D97-AF65-F5344CB8AC3E}">
        <p14:creationId xmlns:p14="http://schemas.microsoft.com/office/powerpoint/2010/main" val="170573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0B543-E5B1-6924-4B35-2F5468995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820D8-4ABF-D18F-8485-7ED95C8C3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2DDED-A4A8-5E5A-A33A-20C7B3170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2EDF5-D33D-4061-9A6E-8EFE9C7080F2}" type="datetimeFigureOut">
              <a:rPr lang="en-IN" smtClean="0"/>
              <a:t>29-07-2023</a:t>
            </a:fld>
            <a:endParaRPr lang="en-IN"/>
          </a:p>
        </p:txBody>
      </p:sp>
      <p:sp>
        <p:nvSpPr>
          <p:cNvPr id="5" name="Footer Placeholder 4">
            <a:extLst>
              <a:ext uri="{FF2B5EF4-FFF2-40B4-BE49-F238E27FC236}">
                <a16:creationId xmlns:a16="http://schemas.microsoft.com/office/drawing/2014/main" id="{F56C7C12-2115-48E7-8597-6461F8108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CB7E58-1FE4-5783-04B6-9E5E932AD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EE1CD-771E-411B-8147-CEACA5BF39B2}" type="slidenum">
              <a:rPr lang="en-IN" smtClean="0"/>
              <a:t>‹#›</a:t>
            </a:fld>
            <a:endParaRPr lang="en-IN"/>
          </a:p>
        </p:txBody>
      </p:sp>
    </p:spTree>
    <p:extLst>
      <p:ext uri="{BB962C8B-B14F-4D97-AF65-F5344CB8AC3E}">
        <p14:creationId xmlns:p14="http://schemas.microsoft.com/office/powerpoint/2010/main" val="163641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408" y="33511"/>
            <a:ext cx="10412963" cy="769441"/>
          </a:xfrm>
          <a:prstGeom prst="rect">
            <a:avLst/>
          </a:prstGeom>
          <a:solidFill>
            <a:schemeClr val="accent6">
              <a:lumMod val="60000"/>
              <a:lumOff val="40000"/>
            </a:schemeClr>
          </a:solidFill>
        </p:spPr>
        <p:txBody>
          <a:bodyPr wrap="square" rtlCol="0">
            <a:spAutoFit/>
          </a:bodyPr>
          <a:lstStyle/>
          <a:p>
            <a:pPr algn="ctr"/>
            <a:endParaRPr lang="en-IN" sz="4400" dirty="0"/>
          </a:p>
        </p:txBody>
      </p:sp>
      <p:sp>
        <p:nvSpPr>
          <p:cNvPr id="2" name="TextBox 1">
            <a:extLst>
              <a:ext uri="{FF2B5EF4-FFF2-40B4-BE49-F238E27FC236}">
                <a16:creationId xmlns:a16="http://schemas.microsoft.com/office/drawing/2014/main" id="{2645E820-DC3E-5B8A-04FC-3ED0F0C9483E}"/>
              </a:ext>
            </a:extLst>
          </p:cNvPr>
          <p:cNvSpPr txBox="1"/>
          <p:nvPr/>
        </p:nvSpPr>
        <p:spPr>
          <a:xfrm>
            <a:off x="886403" y="90370"/>
            <a:ext cx="10412966" cy="769441"/>
          </a:xfrm>
          <a:prstGeom prst="rect">
            <a:avLst/>
          </a:prstGeom>
          <a:noFill/>
        </p:spPr>
        <p:txBody>
          <a:bodyPr wrap="square">
            <a:spAutoFit/>
          </a:bodyPr>
          <a:lstStyle>
            <a:defPPr>
              <a:defRPr lang="en-US"/>
            </a:defPPr>
            <a:lvl1pPr algn="ctr">
              <a:defRPr sz="2400"/>
            </a:lvl1pPr>
          </a:lstStyle>
          <a:p>
            <a:r>
              <a:rPr lang="en-IN" sz="4400" b="1" dirty="0"/>
              <a:t>CAPSTONE PROJECT by DBI002 Group-4</a:t>
            </a:r>
          </a:p>
        </p:txBody>
      </p:sp>
      <p:pic>
        <p:nvPicPr>
          <p:cNvPr id="8" name="Picture 7">
            <a:extLst>
              <a:ext uri="{FF2B5EF4-FFF2-40B4-BE49-F238E27FC236}">
                <a16:creationId xmlns:a16="http://schemas.microsoft.com/office/drawing/2014/main" id="{1BDB08BC-F41E-F256-D7FF-7197767ADD64}"/>
              </a:ext>
            </a:extLst>
          </p:cNvPr>
          <p:cNvPicPr>
            <a:picLocks noChangeAspect="1"/>
          </p:cNvPicPr>
          <p:nvPr/>
        </p:nvPicPr>
        <p:blipFill>
          <a:blip r:embed="rId2"/>
          <a:stretch>
            <a:fillRect/>
          </a:stretch>
        </p:blipFill>
        <p:spPr>
          <a:xfrm>
            <a:off x="886406" y="3837539"/>
            <a:ext cx="10412963" cy="2976743"/>
          </a:xfrm>
          <a:prstGeom prst="rect">
            <a:avLst/>
          </a:prstGeom>
        </p:spPr>
      </p:pic>
      <p:sp>
        <p:nvSpPr>
          <p:cNvPr id="5" name="TextBox 4">
            <a:extLst>
              <a:ext uri="{FF2B5EF4-FFF2-40B4-BE49-F238E27FC236}">
                <a16:creationId xmlns:a16="http://schemas.microsoft.com/office/drawing/2014/main" id="{359E9D69-C318-0E96-D046-958F9EC51D19}"/>
              </a:ext>
            </a:extLst>
          </p:cNvPr>
          <p:cNvSpPr txBox="1"/>
          <p:nvPr/>
        </p:nvSpPr>
        <p:spPr>
          <a:xfrm>
            <a:off x="2547595" y="1071402"/>
            <a:ext cx="7755902" cy="1938992"/>
          </a:xfrm>
          <a:prstGeom prst="rect">
            <a:avLst/>
          </a:prstGeom>
          <a:noFill/>
        </p:spPr>
        <p:txBody>
          <a:bodyPr wrap="square">
            <a:spAutoFit/>
          </a:bodyPr>
          <a:lstStyle/>
          <a:p>
            <a:r>
              <a:rPr lang="en-US" sz="4000" b="1" dirty="0"/>
              <a:t>Capstone Project By </a:t>
            </a:r>
          </a:p>
          <a:p>
            <a:r>
              <a:rPr lang="en-US" sz="4000" b="1" dirty="0"/>
              <a:t>Rakesh Kumar dbi002_rakesh@iimnagpur.ac.in</a:t>
            </a:r>
          </a:p>
        </p:txBody>
      </p:sp>
    </p:spTree>
    <p:extLst>
      <p:ext uri="{BB962C8B-B14F-4D97-AF65-F5344CB8AC3E}">
        <p14:creationId xmlns:p14="http://schemas.microsoft.com/office/powerpoint/2010/main" val="142913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93306"/>
            <a:ext cx="11532636" cy="6634065"/>
          </a:xfrm>
          <a:solidFill>
            <a:schemeClr val="accent1">
              <a:lumMod val="60000"/>
              <a:lumOff val="40000"/>
            </a:schemeClr>
          </a:solidFill>
        </p:spPr>
        <p:txBody>
          <a:bodyPr>
            <a:normAutofit fontScale="25000" lnSpcReduction="20000"/>
          </a:bodyPr>
          <a:lstStyle/>
          <a:p>
            <a:pPr>
              <a:lnSpc>
                <a:spcPct val="100000"/>
              </a:lnSpc>
              <a:spcBef>
                <a:spcPts val="100"/>
              </a:spcBef>
              <a:buFont typeface="Wingdings" panose="05000000000000000000" pitchFamily="2" charset="2"/>
              <a:buChar char="Ø"/>
            </a:pPr>
            <a:r>
              <a:rPr lang="en-US" sz="8800" b="1" u="heavy" spc="30" dirty="0">
                <a:solidFill>
                  <a:srgbClr val="212121"/>
                </a:solidFill>
                <a:uFill>
                  <a:solidFill>
                    <a:srgbClr val="212121"/>
                  </a:solidFill>
                </a:uFill>
                <a:latin typeface="Times New Roman" panose="02020603050405020304" pitchFamily="18" charset="0"/>
                <a:cs typeface="Times New Roman" panose="02020603050405020304" pitchFamily="18" charset="0"/>
              </a:rPr>
              <a:t>Ratio</a:t>
            </a:r>
            <a:r>
              <a:rPr lang="en-US" sz="8800" b="1"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90" dirty="0">
                <a:solidFill>
                  <a:srgbClr val="212121"/>
                </a:solidFill>
                <a:uFill>
                  <a:solidFill>
                    <a:srgbClr val="212121"/>
                  </a:solidFill>
                </a:uFill>
                <a:latin typeface="Times New Roman" panose="02020603050405020304" pitchFamily="18" charset="0"/>
                <a:cs typeface="Times New Roman" panose="02020603050405020304" pitchFamily="18" charset="0"/>
              </a:rPr>
              <a:t>of</a:t>
            </a:r>
            <a:r>
              <a:rPr lang="en-US" sz="8800" b="1"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50" dirty="0">
                <a:solidFill>
                  <a:srgbClr val="212121"/>
                </a:solidFill>
                <a:uFill>
                  <a:solidFill>
                    <a:srgbClr val="212121"/>
                  </a:solidFill>
                </a:uFill>
                <a:latin typeface="Times New Roman" panose="02020603050405020304" pitchFamily="18" charset="0"/>
                <a:cs typeface="Times New Roman" panose="02020603050405020304" pitchFamily="18" charset="0"/>
              </a:rPr>
              <a:t>Defaulter</a:t>
            </a:r>
            <a:r>
              <a:rPr lang="en-US" sz="8800" b="1"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105" dirty="0">
                <a:solidFill>
                  <a:srgbClr val="212121"/>
                </a:solidFill>
                <a:uFill>
                  <a:solidFill>
                    <a:srgbClr val="212121"/>
                  </a:solidFill>
                </a:uFill>
                <a:latin typeface="Times New Roman" panose="02020603050405020304" pitchFamily="18" charset="0"/>
                <a:cs typeface="Times New Roman" panose="02020603050405020304" pitchFamily="18" charset="0"/>
              </a:rPr>
              <a:t>to</a:t>
            </a:r>
            <a:r>
              <a:rPr lang="en-US" sz="8800" b="1"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60" dirty="0">
                <a:solidFill>
                  <a:srgbClr val="212121"/>
                </a:solidFill>
                <a:uFill>
                  <a:solidFill>
                    <a:srgbClr val="212121"/>
                  </a:solidFill>
                </a:uFill>
                <a:latin typeface="Times New Roman" panose="02020603050405020304" pitchFamily="18" charset="0"/>
                <a:cs typeface="Times New Roman" panose="02020603050405020304" pitchFamily="18" charset="0"/>
              </a:rPr>
              <a:t>Non-Defaulter</a:t>
            </a:r>
            <a:endParaRPr lang="en-US" sz="8800" b="1" dirty="0">
              <a:latin typeface="Times New Roman" panose="02020603050405020304" pitchFamily="18" charset="0"/>
              <a:cs typeface="Times New Roman" panose="02020603050405020304" pitchFamily="18" charset="0"/>
            </a:endParaRPr>
          </a:p>
          <a:p>
            <a:pPr marL="12700" marR="29845">
              <a:lnSpc>
                <a:spcPct val="150000"/>
              </a:lnSpc>
              <a:spcBef>
                <a:spcPts val="960"/>
              </a:spcBef>
            </a:pPr>
            <a:r>
              <a:rPr lang="en-US" sz="8800" spc="95" dirty="0">
                <a:solidFill>
                  <a:srgbClr val="212121"/>
                </a:solidFill>
                <a:latin typeface="Times New Roman" panose="02020603050405020304" pitchFamily="18" charset="0"/>
                <a:cs typeface="Times New Roman" panose="02020603050405020304" pitchFamily="18" charset="0"/>
              </a:rPr>
              <a:t>In</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100" dirty="0">
                <a:solidFill>
                  <a:srgbClr val="212121"/>
                </a:solidFill>
                <a:latin typeface="Times New Roman" panose="02020603050405020304" pitchFamily="18" charset="0"/>
                <a:cs typeface="Times New Roman" panose="02020603050405020304" pitchFamily="18" charset="0"/>
              </a:rPr>
              <a:t>our</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15" dirty="0">
                <a:solidFill>
                  <a:srgbClr val="212121"/>
                </a:solidFill>
                <a:latin typeface="Times New Roman" panose="02020603050405020304" pitchFamily="18" charset="0"/>
                <a:cs typeface="Times New Roman" panose="02020603050405020304" pitchFamily="18" charset="0"/>
              </a:rPr>
              <a:t>dataset</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80" dirty="0">
                <a:solidFill>
                  <a:srgbClr val="212121"/>
                </a:solidFill>
                <a:latin typeface="Times New Roman" panose="02020603050405020304" pitchFamily="18" charset="0"/>
                <a:cs typeface="Times New Roman" panose="02020603050405020304" pitchFamily="18" charset="0"/>
              </a:rPr>
              <a:t>the</a:t>
            </a:r>
            <a:r>
              <a:rPr lang="en-US" sz="8800" spc="-80" dirty="0">
                <a:solidFill>
                  <a:srgbClr val="212121"/>
                </a:solidFill>
                <a:latin typeface="Times New Roman" panose="02020603050405020304" pitchFamily="18" charset="0"/>
                <a:cs typeface="Times New Roman" panose="02020603050405020304" pitchFamily="18" charset="0"/>
              </a:rPr>
              <a:t> </a:t>
            </a:r>
            <a:r>
              <a:rPr lang="en-US" sz="8800" spc="70" dirty="0">
                <a:solidFill>
                  <a:srgbClr val="212121"/>
                </a:solidFill>
                <a:latin typeface="Times New Roman" panose="02020603050405020304" pitchFamily="18" charset="0"/>
                <a:cs typeface="Times New Roman" panose="02020603050405020304" pitchFamily="18" charset="0"/>
              </a:rPr>
              <a:t>ratio</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90" dirty="0">
                <a:solidFill>
                  <a:srgbClr val="212121"/>
                </a:solidFill>
                <a:latin typeface="Times New Roman" panose="02020603050405020304" pitchFamily="18" charset="0"/>
                <a:cs typeface="Times New Roman" panose="02020603050405020304" pitchFamily="18" charset="0"/>
              </a:rPr>
              <a:t>of</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60" dirty="0">
                <a:solidFill>
                  <a:srgbClr val="212121"/>
                </a:solidFill>
                <a:latin typeface="Times New Roman" panose="02020603050405020304" pitchFamily="18" charset="0"/>
                <a:cs typeface="Times New Roman" panose="02020603050405020304" pitchFamily="18" charset="0"/>
              </a:rPr>
              <a:t>defaulter  </a:t>
            </a:r>
            <a:r>
              <a:rPr lang="en-US" sz="8800" spc="105" dirty="0">
                <a:solidFill>
                  <a:srgbClr val="212121"/>
                </a:solidFill>
                <a:latin typeface="Times New Roman" panose="02020603050405020304" pitchFamily="18" charset="0"/>
                <a:cs typeface="Times New Roman" panose="02020603050405020304" pitchFamily="18" charset="0"/>
              </a:rPr>
              <a:t>to</a:t>
            </a:r>
            <a:r>
              <a:rPr lang="en-US" sz="8800" spc="-85" dirty="0">
                <a:solidFill>
                  <a:srgbClr val="212121"/>
                </a:solidFill>
                <a:latin typeface="Times New Roman" panose="02020603050405020304" pitchFamily="18" charset="0"/>
                <a:cs typeface="Times New Roman" panose="02020603050405020304" pitchFamily="18" charset="0"/>
              </a:rPr>
              <a:t> </a:t>
            </a:r>
          </a:p>
          <a:p>
            <a:pPr marL="0" marR="29845" indent="0">
              <a:lnSpc>
                <a:spcPct val="150000"/>
              </a:lnSpc>
              <a:spcBef>
                <a:spcPts val="960"/>
              </a:spcBef>
              <a:buNone/>
            </a:pP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114" dirty="0">
                <a:solidFill>
                  <a:srgbClr val="212121"/>
                </a:solidFill>
                <a:latin typeface="Times New Roman" panose="02020603050405020304" pitchFamily="18" charset="0"/>
                <a:cs typeface="Times New Roman" panose="02020603050405020304" pitchFamily="18" charset="0"/>
              </a:rPr>
              <a:t>non</a:t>
            </a:r>
            <a:r>
              <a:rPr lang="en-US" sz="8800" spc="-80" dirty="0">
                <a:solidFill>
                  <a:srgbClr val="212121"/>
                </a:solidFill>
                <a:latin typeface="Times New Roman" panose="02020603050405020304" pitchFamily="18" charset="0"/>
                <a:cs typeface="Times New Roman" panose="02020603050405020304" pitchFamily="18" charset="0"/>
              </a:rPr>
              <a:t> </a:t>
            </a:r>
            <a:r>
              <a:rPr lang="en-US" sz="8800" spc="60" dirty="0">
                <a:solidFill>
                  <a:srgbClr val="212121"/>
                </a:solidFill>
                <a:latin typeface="Times New Roman" panose="02020603050405020304" pitchFamily="18" charset="0"/>
                <a:cs typeface="Times New Roman" panose="02020603050405020304" pitchFamily="18" charset="0"/>
              </a:rPr>
              <a:t>defaulter</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5" dirty="0">
                <a:solidFill>
                  <a:srgbClr val="212121"/>
                </a:solidFill>
                <a:latin typeface="Times New Roman" panose="02020603050405020304" pitchFamily="18" charset="0"/>
                <a:cs typeface="Times New Roman" panose="02020603050405020304" pitchFamily="18" charset="0"/>
              </a:rPr>
              <a:t>is</a:t>
            </a:r>
            <a:r>
              <a:rPr lang="en-US" sz="8800" spc="-80" dirty="0">
                <a:solidFill>
                  <a:srgbClr val="212121"/>
                </a:solidFill>
                <a:latin typeface="Times New Roman" panose="02020603050405020304" pitchFamily="18" charset="0"/>
                <a:cs typeface="Times New Roman" panose="02020603050405020304" pitchFamily="18" charset="0"/>
              </a:rPr>
              <a:t> </a:t>
            </a:r>
            <a:r>
              <a:rPr lang="en-US" sz="8800" spc="-75" dirty="0">
                <a:solidFill>
                  <a:srgbClr val="212121"/>
                </a:solidFill>
                <a:latin typeface="Times New Roman" panose="02020603050405020304" pitchFamily="18" charset="0"/>
                <a:cs typeface="Times New Roman" panose="02020603050405020304" pitchFamily="18" charset="0"/>
              </a:rPr>
              <a:t>78:22</a:t>
            </a:r>
            <a:endParaRPr lang="en-US" sz="8800" dirty="0">
              <a:latin typeface="Times New Roman" panose="02020603050405020304" pitchFamily="18" charset="0"/>
              <a:cs typeface="Times New Roman" panose="02020603050405020304" pitchFamily="18" charset="0"/>
            </a:endParaRPr>
          </a:p>
          <a:p>
            <a:pPr marL="12700" marR="798195">
              <a:lnSpc>
                <a:spcPct val="150000"/>
              </a:lnSpc>
            </a:pPr>
            <a:r>
              <a:rPr lang="en-US" sz="8800" spc="50" dirty="0">
                <a:solidFill>
                  <a:srgbClr val="212121"/>
                </a:solidFill>
                <a:latin typeface="Times New Roman" panose="02020603050405020304" pitchFamily="18" charset="0"/>
                <a:cs typeface="Times New Roman" panose="02020603050405020304" pitchFamily="18" charset="0"/>
              </a:rPr>
              <a:t>That </a:t>
            </a:r>
            <a:r>
              <a:rPr lang="en-US" sz="8800" spc="5" dirty="0">
                <a:solidFill>
                  <a:srgbClr val="212121"/>
                </a:solidFill>
                <a:latin typeface="Times New Roman" panose="02020603050405020304" pitchFamily="18" charset="0"/>
                <a:cs typeface="Times New Roman" panose="02020603050405020304" pitchFamily="18" charset="0"/>
              </a:rPr>
              <a:t>is </a:t>
            </a:r>
            <a:r>
              <a:rPr lang="en-US" sz="8800" spc="-60" dirty="0">
                <a:solidFill>
                  <a:srgbClr val="212121"/>
                </a:solidFill>
                <a:latin typeface="Times New Roman" panose="02020603050405020304" pitchFamily="18" charset="0"/>
                <a:cs typeface="Times New Roman" panose="02020603050405020304" pitchFamily="18" charset="0"/>
              </a:rPr>
              <a:t>22% </a:t>
            </a:r>
            <a:r>
              <a:rPr lang="en-US" sz="8800" spc="5" dirty="0">
                <a:solidFill>
                  <a:srgbClr val="212121"/>
                </a:solidFill>
                <a:latin typeface="Times New Roman" panose="02020603050405020304" pitchFamily="18" charset="0"/>
                <a:cs typeface="Times New Roman" panose="02020603050405020304" pitchFamily="18" charset="0"/>
              </a:rPr>
              <a:t>are </a:t>
            </a:r>
            <a:r>
              <a:rPr lang="en-US" sz="8800" spc="45" dirty="0">
                <a:solidFill>
                  <a:srgbClr val="212121"/>
                </a:solidFill>
                <a:latin typeface="Times New Roman" panose="02020603050405020304" pitchFamily="18" charset="0"/>
                <a:cs typeface="Times New Roman" panose="02020603050405020304" pitchFamily="18" charset="0"/>
              </a:rPr>
              <a:t>defaulters  </a:t>
            </a:r>
            <a:r>
              <a:rPr lang="en-US" sz="8800" spc="90" dirty="0">
                <a:solidFill>
                  <a:srgbClr val="212121"/>
                </a:solidFill>
                <a:latin typeface="Times New Roman" panose="02020603050405020304" pitchFamily="18" charset="0"/>
                <a:cs typeface="Times New Roman" panose="02020603050405020304" pitchFamily="18" charset="0"/>
              </a:rPr>
              <a:t>while</a:t>
            </a:r>
            <a:r>
              <a:rPr lang="en-US" sz="8800" spc="-90" dirty="0">
                <a:solidFill>
                  <a:srgbClr val="212121"/>
                </a:solidFill>
                <a:latin typeface="Times New Roman" panose="02020603050405020304" pitchFamily="18" charset="0"/>
                <a:cs typeface="Times New Roman" panose="02020603050405020304" pitchFamily="18" charset="0"/>
              </a:rPr>
              <a:t> </a:t>
            </a:r>
            <a:r>
              <a:rPr lang="en-US" sz="8800" spc="80" dirty="0">
                <a:solidFill>
                  <a:srgbClr val="212121"/>
                </a:solidFill>
                <a:latin typeface="Times New Roman" panose="02020603050405020304" pitchFamily="18" charset="0"/>
                <a:cs typeface="Times New Roman" panose="02020603050405020304" pitchFamily="18" charset="0"/>
              </a:rPr>
              <a:t>the</a:t>
            </a:r>
            <a:r>
              <a:rPr lang="en-US" sz="8800" spc="-90" dirty="0">
                <a:solidFill>
                  <a:srgbClr val="212121"/>
                </a:solidFill>
                <a:latin typeface="Times New Roman" panose="02020603050405020304" pitchFamily="18" charset="0"/>
                <a:cs typeface="Times New Roman" panose="02020603050405020304" pitchFamily="18" charset="0"/>
              </a:rPr>
              <a:t> </a:t>
            </a:r>
            <a:r>
              <a:rPr lang="en-US" sz="8800" spc="30" dirty="0">
                <a:solidFill>
                  <a:srgbClr val="212121"/>
                </a:solidFill>
                <a:latin typeface="Times New Roman" panose="02020603050405020304" pitchFamily="18" charset="0"/>
                <a:cs typeface="Times New Roman" panose="02020603050405020304" pitchFamily="18" charset="0"/>
              </a:rPr>
              <a:t>rest</a:t>
            </a:r>
            <a:r>
              <a:rPr lang="en-US" sz="8800" spc="-90" dirty="0">
                <a:solidFill>
                  <a:srgbClr val="212121"/>
                </a:solidFill>
                <a:latin typeface="Times New Roman" panose="02020603050405020304" pitchFamily="18" charset="0"/>
                <a:cs typeface="Times New Roman" panose="02020603050405020304" pitchFamily="18" charset="0"/>
              </a:rPr>
              <a:t> </a:t>
            </a:r>
          </a:p>
          <a:p>
            <a:pPr marL="0" marR="798195" indent="0">
              <a:lnSpc>
                <a:spcPct val="150000"/>
              </a:lnSpc>
              <a:buNone/>
            </a:pPr>
            <a:r>
              <a:rPr lang="en-US" sz="8800" spc="-90" dirty="0">
                <a:solidFill>
                  <a:srgbClr val="212121"/>
                </a:solidFill>
                <a:latin typeface="Times New Roman" panose="02020603050405020304" pitchFamily="18" charset="0"/>
                <a:cs typeface="Times New Roman" panose="02020603050405020304" pitchFamily="18" charset="0"/>
              </a:rPr>
              <a:t>     </a:t>
            </a:r>
            <a:r>
              <a:rPr lang="en-US" sz="8800" spc="-5" dirty="0">
                <a:solidFill>
                  <a:srgbClr val="212121"/>
                </a:solidFill>
                <a:latin typeface="Times New Roman" panose="02020603050405020304" pitchFamily="18" charset="0"/>
                <a:cs typeface="Times New Roman" panose="02020603050405020304" pitchFamily="18" charset="0"/>
              </a:rPr>
              <a:t>pays</a:t>
            </a:r>
            <a:r>
              <a:rPr lang="en-US" sz="8800" spc="-90" dirty="0">
                <a:solidFill>
                  <a:srgbClr val="212121"/>
                </a:solidFill>
                <a:latin typeface="Times New Roman" panose="02020603050405020304" pitchFamily="18" charset="0"/>
                <a:cs typeface="Times New Roman" panose="02020603050405020304" pitchFamily="18" charset="0"/>
              </a:rPr>
              <a:t> </a:t>
            </a:r>
            <a:r>
              <a:rPr lang="en-US" sz="8800" spc="105" dirty="0">
                <a:solidFill>
                  <a:srgbClr val="212121"/>
                </a:solidFill>
                <a:latin typeface="Times New Roman" panose="02020603050405020304" pitchFamily="18" charset="0"/>
                <a:cs typeface="Times New Roman" panose="02020603050405020304" pitchFamily="18" charset="0"/>
              </a:rPr>
              <a:t>on</a:t>
            </a:r>
            <a:r>
              <a:rPr lang="en-US" sz="8800" spc="-90" dirty="0">
                <a:solidFill>
                  <a:srgbClr val="212121"/>
                </a:solidFill>
                <a:latin typeface="Times New Roman" panose="02020603050405020304" pitchFamily="18" charset="0"/>
                <a:cs typeface="Times New Roman" panose="02020603050405020304" pitchFamily="18" charset="0"/>
              </a:rPr>
              <a:t> </a:t>
            </a:r>
            <a:r>
              <a:rPr lang="en-US" sz="8800" spc="80" dirty="0">
                <a:solidFill>
                  <a:srgbClr val="212121"/>
                </a:solidFill>
                <a:latin typeface="Times New Roman" panose="02020603050405020304" pitchFamily="18" charset="0"/>
                <a:cs typeface="Times New Roman" panose="02020603050405020304" pitchFamily="18" charset="0"/>
              </a:rPr>
              <a:t>time</a:t>
            </a:r>
            <a:endParaRPr lang="en-US" sz="88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lnSpc>
                <a:spcPct val="100000"/>
              </a:lnSpc>
              <a:buNone/>
            </a:pPr>
            <a:endParaRPr lang="en-US" sz="6800" b="1" dirty="0">
              <a:latin typeface="Times New Roman" panose="02020603050405020304" pitchFamily="18" charset="0"/>
              <a:cs typeface="Times New Roman" panose="02020603050405020304" pitchFamily="18" charset="0"/>
            </a:endParaRPr>
          </a:p>
          <a:p>
            <a:pPr>
              <a:lnSpc>
                <a:spcPct val="100000"/>
              </a:lnSpc>
              <a:spcBef>
                <a:spcPts val="100"/>
              </a:spcBef>
              <a:buFont typeface="Wingdings" panose="05000000000000000000" pitchFamily="2" charset="2"/>
              <a:buChar char="Ø"/>
            </a:pPr>
            <a:r>
              <a:rPr lang="en-US" sz="8800" b="1" spc="-2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25" dirty="0">
                <a:solidFill>
                  <a:srgbClr val="212121"/>
                </a:solidFill>
                <a:uFill>
                  <a:solidFill>
                    <a:srgbClr val="212121"/>
                  </a:solidFill>
                </a:uFill>
                <a:latin typeface="Times New Roman" panose="02020603050405020304" pitchFamily="18" charset="0"/>
                <a:cs typeface="Times New Roman" panose="02020603050405020304" pitchFamily="18" charset="0"/>
              </a:rPr>
              <a:t>GENDER</a:t>
            </a:r>
            <a:r>
              <a:rPr lang="en-US" sz="8800" b="1"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800" b="1" u="heavy" spc="5" dirty="0">
                <a:solidFill>
                  <a:srgbClr val="212121"/>
                </a:solidFill>
                <a:uFill>
                  <a:solidFill>
                    <a:srgbClr val="212121"/>
                  </a:solidFill>
                </a:uFill>
                <a:latin typeface="Times New Roman" panose="02020603050405020304" pitchFamily="18" charset="0"/>
                <a:cs typeface="Times New Roman" panose="02020603050405020304" pitchFamily="18" charset="0"/>
              </a:rPr>
              <a:t>DISTRIBUTION</a:t>
            </a:r>
          </a:p>
          <a:p>
            <a:pPr marL="0" indent="0">
              <a:lnSpc>
                <a:spcPct val="100000"/>
              </a:lnSpc>
              <a:spcBef>
                <a:spcPts val="100"/>
              </a:spcBef>
              <a:buNone/>
            </a:pPr>
            <a:endParaRPr lang="en-US" sz="8800" dirty="0">
              <a:latin typeface="Times New Roman" panose="02020603050405020304" pitchFamily="18" charset="0"/>
              <a:cs typeface="Times New Roman" panose="02020603050405020304" pitchFamily="18" charset="0"/>
            </a:endParaRPr>
          </a:p>
          <a:p>
            <a:pPr marL="12700">
              <a:lnSpc>
                <a:spcPct val="100000"/>
              </a:lnSpc>
            </a:pPr>
            <a:r>
              <a:rPr lang="en-US" sz="8800" spc="95" dirty="0">
                <a:solidFill>
                  <a:srgbClr val="212121"/>
                </a:solidFill>
                <a:latin typeface="Times New Roman" panose="02020603050405020304" pitchFamily="18" charset="0"/>
                <a:cs typeface="Times New Roman" panose="02020603050405020304" pitchFamily="18" charset="0"/>
              </a:rPr>
              <a:t>In </a:t>
            </a:r>
            <a:r>
              <a:rPr lang="en-US" sz="8800" spc="100" dirty="0">
                <a:solidFill>
                  <a:srgbClr val="212121"/>
                </a:solidFill>
                <a:latin typeface="Times New Roman" panose="02020603050405020304" pitchFamily="18" charset="0"/>
                <a:cs typeface="Times New Roman" panose="02020603050405020304" pitchFamily="18" charset="0"/>
              </a:rPr>
              <a:t>our</a:t>
            </a:r>
            <a:r>
              <a:rPr lang="en-US" sz="8800" spc="-260" dirty="0">
                <a:solidFill>
                  <a:srgbClr val="212121"/>
                </a:solidFill>
                <a:latin typeface="Times New Roman" panose="02020603050405020304" pitchFamily="18" charset="0"/>
                <a:cs typeface="Times New Roman" panose="02020603050405020304" pitchFamily="18" charset="0"/>
              </a:rPr>
              <a:t> </a:t>
            </a:r>
            <a:r>
              <a:rPr lang="en-US" sz="8800" spc="5" dirty="0">
                <a:solidFill>
                  <a:srgbClr val="212121"/>
                </a:solidFill>
                <a:latin typeface="Times New Roman" panose="02020603050405020304" pitchFamily="18" charset="0"/>
                <a:cs typeface="Times New Roman" panose="02020603050405020304" pitchFamily="18" charset="0"/>
              </a:rPr>
              <a:t>dataset,</a:t>
            </a:r>
            <a:endParaRPr lang="en-US" sz="8800" dirty="0">
              <a:latin typeface="Times New Roman" panose="02020603050405020304" pitchFamily="18" charset="0"/>
              <a:cs typeface="Times New Roman" panose="02020603050405020304" pitchFamily="18" charset="0"/>
            </a:endParaRPr>
          </a:p>
          <a:p>
            <a:pPr marL="12700">
              <a:lnSpc>
                <a:spcPct val="100000"/>
              </a:lnSpc>
              <a:spcBef>
                <a:spcPts val="960"/>
              </a:spcBef>
            </a:pPr>
            <a:r>
              <a:rPr lang="en-US" sz="8800" spc="40" dirty="0">
                <a:solidFill>
                  <a:srgbClr val="212121"/>
                </a:solidFill>
                <a:latin typeface="Times New Roman" panose="02020603050405020304" pitchFamily="18" charset="0"/>
                <a:cs typeface="Times New Roman" panose="02020603050405020304" pitchFamily="18" charset="0"/>
              </a:rPr>
              <a:t>There</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5" dirty="0">
                <a:solidFill>
                  <a:srgbClr val="212121"/>
                </a:solidFill>
                <a:latin typeface="Times New Roman" panose="02020603050405020304" pitchFamily="18" charset="0"/>
                <a:cs typeface="Times New Roman" panose="02020603050405020304" pitchFamily="18" charset="0"/>
              </a:rPr>
              <a:t>are</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110" dirty="0">
                <a:solidFill>
                  <a:srgbClr val="212121"/>
                </a:solidFill>
                <a:latin typeface="Times New Roman" panose="02020603050405020304" pitchFamily="18" charset="0"/>
                <a:cs typeface="Times New Roman" panose="02020603050405020304" pitchFamily="18" charset="0"/>
              </a:rPr>
              <a:t>11,888</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20" dirty="0">
                <a:solidFill>
                  <a:srgbClr val="212121"/>
                </a:solidFill>
                <a:latin typeface="Times New Roman" panose="02020603050405020304" pitchFamily="18" charset="0"/>
                <a:cs typeface="Times New Roman" panose="02020603050405020304" pitchFamily="18" charset="0"/>
              </a:rPr>
              <a:t>Males</a:t>
            </a:r>
            <a:r>
              <a:rPr lang="en-US" sz="8800" spc="-80" dirty="0">
                <a:solidFill>
                  <a:srgbClr val="212121"/>
                </a:solidFill>
                <a:latin typeface="Times New Roman" panose="02020603050405020304" pitchFamily="18" charset="0"/>
                <a:cs typeface="Times New Roman" panose="02020603050405020304" pitchFamily="18" charset="0"/>
              </a:rPr>
              <a:t> </a:t>
            </a:r>
            <a:r>
              <a:rPr lang="en-US" sz="8800" spc="95" dirty="0">
                <a:solidFill>
                  <a:srgbClr val="212121"/>
                </a:solidFill>
                <a:latin typeface="Times New Roman" panose="02020603050405020304" pitchFamily="18" charset="0"/>
                <a:cs typeface="Times New Roman" panose="02020603050405020304" pitchFamily="18" charset="0"/>
              </a:rPr>
              <a:t>or</a:t>
            </a:r>
            <a:r>
              <a:rPr lang="en-US" sz="8800" spc="-85" dirty="0">
                <a:solidFill>
                  <a:srgbClr val="212121"/>
                </a:solidFill>
                <a:latin typeface="Times New Roman" panose="02020603050405020304" pitchFamily="18" charset="0"/>
                <a:cs typeface="Times New Roman" panose="02020603050405020304" pitchFamily="18" charset="0"/>
              </a:rPr>
              <a:t> </a:t>
            </a:r>
            <a:r>
              <a:rPr lang="en-US" sz="8800" spc="-75" dirty="0">
                <a:solidFill>
                  <a:srgbClr val="212121"/>
                </a:solidFill>
                <a:latin typeface="Times New Roman" panose="02020603050405020304" pitchFamily="18" charset="0"/>
                <a:cs typeface="Times New Roman" panose="02020603050405020304" pitchFamily="18" charset="0"/>
              </a:rPr>
              <a:t>39%</a:t>
            </a:r>
            <a:endParaRPr lang="en-US" sz="8800" dirty="0">
              <a:latin typeface="Times New Roman" panose="02020603050405020304" pitchFamily="18" charset="0"/>
              <a:cs typeface="Times New Roman" panose="02020603050405020304" pitchFamily="18" charset="0"/>
            </a:endParaRPr>
          </a:p>
          <a:p>
            <a:pPr marL="12700">
              <a:lnSpc>
                <a:spcPct val="100000"/>
              </a:lnSpc>
              <a:spcBef>
                <a:spcPts val="960"/>
              </a:spcBef>
            </a:pPr>
            <a:r>
              <a:rPr lang="en-US" sz="8800" spc="105" dirty="0">
                <a:solidFill>
                  <a:srgbClr val="212121"/>
                </a:solidFill>
                <a:latin typeface="Times New Roman" panose="02020603050405020304" pitchFamily="18" charset="0"/>
                <a:cs typeface="Times New Roman" panose="02020603050405020304" pitchFamily="18" charset="0"/>
              </a:rPr>
              <a:t>And </a:t>
            </a:r>
            <a:r>
              <a:rPr lang="en-US" sz="8800" spc="-140" dirty="0">
                <a:solidFill>
                  <a:srgbClr val="212121"/>
                </a:solidFill>
                <a:latin typeface="Times New Roman" panose="02020603050405020304" pitchFamily="18" charset="0"/>
                <a:cs typeface="Times New Roman" panose="02020603050405020304" pitchFamily="18" charset="0"/>
              </a:rPr>
              <a:t>18,112 </a:t>
            </a:r>
            <a:r>
              <a:rPr lang="en-US" sz="8800" spc="-10" dirty="0">
                <a:solidFill>
                  <a:srgbClr val="212121"/>
                </a:solidFill>
                <a:latin typeface="Times New Roman" panose="02020603050405020304" pitchFamily="18" charset="0"/>
                <a:cs typeface="Times New Roman" panose="02020603050405020304" pitchFamily="18" charset="0"/>
              </a:rPr>
              <a:t>Females </a:t>
            </a:r>
            <a:r>
              <a:rPr lang="en-US" sz="8800" spc="95" dirty="0">
                <a:solidFill>
                  <a:srgbClr val="212121"/>
                </a:solidFill>
                <a:latin typeface="Times New Roman" panose="02020603050405020304" pitchFamily="18" charset="0"/>
                <a:cs typeface="Times New Roman" panose="02020603050405020304" pitchFamily="18" charset="0"/>
              </a:rPr>
              <a:t>or</a:t>
            </a:r>
            <a:r>
              <a:rPr lang="en-US" sz="8800" spc="-290" dirty="0">
                <a:solidFill>
                  <a:srgbClr val="212121"/>
                </a:solidFill>
                <a:latin typeface="Times New Roman" panose="02020603050405020304" pitchFamily="18" charset="0"/>
                <a:cs typeface="Times New Roman" panose="02020603050405020304" pitchFamily="18" charset="0"/>
              </a:rPr>
              <a:t> </a:t>
            </a:r>
            <a:r>
              <a:rPr lang="en-US" sz="8800" spc="-85" dirty="0">
                <a:solidFill>
                  <a:srgbClr val="212121"/>
                </a:solidFill>
                <a:latin typeface="Times New Roman" panose="02020603050405020304" pitchFamily="18" charset="0"/>
                <a:cs typeface="Times New Roman" panose="02020603050405020304" pitchFamily="18" charset="0"/>
              </a:rPr>
              <a:t>61%.</a:t>
            </a:r>
            <a:endParaRPr lang="en-US" sz="88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sp>
        <p:nvSpPr>
          <p:cNvPr id="5" name="object 9">
            <a:extLst>
              <a:ext uri="{FF2B5EF4-FFF2-40B4-BE49-F238E27FC236}">
                <a16:creationId xmlns:a16="http://schemas.microsoft.com/office/drawing/2014/main" id="{691D1A8C-5C5A-6944-37FF-998BEFF30166}"/>
              </a:ext>
            </a:extLst>
          </p:cNvPr>
          <p:cNvSpPr/>
          <p:nvPr/>
        </p:nvSpPr>
        <p:spPr>
          <a:xfrm>
            <a:off x="5673014" y="130629"/>
            <a:ext cx="6173754" cy="3298371"/>
          </a:xfrm>
          <a:prstGeom prst="rect">
            <a:avLst/>
          </a:prstGeom>
          <a:blipFill>
            <a:blip r:embed="rId2" cstate="print"/>
            <a:stretch>
              <a:fillRect/>
            </a:stretch>
          </a:blipFill>
        </p:spPr>
        <p:txBody>
          <a:bodyPr wrap="square" lIns="0" tIns="0" rIns="0" bIns="0" rtlCol="0"/>
          <a:lstStyle/>
          <a:p>
            <a:endParaRPr/>
          </a:p>
        </p:txBody>
      </p:sp>
      <p:sp>
        <p:nvSpPr>
          <p:cNvPr id="6" name="object 10">
            <a:extLst>
              <a:ext uri="{FF2B5EF4-FFF2-40B4-BE49-F238E27FC236}">
                <a16:creationId xmlns:a16="http://schemas.microsoft.com/office/drawing/2014/main" id="{C443BB67-9FB9-FB91-64A7-D256D4991700}"/>
              </a:ext>
            </a:extLst>
          </p:cNvPr>
          <p:cNvSpPr/>
          <p:nvPr/>
        </p:nvSpPr>
        <p:spPr>
          <a:xfrm>
            <a:off x="5673013" y="3466323"/>
            <a:ext cx="6173754" cy="3261048"/>
          </a:xfrm>
          <a:prstGeom prst="rect">
            <a:avLst/>
          </a:prstGeom>
          <a:blipFill>
            <a:blip r:embed="rId3"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4"/>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242893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93306"/>
            <a:ext cx="11532636" cy="6634065"/>
          </a:xfrm>
          <a:solidFill>
            <a:schemeClr val="accent1">
              <a:lumMod val="60000"/>
              <a:lumOff val="40000"/>
            </a:schemeClr>
          </a:solidFill>
        </p:spPr>
        <p:txBody>
          <a:bodyPr>
            <a:normAutofit fontScale="25000" lnSpcReduction="20000"/>
          </a:bodyPr>
          <a:lstStyle/>
          <a:p>
            <a:pPr marL="0" indent="0">
              <a:lnSpc>
                <a:spcPct val="100000"/>
              </a:lnSpc>
              <a:spcBef>
                <a:spcPts val="100"/>
              </a:spcBef>
              <a:buNone/>
            </a:pPr>
            <a:r>
              <a:rPr lang="en-US" sz="1600" spc="-30" dirty="0">
                <a:solidFill>
                  <a:srgbClr val="212121"/>
                </a:solidFill>
                <a:uFill>
                  <a:solidFill>
                    <a:srgbClr val="212121"/>
                  </a:solidFill>
                </a:uFill>
                <a:latin typeface="Arial"/>
                <a:cs typeface="Arial"/>
              </a:rPr>
              <a:t>       </a:t>
            </a:r>
            <a:r>
              <a:rPr lang="en-US" sz="8000" u="heavy" spc="-30" dirty="0">
                <a:solidFill>
                  <a:srgbClr val="212121"/>
                </a:solidFill>
                <a:uFill>
                  <a:solidFill>
                    <a:srgbClr val="212121"/>
                  </a:solidFill>
                </a:uFill>
                <a:latin typeface="Times New Roman" panose="02020603050405020304" pitchFamily="18" charset="0"/>
                <a:cs typeface="Times New Roman" panose="02020603050405020304" pitchFamily="18" charset="0"/>
              </a:rPr>
              <a:t>DEFAULTER</a:t>
            </a:r>
            <a:r>
              <a:rPr lang="en-US" sz="8000" u="heavy" spc="-9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000" u="heavy" spc="5" dirty="0">
                <a:solidFill>
                  <a:srgbClr val="212121"/>
                </a:solidFill>
                <a:uFill>
                  <a:solidFill>
                    <a:srgbClr val="212121"/>
                  </a:solidFill>
                </a:uFill>
                <a:latin typeface="Times New Roman" panose="02020603050405020304" pitchFamily="18" charset="0"/>
                <a:cs typeface="Times New Roman" panose="02020603050405020304" pitchFamily="18" charset="0"/>
              </a:rPr>
              <a:t>RATIO</a:t>
            </a:r>
            <a:r>
              <a:rPr lang="en-US" sz="8000" u="heavy" spc="-9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000" u="heavy" spc="95" dirty="0">
                <a:solidFill>
                  <a:srgbClr val="212121"/>
                </a:solidFill>
                <a:uFill>
                  <a:solidFill>
                    <a:srgbClr val="212121"/>
                  </a:solidFill>
                </a:uFill>
                <a:latin typeface="Times New Roman" panose="02020603050405020304" pitchFamily="18" charset="0"/>
                <a:cs typeface="Times New Roman" panose="02020603050405020304" pitchFamily="18" charset="0"/>
              </a:rPr>
              <a:t>WITH</a:t>
            </a:r>
            <a:r>
              <a:rPr lang="en-US" sz="8000" u="heavy" spc="-9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000" u="heavy" spc="-75" dirty="0">
                <a:solidFill>
                  <a:srgbClr val="212121"/>
                </a:solidFill>
                <a:uFill>
                  <a:solidFill>
                    <a:srgbClr val="212121"/>
                  </a:solidFill>
                </a:uFill>
                <a:latin typeface="Times New Roman" panose="02020603050405020304" pitchFamily="18" charset="0"/>
                <a:cs typeface="Times New Roman" panose="02020603050405020304" pitchFamily="18" charset="0"/>
              </a:rPr>
              <a:t>RESPECT</a:t>
            </a:r>
            <a:r>
              <a:rPr lang="en-US" sz="8000" u="heavy" spc="-9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000" u="heavy" spc="25" dirty="0">
                <a:solidFill>
                  <a:srgbClr val="212121"/>
                </a:solidFill>
                <a:uFill>
                  <a:solidFill>
                    <a:srgbClr val="212121"/>
                  </a:solidFill>
                </a:uFill>
                <a:latin typeface="Times New Roman" panose="02020603050405020304" pitchFamily="18" charset="0"/>
                <a:cs typeface="Times New Roman" panose="02020603050405020304" pitchFamily="18" charset="0"/>
              </a:rPr>
              <a:t>TO</a:t>
            </a:r>
            <a:r>
              <a:rPr lang="en-US" sz="8000" u="heavy" spc="-9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8000" u="heavy" spc="-25" dirty="0">
                <a:solidFill>
                  <a:srgbClr val="212121"/>
                </a:solidFill>
                <a:uFill>
                  <a:solidFill>
                    <a:srgbClr val="212121"/>
                  </a:solidFill>
                </a:uFill>
                <a:latin typeface="Times New Roman" panose="02020603050405020304" pitchFamily="18" charset="0"/>
                <a:cs typeface="Times New Roman" panose="02020603050405020304" pitchFamily="18" charset="0"/>
              </a:rPr>
              <a:t>GENDER</a:t>
            </a:r>
            <a:endParaRPr lang="en-US" sz="8000" dirty="0">
              <a:latin typeface="Times New Roman" panose="02020603050405020304" pitchFamily="18" charset="0"/>
              <a:cs typeface="Times New Roman" panose="02020603050405020304" pitchFamily="18" charset="0"/>
            </a:endParaRPr>
          </a:p>
          <a:p>
            <a:pPr marL="59055" marR="671195" indent="-46990">
              <a:lnSpc>
                <a:spcPct val="150000"/>
              </a:lnSpc>
              <a:spcBef>
                <a:spcPts val="1540"/>
              </a:spcBef>
            </a:pPr>
            <a:r>
              <a:rPr lang="en-US" sz="8800" spc="40" dirty="0">
                <a:solidFill>
                  <a:srgbClr val="212121"/>
                </a:solidFill>
                <a:latin typeface="Times New Roman" panose="02020603050405020304" pitchFamily="18" charset="0"/>
                <a:cs typeface="Times New Roman" panose="02020603050405020304" pitchFamily="18" charset="0"/>
              </a:rPr>
              <a:t> </a:t>
            </a:r>
            <a:r>
              <a:rPr lang="en-US" sz="8400" spc="40" dirty="0">
                <a:solidFill>
                  <a:srgbClr val="212121"/>
                </a:solidFill>
                <a:latin typeface="Times New Roman" panose="02020603050405020304" pitchFamily="18" charset="0"/>
                <a:cs typeface="Times New Roman" panose="02020603050405020304" pitchFamily="18" charset="0"/>
              </a:rPr>
              <a:t>The</a:t>
            </a:r>
            <a:r>
              <a:rPr lang="en-US" sz="8400" spc="-85" dirty="0">
                <a:solidFill>
                  <a:srgbClr val="212121"/>
                </a:solidFill>
                <a:latin typeface="Times New Roman" panose="02020603050405020304" pitchFamily="18" charset="0"/>
                <a:cs typeface="Times New Roman" panose="02020603050405020304" pitchFamily="18" charset="0"/>
              </a:rPr>
              <a:t> </a:t>
            </a:r>
            <a:r>
              <a:rPr lang="en-US" sz="8400" spc="50" dirty="0">
                <a:solidFill>
                  <a:srgbClr val="212121"/>
                </a:solidFill>
                <a:latin typeface="Times New Roman" panose="02020603050405020304" pitchFamily="18" charset="0"/>
                <a:cs typeface="Times New Roman" panose="02020603050405020304" pitchFamily="18" charset="0"/>
              </a:rPr>
              <a:t>Defaulter</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70" dirty="0">
                <a:solidFill>
                  <a:srgbClr val="212121"/>
                </a:solidFill>
                <a:latin typeface="Times New Roman" panose="02020603050405020304" pitchFamily="18" charset="0"/>
                <a:cs typeface="Times New Roman" panose="02020603050405020304" pitchFamily="18" charset="0"/>
              </a:rPr>
              <a:t>ratio</a:t>
            </a:r>
            <a:r>
              <a:rPr lang="en-US" sz="8400" spc="-85" dirty="0">
                <a:solidFill>
                  <a:srgbClr val="212121"/>
                </a:solidFill>
                <a:latin typeface="Times New Roman" panose="02020603050405020304" pitchFamily="18" charset="0"/>
                <a:cs typeface="Times New Roman" panose="02020603050405020304" pitchFamily="18" charset="0"/>
              </a:rPr>
              <a:t> </a:t>
            </a:r>
            <a:r>
              <a:rPr lang="en-US" sz="8400" spc="125" dirty="0">
                <a:solidFill>
                  <a:srgbClr val="212121"/>
                </a:solidFill>
                <a:latin typeface="Times New Roman" panose="02020603050405020304" pitchFamily="18" charset="0"/>
                <a:cs typeface="Times New Roman" panose="02020603050405020304" pitchFamily="18" charset="0"/>
              </a:rPr>
              <a:t>with</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35" dirty="0">
                <a:solidFill>
                  <a:srgbClr val="212121"/>
                </a:solidFill>
                <a:latin typeface="Times New Roman" panose="02020603050405020304" pitchFamily="18" charset="0"/>
                <a:cs typeface="Times New Roman" panose="02020603050405020304" pitchFamily="18" charset="0"/>
              </a:rPr>
              <a:t>respect</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105" dirty="0">
                <a:solidFill>
                  <a:srgbClr val="212121"/>
                </a:solidFill>
                <a:latin typeface="Times New Roman" panose="02020603050405020304" pitchFamily="18" charset="0"/>
                <a:cs typeface="Times New Roman" panose="02020603050405020304" pitchFamily="18" charset="0"/>
              </a:rPr>
              <a:t>to</a:t>
            </a:r>
            <a:r>
              <a:rPr lang="en-US" sz="8400" spc="-85" dirty="0">
                <a:solidFill>
                  <a:srgbClr val="212121"/>
                </a:solidFill>
                <a:latin typeface="Times New Roman" panose="02020603050405020304" pitchFamily="18" charset="0"/>
                <a:cs typeface="Times New Roman" panose="02020603050405020304" pitchFamily="18" charset="0"/>
              </a:rPr>
              <a:t> </a:t>
            </a:r>
            <a:r>
              <a:rPr lang="en-US" sz="8400" spc="55" dirty="0">
                <a:solidFill>
                  <a:srgbClr val="212121"/>
                </a:solidFill>
                <a:latin typeface="Times New Roman" panose="02020603050405020304" pitchFamily="18" charset="0"/>
                <a:cs typeface="Times New Roman" panose="02020603050405020304" pitchFamily="18" charset="0"/>
              </a:rPr>
              <a:t>gender  </a:t>
            </a:r>
            <a:r>
              <a:rPr lang="en-US" sz="8400" spc="5" dirty="0">
                <a:solidFill>
                  <a:srgbClr val="212121"/>
                </a:solidFill>
                <a:latin typeface="Times New Roman" panose="02020603050405020304" pitchFamily="18" charset="0"/>
                <a:cs typeface="Times New Roman" panose="02020603050405020304" pitchFamily="18" charset="0"/>
              </a:rPr>
              <a:t>is</a:t>
            </a:r>
            <a:r>
              <a:rPr lang="en-US" sz="8400" spc="-85" dirty="0">
                <a:solidFill>
                  <a:srgbClr val="212121"/>
                </a:solidFill>
                <a:latin typeface="Times New Roman" panose="02020603050405020304" pitchFamily="18" charset="0"/>
                <a:cs typeface="Times New Roman" panose="02020603050405020304" pitchFamily="18" charset="0"/>
              </a:rPr>
              <a:t> </a:t>
            </a:r>
            <a:r>
              <a:rPr lang="en-US" sz="8400" spc="-75" dirty="0">
                <a:solidFill>
                  <a:srgbClr val="212121"/>
                </a:solidFill>
                <a:latin typeface="Times New Roman" panose="02020603050405020304" pitchFamily="18" charset="0"/>
                <a:cs typeface="Times New Roman" panose="02020603050405020304" pitchFamily="18" charset="0"/>
              </a:rPr>
              <a:t>43%</a:t>
            </a:r>
          </a:p>
          <a:p>
            <a:pPr marL="12065" marR="671195" indent="0">
              <a:lnSpc>
                <a:spcPct val="150000"/>
              </a:lnSpc>
              <a:spcBef>
                <a:spcPts val="1540"/>
              </a:spcBef>
              <a:buNone/>
            </a:pPr>
            <a:r>
              <a:rPr lang="en-US" sz="8400" spc="-75" dirty="0">
                <a:solidFill>
                  <a:srgbClr val="212121"/>
                </a:solidFill>
                <a:latin typeface="Times New Roman" panose="02020603050405020304" pitchFamily="18" charset="0"/>
                <a:cs typeface="Times New Roman" panose="02020603050405020304" pitchFamily="18" charset="0"/>
              </a:rPr>
              <a:t>   </a:t>
            </a:r>
            <a:r>
              <a:rPr lang="en-US" sz="8400" spc="90" dirty="0">
                <a:solidFill>
                  <a:srgbClr val="212121"/>
                </a:solidFill>
                <a:latin typeface="Times New Roman" panose="02020603050405020304" pitchFamily="18" charset="0"/>
                <a:cs typeface="Times New Roman" panose="02020603050405020304" pitchFamily="18" charset="0"/>
              </a:rPr>
              <a:t>of</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20" dirty="0">
                <a:solidFill>
                  <a:srgbClr val="212121"/>
                </a:solidFill>
                <a:latin typeface="Times New Roman" panose="02020603050405020304" pitchFamily="18" charset="0"/>
                <a:cs typeface="Times New Roman" panose="02020603050405020304" pitchFamily="18" charset="0"/>
              </a:rPr>
              <a:t>Males</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5" dirty="0">
                <a:solidFill>
                  <a:srgbClr val="212121"/>
                </a:solidFill>
                <a:latin typeface="Times New Roman" panose="02020603050405020304" pitchFamily="18" charset="0"/>
                <a:cs typeface="Times New Roman" panose="02020603050405020304" pitchFamily="18" charset="0"/>
              </a:rPr>
              <a:t>are</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60" dirty="0">
                <a:solidFill>
                  <a:srgbClr val="212121"/>
                </a:solidFill>
                <a:latin typeface="Times New Roman" panose="02020603050405020304" pitchFamily="18" charset="0"/>
                <a:cs typeface="Times New Roman" panose="02020603050405020304" pitchFamily="18" charset="0"/>
              </a:rPr>
              <a:t>defaulter</a:t>
            </a:r>
            <a:r>
              <a:rPr lang="en-US" sz="8400" dirty="0">
                <a:latin typeface="Times New Roman" panose="02020603050405020304" pitchFamily="18" charset="0"/>
                <a:cs typeface="Times New Roman" panose="02020603050405020304" pitchFamily="18" charset="0"/>
              </a:rPr>
              <a:t> </a:t>
            </a:r>
            <a:r>
              <a:rPr lang="en-US" sz="8400" spc="90" dirty="0">
                <a:solidFill>
                  <a:srgbClr val="212121"/>
                </a:solidFill>
                <a:latin typeface="Times New Roman" panose="02020603050405020304" pitchFamily="18" charset="0"/>
                <a:cs typeface="Times New Roman" panose="02020603050405020304" pitchFamily="18" charset="0"/>
              </a:rPr>
              <a:t>while</a:t>
            </a:r>
            <a:r>
              <a:rPr lang="en-US" sz="8400" spc="-85" dirty="0">
                <a:solidFill>
                  <a:srgbClr val="212121"/>
                </a:solidFill>
                <a:latin typeface="Times New Roman" panose="02020603050405020304" pitchFamily="18" charset="0"/>
                <a:cs typeface="Times New Roman" panose="02020603050405020304" pitchFamily="18" charset="0"/>
              </a:rPr>
              <a:t> </a:t>
            </a:r>
            <a:r>
              <a:rPr lang="en-US" sz="8400" spc="-125" dirty="0">
                <a:solidFill>
                  <a:srgbClr val="212121"/>
                </a:solidFill>
                <a:latin typeface="Times New Roman" panose="02020603050405020304" pitchFamily="18" charset="0"/>
                <a:cs typeface="Times New Roman" panose="02020603050405020304" pitchFamily="18" charset="0"/>
              </a:rPr>
              <a:t>57%</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90" dirty="0">
                <a:solidFill>
                  <a:srgbClr val="212121"/>
                </a:solidFill>
                <a:latin typeface="Times New Roman" panose="02020603050405020304" pitchFamily="18" charset="0"/>
                <a:cs typeface="Times New Roman" panose="02020603050405020304" pitchFamily="18" charset="0"/>
              </a:rPr>
              <a:t>of</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10" dirty="0">
                <a:solidFill>
                  <a:srgbClr val="212121"/>
                </a:solidFill>
                <a:latin typeface="Times New Roman" panose="02020603050405020304" pitchFamily="18" charset="0"/>
                <a:cs typeface="Times New Roman" panose="02020603050405020304" pitchFamily="18" charset="0"/>
              </a:rPr>
              <a:t>Females</a:t>
            </a: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5" dirty="0">
                <a:solidFill>
                  <a:srgbClr val="212121"/>
                </a:solidFill>
                <a:latin typeface="Times New Roman" panose="02020603050405020304" pitchFamily="18" charset="0"/>
                <a:cs typeface="Times New Roman" panose="02020603050405020304" pitchFamily="18" charset="0"/>
              </a:rPr>
              <a:t>are</a:t>
            </a:r>
            <a:r>
              <a:rPr lang="en-US" sz="8400" spc="-80" dirty="0">
                <a:solidFill>
                  <a:srgbClr val="212121"/>
                </a:solidFill>
                <a:latin typeface="Times New Roman" panose="02020603050405020304" pitchFamily="18" charset="0"/>
                <a:cs typeface="Times New Roman" panose="02020603050405020304" pitchFamily="18" charset="0"/>
              </a:rPr>
              <a:t> </a:t>
            </a:r>
          </a:p>
          <a:p>
            <a:pPr marL="12065" marR="671195" indent="0">
              <a:lnSpc>
                <a:spcPct val="150000"/>
              </a:lnSpc>
              <a:spcBef>
                <a:spcPts val="1540"/>
              </a:spcBef>
              <a:buNone/>
            </a:pPr>
            <a:r>
              <a:rPr lang="en-US" sz="8400" spc="-80" dirty="0">
                <a:solidFill>
                  <a:srgbClr val="212121"/>
                </a:solidFill>
                <a:latin typeface="Times New Roman" panose="02020603050405020304" pitchFamily="18" charset="0"/>
                <a:cs typeface="Times New Roman" panose="02020603050405020304" pitchFamily="18" charset="0"/>
              </a:rPr>
              <a:t>   </a:t>
            </a:r>
            <a:r>
              <a:rPr lang="en-US" sz="8400" spc="50" dirty="0">
                <a:solidFill>
                  <a:srgbClr val="212121"/>
                </a:solidFill>
                <a:latin typeface="Times New Roman" panose="02020603050405020304" pitchFamily="18" charset="0"/>
                <a:cs typeface="Times New Roman" panose="02020603050405020304" pitchFamily="18" charset="0"/>
              </a:rPr>
              <a:t>defaulter.</a:t>
            </a:r>
            <a:endParaRPr lang="en-US" sz="84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6800" dirty="0">
              <a:latin typeface="Times New Roman" panose="02020603050405020304" pitchFamily="18" charset="0"/>
              <a:cs typeface="Times New Roman" panose="02020603050405020304" pitchFamily="18" charset="0"/>
            </a:endParaRPr>
          </a:p>
          <a:p>
            <a:pPr marL="0" indent="0">
              <a:lnSpc>
                <a:spcPct val="100000"/>
              </a:lnSpc>
              <a:spcBef>
                <a:spcPts val="100"/>
              </a:spcBef>
              <a:buNone/>
            </a:pPr>
            <a:r>
              <a:rPr lang="en-US" sz="6800" spc="-3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30" dirty="0">
                <a:solidFill>
                  <a:srgbClr val="212121"/>
                </a:solidFill>
                <a:uFill>
                  <a:solidFill>
                    <a:srgbClr val="212121"/>
                  </a:solidFill>
                </a:uFill>
                <a:latin typeface="Times New Roman" panose="02020603050405020304" pitchFamily="18" charset="0"/>
                <a:cs typeface="Times New Roman" panose="02020603050405020304" pitchFamily="18" charset="0"/>
              </a:rPr>
              <a:t>DEFAULTER</a:t>
            </a:r>
            <a:r>
              <a:rPr lang="en-US" sz="7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5" dirty="0">
                <a:solidFill>
                  <a:srgbClr val="212121"/>
                </a:solidFill>
                <a:uFill>
                  <a:solidFill>
                    <a:srgbClr val="212121"/>
                  </a:solidFill>
                </a:uFill>
                <a:latin typeface="Times New Roman" panose="02020603050405020304" pitchFamily="18" charset="0"/>
                <a:cs typeface="Times New Roman" panose="02020603050405020304" pitchFamily="18" charset="0"/>
              </a:rPr>
              <a:t>RATIO</a:t>
            </a:r>
            <a:r>
              <a:rPr lang="en-US" sz="7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95" dirty="0">
                <a:solidFill>
                  <a:srgbClr val="212121"/>
                </a:solidFill>
                <a:uFill>
                  <a:solidFill>
                    <a:srgbClr val="212121"/>
                  </a:solidFill>
                </a:uFill>
                <a:latin typeface="Times New Roman" panose="02020603050405020304" pitchFamily="18" charset="0"/>
                <a:cs typeface="Times New Roman" panose="02020603050405020304" pitchFamily="18" charset="0"/>
              </a:rPr>
              <a:t>WITH</a:t>
            </a:r>
            <a:r>
              <a:rPr lang="en-US" sz="7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75" dirty="0">
                <a:solidFill>
                  <a:srgbClr val="212121"/>
                </a:solidFill>
                <a:uFill>
                  <a:solidFill>
                    <a:srgbClr val="212121"/>
                  </a:solidFill>
                </a:uFill>
                <a:latin typeface="Times New Roman" panose="02020603050405020304" pitchFamily="18" charset="0"/>
                <a:cs typeface="Times New Roman" panose="02020603050405020304" pitchFamily="18" charset="0"/>
              </a:rPr>
              <a:t>RESPECT</a:t>
            </a:r>
            <a:r>
              <a:rPr lang="en-US" sz="7200" u="heavy"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25" dirty="0">
                <a:solidFill>
                  <a:srgbClr val="212121"/>
                </a:solidFill>
                <a:uFill>
                  <a:solidFill>
                    <a:srgbClr val="212121"/>
                  </a:solidFill>
                </a:uFill>
                <a:latin typeface="Times New Roman" panose="02020603050405020304" pitchFamily="18" charset="0"/>
                <a:cs typeface="Times New Roman" panose="02020603050405020304" pitchFamily="18" charset="0"/>
              </a:rPr>
              <a:t>TO</a:t>
            </a:r>
            <a:r>
              <a:rPr lang="en-US" sz="7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45" dirty="0">
                <a:solidFill>
                  <a:srgbClr val="212121"/>
                </a:solidFill>
                <a:uFill>
                  <a:solidFill>
                    <a:srgbClr val="212121"/>
                  </a:solidFill>
                </a:uFill>
                <a:latin typeface="Times New Roman" panose="02020603050405020304" pitchFamily="18" charset="0"/>
                <a:cs typeface="Times New Roman" panose="02020603050405020304" pitchFamily="18" charset="0"/>
              </a:rPr>
              <a:t>MARITAL</a:t>
            </a:r>
            <a:r>
              <a:rPr lang="en-US" sz="7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7200" u="heavy" spc="-45" dirty="0">
                <a:solidFill>
                  <a:srgbClr val="212121"/>
                </a:solidFill>
                <a:uFill>
                  <a:solidFill>
                    <a:srgbClr val="212121"/>
                  </a:solidFill>
                </a:uFill>
                <a:latin typeface="Times New Roman" panose="02020603050405020304" pitchFamily="18" charset="0"/>
                <a:cs typeface="Times New Roman" panose="02020603050405020304" pitchFamily="18" charset="0"/>
              </a:rPr>
              <a:t>STATUS</a:t>
            </a:r>
            <a:endParaRPr lang="en-US" sz="7200" dirty="0">
              <a:latin typeface="Times New Roman" panose="02020603050405020304" pitchFamily="18" charset="0"/>
              <a:cs typeface="Times New Roman" panose="02020603050405020304" pitchFamily="18" charset="0"/>
            </a:endParaRPr>
          </a:p>
          <a:p>
            <a:pPr>
              <a:lnSpc>
                <a:spcPct val="100000"/>
              </a:lnSpc>
            </a:pPr>
            <a:endParaRPr lang="en-US" sz="6800" dirty="0">
              <a:latin typeface="Times New Roman" panose="02020603050405020304" pitchFamily="18" charset="0"/>
              <a:cs typeface="Times New Roman" panose="02020603050405020304" pitchFamily="18" charset="0"/>
            </a:endParaRPr>
          </a:p>
          <a:p>
            <a:pPr marL="0" marR="5080" indent="0">
              <a:lnSpc>
                <a:spcPct val="100000"/>
              </a:lnSpc>
              <a:spcBef>
                <a:spcPts val="1540"/>
              </a:spcBef>
              <a:buNone/>
              <a:tabLst>
                <a:tab pos="1383665" algn="l"/>
              </a:tabLst>
            </a:pPr>
            <a:r>
              <a:rPr lang="en-US" sz="6800" spc="40" dirty="0">
                <a:solidFill>
                  <a:srgbClr val="212121"/>
                </a:solidFill>
                <a:latin typeface="Times New Roman" panose="02020603050405020304" pitchFamily="18" charset="0"/>
                <a:cs typeface="Times New Roman" panose="02020603050405020304" pitchFamily="18" charset="0"/>
              </a:rPr>
              <a:t>    The</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60" dirty="0">
                <a:solidFill>
                  <a:srgbClr val="212121"/>
                </a:solidFill>
                <a:latin typeface="Times New Roman" panose="02020603050405020304" pitchFamily="18" charset="0"/>
                <a:cs typeface="Times New Roman" panose="02020603050405020304" pitchFamily="18" charset="0"/>
              </a:rPr>
              <a:t>defaulter</a:t>
            </a:r>
            <a:r>
              <a:rPr lang="en-US" sz="6800" spc="-75" dirty="0">
                <a:solidFill>
                  <a:srgbClr val="212121"/>
                </a:solidFill>
                <a:latin typeface="Times New Roman" panose="02020603050405020304" pitchFamily="18" charset="0"/>
                <a:cs typeface="Times New Roman" panose="02020603050405020304" pitchFamily="18" charset="0"/>
              </a:rPr>
              <a:t> </a:t>
            </a:r>
            <a:r>
              <a:rPr lang="en-US" sz="6800" spc="70" dirty="0">
                <a:solidFill>
                  <a:srgbClr val="212121"/>
                </a:solidFill>
                <a:latin typeface="Times New Roman" panose="02020603050405020304" pitchFamily="18" charset="0"/>
                <a:cs typeface="Times New Roman" panose="02020603050405020304" pitchFamily="18" charset="0"/>
              </a:rPr>
              <a:t>ratio</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60" dirty="0">
                <a:solidFill>
                  <a:srgbClr val="212121"/>
                </a:solidFill>
                <a:latin typeface="Times New Roman" panose="02020603050405020304" pitchFamily="18" charset="0"/>
                <a:cs typeface="Times New Roman" panose="02020603050405020304" pitchFamily="18" charset="0"/>
              </a:rPr>
              <a:t>according</a:t>
            </a:r>
            <a:r>
              <a:rPr lang="en-US" sz="6800" spc="-75" dirty="0">
                <a:solidFill>
                  <a:srgbClr val="212121"/>
                </a:solidFill>
                <a:latin typeface="Times New Roman" panose="02020603050405020304" pitchFamily="18" charset="0"/>
                <a:cs typeface="Times New Roman" panose="02020603050405020304" pitchFamily="18" charset="0"/>
              </a:rPr>
              <a:t> </a:t>
            </a:r>
            <a:r>
              <a:rPr lang="en-US" sz="6800" spc="105" dirty="0">
                <a:solidFill>
                  <a:srgbClr val="212121"/>
                </a:solidFill>
                <a:latin typeface="Times New Roman" panose="02020603050405020304" pitchFamily="18" charset="0"/>
                <a:cs typeface="Times New Roman" panose="02020603050405020304" pitchFamily="18" charset="0"/>
              </a:rPr>
              <a:t>to</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60" dirty="0">
                <a:solidFill>
                  <a:srgbClr val="212121"/>
                </a:solidFill>
                <a:latin typeface="Times New Roman" panose="02020603050405020304" pitchFamily="18" charset="0"/>
                <a:cs typeface="Times New Roman" panose="02020603050405020304" pitchFamily="18" charset="0"/>
              </a:rPr>
              <a:t>marital</a:t>
            </a:r>
            <a:r>
              <a:rPr lang="en-US" sz="6800" spc="-75" dirty="0">
                <a:solidFill>
                  <a:srgbClr val="212121"/>
                </a:solidFill>
                <a:latin typeface="Times New Roman" panose="02020603050405020304" pitchFamily="18" charset="0"/>
                <a:cs typeface="Times New Roman" panose="02020603050405020304" pitchFamily="18" charset="0"/>
              </a:rPr>
              <a:t> </a:t>
            </a:r>
            <a:r>
              <a:rPr lang="en-US" sz="6800" spc="20" dirty="0">
                <a:solidFill>
                  <a:srgbClr val="212121"/>
                </a:solidFill>
                <a:latin typeface="Times New Roman" panose="02020603050405020304" pitchFamily="18" charset="0"/>
                <a:cs typeface="Times New Roman" panose="02020603050405020304" pitchFamily="18" charset="0"/>
              </a:rPr>
              <a:t>status</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5" dirty="0">
                <a:solidFill>
                  <a:srgbClr val="212121"/>
                </a:solidFill>
                <a:latin typeface="Times New Roman" panose="02020603050405020304" pitchFamily="18" charset="0"/>
                <a:cs typeface="Times New Roman" panose="02020603050405020304" pitchFamily="18" charset="0"/>
              </a:rPr>
              <a:t>are</a:t>
            </a:r>
            <a:r>
              <a:rPr lang="en-US" sz="6800" spc="-75" dirty="0">
                <a:solidFill>
                  <a:srgbClr val="212121"/>
                </a:solidFill>
                <a:latin typeface="Times New Roman" panose="02020603050405020304" pitchFamily="18" charset="0"/>
                <a:cs typeface="Times New Roman" panose="02020603050405020304" pitchFamily="18" charset="0"/>
              </a:rPr>
              <a:t> </a:t>
            </a:r>
            <a:r>
              <a:rPr lang="en-US" sz="6800" spc="-85" dirty="0">
                <a:solidFill>
                  <a:srgbClr val="212121"/>
                </a:solidFill>
                <a:latin typeface="Times New Roman" panose="02020603050405020304" pitchFamily="18" charset="0"/>
                <a:cs typeface="Times New Roman" panose="02020603050405020304" pitchFamily="18" charset="0"/>
              </a:rPr>
              <a:t>as</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60" dirty="0">
                <a:solidFill>
                  <a:srgbClr val="212121"/>
                </a:solidFill>
                <a:latin typeface="Times New Roman" panose="02020603050405020304" pitchFamily="18" charset="0"/>
                <a:cs typeface="Times New Roman" panose="02020603050405020304" pitchFamily="18" charset="0"/>
              </a:rPr>
              <a:t>follows:  </a:t>
            </a:r>
          </a:p>
          <a:p>
            <a:pPr marL="12700" marR="5080">
              <a:lnSpc>
                <a:spcPct val="100000"/>
              </a:lnSpc>
              <a:spcBef>
                <a:spcPts val="1540"/>
              </a:spcBef>
              <a:tabLst>
                <a:tab pos="1383665" algn="l"/>
              </a:tabLst>
            </a:pPr>
            <a:r>
              <a:rPr lang="en-US" sz="6800" spc="80" dirty="0">
                <a:solidFill>
                  <a:srgbClr val="212121"/>
                </a:solidFill>
                <a:latin typeface="Times New Roman" panose="02020603050405020304" pitchFamily="18" charset="0"/>
                <a:cs typeface="Times New Roman" panose="02020603050405020304" pitchFamily="18" charset="0"/>
              </a:rPr>
              <a:t>Married</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25" dirty="0">
                <a:solidFill>
                  <a:srgbClr val="212121"/>
                </a:solidFill>
                <a:latin typeface="Times New Roman" panose="02020603050405020304" pitchFamily="18" charset="0"/>
                <a:cs typeface="Times New Roman" panose="02020603050405020304" pitchFamily="18" charset="0"/>
              </a:rPr>
              <a:t>:	</a:t>
            </a:r>
            <a:r>
              <a:rPr lang="en-US" sz="6800" spc="-30" dirty="0">
                <a:solidFill>
                  <a:srgbClr val="212121"/>
                </a:solidFill>
                <a:latin typeface="Times New Roman" panose="02020603050405020304" pitchFamily="18" charset="0"/>
                <a:cs typeface="Times New Roman" panose="02020603050405020304" pitchFamily="18" charset="0"/>
              </a:rPr>
              <a:t>50%</a:t>
            </a:r>
            <a:endParaRPr lang="en-US" sz="6800" dirty="0">
              <a:latin typeface="Times New Roman" panose="02020603050405020304" pitchFamily="18" charset="0"/>
              <a:cs typeface="Times New Roman" panose="02020603050405020304" pitchFamily="18" charset="0"/>
            </a:endParaRPr>
          </a:p>
          <a:p>
            <a:pPr marL="12700">
              <a:lnSpc>
                <a:spcPct val="100000"/>
              </a:lnSpc>
              <a:tabLst>
                <a:tab pos="1383665" algn="l"/>
              </a:tabLst>
            </a:pPr>
            <a:r>
              <a:rPr lang="en-US" sz="6800" spc="75" dirty="0">
                <a:solidFill>
                  <a:srgbClr val="212121"/>
                </a:solidFill>
                <a:latin typeface="Times New Roman" panose="02020603050405020304" pitchFamily="18" charset="0"/>
                <a:cs typeface="Times New Roman" panose="02020603050405020304" pitchFamily="18" charset="0"/>
              </a:rPr>
              <a:t>Single</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25" dirty="0">
                <a:solidFill>
                  <a:srgbClr val="212121"/>
                </a:solidFill>
                <a:latin typeface="Times New Roman" panose="02020603050405020304" pitchFamily="18" charset="0"/>
                <a:cs typeface="Times New Roman" panose="02020603050405020304" pitchFamily="18" charset="0"/>
              </a:rPr>
              <a:t>:	</a:t>
            </a:r>
            <a:r>
              <a:rPr lang="en-US" sz="6800" spc="-40" dirty="0">
                <a:solidFill>
                  <a:srgbClr val="212121"/>
                </a:solidFill>
                <a:latin typeface="Times New Roman" panose="02020603050405020304" pitchFamily="18" charset="0"/>
                <a:cs typeface="Times New Roman" panose="02020603050405020304" pitchFamily="18" charset="0"/>
              </a:rPr>
              <a:t>49%</a:t>
            </a:r>
            <a:endParaRPr lang="en-US" sz="6800" dirty="0">
              <a:latin typeface="Times New Roman" panose="02020603050405020304" pitchFamily="18" charset="0"/>
              <a:cs typeface="Times New Roman" panose="02020603050405020304" pitchFamily="18" charset="0"/>
            </a:endParaRPr>
          </a:p>
          <a:p>
            <a:pPr marL="12700">
              <a:lnSpc>
                <a:spcPct val="100000"/>
              </a:lnSpc>
              <a:tabLst>
                <a:tab pos="1383665" algn="l"/>
              </a:tabLst>
            </a:pPr>
            <a:r>
              <a:rPr lang="en-US" sz="6800" spc="30" dirty="0">
                <a:solidFill>
                  <a:srgbClr val="212121"/>
                </a:solidFill>
                <a:latin typeface="Times New Roman" panose="02020603050405020304" pitchFamily="18" charset="0"/>
                <a:cs typeface="Times New Roman" panose="02020603050405020304" pitchFamily="18" charset="0"/>
              </a:rPr>
              <a:t>Others</a:t>
            </a:r>
            <a:r>
              <a:rPr lang="en-US" sz="6800" spc="-80" dirty="0">
                <a:solidFill>
                  <a:srgbClr val="212121"/>
                </a:solidFill>
                <a:latin typeface="Times New Roman" panose="02020603050405020304" pitchFamily="18" charset="0"/>
                <a:cs typeface="Times New Roman" panose="02020603050405020304" pitchFamily="18" charset="0"/>
              </a:rPr>
              <a:t> </a:t>
            </a:r>
            <a:r>
              <a:rPr lang="en-US" sz="6800" spc="-25" dirty="0">
                <a:solidFill>
                  <a:srgbClr val="212121"/>
                </a:solidFill>
                <a:latin typeface="Times New Roman" panose="02020603050405020304" pitchFamily="18" charset="0"/>
                <a:cs typeface="Times New Roman" panose="02020603050405020304" pitchFamily="18" charset="0"/>
              </a:rPr>
              <a:t>:	</a:t>
            </a:r>
            <a:r>
              <a:rPr lang="en-US" sz="6800" spc="-140" dirty="0">
                <a:solidFill>
                  <a:srgbClr val="212121"/>
                </a:solidFill>
                <a:latin typeface="Times New Roman" panose="02020603050405020304" pitchFamily="18" charset="0"/>
                <a:cs typeface="Times New Roman" panose="02020603050405020304" pitchFamily="18" charset="0"/>
              </a:rPr>
              <a:t>1%</a:t>
            </a:r>
            <a:endParaRPr lang="en-US" sz="6800" dirty="0">
              <a:latin typeface="Times New Roman" panose="02020603050405020304" pitchFamily="18" charset="0"/>
              <a:cs typeface="Times New Roman" panose="02020603050405020304" pitchFamily="18" charset="0"/>
            </a:endParaRPr>
          </a:p>
          <a:p>
            <a:pPr>
              <a:lnSpc>
                <a:spcPct val="100000"/>
              </a:lnSpc>
              <a:spcBef>
                <a:spcPts val="20"/>
              </a:spcBef>
            </a:pPr>
            <a:endParaRPr lang="en-US" sz="6800" dirty="0">
              <a:latin typeface="Times New Roman" panose="02020603050405020304" pitchFamily="18" charset="0"/>
              <a:cs typeface="Times New Roman" panose="02020603050405020304" pitchFamily="18" charset="0"/>
            </a:endParaRPr>
          </a:p>
          <a:p>
            <a:pPr marL="0" marR="2549525" indent="0">
              <a:lnSpc>
                <a:spcPct val="100000"/>
              </a:lnSpc>
              <a:buNone/>
            </a:pPr>
            <a:r>
              <a:rPr lang="en-US" sz="6800" spc="40" dirty="0">
                <a:solidFill>
                  <a:srgbClr val="212121"/>
                </a:solidFill>
                <a:latin typeface="Times New Roman" panose="02020603050405020304" pitchFamily="18" charset="0"/>
                <a:cs typeface="Times New Roman" panose="02020603050405020304" pitchFamily="18" charset="0"/>
              </a:rPr>
              <a:t>    The </a:t>
            </a:r>
            <a:r>
              <a:rPr lang="en-US" sz="6800" spc="25" dirty="0">
                <a:solidFill>
                  <a:srgbClr val="212121"/>
                </a:solidFill>
                <a:latin typeface="Times New Roman" panose="02020603050405020304" pitchFamily="18" charset="0"/>
                <a:cs typeface="Times New Roman" panose="02020603050405020304" pitchFamily="18" charset="0"/>
              </a:rPr>
              <a:t>above </a:t>
            </a:r>
            <a:r>
              <a:rPr lang="en-US" sz="6800" spc="60" dirty="0">
                <a:solidFill>
                  <a:srgbClr val="212121"/>
                </a:solidFill>
                <a:latin typeface="Times New Roman" panose="02020603050405020304" pitchFamily="18" charset="0"/>
                <a:cs typeface="Times New Roman" panose="02020603050405020304" pitchFamily="18" charset="0"/>
              </a:rPr>
              <a:t>calculation </a:t>
            </a:r>
            <a:r>
              <a:rPr lang="en-US" sz="6800" spc="-55" dirty="0">
                <a:solidFill>
                  <a:srgbClr val="212121"/>
                </a:solidFill>
                <a:latin typeface="Times New Roman" panose="02020603050405020304" pitchFamily="18" charset="0"/>
                <a:cs typeface="Times New Roman" panose="02020603050405020304" pitchFamily="18" charset="0"/>
              </a:rPr>
              <a:t>says </a:t>
            </a:r>
            <a:r>
              <a:rPr lang="en-US" sz="6800" spc="80" dirty="0">
                <a:solidFill>
                  <a:srgbClr val="212121"/>
                </a:solidFill>
                <a:latin typeface="Times New Roman" panose="02020603050405020304" pitchFamily="18" charset="0"/>
                <a:cs typeface="Times New Roman" panose="02020603050405020304" pitchFamily="18" charset="0"/>
              </a:rPr>
              <a:t>that  Married</a:t>
            </a:r>
            <a:r>
              <a:rPr lang="en-US" sz="6800" spc="-95" dirty="0">
                <a:solidFill>
                  <a:srgbClr val="212121"/>
                </a:solidFill>
                <a:latin typeface="Times New Roman" panose="02020603050405020304" pitchFamily="18" charset="0"/>
                <a:cs typeface="Times New Roman" panose="02020603050405020304" pitchFamily="18" charset="0"/>
              </a:rPr>
              <a:t> </a:t>
            </a:r>
            <a:r>
              <a:rPr lang="en-US" sz="6800" spc="55" dirty="0">
                <a:solidFill>
                  <a:srgbClr val="212121"/>
                </a:solidFill>
                <a:latin typeface="Times New Roman" panose="02020603050405020304" pitchFamily="18" charset="0"/>
                <a:cs typeface="Times New Roman" panose="02020603050405020304" pitchFamily="18" charset="0"/>
              </a:rPr>
              <a:t>people</a:t>
            </a:r>
            <a:r>
              <a:rPr lang="en-US" sz="6800" spc="-90" dirty="0">
                <a:solidFill>
                  <a:srgbClr val="212121"/>
                </a:solidFill>
                <a:latin typeface="Times New Roman" panose="02020603050405020304" pitchFamily="18" charset="0"/>
                <a:cs typeface="Times New Roman" panose="02020603050405020304" pitchFamily="18" charset="0"/>
              </a:rPr>
              <a:t> </a:t>
            </a:r>
            <a:r>
              <a:rPr lang="en-US" sz="6800" spc="5" dirty="0">
                <a:solidFill>
                  <a:srgbClr val="212121"/>
                </a:solidFill>
                <a:latin typeface="Times New Roman" panose="02020603050405020304" pitchFamily="18" charset="0"/>
                <a:cs typeface="Times New Roman" panose="02020603050405020304" pitchFamily="18" charset="0"/>
              </a:rPr>
              <a:t>are</a:t>
            </a:r>
            <a:r>
              <a:rPr lang="en-US" sz="6800" spc="-95" dirty="0">
                <a:solidFill>
                  <a:srgbClr val="212121"/>
                </a:solidFill>
                <a:latin typeface="Times New Roman" panose="02020603050405020304" pitchFamily="18" charset="0"/>
                <a:cs typeface="Times New Roman" panose="02020603050405020304" pitchFamily="18" charset="0"/>
              </a:rPr>
              <a:t> </a:t>
            </a:r>
            <a:r>
              <a:rPr lang="en-US" sz="6800" spc="70" dirty="0">
                <a:solidFill>
                  <a:srgbClr val="212121"/>
                </a:solidFill>
                <a:latin typeface="Times New Roman" panose="02020603050405020304" pitchFamily="18" charset="0"/>
                <a:cs typeface="Times New Roman" panose="02020603050405020304" pitchFamily="18" charset="0"/>
              </a:rPr>
              <a:t>more</a:t>
            </a:r>
            <a:r>
              <a:rPr lang="en-US" sz="6800" spc="-90" dirty="0">
                <a:solidFill>
                  <a:srgbClr val="212121"/>
                </a:solidFill>
                <a:latin typeface="Times New Roman" panose="02020603050405020304" pitchFamily="18" charset="0"/>
                <a:cs typeface="Times New Roman" panose="02020603050405020304" pitchFamily="18" charset="0"/>
              </a:rPr>
              <a:t> </a:t>
            </a:r>
          </a:p>
          <a:p>
            <a:pPr marL="0" marR="2549525" indent="0">
              <a:lnSpc>
                <a:spcPct val="100000"/>
              </a:lnSpc>
              <a:buNone/>
            </a:pPr>
            <a:r>
              <a:rPr lang="en-US" sz="6800" spc="-90" dirty="0">
                <a:solidFill>
                  <a:srgbClr val="212121"/>
                </a:solidFill>
                <a:latin typeface="Times New Roman" panose="02020603050405020304" pitchFamily="18" charset="0"/>
                <a:cs typeface="Times New Roman" panose="02020603050405020304" pitchFamily="18" charset="0"/>
              </a:rPr>
              <a:t>      </a:t>
            </a:r>
            <a:r>
              <a:rPr lang="en-US" sz="6800" spc="75" dirty="0">
                <a:solidFill>
                  <a:srgbClr val="212121"/>
                </a:solidFill>
                <a:latin typeface="Times New Roman" panose="02020603050405020304" pitchFamily="18" charset="0"/>
                <a:cs typeface="Times New Roman" panose="02020603050405020304" pitchFamily="18" charset="0"/>
              </a:rPr>
              <a:t>likely</a:t>
            </a:r>
            <a:r>
              <a:rPr lang="en-US" sz="6800" spc="-95" dirty="0">
                <a:solidFill>
                  <a:srgbClr val="212121"/>
                </a:solidFill>
                <a:latin typeface="Times New Roman" panose="02020603050405020304" pitchFamily="18" charset="0"/>
                <a:cs typeface="Times New Roman" panose="02020603050405020304" pitchFamily="18" charset="0"/>
              </a:rPr>
              <a:t> </a:t>
            </a:r>
            <a:r>
              <a:rPr lang="en-US" sz="6800" spc="105" dirty="0">
                <a:solidFill>
                  <a:srgbClr val="212121"/>
                </a:solidFill>
                <a:latin typeface="Times New Roman" panose="02020603050405020304" pitchFamily="18" charset="0"/>
                <a:cs typeface="Times New Roman" panose="02020603050405020304" pitchFamily="18" charset="0"/>
              </a:rPr>
              <a:t>to fail</a:t>
            </a:r>
            <a:r>
              <a:rPr lang="en-US" sz="6800" spc="-90" dirty="0">
                <a:solidFill>
                  <a:srgbClr val="212121"/>
                </a:solidFill>
                <a:latin typeface="Times New Roman" panose="02020603050405020304" pitchFamily="18" charset="0"/>
                <a:cs typeface="Times New Roman" panose="02020603050405020304" pitchFamily="18" charset="0"/>
              </a:rPr>
              <a:t> </a:t>
            </a:r>
            <a:r>
              <a:rPr lang="en-US" sz="6800" spc="105" dirty="0">
                <a:solidFill>
                  <a:srgbClr val="212121"/>
                </a:solidFill>
                <a:latin typeface="Times New Roman" panose="02020603050405020304" pitchFamily="18" charset="0"/>
                <a:cs typeface="Times New Roman" panose="02020603050405020304" pitchFamily="18" charset="0"/>
              </a:rPr>
              <a:t>to</a:t>
            </a:r>
            <a:r>
              <a:rPr lang="en-US" sz="6800" spc="-85" dirty="0">
                <a:solidFill>
                  <a:srgbClr val="212121"/>
                </a:solidFill>
                <a:latin typeface="Times New Roman" panose="02020603050405020304" pitchFamily="18" charset="0"/>
                <a:cs typeface="Times New Roman" panose="02020603050405020304" pitchFamily="18" charset="0"/>
              </a:rPr>
              <a:t> </a:t>
            </a:r>
            <a:r>
              <a:rPr lang="en-US" sz="6800" spc="25" dirty="0">
                <a:solidFill>
                  <a:srgbClr val="212121"/>
                </a:solidFill>
                <a:latin typeface="Times New Roman" panose="02020603050405020304" pitchFamily="18" charset="0"/>
                <a:cs typeface="Times New Roman" panose="02020603050405020304" pitchFamily="18" charset="0"/>
              </a:rPr>
              <a:t>pay</a:t>
            </a:r>
            <a:r>
              <a:rPr lang="en-US" sz="6800" spc="-85" dirty="0">
                <a:solidFill>
                  <a:srgbClr val="212121"/>
                </a:solidFill>
                <a:latin typeface="Times New Roman" panose="02020603050405020304" pitchFamily="18" charset="0"/>
                <a:cs typeface="Times New Roman" panose="02020603050405020304" pitchFamily="18" charset="0"/>
              </a:rPr>
              <a:t> </a:t>
            </a:r>
            <a:r>
              <a:rPr lang="en-US" sz="6800" spc="105" dirty="0">
                <a:solidFill>
                  <a:srgbClr val="212121"/>
                </a:solidFill>
                <a:latin typeface="Times New Roman" panose="02020603050405020304" pitchFamily="18" charset="0"/>
                <a:cs typeface="Times New Roman" panose="02020603050405020304" pitchFamily="18" charset="0"/>
              </a:rPr>
              <a:t>on</a:t>
            </a:r>
            <a:r>
              <a:rPr lang="en-US" sz="6800" spc="-90" dirty="0">
                <a:solidFill>
                  <a:srgbClr val="212121"/>
                </a:solidFill>
                <a:latin typeface="Times New Roman" panose="02020603050405020304" pitchFamily="18" charset="0"/>
                <a:cs typeface="Times New Roman" panose="02020603050405020304" pitchFamily="18" charset="0"/>
              </a:rPr>
              <a:t> </a:t>
            </a:r>
            <a:r>
              <a:rPr lang="en-US" sz="6800" spc="80" dirty="0">
                <a:solidFill>
                  <a:srgbClr val="212121"/>
                </a:solidFill>
                <a:latin typeface="Times New Roman" panose="02020603050405020304" pitchFamily="18" charset="0"/>
                <a:cs typeface="Times New Roman" panose="02020603050405020304" pitchFamily="18" charset="0"/>
              </a:rPr>
              <a:t>time</a:t>
            </a:r>
            <a:r>
              <a:rPr lang="en-US" sz="6800" spc="-85" dirty="0">
                <a:solidFill>
                  <a:srgbClr val="212121"/>
                </a:solidFill>
                <a:latin typeface="Times New Roman" panose="02020603050405020304" pitchFamily="18" charset="0"/>
                <a:cs typeface="Times New Roman" panose="02020603050405020304" pitchFamily="18" charset="0"/>
              </a:rPr>
              <a:t> </a:t>
            </a:r>
            <a:r>
              <a:rPr lang="en-US" sz="6800" spc="90" dirty="0">
                <a:solidFill>
                  <a:srgbClr val="212121"/>
                </a:solidFill>
                <a:latin typeface="Times New Roman" panose="02020603050405020304" pitchFamily="18" charset="0"/>
                <a:cs typeface="Times New Roman" panose="02020603050405020304" pitchFamily="18" charset="0"/>
              </a:rPr>
              <a:t>while</a:t>
            </a:r>
            <a:r>
              <a:rPr lang="en-US" sz="6800" spc="-85" dirty="0">
                <a:solidFill>
                  <a:srgbClr val="212121"/>
                </a:solidFill>
                <a:latin typeface="Times New Roman" panose="02020603050405020304" pitchFamily="18" charset="0"/>
                <a:cs typeface="Times New Roman" panose="02020603050405020304" pitchFamily="18" charset="0"/>
              </a:rPr>
              <a:t> </a:t>
            </a:r>
            <a:r>
              <a:rPr lang="en-US" sz="6800" spc="30" dirty="0">
                <a:solidFill>
                  <a:srgbClr val="212121"/>
                </a:solidFill>
                <a:latin typeface="Times New Roman" panose="02020603050405020304" pitchFamily="18" charset="0"/>
                <a:cs typeface="Times New Roman" panose="02020603050405020304" pitchFamily="18" charset="0"/>
              </a:rPr>
              <a:t>Single</a:t>
            </a:r>
            <a:r>
              <a:rPr lang="en-US" sz="6800" spc="-85" dirty="0">
                <a:solidFill>
                  <a:srgbClr val="212121"/>
                </a:solidFill>
                <a:latin typeface="Times New Roman" panose="02020603050405020304" pitchFamily="18" charset="0"/>
                <a:cs typeface="Times New Roman" panose="02020603050405020304" pitchFamily="18" charset="0"/>
              </a:rPr>
              <a:t> </a:t>
            </a:r>
            <a:r>
              <a:rPr lang="en-US" sz="6800" spc="55" dirty="0">
                <a:solidFill>
                  <a:srgbClr val="212121"/>
                </a:solidFill>
                <a:latin typeface="Times New Roman" panose="02020603050405020304" pitchFamily="18" charset="0"/>
                <a:cs typeface="Times New Roman" panose="02020603050405020304" pitchFamily="18" charset="0"/>
              </a:rPr>
              <a:t>people  </a:t>
            </a:r>
            <a:r>
              <a:rPr lang="en-US" sz="6800" spc="85" dirty="0">
                <a:solidFill>
                  <a:srgbClr val="212121"/>
                </a:solidFill>
                <a:latin typeface="Times New Roman" panose="02020603050405020304" pitchFamily="18" charset="0"/>
                <a:cs typeface="Times New Roman" panose="02020603050405020304" pitchFamily="18" charset="0"/>
              </a:rPr>
              <a:t>often </a:t>
            </a:r>
            <a:r>
              <a:rPr lang="en-US" sz="6800" spc="-5" dirty="0">
                <a:solidFill>
                  <a:srgbClr val="212121"/>
                </a:solidFill>
                <a:latin typeface="Times New Roman" panose="02020603050405020304" pitchFamily="18" charset="0"/>
                <a:cs typeface="Times New Roman" panose="02020603050405020304" pitchFamily="18" charset="0"/>
              </a:rPr>
              <a:t>pays</a:t>
            </a:r>
          </a:p>
          <a:p>
            <a:pPr marL="0" marR="2549525" indent="0">
              <a:lnSpc>
                <a:spcPct val="100000"/>
              </a:lnSpc>
              <a:buNone/>
            </a:pPr>
            <a:r>
              <a:rPr lang="en-US" sz="6800" spc="-5" dirty="0">
                <a:solidFill>
                  <a:srgbClr val="212121"/>
                </a:solidFill>
                <a:latin typeface="Times New Roman" panose="02020603050405020304" pitchFamily="18" charset="0"/>
                <a:cs typeface="Times New Roman" panose="02020603050405020304" pitchFamily="18" charset="0"/>
              </a:rPr>
              <a:t>     </a:t>
            </a:r>
            <a:r>
              <a:rPr lang="en-US" sz="6800" spc="105" dirty="0">
                <a:solidFill>
                  <a:srgbClr val="212121"/>
                </a:solidFill>
                <a:latin typeface="Times New Roman" panose="02020603050405020304" pitchFamily="18" charset="0"/>
                <a:cs typeface="Times New Roman" panose="02020603050405020304" pitchFamily="18" charset="0"/>
              </a:rPr>
              <a:t>on</a:t>
            </a:r>
            <a:r>
              <a:rPr lang="en-US" sz="6800" spc="-325" dirty="0">
                <a:solidFill>
                  <a:srgbClr val="212121"/>
                </a:solidFill>
                <a:latin typeface="Times New Roman" panose="02020603050405020304" pitchFamily="18" charset="0"/>
                <a:cs typeface="Times New Roman" panose="02020603050405020304" pitchFamily="18" charset="0"/>
              </a:rPr>
              <a:t> </a:t>
            </a:r>
            <a:r>
              <a:rPr lang="en-US" sz="6800" spc="50" dirty="0">
                <a:solidFill>
                  <a:srgbClr val="212121"/>
                </a:solidFill>
                <a:latin typeface="Times New Roman" panose="02020603050405020304" pitchFamily="18" charset="0"/>
                <a:cs typeface="Times New Roman" panose="02020603050405020304" pitchFamily="18" charset="0"/>
              </a:rPr>
              <a:t>time.</a:t>
            </a:r>
            <a:endParaRPr lang="en-US" sz="68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sp>
        <p:nvSpPr>
          <p:cNvPr id="2" name="object 10">
            <a:extLst>
              <a:ext uri="{FF2B5EF4-FFF2-40B4-BE49-F238E27FC236}">
                <a16:creationId xmlns:a16="http://schemas.microsoft.com/office/drawing/2014/main" id="{94D758F0-CA95-E798-832E-996F60AA6704}"/>
              </a:ext>
            </a:extLst>
          </p:cNvPr>
          <p:cNvSpPr/>
          <p:nvPr/>
        </p:nvSpPr>
        <p:spPr>
          <a:xfrm>
            <a:off x="6410131" y="93306"/>
            <a:ext cx="5327779" cy="2817845"/>
          </a:xfrm>
          <a:prstGeom prst="rect">
            <a:avLst/>
          </a:prstGeom>
          <a:blipFill>
            <a:blip r:embed="rId2" cstate="print"/>
            <a:stretch>
              <a:fillRect/>
            </a:stretch>
          </a:blipFill>
        </p:spPr>
        <p:txBody>
          <a:bodyPr wrap="square" lIns="0" tIns="0" rIns="0" bIns="0" rtlCol="0"/>
          <a:lstStyle/>
          <a:p>
            <a:endParaRPr/>
          </a:p>
        </p:txBody>
      </p:sp>
      <p:sp>
        <p:nvSpPr>
          <p:cNvPr id="4" name="object 10">
            <a:extLst>
              <a:ext uri="{FF2B5EF4-FFF2-40B4-BE49-F238E27FC236}">
                <a16:creationId xmlns:a16="http://schemas.microsoft.com/office/drawing/2014/main" id="{CE4E8585-01BB-8804-064F-E8F60E8F2ADF}"/>
              </a:ext>
            </a:extLst>
          </p:cNvPr>
          <p:cNvSpPr/>
          <p:nvPr/>
        </p:nvSpPr>
        <p:spPr>
          <a:xfrm>
            <a:off x="6410131" y="3032449"/>
            <a:ext cx="5327779" cy="3694923"/>
          </a:xfrm>
          <a:prstGeom prst="rect">
            <a:avLst/>
          </a:prstGeom>
          <a:blipFill>
            <a:blip r:embed="rId3"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4"/>
          <a:stretch>
            <a:fillRect/>
          </a:stretch>
        </p:blipFill>
        <p:spPr>
          <a:xfrm>
            <a:off x="11204362" y="6050024"/>
            <a:ext cx="987638" cy="798645"/>
          </a:xfrm>
          <a:prstGeom prst="rect">
            <a:avLst/>
          </a:prstGeom>
        </p:spPr>
      </p:pic>
    </p:spTree>
    <p:extLst>
      <p:ext uri="{BB962C8B-B14F-4D97-AF65-F5344CB8AC3E}">
        <p14:creationId xmlns:p14="http://schemas.microsoft.com/office/powerpoint/2010/main" val="385713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29682" y="59107"/>
            <a:ext cx="11532636" cy="6634065"/>
          </a:xfrm>
          <a:solidFill>
            <a:schemeClr val="accent1">
              <a:lumMod val="60000"/>
              <a:lumOff val="40000"/>
            </a:schemeClr>
          </a:solidFill>
        </p:spPr>
        <p:txBody>
          <a:bodyPr>
            <a:normAutofit/>
          </a:bodyPr>
          <a:lstStyle/>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grpSp>
        <p:nvGrpSpPr>
          <p:cNvPr id="2" name="object 7">
            <a:extLst>
              <a:ext uri="{FF2B5EF4-FFF2-40B4-BE49-F238E27FC236}">
                <a16:creationId xmlns:a16="http://schemas.microsoft.com/office/drawing/2014/main" id="{2A9B5E12-5521-C08D-9030-8862E216A45D}"/>
              </a:ext>
            </a:extLst>
          </p:cNvPr>
          <p:cNvGrpSpPr/>
          <p:nvPr/>
        </p:nvGrpSpPr>
        <p:grpSpPr>
          <a:xfrm>
            <a:off x="616498" y="164828"/>
            <a:ext cx="10959003" cy="6040029"/>
            <a:chOff x="616498" y="1026892"/>
            <a:chExt cx="7437628" cy="3623423"/>
          </a:xfrm>
        </p:grpSpPr>
        <p:sp>
          <p:nvSpPr>
            <p:cNvPr id="5" name="object 9">
              <a:extLst>
                <a:ext uri="{FF2B5EF4-FFF2-40B4-BE49-F238E27FC236}">
                  <a16:creationId xmlns:a16="http://schemas.microsoft.com/office/drawing/2014/main" id="{B5B62E2D-20D0-BA70-3BAB-AEA4B2ED90EE}"/>
                </a:ext>
              </a:extLst>
            </p:cNvPr>
            <p:cNvSpPr/>
            <p:nvPr/>
          </p:nvSpPr>
          <p:spPr>
            <a:xfrm>
              <a:off x="616498" y="1060200"/>
              <a:ext cx="3371293" cy="1145797"/>
            </a:xfrm>
            <a:prstGeom prst="rect">
              <a:avLst/>
            </a:prstGeom>
            <a:blipFill>
              <a:blip r:embed="rId2" cstate="print"/>
              <a:stretch>
                <a:fillRect/>
              </a:stretch>
            </a:blipFill>
          </p:spPr>
          <p:txBody>
            <a:bodyPr wrap="square" lIns="0" tIns="0" rIns="0" bIns="0" rtlCol="0"/>
            <a:lstStyle/>
            <a:p>
              <a:endParaRPr/>
            </a:p>
          </p:txBody>
        </p:sp>
        <p:sp>
          <p:nvSpPr>
            <p:cNvPr id="6" name="object 10">
              <a:extLst>
                <a:ext uri="{FF2B5EF4-FFF2-40B4-BE49-F238E27FC236}">
                  <a16:creationId xmlns:a16="http://schemas.microsoft.com/office/drawing/2014/main" id="{8A018645-27C4-E1BE-0AF3-B7FC70EEC9D1}"/>
                </a:ext>
              </a:extLst>
            </p:cNvPr>
            <p:cNvSpPr/>
            <p:nvPr/>
          </p:nvSpPr>
          <p:spPr>
            <a:xfrm>
              <a:off x="616498" y="2225523"/>
              <a:ext cx="3371293" cy="1186195"/>
            </a:xfrm>
            <a:prstGeom prst="rect">
              <a:avLst/>
            </a:prstGeom>
            <a:blipFill>
              <a:blip r:embed="rId3" cstate="print"/>
              <a:stretch>
                <a:fillRect/>
              </a:stretch>
            </a:blipFill>
          </p:spPr>
          <p:txBody>
            <a:bodyPr wrap="square" lIns="0" tIns="0" rIns="0" bIns="0" rtlCol="0"/>
            <a:lstStyle/>
            <a:p>
              <a:endParaRPr/>
            </a:p>
          </p:txBody>
        </p:sp>
        <p:sp>
          <p:nvSpPr>
            <p:cNvPr id="7" name="object 11">
              <a:extLst>
                <a:ext uri="{FF2B5EF4-FFF2-40B4-BE49-F238E27FC236}">
                  <a16:creationId xmlns:a16="http://schemas.microsoft.com/office/drawing/2014/main" id="{0894953A-903C-53AB-16A9-3AAF886311CB}"/>
                </a:ext>
              </a:extLst>
            </p:cNvPr>
            <p:cNvSpPr/>
            <p:nvPr/>
          </p:nvSpPr>
          <p:spPr>
            <a:xfrm>
              <a:off x="616499" y="3443093"/>
              <a:ext cx="3371292" cy="1186195"/>
            </a:xfrm>
            <a:prstGeom prst="rect">
              <a:avLst/>
            </a:prstGeom>
            <a:blipFill>
              <a:blip r:embed="rId4" cstate="print"/>
              <a:stretch>
                <a:fillRect/>
              </a:stretch>
            </a:blipFill>
          </p:spPr>
          <p:txBody>
            <a:bodyPr wrap="square" lIns="0" tIns="0" rIns="0" bIns="0" rtlCol="0"/>
            <a:lstStyle/>
            <a:p>
              <a:endParaRPr/>
            </a:p>
          </p:txBody>
        </p:sp>
        <p:sp>
          <p:nvSpPr>
            <p:cNvPr id="8" name="object 12">
              <a:extLst>
                <a:ext uri="{FF2B5EF4-FFF2-40B4-BE49-F238E27FC236}">
                  <a16:creationId xmlns:a16="http://schemas.microsoft.com/office/drawing/2014/main" id="{182D18D1-F5A0-EE0C-1C6B-8E5018BF1B8A}"/>
                </a:ext>
              </a:extLst>
            </p:cNvPr>
            <p:cNvSpPr/>
            <p:nvPr/>
          </p:nvSpPr>
          <p:spPr>
            <a:xfrm>
              <a:off x="4501265" y="1026892"/>
              <a:ext cx="3542768" cy="1179105"/>
            </a:xfrm>
            <a:prstGeom prst="rect">
              <a:avLst/>
            </a:prstGeom>
            <a:blipFill>
              <a:blip r:embed="rId5" cstate="print"/>
              <a:stretch>
                <a:fillRect/>
              </a:stretch>
            </a:blipFill>
          </p:spPr>
          <p:txBody>
            <a:bodyPr wrap="square" lIns="0" tIns="0" rIns="0" bIns="0" rtlCol="0"/>
            <a:lstStyle/>
            <a:p>
              <a:endParaRPr/>
            </a:p>
          </p:txBody>
        </p:sp>
        <p:sp>
          <p:nvSpPr>
            <p:cNvPr id="14" name="object 13">
              <a:extLst>
                <a:ext uri="{FF2B5EF4-FFF2-40B4-BE49-F238E27FC236}">
                  <a16:creationId xmlns:a16="http://schemas.microsoft.com/office/drawing/2014/main" id="{6BA3BD5B-2463-8ADB-366B-A1AD495422F3}"/>
                </a:ext>
              </a:extLst>
            </p:cNvPr>
            <p:cNvSpPr/>
            <p:nvPr/>
          </p:nvSpPr>
          <p:spPr>
            <a:xfrm>
              <a:off x="4501265" y="2225519"/>
              <a:ext cx="3542767" cy="1186196"/>
            </a:xfrm>
            <a:prstGeom prst="rect">
              <a:avLst/>
            </a:prstGeom>
            <a:blipFill>
              <a:blip r:embed="rId6" cstate="print"/>
              <a:stretch>
                <a:fillRect/>
              </a:stretch>
            </a:blipFill>
          </p:spPr>
          <p:txBody>
            <a:bodyPr wrap="square" lIns="0" tIns="0" rIns="0" bIns="0" rtlCol="0"/>
            <a:lstStyle/>
            <a:p>
              <a:endParaRPr/>
            </a:p>
          </p:txBody>
        </p:sp>
        <p:sp>
          <p:nvSpPr>
            <p:cNvPr id="15" name="object 14">
              <a:extLst>
                <a:ext uri="{FF2B5EF4-FFF2-40B4-BE49-F238E27FC236}">
                  <a16:creationId xmlns:a16="http://schemas.microsoft.com/office/drawing/2014/main" id="{7D70E270-B56C-6DA3-8A2F-BE2EEBBE0D77}"/>
                </a:ext>
              </a:extLst>
            </p:cNvPr>
            <p:cNvSpPr/>
            <p:nvPr/>
          </p:nvSpPr>
          <p:spPr>
            <a:xfrm>
              <a:off x="4497846" y="3437918"/>
              <a:ext cx="3556280" cy="1212397"/>
            </a:xfrm>
            <a:prstGeom prst="rect">
              <a:avLst/>
            </a:prstGeom>
            <a:blipFill>
              <a:blip r:embed="rId7" cstate="print"/>
              <a:stretch>
                <a:fillRect/>
              </a:stretch>
            </a:blipFill>
          </p:spPr>
          <p:txBody>
            <a:bodyPr wrap="square" lIns="0" tIns="0" rIns="0" bIns="0" rtlCol="0"/>
            <a:lstStyle/>
            <a:p>
              <a:endParaRPr/>
            </a:p>
          </p:txBody>
        </p:sp>
      </p:grpSp>
      <p:sp>
        <p:nvSpPr>
          <p:cNvPr id="16" name="object 15">
            <a:extLst>
              <a:ext uri="{FF2B5EF4-FFF2-40B4-BE49-F238E27FC236}">
                <a16:creationId xmlns:a16="http://schemas.microsoft.com/office/drawing/2014/main" id="{5FDCC994-01CD-C0F8-766F-53CE4815C19B}"/>
              </a:ext>
            </a:extLst>
          </p:cNvPr>
          <p:cNvSpPr txBox="1"/>
          <p:nvPr/>
        </p:nvSpPr>
        <p:spPr>
          <a:xfrm>
            <a:off x="616498" y="6436194"/>
            <a:ext cx="10869486" cy="182166"/>
          </a:xfrm>
          <a:prstGeom prst="rect">
            <a:avLst/>
          </a:prstGeom>
          <a:solidFill>
            <a:srgbClr val="FFFF00"/>
          </a:solidFill>
        </p:spPr>
        <p:txBody>
          <a:bodyPr vert="horz" wrap="square" lIns="0" tIns="0" rIns="0" bIns="0" rtlCol="0">
            <a:spAutoFit/>
          </a:bodyPr>
          <a:lstStyle/>
          <a:p>
            <a:pPr>
              <a:lnSpc>
                <a:spcPts val="1335"/>
              </a:lnSpc>
            </a:pPr>
            <a:r>
              <a:rPr sz="1900" spc="-5" dirty="0">
                <a:latin typeface="Times New Roman" panose="02020603050405020304" pitchFamily="18" charset="0"/>
                <a:cs typeface="Times New Roman" panose="02020603050405020304" pitchFamily="18" charset="0"/>
              </a:rPr>
              <a:t>From history of past payment it is </a:t>
            </a:r>
            <a:r>
              <a:rPr sz="1900" dirty="0">
                <a:latin typeface="Times New Roman" panose="02020603050405020304" pitchFamily="18" charset="0"/>
                <a:cs typeface="Times New Roman" panose="02020603050405020304" pitchFamily="18" charset="0"/>
              </a:rPr>
              <a:t>clear </a:t>
            </a:r>
            <a:r>
              <a:rPr sz="1900" spc="-5" dirty="0">
                <a:latin typeface="Times New Roman" panose="02020603050405020304" pitchFamily="18" charset="0"/>
                <a:cs typeface="Times New Roman" panose="02020603050405020304" pitchFamily="18" charset="0"/>
              </a:rPr>
              <a:t>that </a:t>
            </a:r>
            <a:r>
              <a:rPr sz="1900" dirty="0">
                <a:latin typeface="Times New Roman" panose="02020603050405020304" pitchFamily="18" charset="0"/>
                <a:cs typeface="Times New Roman" panose="02020603050405020304" pitchFamily="18" charset="0"/>
              </a:rPr>
              <a:t>most </a:t>
            </a:r>
            <a:r>
              <a:rPr sz="1900" spc="-5" dirty="0">
                <a:latin typeface="Times New Roman" panose="02020603050405020304" pitchFamily="18" charset="0"/>
                <a:cs typeface="Times New Roman" panose="02020603050405020304" pitchFamily="18" charset="0"/>
              </a:rPr>
              <a:t>people who pay duly are not likely to default their</a:t>
            </a:r>
            <a:r>
              <a:rPr sz="1900" spc="-25" dirty="0">
                <a:latin typeface="Times New Roman" panose="02020603050405020304" pitchFamily="18" charset="0"/>
                <a:cs typeface="Times New Roman" panose="02020603050405020304" pitchFamily="18" charset="0"/>
              </a:rPr>
              <a:t> </a:t>
            </a:r>
            <a:r>
              <a:rPr sz="1900" spc="-5" dirty="0">
                <a:latin typeface="Times New Roman" panose="02020603050405020304" pitchFamily="18" charset="0"/>
                <a:cs typeface="Times New Roman" panose="02020603050405020304" pitchFamily="18" charset="0"/>
              </a:rPr>
              <a:t>payment</a:t>
            </a:r>
            <a:endParaRPr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8"/>
          <a:stretch>
            <a:fillRect/>
          </a:stretch>
        </p:blipFill>
        <p:spPr>
          <a:xfrm>
            <a:off x="11249889" y="6059355"/>
            <a:ext cx="987638" cy="798645"/>
          </a:xfrm>
          <a:prstGeom prst="rect">
            <a:avLst/>
          </a:prstGeom>
        </p:spPr>
      </p:pic>
    </p:spTree>
    <p:extLst>
      <p:ext uri="{BB962C8B-B14F-4D97-AF65-F5344CB8AC3E}">
        <p14:creationId xmlns:p14="http://schemas.microsoft.com/office/powerpoint/2010/main" val="306959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317241"/>
            <a:ext cx="11532636" cy="6214188"/>
          </a:xfrm>
          <a:solidFill>
            <a:schemeClr val="accent1">
              <a:lumMod val="60000"/>
              <a:lumOff val="40000"/>
            </a:schemeClr>
          </a:solidFill>
        </p:spPr>
        <p:txBody>
          <a:bodyPr>
            <a:normAutofit lnSpcReduction="10000"/>
          </a:bodyPr>
          <a:lstStyle/>
          <a:p>
            <a:pPr marR="5080">
              <a:lnSpc>
                <a:spcPct val="100000"/>
              </a:lnSpc>
              <a:spcBef>
                <a:spcPts val="100"/>
              </a:spcBef>
              <a:buFont typeface="Wingdings" panose="05000000000000000000" pitchFamily="2" charset="2"/>
              <a:buChar char="Ø"/>
            </a:pPr>
            <a:r>
              <a:rPr lang="en-US" sz="2600" spc="-15" dirty="0">
                <a:latin typeface="Times New Roman" panose="02020603050405020304" pitchFamily="18" charset="0"/>
                <a:cs typeface="Times New Roman" panose="02020603050405020304" pitchFamily="18" charset="0"/>
              </a:rPr>
              <a:t>Trend </a:t>
            </a:r>
            <a:r>
              <a:rPr lang="en-US" sz="2600" spc="-5" dirty="0">
                <a:latin typeface="Times New Roman" panose="02020603050405020304" pitchFamily="18" charset="0"/>
                <a:cs typeface="Times New Roman" panose="02020603050405020304" pitchFamily="18" charset="0"/>
              </a:rPr>
              <a:t>of limit balance is </a:t>
            </a:r>
            <a:r>
              <a:rPr lang="en-US" sz="2600" dirty="0">
                <a:latin typeface="Times New Roman" panose="02020603050405020304" pitchFamily="18" charset="0"/>
                <a:cs typeface="Times New Roman" panose="02020603050405020304" pitchFamily="18" charset="0"/>
              </a:rPr>
              <a:t>mixed </a:t>
            </a:r>
            <a:r>
              <a:rPr lang="en-US" sz="2600" spc="-5" dirty="0">
                <a:latin typeface="Times New Roman" panose="02020603050405020304" pitchFamily="18" charset="0"/>
                <a:cs typeface="Times New Roman" panose="02020603050405020304" pitchFamily="18" charset="0"/>
              </a:rPr>
              <a:t>from age 21 to 39, it is increasing after it has declined  </a:t>
            </a:r>
            <a:r>
              <a:rPr lang="en-US" sz="2600" dirty="0">
                <a:latin typeface="Times New Roman" panose="02020603050405020304" pitchFamily="18" charset="0"/>
                <a:cs typeface="Times New Roman" panose="02020603050405020304" pitchFamily="18" charset="0"/>
              </a:rPr>
              <a:t>a </a:t>
            </a:r>
            <a:r>
              <a:rPr lang="en-US" sz="2600" spc="-5" dirty="0">
                <a:latin typeface="Times New Roman" panose="02020603050405020304" pitchFamily="18" charset="0"/>
                <a:cs typeface="Times New Roman" panose="02020603050405020304" pitchFamily="18" charset="0"/>
              </a:rPr>
              <a:t>bit but from 62 it is increasing the limit has increased</a:t>
            </a:r>
            <a:r>
              <a:rPr lang="en-US" sz="2600" spc="-20" dirty="0">
                <a:latin typeface="Times New Roman" panose="02020603050405020304" pitchFamily="18" charset="0"/>
                <a:cs typeface="Times New Roman" panose="02020603050405020304" pitchFamily="18" charset="0"/>
              </a:rPr>
              <a:t> </a:t>
            </a:r>
            <a:r>
              <a:rPr lang="en-US" sz="2600" spc="-15" dirty="0">
                <a:latin typeface="Times New Roman" panose="02020603050405020304" pitchFamily="18" charset="0"/>
                <a:cs typeface="Times New Roman" panose="02020603050405020304" pitchFamily="18" charset="0"/>
              </a:rPr>
              <a:t>drastically.</a:t>
            </a:r>
            <a:endParaRPr lang="en-US" sz="2600" spc="-5"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600" spc="-5" dirty="0">
                <a:latin typeface="Times New Roman" panose="02020603050405020304" pitchFamily="18" charset="0"/>
                <a:cs typeface="Times New Roman" panose="02020603050405020304" pitchFamily="18" charset="0"/>
              </a:rPr>
              <a:t>Highest balance given to the age of 79.</a:t>
            </a:r>
          </a:p>
          <a:p>
            <a:pPr marL="0" indent="0">
              <a:lnSpc>
                <a:spcPct val="100000"/>
              </a:lnSpc>
              <a:spcBef>
                <a:spcPts val="100"/>
              </a:spcBef>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sp>
        <p:nvSpPr>
          <p:cNvPr id="5" name="object 9">
            <a:extLst>
              <a:ext uri="{FF2B5EF4-FFF2-40B4-BE49-F238E27FC236}">
                <a16:creationId xmlns:a16="http://schemas.microsoft.com/office/drawing/2014/main" id="{7865163B-51C5-0F43-C1FF-13B620EE8FDA}"/>
              </a:ext>
            </a:extLst>
          </p:cNvPr>
          <p:cNvSpPr/>
          <p:nvPr/>
        </p:nvSpPr>
        <p:spPr>
          <a:xfrm>
            <a:off x="737119" y="1660849"/>
            <a:ext cx="10683550" cy="4749282"/>
          </a:xfrm>
          <a:prstGeom prst="rect">
            <a:avLst/>
          </a:prstGeom>
          <a:blipFill>
            <a:blip r:embed="rId2"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3"/>
          <a:stretch>
            <a:fillRect/>
          </a:stretch>
        </p:blipFill>
        <p:spPr>
          <a:xfrm>
            <a:off x="11299370" y="6208935"/>
            <a:ext cx="892629" cy="649066"/>
          </a:xfrm>
          <a:prstGeom prst="rect">
            <a:avLst/>
          </a:prstGeom>
        </p:spPr>
      </p:pic>
    </p:spTree>
    <p:extLst>
      <p:ext uri="{BB962C8B-B14F-4D97-AF65-F5344CB8AC3E}">
        <p14:creationId xmlns:p14="http://schemas.microsoft.com/office/powerpoint/2010/main" val="274961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p:spPr>
        <p:txBody>
          <a:bodyPr>
            <a:noAutofit/>
          </a:bodyPr>
          <a:lstStyle/>
          <a:p>
            <a:pPr algn="ctr"/>
            <a:r>
              <a:rPr lang="en-IN" sz="6000" b="1" spc="50" dirty="0">
                <a:latin typeface="Times New Roman" panose="02020603050405020304" pitchFamily="18" charset="0"/>
                <a:cs typeface="Times New Roman" panose="02020603050405020304" pitchFamily="18" charset="0"/>
              </a:rPr>
              <a:t>Feature</a:t>
            </a:r>
            <a:r>
              <a:rPr lang="en-IN" sz="6000" b="1" spc="-215" dirty="0">
                <a:latin typeface="Times New Roman" panose="02020603050405020304" pitchFamily="18" charset="0"/>
                <a:cs typeface="Times New Roman" panose="02020603050405020304" pitchFamily="18" charset="0"/>
              </a:rPr>
              <a:t> </a:t>
            </a:r>
            <a:r>
              <a:rPr lang="en-IN" sz="6000" b="1" spc="105" dirty="0">
                <a:latin typeface="Times New Roman" panose="02020603050405020304" pitchFamily="18" charset="0"/>
                <a:cs typeface="Times New Roman" panose="02020603050405020304" pitchFamily="18" charset="0"/>
              </a:rPr>
              <a:t>Engineering</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127000" marR="5080" indent="-342900">
              <a:lnSpc>
                <a:spcPct val="114999"/>
              </a:lnSpc>
              <a:spcBef>
                <a:spcPts val="100"/>
              </a:spcBef>
              <a:buFont typeface="Wingdings" panose="05000000000000000000" pitchFamily="2" charset="2"/>
              <a:buChar char="Ø"/>
            </a:pPr>
            <a:r>
              <a:rPr lang="en-US" sz="2200" spc="35" dirty="0">
                <a:solidFill>
                  <a:srgbClr val="212121"/>
                </a:solidFill>
                <a:latin typeface="Times New Roman" panose="02020603050405020304" pitchFamily="18" charset="0"/>
                <a:cs typeface="Times New Roman" panose="02020603050405020304" pitchFamily="18" charset="0"/>
              </a:rPr>
              <a:t>Creating </a:t>
            </a:r>
            <a:r>
              <a:rPr lang="en-US" sz="2200" spc="15" dirty="0">
                <a:solidFill>
                  <a:srgbClr val="212121"/>
                </a:solidFill>
                <a:latin typeface="Times New Roman" panose="02020603050405020304" pitchFamily="18" charset="0"/>
                <a:cs typeface="Times New Roman" panose="02020603050405020304" pitchFamily="18" charset="0"/>
              </a:rPr>
              <a:t>Payement_Value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5" dirty="0">
                <a:solidFill>
                  <a:srgbClr val="212121"/>
                </a:solidFill>
                <a:latin typeface="Times New Roman" panose="02020603050405020304" pitchFamily="18" charset="0"/>
                <a:cs typeface="Times New Roman" panose="02020603050405020304" pitchFamily="18" charset="0"/>
              </a:rPr>
              <a:t>Dues </a:t>
            </a:r>
            <a:r>
              <a:rPr lang="en-US" sz="2200" spc="60" dirty="0">
                <a:solidFill>
                  <a:srgbClr val="212121"/>
                </a:solidFill>
                <a:latin typeface="Times New Roman" panose="02020603050405020304" pitchFamily="18" charset="0"/>
                <a:cs typeface="Times New Roman" panose="02020603050405020304" pitchFamily="18" charset="0"/>
              </a:rPr>
              <a:t>columns </a:t>
            </a:r>
            <a:r>
              <a:rPr lang="en-US" sz="2200" spc="85" dirty="0">
                <a:solidFill>
                  <a:srgbClr val="212121"/>
                </a:solidFill>
                <a:latin typeface="Times New Roman" panose="02020603050405020304" pitchFamily="18" charset="0"/>
                <a:cs typeface="Times New Roman" panose="02020603050405020304" pitchFamily="18" charset="0"/>
              </a:rPr>
              <a:t>from </a:t>
            </a:r>
            <a:r>
              <a:rPr lang="en-US" sz="2200" spc="-75" dirty="0">
                <a:solidFill>
                  <a:srgbClr val="212121"/>
                </a:solidFill>
                <a:latin typeface="Times New Roman" panose="02020603050405020304" pitchFamily="18" charset="0"/>
                <a:cs typeface="Times New Roman" panose="02020603050405020304" pitchFamily="18" charset="0"/>
              </a:rPr>
              <a:t>X12-X17: </a:t>
            </a:r>
            <a:r>
              <a:rPr lang="en-US" sz="2200" spc="90" dirty="0">
                <a:solidFill>
                  <a:srgbClr val="212121"/>
                </a:solidFill>
                <a:latin typeface="Times New Roman" panose="02020603050405020304" pitchFamily="18" charset="0"/>
                <a:cs typeface="Times New Roman" panose="02020603050405020304" pitchFamily="18" charset="0"/>
              </a:rPr>
              <a:t>Amount </a:t>
            </a:r>
            <a:r>
              <a:rPr lang="en-US" sz="2200" spc="75" dirty="0">
                <a:solidFill>
                  <a:srgbClr val="212121"/>
                </a:solidFill>
                <a:latin typeface="Times New Roman" panose="02020603050405020304" pitchFamily="18" charset="0"/>
                <a:cs typeface="Times New Roman" panose="02020603050405020304" pitchFamily="18" charset="0"/>
              </a:rPr>
              <a:t>of </a:t>
            </a:r>
            <a:r>
              <a:rPr lang="en-US" sz="2200" spc="85" dirty="0">
                <a:solidFill>
                  <a:srgbClr val="212121"/>
                </a:solidFill>
                <a:latin typeface="Times New Roman" panose="02020603050405020304" pitchFamily="18" charset="0"/>
                <a:cs typeface="Times New Roman" panose="02020603050405020304" pitchFamily="18" charset="0"/>
              </a:rPr>
              <a:t>bill </a:t>
            </a:r>
            <a:r>
              <a:rPr lang="en-US" sz="2200" spc="40" dirty="0">
                <a:solidFill>
                  <a:srgbClr val="212121"/>
                </a:solidFill>
                <a:latin typeface="Times New Roman" panose="02020603050405020304" pitchFamily="18" charset="0"/>
                <a:cs typeface="Times New Roman" panose="02020603050405020304" pitchFamily="18" charset="0"/>
              </a:rPr>
              <a:t>statement (NT  </a:t>
            </a:r>
            <a:r>
              <a:rPr lang="en-US" sz="2200" spc="60" dirty="0">
                <a:solidFill>
                  <a:srgbClr val="212121"/>
                </a:solidFill>
                <a:latin typeface="Times New Roman" panose="02020603050405020304" pitchFamily="18" charset="0"/>
                <a:cs typeface="Times New Roman" panose="02020603050405020304" pitchFamily="18" charset="0"/>
              </a:rPr>
              <a:t>dollar)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X18-X23: </a:t>
            </a:r>
            <a:r>
              <a:rPr lang="en-US" sz="2200" spc="90" dirty="0">
                <a:solidFill>
                  <a:srgbClr val="212121"/>
                </a:solidFill>
                <a:latin typeface="Times New Roman" panose="02020603050405020304" pitchFamily="18" charset="0"/>
                <a:cs typeface="Times New Roman" panose="02020603050405020304" pitchFamily="18" charset="0"/>
              </a:rPr>
              <a:t>Amount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previous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payment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dollar)</a:t>
            </a:r>
            <a:r>
              <a:rPr lang="en-US" sz="2200" spc="28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to</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treat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multicollinearity</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dirty="0">
                <a:solidFill>
                  <a:srgbClr val="212121"/>
                </a:solidFill>
                <a:latin typeface="Times New Roman" panose="02020603050405020304" pitchFamily="18" charset="0"/>
                <a:cs typeface="Times New Roman" panose="02020603050405020304" pitchFamily="18" charset="0"/>
              </a:rPr>
              <a:t>also </a:t>
            </a:r>
            <a:r>
              <a:rPr lang="en-US" sz="2200" spc="85" dirty="0">
                <a:solidFill>
                  <a:srgbClr val="212121"/>
                </a:solidFill>
                <a:latin typeface="Times New Roman" panose="02020603050405020304" pitchFamily="18" charset="0"/>
                <a:cs typeface="Times New Roman" panose="02020603050405020304" pitchFamily="18" charset="0"/>
              </a:rPr>
              <a:t>for</a:t>
            </a:r>
            <a:r>
              <a:rPr lang="en-US" sz="2200" spc="-14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outliers</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object 9">
            <a:extLst>
              <a:ext uri="{FF2B5EF4-FFF2-40B4-BE49-F238E27FC236}">
                <a16:creationId xmlns:a16="http://schemas.microsoft.com/office/drawing/2014/main" id="{64E5A844-51B6-2C55-BB33-7EA3DCC46A87}"/>
              </a:ext>
            </a:extLst>
          </p:cNvPr>
          <p:cNvSpPr/>
          <p:nvPr/>
        </p:nvSpPr>
        <p:spPr>
          <a:xfrm>
            <a:off x="270588" y="2202024"/>
            <a:ext cx="5999583" cy="4154836"/>
          </a:xfrm>
          <a:prstGeom prst="rect">
            <a:avLst/>
          </a:prstGeom>
          <a:blipFill>
            <a:blip r:embed="rId2" cstate="print"/>
            <a:stretch>
              <a:fillRect/>
            </a:stretch>
          </a:blipFill>
        </p:spPr>
        <p:txBody>
          <a:bodyPr wrap="square" lIns="0" tIns="0" rIns="0" bIns="0" rtlCol="0"/>
          <a:lstStyle/>
          <a:p>
            <a:endParaRPr/>
          </a:p>
        </p:txBody>
      </p:sp>
      <p:sp>
        <p:nvSpPr>
          <p:cNvPr id="5" name="object 10">
            <a:extLst>
              <a:ext uri="{FF2B5EF4-FFF2-40B4-BE49-F238E27FC236}">
                <a16:creationId xmlns:a16="http://schemas.microsoft.com/office/drawing/2014/main" id="{E232B2EB-0E70-ADD5-EA45-5552FC339F43}"/>
              </a:ext>
            </a:extLst>
          </p:cNvPr>
          <p:cNvSpPr/>
          <p:nvPr/>
        </p:nvSpPr>
        <p:spPr>
          <a:xfrm>
            <a:off x="6354146" y="2202023"/>
            <a:ext cx="5567266" cy="4173733"/>
          </a:xfrm>
          <a:prstGeom prst="rect">
            <a:avLst/>
          </a:prstGeom>
          <a:blipFill>
            <a:blip r:embed="rId3" cstate="print"/>
            <a:stretch>
              <a:fillRect/>
            </a:stretch>
          </a:blipFill>
        </p:spPr>
        <p:txBody>
          <a:bodyPr wrap="square" lIns="0" tIns="0" rIns="0" bIns="0" rtlCol="0"/>
          <a:lstStyle/>
          <a:p>
            <a:endParaRPr/>
          </a:p>
        </p:txBody>
      </p:sp>
      <p:sp>
        <p:nvSpPr>
          <p:cNvPr id="6" name="object 11">
            <a:extLst>
              <a:ext uri="{FF2B5EF4-FFF2-40B4-BE49-F238E27FC236}">
                <a16:creationId xmlns:a16="http://schemas.microsoft.com/office/drawing/2014/main" id="{9D7C7229-188D-D8F1-C6B4-55589620A851}"/>
              </a:ext>
            </a:extLst>
          </p:cNvPr>
          <p:cNvSpPr txBox="1"/>
          <p:nvPr/>
        </p:nvSpPr>
        <p:spPr>
          <a:xfrm>
            <a:off x="1508751" y="6375757"/>
            <a:ext cx="3240531" cy="351378"/>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panose="02020603050405020304" pitchFamily="18" charset="0"/>
                <a:cs typeface="Times New Roman" panose="02020603050405020304" pitchFamily="18" charset="0"/>
              </a:rPr>
              <a:t>Before Feature</a:t>
            </a:r>
            <a:r>
              <a:rPr sz="2200" spc="-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Engineering</a:t>
            </a:r>
            <a:endParaRPr sz="2200" dirty="0">
              <a:latin typeface="Times New Roman" panose="02020603050405020304" pitchFamily="18" charset="0"/>
              <a:cs typeface="Times New Roman" panose="02020603050405020304" pitchFamily="18" charset="0"/>
            </a:endParaRPr>
          </a:p>
        </p:txBody>
      </p:sp>
      <p:sp>
        <p:nvSpPr>
          <p:cNvPr id="7" name="object 12">
            <a:extLst>
              <a:ext uri="{FF2B5EF4-FFF2-40B4-BE49-F238E27FC236}">
                <a16:creationId xmlns:a16="http://schemas.microsoft.com/office/drawing/2014/main" id="{B7C8C07F-0510-5DAD-0DD0-66D7B6B14472}"/>
              </a:ext>
            </a:extLst>
          </p:cNvPr>
          <p:cNvSpPr txBox="1"/>
          <p:nvPr/>
        </p:nvSpPr>
        <p:spPr>
          <a:xfrm>
            <a:off x="7754284" y="6394654"/>
            <a:ext cx="3022574" cy="351378"/>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panose="02020603050405020304" pitchFamily="18" charset="0"/>
                <a:cs typeface="Times New Roman" panose="02020603050405020304" pitchFamily="18" charset="0"/>
              </a:rPr>
              <a:t>After Feature</a:t>
            </a:r>
            <a:r>
              <a:rPr sz="2200" spc="-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Engineering</a:t>
            </a:r>
            <a:endParaRPr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276431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p:spPr>
        <p:txBody>
          <a:bodyPr>
            <a:noAutofit/>
          </a:bodyPr>
          <a:lstStyle/>
          <a:p>
            <a:pPr algn="ctr"/>
            <a:r>
              <a:rPr lang="en-IN" sz="6000" b="1" spc="140" dirty="0">
                <a:latin typeface="Times New Roman" panose="02020603050405020304" pitchFamily="18" charset="0"/>
                <a:cs typeface="Times New Roman" panose="02020603050405020304" pitchFamily="18" charset="0"/>
              </a:rPr>
              <a:t>Handling </a:t>
            </a:r>
            <a:r>
              <a:rPr lang="en-IN" sz="6000" b="1" spc="-80" dirty="0">
                <a:latin typeface="Times New Roman" panose="02020603050405020304" pitchFamily="18" charset="0"/>
                <a:cs typeface="Times New Roman" panose="02020603050405020304" pitchFamily="18" charset="0"/>
              </a:rPr>
              <a:t>Class</a:t>
            </a:r>
            <a:r>
              <a:rPr lang="en-IN" sz="6000" b="1" spc="-440" dirty="0">
                <a:latin typeface="Times New Roman" panose="02020603050405020304" pitchFamily="18" charset="0"/>
                <a:cs typeface="Times New Roman" panose="02020603050405020304" pitchFamily="18" charset="0"/>
              </a:rPr>
              <a:t> </a:t>
            </a:r>
            <a:r>
              <a:rPr lang="en-IN" sz="6000" b="1" spc="70" dirty="0">
                <a:latin typeface="Times New Roman" panose="02020603050405020304" pitchFamily="18" charset="0"/>
                <a:cs typeface="Times New Roman" panose="02020603050405020304" pitchFamily="18" charset="0"/>
              </a:rPr>
              <a:t>Imbalance</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127000" indent="-342900">
              <a:lnSpc>
                <a:spcPct val="100000"/>
              </a:lnSpc>
              <a:spcBef>
                <a:spcPts val="100"/>
              </a:spcBef>
              <a:buFont typeface="Wingdings" panose="05000000000000000000" pitchFamily="2" charset="2"/>
              <a:buChar char="Ø"/>
            </a:pPr>
            <a:r>
              <a:rPr lang="en-US" sz="2200" spc="35" dirty="0">
                <a:solidFill>
                  <a:srgbClr val="212121"/>
                </a:solidFill>
                <a:latin typeface="Times New Roman" panose="02020603050405020304" pitchFamily="18" charset="0"/>
                <a:cs typeface="Times New Roman" panose="02020603050405020304" pitchFamily="18" charset="0"/>
              </a:rPr>
              <a:t>We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used</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Smote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among</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the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available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methods</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for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handling</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heavily</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imbalanced</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object 11">
            <a:extLst>
              <a:ext uri="{FF2B5EF4-FFF2-40B4-BE49-F238E27FC236}">
                <a16:creationId xmlns:a16="http://schemas.microsoft.com/office/drawing/2014/main" id="{6E625386-1455-EDE4-0BFB-DE1B9EB43C31}"/>
              </a:ext>
            </a:extLst>
          </p:cNvPr>
          <p:cNvSpPr/>
          <p:nvPr/>
        </p:nvSpPr>
        <p:spPr>
          <a:xfrm>
            <a:off x="261256" y="1474236"/>
            <a:ext cx="5645021" cy="4609031"/>
          </a:xfrm>
          <a:prstGeom prst="rect">
            <a:avLst/>
          </a:prstGeom>
          <a:blipFill>
            <a:blip r:embed="rId2" cstate="print"/>
            <a:stretch>
              <a:fillRect/>
            </a:stretch>
          </a:blipFill>
        </p:spPr>
        <p:txBody>
          <a:bodyPr wrap="square" lIns="0" tIns="0" rIns="0" bIns="0" rtlCol="0"/>
          <a:lstStyle/>
          <a:p>
            <a:endParaRPr/>
          </a:p>
        </p:txBody>
      </p:sp>
      <p:sp>
        <p:nvSpPr>
          <p:cNvPr id="9" name="object 12">
            <a:extLst>
              <a:ext uri="{FF2B5EF4-FFF2-40B4-BE49-F238E27FC236}">
                <a16:creationId xmlns:a16="http://schemas.microsoft.com/office/drawing/2014/main" id="{0EE81BE3-8C52-B45B-7366-FA37F96D1605}"/>
              </a:ext>
            </a:extLst>
          </p:cNvPr>
          <p:cNvSpPr/>
          <p:nvPr/>
        </p:nvSpPr>
        <p:spPr>
          <a:xfrm>
            <a:off x="5980920" y="1474236"/>
            <a:ext cx="5949824" cy="4609031"/>
          </a:xfrm>
          <a:prstGeom prst="rect">
            <a:avLst/>
          </a:prstGeom>
          <a:blipFill>
            <a:blip r:embed="rId3"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EE481F39-C9E8-2F03-BE40-F2279F11C10F}"/>
              </a:ext>
            </a:extLst>
          </p:cNvPr>
          <p:cNvSpPr txBox="1"/>
          <p:nvPr/>
        </p:nvSpPr>
        <p:spPr>
          <a:xfrm>
            <a:off x="847629" y="6238961"/>
            <a:ext cx="3901092" cy="351378"/>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panose="02020603050405020304" pitchFamily="18" charset="0"/>
                <a:cs typeface="Times New Roman" panose="02020603050405020304" pitchFamily="18" charset="0"/>
              </a:rPr>
              <a:t>Before Handling Class</a:t>
            </a:r>
            <a:r>
              <a:rPr sz="2200" spc="-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Imbalance</a:t>
            </a:r>
            <a:endParaRPr sz="2200" dirty="0">
              <a:latin typeface="Times New Roman" panose="02020603050405020304" pitchFamily="18" charset="0"/>
              <a:cs typeface="Times New Roman" panose="02020603050405020304" pitchFamily="18" charset="0"/>
            </a:endParaRPr>
          </a:p>
        </p:txBody>
      </p:sp>
      <p:sp>
        <p:nvSpPr>
          <p:cNvPr id="11" name="object 9">
            <a:extLst>
              <a:ext uri="{FF2B5EF4-FFF2-40B4-BE49-F238E27FC236}">
                <a16:creationId xmlns:a16="http://schemas.microsoft.com/office/drawing/2014/main" id="{378E0FB2-E68A-70E7-9572-D46DA9A92250}"/>
              </a:ext>
            </a:extLst>
          </p:cNvPr>
          <p:cNvSpPr txBox="1"/>
          <p:nvPr/>
        </p:nvSpPr>
        <p:spPr>
          <a:xfrm>
            <a:off x="7145505" y="6246991"/>
            <a:ext cx="3901092" cy="351378"/>
          </a:xfrm>
          <a:prstGeom prst="rect">
            <a:avLst/>
          </a:prstGeom>
        </p:spPr>
        <p:txBody>
          <a:bodyPr vert="horz" wrap="square" lIns="0" tIns="12700" rIns="0" bIns="0" rtlCol="0">
            <a:spAutoFit/>
          </a:bodyPr>
          <a:lstStyle/>
          <a:p>
            <a:pPr marL="12700">
              <a:lnSpc>
                <a:spcPct val="100000"/>
              </a:lnSpc>
              <a:spcBef>
                <a:spcPts val="100"/>
              </a:spcBef>
            </a:pPr>
            <a:r>
              <a:rPr sz="2200" spc="-5" dirty="0">
                <a:latin typeface="Times New Roman" panose="02020603050405020304" pitchFamily="18" charset="0"/>
                <a:cs typeface="Times New Roman" panose="02020603050405020304" pitchFamily="18" charset="0"/>
              </a:rPr>
              <a:t>After Handling Class</a:t>
            </a:r>
            <a:r>
              <a:rPr sz="2200" spc="-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Imbalance</a:t>
            </a:r>
            <a:endParaRPr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11204362" y="6083267"/>
            <a:ext cx="987638" cy="798645"/>
          </a:xfrm>
          <a:prstGeom prst="rect">
            <a:avLst/>
          </a:prstGeom>
        </p:spPr>
      </p:pic>
    </p:spTree>
    <p:extLst>
      <p:ext uri="{BB962C8B-B14F-4D97-AF65-F5344CB8AC3E}">
        <p14:creationId xmlns:p14="http://schemas.microsoft.com/office/powerpoint/2010/main" val="348590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195943"/>
            <a:ext cx="11532636" cy="6335486"/>
          </a:xfrm>
          <a:solidFill>
            <a:schemeClr val="accent1">
              <a:lumMod val="60000"/>
              <a:lumOff val="40000"/>
            </a:schemeClr>
          </a:solidFill>
        </p:spPr>
        <p:txBody>
          <a:bodyPr>
            <a:normAutofit fontScale="85000" lnSpcReduction="20000"/>
          </a:bodyPr>
          <a:lstStyle/>
          <a:p>
            <a:pPr marL="469265" indent="-457200">
              <a:lnSpc>
                <a:spcPts val="2130"/>
              </a:lnSpc>
              <a:buClr>
                <a:srgbClr val="F4FDFF"/>
              </a:buClr>
              <a:buSzPct val="134375"/>
              <a:buFont typeface="Wingdings" panose="05000000000000000000" pitchFamily="2" charset="2"/>
              <a:buChar char="Ø"/>
              <a:tabLst>
                <a:tab pos="382905" algn="l"/>
                <a:tab pos="383540" algn="l"/>
              </a:tabLst>
            </a:pPr>
            <a:endParaRPr lang="en-US" sz="3200" spc="20" dirty="0">
              <a:solidFill>
                <a:srgbClr val="212121"/>
              </a:solidFill>
              <a:latin typeface="Arial"/>
              <a:cs typeface="Arial"/>
            </a:endParaRPr>
          </a:p>
          <a:p>
            <a:pPr marL="469265" indent="-457200">
              <a:lnSpc>
                <a:spcPts val="2130"/>
              </a:lnSpc>
              <a:buClr>
                <a:srgbClr val="F4FDFF"/>
              </a:buClr>
              <a:buSzPct val="134375"/>
              <a:buFont typeface="Wingdings" panose="05000000000000000000" pitchFamily="2" charset="2"/>
              <a:buChar char="Ø"/>
              <a:tabLst>
                <a:tab pos="382905" algn="l"/>
                <a:tab pos="383540" algn="l"/>
              </a:tabLst>
            </a:pPr>
            <a:r>
              <a:rPr lang="en-US" sz="3200" spc="20" dirty="0">
                <a:solidFill>
                  <a:srgbClr val="212121"/>
                </a:solidFill>
                <a:latin typeface="Arial"/>
                <a:cs typeface="Arial"/>
              </a:rPr>
              <a:t>Scaling </a:t>
            </a:r>
            <a:r>
              <a:rPr lang="en-US" sz="3200" spc="60" dirty="0">
                <a:solidFill>
                  <a:srgbClr val="212121"/>
                </a:solidFill>
                <a:latin typeface="Arial"/>
                <a:cs typeface="Arial"/>
              </a:rPr>
              <a:t>Numerical </a:t>
            </a:r>
            <a:r>
              <a:rPr lang="en-US" sz="3200" spc="20" dirty="0">
                <a:solidFill>
                  <a:srgbClr val="212121"/>
                </a:solidFill>
                <a:latin typeface="Arial"/>
                <a:cs typeface="Arial"/>
              </a:rPr>
              <a:t>Feature: </a:t>
            </a:r>
            <a:r>
              <a:rPr lang="en-US" sz="2800" spc="35" dirty="0">
                <a:solidFill>
                  <a:srgbClr val="212121"/>
                </a:solidFill>
                <a:latin typeface="Arial"/>
                <a:cs typeface="Arial"/>
              </a:rPr>
              <a:t>We </a:t>
            </a:r>
            <a:r>
              <a:rPr lang="en-US" sz="2800" spc="20" dirty="0">
                <a:solidFill>
                  <a:srgbClr val="212121"/>
                </a:solidFill>
                <a:latin typeface="Arial"/>
                <a:cs typeface="Arial"/>
              </a:rPr>
              <a:t>used Standard Scaler </a:t>
            </a:r>
            <a:r>
              <a:rPr lang="en-US" sz="2800" spc="90" dirty="0">
                <a:solidFill>
                  <a:srgbClr val="212121"/>
                </a:solidFill>
                <a:latin typeface="Arial"/>
                <a:cs typeface="Arial"/>
              </a:rPr>
              <a:t>to </a:t>
            </a:r>
            <a:r>
              <a:rPr lang="en-US" sz="2800" spc="-10" dirty="0">
                <a:solidFill>
                  <a:srgbClr val="212121"/>
                </a:solidFill>
                <a:latin typeface="Arial"/>
                <a:cs typeface="Arial"/>
              </a:rPr>
              <a:t>scale </a:t>
            </a:r>
            <a:r>
              <a:rPr lang="en-US" sz="2800" spc="60" dirty="0">
                <a:solidFill>
                  <a:srgbClr val="212121"/>
                </a:solidFill>
                <a:latin typeface="Arial"/>
                <a:cs typeface="Arial"/>
              </a:rPr>
              <a:t>numerical     </a:t>
            </a:r>
            <a:r>
              <a:rPr lang="en-US" sz="2800" spc="20" dirty="0">
                <a:solidFill>
                  <a:srgbClr val="212121"/>
                </a:solidFill>
                <a:latin typeface="Arial"/>
                <a:cs typeface="Arial"/>
              </a:rPr>
              <a:t>variables</a:t>
            </a:r>
            <a:r>
              <a:rPr lang="en-US" sz="2800" spc="90" dirty="0">
                <a:solidFill>
                  <a:srgbClr val="212121"/>
                </a:solidFill>
                <a:latin typeface="Arial"/>
                <a:cs typeface="Arial"/>
              </a:rPr>
              <a:t> </a:t>
            </a:r>
            <a:r>
              <a:rPr lang="en-US" sz="2800" spc="60" dirty="0">
                <a:solidFill>
                  <a:srgbClr val="212121"/>
                </a:solidFill>
                <a:latin typeface="Arial"/>
                <a:cs typeface="Arial"/>
              </a:rPr>
              <a:t>by</a:t>
            </a:r>
            <a:r>
              <a:rPr lang="en-US" dirty="0">
                <a:latin typeface="Arial"/>
                <a:cs typeface="Arial"/>
              </a:rPr>
              <a:t> </a:t>
            </a:r>
            <a:r>
              <a:rPr lang="en-US" sz="2800" spc="65" dirty="0">
                <a:solidFill>
                  <a:srgbClr val="212121"/>
                </a:solidFill>
                <a:latin typeface="Arial"/>
                <a:cs typeface="Arial"/>
              </a:rPr>
              <a:t>removing</a:t>
            </a:r>
            <a:r>
              <a:rPr lang="en-US" sz="2800" spc="-75" dirty="0">
                <a:solidFill>
                  <a:srgbClr val="212121"/>
                </a:solidFill>
                <a:latin typeface="Arial"/>
                <a:cs typeface="Arial"/>
              </a:rPr>
              <a:t> </a:t>
            </a:r>
            <a:r>
              <a:rPr lang="en-US" sz="2800" spc="70" dirty="0">
                <a:solidFill>
                  <a:srgbClr val="212121"/>
                </a:solidFill>
                <a:latin typeface="Arial"/>
                <a:cs typeface="Arial"/>
              </a:rPr>
              <a:t>the</a:t>
            </a:r>
            <a:r>
              <a:rPr lang="en-US" sz="2800" spc="-70" dirty="0">
                <a:solidFill>
                  <a:srgbClr val="212121"/>
                </a:solidFill>
                <a:latin typeface="Arial"/>
                <a:cs typeface="Arial"/>
              </a:rPr>
              <a:t> </a:t>
            </a:r>
            <a:r>
              <a:rPr lang="en-US" sz="2800" spc="30" dirty="0">
                <a:solidFill>
                  <a:srgbClr val="212121"/>
                </a:solidFill>
                <a:latin typeface="Arial"/>
                <a:cs typeface="Arial"/>
              </a:rPr>
              <a:t>mean</a:t>
            </a:r>
            <a:r>
              <a:rPr lang="en-US" sz="2800" spc="-70" dirty="0">
                <a:solidFill>
                  <a:srgbClr val="212121"/>
                </a:solidFill>
                <a:latin typeface="Arial"/>
                <a:cs typeface="Arial"/>
              </a:rPr>
              <a:t> </a:t>
            </a:r>
            <a:r>
              <a:rPr lang="en-US" sz="2800" spc="45" dirty="0">
                <a:solidFill>
                  <a:srgbClr val="212121"/>
                </a:solidFill>
                <a:latin typeface="Arial"/>
                <a:cs typeface="Arial"/>
              </a:rPr>
              <a:t>and</a:t>
            </a:r>
            <a:r>
              <a:rPr lang="en-US" sz="2800" spc="-70" dirty="0">
                <a:solidFill>
                  <a:srgbClr val="212121"/>
                </a:solidFill>
                <a:latin typeface="Arial"/>
                <a:cs typeface="Arial"/>
              </a:rPr>
              <a:t> </a:t>
            </a:r>
            <a:r>
              <a:rPr lang="en-US" sz="2800" spc="25" dirty="0">
                <a:solidFill>
                  <a:srgbClr val="212121"/>
                </a:solidFill>
                <a:latin typeface="Arial"/>
                <a:cs typeface="Arial"/>
              </a:rPr>
              <a:t>scaling</a:t>
            </a:r>
            <a:r>
              <a:rPr lang="en-US" sz="2800" spc="-70" dirty="0">
                <a:solidFill>
                  <a:srgbClr val="212121"/>
                </a:solidFill>
                <a:latin typeface="Arial"/>
                <a:cs typeface="Arial"/>
              </a:rPr>
              <a:t> </a:t>
            </a:r>
            <a:r>
              <a:rPr lang="en-US" sz="2800" spc="90" dirty="0">
                <a:solidFill>
                  <a:srgbClr val="212121"/>
                </a:solidFill>
                <a:latin typeface="Arial"/>
                <a:cs typeface="Arial"/>
              </a:rPr>
              <a:t>to</a:t>
            </a:r>
            <a:r>
              <a:rPr lang="en-US" sz="2800" spc="-70" dirty="0">
                <a:solidFill>
                  <a:srgbClr val="212121"/>
                </a:solidFill>
                <a:latin typeface="Arial"/>
                <a:cs typeface="Arial"/>
              </a:rPr>
              <a:t> </a:t>
            </a:r>
            <a:r>
              <a:rPr lang="en-US" sz="2800" spc="105" dirty="0">
                <a:solidFill>
                  <a:srgbClr val="212121"/>
                </a:solidFill>
                <a:latin typeface="Arial"/>
                <a:cs typeface="Arial"/>
              </a:rPr>
              <a:t>unit</a:t>
            </a:r>
            <a:r>
              <a:rPr lang="en-US" sz="2800" spc="-70" dirty="0">
                <a:solidFill>
                  <a:srgbClr val="212121"/>
                </a:solidFill>
                <a:latin typeface="Arial"/>
                <a:cs typeface="Arial"/>
              </a:rPr>
              <a:t> </a:t>
            </a:r>
            <a:r>
              <a:rPr lang="en-US" sz="2800" spc="20" dirty="0">
                <a:solidFill>
                  <a:srgbClr val="212121"/>
                </a:solidFill>
                <a:latin typeface="Arial"/>
                <a:cs typeface="Arial"/>
              </a:rPr>
              <a:t>variance.</a:t>
            </a:r>
            <a:endParaRPr lang="en-US" sz="2800" dirty="0">
              <a:latin typeface="Arial"/>
              <a:cs typeface="Arial"/>
            </a:endParaRPr>
          </a:p>
          <a:p>
            <a:pPr>
              <a:lnSpc>
                <a:spcPct val="100000"/>
              </a:lnSpc>
              <a:spcBef>
                <a:spcPts val="15"/>
              </a:spcBef>
            </a:pPr>
            <a:endParaRPr lang="en-US" sz="4800" dirty="0">
              <a:latin typeface="Arial"/>
              <a:cs typeface="Arial"/>
            </a:endParaRPr>
          </a:p>
          <a:p>
            <a:pPr marL="469265" indent="-457200">
              <a:lnSpc>
                <a:spcPct val="100000"/>
              </a:lnSpc>
              <a:buClr>
                <a:srgbClr val="F4FDFF"/>
              </a:buClr>
              <a:buSzPct val="134375"/>
              <a:buFont typeface="Wingdings" panose="05000000000000000000" pitchFamily="2" charset="2"/>
              <a:buChar char="Ø"/>
              <a:tabLst>
                <a:tab pos="382905" algn="l"/>
                <a:tab pos="383540" algn="l"/>
              </a:tabLst>
            </a:pPr>
            <a:r>
              <a:rPr lang="en-US" sz="3200" spc="75" dirty="0">
                <a:solidFill>
                  <a:srgbClr val="212121"/>
                </a:solidFill>
                <a:latin typeface="Arial"/>
                <a:cs typeface="Arial"/>
              </a:rPr>
              <a:t> </a:t>
            </a:r>
            <a:r>
              <a:rPr lang="en-US" sz="3200" spc="75" dirty="0" err="1">
                <a:solidFill>
                  <a:srgbClr val="212121"/>
                </a:solidFill>
                <a:latin typeface="Arial"/>
                <a:cs typeface="Arial"/>
              </a:rPr>
              <a:t>Dummification</a:t>
            </a:r>
            <a:r>
              <a:rPr lang="en-US" sz="3200" spc="75" dirty="0">
                <a:solidFill>
                  <a:srgbClr val="212121"/>
                </a:solidFill>
                <a:latin typeface="Arial"/>
                <a:cs typeface="Arial"/>
              </a:rPr>
              <a:t>:</a:t>
            </a:r>
            <a:r>
              <a:rPr lang="en-US" sz="3200" spc="-80" dirty="0">
                <a:solidFill>
                  <a:srgbClr val="212121"/>
                </a:solidFill>
                <a:latin typeface="Arial"/>
                <a:cs typeface="Arial"/>
              </a:rPr>
              <a:t> </a:t>
            </a:r>
            <a:r>
              <a:rPr lang="en-US" sz="2800" spc="35" dirty="0">
                <a:solidFill>
                  <a:srgbClr val="212121"/>
                </a:solidFill>
                <a:latin typeface="Arial"/>
                <a:cs typeface="Arial"/>
              </a:rPr>
              <a:t>We</a:t>
            </a:r>
            <a:r>
              <a:rPr lang="en-US" sz="2800" spc="-70" dirty="0">
                <a:solidFill>
                  <a:srgbClr val="212121"/>
                </a:solidFill>
                <a:latin typeface="Arial"/>
                <a:cs typeface="Arial"/>
              </a:rPr>
              <a:t> </a:t>
            </a:r>
            <a:r>
              <a:rPr lang="en-US" sz="2800" spc="20" dirty="0">
                <a:solidFill>
                  <a:srgbClr val="212121"/>
                </a:solidFill>
                <a:latin typeface="Arial"/>
                <a:cs typeface="Arial"/>
              </a:rPr>
              <a:t>used</a:t>
            </a:r>
            <a:r>
              <a:rPr lang="en-US" sz="2800" spc="-70" dirty="0">
                <a:solidFill>
                  <a:srgbClr val="212121"/>
                </a:solidFill>
                <a:latin typeface="Arial"/>
                <a:cs typeface="Arial"/>
              </a:rPr>
              <a:t> </a:t>
            </a:r>
            <a:r>
              <a:rPr lang="en-US" sz="2800" spc="50" dirty="0">
                <a:solidFill>
                  <a:srgbClr val="212121"/>
                </a:solidFill>
                <a:latin typeface="Arial"/>
                <a:cs typeface="Arial"/>
              </a:rPr>
              <a:t>dummies</a:t>
            </a:r>
            <a:r>
              <a:rPr lang="en-US" sz="2800" spc="-70" dirty="0">
                <a:solidFill>
                  <a:srgbClr val="212121"/>
                </a:solidFill>
                <a:latin typeface="Arial"/>
                <a:cs typeface="Arial"/>
              </a:rPr>
              <a:t> </a:t>
            </a:r>
            <a:r>
              <a:rPr lang="en-US" sz="2800" spc="90" dirty="0">
                <a:solidFill>
                  <a:srgbClr val="212121"/>
                </a:solidFill>
                <a:latin typeface="Arial"/>
                <a:cs typeface="Arial"/>
              </a:rPr>
              <a:t>to</a:t>
            </a:r>
            <a:r>
              <a:rPr lang="en-US" sz="2800" spc="-70" dirty="0">
                <a:solidFill>
                  <a:srgbClr val="212121"/>
                </a:solidFill>
                <a:latin typeface="Arial"/>
                <a:cs typeface="Arial"/>
              </a:rPr>
              <a:t> </a:t>
            </a:r>
            <a:r>
              <a:rPr lang="en-US" sz="2800" spc="65" dirty="0">
                <a:solidFill>
                  <a:srgbClr val="212121"/>
                </a:solidFill>
                <a:latin typeface="Arial"/>
                <a:cs typeface="Arial"/>
              </a:rPr>
              <a:t>convert</a:t>
            </a:r>
            <a:r>
              <a:rPr lang="en-US" sz="2800" spc="-70" dirty="0">
                <a:solidFill>
                  <a:srgbClr val="212121"/>
                </a:solidFill>
                <a:latin typeface="Arial"/>
                <a:cs typeface="Arial"/>
              </a:rPr>
              <a:t> </a:t>
            </a:r>
            <a:r>
              <a:rPr lang="en-US" sz="2800" spc="35" dirty="0">
                <a:solidFill>
                  <a:srgbClr val="212121"/>
                </a:solidFill>
                <a:latin typeface="Arial"/>
                <a:cs typeface="Arial"/>
              </a:rPr>
              <a:t>categorical</a:t>
            </a:r>
            <a:r>
              <a:rPr lang="en-US" sz="2800" spc="-70" dirty="0">
                <a:solidFill>
                  <a:srgbClr val="212121"/>
                </a:solidFill>
                <a:latin typeface="Arial"/>
                <a:cs typeface="Arial"/>
              </a:rPr>
              <a:t> </a:t>
            </a:r>
            <a:r>
              <a:rPr lang="en-US" sz="2800" spc="20" dirty="0">
                <a:solidFill>
                  <a:srgbClr val="212121"/>
                </a:solidFill>
                <a:latin typeface="Arial"/>
                <a:cs typeface="Arial"/>
              </a:rPr>
              <a:t>variables</a:t>
            </a:r>
            <a:endParaRPr lang="en-US" sz="2800" dirty="0">
              <a:latin typeface="Arial"/>
              <a:cs typeface="Arial"/>
            </a:endParaRPr>
          </a:p>
          <a:p>
            <a:pPr marL="154305" indent="0">
              <a:lnSpc>
                <a:spcPct val="100000"/>
              </a:lnSpc>
              <a:spcBef>
                <a:spcPts val="940"/>
              </a:spcBef>
              <a:buNone/>
            </a:pPr>
            <a:r>
              <a:rPr lang="en-US" sz="2800" spc="15" dirty="0">
                <a:solidFill>
                  <a:srgbClr val="212121"/>
                </a:solidFill>
                <a:latin typeface="Arial"/>
                <a:cs typeface="Arial"/>
              </a:rPr>
              <a:t>     ['EDUCATION','MARRIAGE’]</a:t>
            </a:r>
            <a:r>
              <a:rPr lang="en-US" sz="2800" spc="-50" dirty="0">
                <a:solidFill>
                  <a:srgbClr val="212121"/>
                </a:solidFill>
                <a:latin typeface="Arial"/>
                <a:cs typeface="Arial"/>
              </a:rPr>
              <a:t> </a:t>
            </a:r>
            <a:r>
              <a:rPr lang="en-US" sz="2800" spc="95" dirty="0">
                <a:solidFill>
                  <a:srgbClr val="212121"/>
                </a:solidFill>
                <a:latin typeface="Arial"/>
                <a:cs typeface="Arial"/>
              </a:rPr>
              <a:t>into</a:t>
            </a:r>
            <a:r>
              <a:rPr lang="en-US" sz="2800" spc="-70" dirty="0">
                <a:solidFill>
                  <a:srgbClr val="212121"/>
                </a:solidFill>
                <a:latin typeface="Arial"/>
                <a:cs typeface="Arial"/>
              </a:rPr>
              <a:t> </a:t>
            </a:r>
            <a:r>
              <a:rPr lang="en-US" sz="2800" spc="50" dirty="0">
                <a:solidFill>
                  <a:srgbClr val="212121"/>
                </a:solidFill>
                <a:latin typeface="Arial"/>
                <a:cs typeface="Arial"/>
              </a:rPr>
              <a:t>dummies</a:t>
            </a:r>
            <a:r>
              <a:rPr lang="en-US" sz="2800" spc="-70" dirty="0">
                <a:solidFill>
                  <a:srgbClr val="212121"/>
                </a:solidFill>
                <a:latin typeface="Arial"/>
                <a:cs typeface="Arial"/>
              </a:rPr>
              <a:t> </a:t>
            </a:r>
            <a:r>
              <a:rPr lang="en-US" sz="2800" spc="20" dirty="0">
                <a:solidFill>
                  <a:srgbClr val="212121"/>
                </a:solidFill>
                <a:latin typeface="Arial"/>
                <a:cs typeface="Arial"/>
              </a:rPr>
              <a:t>variables</a:t>
            </a:r>
            <a:r>
              <a:rPr lang="en-US" sz="2800" spc="-70" dirty="0">
                <a:solidFill>
                  <a:srgbClr val="212121"/>
                </a:solidFill>
                <a:latin typeface="Arial"/>
                <a:cs typeface="Arial"/>
              </a:rPr>
              <a:t> </a:t>
            </a:r>
            <a:r>
              <a:rPr lang="en-US" sz="2800" spc="75" dirty="0">
                <a:solidFill>
                  <a:srgbClr val="212121"/>
                </a:solidFill>
                <a:latin typeface="Arial"/>
                <a:cs typeface="Arial"/>
              </a:rPr>
              <a:t>of</a:t>
            </a:r>
            <a:r>
              <a:rPr lang="en-US" sz="2800" spc="-70" dirty="0">
                <a:solidFill>
                  <a:srgbClr val="212121"/>
                </a:solidFill>
                <a:latin typeface="Arial"/>
                <a:cs typeface="Arial"/>
              </a:rPr>
              <a:t> </a:t>
            </a:r>
            <a:r>
              <a:rPr lang="en-US" sz="2800" spc="-195" dirty="0">
                <a:solidFill>
                  <a:srgbClr val="212121"/>
                </a:solidFill>
                <a:latin typeface="Arial"/>
                <a:cs typeface="Arial"/>
              </a:rPr>
              <a:t>1</a:t>
            </a:r>
            <a:r>
              <a:rPr lang="en-US" sz="2800" spc="-70" dirty="0">
                <a:solidFill>
                  <a:srgbClr val="212121"/>
                </a:solidFill>
                <a:latin typeface="Arial"/>
                <a:cs typeface="Arial"/>
              </a:rPr>
              <a:t> </a:t>
            </a:r>
            <a:r>
              <a:rPr lang="en-US" sz="2800" spc="45" dirty="0">
                <a:solidFill>
                  <a:srgbClr val="212121"/>
                </a:solidFill>
                <a:latin typeface="Arial"/>
                <a:cs typeface="Arial"/>
              </a:rPr>
              <a:t>and</a:t>
            </a:r>
            <a:r>
              <a:rPr lang="en-US" sz="2800" spc="-70" dirty="0">
                <a:solidFill>
                  <a:srgbClr val="212121"/>
                </a:solidFill>
                <a:latin typeface="Arial"/>
                <a:cs typeface="Arial"/>
              </a:rPr>
              <a:t> </a:t>
            </a:r>
            <a:r>
              <a:rPr lang="en-US" sz="2800" spc="20" dirty="0">
                <a:solidFill>
                  <a:srgbClr val="212121"/>
                </a:solidFill>
                <a:latin typeface="Arial"/>
                <a:cs typeface="Arial"/>
              </a:rPr>
              <a:t>0.</a:t>
            </a:r>
            <a:endParaRPr lang="en-US" sz="2800" dirty="0">
              <a:latin typeface="Arial"/>
              <a:cs typeface="Arial"/>
            </a:endParaRPr>
          </a:p>
          <a:p>
            <a:pPr marL="0" indent="0">
              <a:lnSpc>
                <a:spcPct val="100000"/>
              </a:lnSpc>
              <a:spcBef>
                <a:spcPts val="100"/>
              </a:spcBef>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46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pic>
        <p:nvPicPr>
          <p:cNvPr id="2" name="Picture 1"/>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196597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p:spPr>
        <p:txBody>
          <a:bodyPr>
            <a:noAutofit/>
          </a:bodyPr>
          <a:lstStyle/>
          <a:p>
            <a:pPr marL="12700" algn="ctr">
              <a:lnSpc>
                <a:spcPct val="100000"/>
              </a:lnSpc>
              <a:spcBef>
                <a:spcPts val="100"/>
              </a:spcBef>
            </a:pPr>
            <a:r>
              <a:rPr lang="en-IN" sz="6000" b="1" spc="229" dirty="0">
                <a:latin typeface="Times New Roman" panose="02020603050405020304" pitchFamily="18" charset="0"/>
                <a:cs typeface="Times New Roman" panose="02020603050405020304" pitchFamily="18" charset="0"/>
              </a:rPr>
              <a:t>ML</a:t>
            </a:r>
            <a:r>
              <a:rPr lang="en-IN" sz="6000" b="1" spc="-220" dirty="0">
                <a:latin typeface="Times New Roman" panose="02020603050405020304" pitchFamily="18" charset="0"/>
                <a:cs typeface="Times New Roman" panose="02020603050405020304" pitchFamily="18" charset="0"/>
              </a:rPr>
              <a:t> </a:t>
            </a:r>
            <a:r>
              <a:rPr lang="en-IN" sz="6000" b="1" spc="165" dirty="0">
                <a:latin typeface="Times New Roman" panose="02020603050405020304" pitchFamily="18" charset="0"/>
                <a:cs typeface="Times New Roman" panose="02020603050405020304" pitchFamily="18" charset="0"/>
              </a:rPr>
              <a:t>Model</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a:buFont typeface="Wingdings" panose="05000000000000000000" pitchFamily="2" charset="2"/>
              <a:buChar char="Ø"/>
            </a:pPr>
            <a:r>
              <a:rPr lang="en-US" sz="2200" spc="70" dirty="0">
                <a:solidFill>
                  <a:srgbClr val="212121"/>
                </a:solidFill>
                <a:latin typeface="Times New Roman" panose="02020603050405020304" pitchFamily="18" charset="0"/>
                <a:cs typeface="Times New Roman" panose="02020603050405020304" pitchFamily="18" charset="0"/>
              </a:rPr>
              <a:t>After </a:t>
            </a:r>
            <a:r>
              <a:rPr lang="en-US" sz="2200" spc="75" dirty="0">
                <a:solidFill>
                  <a:srgbClr val="212121"/>
                </a:solidFill>
                <a:latin typeface="Times New Roman" panose="02020603050405020304" pitchFamily="18" charset="0"/>
                <a:cs typeface="Times New Roman" panose="02020603050405020304" pitchFamily="18" charset="0"/>
              </a:rPr>
              <a:t>performing </a:t>
            </a:r>
            <a:r>
              <a:rPr lang="en-US" sz="2200" spc="40" dirty="0">
                <a:solidFill>
                  <a:srgbClr val="212121"/>
                </a:solidFill>
                <a:latin typeface="Times New Roman" panose="02020603050405020304" pitchFamily="18" charset="0"/>
                <a:cs typeface="Times New Roman" panose="02020603050405020304" pitchFamily="18" charset="0"/>
              </a:rPr>
              <a:t>all </a:t>
            </a:r>
            <a:r>
              <a:rPr lang="en-US" sz="2200" spc="20" dirty="0">
                <a:solidFill>
                  <a:srgbClr val="212121"/>
                </a:solidFill>
                <a:latin typeface="Times New Roman" panose="02020603050405020304" pitchFamily="18" charset="0"/>
                <a:cs typeface="Times New Roman" panose="02020603050405020304" pitchFamily="18" charset="0"/>
              </a:rPr>
              <a:t>these </a:t>
            </a:r>
            <a:r>
              <a:rPr lang="en-US" sz="2200" spc="5" dirty="0">
                <a:solidFill>
                  <a:srgbClr val="212121"/>
                </a:solidFill>
                <a:latin typeface="Times New Roman" panose="02020603050405020304" pitchFamily="18" charset="0"/>
                <a:cs typeface="Times New Roman" panose="02020603050405020304" pitchFamily="18" charset="0"/>
              </a:rPr>
              <a:t>steps </a:t>
            </a:r>
            <a:r>
              <a:rPr lang="en-US" sz="2200" spc="90" dirty="0">
                <a:solidFill>
                  <a:srgbClr val="212121"/>
                </a:solidFill>
                <a:latin typeface="Times New Roman" panose="02020603050405020304" pitchFamily="18" charset="0"/>
                <a:cs typeface="Times New Roman" panose="02020603050405020304" pitchFamily="18" charset="0"/>
              </a:rPr>
              <a:t>our </a:t>
            </a:r>
            <a:r>
              <a:rPr lang="en-US" sz="2200" spc="10" dirty="0">
                <a:solidFill>
                  <a:srgbClr val="212121"/>
                </a:solidFill>
                <a:latin typeface="Times New Roman" panose="02020603050405020304" pitchFamily="18" charset="0"/>
                <a:cs typeface="Times New Roman" panose="02020603050405020304" pitchFamily="18" charset="0"/>
              </a:rPr>
              <a:t>dataset </a:t>
            </a:r>
            <a:r>
              <a:rPr lang="en-US" sz="2200" spc="5" dirty="0">
                <a:solidFill>
                  <a:srgbClr val="212121"/>
                </a:solidFill>
                <a:latin typeface="Times New Roman" panose="02020603050405020304" pitchFamily="18" charset="0"/>
                <a:cs typeface="Times New Roman" panose="02020603050405020304" pitchFamily="18" charset="0"/>
              </a:rPr>
              <a:t>is </a:t>
            </a:r>
            <a:r>
              <a:rPr lang="en-US" sz="2200" spc="30" dirty="0">
                <a:solidFill>
                  <a:srgbClr val="212121"/>
                </a:solidFill>
                <a:latin typeface="Times New Roman" panose="02020603050405020304" pitchFamily="18" charset="0"/>
                <a:cs typeface="Times New Roman" panose="02020603050405020304" pitchFamily="18" charset="0"/>
              </a:rPr>
              <a:t>ready </a:t>
            </a:r>
            <a:r>
              <a:rPr lang="en-US" sz="2200" spc="85" dirty="0">
                <a:solidFill>
                  <a:srgbClr val="212121"/>
                </a:solidFill>
                <a:latin typeface="Times New Roman" panose="02020603050405020304" pitchFamily="18" charset="0"/>
                <a:cs typeface="Times New Roman" panose="02020603050405020304" pitchFamily="18" charset="0"/>
              </a:rPr>
              <a:t>for </a:t>
            </a:r>
            <a:r>
              <a:rPr lang="en-US" sz="2200" spc="114" dirty="0">
                <a:solidFill>
                  <a:srgbClr val="212121"/>
                </a:solidFill>
                <a:latin typeface="Times New Roman" panose="02020603050405020304" pitchFamily="18" charset="0"/>
                <a:cs typeface="Times New Roman" panose="02020603050405020304" pitchFamily="18" charset="0"/>
              </a:rPr>
              <a:t>ML </a:t>
            </a:r>
            <a:r>
              <a:rPr lang="en-US" sz="2200" spc="65" dirty="0">
                <a:solidFill>
                  <a:srgbClr val="212121"/>
                </a:solidFill>
                <a:latin typeface="Times New Roman" panose="02020603050405020304" pitchFamily="18" charset="0"/>
                <a:cs typeface="Times New Roman" panose="02020603050405020304" pitchFamily="18" charset="0"/>
              </a:rPr>
              <a:t>Modeling. </a:t>
            </a:r>
            <a:r>
              <a:rPr lang="en-US" sz="2200" spc="80" dirty="0">
                <a:solidFill>
                  <a:srgbClr val="212121"/>
                </a:solidFill>
                <a:latin typeface="Times New Roman" panose="02020603050405020304" pitchFamily="18" charset="0"/>
                <a:cs typeface="Times New Roman" panose="02020603050405020304" pitchFamily="18" charset="0"/>
              </a:rPr>
              <a:t>Now </a:t>
            </a:r>
            <a:r>
              <a:rPr lang="en-US" sz="2200" spc="50" dirty="0">
                <a:solidFill>
                  <a:srgbClr val="212121"/>
                </a:solidFill>
                <a:latin typeface="Times New Roman" panose="02020603050405020304" pitchFamily="18" charset="0"/>
                <a:cs typeface="Times New Roman" panose="02020603050405020304" pitchFamily="18" charset="0"/>
              </a:rPr>
              <a:t>we </a:t>
            </a:r>
            <a:r>
              <a:rPr lang="en-US" sz="2200" spc="100" dirty="0">
                <a:solidFill>
                  <a:srgbClr val="212121"/>
                </a:solidFill>
                <a:latin typeface="Times New Roman" panose="02020603050405020304" pitchFamily="18" charset="0"/>
                <a:cs typeface="Times New Roman" panose="02020603050405020304" pitchFamily="18" charset="0"/>
              </a:rPr>
              <a:t>will </a:t>
            </a:r>
            <a:r>
              <a:rPr lang="en-US" sz="2200" spc="70" dirty="0">
                <a:solidFill>
                  <a:srgbClr val="212121"/>
                </a:solidFill>
                <a:latin typeface="Times New Roman" panose="02020603050405020304" pitchFamily="18" charset="0"/>
                <a:cs typeface="Times New Roman" panose="02020603050405020304" pitchFamily="18" charset="0"/>
              </a:rPr>
              <a:t>train </a:t>
            </a:r>
            <a:r>
              <a:rPr lang="en-US" sz="2200" spc="-65" dirty="0">
                <a:solidFill>
                  <a:srgbClr val="212121"/>
                </a:solidFill>
                <a:latin typeface="Times New Roman" panose="02020603050405020304" pitchFamily="18" charset="0"/>
                <a:cs typeface="Times New Roman" panose="02020603050405020304" pitchFamily="18" charset="0"/>
              </a:rPr>
              <a:t>a  </a:t>
            </a:r>
            <a:r>
              <a:rPr lang="en-US" sz="2200" spc="65" dirty="0">
                <a:solidFill>
                  <a:srgbClr val="212121"/>
                </a:solidFill>
                <a:latin typeface="Times New Roman" panose="02020603050405020304" pitchFamily="18" charset="0"/>
                <a:cs typeface="Times New Roman" panose="02020603050405020304" pitchFamily="18" charset="0"/>
              </a:rPr>
              <a:t>model</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over</a:t>
            </a:r>
            <a:r>
              <a:rPr lang="en-US" sz="2200" spc="-65" dirty="0">
                <a:solidFill>
                  <a:srgbClr val="212121"/>
                </a:solidFill>
                <a:latin typeface="Times New Roman" panose="02020603050405020304" pitchFamily="18" charset="0"/>
                <a:cs typeface="Times New Roman" panose="02020603050405020304" pitchFamily="18" charset="0"/>
              </a:rPr>
              <a:t> a</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set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of</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data,</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providing</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it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an</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algorithm</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that</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it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can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use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reason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over</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learn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from  </a:t>
            </a:r>
            <a:r>
              <a:rPr lang="en-US" sz="2200" spc="40" dirty="0">
                <a:solidFill>
                  <a:srgbClr val="212121"/>
                </a:solidFill>
                <a:latin typeface="Times New Roman" panose="02020603050405020304" pitchFamily="18" charset="0"/>
                <a:cs typeface="Times New Roman" panose="02020603050405020304" pitchFamily="18" charset="0"/>
              </a:rPr>
              <a:t>those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then</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making</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predictions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on</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those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which</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hasn’t</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been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seen.</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object 8">
            <a:extLst>
              <a:ext uri="{FF2B5EF4-FFF2-40B4-BE49-F238E27FC236}">
                <a16:creationId xmlns:a16="http://schemas.microsoft.com/office/drawing/2014/main" id="{467FA9DC-E946-0BB6-5B2A-8F1E3E76021C}"/>
              </a:ext>
            </a:extLst>
          </p:cNvPr>
          <p:cNvSpPr/>
          <p:nvPr/>
        </p:nvSpPr>
        <p:spPr>
          <a:xfrm>
            <a:off x="279919" y="2052736"/>
            <a:ext cx="11625942" cy="4558496"/>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11204362" y="6029305"/>
            <a:ext cx="987638" cy="798645"/>
          </a:xfrm>
          <a:prstGeom prst="rect">
            <a:avLst/>
          </a:prstGeom>
        </p:spPr>
      </p:pic>
    </p:spTree>
    <p:extLst>
      <p:ext uri="{BB962C8B-B14F-4D97-AF65-F5344CB8AC3E}">
        <p14:creationId xmlns:p14="http://schemas.microsoft.com/office/powerpoint/2010/main" val="158643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IN" sz="6000" b="1" spc="229" dirty="0">
                <a:latin typeface="Times New Roman" panose="02020603050405020304" pitchFamily="18" charset="0"/>
                <a:cs typeface="Times New Roman" panose="02020603050405020304" pitchFamily="18" charset="0"/>
              </a:rPr>
              <a:t>ML </a:t>
            </a:r>
            <a:r>
              <a:rPr lang="en-IN" sz="6000" b="1" spc="165" dirty="0">
                <a:latin typeface="Times New Roman" panose="02020603050405020304" pitchFamily="18" charset="0"/>
                <a:cs typeface="Times New Roman" panose="02020603050405020304" pitchFamily="18" charset="0"/>
              </a:rPr>
              <a:t>Model</a:t>
            </a:r>
            <a:r>
              <a:rPr lang="en-IN" sz="6000" b="1" spc="-585" dirty="0">
                <a:latin typeface="Times New Roman" panose="02020603050405020304" pitchFamily="18" charset="0"/>
                <a:cs typeface="Times New Roman" panose="02020603050405020304" pitchFamily="18" charset="0"/>
              </a:rPr>
              <a:t> </a:t>
            </a:r>
            <a:r>
              <a:rPr lang="en-IN" sz="6000" b="1" spc="75" dirty="0">
                <a:latin typeface="Times New Roman" panose="02020603050405020304" pitchFamily="18" charset="0"/>
                <a:cs typeface="Times New Roman" panose="02020603050405020304" pitchFamily="18" charset="0"/>
              </a:rPr>
              <a:t>Performance</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127000" marR="5080" indent="-342900" algn="just">
              <a:lnSpc>
                <a:spcPct val="125000"/>
              </a:lnSpc>
              <a:spcBef>
                <a:spcPts val="100"/>
              </a:spcBef>
              <a:buFont typeface="Wingdings" panose="05000000000000000000" pitchFamily="2" charset="2"/>
              <a:buChar char="Ø"/>
            </a:pPr>
            <a:r>
              <a:rPr lang="en-US" sz="2200" spc="70" dirty="0">
                <a:solidFill>
                  <a:srgbClr val="212121"/>
                </a:solidFill>
                <a:latin typeface="Times New Roman" panose="02020603050405020304" pitchFamily="18" charset="0"/>
                <a:cs typeface="Times New Roman" panose="02020603050405020304" pitchFamily="18" charset="0"/>
              </a:rPr>
              <a:t>After</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performing</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various</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classification</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techniques</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on</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our</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predictive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model</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we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found</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out  </a:t>
            </a:r>
            <a:r>
              <a:rPr lang="en-US" sz="2200" spc="70" dirty="0">
                <a:solidFill>
                  <a:srgbClr val="212121"/>
                </a:solidFill>
                <a:latin typeface="Times New Roman" panose="02020603050405020304" pitchFamily="18" charset="0"/>
                <a:cs typeface="Times New Roman" panose="02020603050405020304" pitchFamily="18" charset="0"/>
              </a:rPr>
              <a:t>that </a:t>
            </a:r>
            <a:r>
              <a:rPr lang="en-US" sz="2200" spc="30" dirty="0" err="1">
                <a:solidFill>
                  <a:srgbClr val="212121"/>
                </a:solidFill>
                <a:latin typeface="Times New Roman" panose="02020603050405020304" pitchFamily="18" charset="0"/>
                <a:cs typeface="Times New Roman" panose="02020603050405020304" pitchFamily="18" charset="0"/>
              </a:rPr>
              <a:t>XGboost</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Classifier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35" dirty="0">
                <a:solidFill>
                  <a:srgbClr val="212121"/>
                </a:solidFill>
                <a:latin typeface="Times New Roman" panose="02020603050405020304" pitchFamily="18" charset="0"/>
                <a:cs typeface="Times New Roman" panose="02020603050405020304" pitchFamily="18" charset="0"/>
              </a:rPr>
              <a:t>Random </a:t>
            </a:r>
            <a:r>
              <a:rPr lang="en-US" sz="2200" spc="25" dirty="0">
                <a:solidFill>
                  <a:srgbClr val="212121"/>
                </a:solidFill>
                <a:latin typeface="Times New Roman" panose="02020603050405020304" pitchFamily="18" charset="0"/>
                <a:cs typeface="Times New Roman" panose="02020603050405020304" pitchFamily="18" charset="0"/>
              </a:rPr>
              <a:t>Forest </a:t>
            </a:r>
            <a:r>
              <a:rPr lang="en-US" sz="2200" spc="15" dirty="0">
                <a:solidFill>
                  <a:srgbClr val="212121"/>
                </a:solidFill>
                <a:latin typeface="Times New Roman" panose="02020603050405020304" pitchFamily="18" charset="0"/>
                <a:cs typeface="Times New Roman" panose="02020603050405020304" pitchFamily="18" charset="0"/>
              </a:rPr>
              <a:t>Classifier </a:t>
            </a:r>
            <a:r>
              <a:rPr lang="en-US" sz="2200" spc="-10" dirty="0">
                <a:solidFill>
                  <a:srgbClr val="212121"/>
                </a:solidFill>
                <a:latin typeface="Times New Roman" panose="02020603050405020304" pitchFamily="18" charset="0"/>
                <a:cs typeface="Times New Roman" panose="02020603050405020304" pitchFamily="18" charset="0"/>
              </a:rPr>
              <a:t>has </a:t>
            </a:r>
            <a:r>
              <a:rPr lang="en-US" sz="2200" spc="65" dirty="0">
                <a:solidFill>
                  <a:srgbClr val="212121"/>
                </a:solidFill>
                <a:latin typeface="Times New Roman" panose="02020603050405020304" pitchFamily="18" charset="0"/>
                <a:cs typeface="Times New Roman" panose="02020603050405020304" pitchFamily="18" charset="0"/>
              </a:rPr>
              <a:t>performed </a:t>
            </a:r>
            <a:r>
              <a:rPr lang="en-US" sz="2200" spc="60" dirty="0">
                <a:solidFill>
                  <a:srgbClr val="212121"/>
                </a:solidFill>
                <a:latin typeface="Times New Roman" panose="02020603050405020304" pitchFamily="18" charset="0"/>
                <a:cs typeface="Times New Roman" panose="02020603050405020304" pitchFamily="18" charset="0"/>
              </a:rPr>
              <a:t>better </a:t>
            </a:r>
            <a:r>
              <a:rPr lang="en-US" sz="2200" spc="70" dirty="0">
                <a:solidFill>
                  <a:srgbClr val="212121"/>
                </a:solidFill>
                <a:latin typeface="Times New Roman" panose="02020603050405020304" pitchFamily="18" charset="0"/>
                <a:cs typeface="Times New Roman" panose="02020603050405020304" pitchFamily="18" charset="0"/>
              </a:rPr>
              <a:t>than </a:t>
            </a:r>
            <a:r>
              <a:rPr lang="en-US" sz="2200" spc="30" dirty="0">
                <a:solidFill>
                  <a:srgbClr val="212121"/>
                </a:solidFill>
                <a:latin typeface="Times New Roman" panose="02020603050405020304" pitchFamily="18" charset="0"/>
                <a:cs typeface="Times New Roman" panose="02020603050405020304" pitchFamily="18" charset="0"/>
              </a:rPr>
              <a:t>any </a:t>
            </a:r>
            <a:r>
              <a:rPr lang="en-US" sz="2200" spc="75" dirty="0">
                <a:solidFill>
                  <a:srgbClr val="212121"/>
                </a:solidFill>
                <a:latin typeface="Times New Roman" panose="02020603050405020304" pitchFamily="18" charset="0"/>
                <a:cs typeface="Times New Roman" panose="02020603050405020304" pitchFamily="18" charset="0"/>
              </a:rPr>
              <a:t>other  </a:t>
            </a:r>
            <a:r>
              <a:rPr lang="en-US" sz="2200" spc="30" dirty="0">
                <a:solidFill>
                  <a:srgbClr val="212121"/>
                </a:solidFill>
                <a:latin typeface="Times New Roman" panose="02020603050405020304" pitchFamily="18" charset="0"/>
                <a:cs typeface="Times New Roman" panose="02020603050405020304" pitchFamily="18" charset="0"/>
              </a:rPr>
              <a:t>Classification </a:t>
            </a:r>
            <a:r>
              <a:rPr lang="en-US" sz="2200" spc="65" dirty="0">
                <a:solidFill>
                  <a:srgbClr val="212121"/>
                </a:solidFill>
                <a:latin typeface="Times New Roman" panose="02020603050405020304" pitchFamily="18" charset="0"/>
                <a:cs typeface="Times New Roman" panose="02020603050405020304" pitchFamily="18" charset="0"/>
              </a:rPr>
              <a:t>model </a:t>
            </a:r>
            <a:r>
              <a:rPr lang="en-US" sz="2200" spc="110" dirty="0">
                <a:solidFill>
                  <a:srgbClr val="212121"/>
                </a:solidFill>
                <a:latin typeface="Times New Roman" panose="02020603050405020304" pitchFamily="18" charset="0"/>
                <a:cs typeface="Times New Roman" panose="02020603050405020304" pitchFamily="18" charset="0"/>
              </a:rPr>
              <a:t>with </a:t>
            </a:r>
            <a:r>
              <a:rPr lang="en-US" sz="2200" spc="-95" dirty="0">
                <a:solidFill>
                  <a:srgbClr val="212121"/>
                </a:solidFill>
                <a:latin typeface="Times New Roman" panose="02020603050405020304" pitchFamily="18" charset="0"/>
                <a:cs typeface="Times New Roman" panose="02020603050405020304" pitchFamily="18" charset="0"/>
              </a:rPr>
              <a:t>83.1%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40" dirty="0">
                <a:solidFill>
                  <a:srgbClr val="212121"/>
                </a:solidFill>
                <a:latin typeface="Times New Roman" panose="02020603050405020304" pitchFamily="18" charset="0"/>
                <a:cs typeface="Times New Roman" panose="02020603050405020304" pitchFamily="18" charset="0"/>
              </a:rPr>
              <a:t>84.4 </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Precision </a:t>
            </a:r>
            <a:r>
              <a:rPr lang="en-US" sz="2200" spc="40" dirty="0">
                <a:solidFill>
                  <a:srgbClr val="212121"/>
                </a:solidFill>
                <a:latin typeface="Times New Roman" panose="02020603050405020304" pitchFamily="18" charset="0"/>
                <a:cs typeface="Times New Roman" panose="02020603050405020304" pitchFamily="18" charset="0"/>
              </a:rPr>
              <a:t>respectively </a:t>
            </a:r>
            <a:r>
              <a:rPr lang="en-US" sz="2200" spc="80" dirty="0">
                <a:solidFill>
                  <a:srgbClr val="212121"/>
                </a:solidFill>
                <a:latin typeface="Times New Roman" panose="02020603050405020304" pitchFamily="18" charset="0"/>
                <a:cs typeface="Times New Roman" panose="02020603050405020304" pitchFamily="18" charset="0"/>
              </a:rPr>
              <a:t>while </a:t>
            </a:r>
            <a:r>
              <a:rPr lang="en-US" sz="2200" spc="50" dirty="0">
                <a:solidFill>
                  <a:srgbClr val="212121"/>
                </a:solidFill>
                <a:latin typeface="Times New Roman" panose="02020603050405020304" pitchFamily="18" charset="0"/>
                <a:cs typeface="Times New Roman" panose="02020603050405020304" pitchFamily="18" charset="0"/>
              </a:rPr>
              <a:t>having </a:t>
            </a:r>
            <a:r>
              <a:rPr lang="en-US" sz="2200" spc="25" dirty="0">
                <a:solidFill>
                  <a:srgbClr val="212121"/>
                </a:solidFill>
                <a:latin typeface="Times New Roman" panose="02020603050405020304" pitchFamily="18" charset="0"/>
                <a:cs typeface="Times New Roman" panose="02020603050405020304" pitchFamily="18" charset="0"/>
              </a:rPr>
              <a:t>accuracy </a:t>
            </a:r>
            <a:r>
              <a:rPr lang="en-US" sz="2200" spc="75" dirty="0">
                <a:solidFill>
                  <a:srgbClr val="212121"/>
                </a:solidFill>
                <a:latin typeface="Times New Roman" panose="02020603050405020304" pitchFamily="18" charset="0"/>
                <a:cs typeface="Times New Roman" panose="02020603050405020304" pitchFamily="18" charset="0"/>
              </a:rPr>
              <a:t>of  </a:t>
            </a:r>
            <a:r>
              <a:rPr lang="en-US" sz="2200" spc="-55" dirty="0">
                <a:solidFill>
                  <a:srgbClr val="212121"/>
                </a:solidFill>
                <a:latin typeface="Times New Roman" panose="02020603050405020304" pitchFamily="18" charset="0"/>
                <a:cs typeface="Times New Roman" panose="02020603050405020304" pitchFamily="18" charset="0"/>
              </a:rPr>
              <a:t>83.6%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40" dirty="0">
                <a:solidFill>
                  <a:srgbClr val="212121"/>
                </a:solidFill>
                <a:latin typeface="Times New Roman" panose="02020603050405020304" pitchFamily="18" charset="0"/>
                <a:cs typeface="Times New Roman" panose="02020603050405020304" pitchFamily="18" charset="0"/>
              </a:rPr>
              <a:t>84%</a:t>
            </a:r>
            <a:r>
              <a:rPr lang="en-US" sz="2200" spc="-204"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respectively</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4" name="object 8">
            <a:extLst>
              <a:ext uri="{FF2B5EF4-FFF2-40B4-BE49-F238E27FC236}">
                <a16:creationId xmlns:a16="http://schemas.microsoft.com/office/drawing/2014/main" id="{BAB59B0A-D2B9-BCD3-CC87-2D6D43F0FA6E}"/>
              </a:ext>
            </a:extLst>
          </p:cNvPr>
          <p:cNvGraphicFramePr>
            <a:graphicFrameLocks noGrp="1"/>
          </p:cNvGraphicFramePr>
          <p:nvPr>
            <p:extLst>
              <p:ext uri="{D42A27DB-BD31-4B8C-83A1-F6EECF244321}">
                <p14:modId xmlns:p14="http://schemas.microsoft.com/office/powerpoint/2010/main" val="1584366945"/>
              </p:ext>
            </p:extLst>
          </p:nvPr>
        </p:nvGraphicFramePr>
        <p:xfrm>
          <a:off x="298581" y="2845329"/>
          <a:ext cx="11635271" cy="3788736"/>
        </p:xfrm>
        <a:graphic>
          <a:graphicData uri="http://schemas.openxmlformats.org/drawingml/2006/table">
            <a:tbl>
              <a:tblPr firstRow="1" bandRow="1">
                <a:tableStyleId>{2D5ABB26-0587-4C30-8999-92F81FD0307C}</a:tableStyleId>
              </a:tblPr>
              <a:tblGrid>
                <a:gridCol w="2959415">
                  <a:extLst>
                    <a:ext uri="{9D8B030D-6E8A-4147-A177-3AD203B41FA5}">
                      <a16:colId xmlns:a16="http://schemas.microsoft.com/office/drawing/2014/main" val="20000"/>
                    </a:ext>
                  </a:extLst>
                </a:gridCol>
                <a:gridCol w="1713072">
                  <a:extLst>
                    <a:ext uri="{9D8B030D-6E8A-4147-A177-3AD203B41FA5}">
                      <a16:colId xmlns:a16="http://schemas.microsoft.com/office/drawing/2014/main" val="20001"/>
                    </a:ext>
                  </a:extLst>
                </a:gridCol>
                <a:gridCol w="1731660">
                  <a:extLst>
                    <a:ext uri="{9D8B030D-6E8A-4147-A177-3AD203B41FA5}">
                      <a16:colId xmlns:a16="http://schemas.microsoft.com/office/drawing/2014/main" val="20002"/>
                    </a:ext>
                  </a:extLst>
                </a:gridCol>
                <a:gridCol w="1756443">
                  <a:extLst>
                    <a:ext uri="{9D8B030D-6E8A-4147-A177-3AD203B41FA5}">
                      <a16:colId xmlns:a16="http://schemas.microsoft.com/office/drawing/2014/main" val="20003"/>
                    </a:ext>
                  </a:extLst>
                </a:gridCol>
                <a:gridCol w="1698619">
                  <a:extLst>
                    <a:ext uri="{9D8B030D-6E8A-4147-A177-3AD203B41FA5}">
                      <a16:colId xmlns:a16="http://schemas.microsoft.com/office/drawing/2014/main" val="20004"/>
                    </a:ext>
                  </a:extLst>
                </a:gridCol>
                <a:gridCol w="1776062">
                  <a:extLst>
                    <a:ext uri="{9D8B030D-6E8A-4147-A177-3AD203B41FA5}">
                      <a16:colId xmlns:a16="http://schemas.microsoft.com/office/drawing/2014/main" val="20005"/>
                    </a:ext>
                  </a:extLst>
                </a:gridCol>
              </a:tblGrid>
              <a:tr h="870376">
                <a:tc>
                  <a:txBody>
                    <a:bodyPr/>
                    <a:lstStyle/>
                    <a:p>
                      <a:pPr marL="422275" marR="323850" indent="-90805">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Classification  </a:t>
                      </a:r>
                      <a:r>
                        <a:rPr sz="2200" b="1" spc="-15" dirty="0">
                          <a:solidFill>
                            <a:srgbClr val="08262D"/>
                          </a:solidFill>
                          <a:latin typeface="Times New Roman" panose="02020603050405020304" pitchFamily="18" charset="0"/>
                          <a:cs typeface="Times New Roman" panose="02020603050405020304" pitchFamily="18" charset="0"/>
                        </a:rPr>
                        <a:t>Techniques</a:t>
                      </a:r>
                      <a:endParaRPr sz="2200" dirty="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Precision</a:t>
                      </a:r>
                      <a:endParaRPr sz="220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Recall</a:t>
                      </a:r>
                      <a:endParaRPr sz="2200" dirty="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Accuracy</a:t>
                      </a:r>
                      <a:endParaRPr sz="220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R="140335" algn="r">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F1</a:t>
                      </a:r>
                      <a:r>
                        <a:rPr sz="2200" b="1" spc="-100" dirty="0">
                          <a:solidFill>
                            <a:srgbClr val="08262D"/>
                          </a:solidFill>
                          <a:latin typeface="Times New Roman" panose="02020603050405020304" pitchFamily="18" charset="0"/>
                          <a:cs typeface="Times New Roman" panose="02020603050405020304" pitchFamily="18" charset="0"/>
                        </a:rPr>
                        <a:t> </a:t>
                      </a:r>
                      <a:r>
                        <a:rPr sz="2200" b="1" spc="-5" dirty="0">
                          <a:solidFill>
                            <a:srgbClr val="08262D"/>
                          </a:solidFill>
                          <a:latin typeface="Times New Roman" panose="02020603050405020304" pitchFamily="18" charset="0"/>
                          <a:cs typeface="Times New Roman" panose="02020603050405020304" pitchFamily="18" charset="0"/>
                        </a:rPr>
                        <a:t>Score</a:t>
                      </a:r>
                      <a:endParaRPr sz="220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0"/>
                        </a:spcBef>
                      </a:pPr>
                      <a:r>
                        <a:rPr sz="2200" b="1" spc="-5" dirty="0">
                          <a:solidFill>
                            <a:srgbClr val="08262D"/>
                          </a:solidFill>
                          <a:latin typeface="Times New Roman" panose="02020603050405020304" pitchFamily="18" charset="0"/>
                          <a:cs typeface="Times New Roman" panose="02020603050405020304" pitchFamily="18" charset="0"/>
                        </a:rPr>
                        <a:t>ROC_AUC</a:t>
                      </a:r>
                      <a:endParaRPr sz="2200">
                        <a:latin typeface="Times New Roman" panose="02020603050405020304" pitchFamily="18" charset="0"/>
                        <a:cs typeface="Times New Roman" panose="02020603050405020304" pitchFamily="18" charset="0"/>
                      </a:endParaRPr>
                    </a:p>
                  </a:txBody>
                  <a:tcPr marL="0" marR="0" marT="30480"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0"/>
                  </a:ext>
                </a:extLst>
              </a:tr>
              <a:tr h="511996">
                <a:tc>
                  <a:txBody>
                    <a:bodyPr/>
                    <a:lstStyle/>
                    <a:p>
                      <a:pPr marL="85090">
                        <a:lnSpc>
                          <a:spcPct val="100000"/>
                        </a:lnSpc>
                        <a:spcBef>
                          <a:spcPts val="244"/>
                        </a:spcBef>
                      </a:pPr>
                      <a:r>
                        <a:rPr sz="2200" spc="-5" dirty="0">
                          <a:solidFill>
                            <a:srgbClr val="08262D"/>
                          </a:solidFill>
                          <a:latin typeface="Times New Roman" panose="02020603050405020304" pitchFamily="18" charset="0"/>
                          <a:cs typeface="Times New Roman" panose="02020603050405020304" pitchFamily="18" charset="0"/>
                        </a:rPr>
                        <a:t>Logistic</a:t>
                      </a:r>
                      <a:r>
                        <a:rPr sz="2200" spc="-25" dirty="0">
                          <a:solidFill>
                            <a:srgbClr val="08262D"/>
                          </a:solidFill>
                          <a:latin typeface="Times New Roman" panose="02020603050405020304" pitchFamily="18" charset="0"/>
                          <a:cs typeface="Times New Roman" panose="02020603050405020304" pitchFamily="18" charset="0"/>
                        </a:rPr>
                        <a:t> </a:t>
                      </a:r>
                      <a:r>
                        <a:rPr sz="2200" spc="-5" dirty="0">
                          <a:solidFill>
                            <a:srgbClr val="08262D"/>
                          </a:solidFill>
                          <a:latin typeface="Times New Roman" panose="02020603050405020304" pitchFamily="18" charset="0"/>
                          <a:cs typeface="Times New Roman" panose="02020603050405020304" pitchFamily="18" charset="0"/>
                        </a:rPr>
                        <a:t>Regression</a:t>
                      </a:r>
                      <a:endParaRPr sz="2200" dirty="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0.72568</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0.72223</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0.73016</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93040" algn="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0.72395</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0.73000</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1"/>
                  </a:ext>
                </a:extLst>
              </a:tr>
              <a:tr h="870376">
                <a:tc>
                  <a:txBody>
                    <a:bodyPr/>
                    <a:lstStyle/>
                    <a:p>
                      <a:pPr marL="85090" marR="572135">
                        <a:lnSpc>
                          <a:spcPct val="100000"/>
                        </a:lnSpc>
                        <a:spcBef>
                          <a:spcPts val="244"/>
                        </a:spcBef>
                      </a:pPr>
                      <a:r>
                        <a:rPr sz="2200" spc="-5" dirty="0">
                          <a:solidFill>
                            <a:srgbClr val="08262D"/>
                          </a:solidFill>
                          <a:latin typeface="Times New Roman" panose="02020603050405020304" pitchFamily="18" charset="0"/>
                          <a:cs typeface="Times New Roman" panose="02020603050405020304" pitchFamily="18" charset="0"/>
                        </a:rPr>
                        <a:t>Support</a:t>
                      </a:r>
                      <a:r>
                        <a:rPr sz="2200" spc="-95" dirty="0">
                          <a:solidFill>
                            <a:srgbClr val="08262D"/>
                          </a:solidFill>
                          <a:latin typeface="Times New Roman" panose="02020603050405020304" pitchFamily="18" charset="0"/>
                          <a:cs typeface="Times New Roman" panose="02020603050405020304" pitchFamily="18" charset="0"/>
                        </a:rPr>
                        <a:t> </a:t>
                      </a:r>
                      <a:r>
                        <a:rPr sz="2200" dirty="0">
                          <a:solidFill>
                            <a:srgbClr val="08262D"/>
                          </a:solidFill>
                          <a:latin typeface="Times New Roman" panose="02020603050405020304" pitchFamily="18" charset="0"/>
                          <a:cs typeface="Times New Roman" panose="02020603050405020304" pitchFamily="18" charset="0"/>
                        </a:rPr>
                        <a:t>vector  </a:t>
                      </a:r>
                      <a:r>
                        <a:rPr sz="2200" spc="-5" dirty="0">
                          <a:solidFill>
                            <a:srgbClr val="08262D"/>
                          </a:solidFill>
                          <a:latin typeface="Times New Roman" panose="02020603050405020304" pitchFamily="18" charset="0"/>
                          <a:cs typeface="Times New Roman" panose="02020603050405020304" pitchFamily="18" charset="0"/>
                        </a:rPr>
                        <a:t>Classifier</a:t>
                      </a:r>
                      <a:endParaRPr sz="2200" dirty="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0.71528</a:t>
                      </a:r>
                      <a:endParaRPr sz="2200" dirty="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0.76518</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L="48895"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0.75414</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R="193040" algn="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0.73939</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0.75504</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2"/>
                  </a:ext>
                </a:extLst>
              </a:tr>
              <a:tr h="511996">
                <a:tc>
                  <a:txBody>
                    <a:bodyPr/>
                    <a:lstStyle/>
                    <a:p>
                      <a:pPr marL="85090">
                        <a:lnSpc>
                          <a:spcPct val="100000"/>
                        </a:lnSpc>
                        <a:spcBef>
                          <a:spcPts val="244"/>
                        </a:spcBef>
                      </a:pPr>
                      <a:r>
                        <a:rPr sz="2200" spc="-5" dirty="0">
                          <a:solidFill>
                            <a:srgbClr val="08262D"/>
                          </a:solidFill>
                          <a:latin typeface="Times New Roman" panose="02020603050405020304" pitchFamily="18" charset="0"/>
                          <a:cs typeface="Times New Roman" panose="02020603050405020304" pitchFamily="18" charset="0"/>
                        </a:rPr>
                        <a:t>Decision</a:t>
                      </a:r>
                      <a:r>
                        <a:rPr sz="2200" spc="-40" dirty="0">
                          <a:solidFill>
                            <a:srgbClr val="08262D"/>
                          </a:solidFill>
                          <a:latin typeface="Times New Roman" panose="02020603050405020304" pitchFamily="18" charset="0"/>
                          <a:cs typeface="Times New Roman" panose="02020603050405020304" pitchFamily="18" charset="0"/>
                        </a:rPr>
                        <a:t> </a:t>
                      </a:r>
                      <a:r>
                        <a:rPr sz="2200" spc="-15" dirty="0">
                          <a:solidFill>
                            <a:srgbClr val="08262D"/>
                          </a:solidFill>
                          <a:latin typeface="Times New Roman" panose="02020603050405020304" pitchFamily="18" charset="0"/>
                          <a:cs typeface="Times New Roman" panose="02020603050405020304" pitchFamily="18" charset="0"/>
                        </a:rPr>
                        <a:t>Tree</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0.76587</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0.77879</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0.77977</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68275" algn="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0.77228</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212121"/>
                          </a:solidFill>
                          <a:latin typeface="Times New Roman" panose="02020603050405020304" pitchFamily="18" charset="0"/>
                          <a:cs typeface="Times New Roman" panose="02020603050405020304" pitchFamily="18" charset="0"/>
                        </a:rPr>
                        <a:t>0.77973</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3"/>
                  </a:ext>
                </a:extLst>
              </a:tr>
              <a:tr h="511996">
                <a:tc>
                  <a:txBody>
                    <a:bodyPr/>
                    <a:lstStyle/>
                    <a:p>
                      <a:pPr marL="85090">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Random</a:t>
                      </a:r>
                      <a:r>
                        <a:rPr sz="2200" spc="-15" dirty="0">
                          <a:solidFill>
                            <a:srgbClr val="CC0000"/>
                          </a:solidFill>
                          <a:latin typeface="Times New Roman" panose="02020603050405020304" pitchFamily="18" charset="0"/>
                          <a:cs typeface="Times New Roman" panose="02020603050405020304" pitchFamily="18" charset="0"/>
                        </a:rPr>
                        <a:t> </a:t>
                      </a:r>
                      <a:r>
                        <a:rPr sz="2200" spc="-5" dirty="0">
                          <a:solidFill>
                            <a:srgbClr val="CC0000"/>
                          </a:solidFill>
                          <a:latin typeface="Times New Roman" panose="02020603050405020304" pitchFamily="18" charset="0"/>
                          <a:cs typeface="Times New Roman" panose="02020603050405020304" pitchFamily="18" charset="0"/>
                        </a:rPr>
                        <a:t>Forest</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0.84485</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0.83523</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0.84308</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R="193040" algn="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0.84001</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0.84298</a:t>
                      </a:r>
                      <a:endParaRPr sz="2200" dirty="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4"/>
                  </a:ext>
                </a:extLst>
              </a:tr>
              <a:tr h="511996">
                <a:tc>
                  <a:txBody>
                    <a:bodyPr/>
                    <a:lstStyle/>
                    <a:p>
                      <a:pPr marL="85090">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XGboost</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0.83164</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0.83305</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0.83664</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93040" algn="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0.83234</a:t>
                      </a:r>
                      <a:endParaRPr sz="220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44"/>
                        </a:spcBef>
                      </a:pPr>
                      <a:r>
                        <a:rPr sz="2200" spc="-5" dirty="0">
                          <a:solidFill>
                            <a:srgbClr val="CC0000"/>
                          </a:solidFill>
                          <a:latin typeface="Times New Roman" panose="02020603050405020304" pitchFamily="18" charset="0"/>
                          <a:cs typeface="Times New Roman" panose="02020603050405020304" pitchFamily="18" charset="0"/>
                        </a:rPr>
                        <a:t>0.83655</a:t>
                      </a:r>
                      <a:endParaRPr sz="2200" dirty="0">
                        <a:latin typeface="Times New Roman" panose="02020603050405020304" pitchFamily="18" charset="0"/>
                        <a:cs typeface="Times New Roman" panose="02020603050405020304" pitchFamily="18" charset="0"/>
                      </a:endParaRPr>
                    </a:p>
                  </a:txBody>
                  <a:tcPr marL="0" marR="0" marT="3111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298351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da-DK" sz="4000" b="1" spc="95" dirty="0">
                <a:latin typeface="Times New Roman" panose="02020603050405020304" pitchFamily="18" charset="0"/>
                <a:cs typeface="Times New Roman" panose="02020603050405020304" pitchFamily="18" charset="0"/>
              </a:rPr>
              <a:t>Hyperparameter</a:t>
            </a:r>
            <a:r>
              <a:rPr lang="da-DK" sz="4000" b="1" spc="-145" dirty="0">
                <a:latin typeface="Times New Roman" panose="02020603050405020304" pitchFamily="18" charset="0"/>
                <a:cs typeface="Times New Roman" panose="02020603050405020304" pitchFamily="18" charset="0"/>
              </a:rPr>
              <a:t> </a:t>
            </a:r>
            <a:r>
              <a:rPr lang="da-DK" sz="4000" b="1" spc="120" dirty="0">
                <a:latin typeface="Times New Roman" panose="02020603050405020304" pitchFamily="18" charset="0"/>
                <a:cs typeface="Times New Roman" panose="02020603050405020304" pitchFamily="18" charset="0"/>
              </a:rPr>
              <a:t>Tuned</a:t>
            </a:r>
            <a:r>
              <a:rPr lang="da-DK" sz="4000" b="1" spc="-145" dirty="0">
                <a:latin typeface="Times New Roman" panose="02020603050405020304" pitchFamily="18" charset="0"/>
                <a:cs typeface="Times New Roman" panose="02020603050405020304" pitchFamily="18" charset="0"/>
              </a:rPr>
              <a:t> </a:t>
            </a:r>
            <a:r>
              <a:rPr lang="da-DK" sz="4000" b="1" spc="229" dirty="0">
                <a:latin typeface="Times New Roman" panose="02020603050405020304" pitchFamily="18" charset="0"/>
                <a:cs typeface="Times New Roman" panose="02020603050405020304" pitchFamily="18" charset="0"/>
              </a:rPr>
              <a:t>ML</a:t>
            </a:r>
            <a:r>
              <a:rPr lang="da-DK" sz="4000" b="1" spc="-145" dirty="0">
                <a:latin typeface="Times New Roman" panose="02020603050405020304" pitchFamily="18" charset="0"/>
                <a:cs typeface="Times New Roman" panose="02020603050405020304" pitchFamily="18" charset="0"/>
              </a:rPr>
              <a:t> </a:t>
            </a:r>
            <a:r>
              <a:rPr lang="da-DK" sz="4000" b="1" spc="165" dirty="0">
                <a:latin typeface="Times New Roman" panose="02020603050405020304" pitchFamily="18" charset="0"/>
                <a:cs typeface="Times New Roman" panose="02020603050405020304" pitchFamily="18" charset="0"/>
              </a:rPr>
              <a:t>Model</a:t>
            </a:r>
            <a:r>
              <a:rPr lang="da-DK" sz="4000" b="1" spc="-145" dirty="0">
                <a:latin typeface="Times New Roman" panose="02020603050405020304" pitchFamily="18" charset="0"/>
                <a:cs typeface="Times New Roman" panose="02020603050405020304" pitchFamily="18" charset="0"/>
              </a:rPr>
              <a:t> </a:t>
            </a:r>
            <a:r>
              <a:rPr lang="da-DK" sz="4000" b="1" spc="75" dirty="0">
                <a:latin typeface="Times New Roman" panose="02020603050405020304" pitchFamily="18" charset="0"/>
                <a:cs typeface="Times New Roman" panose="02020603050405020304" pitchFamily="18" charset="0"/>
              </a:rPr>
              <a:t>Performance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R="5080" algn="just">
              <a:lnSpc>
                <a:spcPct val="125000"/>
              </a:lnSpc>
              <a:spcBef>
                <a:spcPts val="100"/>
              </a:spcBef>
              <a:buFont typeface="Wingdings" panose="05000000000000000000" pitchFamily="2" charset="2"/>
              <a:buChar char="Ø"/>
            </a:pPr>
            <a:r>
              <a:rPr lang="en-US" sz="2200" spc="70" dirty="0">
                <a:solidFill>
                  <a:srgbClr val="212121"/>
                </a:solidFill>
                <a:latin typeface="Times New Roman" panose="02020603050405020304" pitchFamily="18" charset="0"/>
                <a:cs typeface="Times New Roman" panose="02020603050405020304" pitchFamily="18" charset="0"/>
              </a:rPr>
              <a:t>After</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performing</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various</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classification</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techniques</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on</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our</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predictive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model</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we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found</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out  </a:t>
            </a:r>
            <a:r>
              <a:rPr lang="en-US" sz="2200" spc="70" dirty="0">
                <a:solidFill>
                  <a:srgbClr val="212121"/>
                </a:solidFill>
                <a:latin typeface="Times New Roman" panose="02020603050405020304" pitchFamily="18" charset="0"/>
                <a:cs typeface="Times New Roman" panose="02020603050405020304" pitchFamily="18" charset="0"/>
              </a:rPr>
              <a:t>that </a:t>
            </a:r>
            <a:r>
              <a:rPr lang="en-US" sz="2200" spc="30" dirty="0" err="1">
                <a:solidFill>
                  <a:srgbClr val="212121"/>
                </a:solidFill>
                <a:latin typeface="Times New Roman" panose="02020603050405020304" pitchFamily="18" charset="0"/>
                <a:cs typeface="Times New Roman" panose="02020603050405020304" pitchFamily="18" charset="0"/>
              </a:rPr>
              <a:t>XGboost</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Classifier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35" dirty="0">
                <a:solidFill>
                  <a:srgbClr val="212121"/>
                </a:solidFill>
                <a:latin typeface="Times New Roman" panose="02020603050405020304" pitchFamily="18" charset="0"/>
                <a:cs typeface="Times New Roman" panose="02020603050405020304" pitchFamily="18" charset="0"/>
              </a:rPr>
              <a:t>Random </a:t>
            </a:r>
            <a:r>
              <a:rPr lang="en-US" sz="2200" spc="25" dirty="0">
                <a:solidFill>
                  <a:srgbClr val="212121"/>
                </a:solidFill>
                <a:latin typeface="Times New Roman" panose="02020603050405020304" pitchFamily="18" charset="0"/>
                <a:cs typeface="Times New Roman" panose="02020603050405020304" pitchFamily="18" charset="0"/>
              </a:rPr>
              <a:t>Forest </a:t>
            </a:r>
            <a:r>
              <a:rPr lang="en-US" sz="2200" spc="15" dirty="0">
                <a:solidFill>
                  <a:srgbClr val="212121"/>
                </a:solidFill>
                <a:latin typeface="Times New Roman" panose="02020603050405020304" pitchFamily="18" charset="0"/>
                <a:cs typeface="Times New Roman" panose="02020603050405020304" pitchFamily="18" charset="0"/>
              </a:rPr>
              <a:t>Classifier </a:t>
            </a:r>
            <a:r>
              <a:rPr lang="en-US" sz="2200" spc="-10" dirty="0">
                <a:solidFill>
                  <a:srgbClr val="212121"/>
                </a:solidFill>
                <a:latin typeface="Times New Roman" panose="02020603050405020304" pitchFamily="18" charset="0"/>
                <a:cs typeface="Times New Roman" panose="02020603050405020304" pitchFamily="18" charset="0"/>
              </a:rPr>
              <a:t>has </a:t>
            </a:r>
            <a:r>
              <a:rPr lang="en-US" sz="2200" spc="65" dirty="0">
                <a:solidFill>
                  <a:srgbClr val="212121"/>
                </a:solidFill>
                <a:latin typeface="Times New Roman" panose="02020603050405020304" pitchFamily="18" charset="0"/>
                <a:cs typeface="Times New Roman" panose="02020603050405020304" pitchFamily="18" charset="0"/>
              </a:rPr>
              <a:t>performed </a:t>
            </a:r>
            <a:r>
              <a:rPr lang="en-US" sz="2200" spc="60" dirty="0">
                <a:solidFill>
                  <a:srgbClr val="212121"/>
                </a:solidFill>
                <a:latin typeface="Times New Roman" panose="02020603050405020304" pitchFamily="18" charset="0"/>
                <a:cs typeface="Times New Roman" panose="02020603050405020304" pitchFamily="18" charset="0"/>
              </a:rPr>
              <a:t>better </a:t>
            </a:r>
            <a:r>
              <a:rPr lang="en-US" sz="2200" spc="70" dirty="0">
                <a:solidFill>
                  <a:srgbClr val="212121"/>
                </a:solidFill>
                <a:latin typeface="Times New Roman" panose="02020603050405020304" pitchFamily="18" charset="0"/>
                <a:cs typeface="Times New Roman" panose="02020603050405020304" pitchFamily="18" charset="0"/>
              </a:rPr>
              <a:t>than </a:t>
            </a:r>
            <a:r>
              <a:rPr lang="en-US" sz="2200" spc="30" dirty="0">
                <a:solidFill>
                  <a:srgbClr val="212121"/>
                </a:solidFill>
                <a:latin typeface="Times New Roman" panose="02020603050405020304" pitchFamily="18" charset="0"/>
                <a:cs typeface="Times New Roman" panose="02020603050405020304" pitchFamily="18" charset="0"/>
              </a:rPr>
              <a:t>any </a:t>
            </a:r>
            <a:r>
              <a:rPr lang="en-US" sz="2200" spc="75" dirty="0">
                <a:solidFill>
                  <a:srgbClr val="212121"/>
                </a:solidFill>
                <a:latin typeface="Times New Roman" panose="02020603050405020304" pitchFamily="18" charset="0"/>
                <a:cs typeface="Times New Roman" panose="02020603050405020304" pitchFamily="18" charset="0"/>
              </a:rPr>
              <a:t>other  </a:t>
            </a:r>
            <a:r>
              <a:rPr lang="en-US" sz="2200" spc="30" dirty="0">
                <a:solidFill>
                  <a:srgbClr val="212121"/>
                </a:solidFill>
                <a:latin typeface="Times New Roman" panose="02020603050405020304" pitchFamily="18" charset="0"/>
                <a:cs typeface="Times New Roman" panose="02020603050405020304" pitchFamily="18" charset="0"/>
              </a:rPr>
              <a:t>Classification </a:t>
            </a:r>
            <a:r>
              <a:rPr lang="en-US" sz="2200" spc="65" dirty="0">
                <a:solidFill>
                  <a:srgbClr val="212121"/>
                </a:solidFill>
                <a:latin typeface="Times New Roman" panose="02020603050405020304" pitchFamily="18" charset="0"/>
                <a:cs typeface="Times New Roman" panose="02020603050405020304" pitchFamily="18" charset="0"/>
              </a:rPr>
              <a:t>model </a:t>
            </a:r>
            <a:r>
              <a:rPr lang="en-US" sz="2200" spc="110" dirty="0">
                <a:solidFill>
                  <a:srgbClr val="212121"/>
                </a:solidFill>
                <a:latin typeface="Times New Roman" panose="02020603050405020304" pitchFamily="18" charset="0"/>
                <a:cs typeface="Times New Roman" panose="02020603050405020304" pitchFamily="18" charset="0"/>
              </a:rPr>
              <a:t>with </a:t>
            </a:r>
            <a:r>
              <a:rPr lang="en-US" sz="2200" spc="-95" dirty="0">
                <a:solidFill>
                  <a:srgbClr val="212121"/>
                </a:solidFill>
                <a:latin typeface="Times New Roman" panose="02020603050405020304" pitchFamily="18" charset="0"/>
                <a:cs typeface="Times New Roman" panose="02020603050405020304" pitchFamily="18" charset="0"/>
              </a:rPr>
              <a:t>83.1%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40" dirty="0">
                <a:solidFill>
                  <a:srgbClr val="212121"/>
                </a:solidFill>
                <a:latin typeface="Times New Roman" panose="02020603050405020304" pitchFamily="18" charset="0"/>
                <a:cs typeface="Times New Roman" panose="02020603050405020304" pitchFamily="18" charset="0"/>
              </a:rPr>
              <a:t>84.4 </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Precision </a:t>
            </a:r>
            <a:r>
              <a:rPr lang="en-US" sz="2200" spc="40" dirty="0">
                <a:solidFill>
                  <a:srgbClr val="212121"/>
                </a:solidFill>
                <a:latin typeface="Times New Roman" panose="02020603050405020304" pitchFamily="18" charset="0"/>
                <a:cs typeface="Times New Roman" panose="02020603050405020304" pitchFamily="18" charset="0"/>
              </a:rPr>
              <a:t>respectively </a:t>
            </a:r>
            <a:r>
              <a:rPr lang="en-US" sz="2200" spc="80" dirty="0">
                <a:solidFill>
                  <a:srgbClr val="212121"/>
                </a:solidFill>
                <a:latin typeface="Times New Roman" panose="02020603050405020304" pitchFamily="18" charset="0"/>
                <a:cs typeface="Times New Roman" panose="02020603050405020304" pitchFamily="18" charset="0"/>
              </a:rPr>
              <a:t>while </a:t>
            </a:r>
            <a:r>
              <a:rPr lang="en-US" sz="2200" spc="50" dirty="0">
                <a:solidFill>
                  <a:srgbClr val="212121"/>
                </a:solidFill>
                <a:latin typeface="Times New Roman" panose="02020603050405020304" pitchFamily="18" charset="0"/>
                <a:cs typeface="Times New Roman" panose="02020603050405020304" pitchFamily="18" charset="0"/>
              </a:rPr>
              <a:t>having </a:t>
            </a:r>
            <a:r>
              <a:rPr lang="en-US" sz="2200" spc="25" dirty="0">
                <a:solidFill>
                  <a:srgbClr val="212121"/>
                </a:solidFill>
                <a:latin typeface="Times New Roman" panose="02020603050405020304" pitchFamily="18" charset="0"/>
                <a:cs typeface="Times New Roman" panose="02020603050405020304" pitchFamily="18" charset="0"/>
              </a:rPr>
              <a:t>accuracy </a:t>
            </a:r>
            <a:r>
              <a:rPr lang="en-US" sz="2200" spc="75" dirty="0">
                <a:solidFill>
                  <a:srgbClr val="212121"/>
                </a:solidFill>
                <a:latin typeface="Times New Roman" panose="02020603050405020304" pitchFamily="18" charset="0"/>
                <a:cs typeface="Times New Roman" panose="02020603050405020304" pitchFamily="18" charset="0"/>
              </a:rPr>
              <a:t>of  </a:t>
            </a:r>
            <a:r>
              <a:rPr lang="en-US" sz="2200" spc="-55" dirty="0">
                <a:solidFill>
                  <a:srgbClr val="212121"/>
                </a:solidFill>
                <a:latin typeface="Times New Roman" panose="02020603050405020304" pitchFamily="18" charset="0"/>
                <a:cs typeface="Times New Roman" panose="02020603050405020304" pitchFamily="18" charset="0"/>
              </a:rPr>
              <a:t>83.6%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40" dirty="0">
                <a:solidFill>
                  <a:srgbClr val="212121"/>
                </a:solidFill>
                <a:latin typeface="Times New Roman" panose="02020603050405020304" pitchFamily="18" charset="0"/>
                <a:cs typeface="Times New Roman" panose="02020603050405020304" pitchFamily="18" charset="0"/>
              </a:rPr>
              <a:t>84%</a:t>
            </a:r>
            <a:r>
              <a:rPr lang="en-US" sz="2200" spc="-204"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respectively</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5" name="object 8">
            <a:extLst>
              <a:ext uri="{FF2B5EF4-FFF2-40B4-BE49-F238E27FC236}">
                <a16:creationId xmlns:a16="http://schemas.microsoft.com/office/drawing/2014/main" id="{2EC5A983-2F6B-B2D9-FF59-F2E6B3DAA7EB}"/>
              </a:ext>
            </a:extLst>
          </p:cNvPr>
          <p:cNvGraphicFramePr>
            <a:graphicFrameLocks noGrp="1"/>
          </p:cNvGraphicFramePr>
          <p:nvPr>
            <p:extLst>
              <p:ext uri="{D42A27DB-BD31-4B8C-83A1-F6EECF244321}">
                <p14:modId xmlns:p14="http://schemas.microsoft.com/office/powerpoint/2010/main" val="1272093047"/>
              </p:ext>
            </p:extLst>
          </p:nvPr>
        </p:nvGraphicFramePr>
        <p:xfrm>
          <a:off x="285455" y="2690583"/>
          <a:ext cx="11555090" cy="3924821"/>
        </p:xfrm>
        <a:graphic>
          <a:graphicData uri="http://schemas.openxmlformats.org/drawingml/2006/table">
            <a:tbl>
              <a:tblPr firstRow="1" bandRow="1">
                <a:tableStyleId>{2D5ABB26-0587-4C30-8999-92F81FD0307C}</a:tableStyleId>
              </a:tblPr>
              <a:tblGrid>
                <a:gridCol w="1994641">
                  <a:extLst>
                    <a:ext uri="{9D8B030D-6E8A-4147-A177-3AD203B41FA5}">
                      <a16:colId xmlns:a16="http://schemas.microsoft.com/office/drawing/2014/main" val="20000"/>
                    </a:ext>
                  </a:extLst>
                </a:gridCol>
                <a:gridCol w="1192176">
                  <a:extLst>
                    <a:ext uri="{9D8B030D-6E8A-4147-A177-3AD203B41FA5}">
                      <a16:colId xmlns:a16="http://schemas.microsoft.com/office/drawing/2014/main" val="20001"/>
                    </a:ext>
                  </a:extLst>
                </a:gridCol>
                <a:gridCol w="860504">
                  <a:extLst>
                    <a:ext uri="{9D8B030D-6E8A-4147-A177-3AD203B41FA5}">
                      <a16:colId xmlns:a16="http://schemas.microsoft.com/office/drawing/2014/main" val="20002"/>
                    </a:ext>
                  </a:extLst>
                </a:gridCol>
                <a:gridCol w="1167302">
                  <a:extLst>
                    <a:ext uri="{9D8B030D-6E8A-4147-A177-3AD203B41FA5}">
                      <a16:colId xmlns:a16="http://schemas.microsoft.com/office/drawing/2014/main" val="20003"/>
                    </a:ext>
                  </a:extLst>
                </a:gridCol>
                <a:gridCol w="921312">
                  <a:extLst>
                    <a:ext uri="{9D8B030D-6E8A-4147-A177-3AD203B41FA5}">
                      <a16:colId xmlns:a16="http://schemas.microsoft.com/office/drawing/2014/main" val="20004"/>
                    </a:ext>
                  </a:extLst>
                </a:gridCol>
                <a:gridCol w="1264960">
                  <a:extLst>
                    <a:ext uri="{9D8B030D-6E8A-4147-A177-3AD203B41FA5}">
                      <a16:colId xmlns:a16="http://schemas.microsoft.com/office/drawing/2014/main" val="20005"/>
                    </a:ext>
                  </a:extLst>
                </a:gridCol>
                <a:gridCol w="4154195">
                  <a:extLst>
                    <a:ext uri="{9D8B030D-6E8A-4147-A177-3AD203B41FA5}">
                      <a16:colId xmlns:a16="http://schemas.microsoft.com/office/drawing/2014/main" val="20006"/>
                    </a:ext>
                  </a:extLst>
                </a:gridCol>
              </a:tblGrid>
              <a:tr h="756022">
                <a:tc>
                  <a:txBody>
                    <a:bodyPr/>
                    <a:lstStyle/>
                    <a:p>
                      <a:pPr marL="321310" marR="246379" indent="-68580">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Classification  </a:t>
                      </a:r>
                      <a:r>
                        <a:rPr sz="2000" b="1" spc="-15" dirty="0">
                          <a:solidFill>
                            <a:srgbClr val="08262D"/>
                          </a:solidFill>
                          <a:latin typeface="Times New Roman" panose="02020603050405020304" pitchFamily="18" charset="0"/>
                          <a:cs typeface="Times New Roman" panose="02020603050405020304" pitchFamily="18" charset="0"/>
                        </a:rPr>
                        <a:t>Techniques</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Precision</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Recall</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Accuracy</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F1</a:t>
                      </a:r>
                      <a:endParaRPr sz="2000">
                        <a:latin typeface="Times New Roman" panose="02020603050405020304" pitchFamily="18" charset="0"/>
                        <a:cs typeface="Times New Roman" panose="02020603050405020304" pitchFamily="18" charset="0"/>
                      </a:endParaRPr>
                    </a:p>
                    <a:p>
                      <a:pPr algn="ctr">
                        <a:lnSpc>
                          <a:spcPct val="100000"/>
                        </a:lnSpc>
                      </a:pPr>
                      <a:r>
                        <a:rPr sz="2000" b="1" spc="-5" dirty="0">
                          <a:solidFill>
                            <a:srgbClr val="08262D"/>
                          </a:solidFill>
                          <a:latin typeface="Times New Roman" panose="02020603050405020304" pitchFamily="18" charset="0"/>
                          <a:cs typeface="Times New Roman" panose="02020603050405020304" pitchFamily="18" charset="0"/>
                        </a:rPr>
                        <a:t>Score</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ROC_AUC</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b="1" spc="-5" dirty="0">
                          <a:solidFill>
                            <a:srgbClr val="08262D"/>
                          </a:solidFill>
                          <a:latin typeface="Times New Roman" panose="02020603050405020304" pitchFamily="18" charset="0"/>
                          <a:cs typeface="Times New Roman" panose="02020603050405020304" pitchFamily="18" charset="0"/>
                        </a:rPr>
                        <a:t>Best</a:t>
                      </a:r>
                      <a:r>
                        <a:rPr sz="2000" b="1" spc="-10" dirty="0">
                          <a:solidFill>
                            <a:srgbClr val="08262D"/>
                          </a:solidFill>
                          <a:latin typeface="Times New Roman" panose="02020603050405020304" pitchFamily="18" charset="0"/>
                          <a:cs typeface="Times New Roman" panose="02020603050405020304" pitchFamily="18" charset="0"/>
                        </a:rPr>
                        <a:t> </a:t>
                      </a:r>
                      <a:r>
                        <a:rPr sz="2000" b="1" spc="-5" dirty="0">
                          <a:solidFill>
                            <a:srgbClr val="08262D"/>
                          </a:solidFill>
                          <a:latin typeface="Times New Roman" panose="02020603050405020304" pitchFamily="18" charset="0"/>
                          <a:cs typeface="Times New Roman" panose="02020603050405020304" pitchFamily="18" charset="0"/>
                        </a:rPr>
                        <a:t>Parameters</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0"/>
                  </a:ext>
                </a:extLst>
              </a:tr>
              <a:tr h="822411">
                <a:tc>
                  <a:txBody>
                    <a:bodyPr/>
                    <a:lstStyle/>
                    <a:p>
                      <a:pPr marL="85090">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Logistic</a:t>
                      </a:r>
                      <a:r>
                        <a:rPr sz="2000" spc="-25"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Regression</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0.7256</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0.7222</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0.7301</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06045" algn="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0.7239</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0.7300</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L="1094740" marR="776605" indent="-314960">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'C': 0.1, 'max_iter':</a:t>
                      </a:r>
                      <a:r>
                        <a:rPr sz="2000" spc="-85"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50,  'penalty':</a:t>
                      </a:r>
                      <a:r>
                        <a:rPr sz="2000" spc="-20"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'l2'</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1"/>
                  </a:ext>
                </a:extLst>
              </a:tr>
              <a:tr h="490453">
                <a:tc>
                  <a:txBody>
                    <a:bodyPr/>
                    <a:lstStyle/>
                    <a:p>
                      <a:pPr marL="85090">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SVC</a:t>
                      </a:r>
                      <a:r>
                        <a:rPr sz="2000" spc="-15"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Classifier</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0.7152</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0.7651</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L="36195"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0.7541</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R="106045" algn="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0.7393</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0.7550</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{'C':</a:t>
                      </a:r>
                      <a:r>
                        <a:rPr sz="2000" spc="-10"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1.0}</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2"/>
                  </a:ext>
                </a:extLst>
              </a:tr>
              <a:tr h="686076">
                <a:tc>
                  <a:txBody>
                    <a:bodyPr/>
                    <a:lstStyle/>
                    <a:p>
                      <a:pPr marL="85090">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Decision</a:t>
                      </a:r>
                      <a:r>
                        <a:rPr sz="2000" spc="-35" dirty="0">
                          <a:solidFill>
                            <a:srgbClr val="212121"/>
                          </a:solidFill>
                          <a:latin typeface="Times New Roman" panose="02020603050405020304" pitchFamily="18" charset="0"/>
                          <a:cs typeface="Times New Roman" panose="02020603050405020304" pitchFamily="18" charset="0"/>
                        </a:rPr>
                        <a:t> </a:t>
                      </a:r>
                      <a:r>
                        <a:rPr sz="2000" spc="-10" dirty="0">
                          <a:solidFill>
                            <a:srgbClr val="212121"/>
                          </a:solidFill>
                          <a:latin typeface="Times New Roman" panose="02020603050405020304" pitchFamily="18" charset="0"/>
                          <a:cs typeface="Times New Roman" panose="02020603050405020304" pitchFamily="18" charset="0"/>
                        </a:rPr>
                        <a:t>Tree</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0.7658</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0.7787</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0.7797</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06045" algn="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0.7722</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0.7797</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L="775970">
                        <a:lnSpc>
                          <a:spcPct val="100000"/>
                        </a:lnSpc>
                        <a:spcBef>
                          <a:spcPts val="254"/>
                        </a:spcBef>
                      </a:pPr>
                      <a:r>
                        <a:rPr sz="2000" spc="-5" dirty="0">
                          <a:solidFill>
                            <a:srgbClr val="212121"/>
                          </a:solidFill>
                          <a:latin typeface="Times New Roman" panose="02020603050405020304" pitchFamily="18" charset="0"/>
                          <a:cs typeface="Times New Roman" panose="02020603050405020304" pitchFamily="18" charset="0"/>
                        </a:rPr>
                        <a:t>'min_samples_leaf':</a:t>
                      </a:r>
                      <a:r>
                        <a:rPr sz="2000" spc="-100" dirty="0">
                          <a:solidFill>
                            <a:srgbClr val="212121"/>
                          </a:solidFill>
                          <a:latin typeface="Times New Roman" panose="02020603050405020304" pitchFamily="18" charset="0"/>
                          <a:cs typeface="Times New Roman" panose="02020603050405020304" pitchFamily="18" charset="0"/>
                        </a:rPr>
                        <a:t> </a:t>
                      </a:r>
                      <a:r>
                        <a:rPr sz="2000" spc="-5" dirty="0">
                          <a:solidFill>
                            <a:srgbClr val="212121"/>
                          </a:solidFill>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p>
                      <a:pPr marL="802005">
                        <a:lnSpc>
                          <a:spcPct val="100000"/>
                        </a:lnSpc>
                      </a:pPr>
                      <a:r>
                        <a:rPr sz="2000" spc="-5" dirty="0">
                          <a:solidFill>
                            <a:srgbClr val="212121"/>
                          </a:solidFill>
                          <a:latin typeface="Times New Roman" panose="02020603050405020304" pitchFamily="18" charset="0"/>
                          <a:cs typeface="Times New Roman" panose="02020603050405020304" pitchFamily="18" charset="0"/>
                        </a:rPr>
                        <a:t>'min_samples_split':</a:t>
                      </a:r>
                      <a:r>
                        <a:rPr sz="2000" spc="-100" dirty="0">
                          <a:solidFill>
                            <a:srgbClr val="212121"/>
                          </a:solidFill>
                          <a:latin typeface="Times New Roman" panose="02020603050405020304" pitchFamily="18" charset="0"/>
                          <a:cs typeface="Times New Roman" panose="02020603050405020304" pitchFamily="18" charset="0"/>
                        </a:rPr>
                        <a:t> </a:t>
                      </a:r>
                      <a:r>
                        <a:rPr sz="2000" dirty="0">
                          <a:solidFill>
                            <a:srgbClr val="212121"/>
                          </a:solidFill>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3"/>
                  </a:ext>
                </a:extLst>
              </a:tr>
              <a:tr h="686076">
                <a:tc>
                  <a:txBody>
                    <a:bodyPr/>
                    <a:lstStyle/>
                    <a:p>
                      <a:pPr marL="85090">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Random</a:t>
                      </a:r>
                      <a:r>
                        <a:rPr sz="2000" spc="-15" dirty="0">
                          <a:solidFill>
                            <a:srgbClr val="CC0000"/>
                          </a:solidFill>
                          <a:latin typeface="Times New Roman" panose="02020603050405020304" pitchFamily="18" charset="0"/>
                          <a:cs typeface="Times New Roman" panose="02020603050405020304" pitchFamily="18" charset="0"/>
                        </a:rPr>
                        <a:t> </a:t>
                      </a:r>
                      <a:r>
                        <a:rPr sz="2000" spc="-5" dirty="0">
                          <a:solidFill>
                            <a:srgbClr val="CC0000"/>
                          </a:solidFill>
                          <a:latin typeface="Times New Roman" panose="02020603050405020304" pitchFamily="18" charset="0"/>
                          <a:cs typeface="Times New Roman" panose="02020603050405020304" pitchFamily="18" charset="0"/>
                        </a:rPr>
                        <a:t>Forest</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0.8448</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0.8352</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0.8430</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R="106045" algn="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0.8400</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0.8429</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tc>
                  <a:txBody>
                    <a:bodyPr/>
                    <a:lstStyle/>
                    <a:p>
                      <a:pPr marL="788670">
                        <a:lnSpc>
                          <a:spcPct val="100000"/>
                        </a:lnSpc>
                        <a:spcBef>
                          <a:spcPts val="254"/>
                        </a:spcBef>
                      </a:pPr>
                      <a:r>
                        <a:rPr sz="2000" dirty="0">
                          <a:solidFill>
                            <a:srgbClr val="CC0000"/>
                          </a:solidFill>
                          <a:latin typeface="Times New Roman" panose="02020603050405020304" pitchFamily="18" charset="0"/>
                          <a:cs typeface="Times New Roman" panose="02020603050405020304" pitchFamily="18" charset="0"/>
                        </a:rPr>
                        <a:t>min_samples_leaf':</a:t>
                      </a:r>
                      <a:r>
                        <a:rPr sz="2000" spc="-105" dirty="0">
                          <a:solidFill>
                            <a:srgbClr val="CC0000"/>
                          </a:solidFill>
                          <a:latin typeface="Times New Roman" panose="02020603050405020304" pitchFamily="18" charset="0"/>
                          <a:cs typeface="Times New Roman" panose="02020603050405020304" pitchFamily="18" charset="0"/>
                        </a:rPr>
                        <a:t> </a:t>
                      </a:r>
                      <a:r>
                        <a:rPr sz="2000" spc="-5" dirty="0">
                          <a:solidFill>
                            <a:srgbClr val="CC0000"/>
                          </a:solidFill>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p>
                      <a:pPr marL="783590">
                        <a:lnSpc>
                          <a:spcPct val="100000"/>
                        </a:lnSpc>
                      </a:pPr>
                      <a:r>
                        <a:rPr sz="2000" spc="-5" dirty="0">
                          <a:solidFill>
                            <a:srgbClr val="CC0000"/>
                          </a:solidFill>
                          <a:latin typeface="Times New Roman" panose="02020603050405020304" pitchFamily="18" charset="0"/>
                          <a:cs typeface="Times New Roman" panose="02020603050405020304" pitchFamily="18" charset="0"/>
                        </a:rPr>
                        <a:t>'min_samples_split':</a:t>
                      </a:r>
                      <a:r>
                        <a:rPr sz="2000" spc="-100" dirty="0">
                          <a:solidFill>
                            <a:srgbClr val="CC0000"/>
                          </a:solidFill>
                          <a:latin typeface="Times New Roman" panose="02020603050405020304" pitchFamily="18" charset="0"/>
                          <a:cs typeface="Times New Roman" panose="02020603050405020304" pitchFamily="18" charset="0"/>
                        </a:rPr>
                        <a:t> </a:t>
                      </a:r>
                      <a:r>
                        <a:rPr sz="2000" dirty="0">
                          <a:solidFill>
                            <a:srgbClr val="CC0000"/>
                          </a:solidFill>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E6EFEF"/>
                    </a:solidFill>
                  </a:tcPr>
                </a:tc>
                <a:extLst>
                  <a:ext uri="{0D108BD9-81ED-4DB2-BD59-A6C34878D82A}">
                    <a16:rowId xmlns:a16="http://schemas.microsoft.com/office/drawing/2014/main" val="10004"/>
                  </a:ext>
                </a:extLst>
              </a:tr>
              <a:tr h="483783">
                <a:tc>
                  <a:txBody>
                    <a:bodyPr/>
                    <a:lstStyle/>
                    <a:p>
                      <a:pPr marL="85090">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XGboost</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0.8316</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0.8330</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0.8366</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marR="106045" algn="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0.8323</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0.8365</a:t>
                      </a:r>
                      <a:endParaRPr sz="200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tc>
                  <a:txBody>
                    <a:bodyPr/>
                    <a:lstStyle/>
                    <a:p>
                      <a:pPr algn="ctr">
                        <a:lnSpc>
                          <a:spcPct val="100000"/>
                        </a:lnSpc>
                        <a:spcBef>
                          <a:spcPts val="254"/>
                        </a:spcBef>
                      </a:pPr>
                      <a:r>
                        <a:rPr sz="2000" spc="-5" dirty="0">
                          <a:solidFill>
                            <a:srgbClr val="CC0000"/>
                          </a:solidFill>
                          <a:latin typeface="Times New Roman" panose="02020603050405020304" pitchFamily="18" charset="0"/>
                          <a:cs typeface="Times New Roman" panose="02020603050405020304" pitchFamily="18" charset="0"/>
                        </a:rPr>
                        <a:t>'learning_rate':</a:t>
                      </a:r>
                      <a:r>
                        <a:rPr sz="2000" spc="-10" dirty="0">
                          <a:solidFill>
                            <a:srgbClr val="CC0000"/>
                          </a:solidFill>
                          <a:latin typeface="Times New Roman" panose="02020603050405020304" pitchFamily="18" charset="0"/>
                          <a:cs typeface="Times New Roman" panose="02020603050405020304" pitchFamily="18" charset="0"/>
                        </a:rPr>
                        <a:t> </a:t>
                      </a:r>
                      <a:r>
                        <a:rPr sz="2000" spc="-5" dirty="0">
                          <a:solidFill>
                            <a:srgbClr val="CC0000"/>
                          </a:solidFill>
                          <a:latin typeface="Times New Roman" panose="02020603050405020304" pitchFamily="18" charset="0"/>
                          <a:cs typeface="Times New Roman" panose="02020603050405020304" pitchFamily="18" charset="0"/>
                        </a:rPr>
                        <a:t>0.6</a:t>
                      </a:r>
                      <a:endParaRPr sz="2000" dirty="0">
                        <a:latin typeface="Times New Roman" panose="02020603050405020304" pitchFamily="18" charset="0"/>
                        <a:cs typeface="Times New Roman" panose="02020603050405020304" pitchFamily="18" charset="0"/>
                      </a:endParaRPr>
                    </a:p>
                  </a:txBody>
                  <a:tcPr marL="0" marR="0" marT="32384" marB="0">
                    <a:lnL w="12700">
                      <a:solidFill>
                        <a:srgbClr val="0097A7"/>
                      </a:solidFill>
                      <a:prstDash val="solid"/>
                    </a:lnL>
                    <a:lnR w="12700">
                      <a:solidFill>
                        <a:srgbClr val="0097A7"/>
                      </a:solidFill>
                      <a:prstDash val="solid"/>
                    </a:lnR>
                    <a:lnT w="12700">
                      <a:solidFill>
                        <a:srgbClr val="0097A7"/>
                      </a:solidFill>
                      <a:prstDash val="solid"/>
                    </a:lnT>
                    <a:lnB w="12700">
                      <a:solidFill>
                        <a:srgbClr val="0097A7"/>
                      </a:solidFill>
                      <a:prstDash val="solid"/>
                    </a:lnB>
                    <a:solidFill>
                      <a:srgbClr val="CADDE1"/>
                    </a:solidFill>
                  </a:tcPr>
                </a:tc>
                <a:extLst>
                  <a:ext uri="{0D108BD9-81ED-4DB2-BD59-A6C34878D82A}">
                    <a16:rowId xmlns:a16="http://schemas.microsoft.com/office/drawing/2014/main" val="10005"/>
                  </a:ext>
                </a:extLst>
              </a:tr>
            </a:tbl>
          </a:graphicData>
        </a:graphic>
      </p:graphicFrame>
      <p:pic>
        <p:nvPicPr>
          <p:cNvPr id="4" name="Picture 3"/>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114474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E710-5FDC-0CFF-5CB1-B9CFF6EE8DFE}"/>
              </a:ext>
            </a:extLst>
          </p:cNvPr>
          <p:cNvSpPr>
            <a:spLocks noGrp="1"/>
          </p:cNvSpPr>
          <p:nvPr>
            <p:ph type="ctrTitle" idx="4294967295"/>
          </p:nvPr>
        </p:nvSpPr>
        <p:spPr>
          <a:xfrm>
            <a:off x="323461" y="289250"/>
            <a:ext cx="11545078" cy="1017036"/>
          </a:xfrm>
          <a:solidFill>
            <a:schemeClr val="accent6">
              <a:lumMod val="60000"/>
              <a:lumOff val="40000"/>
            </a:schemeClr>
          </a:solidFill>
          <a:ln>
            <a:solidFill>
              <a:schemeClr val="accent6">
                <a:lumMod val="40000"/>
                <a:lumOff val="60000"/>
              </a:schemeClr>
            </a:solidFill>
          </a:ln>
        </p:spPr>
        <p:txBody>
          <a:bodyPr>
            <a:normAutofit/>
          </a:bodyPr>
          <a:lstStyle/>
          <a:p>
            <a:pPr algn="ctr"/>
            <a:r>
              <a:rPr lang="en-IN" b="1" spc="90" dirty="0">
                <a:latin typeface="Times New Roman" panose="02020603050405020304" pitchFamily="18" charset="0"/>
                <a:cs typeface="Times New Roman" panose="02020603050405020304" pitchFamily="18" charset="0"/>
              </a:rPr>
              <a:t>Problem</a:t>
            </a:r>
            <a:r>
              <a:rPr lang="en-IN" b="1" spc="-185" dirty="0">
                <a:latin typeface="Times New Roman" panose="02020603050405020304" pitchFamily="18" charset="0"/>
                <a:cs typeface="Times New Roman" panose="02020603050405020304" pitchFamily="18" charset="0"/>
              </a:rPr>
              <a:t> </a:t>
            </a:r>
            <a:r>
              <a:rPr lang="en-IN" b="1" spc="45" dirty="0">
                <a:latin typeface="Times New Roman" panose="02020603050405020304" pitchFamily="18" charset="0"/>
                <a:cs typeface="Times New Roman" panose="02020603050405020304" pitchFamily="18" charset="0"/>
              </a:rPr>
              <a:t>Statement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D111C8-40D5-6368-16DF-E46D55EA5E2F}"/>
              </a:ext>
            </a:extLst>
          </p:cNvPr>
          <p:cNvSpPr>
            <a:spLocks noGrp="1"/>
          </p:cNvSpPr>
          <p:nvPr>
            <p:ph type="subTitle" idx="4294967295"/>
          </p:nvPr>
        </p:nvSpPr>
        <p:spPr>
          <a:xfrm>
            <a:off x="323461" y="1306286"/>
            <a:ext cx="11545078" cy="5215811"/>
          </a:xfrm>
          <a:solidFill>
            <a:schemeClr val="accent1">
              <a:lumMod val="60000"/>
              <a:lumOff val="40000"/>
            </a:schemeClr>
          </a:solidFill>
          <a:ln>
            <a:solidFill>
              <a:schemeClr val="accent1">
                <a:lumMod val="40000"/>
                <a:lumOff val="60000"/>
              </a:schemeClr>
            </a:solidFill>
          </a:ln>
        </p:spPr>
        <p:txBody>
          <a:bodyPr>
            <a:normAutofit fontScale="62500" lnSpcReduction="20000"/>
          </a:bodyPr>
          <a:lstStyle/>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High rate of credit card defaulters within American Express Credit Card, which poses significant financial risks and negatively impacts the overall profitability and reputation of the company</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Problem Description: Credit card defaulters refer to customers who fail to make timely payments on their credit card balances, resulting in unpaid debts and potential financial losses for the company. This problem has several dimensions:</a:t>
            </a: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Magnitude: The number of </a:t>
            </a:r>
            <a:r>
              <a:rPr lang="en-US" sz="3500" dirty="0">
                <a:latin typeface="Times New Roman" panose="02020603050405020304" pitchFamily="18" charset="0"/>
                <a:cs typeface="Times New Roman" panose="02020603050405020304" pitchFamily="18" charset="0"/>
              </a:rPr>
              <a:t>credit</a:t>
            </a:r>
            <a:r>
              <a:rPr lang="en-US" sz="3000" dirty="0">
                <a:latin typeface="Times New Roman" panose="02020603050405020304" pitchFamily="18" charset="0"/>
                <a:cs typeface="Times New Roman" panose="02020603050405020304" pitchFamily="18" charset="0"/>
              </a:rPr>
              <a:t> card defaulters has been increasing steadily, leading to a significant amount of outstanding debt. This trend indicates a potential threat to the organization's financial stability and profitability.</a:t>
            </a: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Financial Impact: Credit card defaulters create a strain on the company's cash flow as unpaid debts accumulate. This impacts our ability to meet financial obligations, pay suppliers, and invest in growth initiatives. It also increases the risk of incurring bad debt expenses.</a:t>
            </a: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Reputation: Persistent credit card defaulters reflect poorly on our organization's reputation. It may lead to negative reviews, decreased customer trust, and difficulty in acquiring new customers. Maintaining a positive image is crucial for sustained growth and success in the competitive market.</a:t>
            </a: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Regulatory Compliance: Non-payment of credit card balances may result in legal and regulatory issues. Failure to comply with relevant laws and regulations can attract penalties and damage our standing with regulatory authorities.</a:t>
            </a: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Customer Experience: Credit card defaulters often experience financial hardship, leading to strained relationships with customers. This can harm customer loyalty and satisfaction, affecting the overall customer experience.</a:t>
            </a:r>
          </a:p>
          <a:p>
            <a:endParaRPr lang="en-US" sz="22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3ED46B4-0636-F291-2D67-EBFA301680CB}"/>
              </a:ext>
            </a:extLst>
          </p:cNvPr>
          <p:cNvPicPr>
            <a:picLocks noChangeAspect="1"/>
          </p:cNvPicPr>
          <p:nvPr/>
        </p:nvPicPr>
        <p:blipFill>
          <a:blip r:embed="rId2"/>
          <a:stretch>
            <a:fillRect/>
          </a:stretch>
        </p:blipFill>
        <p:spPr>
          <a:xfrm>
            <a:off x="8525070" y="289251"/>
            <a:ext cx="3343469" cy="1017036"/>
          </a:xfrm>
          <a:prstGeom prst="rect">
            <a:avLst/>
          </a:prstGeom>
        </p:spPr>
      </p:pic>
      <p:pic>
        <p:nvPicPr>
          <p:cNvPr id="6" name="Picture 5"/>
          <p:cNvPicPr>
            <a:picLocks noChangeAspect="1"/>
          </p:cNvPicPr>
          <p:nvPr/>
        </p:nvPicPr>
        <p:blipFill rotWithShape="1">
          <a:blip r:embed="rId3"/>
          <a:srcRect l="6537" t="4608" r="64251" b="14504"/>
          <a:stretch/>
        </p:blipFill>
        <p:spPr>
          <a:xfrm>
            <a:off x="11204433" y="6061165"/>
            <a:ext cx="987567" cy="796835"/>
          </a:xfrm>
          <a:prstGeom prst="rect">
            <a:avLst/>
          </a:prstGeom>
        </p:spPr>
      </p:pic>
      <p:pic>
        <p:nvPicPr>
          <p:cNvPr id="7" name="Picture 6">
            <a:extLst>
              <a:ext uri="{FF2B5EF4-FFF2-40B4-BE49-F238E27FC236}">
                <a16:creationId xmlns:a16="http://schemas.microsoft.com/office/drawing/2014/main" id="{560845D9-5A7D-70BC-5826-6E545428F5A2}"/>
              </a:ext>
            </a:extLst>
          </p:cNvPr>
          <p:cNvPicPr>
            <a:picLocks noChangeAspect="1"/>
          </p:cNvPicPr>
          <p:nvPr/>
        </p:nvPicPr>
        <p:blipFill>
          <a:blip r:embed="rId4"/>
          <a:stretch>
            <a:fillRect/>
          </a:stretch>
        </p:blipFill>
        <p:spPr>
          <a:xfrm>
            <a:off x="323461" y="289249"/>
            <a:ext cx="3343470" cy="1017036"/>
          </a:xfrm>
          <a:prstGeom prst="rect">
            <a:avLst/>
          </a:prstGeom>
        </p:spPr>
      </p:pic>
    </p:spTree>
    <p:extLst>
      <p:ext uri="{BB962C8B-B14F-4D97-AF65-F5344CB8AC3E}">
        <p14:creationId xmlns:p14="http://schemas.microsoft.com/office/powerpoint/2010/main" val="371630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US" sz="5000" b="1" spc="50" dirty="0">
                <a:latin typeface="Times New Roman" panose="02020603050405020304" pitchFamily="18" charset="0"/>
                <a:cs typeface="Times New Roman" panose="02020603050405020304" pitchFamily="18" charset="0"/>
              </a:rPr>
              <a:t>Feature</a:t>
            </a:r>
            <a:r>
              <a:rPr lang="en-US" sz="5000" b="1" spc="-150" dirty="0">
                <a:latin typeface="Times New Roman" panose="02020603050405020304" pitchFamily="18" charset="0"/>
                <a:cs typeface="Times New Roman" panose="02020603050405020304" pitchFamily="18" charset="0"/>
              </a:rPr>
              <a:t> </a:t>
            </a:r>
            <a:r>
              <a:rPr lang="en-US" sz="5000" b="1" spc="120" dirty="0">
                <a:latin typeface="Times New Roman" panose="02020603050405020304" pitchFamily="18" charset="0"/>
                <a:cs typeface="Times New Roman" panose="02020603050405020304" pitchFamily="18" charset="0"/>
              </a:rPr>
              <a:t>Importance</a:t>
            </a:r>
            <a:r>
              <a:rPr lang="en-US" sz="5000" b="1" spc="-150" dirty="0">
                <a:latin typeface="Times New Roman" panose="02020603050405020304" pitchFamily="18" charset="0"/>
                <a:cs typeface="Times New Roman" panose="02020603050405020304" pitchFamily="18" charset="0"/>
              </a:rPr>
              <a:t> </a:t>
            </a:r>
            <a:r>
              <a:rPr lang="en-US" sz="5000" b="1" spc="155" dirty="0">
                <a:latin typeface="Times New Roman" panose="02020603050405020304" pitchFamily="18" charset="0"/>
                <a:cs typeface="Times New Roman" panose="02020603050405020304" pitchFamily="18" charset="0"/>
              </a:rPr>
              <a:t>of</a:t>
            </a:r>
            <a:r>
              <a:rPr lang="en-US" sz="5000" b="1" spc="-150" dirty="0">
                <a:latin typeface="Times New Roman" panose="02020603050405020304" pitchFamily="18" charset="0"/>
                <a:cs typeface="Times New Roman" panose="02020603050405020304" pitchFamily="18" charset="0"/>
              </a:rPr>
              <a:t> </a:t>
            </a:r>
            <a:r>
              <a:rPr lang="en-US" sz="5000" b="1" spc="120" dirty="0">
                <a:latin typeface="Times New Roman" panose="02020603050405020304" pitchFamily="18" charset="0"/>
                <a:cs typeface="Times New Roman" panose="02020603050405020304" pitchFamily="18" charset="0"/>
              </a:rPr>
              <a:t>Tuned</a:t>
            </a:r>
            <a:r>
              <a:rPr lang="en-US" sz="5000" b="1" spc="-150" dirty="0">
                <a:latin typeface="Times New Roman" panose="02020603050405020304" pitchFamily="18" charset="0"/>
                <a:cs typeface="Times New Roman" panose="02020603050405020304" pitchFamily="18" charset="0"/>
              </a:rPr>
              <a:t> </a:t>
            </a:r>
            <a:r>
              <a:rPr lang="en-US" sz="5000" b="1" spc="110" dirty="0">
                <a:latin typeface="Times New Roman" panose="02020603050405020304" pitchFamily="18" charset="0"/>
                <a:cs typeface="Times New Roman" panose="02020603050405020304" pitchFamily="18" charset="0"/>
              </a:rPr>
              <a:t>Models</a:t>
            </a:r>
            <a:endParaRPr lang="en-US"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12700" marR="5080">
              <a:lnSpc>
                <a:spcPct val="100000"/>
              </a:lnSpc>
              <a:spcBef>
                <a:spcPts val="100"/>
              </a:spcBef>
            </a:pPr>
            <a:endParaRPr lang="en-US" sz="2400" spc="70" dirty="0">
              <a:latin typeface="Arial"/>
              <a:cs typeface="Arial"/>
            </a:endParaRPr>
          </a:p>
          <a:p>
            <a:pPr marL="12700" marR="5080">
              <a:lnSpc>
                <a:spcPct val="100000"/>
              </a:lnSpc>
              <a:spcBef>
                <a:spcPts val="100"/>
              </a:spcBef>
            </a:pPr>
            <a:endParaRPr lang="en-US" sz="2400" spc="70" dirty="0">
              <a:latin typeface="Arial"/>
              <a:cs typeface="Arial"/>
            </a:endParaRPr>
          </a:p>
          <a:p>
            <a:pPr marR="5080">
              <a:lnSpc>
                <a:spcPct val="100000"/>
              </a:lnSpc>
              <a:spcBef>
                <a:spcPts val="100"/>
              </a:spcBef>
              <a:buFont typeface="Wingdings" panose="05000000000000000000" pitchFamily="2" charset="2"/>
              <a:buChar char="Ø"/>
            </a:pPr>
            <a:r>
              <a:rPr lang="en-US" sz="2400" spc="70" dirty="0">
                <a:latin typeface="Arial"/>
                <a:cs typeface="Arial"/>
              </a:rPr>
              <a:t>After </a:t>
            </a:r>
            <a:r>
              <a:rPr lang="en-US" sz="2400" spc="5" dirty="0">
                <a:latin typeface="Arial"/>
                <a:cs typeface="Arial"/>
              </a:rPr>
              <a:t>analysis </a:t>
            </a:r>
            <a:r>
              <a:rPr lang="en-US" sz="2400" spc="45" dirty="0">
                <a:latin typeface="Arial"/>
                <a:cs typeface="Arial"/>
              </a:rPr>
              <a:t>here </a:t>
            </a:r>
            <a:r>
              <a:rPr lang="en-US" sz="2400" spc="5" dirty="0">
                <a:latin typeface="Arial"/>
                <a:cs typeface="Arial"/>
              </a:rPr>
              <a:t>are  </a:t>
            </a:r>
            <a:r>
              <a:rPr lang="en-US" sz="2400" spc="70" dirty="0">
                <a:latin typeface="Arial"/>
                <a:cs typeface="Arial"/>
              </a:rPr>
              <a:t>the</a:t>
            </a:r>
            <a:r>
              <a:rPr lang="en-US" sz="2400" spc="-85" dirty="0">
                <a:latin typeface="Arial"/>
                <a:cs typeface="Arial"/>
              </a:rPr>
              <a:t> </a:t>
            </a:r>
          </a:p>
          <a:p>
            <a:pPr marL="0" marR="5080" indent="0">
              <a:lnSpc>
                <a:spcPct val="100000"/>
              </a:lnSpc>
              <a:spcBef>
                <a:spcPts val="100"/>
              </a:spcBef>
              <a:buNone/>
            </a:pPr>
            <a:r>
              <a:rPr lang="en-US" sz="2400" spc="70" dirty="0">
                <a:latin typeface="Arial"/>
                <a:cs typeface="Arial"/>
              </a:rPr>
              <a:t>  metric</a:t>
            </a:r>
            <a:r>
              <a:rPr lang="en-US" sz="2400" spc="-85" dirty="0">
                <a:latin typeface="Arial"/>
                <a:cs typeface="Arial"/>
              </a:rPr>
              <a:t> </a:t>
            </a:r>
            <a:r>
              <a:rPr lang="en-US" sz="2400" spc="55" dirty="0">
                <a:latin typeface="Arial"/>
                <a:cs typeface="Arial"/>
              </a:rPr>
              <a:t>plots</a:t>
            </a:r>
            <a:r>
              <a:rPr lang="en-US" sz="2400" spc="-85" dirty="0">
                <a:latin typeface="Arial"/>
                <a:cs typeface="Arial"/>
              </a:rPr>
              <a:t> </a:t>
            </a:r>
            <a:r>
              <a:rPr lang="en-US" sz="2400" spc="85" dirty="0">
                <a:latin typeface="Arial"/>
                <a:cs typeface="Arial"/>
              </a:rPr>
              <a:t>for</a:t>
            </a:r>
            <a:r>
              <a:rPr lang="en-US" sz="2400" spc="-85" dirty="0">
                <a:latin typeface="Arial"/>
                <a:cs typeface="Arial"/>
              </a:rPr>
              <a:t> </a:t>
            </a:r>
            <a:r>
              <a:rPr lang="en-US" sz="2400" spc="90" dirty="0">
                <a:latin typeface="Arial"/>
                <a:cs typeface="Arial"/>
              </a:rPr>
              <a:t>both  </a:t>
            </a:r>
            <a:r>
              <a:rPr lang="en-US" sz="2400" spc="80" dirty="0">
                <a:latin typeface="Arial"/>
                <a:cs typeface="Arial"/>
              </a:rPr>
              <a:t>tuned </a:t>
            </a:r>
          </a:p>
          <a:p>
            <a:pPr marL="0" marR="5080" indent="0">
              <a:lnSpc>
                <a:spcPct val="100000"/>
              </a:lnSpc>
              <a:spcBef>
                <a:spcPts val="100"/>
              </a:spcBef>
              <a:buNone/>
            </a:pPr>
            <a:r>
              <a:rPr lang="en-US" sz="2400" spc="45" dirty="0">
                <a:latin typeface="Arial"/>
                <a:cs typeface="Arial"/>
              </a:rPr>
              <a:t>  and </a:t>
            </a:r>
            <a:r>
              <a:rPr lang="en-US" sz="2400" spc="85" dirty="0">
                <a:latin typeface="Arial"/>
                <a:cs typeface="Arial"/>
              </a:rPr>
              <a:t>untuned  </a:t>
            </a:r>
            <a:r>
              <a:rPr lang="en-US" sz="2400" spc="35" dirty="0">
                <a:latin typeface="Arial"/>
                <a:cs typeface="Arial"/>
              </a:rPr>
              <a:t>classification</a:t>
            </a:r>
            <a:r>
              <a:rPr lang="en-US" sz="2400" spc="-75" dirty="0">
                <a:latin typeface="Arial"/>
                <a:cs typeface="Arial"/>
              </a:rPr>
              <a:t> </a:t>
            </a:r>
          </a:p>
          <a:p>
            <a:pPr marL="0" marR="5080" indent="0">
              <a:lnSpc>
                <a:spcPct val="100000"/>
              </a:lnSpc>
              <a:spcBef>
                <a:spcPts val="100"/>
              </a:spcBef>
              <a:buNone/>
            </a:pPr>
            <a:r>
              <a:rPr lang="en-US" sz="2400" spc="40" dirty="0">
                <a:latin typeface="Arial"/>
                <a:cs typeface="Arial"/>
              </a:rPr>
              <a:t>  models</a:t>
            </a:r>
            <a:endParaRPr lang="en-US" sz="2400" dirty="0">
              <a:latin typeface="Arial"/>
              <a:cs typeface="Arial"/>
            </a:endParaRPr>
          </a:p>
          <a:p>
            <a:pPr marL="0" indent="0">
              <a:buNone/>
            </a:pPr>
            <a:endParaRPr lang="en-IN" dirty="0"/>
          </a:p>
        </p:txBody>
      </p:sp>
      <p:sp>
        <p:nvSpPr>
          <p:cNvPr id="4" name="object 7">
            <a:extLst>
              <a:ext uri="{FF2B5EF4-FFF2-40B4-BE49-F238E27FC236}">
                <a16:creationId xmlns:a16="http://schemas.microsoft.com/office/drawing/2014/main" id="{B813D7BA-55D9-0E19-F776-F1D69A35E184}"/>
              </a:ext>
            </a:extLst>
          </p:cNvPr>
          <p:cNvSpPr/>
          <p:nvPr/>
        </p:nvSpPr>
        <p:spPr>
          <a:xfrm>
            <a:off x="4366727" y="3904860"/>
            <a:ext cx="7511143" cy="2841172"/>
          </a:xfrm>
          <a:prstGeom prst="rect">
            <a:avLst/>
          </a:prstGeom>
          <a:blipFill>
            <a:blip r:embed="rId2" cstate="print"/>
            <a:stretch>
              <a:fillRect/>
            </a:stretch>
          </a:blipFill>
        </p:spPr>
        <p:txBody>
          <a:bodyPr wrap="square" lIns="0" tIns="0" rIns="0" bIns="0" rtlCol="0"/>
          <a:lstStyle/>
          <a:p>
            <a:endParaRPr/>
          </a:p>
        </p:txBody>
      </p:sp>
      <p:sp>
        <p:nvSpPr>
          <p:cNvPr id="6" name="object 8">
            <a:extLst>
              <a:ext uri="{FF2B5EF4-FFF2-40B4-BE49-F238E27FC236}">
                <a16:creationId xmlns:a16="http://schemas.microsoft.com/office/drawing/2014/main" id="{717573E3-BF00-0779-FA2A-5984AA9164AC}"/>
              </a:ext>
            </a:extLst>
          </p:cNvPr>
          <p:cNvSpPr/>
          <p:nvPr/>
        </p:nvSpPr>
        <p:spPr>
          <a:xfrm>
            <a:off x="4366727" y="989046"/>
            <a:ext cx="7511143" cy="2845832"/>
          </a:xfrm>
          <a:prstGeom prst="rect">
            <a:avLst/>
          </a:prstGeom>
          <a:blipFill>
            <a:blip r:embed="rId3"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4"/>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140429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US" sz="5000" b="1" spc="50" dirty="0">
                <a:latin typeface="Times New Roman" panose="02020603050405020304" pitchFamily="18" charset="0"/>
                <a:cs typeface="Times New Roman" panose="02020603050405020304" pitchFamily="18" charset="0"/>
              </a:rPr>
              <a:t>Feature</a:t>
            </a:r>
            <a:r>
              <a:rPr lang="en-US" sz="5000" b="1" spc="-150" dirty="0">
                <a:latin typeface="Times New Roman" panose="02020603050405020304" pitchFamily="18" charset="0"/>
                <a:cs typeface="Times New Roman" panose="02020603050405020304" pitchFamily="18" charset="0"/>
              </a:rPr>
              <a:t> </a:t>
            </a:r>
            <a:r>
              <a:rPr lang="en-US" sz="5000" b="1" spc="120" dirty="0">
                <a:latin typeface="Times New Roman" panose="02020603050405020304" pitchFamily="18" charset="0"/>
                <a:cs typeface="Times New Roman" panose="02020603050405020304" pitchFamily="18" charset="0"/>
              </a:rPr>
              <a:t>Importance</a:t>
            </a:r>
            <a:r>
              <a:rPr lang="en-US" sz="5000" b="1" spc="-150" dirty="0">
                <a:latin typeface="Times New Roman" panose="02020603050405020304" pitchFamily="18" charset="0"/>
                <a:cs typeface="Times New Roman" panose="02020603050405020304" pitchFamily="18" charset="0"/>
              </a:rPr>
              <a:t> </a:t>
            </a:r>
            <a:r>
              <a:rPr lang="en-US" sz="5000" b="1" spc="155" dirty="0">
                <a:latin typeface="Times New Roman" panose="02020603050405020304" pitchFamily="18" charset="0"/>
                <a:cs typeface="Times New Roman" panose="02020603050405020304" pitchFamily="18" charset="0"/>
              </a:rPr>
              <a:t>of</a:t>
            </a:r>
            <a:r>
              <a:rPr lang="en-US" sz="5000" b="1" spc="-150" dirty="0">
                <a:latin typeface="Times New Roman" panose="02020603050405020304" pitchFamily="18" charset="0"/>
                <a:cs typeface="Times New Roman" panose="02020603050405020304" pitchFamily="18" charset="0"/>
              </a:rPr>
              <a:t> </a:t>
            </a:r>
            <a:r>
              <a:rPr lang="en-US" sz="5000" b="1" spc="120" dirty="0">
                <a:latin typeface="Times New Roman" panose="02020603050405020304" pitchFamily="18" charset="0"/>
                <a:cs typeface="Times New Roman" panose="02020603050405020304" pitchFamily="18" charset="0"/>
              </a:rPr>
              <a:t>Tuned</a:t>
            </a:r>
            <a:r>
              <a:rPr lang="en-US" sz="5000" b="1" spc="-150" dirty="0">
                <a:latin typeface="Times New Roman" panose="02020603050405020304" pitchFamily="18" charset="0"/>
                <a:cs typeface="Times New Roman" panose="02020603050405020304" pitchFamily="18" charset="0"/>
              </a:rPr>
              <a:t> </a:t>
            </a:r>
            <a:r>
              <a:rPr lang="en-US" sz="5000" b="1" spc="110" dirty="0">
                <a:latin typeface="Times New Roman" panose="02020603050405020304" pitchFamily="18" charset="0"/>
                <a:cs typeface="Times New Roman" panose="02020603050405020304" pitchFamily="18" charset="0"/>
              </a:rPr>
              <a:t>Models</a:t>
            </a:r>
            <a:endParaRPr lang="en-US" sz="5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a:buFont typeface="Wingdings" panose="05000000000000000000" pitchFamily="2" charset="2"/>
              <a:buChar char="Ø"/>
            </a:pPr>
            <a:r>
              <a:rPr lang="en-US" sz="2200" spc="70" dirty="0">
                <a:latin typeface="Times New Roman" panose="02020603050405020304" pitchFamily="18" charset="0"/>
                <a:cs typeface="Times New Roman" panose="02020603050405020304" pitchFamily="18" charset="0"/>
              </a:rPr>
              <a:t>After</a:t>
            </a:r>
            <a:r>
              <a:rPr lang="en-US" sz="2200" spc="-6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analysis</a:t>
            </a:r>
            <a:r>
              <a:rPr lang="en-US" sz="2200" spc="-60" dirty="0">
                <a:latin typeface="Times New Roman" panose="02020603050405020304" pitchFamily="18" charset="0"/>
                <a:cs typeface="Times New Roman" panose="02020603050405020304" pitchFamily="18" charset="0"/>
              </a:rPr>
              <a:t> </a:t>
            </a:r>
            <a:r>
              <a:rPr lang="en-US" sz="2200" spc="45" dirty="0">
                <a:latin typeface="Times New Roman" panose="02020603050405020304" pitchFamily="18" charset="0"/>
                <a:cs typeface="Times New Roman" panose="02020603050405020304" pitchFamily="18" charset="0"/>
              </a:rPr>
              <a:t>here</a:t>
            </a:r>
            <a:r>
              <a:rPr lang="en-US" sz="2200" spc="-6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are</a:t>
            </a:r>
            <a:r>
              <a:rPr lang="en-US" sz="2200" spc="-65" dirty="0">
                <a:latin typeface="Times New Roman" panose="02020603050405020304" pitchFamily="18" charset="0"/>
                <a:cs typeface="Times New Roman" panose="02020603050405020304" pitchFamily="18" charset="0"/>
              </a:rPr>
              <a:t> </a:t>
            </a:r>
            <a:r>
              <a:rPr lang="en-US" sz="2200" spc="70" dirty="0">
                <a:latin typeface="Times New Roman" panose="02020603050405020304" pitchFamily="18" charset="0"/>
                <a:cs typeface="Times New Roman" panose="02020603050405020304" pitchFamily="18" charset="0"/>
              </a:rPr>
              <a:t>the</a:t>
            </a:r>
            <a:r>
              <a:rPr lang="en-US" sz="2200" spc="-70" dirty="0">
                <a:latin typeface="Times New Roman" panose="02020603050405020304" pitchFamily="18" charset="0"/>
                <a:cs typeface="Times New Roman" panose="02020603050405020304" pitchFamily="18" charset="0"/>
              </a:rPr>
              <a:t> </a:t>
            </a:r>
            <a:r>
              <a:rPr lang="en-US" sz="2200" spc="25" dirty="0">
                <a:latin typeface="Times New Roman" panose="02020603050405020304" pitchFamily="18" charset="0"/>
                <a:cs typeface="Times New Roman" panose="02020603050405020304" pitchFamily="18" charset="0"/>
              </a:rPr>
              <a:t>Feature</a:t>
            </a:r>
            <a:r>
              <a:rPr lang="en-US" sz="2200" spc="-60" dirty="0">
                <a:latin typeface="Times New Roman" panose="02020603050405020304" pitchFamily="18" charset="0"/>
                <a:cs typeface="Times New Roman" panose="02020603050405020304" pitchFamily="18" charset="0"/>
              </a:rPr>
              <a:t> </a:t>
            </a:r>
            <a:r>
              <a:rPr lang="en-US" sz="2200" spc="45" dirty="0">
                <a:latin typeface="Times New Roman" panose="02020603050405020304" pitchFamily="18" charset="0"/>
                <a:cs typeface="Times New Roman" panose="02020603050405020304" pitchFamily="18" charset="0"/>
              </a:rPr>
              <a:t>Importance</a:t>
            </a:r>
            <a:r>
              <a:rPr lang="en-US" sz="2200" spc="-65" dirty="0">
                <a:latin typeface="Times New Roman" panose="02020603050405020304" pitchFamily="18" charset="0"/>
                <a:cs typeface="Times New Roman" panose="02020603050405020304" pitchFamily="18" charset="0"/>
              </a:rPr>
              <a:t> </a:t>
            </a:r>
            <a:r>
              <a:rPr lang="en-US" sz="2200" spc="85" dirty="0">
                <a:latin typeface="Times New Roman" panose="02020603050405020304" pitchFamily="18" charset="0"/>
                <a:cs typeface="Times New Roman" panose="02020603050405020304" pitchFamily="18" charset="0"/>
              </a:rPr>
              <a:t>for</a:t>
            </a:r>
            <a:r>
              <a:rPr lang="en-US" sz="2200" spc="-65" dirty="0">
                <a:latin typeface="Times New Roman" panose="02020603050405020304" pitchFamily="18" charset="0"/>
                <a:cs typeface="Times New Roman" panose="02020603050405020304" pitchFamily="18" charset="0"/>
              </a:rPr>
              <a:t> </a:t>
            </a:r>
            <a:r>
              <a:rPr lang="en-US" sz="2200" spc="90" dirty="0">
                <a:latin typeface="Times New Roman" panose="02020603050405020304" pitchFamily="18" charset="0"/>
                <a:cs typeface="Times New Roman" panose="02020603050405020304" pitchFamily="18" charset="0"/>
              </a:rPr>
              <a:t>both</a:t>
            </a:r>
            <a:r>
              <a:rPr lang="en-US" sz="2200" spc="-65" dirty="0">
                <a:latin typeface="Times New Roman" panose="02020603050405020304" pitchFamily="18" charset="0"/>
                <a:cs typeface="Times New Roman" panose="02020603050405020304" pitchFamily="18" charset="0"/>
              </a:rPr>
              <a:t> </a:t>
            </a:r>
            <a:r>
              <a:rPr lang="en-US" sz="2200" spc="80" dirty="0">
                <a:latin typeface="Times New Roman" panose="02020603050405020304" pitchFamily="18" charset="0"/>
                <a:cs typeface="Times New Roman" panose="02020603050405020304" pitchFamily="18" charset="0"/>
              </a:rPr>
              <a:t>tuned</a:t>
            </a:r>
            <a:r>
              <a:rPr lang="en-US" sz="2200" spc="-60" dirty="0">
                <a:latin typeface="Times New Roman" panose="02020603050405020304" pitchFamily="18" charset="0"/>
                <a:cs typeface="Times New Roman" panose="02020603050405020304" pitchFamily="18" charset="0"/>
              </a:rPr>
              <a:t> </a:t>
            </a:r>
            <a:r>
              <a:rPr lang="en-US" sz="2200" spc="45" dirty="0">
                <a:latin typeface="Times New Roman" panose="02020603050405020304" pitchFamily="18" charset="0"/>
                <a:cs typeface="Times New Roman" panose="02020603050405020304" pitchFamily="18" charset="0"/>
              </a:rPr>
              <a:t>and</a:t>
            </a:r>
            <a:r>
              <a:rPr lang="en-US" sz="2200" spc="-65" dirty="0">
                <a:latin typeface="Times New Roman" panose="02020603050405020304" pitchFamily="18" charset="0"/>
                <a:cs typeface="Times New Roman" panose="02020603050405020304" pitchFamily="18" charset="0"/>
              </a:rPr>
              <a:t> </a:t>
            </a:r>
            <a:r>
              <a:rPr lang="en-US" sz="2200" spc="85" dirty="0">
                <a:latin typeface="Times New Roman" panose="02020603050405020304" pitchFamily="18" charset="0"/>
                <a:cs typeface="Times New Roman" panose="02020603050405020304" pitchFamily="18" charset="0"/>
              </a:rPr>
              <a:t>untuned</a:t>
            </a:r>
            <a:r>
              <a:rPr lang="en-US" sz="2200" spc="-65" dirty="0">
                <a:latin typeface="Times New Roman" panose="02020603050405020304" pitchFamily="18" charset="0"/>
                <a:cs typeface="Times New Roman" panose="02020603050405020304" pitchFamily="18" charset="0"/>
              </a:rPr>
              <a:t> </a:t>
            </a:r>
            <a:r>
              <a:rPr lang="en-US" sz="2200" spc="35" dirty="0">
                <a:latin typeface="Times New Roman" panose="02020603050405020304" pitchFamily="18" charset="0"/>
                <a:cs typeface="Times New Roman" panose="02020603050405020304" pitchFamily="18" charset="0"/>
              </a:rPr>
              <a:t>classification  </a:t>
            </a:r>
            <a:r>
              <a:rPr lang="en-US" sz="2200" spc="40" dirty="0">
                <a:latin typeface="Times New Roman" panose="02020603050405020304" pitchFamily="18" charset="0"/>
                <a:cs typeface="Times New Roman" panose="02020603050405020304" pitchFamily="18" charset="0"/>
              </a:rPr>
              <a:t>models</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object 9">
            <a:extLst>
              <a:ext uri="{FF2B5EF4-FFF2-40B4-BE49-F238E27FC236}">
                <a16:creationId xmlns:a16="http://schemas.microsoft.com/office/drawing/2014/main" id="{BDF3C047-0574-1F68-126F-A063418AC512}"/>
              </a:ext>
            </a:extLst>
          </p:cNvPr>
          <p:cNvSpPr/>
          <p:nvPr/>
        </p:nvSpPr>
        <p:spPr>
          <a:xfrm>
            <a:off x="251926" y="1502229"/>
            <a:ext cx="5844074" cy="5169159"/>
          </a:xfrm>
          <a:prstGeom prst="rect">
            <a:avLst/>
          </a:prstGeom>
          <a:blipFill>
            <a:blip r:embed="rId2"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BE2DE0EF-3442-22C2-A23D-D26B4DCBA700}"/>
              </a:ext>
            </a:extLst>
          </p:cNvPr>
          <p:cNvSpPr/>
          <p:nvPr/>
        </p:nvSpPr>
        <p:spPr>
          <a:xfrm>
            <a:off x="6161314" y="1502229"/>
            <a:ext cx="5778760" cy="5169158"/>
          </a:xfrm>
          <a:prstGeom prst="rect">
            <a:avLst/>
          </a:prstGeom>
          <a:blipFill>
            <a:blip r:embed="rId3" cstate="print"/>
            <a:stretch>
              <a:fillRect/>
            </a:stretch>
          </a:blipFill>
        </p:spPr>
        <p:txBody>
          <a:bodyPr wrap="square" lIns="0" tIns="0" rIns="0" bIns="0" rtlCol="0"/>
          <a:lstStyle/>
          <a:p>
            <a:endParaRPr/>
          </a:p>
        </p:txBody>
      </p:sp>
      <p:pic>
        <p:nvPicPr>
          <p:cNvPr id="4" name="Picture 3"/>
          <p:cNvPicPr>
            <a:picLocks noChangeAspect="1"/>
          </p:cNvPicPr>
          <p:nvPr/>
        </p:nvPicPr>
        <p:blipFill>
          <a:blip r:embed="rId4"/>
          <a:stretch>
            <a:fillRect/>
          </a:stretch>
        </p:blipFill>
        <p:spPr>
          <a:xfrm>
            <a:off x="11213071" y="6059355"/>
            <a:ext cx="987638" cy="798645"/>
          </a:xfrm>
          <a:prstGeom prst="rect">
            <a:avLst/>
          </a:prstGeom>
        </p:spPr>
      </p:pic>
    </p:spTree>
    <p:extLst>
      <p:ext uri="{BB962C8B-B14F-4D97-AF65-F5344CB8AC3E}">
        <p14:creationId xmlns:p14="http://schemas.microsoft.com/office/powerpoint/2010/main" val="15693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US" sz="4500" b="1" spc="75" dirty="0">
                <a:latin typeface="Times New Roman" panose="02020603050405020304" pitchFamily="18" charset="0"/>
                <a:cs typeface="Times New Roman" panose="02020603050405020304" pitchFamily="18" charset="0"/>
              </a:rPr>
              <a:t>Performance</a:t>
            </a:r>
            <a:r>
              <a:rPr lang="en-US" sz="4500" b="1" spc="-145" dirty="0">
                <a:latin typeface="Times New Roman" panose="02020603050405020304" pitchFamily="18" charset="0"/>
                <a:cs typeface="Times New Roman" panose="02020603050405020304" pitchFamily="18" charset="0"/>
              </a:rPr>
              <a:t> </a:t>
            </a:r>
            <a:r>
              <a:rPr lang="en-US" sz="4500" b="1" spc="155" dirty="0">
                <a:latin typeface="Times New Roman" panose="02020603050405020304" pitchFamily="18" charset="0"/>
                <a:cs typeface="Times New Roman" panose="02020603050405020304" pitchFamily="18" charset="0"/>
              </a:rPr>
              <a:t>of</a:t>
            </a:r>
            <a:r>
              <a:rPr lang="en-US" sz="4500" b="1" spc="-145" dirty="0">
                <a:latin typeface="Times New Roman" panose="02020603050405020304" pitchFamily="18" charset="0"/>
                <a:cs typeface="Times New Roman" panose="02020603050405020304" pitchFamily="18" charset="0"/>
              </a:rPr>
              <a:t> </a:t>
            </a:r>
            <a:r>
              <a:rPr lang="en-US" sz="4500" b="1" spc="165" dirty="0">
                <a:latin typeface="Times New Roman" panose="02020603050405020304" pitchFamily="18" charset="0"/>
                <a:cs typeface="Times New Roman" panose="02020603050405020304" pitchFamily="18" charset="0"/>
              </a:rPr>
              <a:t>Model</a:t>
            </a:r>
            <a:r>
              <a:rPr lang="en-US" sz="4500" b="1" spc="-145" dirty="0">
                <a:latin typeface="Times New Roman" panose="02020603050405020304" pitchFamily="18" charset="0"/>
                <a:cs typeface="Times New Roman" panose="02020603050405020304" pitchFamily="18" charset="0"/>
              </a:rPr>
              <a:t> </a:t>
            </a:r>
            <a:r>
              <a:rPr lang="en-US" sz="4500" b="1" spc="95" dirty="0">
                <a:latin typeface="Times New Roman" panose="02020603050405020304" pitchFamily="18" charset="0"/>
                <a:cs typeface="Times New Roman" panose="02020603050405020304" pitchFamily="18" charset="0"/>
              </a:rPr>
              <a:t>using</a:t>
            </a:r>
            <a:r>
              <a:rPr lang="en-US" sz="4500" b="1" spc="-145" dirty="0">
                <a:latin typeface="Times New Roman" panose="02020603050405020304" pitchFamily="18" charset="0"/>
                <a:cs typeface="Times New Roman" panose="02020603050405020304" pitchFamily="18" charset="0"/>
              </a:rPr>
              <a:t> </a:t>
            </a:r>
            <a:r>
              <a:rPr lang="en-US" sz="4500" b="1" spc="-20" dirty="0">
                <a:latin typeface="Times New Roman" panose="02020603050405020304" pitchFamily="18" charset="0"/>
                <a:cs typeface="Times New Roman" panose="02020603050405020304" pitchFamily="18" charset="0"/>
              </a:rPr>
              <a:t>Cross</a:t>
            </a:r>
            <a:r>
              <a:rPr lang="en-US" sz="4500" b="1" spc="-140" dirty="0">
                <a:latin typeface="Times New Roman" panose="02020603050405020304" pitchFamily="18" charset="0"/>
                <a:cs typeface="Times New Roman" panose="02020603050405020304" pitchFamily="18" charset="0"/>
              </a:rPr>
              <a:t> </a:t>
            </a:r>
            <a:r>
              <a:rPr lang="en-US" sz="4500" b="1" spc="105" dirty="0">
                <a:latin typeface="Times New Roman" panose="02020603050405020304" pitchFamily="18" charset="0"/>
                <a:cs typeface="Times New Roman" panose="02020603050405020304" pitchFamily="18" charset="0"/>
              </a:rPr>
              <a:t>Validation</a:t>
            </a:r>
            <a:endParaRPr lang="en-US" sz="4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R="5080">
              <a:lnSpc>
                <a:spcPct val="114999"/>
              </a:lnSpc>
              <a:spcBef>
                <a:spcPts val="100"/>
              </a:spcBef>
              <a:buFont typeface="Wingdings" panose="05000000000000000000" pitchFamily="2" charset="2"/>
              <a:buChar char="Ø"/>
            </a:pPr>
            <a:r>
              <a:rPr lang="en-US" sz="2200" spc="80" dirty="0">
                <a:latin typeface="Times New Roman" panose="02020603050405020304" pitchFamily="18" charset="0"/>
                <a:cs typeface="Times New Roman" panose="02020603050405020304" pitchFamily="18" charset="0"/>
              </a:rPr>
              <a:t>After</a:t>
            </a:r>
            <a:r>
              <a:rPr lang="en-US" sz="2200" spc="-70" dirty="0">
                <a:latin typeface="Times New Roman" panose="02020603050405020304" pitchFamily="18" charset="0"/>
                <a:cs typeface="Times New Roman" panose="02020603050405020304" pitchFamily="18" charset="0"/>
              </a:rPr>
              <a:t> </a:t>
            </a:r>
            <a:r>
              <a:rPr lang="en-US" sz="2200" spc="40" dirty="0">
                <a:latin typeface="Times New Roman" panose="02020603050405020304" pitchFamily="18" charset="0"/>
                <a:cs typeface="Times New Roman" panose="02020603050405020304" pitchFamily="18" charset="0"/>
              </a:rPr>
              <a:t>selecting</a:t>
            </a:r>
            <a:r>
              <a:rPr lang="en-US" sz="2200" spc="-70" dirty="0">
                <a:latin typeface="Times New Roman" panose="02020603050405020304" pitchFamily="18" charset="0"/>
                <a:cs typeface="Times New Roman" panose="02020603050405020304" pitchFamily="18" charset="0"/>
              </a:rPr>
              <a:t> </a:t>
            </a:r>
            <a:r>
              <a:rPr lang="en-US" sz="2200" spc="100" dirty="0">
                <a:latin typeface="Times New Roman" panose="02020603050405020304" pitchFamily="18" charset="0"/>
                <a:cs typeface="Times New Roman" panose="02020603050405020304" pitchFamily="18" charset="0"/>
              </a:rPr>
              <a:t>our</a:t>
            </a:r>
            <a:r>
              <a:rPr lang="en-US" sz="2200" spc="-65" dirty="0">
                <a:latin typeface="Times New Roman" panose="02020603050405020304" pitchFamily="18" charset="0"/>
                <a:cs typeface="Times New Roman" panose="02020603050405020304" pitchFamily="18" charset="0"/>
              </a:rPr>
              <a:t> </a:t>
            </a:r>
            <a:r>
              <a:rPr lang="en-US" sz="2200" spc="25" dirty="0">
                <a:latin typeface="Times New Roman" panose="02020603050405020304" pitchFamily="18" charset="0"/>
                <a:cs typeface="Times New Roman" panose="02020603050405020304" pitchFamily="18" charset="0"/>
              </a:rPr>
              <a:t>Random Forest Classifier</a:t>
            </a:r>
            <a:r>
              <a:rPr lang="en-US" sz="2200" spc="-70" dirty="0">
                <a:latin typeface="Times New Roman" panose="02020603050405020304" pitchFamily="18" charset="0"/>
                <a:cs typeface="Times New Roman" panose="02020603050405020304" pitchFamily="18" charset="0"/>
              </a:rPr>
              <a:t> </a:t>
            </a:r>
            <a:r>
              <a:rPr lang="en-US" sz="2200" spc="75" dirty="0">
                <a:latin typeface="Times New Roman" panose="02020603050405020304" pitchFamily="18" charset="0"/>
                <a:cs typeface="Times New Roman" panose="02020603050405020304" pitchFamily="18" charset="0"/>
              </a:rPr>
              <a:t>model</a:t>
            </a:r>
            <a:r>
              <a:rPr lang="en-US" sz="2200" spc="-70" dirty="0">
                <a:latin typeface="Times New Roman" panose="02020603050405020304" pitchFamily="18" charset="0"/>
                <a:cs typeface="Times New Roman" panose="02020603050405020304" pitchFamily="18" charset="0"/>
              </a:rPr>
              <a:t> </a:t>
            </a:r>
            <a:r>
              <a:rPr lang="en-US" sz="2200" spc="60" dirty="0">
                <a:latin typeface="Times New Roman" panose="02020603050405020304" pitchFamily="18" charset="0"/>
                <a:cs typeface="Times New Roman" panose="02020603050405020304" pitchFamily="18" charset="0"/>
              </a:rPr>
              <a:t>we</a:t>
            </a:r>
            <a:r>
              <a:rPr lang="en-US" sz="2200" spc="-65" dirty="0">
                <a:latin typeface="Times New Roman" panose="02020603050405020304" pitchFamily="18" charset="0"/>
                <a:cs typeface="Times New Roman" panose="02020603050405020304" pitchFamily="18" charset="0"/>
              </a:rPr>
              <a:t> </a:t>
            </a:r>
            <a:r>
              <a:rPr lang="en-US" sz="2200" spc="30" dirty="0">
                <a:latin typeface="Times New Roman" panose="02020603050405020304" pitchFamily="18" charset="0"/>
                <a:cs typeface="Times New Roman" panose="02020603050405020304" pitchFamily="18" charset="0"/>
              </a:rPr>
              <a:t>can</a:t>
            </a:r>
            <a:r>
              <a:rPr lang="en-US" sz="2200" spc="-70" dirty="0">
                <a:latin typeface="Times New Roman" panose="02020603050405020304" pitchFamily="18" charset="0"/>
                <a:cs typeface="Times New Roman" panose="02020603050405020304" pitchFamily="18" charset="0"/>
              </a:rPr>
              <a:t> </a:t>
            </a:r>
            <a:r>
              <a:rPr lang="en-US" sz="2200" spc="-50" dirty="0">
                <a:latin typeface="Times New Roman" panose="02020603050405020304" pitchFamily="18" charset="0"/>
                <a:cs typeface="Times New Roman" panose="02020603050405020304" pitchFamily="18" charset="0"/>
              </a:rPr>
              <a:t>see</a:t>
            </a:r>
            <a:r>
              <a:rPr lang="en-US" sz="2200" spc="-70" dirty="0">
                <a:latin typeface="Times New Roman" panose="02020603050405020304" pitchFamily="18" charset="0"/>
                <a:cs typeface="Times New Roman" panose="02020603050405020304" pitchFamily="18" charset="0"/>
              </a:rPr>
              <a:t> </a:t>
            </a:r>
            <a:r>
              <a:rPr lang="en-US" sz="2200" spc="60" dirty="0">
                <a:latin typeface="Times New Roman" panose="02020603050405020304" pitchFamily="18" charset="0"/>
                <a:cs typeface="Times New Roman" panose="02020603050405020304" pitchFamily="18" charset="0"/>
              </a:rPr>
              <a:t>performance</a:t>
            </a:r>
            <a:r>
              <a:rPr lang="en-US" sz="2200" spc="-65" dirty="0">
                <a:latin typeface="Times New Roman" panose="02020603050405020304" pitchFamily="18" charset="0"/>
                <a:cs typeface="Times New Roman" panose="02020603050405020304" pitchFamily="18" charset="0"/>
              </a:rPr>
              <a:t> </a:t>
            </a:r>
            <a:r>
              <a:rPr lang="en-US" sz="2200" spc="90" dirty="0">
                <a:latin typeface="Times New Roman" panose="02020603050405020304" pitchFamily="18" charset="0"/>
                <a:cs typeface="Times New Roman" panose="02020603050405020304" pitchFamily="18" charset="0"/>
              </a:rPr>
              <a:t>of</a:t>
            </a:r>
            <a:r>
              <a:rPr lang="en-US" sz="2200" spc="-70" dirty="0">
                <a:latin typeface="Times New Roman" panose="02020603050405020304" pitchFamily="18" charset="0"/>
                <a:cs typeface="Times New Roman" panose="02020603050405020304" pitchFamily="18" charset="0"/>
              </a:rPr>
              <a:t> </a:t>
            </a:r>
            <a:r>
              <a:rPr lang="en-US" sz="2200" spc="100" dirty="0">
                <a:latin typeface="Times New Roman" panose="02020603050405020304" pitchFamily="18" charset="0"/>
                <a:cs typeface="Times New Roman" panose="02020603050405020304" pitchFamily="18" charset="0"/>
              </a:rPr>
              <a:t>our  </a:t>
            </a:r>
            <a:r>
              <a:rPr lang="en-US" sz="2200" spc="75" dirty="0">
                <a:latin typeface="Times New Roman" panose="02020603050405020304" pitchFamily="18" charset="0"/>
                <a:cs typeface="Times New Roman" panose="02020603050405020304" pitchFamily="18" charset="0"/>
              </a:rPr>
              <a:t>model </a:t>
            </a:r>
            <a:r>
              <a:rPr lang="en-US" sz="2200" spc="50" dirty="0">
                <a:latin typeface="Times New Roman" panose="02020603050405020304" pitchFamily="18" charset="0"/>
                <a:cs typeface="Times New Roman" panose="02020603050405020304" pitchFamily="18" charset="0"/>
              </a:rPr>
              <a:t>using</a:t>
            </a:r>
            <a:r>
              <a:rPr lang="en-US" sz="2200" spc="-33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cross </a:t>
            </a:r>
            <a:r>
              <a:rPr lang="en-US" sz="2200" spc="60" dirty="0">
                <a:latin typeface="Times New Roman" panose="02020603050405020304" pitchFamily="18" charset="0"/>
                <a:cs typeface="Times New Roman" panose="02020603050405020304" pitchFamily="18" charset="0"/>
              </a:rPr>
              <a:t>validation.</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2200" spc="80" dirty="0">
                <a:solidFill>
                  <a:srgbClr val="212121"/>
                </a:solidFill>
                <a:latin typeface="Times New Roman" panose="02020603050405020304" pitchFamily="18" charset="0"/>
                <a:cs typeface="Times New Roman" panose="02020603050405020304" pitchFamily="18" charset="0"/>
              </a:rPr>
              <a:t>According</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105" dirty="0">
                <a:solidFill>
                  <a:srgbClr val="212121"/>
                </a:solidFill>
                <a:latin typeface="Times New Roman" panose="02020603050405020304" pitchFamily="18" charset="0"/>
                <a:cs typeface="Times New Roman" panose="02020603050405020304" pitchFamily="18" charset="0"/>
              </a:rPr>
              <a:t>to</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cross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validate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method</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of</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sklearn:</a:t>
            </a:r>
            <a:endParaRPr lang="en-US" sz="2200" dirty="0">
              <a:latin typeface="Times New Roman" panose="02020603050405020304" pitchFamily="18" charset="0"/>
              <a:cs typeface="Times New Roman" panose="02020603050405020304" pitchFamily="18" charset="0"/>
            </a:endParaRPr>
          </a:p>
          <a:p>
            <a:pPr marR="1464945" algn="just">
              <a:lnSpc>
                <a:spcPct val="114999"/>
              </a:lnSpc>
              <a:buFont typeface="Wingdings" panose="05000000000000000000" pitchFamily="2" charset="2"/>
              <a:buChar char="v"/>
            </a:pPr>
            <a:r>
              <a:rPr lang="en-US" sz="2200" spc="4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time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for</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fitting</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estimator</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105" dirty="0">
                <a:solidFill>
                  <a:srgbClr val="212121"/>
                </a:solidFill>
                <a:latin typeface="Times New Roman" panose="02020603050405020304" pitchFamily="18" charset="0"/>
                <a:cs typeface="Times New Roman" panose="02020603050405020304" pitchFamily="18" charset="0"/>
              </a:rPr>
              <a:t>on</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train</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set</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20" dirty="0">
                <a:solidFill>
                  <a:srgbClr val="212121"/>
                </a:solidFill>
                <a:latin typeface="Times New Roman" panose="02020603050405020304" pitchFamily="18" charset="0"/>
                <a:cs typeface="Times New Roman" panose="02020603050405020304" pitchFamily="18" charset="0"/>
              </a:rPr>
              <a:t>1.67159  </a:t>
            </a:r>
          </a:p>
          <a:p>
            <a:pPr marR="1464945" algn="just">
              <a:lnSpc>
                <a:spcPct val="114999"/>
              </a:lnSpc>
              <a:buFont typeface="Wingdings" panose="05000000000000000000" pitchFamily="2" charset="2"/>
              <a:buChar char="v"/>
            </a:pPr>
            <a:r>
              <a:rPr lang="en-US" sz="2200" spc="4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time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for</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scoring</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estimator</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105" dirty="0">
                <a:solidFill>
                  <a:srgbClr val="212121"/>
                </a:solidFill>
                <a:latin typeface="Times New Roman" panose="02020603050405020304" pitchFamily="18" charset="0"/>
                <a:cs typeface="Times New Roman" panose="02020603050405020304" pitchFamily="18" charset="0"/>
              </a:rPr>
              <a:t>on</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the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test</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set</a:t>
            </a:r>
            <a:r>
              <a:rPr lang="en-US" sz="2200" spc="-7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5" dirty="0">
                <a:solidFill>
                  <a:srgbClr val="212121"/>
                </a:solidFill>
                <a:latin typeface="Times New Roman" panose="02020603050405020304" pitchFamily="18" charset="0"/>
                <a:cs typeface="Times New Roman" panose="02020603050405020304" pitchFamily="18" charset="0"/>
              </a:rPr>
              <a:t>0.1791  </a:t>
            </a:r>
          </a:p>
          <a:p>
            <a:pPr marR="1464945" algn="just">
              <a:lnSpc>
                <a:spcPct val="114999"/>
              </a:lnSpc>
              <a:buFont typeface="Wingdings" panose="05000000000000000000" pitchFamily="2" charset="2"/>
              <a:buChar char="v"/>
            </a:pPr>
            <a:r>
              <a:rPr lang="en-US" sz="2200" spc="40" dirty="0">
                <a:solidFill>
                  <a:srgbClr val="212121"/>
                </a:solidFill>
                <a:latin typeface="Times New Roman" panose="02020603050405020304" pitchFamily="18" charset="0"/>
                <a:cs typeface="Times New Roman" panose="02020603050405020304" pitchFamily="18" charset="0"/>
              </a:rPr>
              <a:t>The</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Accuracy</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for</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Estimator</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0.83324</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286394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US" sz="4500" b="1" spc="75" dirty="0">
                <a:latin typeface="Times New Roman" panose="02020603050405020304" pitchFamily="18" charset="0"/>
                <a:cs typeface="Times New Roman" panose="02020603050405020304" pitchFamily="18" charset="0"/>
              </a:rPr>
              <a:t>Application for Decision Making</a:t>
            </a:r>
            <a:endParaRPr lang="en-US" sz="4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0" indent="0">
              <a:buNone/>
            </a:pPr>
            <a:endParaRPr lang="en-IN" dirty="0"/>
          </a:p>
        </p:txBody>
      </p:sp>
      <p:pic>
        <p:nvPicPr>
          <p:cNvPr id="6" name="Picture 5">
            <a:extLst>
              <a:ext uri="{FF2B5EF4-FFF2-40B4-BE49-F238E27FC236}">
                <a16:creationId xmlns:a16="http://schemas.microsoft.com/office/drawing/2014/main" id="{AE497F23-3313-596A-B12D-D772D6DEDE9A}"/>
              </a:ext>
            </a:extLst>
          </p:cNvPr>
          <p:cNvPicPr>
            <a:picLocks noChangeAspect="1"/>
          </p:cNvPicPr>
          <p:nvPr/>
        </p:nvPicPr>
        <p:blipFill>
          <a:blip r:embed="rId2"/>
          <a:stretch>
            <a:fillRect/>
          </a:stretch>
        </p:blipFill>
        <p:spPr>
          <a:xfrm>
            <a:off x="205273" y="990436"/>
            <a:ext cx="11800112" cy="5755596"/>
          </a:xfrm>
          <a:prstGeom prst="rect">
            <a:avLst/>
          </a:prstGeom>
        </p:spPr>
      </p:pic>
      <p:pic>
        <p:nvPicPr>
          <p:cNvPr id="7" name="Picture 6">
            <a:extLst>
              <a:ext uri="{FF2B5EF4-FFF2-40B4-BE49-F238E27FC236}">
                <a16:creationId xmlns:a16="http://schemas.microsoft.com/office/drawing/2014/main" id="{99B7A0F1-E355-C37C-E855-8DC0136EBB6F}"/>
              </a:ext>
            </a:extLst>
          </p:cNvPr>
          <p:cNvPicPr>
            <a:picLocks noChangeAspect="1"/>
          </p:cNvPicPr>
          <p:nvPr/>
        </p:nvPicPr>
        <p:blipFill>
          <a:blip r:embed="rId3"/>
          <a:stretch>
            <a:fillRect/>
          </a:stretch>
        </p:blipFill>
        <p:spPr>
          <a:xfrm>
            <a:off x="10767527" y="5557396"/>
            <a:ext cx="1256518" cy="1188636"/>
          </a:xfrm>
          <a:prstGeom prst="rect">
            <a:avLst/>
          </a:prstGeom>
        </p:spPr>
      </p:pic>
    </p:spTree>
    <p:extLst>
      <p:ext uri="{BB962C8B-B14F-4D97-AF65-F5344CB8AC3E}">
        <p14:creationId xmlns:p14="http://schemas.microsoft.com/office/powerpoint/2010/main" val="755661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IN" sz="6000" b="1" spc="35" dirty="0">
                <a:latin typeface="Times New Roman" panose="02020603050405020304" pitchFamily="18" charset="0"/>
                <a:cs typeface="Times New Roman" panose="02020603050405020304" pitchFamily="18" charset="0"/>
              </a:rPr>
              <a:t>Challenges</a:t>
            </a:r>
            <a:r>
              <a:rPr lang="en-IN" sz="6000" b="1" spc="-190"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Faced</a:t>
            </a:r>
            <a:endParaRPr lang="en-US"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a:bodyPr>
          <a:lstStyle/>
          <a:p>
            <a:pPr marL="370205" indent="-358140">
              <a:lnSpc>
                <a:spcPts val="1950"/>
              </a:lnSpc>
              <a:buSzPct val="154545"/>
              <a:buFont typeface="Wingdings" panose="05000000000000000000" pitchFamily="2" charset="2"/>
              <a:buChar char="v"/>
              <a:tabLst>
                <a:tab pos="370205" algn="l"/>
                <a:tab pos="370840" algn="l"/>
              </a:tabLst>
            </a:pPr>
            <a:endParaRPr lang="en-US" sz="2200" spc="55" dirty="0">
              <a:solidFill>
                <a:srgbClr val="212121"/>
              </a:solidFill>
              <a:latin typeface="Times New Roman" panose="02020603050405020304" pitchFamily="18" charset="0"/>
              <a:cs typeface="Times New Roman" panose="02020603050405020304" pitchFamily="18" charset="0"/>
            </a:endParaRPr>
          </a:p>
          <a:p>
            <a:pPr marL="370205" indent="-358140">
              <a:lnSpc>
                <a:spcPct val="100000"/>
              </a:lnSpc>
              <a:buSzPct val="154545"/>
              <a:buFont typeface="Wingdings" panose="05000000000000000000" pitchFamily="2" charset="2"/>
              <a:buChar char="v"/>
              <a:tabLst>
                <a:tab pos="370205" algn="l"/>
                <a:tab pos="370840" algn="l"/>
              </a:tabLst>
            </a:pPr>
            <a:r>
              <a:rPr lang="en-US" sz="2200" spc="55" dirty="0">
                <a:solidFill>
                  <a:srgbClr val="212121"/>
                </a:solidFill>
                <a:latin typeface="Times New Roman" panose="02020603050405020304" pitchFamily="18" charset="0"/>
                <a:cs typeface="Times New Roman" panose="02020603050405020304" pitchFamily="18" charset="0"/>
              </a:rPr>
              <a:t>Handling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understanding</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varied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banking</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data.(30000</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number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records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24</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number</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fields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35" dirty="0">
                <a:solidFill>
                  <a:srgbClr val="212121"/>
                </a:solidFill>
                <a:latin typeface="Times New Roman" panose="02020603050405020304" pitchFamily="18" charset="0"/>
                <a:cs typeface="Times New Roman" panose="02020603050405020304" pitchFamily="18" charset="0"/>
              </a:rPr>
              <a:t>Columns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with</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improper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data</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type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wrong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values.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40" dirty="0">
                <a:solidFill>
                  <a:srgbClr val="212121"/>
                </a:solidFill>
                <a:latin typeface="Times New Roman" panose="02020603050405020304" pitchFamily="18" charset="0"/>
                <a:cs typeface="Times New Roman" panose="02020603050405020304" pitchFamily="18" charset="0"/>
              </a:rPr>
              <a:t>Combining,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creating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removing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columns.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10" dirty="0">
                <a:solidFill>
                  <a:srgbClr val="212121"/>
                </a:solidFill>
                <a:latin typeface="Times New Roman" panose="02020603050405020304" pitchFamily="18" charset="0"/>
                <a:cs typeface="Times New Roman" panose="02020603050405020304" pitchFamily="18" charset="0"/>
              </a:rPr>
              <a:t>Records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containing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more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than</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50%</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nan</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values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replacing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it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with</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substitutes.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30" dirty="0">
                <a:solidFill>
                  <a:srgbClr val="212121"/>
                </a:solidFill>
                <a:latin typeface="Times New Roman" panose="02020603050405020304" pitchFamily="18" charset="0"/>
                <a:cs typeface="Times New Roman" panose="02020603050405020304" pitchFamily="18" charset="0"/>
              </a:rPr>
              <a:t>Removing</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replacing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outliers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from</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dependent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independent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variables.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30" dirty="0">
                <a:solidFill>
                  <a:srgbClr val="212121"/>
                </a:solidFill>
                <a:latin typeface="Times New Roman" panose="02020603050405020304" pitchFamily="18" charset="0"/>
                <a:cs typeface="Times New Roman" panose="02020603050405020304" pitchFamily="18" charset="0"/>
              </a:rPr>
              <a:t>Reducing</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skewness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from</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the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variables.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20" dirty="0">
                <a:solidFill>
                  <a:srgbClr val="212121"/>
                </a:solidFill>
                <a:latin typeface="Times New Roman" panose="02020603050405020304" pitchFamily="18" charset="0"/>
                <a:cs typeface="Times New Roman" panose="02020603050405020304" pitchFamily="18" charset="0"/>
              </a:rPr>
              <a:t>Feature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selections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for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ML</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Model.</a:t>
            </a:r>
            <a:endParaRPr lang="en-US" sz="2200" dirty="0">
              <a:latin typeface="Times New Roman" panose="02020603050405020304" pitchFamily="18" charset="0"/>
              <a:cs typeface="Times New Roman" panose="02020603050405020304" pitchFamily="18" charset="0"/>
            </a:endParaRPr>
          </a:p>
          <a:p>
            <a:pPr marL="370205" marR="5080" indent="-358140">
              <a:lnSpc>
                <a:spcPct val="100000"/>
              </a:lnSpc>
              <a:spcBef>
                <a:spcPts val="630"/>
              </a:spcBef>
              <a:buSzPct val="154545"/>
              <a:buFont typeface="Wingdings" panose="05000000000000000000" pitchFamily="2" charset="2"/>
              <a:buChar char="v"/>
              <a:tabLst>
                <a:tab pos="370205" algn="l"/>
                <a:tab pos="370840" algn="l"/>
              </a:tabLst>
            </a:pPr>
            <a:r>
              <a:rPr lang="en-US" sz="2200" spc="45" dirty="0">
                <a:solidFill>
                  <a:srgbClr val="212121"/>
                </a:solidFill>
                <a:latin typeface="Times New Roman" panose="02020603050405020304" pitchFamily="18" charset="0"/>
                <a:cs typeface="Times New Roman" panose="02020603050405020304" pitchFamily="18" charset="0"/>
              </a:rPr>
              <a:t>Converting columns </a:t>
            </a:r>
            <a:r>
              <a:rPr lang="en-US" sz="2200" spc="85" dirty="0">
                <a:solidFill>
                  <a:srgbClr val="212121"/>
                </a:solidFill>
                <a:latin typeface="Times New Roman" panose="02020603050405020304" pitchFamily="18" charset="0"/>
                <a:cs typeface="Times New Roman" panose="02020603050405020304" pitchFamily="18" charset="0"/>
              </a:rPr>
              <a:t>with </a:t>
            </a:r>
            <a:r>
              <a:rPr lang="en-US" sz="2200" spc="25" dirty="0">
                <a:solidFill>
                  <a:srgbClr val="212121"/>
                </a:solidFill>
                <a:latin typeface="Times New Roman" panose="02020603050405020304" pitchFamily="18" charset="0"/>
                <a:cs typeface="Times New Roman" panose="02020603050405020304" pitchFamily="18" charset="0"/>
              </a:rPr>
              <a:t>categorical </a:t>
            </a:r>
            <a:r>
              <a:rPr lang="en-US" sz="2200" spc="15" dirty="0">
                <a:solidFill>
                  <a:srgbClr val="212121"/>
                </a:solidFill>
                <a:latin typeface="Times New Roman" panose="02020603050405020304" pitchFamily="18" charset="0"/>
                <a:cs typeface="Times New Roman" panose="02020603050405020304" pitchFamily="18" charset="0"/>
              </a:rPr>
              <a:t>variables </a:t>
            </a:r>
            <a:r>
              <a:rPr lang="en-US" sz="2200" spc="70" dirty="0">
                <a:solidFill>
                  <a:srgbClr val="212121"/>
                </a:solidFill>
                <a:latin typeface="Times New Roman" panose="02020603050405020304" pitchFamily="18" charset="0"/>
                <a:cs typeface="Times New Roman" panose="02020603050405020304" pitchFamily="18" charset="0"/>
              </a:rPr>
              <a:t>to </a:t>
            </a:r>
            <a:r>
              <a:rPr lang="en-US" sz="2200" spc="45" dirty="0">
                <a:solidFill>
                  <a:srgbClr val="212121"/>
                </a:solidFill>
                <a:latin typeface="Times New Roman" panose="02020603050405020304" pitchFamily="18" charset="0"/>
                <a:cs typeface="Times New Roman" panose="02020603050405020304" pitchFamily="18" charset="0"/>
              </a:rPr>
              <a:t>integer type </a:t>
            </a:r>
            <a:r>
              <a:rPr lang="en-US" sz="2200" spc="35" dirty="0">
                <a:solidFill>
                  <a:srgbClr val="212121"/>
                </a:solidFill>
                <a:latin typeface="Times New Roman" panose="02020603050405020304" pitchFamily="18" charset="0"/>
                <a:cs typeface="Times New Roman" panose="02020603050405020304" pitchFamily="18" charset="0"/>
              </a:rPr>
              <a:t>and </a:t>
            </a:r>
            <a:r>
              <a:rPr lang="en-US" sz="2200" spc="20" dirty="0">
                <a:solidFill>
                  <a:srgbClr val="212121"/>
                </a:solidFill>
                <a:latin typeface="Times New Roman" panose="02020603050405020304" pitchFamily="18" charset="0"/>
                <a:cs typeface="Times New Roman" panose="02020603050405020304" pitchFamily="18" charset="0"/>
              </a:rPr>
              <a:t>scaling </a:t>
            </a:r>
            <a:r>
              <a:rPr lang="en-US" sz="2200" spc="45" dirty="0">
                <a:solidFill>
                  <a:srgbClr val="212121"/>
                </a:solidFill>
                <a:latin typeface="Times New Roman" panose="02020603050405020304" pitchFamily="18" charset="0"/>
                <a:cs typeface="Times New Roman" panose="02020603050405020304" pitchFamily="18" charset="0"/>
              </a:rPr>
              <a:t>numerical </a:t>
            </a:r>
            <a:r>
              <a:rPr lang="en-US" sz="2200" spc="15" dirty="0">
                <a:solidFill>
                  <a:srgbClr val="212121"/>
                </a:solidFill>
                <a:latin typeface="Times New Roman" panose="02020603050405020304" pitchFamily="18" charset="0"/>
                <a:cs typeface="Times New Roman" panose="02020603050405020304" pitchFamily="18" charset="0"/>
              </a:rPr>
              <a:t>variables </a:t>
            </a:r>
            <a:r>
              <a:rPr lang="en-US" sz="2200" spc="65" dirty="0">
                <a:solidFill>
                  <a:srgbClr val="212121"/>
                </a:solidFill>
                <a:latin typeface="Times New Roman" panose="02020603050405020304" pitchFamily="18" charset="0"/>
                <a:cs typeface="Times New Roman" panose="02020603050405020304" pitchFamily="18" charset="0"/>
              </a:rPr>
              <a:t>for </a:t>
            </a:r>
            <a:r>
              <a:rPr lang="en-US" sz="2200" spc="25" dirty="0">
                <a:solidFill>
                  <a:srgbClr val="212121"/>
                </a:solidFill>
                <a:latin typeface="Times New Roman" panose="02020603050405020304" pitchFamily="18" charset="0"/>
                <a:cs typeface="Times New Roman" panose="02020603050405020304" pitchFamily="18" charset="0"/>
              </a:rPr>
              <a:t>Classification  </a:t>
            </a:r>
            <a:r>
              <a:rPr lang="en-US" sz="2200" spc="20" dirty="0">
                <a:solidFill>
                  <a:srgbClr val="212121"/>
                </a:solidFill>
                <a:latin typeface="Times New Roman" panose="02020603050405020304" pitchFamily="18" charset="0"/>
                <a:cs typeface="Times New Roman" panose="02020603050405020304" pitchFamily="18" charset="0"/>
              </a:rPr>
              <a:t>models.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140"/>
              </a:spcBef>
              <a:buSzPct val="154545"/>
              <a:buFont typeface="Wingdings" panose="05000000000000000000" pitchFamily="2" charset="2"/>
              <a:buChar char="v"/>
              <a:tabLst>
                <a:tab pos="370205" algn="l"/>
                <a:tab pos="370840" algn="l"/>
              </a:tabLst>
            </a:pPr>
            <a:r>
              <a:rPr lang="en-US" sz="2200" spc="40" dirty="0">
                <a:solidFill>
                  <a:srgbClr val="212121"/>
                </a:solidFill>
                <a:latin typeface="Times New Roman" panose="02020603050405020304" pitchFamily="18" charset="0"/>
                <a:cs typeface="Times New Roman" panose="02020603050405020304" pitchFamily="18" charset="0"/>
              </a:rPr>
              <a:t>Performing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choosing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right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kind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model.</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509"/>
              </a:spcBef>
              <a:buSzPct val="154545"/>
              <a:buFont typeface="Wingdings" panose="05000000000000000000" pitchFamily="2" charset="2"/>
              <a:buChar char="v"/>
              <a:tabLst>
                <a:tab pos="370205" algn="l"/>
                <a:tab pos="370840" algn="l"/>
              </a:tabLst>
            </a:pPr>
            <a:r>
              <a:rPr lang="en-US" sz="2200" spc="35" dirty="0">
                <a:solidFill>
                  <a:srgbClr val="212121"/>
                </a:solidFill>
                <a:latin typeface="Times New Roman" panose="02020603050405020304" pitchFamily="18" charset="0"/>
                <a:cs typeface="Times New Roman" panose="02020603050405020304" pitchFamily="18" charset="0"/>
              </a:rPr>
              <a:t>Hyperparameter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Tuning</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consumed</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lot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time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and</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computational</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resources</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16213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186612" y="111968"/>
            <a:ext cx="11818773" cy="877078"/>
          </a:xfrm>
          <a:solidFill>
            <a:schemeClr val="accent6">
              <a:lumMod val="60000"/>
              <a:lumOff val="40000"/>
            </a:schemeClr>
          </a:solidFill>
          <a:ln>
            <a:solidFill>
              <a:schemeClr val="accent2">
                <a:lumMod val="60000"/>
                <a:lumOff val="40000"/>
              </a:schemeClr>
            </a:solidFill>
          </a:ln>
        </p:spPr>
        <p:txBody>
          <a:bodyPr>
            <a:noAutofit/>
          </a:bodyPr>
          <a:lstStyle/>
          <a:p>
            <a:pPr marL="12700" algn="ctr">
              <a:lnSpc>
                <a:spcPct val="100000"/>
              </a:lnSpc>
              <a:spcBef>
                <a:spcPts val="100"/>
              </a:spcBef>
            </a:pPr>
            <a:r>
              <a:rPr lang="en-IN" sz="6000" b="1" spc="85" dirty="0">
                <a:latin typeface="Times New Roman" panose="02020603050405020304" pitchFamily="18" charset="0"/>
                <a:cs typeface="Times New Roman" panose="02020603050405020304" pitchFamily="18" charset="0"/>
              </a:rPr>
              <a:t>Conclusion</a:t>
            </a:r>
            <a:endParaRPr lang="en-US"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186613" y="989046"/>
            <a:ext cx="11818774" cy="5756986"/>
          </a:xfrm>
          <a:solidFill>
            <a:schemeClr val="accent1">
              <a:lumMod val="60000"/>
              <a:lumOff val="40000"/>
            </a:schemeClr>
          </a:solidFill>
        </p:spPr>
        <p:txBody>
          <a:bodyPr>
            <a:normAutofit lnSpcReduction="10000"/>
          </a:bodyPr>
          <a:lstStyle/>
          <a:p>
            <a:pPr marL="391160" indent="-379095">
              <a:lnSpc>
                <a:spcPct val="110000"/>
              </a:lnSpc>
              <a:spcBef>
                <a:spcPts val="100"/>
              </a:spcBef>
              <a:buSzPct val="130769"/>
              <a:buFont typeface="Wingdings" panose="05000000000000000000" pitchFamily="2" charset="2"/>
              <a:buChar char="v"/>
              <a:tabLst>
                <a:tab pos="391160" algn="l"/>
                <a:tab pos="391795" algn="l"/>
              </a:tabLst>
            </a:pPr>
            <a:r>
              <a:rPr lang="en-US" sz="2200" spc="30" dirty="0">
                <a:solidFill>
                  <a:srgbClr val="212121"/>
                </a:solidFill>
                <a:latin typeface="Times New Roman" panose="02020603050405020304" pitchFamily="18" charset="0"/>
                <a:cs typeface="Times New Roman" panose="02020603050405020304" pitchFamily="18" charset="0"/>
              </a:rPr>
              <a:t>The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number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people</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who</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will</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default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their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payment</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much</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less</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than</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number</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people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5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people</a:t>
            </a:r>
            <a:r>
              <a:rPr lang="en-US" sz="2200" dirty="0">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who</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will</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pay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time</a:t>
            </a:r>
            <a:endParaRPr lang="en-US" sz="2200" dirty="0">
              <a:latin typeface="Times New Roman" panose="02020603050405020304" pitchFamily="18" charset="0"/>
              <a:cs typeface="Times New Roman" panose="02020603050405020304" pitchFamily="18" charset="0"/>
            </a:endParaRPr>
          </a:p>
          <a:p>
            <a:pPr marL="391160" marR="5080" indent="-379095">
              <a:lnSpc>
                <a:spcPct val="110000"/>
              </a:lnSpc>
              <a:spcBef>
                <a:spcPts val="75"/>
              </a:spcBef>
              <a:buSzPct val="130769"/>
              <a:buFont typeface="Wingdings" panose="05000000000000000000" pitchFamily="2" charset="2"/>
              <a:buChar char="v"/>
              <a:tabLst>
                <a:tab pos="391160" algn="l"/>
                <a:tab pos="391795" algn="l"/>
              </a:tabLst>
            </a:pPr>
            <a:r>
              <a:rPr lang="en-US" sz="2200" spc="30" dirty="0">
                <a:solidFill>
                  <a:srgbClr val="212121"/>
                </a:solidFill>
                <a:latin typeface="Times New Roman" panose="02020603050405020304" pitchFamily="18" charset="0"/>
                <a:cs typeface="Times New Roman" panose="02020603050405020304" pitchFamily="18" charset="0"/>
              </a:rPr>
              <a:t>The </a:t>
            </a:r>
            <a:r>
              <a:rPr lang="en-US" sz="2200" spc="60" dirty="0">
                <a:solidFill>
                  <a:srgbClr val="212121"/>
                </a:solidFill>
                <a:latin typeface="Times New Roman" panose="02020603050405020304" pitchFamily="18" charset="0"/>
                <a:cs typeface="Times New Roman" panose="02020603050405020304" pitchFamily="18" charset="0"/>
              </a:rPr>
              <a:t>Number </a:t>
            </a:r>
            <a:r>
              <a:rPr lang="en-US" sz="2200" spc="70" dirty="0">
                <a:solidFill>
                  <a:srgbClr val="212121"/>
                </a:solidFill>
                <a:latin typeface="Times New Roman" panose="02020603050405020304" pitchFamily="18" charset="0"/>
                <a:cs typeface="Times New Roman" panose="02020603050405020304" pitchFamily="18" charset="0"/>
              </a:rPr>
              <a:t>of </a:t>
            </a:r>
            <a:r>
              <a:rPr lang="en-US" sz="2200" spc="10" dirty="0">
                <a:solidFill>
                  <a:srgbClr val="212121"/>
                </a:solidFill>
                <a:latin typeface="Times New Roman" panose="02020603050405020304" pitchFamily="18" charset="0"/>
                <a:cs typeface="Times New Roman" panose="02020603050405020304" pitchFamily="18" charset="0"/>
              </a:rPr>
              <a:t>females </a:t>
            </a:r>
            <a:r>
              <a:rPr lang="en-US" sz="2200" spc="5" dirty="0">
                <a:solidFill>
                  <a:srgbClr val="212121"/>
                </a:solidFill>
                <a:latin typeface="Times New Roman" panose="02020603050405020304" pitchFamily="18" charset="0"/>
                <a:cs typeface="Times New Roman" panose="02020603050405020304" pitchFamily="18" charset="0"/>
              </a:rPr>
              <a:t>are </a:t>
            </a:r>
            <a:r>
              <a:rPr lang="en-US" sz="2200" spc="80" dirty="0">
                <a:solidFill>
                  <a:srgbClr val="212121"/>
                </a:solidFill>
                <a:latin typeface="Times New Roman" panose="02020603050405020304" pitchFamily="18" charset="0"/>
                <a:cs typeface="Times New Roman" panose="02020603050405020304" pitchFamily="18" charset="0"/>
              </a:rPr>
              <a:t>much </a:t>
            </a:r>
            <a:r>
              <a:rPr lang="en-US" sz="2200" spc="55" dirty="0">
                <a:solidFill>
                  <a:srgbClr val="212121"/>
                </a:solidFill>
                <a:latin typeface="Times New Roman" panose="02020603050405020304" pitchFamily="18" charset="0"/>
                <a:cs typeface="Times New Roman" panose="02020603050405020304" pitchFamily="18" charset="0"/>
              </a:rPr>
              <a:t>more </a:t>
            </a:r>
            <a:r>
              <a:rPr lang="en-US" sz="2200" spc="65" dirty="0">
                <a:solidFill>
                  <a:srgbClr val="212121"/>
                </a:solidFill>
                <a:latin typeface="Times New Roman" panose="02020603050405020304" pitchFamily="18" charset="0"/>
                <a:cs typeface="Times New Roman" panose="02020603050405020304" pitchFamily="18" charset="0"/>
              </a:rPr>
              <a:t>than </a:t>
            </a:r>
            <a:r>
              <a:rPr lang="en-US" sz="2200" dirty="0">
                <a:solidFill>
                  <a:srgbClr val="212121"/>
                </a:solidFill>
                <a:latin typeface="Times New Roman" panose="02020603050405020304" pitchFamily="18" charset="0"/>
                <a:cs typeface="Times New Roman" panose="02020603050405020304" pitchFamily="18" charset="0"/>
              </a:rPr>
              <a:t>males </a:t>
            </a:r>
            <a:r>
              <a:rPr lang="en-US" sz="2200" spc="95" dirty="0">
                <a:solidFill>
                  <a:srgbClr val="212121"/>
                </a:solidFill>
                <a:latin typeface="Times New Roman" panose="02020603050405020304" pitchFamily="18" charset="0"/>
                <a:cs typeface="Times New Roman" panose="02020603050405020304" pitchFamily="18" charset="0"/>
              </a:rPr>
              <a:t>in </a:t>
            </a:r>
            <a:r>
              <a:rPr lang="en-US" sz="2200" spc="85" dirty="0">
                <a:solidFill>
                  <a:srgbClr val="212121"/>
                </a:solidFill>
                <a:latin typeface="Times New Roman" panose="02020603050405020304" pitchFamily="18" charset="0"/>
                <a:cs typeface="Times New Roman" panose="02020603050405020304" pitchFamily="18" charset="0"/>
              </a:rPr>
              <a:t>our </a:t>
            </a:r>
            <a:r>
              <a:rPr lang="en-US" sz="2200" spc="10" dirty="0">
                <a:solidFill>
                  <a:srgbClr val="212121"/>
                </a:solidFill>
                <a:latin typeface="Times New Roman" panose="02020603050405020304" pitchFamily="18" charset="0"/>
                <a:cs typeface="Times New Roman" panose="02020603050405020304" pitchFamily="18" charset="0"/>
              </a:rPr>
              <a:t>dataset </a:t>
            </a:r>
            <a:r>
              <a:rPr lang="en-US" sz="2200" spc="-10" dirty="0">
                <a:solidFill>
                  <a:srgbClr val="212121"/>
                </a:solidFill>
                <a:latin typeface="Times New Roman" panose="02020603050405020304" pitchFamily="18" charset="0"/>
                <a:cs typeface="Times New Roman" panose="02020603050405020304" pitchFamily="18" charset="0"/>
              </a:rPr>
              <a:t>(6,224) </a:t>
            </a:r>
            <a:r>
              <a:rPr lang="en-US" sz="2200" spc="45" dirty="0">
                <a:solidFill>
                  <a:srgbClr val="212121"/>
                </a:solidFill>
                <a:latin typeface="Times New Roman" panose="02020603050405020304" pitchFamily="18" charset="0"/>
                <a:cs typeface="Times New Roman" panose="02020603050405020304" pitchFamily="18" charset="0"/>
              </a:rPr>
              <a:t>and we </a:t>
            </a:r>
            <a:r>
              <a:rPr lang="en-US" sz="2200" spc="25" dirty="0">
                <a:solidFill>
                  <a:srgbClr val="212121"/>
                </a:solidFill>
                <a:latin typeface="Times New Roman" panose="02020603050405020304" pitchFamily="18" charset="0"/>
                <a:cs typeface="Times New Roman" panose="02020603050405020304" pitchFamily="18" charset="0"/>
              </a:rPr>
              <a:t>can </a:t>
            </a:r>
            <a:r>
              <a:rPr lang="en-US" sz="2200" dirty="0">
                <a:solidFill>
                  <a:srgbClr val="212121"/>
                </a:solidFill>
                <a:latin typeface="Times New Roman" panose="02020603050405020304" pitchFamily="18" charset="0"/>
                <a:cs typeface="Times New Roman" panose="02020603050405020304" pitchFamily="18" charset="0"/>
              </a:rPr>
              <a:t>also </a:t>
            </a:r>
            <a:r>
              <a:rPr lang="en-US" sz="2200" spc="-30" dirty="0">
                <a:solidFill>
                  <a:srgbClr val="212121"/>
                </a:solidFill>
                <a:latin typeface="Times New Roman" panose="02020603050405020304" pitchFamily="18" charset="0"/>
                <a:cs typeface="Times New Roman" panose="02020603050405020304" pitchFamily="18" charset="0"/>
              </a:rPr>
              <a:t>say </a:t>
            </a:r>
            <a:r>
              <a:rPr lang="en-US" sz="2200" spc="65" dirty="0">
                <a:solidFill>
                  <a:srgbClr val="212121"/>
                </a:solidFill>
                <a:latin typeface="Times New Roman" panose="02020603050405020304" pitchFamily="18" charset="0"/>
                <a:cs typeface="Times New Roman" panose="02020603050405020304" pitchFamily="18" charset="0"/>
              </a:rPr>
              <a:t>that  </a:t>
            </a:r>
            <a:r>
              <a:rPr lang="en-US" sz="2200" spc="10" dirty="0">
                <a:solidFill>
                  <a:srgbClr val="212121"/>
                </a:solidFill>
                <a:latin typeface="Times New Roman" panose="02020603050405020304" pitchFamily="18" charset="0"/>
                <a:cs typeface="Times New Roman" panose="02020603050405020304" pitchFamily="18" charset="0"/>
              </a:rPr>
              <a:t>females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tend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pay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their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default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time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compared</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their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male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counterparts</a:t>
            </a:r>
            <a:endParaRPr lang="en-US" sz="2200" dirty="0">
              <a:latin typeface="Times New Roman" panose="02020603050405020304" pitchFamily="18" charset="0"/>
              <a:cs typeface="Times New Roman" panose="02020603050405020304" pitchFamily="18" charset="0"/>
            </a:endParaRPr>
          </a:p>
          <a:p>
            <a:pPr marL="391160" indent="-379095">
              <a:lnSpc>
                <a:spcPct val="110000"/>
              </a:lnSpc>
              <a:spcBef>
                <a:spcPts val="1085"/>
              </a:spcBef>
              <a:buSzPct val="130769"/>
              <a:buFont typeface="Wingdings" panose="05000000000000000000" pitchFamily="2" charset="2"/>
              <a:buChar char="v"/>
              <a:tabLst>
                <a:tab pos="391160" algn="l"/>
                <a:tab pos="391795" algn="l"/>
              </a:tabLst>
            </a:pPr>
            <a:r>
              <a:rPr lang="en-US" sz="2200" spc="65" dirty="0">
                <a:solidFill>
                  <a:srgbClr val="212121"/>
                </a:solidFill>
                <a:latin typeface="Times New Roman" panose="02020603050405020304" pitchFamily="18" charset="0"/>
                <a:cs typeface="Times New Roman" panose="02020603050405020304" pitchFamily="18" charset="0"/>
              </a:rPr>
              <a:t>Married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people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are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more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likely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pay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their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default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payments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compared</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singles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others</a:t>
            </a:r>
            <a:endParaRPr lang="en-US" sz="2200" dirty="0">
              <a:latin typeface="Times New Roman" panose="02020603050405020304" pitchFamily="18" charset="0"/>
              <a:cs typeface="Times New Roman" panose="02020603050405020304" pitchFamily="18" charset="0"/>
            </a:endParaRPr>
          </a:p>
          <a:p>
            <a:pPr marL="391160" marR="12065" indent="-379095">
              <a:lnSpc>
                <a:spcPct val="110000"/>
              </a:lnSpc>
              <a:spcBef>
                <a:spcPts val="385"/>
              </a:spcBef>
              <a:buSzPct val="130769"/>
              <a:buFont typeface="Wingdings" panose="05000000000000000000" pitchFamily="2" charset="2"/>
              <a:buChar char="v"/>
              <a:tabLst>
                <a:tab pos="391160" algn="l"/>
                <a:tab pos="391795" algn="l"/>
              </a:tabLst>
            </a:pPr>
            <a:r>
              <a:rPr lang="en-US" sz="2200" spc="30" dirty="0">
                <a:solidFill>
                  <a:srgbClr val="212121"/>
                </a:solidFill>
                <a:latin typeface="Times New Roman" panose="02020603050405020304" pitchFamily="18" charset="0"/>
                <a:cs typeface="Times New Roman" panose="02020603050405020304" pitchFamily="18" charset="0"/>
              </a:rPr>
              <a:t>We </a:t>
            </a:r>
            <a:r>
              <a:rPr lang="en-US" sz="2200" spc="25" dirty="0">
                <a:solidFill>
                  <a:srgbClr val="212121"/>
                </a:solidFill>
                <a:latin typeface="Times New Roman" panose="02020603050405020304" pitchFamily="18" charset="0"/>
                <a:cs typeface="Times New Roman" panose="02020603050405020304" pitchFamily="18" charset="0"/>
              </a:rPr>
              <a:t>can </a:t>
            </a:r>
            <a:r>
              <a:rPr lang="en-US" sz="2200" dirty="0">
                <a:solidFill>
                  <a:srgbClr val="212121"/>
                </a:solidFill>
                <a:latin typeface="Times New Roman" panose="02020603050405020304" pitchFamily="18" charset="0"/>
                <a:cs typeface="Times New Roman" panose="02020603050405020304" pitchFamily="18" charset="0"/>
              </a:rPr>
              <a:t>also </a:t>
            </a:r>
            <a:r>
              <a:rPr lang="en-US" sz="2200" spc="-30" dirty="0">
                <a:solidFill>
                  <a:srgbClr val="212121"/>
                </a:solidFill>
                <a:latin typeface="Times New Roman" panose="02020603050405020304" pitchFamily="18" charset="0"/>
                <a:cs typeface="Times New Roman" panose="02020603050405020304" pitchFamily="18" charset="0"/>
              </a:rPr>
              <a:t>say </a:t>
            </a:r>
            <a:r>
              <a:rPr lang="en-US" sz="2200" spc="65" dirty="0">
                <a:solidFill>
                  <a:srgbClr val="212121"/>
                </a:solidFill>
                <a:latin typeface="Times New Roman" panose="02020603050405020304" pitchFamily="18" charset="0"/>
                <a:cs typeface="Times New Roman" panose="02020603050405020304" pitchFamily="18" charset="0"/>
              </a:rPr>
              <a:t>that </a:t>
            </a:r>
            <a:r>
              <a:rPr lang="en-US" sz="2200" spc="10" dirty="0">
                <a:solidFill>
                  <a:srgbClr val="212121"/>
                </a:solidFill>
                <a:latin typeface="Times New Roman" panose="02020603050405020304" pitchFamily="18" charset="0"/>
                <a:cs typeface="Times New Roman" panose="02020603050405020304" pitchFamily="18" charset="0"/>
              </a:rPr>
              <a:t>Singles </a:t>
            </a:r>
            <a:r>
              <a:rPr lang="en-US" sz="2200" spc="75" dirty="0">
                <a:solidFill>
                  <a:srgbClr val="212121"/>
                </a:solidFill>
                <a:latin typeface="Times New Roman" panose="02020603050405020304" pitchFamily="18" charset="0"/>
                <a:cs typeface="Times New Roman" panose="02020603050405020304" pitchFamily="18" charset="0"/>
              </a:rPr>
              <a:t>do </a:t>
            </a:r>
            <a:r>
              <a:rPr lang="en-US" sz="2200" spc="90" dirty="0">
                <a:solidFill>
                  <a:srgbClr val="212121"/>
                </a:solidFill>
                <a:latin typeface="Times New Roman" panose="02020603050405020304" pitchFamily="18" charset="0"/>
                <a:cs typeface="Times New Roman" panose="02020603050405020304" pitchFamily="18" charset="0"/>
              </a:rPr>
              <a:t>not </a:t>
            </a:r>
            <a:r>
              <a:rPr lang="en-US" sz="2200" spc="20" dirty="0">
                <a:solidFill>
                  <a:srgbClr val="212121"/>
                </a:solidFill>
                <a:latin typeface="Times New Roman" panose="02020603050405020304" pitchFamily="18" charset="0"/>
                <a:cs typeface="Times New Roman" panose="02020603050405020304" pitchFamily="18" charset="0"/>
              </a:rPr>
              <a:t>pay </a:t>
            </a:r>
            <a:r>
              <a:rPr lang="en-US" sz="2200" spc="75" dirty="0">
                <a:solidFill>
                  <a:srgbClr val="212121"/>
                </a:solidFill>
                <a:latin typeface="Times New Roman" panose="02020603050405020304" pitchFamily="18" charset="0"/>
                <a:cs typeface="Times New Roman" panose="02020603050405020304" pitchFamily="18" charset="0"/>
              </a:rPr>
              <a:t>their </a:t>
            </a:r>
            <a:r>
              <a:rPr lang="en-US" sz="2200" spc="50" dirty="0">
                <a:solidFill>
                  <a:srgbClr val="212121"/>
                </a:solidFill>
                <a:latin typeface="Times New Roman" panose="02020603050405020304" pitchFamily="18" charset="0"/>
                <a:cs typeface="Times New Roman" panose="02020603050405020304" pitchFamily="18" charset="0"/>
              </a:rPr>
              <a:t>default payment </a:t>
            </a:r>
            <a:r>
              <a:rPr lang="en-US" sz="2200" spc="45" dirty="0">
                <a:solidFill>
                  <a:srgbClr val="212121"/>
                </a:solidFill>
                <a:latin typeface="Times New Roman" panose="02020603050405020304" pitchFamily="18" charset="0"/>
                <a:cs typeface="Times New Roman" panose="02020603050405020304" pitchFamily="18" charset="0"/>
              </a:rPr>
              <a:t>marginally </a:t>
            </a:r>
            <a:r>
              <a:rPr lang="en-US" sz="2200" spc="-70" dirty="0">
                <a:solidFill>
                  <a:srgbClr val="212121"/>
                </a:solidFill>
                <a:latin typeface="Times New Roman" panose="02020603050405020304" pitchFamily="18" charset="0"/>
                <a:cs typeface="Times New Roman" panose="02020603050405020304" pitchFamily="18" charset="0"/>
              </a:rPr>
              <a:t>as </a:t>
            </a:r>
            <a:r>
              <a:rPr lang="en-US" sz="2200" spc="45" dirty="0">
                <a:solidFill>
                  <a:srgbClr val="212121"/>
                </a:solidFill>
                <a:latin typeface="Times New Roman" panose="02020603050405020304" pitchFamily="18" charset="0"/>
                <a:cs typeface="Times New Roman" panose="02020603050405020304" pitchFamily="18" charset="0"/>
              </a:rPr>
              <a:t>compared </a:t>
            </a:r>
            <a:r>
              <a:rPr lang="en-US" sz="2200" spc="85" dirty="0">
                <a:solidFill>
                  <a:srgbClr val="212121"/>
                </a:solidFill>
                <a:latin typeface="Times New Roman" panose="02020603050405020304" pitchFamily="18" charset="0"/>
                <a:cs typeface="Times New Roman" panose="02020603050405020304" pitchFamily="18" charset="0"/>
              </a:rPr>
              <a:t>to </a:t>
            </a:r>
            <a:r>
              <a:rPr lang="en-US" sz="2200" spc="50" dirty="0">
                <a:solidFill>
                  <a:srgbClr val="212121"/>
                </a:solidFill>
                <a:latin typeface="Times New Roman" panose="02020603050405020304" pitchFamily="18" charset="0"/>
                <a:cs typeface="Times New Roman" panose="02020603050405020304" pitchFamily="18" charset="0"/>
              </a:rPr>
              <a:t>married  counterparts</a:t>
            </a:r>
            <a:endParaRPr lang="en-US" sz="2200" dirty="0">
              <a:latin typeface="Times New Roman" panose="02020603050405020304" pitchFamily="18" charset="0"/>
              <a:cs typeface="Times New Roman" panose="02020603050405020304" pitchFamily="18" charset="0"/>
            </a:endParaRPr>
          </a:p>
          <a:p>
            <a:pPr marL="391160" marR="5715" indent="-379095">
              <a:lnSpc>
                <a:spcPct val="110000"/>
              </a:lnSpc>
              <a:spcBef>
                <a:spcPts val="70"/>
              </a:spcBef>
              <a:buSzPct val="130769"/>
              <a:buFont typeface="Wingdings" panose="05000000000000000000" pitchFamily="2" charset="2"/>
              <a:buChar char="v"/>
              <a:tabLst>
                <a:tab pos="391160" algn="l"/>
                <a:tab pos="391795" algn="l"/>
              </a:tabLst>
            </a:pPr>
            <a:r>
              <a:rPr lang="en-US" sz="2200" spc="50" dirty="0">
                <a:solidFill>
                  <a:srgbClr val="212121"/>
                </a:solidFill>
                <a:latin typeface="Times New Roman" panose="02020603050405020304" pitchFamily="18" charset="0"/>
                <a:cs typeface="Times New Roman" panose="02020603050405020304" pitchFamily="18" charset="0"/>
              </a:rPr>
              <a:t>From</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pair plot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85" dirty="0">
                <a:solidFill>
                  <a:srgbClr val="212121"/>
                </a:solidFill>
                <a:latin typeface="Times New Roman" panose="02020603050405020304" pitchFamily="18" charset="0"/>
                <a:cs typeface="Times New Roman" panose="02020603050405020304" pitchFamily="18" charset="0"/>
              </a:rPr>
              <a:t>1</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Bill</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amount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for</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each</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month</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highly</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correlated</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with</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each</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other</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hence</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we</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will</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try</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  </a:t>
            </a:r>
            <a:r>
              <a:rPr lang="en-US" sz="2200" spc="40" dirty="0">
                <a:solidFill>
                  <a:srgbClr val="212121"/>
                </a:solidFill>
                <a:latin typeface="Times New Roman" panose="02020603050405020304" pitchFamily="18" charset="0"/>
                <a:cs typeface="Times New Roman" panose="02020603050405020304" pitchFamily="18" charset="0"/>
              </a:rPr>
              <a:t>feature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engineer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bill</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amount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Dues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column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reduce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multicollinearity</a:t>
            </a:r>
            <a:endParaRPr lang="en-US" sz="2200" dirty="0">
              <a:latin typeface="Times New Roman" panose="02020603050405020304" pitchFamily="18" charset="0"/>
              <a:cs typeface="Times New Roman" panose="02020603050405020304" pitchFamily="18" charset="0"/>
            </a:endParaRPr>
          </a:p>
          <a:p>
            <a:pPr marL="391160" marR="5080" indent="-379095">
              <a:lnSpc>
                <a:spcPct val="110000"/>
              </a:lnSpc>
              <a:spcBef>
                <a:spcPts val="75"/>
              </a:spcBef>
              <a:buSzPct val="130769"/>
              <a:buFont typeface="Wingdings" panose="05000000000000000000" pitchFamily="2" charset="2"/>
              <a:buChar char="v"/>
              <a:tabLst>
                <a:tab pos="391160" algn="l"/>
                <a:tab pos="391795" algn="l"/>
              </a:tabLst>
            </a:pPr>
            <a:r>
              <a:rPr lang="en-US" sz="2200" spc="50" dirty="0">
                <a:solidFill>
                  <a:srgbClr val="212121"/>
                </a:solidFill>
                <a:latin typeface="Times New Roman" panose="02020603050405020304" pitchFamily="18" charset="0"/>
                <a:cs typeface="Times New Roman" panose="02020603050405020304" pitchFamily="18" charset="0"/>
              </a:rPr>
              <a:t>From</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pair plot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2</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we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can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see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that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pay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amount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tends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clutter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at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one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place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hence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we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can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try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feature  engineer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pay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amount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columns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one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payment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column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declutter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our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data</a:t>
            </a:r>
            <a:endParaRPr lang="en-US" sz="2200" dirty="0">
              <a:latin typeface="Times New Roman" panose="02020603050405020304" pitchFamily="18" charset="0"/>
              <a:cs typeface="Times New Roman" panose="02020603050405020304" pitchFamily="18" charset="0"/>
            </a:endParaRPr>
          </a:p>
          <a:p>
            <a:pPr marL="354965" indent="-342900">
              <a:lnSpc>
                <a:spcPct val="110000"/>
              </a:lnSpc>
              <a:spcBef>
                <a:spcPts val="715"/>
              </a:spcBef>
              <a:buSzPct val="160000"/>
              <a:buFont typeface="Wingdings" panose="05000000000000000000" pitchFamily="2" charset="2"/>
              <a:buChar char="v"/>
              <a:tabLst>
                <a:tab pos="380365" algn="l"/>
                <a:tab pos="381000" algn="l"/>
              </a:tabLst>
            </a:pPr>
            <a:r>
              <a:rPr lang="en-US" sz="2200" spc="65" dirty="0">
                <a:solidFill>
                  <a:srgbClr val="212121"/>
                </a:solidFill>
                <a:latin typeface="Times New Roman" panose="02020603050405020304" pitchFamily="18" charset="0"/>
                <a:cs typeface="Times New Roman" panose="02020603050405020304" pitchFamily="18" charset="0"/>
              </a:rPr>
              <a:t>From history of past payment analysis it is clear that most people who pay duly are not likely to default their payment</a:t>
            </a:r>
          </a:p>
          <a:p>
            <a:pPr marL="354965" marR="5080" indent="-342900">
              <a:lnSpc>
                <a:spcPct val="110000"/>
              </a:lnSpc>
              <a:spcBef>
                <a:spcPts val="575"/>
              </a:spcBef>
              <a:buSzPct val="160000"/>
              <a:buFont typeface="Wingdings" panose="05000000000000000000" pitchFamily="2" charset="2"/>
              <a:buChar char="v"/>
              <a:tabLst>
                <a:tab pos="380365" algn="l"/>
                <a:tab pos="381000" algn="l"/>
              </a:tabLst>
            </a:pPr>
            <a:r>
              <a:rPr lang="en-US" sz="2200" spc="65" dirty="0">
                <a:solidFill>
                  <a:srgbClr val="212121"/>
                </a:solidFill>
                <a:latin typeface="Times New Roman" panose="02020603050405020304" pitchFamily="18" charset="0"/>
                <a:cs typeface="Times New Roman" panose="02020603050405020304" pitchFamily="18" charset="0"/>
              </a:rPr>
              <a:t>Here, we can say from age 21 to 39 limit balance is increasing however from 39 to 61 it started to decline and then from 62 to 79 it has  increased drastically</a:t>
            </a:r>
          </a:p>
          <a:p>
            <a:pPr marL="0" indent="0">
              <a:buNone/>
            </a:pPr>
            <a:endParaRPr lang="en-IN" dirty="0"/>
          </a:p>
        </p:txBody>
      </p:sp>
      <p:pic>
        <p:nvPicPr>
          <p:cNvPr id="4" name="Picture 3"/>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260998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149290"/>
            <a:ext cx="11532636" cy="6615404"/>
          </a:xfrm>
          <a:solidFill>
            <a:schemeClr val="accent1">
              <a:lumMod val="60000"/>
              <a:lumOff val="40000"/>
            </a:schemeClr>
          </a:solidFill>
        </p:spPr>
        <p:txBody>
          <a:bodyPr>
            <a:normAutofit lnSpcReduction="10000"/>
          </a:bodyPr>
          <a:lstStyle/>
          <a:p>
            <a:pPr marL="380365" marR="15240" indent="-368300">
              <a:lnSpc>
                <a:spcPct val="100000"/>
              </a:lnSpc>
              <a:spcBef>
                <a:spcPts val="105"/>
              </a:spcBef>
              <a:buSzPct val="160000"/>
              <a:buFont typeface="Wingdings" panose="05000000000000000000" pitchFamily="2" charset="2"/>
              <a:buChar char="v"/>
              <a:tabLst>
                <a:tab pos="380365" algn="l"/>
                <a:tab pos="381000" algn="l"/>
              </a:tabLst>
            </a:pPr>
            <a:endParaRPr lang="en-US" sz="2200" spc="60" dirty="0">
              <a:solidFill>
                <a:srgbClr val="212121"/>
              </a:solidFill>
              <a:latin typeface="Times New Roman" panose="02020603050405020304" pitchFamily="18" charset="0"/>
              <a:cs typeface="Times New Roman" panose="02020603050405020304" pitchFamily="18" charset="0"/>
            </a:endParaRPr>
          </a:p>
          <a:p>
            <a:pPr marL="354965" marR="15240" indent="-342900">
              <a:lnSpc>
                <a:spcPct val="100000"/>
              </a:lnSpc>
              <a:spcBef>
                <a:spcPts val="105"/>
              </a:spcBef>
              <a:buSzPct val="160000"/>
              <a:buFont typeface="Wingdings" panose="05000000000000000000" pitchFamily="2" charset="2"/>
              <a:buChar char="v"/>
              <a:tabLst>
                <a:tab pos="380365" algn="l"/>
                <a:tab pos="381000" algn="l"/>
              </a:tabLst>
            </a:pPr>
            <a:r>
              <a:rPr lang="en-US" sz="2200" spc="60" dirty="0">
                <a:solidFill>
                  <a:srgbClr val="212121"/>
                </a:solidFill>
                <a:latin typeface="Times New Roman" panose="02020603050405020304" pitchFamily="18" charset="0"/>
                <a:cs typeface="Times New Roman" panose="02020603050405020304" pitchFamily="18" charset="0"/>
              </a:rPr>
              <a:t>In </a:t>
            </a:r>
            <a:r>
              <a:rPr lang="en-US" sz="2200" spc="65" dirty="0">
                <a:solidFill>
                  <a:srgbClr val="212121"/>
                </a:solidFill>
                <a:latin typeface="Times New Roman" panose="02020603050405020304" pitchFamily="18" charset="0"/>
                <a:cs typeface="Times New Roman" panose="02020603050405020304" pitchFamily="18" charset="0"/>
              </a:rPr>
              <a:t>our </a:t>
            </a:r>
            <a:r>
              <a:rPr lang="en-US" sz="2200" spc="5" dirty="0">
                <a:solidFill>
                  <a:srgbClr val="212121"/>
                </a:solidFill>
                <a:latin typeface="Times New Roman" panose="02020603050405020304" pitchFamily="18" charset="0"/>
                <a:cs typeface="Times New Roman" panose="02020603050405020304" pitchFamily="18" charset="0"/>
              </a:rPr>
              <a:t>dataset, </a:t>
            </a:r>
            <a:r>
              <a:rPr lang="en-US" sz="2200" spc="25" dirty="0">
                <a:solidFill>
                  <a:srgbClr val="212121"/>
                </a:solidFill>
                <a:latin typeface="Times New Roman" panose="02020603050405020304" pitchFamily="18" charset="0"/>
                <a:cs typeface="Times New Roman" panose="02020603050405020304" pitchFamily="18" charset="0"/>
              </a:rPr>
              <a:t>We </a:t>
            </a:r>
            <a:r>
              <a:rPr lang="en-US" sz="2200" spc="15" dirty="0">
                <a:solidFill>
                  <a:srgbClr val="212121"/>
                </a:solidFill>
                <a:latin typeface="Times New Roman" panose="02020603050405020304" pitchFamily="18" charset="0"/>
                <a:cs typeface="Times New Roman" panose="02020603050405020304" pitchFamily="18" charset="0"/>
              </a:rPr>
              <a:t>used </a:t>
            </a:r>
            <a:r>
              <a:rPr lang="en-US" sz="2200" spc="35" dirty="0">
                <a:solidFill>
                  <a:srgbClr val="212121"/>
                </a:solidFill>
                <a:latin typeface="Times New Roman" panose="02020603050405020304" pitchFamily="18" charset="0"/>
                <a:cs typeface="Times New Roman" panose="02020603050405020304" pitchFamily="18" charset="0"/>
              </a:rPr>
              <a:t>many </a:t>
            </a:r>
            <a:r>
              <a:rPr lang="en-US" sz="2200" spc="50" dirty="0">
                <a:solidFill>
                  <a:srgbClr val="212121"/>
                </a:solidFill>
                <a:latin typeface="Times New Roman" panose="02020603050405020304" pitchFamily="18" charset="0"/>
                <a:cs typeface="Times New Roman" panose="02020603050405020304" pitchFamily="18" charset="0"/>
              </a:rPr>
              <a:t>algorithm </a:t>
            </a:r>
            <a:r>
              <a:rPr lang="en-US" sz="2200" spc="45" dirty="0">
                <a:solidFill>
                  <a:srgbClr val="212121"/>
                </a:solidFill>
                <a:latin typeface="Times New Roman" panose="02020603050405020304" pitchFamily="18" charset="0"/>
                <a:cs typeface="Times New Roman" panose="02020603050405020304" pitchFamily="18" charset="0"/>
              </a:rPr>
              <a:t>like </a:t>
            </a:r>
            <a:r>
              <a:rPr lang="en-US" sz="2200" spc="30" dirty="0">
                <a:solidFill>
                  <a:srgbClr val="212121"/>
                </a:solidFill>
                <a:latin typeface="Times New Roman" panose="02020603050405020304" pitchFamily="18" charset="0"/>
                <a:cs typeface="Times New Roman" panose="02020603050405020304" pitchFamily="18" charset="0"/>
              </a:rPr>
              <a:t>Logistic </a:t>
            </a:r>
            <a:r>
              <a:rPr lang="en-US" sz="2200" spc="20" dirty="0" err="1">
                <a:solidFill>
                  <a:srgbClr val="212121"/>
                </a:solidFill>
                <a:latin typeface="Times New Roman" panose="02020603050405020304" pitchFamily="18" charset="0"/>
                <a:cs typeface="Times New Roman" panose="02020603050405020304" pitchFamily="18" charset="0"/>
              </a:rPr>
              <a:t>Regression,Support</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vector </a:t>
            </a:r>
            <a:r>
              <a:rPr lang="en-US" sz="2200" spc="15" dirty="0" err="1">
                <a:solidFill>
                  <a:srgbClr val="212121"/>
                </a:solidFill>
                <a:latin typeface="Times New Roman" panose="02020603050405020304" pitchFamily="18" charset="0"/>
                <a:cs typeface="Times New Roman" panose="02020603050405020304" pitchFamily="18" charset="0"/>
              </a:rPr>
              <a:t>classsifier,decision</a:t>
            </a:r>
            <a:r>
              <a:rPr lang="en-US" sz="2200" spc="1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tree </a:t>
            </a:r>
            <a:r>
              <a:rPr lang="en-US" sz="2200" spc="10" dirty="0" err="1">
                <a:solidFill>
                  <a:srgbClr val="212121"/>
                </a:solidFill>
                <a:latin typeface="Times New Roman" panose="02020603050405020304" pitchFamily="18" charset="0"/>
                <a:cs typeface="Times New Roman" panose="02020603050405020304" pitchFamily="18" charset="0"/>
              </a:rPr>
              <a:t>classifier,XGBoost</a:t>
            </a:r>
            <a:r>
              <a:rPr lang="en-US" sz="2200" spc="10" dirty="0">
                <a:solidFill>
                  <a:srgbClr val="212121"/>
                </a:solidFill>
                <a:latin typeface="Times New Roman" panose="02020603050405020304" pitchFamily="18" charset="0"/>
                <a:cs typeface="Times New Roman" panose="02020603050405020304" pitchFamily="18" charset="0"/>
              </a:rPr>
              <a:t>  </a:t>
            </a:r>
            <a:r>
              <a:rPr lang="en-US" sz="2200" spc="15" dirty="0" err="1">
                <a:solidFill>
                  <a:srgbClr val="212121"/>
                </a:solidFill>
                <a:latin typeface="Times New Roman" panose="02020603050405020304" pitchFamily="18" charset="0"/>
                <a:cs typeface="Times New Roman" panose="02020603050405020304" pitchFamily="18" charset="0"/>
              </a:rPr>
              <a:t>Classifier,Random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err="1">
                <a:solidFill>
                  <a:srgbClr val="212121"/>
                </a:solidFill>
                <a:latin typeface="Times New Roman" panose="02020603050405020304" pitchFamily="18" charset="0"/>
                <a:cs typeface="Times New Roman" panose="02020603050405020304" pitchFamily="18" charset="0"/>
              </a:rPr>
              <a:t>Classifier.Random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was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performing</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algorithm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as</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shown</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below:</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buSzPct val="120000"/>
              <a:buFont typeface="Wingdings" panose="05000000000000000000" pitchFamily="2" charset="2"/>
              <a:buChar char="Ø"/>
              <a:tabLst>
                <a:tab pos="760095" algn="l"/>
                <a:tab pos="760730" algn="l"/>
              </a:tabLst>
            </a:pPr>
            <a:r>
              <a:rPr lang="en-US" sz="2200" spc="25" dirty="0">
                <a:solidFill>
                  <a:srgbClr val="212121"/>
                </a:solidFill>
                <a:latin typeface="Times New Roman" panose="02020603050405020304" pitchFamily="18" charset="0"/>
                <a:cs typeface="Times New Roman" panose="02020603050405020304" pitchFamily="18" charset="0"/>
              </a:rPr>
              <a:t>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has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value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accuracy</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score</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84%</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buSzPct val="120000"/>
              <a:buFont typeface="Wingdings" panose="05000000000000000000" pitchFamily="2" charset="2"/>
              <a:buChar char="Ø"/>
              <a:tabLst>
                <a:tab pos="760095" algn="l"/>
                <a:tab pos="760730" algn="l"/>
              </a:tabLst>
            </a:pPr>
            <a:r>
              <a:rPr lang="en-US" sz="2200" spc="25" dirty="0">
                <a:solidFill>
                  <a:srgbClr val="212121"/>
                </a:solidFill>
                <a:latin typeface="Times New Roman" panose="02020603050405020304" pitchFamily="18" charset="0"/>
                <a:cs typeface="Times New Roman" panose="02020603050405020304" pitchFamily="18" charset="0"/>
              </a:rPr>
              <a:t>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has</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value</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precision</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score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84%</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buSzPct val="120000"/>
              <a:buFont typeface="Wingdings" panose="05000000000000000000" pitchFamily="2" charset="2"/>
              <a:buChar char="Ø"/>
              <a:tabLst>
                <a:tab pos="760095" algn="l"/>
                <a:tab pos="760730" algn="l"/>
              </a:tabLst>
            </a:pPr>
            <a:r>
              <a:rPr lang="en-US" sz="2200" spc="25" dirty="0">
                <a:solidFill>
                  <a:srgbClr val="212121"/>
                </a:solidFill>
                <a:latin typeface="Times New Roman" panose="02020603050405020304" pitchFamily="18" charset="0"/>
                <a:cs typeface="Times New Roman" panose="02020603050405020304" pitchFamily="18" charset="0"/>
              </a:rPr>
              <a:t>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has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value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recall</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score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83%</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buSzPct val="120000"/>
              <a:buFont typeface="Wingdings" panose="05000000000000000000" pitchFamily="2" charset="2"/>
              <a:buChar char="Ø"/>
              <a:tabLst>
                <a:tab pos="760095" algn="l"/>
                <a:tab pos="760730" algn="l"/>
              </a:tabLst>
            </a:pPr>
            <a:r>
              <a:rPr lang="en-US" sz="2200" spc="25" dirty="0">
                <a:solidFill>
                  <a:srgbClr val="212121"/>
                </a:solidFill>
                <a:latin typeface="Times New Roman" panose="02020603050405020304" pitchFamily="18" charset="0"/>
                <a:cs typeface="Times New Roman" panose="02020603050405020304" pitchFamily="18" charset="0"/>
              </a:rPr>
              <a:t>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has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value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f1</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score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84%</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spcBef>
                <a:spcPts val="5"/>
              </a:spcBef>
              <a:buSzPct val="120000"/>
              <a:buFont typeface="Wingdings" panose="05000000000000000000" pitchFamily="2" charset="2"/>
              <a:buChar char="Ø"/>
              <a:tabLst>
                <a:tab pos="760095" algn="l"/>
                <a:tab pos="760730" algn="l"/>
              </a:tabLst>
            </a:pPr>
            <a:r>
              <a:rPr lang="en-US" sz="2200" spc="25" dirty="0">
                <a:solidFill>
                  <a:srgbClr val="212121"/>
                </a:solidFill>
                <a:latin typeface="Times New Roman" panose="02020603050405020304" pitchFamily="18" charset="0"/>
                <a:cs typeface="Times New Roman" panose="02020603050405020304" pitchFamily="18" charset="0"/>
              </a:rPr>
              <a:t>Random</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Forest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has</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the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best</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value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 dirty="0" err="1">
                <a:solidFill>
                  <a:srgbClr val="212121"/>
                </a:solidFill>
                <a:latin typeface="Times New Roman" panose="02020603050405020304" pitchFamily="18" charset="0"/>
                <a:cs typeface="Times New Roman" panose="02020603050405020304" pitchFamily="18" charset="0"/>
              </a:rPr>
              <a:t>Roc_auc</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score</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of</a:t>
            </a:r>
            <a:r>
              <a:rPr lang="en-US" sz="2200" spc="-5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84%e</a:t>
            </a:r>
            <a:r>
              <a:rPr lang="en-US" sz="2200" spc="-45"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dataset</a:t>
            </a:r>
          </a:p>
          <a:p>
            <a:pPr marL="492760" lvl="1" indent="0">
              <a:lnSpc>
                <a:spcPct val="100000"/>
              </a:lnSpc>
              <a:spcBef>
                <a:spcPts val="5"/>
              </a:spcBef>
              <a:buSzPct val="120000"/>
              <a:buNone/>
              <a:tabLst>
                <a:tab pos="760095" algn="l"/>
                <a:tab pos="760730" algn="l"/>
              </a:tabLst>
            </a:pPr>
            <a:endParaRPr lang="en-US" sz="2200" dirty="0">
              <a:solidFill>
                <a:srgbClr val="212121"/>
              </a:solidFill>
              <a:latin typeface="Times New Roman" panose="02020603050405020304" pitchFamily="18" charset="0"/>
              <a:cs typeface="Times New Roman" panose="02020603050405020304" pitchFamily="18" charset="0"/>
            </a:endParaRPr>
          </a:p>
          <a:p>
            <a:pPr marL="354965" marR="5080" indent="-342900" algn="just">
              <a:lnSpc>
                <a:spcPct val="100000"/>
              </a:lnSpc>
              <a:spcBef>
                <a:spcPts val="105"/>
              </a:spcBef>
              <a:buSzPct val="116666"/>
              <a:buFont typeface="Wingdings" panose="05000000000000000000" pitchFamily="2" charset="2"/>
              <a:buChar char="v"/>
              <a:tabLst>
                <a:tab pos="300990" algn="l"/>
              </a:tabLst>
            </a:pPr>
            <a:r>
              <a:rPr lang="en-US" sz="2200" spc="30" dirty="0">
                <a:solidFill>
                  <a:srgbClr val="212121"/>
                </a:solidFill>
                <a:latin typeface="Times New Roman" panose="02020603050405020304" pitchFamily="18" charset="0"/>
                <a:cs typeface="Times New Roman" panose="02020603050405020304" pitchFamily="18" charset="0"/>
              </a:rPr>
              <a:t>Random</a:t>
            </a:r>
            <a:r>
              <a:rPr lang="en-US" sz="2200" spc="20" dirty="0">
                <a:solidFill>
                  <a:srgbClr val="212121"/>
                </a:solidFill>
                <a:latin typeface="Times New Roman" panose="02020603050405020304" pitchFamily="18" charset="0"/>
                <a:cs typeface="Times New Roman" panose="02020603050405020304" pitchFamily="18" charset="0"/>
              </a:rPr>
              <a:t> Forest</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Classifier</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gave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the</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highest</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importance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to</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Dues</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then</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to</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payment</a:t>
            </a:r>
            <a:r>
              <a:rPr lang="en-US" sz="2200" spc="25" dirty="0">
                <a:solidFill>
                  <a:srgbClr val="212121"/>
                </a:solidFill>
                <a:latin typeface="Times New Roman" panose="02020603050405020304" pitchFamily="18" charset="0"/>
                <a:cs typeface="Times New Roman" panose="02020603050405020304" pitchFamily="18" charset="0"/>
              </a:rPr>
              <a:t> value</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and</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then</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to</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limit  </a:t>
            </a:r>
            <a:r>
              <a:rPr lang="en-US" sz="2200" spc="20" dirty="0">
                <a:solidFill>
                  <a:srgbClr val="212121"/>
                </a:solidFill>
                <a:latin typeface="Times New Roman" panose="02020603050405020304" pitchFamily="18" charset="0"/>
                <a:cs typeface="Times New Roman" panose="02020603050405020304" pitchFamily="18" charset="0"/>
              </a:rPr>
              <a:t>balance </a:t>
            </a:r>
            <a:r>
              <a:rPr lang="en-US" sz="2200" spc="50" dirty="0">
                <a:solidFill>
                  <a:srgbClr val="212121"/>
                </a:solidFill>
                <a:latin typeface="Times New Roman" panose="02020603050405020304" pitchFamily="18" charset="0"/>
                <a:cs typeface="Times New Roman" panose="02020603050405020304" pitchFamily="18" charset="0"/>
              </a:rPr>
              <a:t>columns</a:t>
            </a:r>
            <a:r>
              <a:rPr lang="en-US" sz="2200" spc="-14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accordingly</a:t>
            </a:r>
            <a:endParaRPr lang="en-US" sz="2200" dirty="0">
              <a:latin typeface="Times New Roman" panose="02020603050405020304" pitchFamily="18" charset="0"/>
              <a:cs typeface="Times New Roman" panose="02020603050405020304" pitchFamily="18" charset="0"/>
            </a:endParaRPr>
          </a:p>
          <a:p>
            <a:pPr marL="354965" marR="5080" indent="-342900" algn="just">
              <a:lnSpc>
                <a:spcPct val="100000"/>
              </a:lnSpc>
              <a:buSzPct val="116666"/>
              <a:buFont typeface="Wingdings" panose="05000000000000000000" pitchFamily="2" charset="2"/>
              <a:buChar char="v"/>
              <a:tabLst>
                <a:tab pos="300990" algn="l"/>
              </a:tabLst>
            </a:pPr>
            <a:r>
              <a:rPr lang="en-US" sz="2200" spc="30" dirty="0">
                <a:solidFill>
                  <a:srgbClr val="212121"/>
                </a:solidFill>
                <a:latin typeface="Times New Roman" panose="02020603050405020304" pitchFamily="18" charset="0"/>
                <a:cs typeface="Times New Roman" panose="02020603050405020304" pitchFamily="18" charset="0"/>
              </a:rPr>
              <a:t>The Performance </a:t>
            </a:r>
            <a:r>
              <a:rPr lang="en-US" sz="2200" spc="65" dirty="0">
                <a:solidFill>
                  <a:srgbClr val="212121"/>
                </a:solidFill>
                <a:latin typeface="Times New Roman" panose="02020603050405020304" pitchFamily="18" charset="0"/>
                <a:cs typeface="Times New Roman" panose="02020603050405020304" pitchFamily="18" charset="0"/>
              </a:rPr>
              <a:t>of </a:t>
            </a:r>
            <a:r>
              <a:rPr lang="en-US" sz="2200" spc="75" dirty="0">
                <a:solidFill>
                  <a:srgbClr val="212121"/>
                </a:solidFill>
                <a:latin typeface="Times New Roman" panose="02020603050405020304" pitchFamily="18" charset="0"/>
                <a:cs typeface="Times New Roman" panose="02020603050405020304" pitchFamily="18" charset="0"/>
              </a:rPr>
              <a:t>our </a:t>
            </a:r>
            <a:r>
              <a:rPr lang="en-US" sz="2200" spc="15" dirty="0">
                <a:solidFill>
                  <a:srgbClr val="212121"/>
                </a:solidFill>
                <a:latin typeface="Times New Roman" panose="02020603050405020304" pitchFamily="18" charset="0"/>
                <a:cs typeface="Times New Roman" panose="02020603050405020304" pitchFamily="18" charset="0"/>
              </a:rPr>
              <a:t>best </a:t>
            </a:r>
            <a:r>
              <a:rPr lang="en-US" sz="2200" spc="55" dirty="0">
                <a:solidFill>
                  <a:srgbClr val="212121"/>
                </a:solidFill>
                <a:latin typeface="Times New Roman" panose="02020603050405020304" pitchFamily="18" charset="0"/>
                <a:cs typeface="Times New Roman" panose="02020603050405020304" pitchFamily="18" charset="0"/>
              </a:rPr>
              <a:t>model </a:t>
            </a:r>
            <a:r>
              <a:rPr lang="en-US" sz="2200" spc="25" dirty="0">
                <a:solidFill>
                  <a:srgbClr val="212121"/>
                </a:solidFill>
                <a:latin typeface="Times New Roman" panose="02020603050405020304" pitchFamily="18" charset="0"/>
                <a:cs typeface="Times New Roman" panose="02020603050405020304" pitchFamily="18" charset="0"/>
              </a:rPr>
              <a:t>:</a:t>
            </a:r>
            <a:r>
              <a:rPr lang="en-US" sz="2200" spc="25" dirty="0" err="1">
                <a:solidFill>
                  <a:srgbClr val="212121"/>
                </a:solidFill>
                <a:latin typeface="Times New Roman" panose="02020603050405020304" pitchFamily="18" charset="0"/>
                <a:cs typeface="Times New Roman" panose="02020603050405020304" pitchFamily="18" charset="0"/>
              </a:rPr>
              <a:t>RandomForestClassifier</a:t>
            </a:r>
            <a:r>
              <a:rPr lang="en-US" sz="2200" spc="25" dirty="0">
                <a:solidFill>
                  <a:srgbClr val="212121"/>
                </a:solidFill>
                <a:latin typeface="Times New Roman" panose="02020603050405020304" pitchFamily="18" charset="0"/>
                <a:cs typeface="Times New Roman" panose="02020603050405020304" pitchFamily="18" charset="0"/>
              </a:rPr>
              <a:t>(</a:t>
            </a:r>
            <a:r>
              <a:rPr lang="en-US" sz="2200" spc="25" dirty="0" err="1">
                <a:solidFill>
                  <a:srgbClr val="212121"/>
                </a:solidFill>
                <a:latin typeface="Times New Roman" panose="02020603050405020304" pitchFamily="18" charset="0"/>
                <a:cs typeface="Times New Roman" panose="02020603050405020304" pitchFamily="18" charset="0"/>
              </a:rPr>
              <a:t>min_samples_split</a:t>
            </a:r>
            <a:r>
              <a:rPr lang="en-US" sz="2200" spc="25" dirty="0">
                <a:solidFill>
                  <a:srgbClr val="212121"/>
                </a:solidFill>
                <a:latin typeface="Times New Roman" panose="02020603050405020304" pitchFamily="18" charset="0"/>
                <a:cs typeface="Times New Roman" panose="02020603050405020304" pitchFamily="18" charset="0"/>
              </a:rPr>
              <a:t>=4, </a:t>
            </a:r>
            <a:r>
              <a:rPr lang="en-US" sz="2200" spc="30" dirty="0" err="1">
                <a:solidFill>
                  <a:srgbClr val="212121"/>
                </a:solidFill>
                <a:latin typeface="Times New Roman" panose="02020603050405020304" pitchFamily="18" charset="0"/>
                <a:cs typeface="Times New Roman" panose="02020603050405020304" pitchFamily="18" charset="0"/>
              </a:rPr>
              <a:t>random_state</a:t>
            </a:r>
            <a:r>
              <a:rPr lang="en-US" sz="2200" spc="30" dirty="0">
                <a:solidFill>
                  <a:srgbClr val="212121"/>
                </a:solidFill>
                <a:latin typeface="Times New Roman" panose="02020603050405020304" pitchFamily="18" charset="0"/>
                <a:cs typeface="Times New Roman" panose="02020603050405020304" pitchFamily="18" charset="0"/>
              </a:rPr>
              <a:t>=42)  </a:t>
            </a:r>
            <a:r>
              <a:rPr lang="en-US" sz="2200" spc="95" dirty="0">
                <a:solidFill>
                  <a:srgbClr val="212121"/>
                </a:solidFill>
                <a:latin typeface="Times New Roman" panose="02020603050405020304" pitchFamily="18" charset="0"/>
                <a:cs typeface="Times New Roman" panose="02020603050405020304" pitchFamily="18" charset="0"/>
              </a:rPr>
              <a:t>with </a:t>
            </a:r>
            <a:r>
              <a:rPr lang="en-US" sz="2200" spc="25" dirty="0" err="1">
                <a:solidFill>
                  <a:srgbClr val="212121"/>
                </a:solidFill>
                <a:latin typeface="Times New Roman" panose="02020603050405020304" pitchFamily="18" charset="0"/>
                <a:cs typeface="Times New Roman" panose="02020603050405020304" pitchFamily="18" charset="0"/>
              </a:rPr>
              <a:t>GridSearch</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parameters: {'</a:t>
            </a:r>
            <a:r>
              <a:rPr lang="en-US" sz="2200" spc="15" dirty="0" err="1">
                <a:solidFill>
                  <a:srgbClr val="212121"/>
                </a:solidFill>
                <a:latin typeface="Times New Roman" panose="02020603050405020304" pitchFamily="18" charset="0"/>
                <a:cs typeface="Times New Roman" panose="02020603050405020304" pitchFamily="18" charset="0"/>
              </a:rPr>
              <a:t>min_samples_leaf</a:t>
            </a:r>
            <a:r>
              <a:rPr lang="en-US" sz="2200" spc="15" dirty="0">
                <a:solidFill>
                  <a:srgbClr val="212121"/>
                </a:solidFill>
                <a:latin typeface="Times New Roman" panose="02020603050405020304" pitchFamily="18" charset="0"/>
                <a:cs typeface="Times New Roman" panose="02020603050405020304" pitchFamily="18" charset="0"/>
              </a:rPr>
              <a:t>': </a:t>
            </a:r>
            <a:r>
              <a:rPr lang="en-US" sz="2200" spc="-105" dirty="0">
                <a:solidFill>
                  <a:srgbClr val="212121"/>
                </a:solidFill>
                <a:latin typeface="Times New Roman" panose="02020603050405020304" pitchFamily="18" charset="0"/>
                <a:cs typeface="Times New Roman" panose="02020603050405020304" pitchFamily="18" charset="0"/>
              </a:rPr>
              <a:t>1, </a:t>
            </a:r>
            <a:r>
              <a:rPr lang="en-US" sz="2200" spc="20" dirty="0">
                <a:solidFill>
                  <a:srgbClr val="212121"/>
                </a:solidFill>
                <a:latin typeface="Times New Roman" panose="02020603050405020304" pitchFamily="18" charset="0"/>
                <a:cs typeface="Times New Roman" panose="02020603050405020304" pitchFamily="18" charset="0"/>
              </a:rPr>
              <a:t>'</a:t>
            </a:r>
            <a:r>
              <a:rPr lang="en-US" sz="2200" spc="20" dirty="0" err="1">
                <a:solidFill>
                  <a:srgbClr val="212121"/>
                </a:solidFill>
                <a:latin typeface="Times New Roman" panose="02020603050405020304" pitchFamily="18" charset="0"/>
                <a:cs typeface="Times New Roman" panose="02020603050405020304" pitchFamily="18" charset="0"/>
              </a:rPr>
              <a:t>min_samples_split</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4} </a:t>
            </a:r>
            <a:r>
              <a:rPr lang="en-US" sz="2200" spc="45" dirty="0">
                <a:solidFill>
                  <a:srgbClr val="212121"/>
                </a:solidFill>
                <a:latin typeface="Times New Roman" panose="02020603050405020304" pitchFamily="18" charset="0"/>
                <a:cs typeface="Times New Roman" panose="02020603050405020304" pitchFamily="18" charset="0"/>
              </a:rPr>
              <a:t>according </a:t>
            </a:r>
            <a:r>
              <a:rPr lang="en-US" sz="2200" spc="75" dirty="0">
                <a:solidFill>
                  <a:srgbClr val="212121"/>
                </a:solidFill>
                <a:latin typeface="Times New Roman" panose="02020603050405020304" pitchFamily="18" charset="0"/>
                <a:cs typeface="Times New Roman" panose="02020603050405020304" pitchFamily="18" charset="0"/>
              </a:rPr>
              <a:t>to </a:t>
            </a:r>
            <a:r>
              <a:rPr lang="en-US" sz="2200" spc="5" dirty="0">
                <a:solidFill>
                  <a:srgbClr val="212121"/>
                </a:solidFill>
                <a:latin typeface="Times New Roman" panose="02020603050405020304" pitchFamily="18" charset="0"/>
                <a:cs typeface="Times New Roman" panose="02020603050405020304" pitchFamily="18" charset="0"/>
              </a:rPr>
              <a:t>cross </a:t>
            </a:r>
            <a:r>
              <a:rPr lang="en-US" sz="2200" spc="30" dirty="0">
                <a:solidFill>
                  <a:srgbClr val="212121"/>
                </a:solidFill>
                <a:latin typeface="Times New Roman" panose="02020603050405020304" pitchFamily="18" charset="0"/>
                <a:cs typeface="Times New Roman" panose="02020603050405020304" pitchFamily="18" charset="0"/>
              </a:rPr>
              <a:t>validate  </a:t>
            </a:r>
            <a:r>
              <a:rPr lang="en-US" sz="2200" spc="65" dirty="0">
                <a:solidFill>
                  <a:srgbClr val="212121"/>
                </a:solidFill>
                <a:latin typeface="Times New Roman" panose="02020603050405020304" pitchFamily="18" charset="0"/>
                <a:cs typeface="Times New Roman" panose="02020603050405020304" pitchFamily="18" charset="0"/>
              </a:rPr>
              <a:t>method of</a:t>
            </a:r>
            <a:r>
              <a:rPr lang="en-US" sz="2200" spc="-19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sklearn:</a:t>
            </a:r>
            <a:endParaRPr lang="en-US" sz="2200" dirty="0">
              <a:latin typeface="Times New Roman" panose="02020603050405020304" pitchFamily="18" charset="0"/>
              <a:cs typeface="Times New Roman" panose="02020603050405020304" pitchFamily="18" charset="0"/>
            </a:endParaRPr>
          </a:p>
          <a:p>
            <a:pPr marL="897890" lvl="1" indent="-342900">
              <a:lnSpc>
                <a:spcPct val="100000"/>
              </a:lnSpc>
              <a:buSzPct val="116666"/>
              <a:buFont typeface="Wingdings" panose="05000000000000000000" pitchFamily="2" charset="2"/>
              <a:buChar char="Ø"/>
              <a:tabLst>
                <a:tab pos="757555" algn="l"/>
                <a:tab pos="758190" algn="l"/>
              </a:tabLst>
            </a:pPr>
            <a:r>
              <a:rPr lang="en-US" sz="2200" spc="30" dirty="0">
                <a:solidFill>
                  <a:srgbClr val="212121"/>
                </a:solidFill>
                <a:latin typeface="Times New Roman" panose="02020603050405020304" pitchFamily="18" charset="0"/>
                <a:cs typeface="Times New Roman" panose="02020603050405020304" pitchFamily="18" charset="0"/>
              </a:rPr>
              <a:t>The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time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for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fitting</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estimator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on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train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set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is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1.67159</a:t>
            </a:r>
            <a:endParaRPr lang="en-US" sz="2200" dirty="0">
              <a:latin typeface="Times New Roman" panose="02020603050405020304" pitchFamily="18" charset="0"/>
              <a:cs typeface="Times New Roman" panose="02020603050405020304" pitchFamily="18" charset="0"/>
            </a:endParaRPr>
          </a:p>
          <a:p>
            <a:pPr marL="897890" lvl="1" indent="-342900">
              <a:lnSpc>
                <a:spcPct val="100000"/>
              </a:lnSpc>
              <a:buSzPct val="116666"/>
              <a:buFont typeface="Wingdings" panose="05000000000000000000" pitchFamily="2" charset="2"/>
              <a:buChar char="Ø"/>
              <a:tabLst>
                <a:tab pos="757555" algn="l"/>
                <a:tab pos="758190" algn="l"/>
              </a:tabLst>
            </a:pPr>
            <a:r>
              <a:rPr lang="en-US" sz="2200" spc="3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time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for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scoring</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estimator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on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test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set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is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0.1791</a:t>
            </a:r>
            <a:endParaRPr lang="en-US" sz="2200" dirty="0">
              <a:latin typeface="Times New Roman" panose="02020603050405020304" pitchFamily="18" charset="0"/>
              <a:cs typeface="Times New Roman" panose="02020603050405020304" pitchFamily="18" charset="0"/>
            </a:endParaRPr>
          </a:p>
          <a:p>
            <a:pPr marL="897890" lvl="1" indent="-342900">
              <a:lnSpc>
                <a:spcPct val="100000"/>
              </a:lnSpc>
              <a:buSzPct val="116666"/>
              <a:buFont typeface="Wingdings" panose="05000000000000000000" pitchFamily="2" charset="2"/>
              <a:buChar char="Ø"/>
              <a:tabLst>
                <a:tab pos="757555" algn="l"/>
                <a:tab pos="758190" algn="l"/>
              </a:tabLst>
            </a:pPr>
            <a:r>
              <a:rPr lang="en-US" sz="2200" spc="30" dirty="0">
                <a:solidFill>
                  <a:srgbClr val="212121"/>
                </a:solidFill>
                <a:latin typeface="Times New Roman" panose="02020603050405020304" pitchFamily="18" charset="0"/>
                <a:cs typeface="Times New Roman" panose="02020603050405020304" pitchFamily="18" charset="0"/>
              </a:rPr>
              <a:t>The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average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Accuracy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for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Estimator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is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0.83324</a:t>
            </a:r>
            <a:endParaRPr lang="en-US" sz="2200" dirty="0">
              <a:latin typeface="Times New Roman" panose="02020603050405020304" pitchFamily="18" charset="0"/>
              <a:cs typeface="Times New Roman" panose="02020603050405020304" pitchFamily="18" charset="0"/>
            </a:endParaRPr>
          </a:p>
          <a:p>
            <a:pPr marL="835660" lvl="1" indent="-342900">
              <a:lnSpc>
                <a:spcPct val="100000"/>
              </a:lnSpc>
              <a:spcBef>
                <a:spcPts val="5"/>
              </a:spcBef>
              <a:buSzPct val="120000"/>
              <a:buFont typeface="Wingdings" panose="05000000000000000000" pitchFamily="2" charset="2"/>
              <a:buChar char="Ø"/>
              <a:tabLst>
                <a:tab pos="760095" algn="l"/>
                <a:tab pos="760730" algn="l"/>
              </a:tabLst>
            </a:pPr>
            <a:endParaRPr lang="en-US" sz="2200" dirty="0">
              <a:solidFill>
                <a:srgbClr val="21212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204362" y="5966049"/>
            <a:ext cx="987638" cy="798645"/>
          </a:xfrm>
          <a:prstGeom prst="rect">
            <a:avLst/>
          </a:prstGeom>
        </p:spPr>
      </p:pic>
    </p:spTree>
    <p:extLst>
      <p:ext uri="{BB962C8B-B14F-4D97-AF65-F5344CB8AC3E}">
        <p14:creationId xmlns:p14="http://schemas.microsoft.com/office/powerpoint/2010/main" val="3560112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6863-BAE0-4684-88E2-762E556694D2}"/>
              </a:ext>
            </a:extLst>
          </p:cNvPr>
          <p:cNvSpPr>
            <a:spLocks noGrp="1"/>
          </p:cNvSpPr>
          <p:nvPr>
            <p:ph type="title"/>
          </p:nvPr>
        </p:nvSpPr>
        <p:spPr>
          <a:xfrm>
            <a:off x="205273" y="4749281"/>
            <a:ext cx="11784564" cy="1916487"/>
          </a:xfrm>
          <a:solidFill>
            <a:schemeClr val="accent5">
              <a:lumMod val="75000"/>
            </a:schemeClr>
          </a:solidFill>
        </p:spPr>
        <p:txBody>
          <a:bodyPr>
            <a:no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END OF CAPSTONE PROJECT BY DBI002 GROUP 4</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3" name="Star: 5 Points 2">
            <a:extLst>
              <a:ext uri="{FF2B5EF4-FFF2-40B4-BE49-F238E27FC236}">
                <a16:creationId xmlns:a16="http://schemas.microsoft.com/office/drawing/2014/main" id="{8001832A-DF4F-3F14-2E3E-40B89A4BD21D}"/>
              </a:ext>
            </a:extLst>
          </p:cNvPr>
          <p:cNvSpPr/>
          <p:nvPr/>
        </p:nvSpPr>
        <p:spPr>
          <a:xfrm>
            <a:off x="7718323" y="2998839"/>
            <a:ext cx="45719"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491E6863-BAE0-4684-88E2-762E556694D2}"/>
              </a:ext>
            </a:extLst>
          </p:cNvPr>
          <p:cNvSpPr txBox="1">
            <a:spLocks/>
          </p:cNvSpPr>
          <p:nvPr/>
        </p:nvSpPr>
        <p:spPr>
          <a:xfrm>
            <a:off x="205273" y="1479212"/>
            <a:ext cx="11784564" cy="1916487"/>
          </a:xfrm>
          <a:prstGeom prst="rect">
            <a:avLst/>
          </a:prstGeom>
          <a:solidFill>
            <a:schemeClr val="accent5">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solidFill>
                  <a:schemeClr val="bg1"/>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E710-5FDC-0CFF-5CB1-B9CFF6EE8DFE}"/>
              </a:ext>
            </a:extLst>
          </p:cNvPr>
          <p:cNvSpPr>
            <a:spLocks noGrp="1"/>
          </p:cNvSpPr>
          <p:nvPr>
            <p:ph type="ctrTitle" idx="4294967295"/>
          </p:nvPr>
        </p:nvSpPr>
        <p:spPr>
          <a:xfrm>
            <a:off x="323461" y="289250"/>
            <a:ext cx="11545078" cy="1017036"/>
          </a:xfrm>
          <a:solidFill>
            <a:schemeClr val="accent6">
              <a:lumMod val="60000"/>
              <a:lumOff val="40000"/>
            </a:schemeClr>
          </a:solidFill>
          <a:ln>
            <a:solidFill>
              <a:schemeClr val="accent6">
                <a:lumMod val="40000"/>
                <a:lumOff val="60000"/>
              </a:schemeClr>
            </a:solidFill>
          </a:ln>
        </p:spPr>
        <p:txBody>
          <a:bodyPr>
            <a:normAutofit/>
          </a:bodyPr>
          <a:lstStyle/>
          <a:p>
            <a:r>
              <a:rPr lang="en-IN" b="1" spc="90" dirty="0">
                <a:latin typeface="Times New Roman" panose="02020603050405020304" pitchFamily="18" charset="0"/>
                <a:cs typeface="Times New Roman" panose="02020603050405020304" pitchFamily="18" charset="0"/>
              </a:rPr>
              <a:t>Problem</a:t>
            </a:r>
            <a:r>
              <a:rPr lang="en-IN" b="1" spc="-185" dirty="0">
                <a:latin typeface="Times New Roman" panose="02020603050405020304" pitchFamily="18" charset="0"/>
                <a:cs typeface="Times New Roman" panose="02020603050405020304" pitchFamily="18" charset="0"/>
              </a:rPr>
              <a:t> </a:t>
            </a:r>
            <a:r>
              <a:rPr lang="en-IN" b="1" spc="45" dirty="0">
                <a:latin typeface="Times New Roman" panose="02020603050405020304" pitchFamily="18" charset="0"/>
                <a:cs typeface="Times New Roman" panose="02020603050405020304" pitchFamily="18" charset="0"/>
              </a:rPr>
              <a:t>Statement – Need of the Project</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323461" y="1306286"/>
            <a:ext cx="11545078" cy="1107996"/>
          </a:xfrm>
          <a:prstGeom prst="rect">
            <a:avLst/>
          </a:prstGeom>
          <a:solidFill>
            <a:schemeClr val="accent5"/>
          </a:solidFill>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Objective: The objective is to develop and implement effective strategies to minimize the rate of credit card defaulters, reduce outstanding debt, improve cash flow, safeguard the company's reputation, ensure compliance with regulations, and enhance the overall customer experience.</a:t>
            </a:r>
            <a:endParaRPr lang="en-IN"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39654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BA2C-FA1E-596B-AB09-F1EDEC9DE111}"/>
              </a:ext>
            </a:extLst>
          </p:cNvPr>
          <p:cNvSpPr>
            <a:spLocks noGrp="1"/>
          </p:cNvSpPr>
          <p:nvPr>
            <p:ph type="title"/>
          </p:nvPr>
        </p:nvSpPr>
        <p:spPr>
          <a:xfrm>
            <a:off x="382555" y="365126"/>
            <a:ext cx="11308702" cy="941160"/>
          </a:xfrm>
          <a:solidFill>
            <a:schemeClr val="accent6">
              <a:lumMod val="60000"/>
              <a:lumOff val="40000"/>
            </a:schemeClr>
          </a:solidFill>
        </p:spPr>
        <p:txBody>
          <a:bodyPr>
            <a:normAutofit/>
          </a:bodyPr>
          <a:lstStyle/>
          <a:p>
            <a:pPr algn="ctr"/>
            <a:r>
              <a:rPr lang="en-IN" sz="6000" b="1" dirty="0">
                <a:latin typeface="Times New Roman" panose="02020603050405020304" pitchFamily="18" charset="0"/>
                <a:ea typeface="Calibri" panose="020F0502020204030204" pitchFamily="34" charset="0"/>
                <a:cs typeface="Times New Roman" panose="02020603050405020304" pitchFamily="18" charset="0"/>
              </a:rPr>
              <a:t>B</a:t>
            </a:r>
            <a:r>
              <a:rPr lang="en-IN" sz="6000" b="1" dirty="0">
                <a:effectLst/>
                <a:latin typeface="Times New Roman" panose="02020603050405020304" pitchFamily="18" charset="0"/>
                <a:ea typeface="Calibri" panose="020F0502020204030204" pitchFamily="34" charset="0"/>
                <a:cs typeface="Times New Roman" panose="02020603050405020304" pitchFamily="18" charset="0"/>
              </a:rPr>
              <a:t>rief detail about datasets</a:t>
            </a:r>
            <a:endParaRPr lang="en-IN" sz="6000" b="1" dirty="0"/>
          </a:p>
        </p:txBody>
      </p:sp>
      <p:sp>
        <p:nvSpPr>
          <p:cNvPr id="3" name="Content Placeholder 2">
            <a:extLst>
              <a:ext uri="{FF2B5EF4-FFF2-40B4-BE49-F238E27FC236}">
                <a16:creationId xmlns:a16="http://schemas.microsoft.com/office/drawing/2014/main" id="{3F615470-E01B-DD75-576E-53BFA5F05F96}"/>
              </a:ext>
            </a:extLst>
          </p:cNvPr>
          <p:cNvSpPr>
            <a:spLocks noGrp="1"/>
          </p:cNvSpPr>
          <p:nvPr>
            <p:ph idx="1"/>
          </p:nvPr>
        </p:nvSpPr>
        <p:spPr>
          <a:xfrm>
            <a:off x="382555" y="1306286"/>
            <a:ext cx="11308702" cy="5186589"/>
          </a:xfrm>
          <a:solidFill>
            <a:schemeClr val="accent1">
              <a:lumMod val="60000"/>
              <a:lumOff val="40000"/>
            </a:schemeClr>
          </a:solidFill>
        </p:spPr>
        <p:txBody>
          <a:bodyPr>
            <a:normAutofit lnSpcReduction="10000"/>
          </a:bodyPr>
          <a:lstStyle/>
          <a:p>
            <a:pPr marL="0" indent="0">
              <a:lnSpc>
                <a:spcPct val="100000"/>
              </a:lnSpc>
              <a:spcBef>
                <a:spcPts val="1210"/>
              </a:spcBef>
              <a:buNone/>
            </a:pPr>
            <a:r>
              <a:rPr lang="en-US" sz="2200" b="1" spc="5" dirty="0">
                <a:solidFill>
                  <a:srgbClr val="212121"/>
                </a:solidFill>
                <a:latin typeface="Times New Roman" panose="02020603050405020304" pitchFamily="18" charset="0"/>
                <a:cs typeface="Times New Roman" panose="02020603050405020304" pitchFamily="18" charset="0"/>
              </a:rPr>
              <a:t>    Y=</a:t>
            </a:r>
            <a:r>
              <a:rPr lang="en-US" sz="2200" b="1" spc="5" dirty="0" err="1">
                <a:solidFill>
                  <a:srgbClr val="212121"/>
                </a:solidFill>
                <a:latin typeface="Times New Roman" panose="02020603050405020304" pitchFamily="18" charset="0"/>
                <a:cs typeface="Times New Roman" panose="02020603050405020304" pitchFamily="18" charset="0"/>
              </a:rPr>
              <a:t>mx+C</a:t>
            </a:r>
            <a:endParaRPr lang="en-US" sz="2200" b="1" spc="5" dirty="0">
              <a:solidFill>
                <a:srgbClr val="212121"/>
              </a:solidFill>
              <a:latin typeface="Times New Roman" panose="02020603050405020304" pitchFamily="18" charset="0"/>
              <a:cs typeface="Times New Roman" panose="02020603050405020304" pitchFamily="18" charset="0"/>
            </a:endParaRPr>
          </a:p>
          <a:p>
            <a:pPr marL="0" indent="0">
              <a:lnSpc>
                <a:spcPct val="100000"/>
              </a:lnSpc>
              <a:spcBef>
                <a:spcPts val="1210"/>
              </a:spcBef>
              <a:buNone/>
            </a:pPr>
            <a:r>
              <a:rPr lang="en-US" sz="2200" b="1" u="sng" spc="5" dirty="0">
                <a:solidFill>
                  <a:srgbClr val="212121"/>
                </a:solidFill>
                <a:latin typeface="Times New Roman" panose="02020603050405020304" pitchFamily="18" charset="0"/>
                <a:cs typeface="Times New Roman" panose="02020603050405020304" pitchFamily="18" charset="0"/>
              </a:rPr>
              <a:t>Data</a:t>
            </a:r>
            <a:r>
              <a:rPr lang="en-US" sz="2200" b="1" u="sng" spc="-100" dirty="0">
                <a:solidFill>
                  <a:srgbClr val="212121"/>
                </a:solidFill>
                <a:latin typeface="Times New Roman" panose="02020603050405020304" pitchFamily="18" charset="0"/>
                <a:cs typeface="Times New Roman" panose="02020603050405020304" pitchFamily="18" charset="0"/>
              </a:rPr>
              <a:t> </a:t>
            </a:r>
            <a:r>
              <a:rPr lang="en-US" sz="2200" b="1" u="sng" spc="75" dirty="0">
                <a:solidFill>
                  <a:srgbClr val="212121"/>
                </a:solidFill>
                <a:latin typeface="Times New Roman" panose="02020603050405020304" pitchFamily="18" charset="0"/>
                <a:cs typeface="Times New Roman" panose="02020603050405020304" pitchFamily="18" charset="0"/>
              </a:rPr>
              <a:t>Description (Y-Response Variable)</a:t>
            </a:r>
            <a:endParaRPr lang="en-US" sz="2200" b="1" u="sng" dirty="0">
              <a:latin typeface="Times New Roman" panose="02020603050405020304" pitchFamily="18" charset="0"/>
              <a:cs typeface="Times New Roman" panose="02020603050405020304" pitchFamily="18" charset="0"/>
            </a:endParaRPr>
          </a:p>
          <a:p>
            <a:pPr marL="0" indent="0">
              <a:lnSpc>
                <a:spcPct val="100000"/>
              </a:lnSpc>
              <a:spcBef>
                <a:spcPts val="815"/>
              </a:spcBef>
              <a:buNone/>
            </a:pPr>
            <a:r>
              <a:rPr lang="en-US" sz="2200" spc="55" dirty="0">
                <a:solidFill>
                  <a:srgbClr val="212121"/>
                </a:solidFill>
                <a:latin typeface="Times New Roman" panose="02020603050405020304" pitchFamily="18" charset="0"/>
                <a:cs typeface="Times New Roman" panose="02020603050405020304" pitchFamily="18" charset="0"/>
              </a:rPr>
              <a:t>Default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of</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credit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card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clients.xls-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default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payment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(Yes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80" dirty="0">
                <a:solidFill>
                  <a:srgbClr val="212121"/>
                </a:solidFill>
                <a:latin typeface="Times New Roman" panose="02020603050405020304" pitchFamily="18" charset="0"/>
                <a:cs typeface="Times New Roman" panose="02020603050405020304" pitchFamily="18" charset="0"/>
              </a:rPr>
              <a: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20" dirty="0">
                <a:solidFill>
                  <a:srgbClr val="212121"/>
                </a:solidFill>
                <a:latin typeface="Times New Roman" panose="02020603050405020304" pitchFamily="18" charset="0"/>
                <a:cs typeface="Times New Roman" panose="02020603050405020304" pitchFamily="18" charset="0"/>
              </a:rPr>
              <a:t>1,</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No</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80" dirty="0">
                <a:solidFill>
                  <a:srgbClr val="212121"/>
                </a:solidFill>
                <a:latin typeface="Times New Roman" panose="02020603050405020304" pitchFamily="18" charset="0"/>
                <a:cs typeface="Times New Roman" panose="02020603050405020304" pitchFamily="18" charset="0"/>
              </a:rPr>
              <a: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0),</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as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response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variable</a:t>
            </a:r>
            <a:endParaRPr lang="en-US" sz="2200" dirty="0">
              <a:latin typeface="Times New Roman" panose="02020603050405020304" pitchFamily="18" charset="0"/>
              <a:cs typeface="Times New Roman" panose="02020603050405020304" pitchFamily="18" charset="0"/>
            </a:endParaRPr>
          </a:p>
          <a:p>
            <a:pPr marL="0" indent="0">
              <a:lnSpc>
                <a:spcPct val="100000"/>
              </a:lnSpc>
              <a:spcBef>
                <a:spcPts val="840"/>
              </a:spcBef>
              <a:buNone/>
            </a:pPr>
            <a:r>
              <a:rPr lang="en-US" sz="2200" b="1" u="sng" dirty="0">
                <a:solidFill>
                  <a:srgbClr val="212121"/>
                </a:solidFill>
                <a:uFill>
                  <a:solidFill>
                    <a:srgbClr val="212121"/>
                  </a:solidFill>
                </a:uFill>
                <a:latin typeface="Times New Roman" panose="02020603050405020304" pitchFamily="18" charset="0"/>
                <a:cs typeface="Times New Roman" panose="02020603050405020304" pitchFamily="18" charset="0"/>
              </a:rPr>
              <a:t>Data</a:t>
            </a:r>
            <a:r>
              <a:rPr lang="en-US" sz="2200" b="1" u="sng"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b="1" u="sng" spc="20" dirty="0">
                <a:solidFill>
                  <a:srgbClr val="212121"/>
                </a:solidFill>
                <a:uFill>
                  <a:solidFill>
                    <a:srgbClr val="212121"/>
                  </a:solidFill>
                </a:uFill>
                <a:latin typeface="Times New Roman" panose="02020603050405020304" pitchFamily="18" charset="0"/>
                <a:cs typeface="Times New Roman" panose="02020603050405020304" pitchFamily="18" charset="0"/>
              </a:rPr>
              <a:t>Fields (X-Explanatory Variables)</a:t>
            </a:r>
          </a:p>
          <a:p>
            <a:pPr marL="0" indent="0">
              <a:lnSpc>
                <a:spcPct val="100000"/>
              </a:lnSpc>
              <a:spcBef>
                <a:spcPts val="840"/>
              </a:spcBef>
              <a:buNone/>
            </a:pPr>
            <a:endParaRPr lang="en-US" sz="2200" spc="30" dirty="0">
              <a:solidFill>
                <a:srgbClr val="212121"/>
              </a:solidFill>
              <a:latin typeface="Times New Roman" panose="02020603050405020304" pitchFamily="18" charset="0"/>
              <a:cs typeface="Times New Roman" panose="02020603050405020304" pitchFamily="18" charset="0"/>
            </a:endParaRPr>
          </a:p>
          <a:p>
            <a:pPr marL="0" indent="0">
              <a:lnSpc>
                <a:spcPct val="100000"/>
              </a:lnSpc>
              <a:spcBef>
                <a:spcPts val="5"/>
              </a:spcBef>
              <a:buNone/>
            </a:pPr>
            <a:r>
              <a:rPr lang="en-US" sz="2200" spc="30" dirty="0">
                <a:solidFill>
                  <a:srgbClr val="212121"/>
                </a:solidFill>
                <a:latin typeface="Times New Roman" panose="02020603050405020304" pitchFamily="18" charset="0"/>
                <a:cs typeface="Times New Roman" panose="02020603050405020304" pitchFamily="18" charset="0"/>
              </a:rPr>
              <a:t>This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study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reviewed</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literature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used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following</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23</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variables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as</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dirty="0">
                <a:solidFill>
                  <a:srgbClr val="212121"/>
                </a:solidFill>
                <a:latin typeface="Times New Roman" panose="02020603050405020304" pitchFamily="18" charset="0"/>
                <a:cs typeface="Times New Roman" panose="02020603050405020304" pitchFamily="18" charset="0"/>
              </a:rPr>
              <a:t>explanatory variables:</a:t>
            </a:r>
          </a:p>
          <a:p>
            <a:pPr marL="0" indent="0">
              <a:lnSpc>
                <a:spcPct val="100000"/>
              </a:lnSpc>
              <a:spcBef>
                <a:spcPts val="5"/>
              </a:spcBef>
              <a:buNone/>
            </a:pPr>
            <a:endParaRPr lang="en-US" sz="2200" dirty="0">
              <a:latin typeface="Times New Roman" panose="02020603050405020304" pitchFamily="18" charset="0"/>
              <a:cs typeface="Times New Roman" panose="02020603050405020304" pitchFamily="18" charset="0"/>
            </a:endParaRPr>
          </a:p>
          <a:p>
            <a:pPr marL="370205" marR="5080" indent="-358140">
              <a:lnSpc>
                <a:spcPts val="2680"/>
              </a:lnSpc>
              <a:spcBef>
                <a:spcPts val="320"/>
              </a:spcBef>
              <a:buSzPct val="130769"/>
              <a:buFont typeface="Wingdings" panose="05000000000000000000" pitchFamily="2" charset="2"/>
              <a:buChar char="v"/>
              <a:tabLst>
                <a:tab pos="370205" algn="l"/>
                <a:tab pos="370840" algn="l"/>
              </a:tabLst>
            </a:pPr>
            <a:r>
              <a:rPr lang="en-US" sz="2200" spc="-50" dirty="0">
                <a:solidFill>
                  <a:srgbClr val="212121"/>
                </a:solidFill>
                <a:latin typeface="Times New Roman" panose="02020603050405020304" pitchFamily="18" charset="0"/>
                <a:cs typeface="Times New Roman" panose="02020603050405020304" pitchFamily="18" charset="0"/>
              </a:rPr>
              <a:t>X1:</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Amount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given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credit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(NT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dollar):</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it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includes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both</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individual</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consumer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credit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55" dirty="0">
                <a:solidFill>
                  <a:srgbClr val="212121"/>
                </a:solidFill>
                <a:latin typeface="Times New Roman" panose="02020603050405020304" pitchFamily="18" charset="0"/>
                <a:cs typeface="Times New Roman" panose="02020603050405020304" pitchFamily="18" charset="0"/>
              </a:rPr>
              <a:t>his/her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family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(supplementary)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credit.</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480"/>
              </a:spcBef>
              <a:buSzPct val="130769"/>
              <a:buFont typeface="Wingdings" panose="05000000000000000000" pitchFamily="2" charset="2"/>
              <a:buChar char="v"/>
              <a:tabLst>
                <a:tab pos="370205" algn="l"/>
                <a:tab pos="370840" algn="l"/>
              </a:tabLst>
            </a:pPr>
            <a:r>
              <a:rPr lang="en-US" sz="2200" spc="-5" dirty="0">
                <a:solidFill>
                  <a:srgbClr val="212121"/>
                </a:solidFill>
                <a:latin typeface="Times New Roman" panose="02020603050405020304" pitchFamily="18" charset="0"/>
                <a:cs typeface="Times New Roman" panose="02020603050405020304" pitchFamily="18" charset="0"/>
              </a:rPr>
              <a:t>X2:</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Gender</a:t>
            </a:r>
            <a:r>
              <a:rPr lang="en-US" sz="2200" spc="-65" dirty="0">
                <a:solidFill>
                  <a:srgbClr val="212121"/>
                </a:solidFill>
                <a:latin typeface="Times New Roman" panose="02020603050405020304" pitchFamily="18" charset="0"/>
                <a:cs typeface="Times New Roman" panose="02020603050405020304" pitchFamily="18" charset="0"/>
              </a:rPr>
              <a:t> (1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male;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2</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female).</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1019"/>
              </a:spcBef>
              <a:buSzPct val="130769"/>
              <a:buFont typeface="Wingdings" panose="05000000000000000000" pitchFamily="2" charset="2"/>
              <a:buChar char="v"/>
              <a:tabLst>
                <a:tab pos="370205" algn="l"/>
                <a:tab pos="370840" algn="l"/>
              </a:tabLst>
            </a:pPr>
            <a:r>
              <a:rPr lang="en-US" sz="2200" spc="-25" dirty="0">
                <a:solidFill>
                  <a:srgbClr val="212121"/>
                </a:solidFill>
                <a:latin typeface="Times New Roman" panose="02020603050405020304" pitchFamily="18" charset="0"/>
                <a:cs typeface="Times New Roman" panose="02020603050405020304" pitchFamily="18" charset="0"/>
              </a:rPr>
              <a:t>X3:</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Education</a:t>
            </a:r>
            <a:r>
              <a:rPr lang="en-US" sz="2200" spc="-65" dirty="0">
                <a:solidFill>
                  <a:srgbClr val="212121"/>
                </a:solidFill>
                <a:latin typeface="Times New Roman" panose="02020603050405020304" pitchFamily="18" charset="0"/>
                <a:cs typeface="Times New Roman" panose="02020603050405020304" pitchFamily="18" charset="0"/>
              </a:rPr>
              <a:t> (1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graduate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school;</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2</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university;</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10" dirty="0">
                <a:solidFill>
                  <a:srgbClr val="212121"/>
                </a:solidFill>
                <a:latin typeface="Times New Roman" panose="02020603050405020304" pitchFamily="18" charset="0"/>
                <a:cs typeface="Times New Roman" panose="02020603050405020304" pitchFamily="18" charset="0"/>
              </a:rPr>
              <a:t>3</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high</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school;</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4</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others).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1019"/>
              </a:spcBef>
              <a:buSzPct val="130769"/>
              <a:buFont typeface="Wingdings" panose="05000000000000000000" pitchFamily="2" charset="2"/>
              <a:buChar char="v"/>
              <a:tabLst>
                <a:tab pos="370205" algn="l"/>
                <a:tab pos="370840" algn="l"/>
              </a:tabLst>
            </a:pPr>
            <a:r>
              <a:rPr lang="en-US" sz="2200" dirty="0">
                <a:solidFill>
                  <a:srgbClr val="212121"/>
                </a:solidFill>
                <a:latin typeface="Times New Roman" panose="02020603050405020304" pitchFamily="18" charset="0"/>
                <a:cs typeface="Times New Roman" panose="02020603050405020304" pitchFamily="18" charset="0"/>
              </a:rPr>
              <a:t>X4:</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Marital</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status</a:t>
            </a:r>
            <a:r>
              <a:rPr lang="en-US" sz="2200" spc="-65" dirty="0">
                <a:solidFill>
                  <a:srgbClr val="212121"/>
                </a:solidFill>
                <a:latin typeface="Times New Roman" panose="02020603050405020304" pitchFamily="18" charset="0"/>
                <a:cs typeface="Times New Roman" panose="02020603050405020304" pitchFamily="18" charset="0"/>
              </a:rPr>
              <a:t> (1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married;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2</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single;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10" dirty="0">
                <a:solidFill>
                  <a:srgbClr val="212121"/>
                </a:solidFill>
                <a:latin typeface="Times New Roman" panose="02020603050405020304" pitchFamily="18" charset="0"/>
                <a:cs typeface="Times New Roman" panose="02020603050405020304" pitchFamily="18" charset="0"/>
              </a:rPr>
              <a:t>3</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65" dirty="0">
                <a:solidFill>
                  <a:srgbClr val="212121"/>
                </a:solidFill>
                <a:latin typeface="Times New Roman" panose="02020603050405020304" pitchFamily="18" charset="0"/>
                <a:cs typeface="Times New Roman" panose="02020603050405020304" pitchFamily="18" charset="0"/>
              </a:rPr>
              <a: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35" dirty="0">
                <a:solidFill>
                  <a:srgbClr val="212121"/>
                </a:solidFill>
                <a:latin typeface="Times New Roman" panose="02020603050405020304" pitchFamily="18" charset="0"/>
                <a:cs typeface="Times New Roman" panose="02020603050405020304" pitchFamily="18" charset="0"/>
              </a:rPr>
              <a:t>others).</a:t>
            </a:r>
            <a:endParaRPr lang="en-US" sz="2200" dirty="0">
              <a:latin typeface="Times New Roman" panose="02020603050405020304" pitchFamily="18" charset="0"/>
              <a:cs typeface="Times New Roman" panose="02020603050405020304" pitchFamily="18" charset="0"/>
            </a:endParaRPr>
          </a:p>
          <a:p>
            <a:pPr marL="370205" indent="-358140">
              <a:lnSpc>
                <a:spcPct val="100000"/>
              </a:lnSpc>
              <a:spcBef>
                <a:spcPts val="1019"/>
              </a:spcBef>
              <a:buSzPct val="130769"/>
              <a:buFont typeface="Wingdings" panose="05000000000000000000" pitchFamily="2" charset="2"/>
              <a:buChar char="v"/>
              <a:tabLst>
                <a:tab pos="370205" algn="l"/>
                <a:tab pos="370840" algn="l"/>
              </a:tabLst>
            </a:pPr>
            <a:r>
              <a:rPr lang="en-US" sz="2200" spc="-30" dirty="0">
                <a:solidFill>
                  <a:srgbClr val="212121"/>
                </a:solidFill>
                <a:latin typeface="Times New Roman" panose="02020603050405020304" pitchFamily="18" charset="0"/>
                <a:cs typeface="Times New Roman" panose="02020603050405020304" pitchFamily="18" charset="0"/>
              </a:rPr>
              <a:t>X5: </a:t>
            </a:r>
            <a:r>
              <a:rPr lang="en-US" sz="2200" spc="15" dirty="0">
                <a:solidFill>
                  <a:srgbClr val="212121"/>
                </a:solidFill>
                <a:latin typeface="Times New Roman" panose="02020603050405020304" pitchFamily="18" charset="0"/>
                <a:cs typeface="Times New Roman" panose="02020603050405020304" pitchFamily="18" charset="0"/>
              </a:rPr>
              <a:t>Age</a:t>
            </a:r>
            <a:r>
              <a:rPr lang="en-US" sz="2200" spc="-10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(year).</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98000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943E9-CC4A-D50F-39CC-5C44DF4DC643}"/>
              </a:ext>
            </a:extLst>
          </p:cNvPr>
          <p:cNvSpPr>
            <a:spLocks noGrp="1"/>
          </p:cNvSpPr>
          <p:nvPr>
            <p:ph idx="1"/>
          </p:nvPr>
        </p:nvSpPr>
        <p:spPr>
          <a:xfrm>
            <a:off x="0" y="0"/>
            <a:ext cx="12192000" cy="6858000"/>
          </a:xfrm>
          <a:solidFill>
            <a:schemeClr val="accent1">
              <a:lumMod val="60000"/>
              <a:lumOff val="40000"/>
            </a:schemeClr>
          </a:solidFill>
        </p:spPr>
        <p:txBody>
          <a:bodyPr>
            <a:normAutofit fontScale="25000" lnSpcReduction="20000"/>
          </a:bodyPr>
          <a:lstStyle/>
          <a:p>
            <a:pPr marL="469265" indent="-457200">
              <a:lnSpc>
                <a:spcPct val="120000"/>
              </a:lnSpc>
              <a:spcBef>
                <a:spcPts val="100"/>
              </a:spcBef>
              <a:buSzPct val="128571"/>
              <a:buFont typeface="Wingdings" panose="05000000000000000000" pitchFamily="2" charset="2"/>
              <a:buChar char="v"/>
              <a:tabLst>
                <a:tab pos="379095" algn="l"/>
                <a:tab pos="379730" algn="l"/>
              </a:tabLst>
            </a:pPr>
            <a:r>
              <a:rPr lang="en-US" sz="8800" dirty="0">
                <a:solidFill>
                  <a:srgbClr val="212121"/>
                </a:solidFill>
                <a:latin typeface="Times New Roman" panose="02020603050405020304" pitchFamily="18" charset="0"/>
                <a:cs typeface="Times New Roman" panose="02020603050405020304" pitchFamily="18" charset="0"/>
              </a:rPr>
              <a:t>X6 - X11: History of past payment. We tracked the past monthly payment records (from</a:t>
            </a:r>
            <a:endParaRPr lang="en-US" sz="8800" dirty="0">
              <a:latin typeface="Times New Roman" panose="02020603050405020304" pitchFamily="18" charset="0"/>
              <a:cs typeface="Times New Roman" panose="02020603050405020304" pitchFamily="18" charset="0"/>
            </a:endParaRP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April to September, 2005) as follows: </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X6 = the repayment status in September, 2005; </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X7 =  the repayment status in Aug, 2005;</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X8 =  the repayment status in Jul, 2005;</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X9 =  the repayment status in Jun, 2005;</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X10 = the repayment status in May, 2005;</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X11 = the repayment status in Apr, 2005;</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The  measurement    scale for the repayment status is: </a:t>
            </a:r>
          </a:p>
          <a:p>
            <a:pPr marL="150495" marR="201930" indent="0">
              <a:lnSpc>
                <a:spcPct val="120000"/>
              </a:lnSpc>
              <a:spcBef>
                <a:spcPts val="335"/>
              </a:spcBef>
              <a:buNone/>
            </a:pPr>
            <a:r>
              <a:rPr lang="en-US" sz="8800" dirty="0">
                <a:solidFill>
                  <a:srgbClr val="212121"/>
                </a:solidFill>
                <a:latin typeface="Times New Roman" panose="02020603050405020304" pitchFamily="18" charset="0"/>
                <a:cs typeface="Times New Roman" panose="02020603050405020304" pitchFamily="18" charset="0"/>
              </a:rPr>
              <a:t>-1 = pay duly; 1 = payment delay for one  month; 2 = payment delay for two months; . . .; 8 = payment delay for eight months; 9 =  payment delay for nine months and above.</a:t>
            </a:r>
          </a:p>
          <a:p>
            <a:pPr marL="150495" marR="201930" indent="0">
              <a:lnSpc>
                <a:spcPct val="120000"/>
              </a:lnSpc>
              <a:spcBef>
                <a:spcPts val="335"/>
              </a:spcBef>
              <a:buNone/>
            </a:pPr>
            <a:endParaRPr lang="en-US" sz="8800" dirty="0">
              <a:latin typeface="Times New Roman" panose="02020603050405020304" pitchFamily="18" charset="0"/>
              <a:cs typeface="Times New Roman" panose="02020603050405020304" pitchFamily="18" charset="0"/>
            </a:endParaRPr>
          </a:p>
          <a:p>
            <a:pPr marL="469265" marR="5080" indent="-457200">
              <a:lnSpc>
                <a:spcPct val="120000"/>
              </a:lnSpc>
              <a:spcBef>
                <a:spcPts val="215"/>
              </a:spcBef>
              <a:buSzPct val="128571"/>
              <a:buFont typeface="Wingdings" panose="05000000000000000000" pitchFamily="2" charset="2"/>
              <a:buChar char="v"/>
              <a:tabLst>
                <a:tab pos="379095" algn="l"/>
                <a:tab pos="379730" algn="l"/>
              </a:tabLst>
            </a:pPr>
            <a:r>
              <a:rPr lang="en-US" sz="8800" dirty="0">
                <a:solidFill>
                  <a:srgbClr val="212121"/>
                </a:solidFill>
                <a:latin typeface="Times New Roman" panose="02020603050405020304" pitchFamily="18" charset="0"/>
                <a:cs typeface="Times New Roman" panose="02020603050405020304" pitchFamily="18" charset="0"/>
              </a:rPr>
              <a:t>X12-X17: Amount of bill statement (NT dollar). X12 = amount of bill statement in September,  2005; X13 = amount of bill statement in August, 2005; . . .; X17 = amount of bill statement in  April, 2005.</a:t>
            </a:r>
          </a:p>
          <a:p>
            <a:pPr marL="469265" marR="5080" indent="-457200">
              <a:lnSpc>
                <a:spcPct val="120000"/>
              </a:lnSpc>
              <a:spcBef>
                <a:spcPts val="215"/>
              </a:spcBef>
              <a:buSzPct val="128571"/>
              <a:buFont typeface="Wingdings" panose="05000000000000000000" pitchFamily="2" charset="2"/>
              <a:buChar char="v"/>
              <a:tabLst>
                <a:tab pos="379095" algn="l"/>
                <a:tab pos="379730" algn="l"/>
              </a:tabLst>
            </a:pPr>
            <a:r>
              <a:rPr lang="en-US" sz="8800" dirty="0">
                <a:solidFill>
                  <a:srgbClr val="212121"/>
                </a:solidFill>
                <a:latin typeface="Times New Roman" panose="02020603050405020304" pitchFamily="18" charset="0"/>
                <a:cs typeface="Times New Roman" panose="02020603050405020304" pitchFamily="18" charset="0"/>
              </a:rPr>
              <a:t>X3: Education (1 = graduate school; 2 = university; 3 = high school; 4 = others)</a:t>
            </a:r>
            <a:endParaRPr lang="en-US" sz="8800" dirty="0">
              <a:latin typeface="Times New Roman" panose="02020603050405020304" pitchFamily="18" charset="0"/>
              <a:cs typeface="Times New Roman" panose="02020603050405020304" pitchFamily="18" charset="0"/>
            </a:endParaRPr>
          </a:p>
          <a:p>
            <a:pPr marL="469265" marR="109855" indent="-457200">
              <a:lnSpc>
                <a:spcPct val="120000"/>
              </a:lnSpc>
              <a:spcBef>
                <a:spcPts val="50"/>
              </a:spcBef>
              <a:buSzPct val="128571"/>
              <a:buFont typeface="Wingdings" panose="05000000000000000000" pitchFamily="2" charset="2"/>
              <a:buChar char="v"/>
              <a:tabLst>
                <a:tab pos="379095" algn="l"/>
                <a:tab pos="379730" algn="l"/>
              </a:tabLst>
            </a:pPr>
            <a:r>
              <a:rPr lang="en-US" sz="8800" dirty="0">
                <a:solidFill>
                  <a:srgbClr val="212121"/>
                </a:solidFill>
                <a:latin typeface="Times New Roman" panose="02020603050405020304" pitchFamily="18" charset="0"/>
                <a:cs typeface="Times New Roman" panose="02020603050405020304" pitchFamily="18" charset="0"/>
              </a:rPr>
              <a:t>X18-X23: Amount of previous payment (NT dollar). X18 = amount paid in September, 2005;  X19 = amount paid in August, 2005; . . .;X23 = amount paid in April, 2005.X5: Age (year).</a:t>
            </a:r>
            <a:endParaRPr lang="en-US" sz="8800" dirty="0">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1204362" y="6059355"/>
            <a:ext cx="987638" cy="798645"/>
          </a:xfrm>
          <a:prstGeom prst="rect">
            <a:avLst/>
          </a:prstGeom>
        </p:spPr>
      </p:pic>
    </p:spTree>
    <p:extLst>
      <p:ext uri="{BB962C8B-B14F-4D97-AF65-F5344CB8AC3E}">
        <p14:creationId xmlns:p14="http://schemas.microsoft.com/office/powerpoint/2010/main" val="66915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354563" y="365125"/>
            <a:ext cx="11411339" cy="969153"/>
          </a:xfrm>
          <a:solidFill>
            <a:schemeClr val="accent6">
              <a:lumMod val="60000"/>
              <a:lumOff val="40000"/>
            </a:schemeClr>
          </a:solidFill>
        </p:spPr>
        <p:txBody>
          <a:bodyPr>
            <a:normAutofit/>
          </a:bodyPr>
          <a:lstStyle/>
          <a:p>
            <a:pPr algn="ctr"/>
            <a:r>
              <a:rPr lang="en-IN" sz="6000" b="1" spc="5" dirty="0">
                <a:latin typeface="Times New Roman" panose="02020603050405020304" pitchFamily="18" charset="0"/>
                <a:cs typeface="Times New Roman" panose="02020603050405020304" pitchFamily="18" charset="0"/>
              </a:rPr>
              <a:t>Data </a:t>
            </a:r>
            <a:r>
              <a:rPr lang="en-IN" sz="6000" b="1" spc="15" dirty="0">
                <a:latin typeface="Times New Roman" panose="02020603050405020304" pitchFamily="18" charset="0"/>
                <a:cs typeface="Times New Roman" panose="02020603050405020304" pitchFamily="18" charset="0"/>
              </a:rPr>
              <a:t>Pre-</a:t>
            </a:r>
            <a:r>
              <a:rPr lang="en-IN" sz="6000" b="1" spc="-315" dirty="0">
                <a:latin typeface="Times New Roman" panose="02020603050405020304" pitchFamily="18" charset="0"/>
                <a:cs typeface="Times New Roman" panose="02020603050405020304" pitchFamily="18" charset="0"/>
              </a:rPr>
              <a:t> </a:t>
            </a:r>
            <a:r>
              <a:rPr lang="en-IN" sz="6000" b="1" spc="25" dirty="0">
                <a:latin typeface="Times New Roman" panose="02020603050405020304" pitchFamily="18" charset="0"/>
                <a:cs typeface="Times New Roman" panose="02020603050405020304" pitchFamily="18" charset="0"/>
              </a:rPr>
              <a:t>Processing</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354563" y="1334278"/>
            <a:ext cx="11411339" cy="5158597"/>
          </a:xfrm>
          <a:solidFill>
            <a:schemeClr val="accent1">
              <a:lumMod val="60000"/>
              <a:lumOff val="40000"/>
            </a:schemeClr>
          </a:solidFill>
        </p:spPr>
        <p:txBody>
          <a:bodyPr>
            <a:normAutofit fontScale="92500" lnSpcReduction="10000"/>
          </a:bodyPr>
          <a:lstStyle/>
          <a:p>
            <a:pPr marL="0" marR="6985" indent="0">
              <a:lnSpc>
                <a:spcPct val="110000"/>
              </a:lnSpc>
              <a:spcBef>
                <a:spcPts val="315"/>
              </a:spcBef>
              <a:buNone/>
            </a:pPr>
            <a:r>
              <a:rPr lang="en-US" sz="2400" dirty="0">
                <a:solidFill>
                  <a:srgbClr val="212121"/>
                </a:solidFill>
                <a:latin typeface="Times New Roman" panose="02020603050405020304" pitchFamily="18" charset="0"/>
                <a:cs typeface="Times New Roman" panose="02020603050405020304" pitchFamily="18" charset="0"/>
              </a:rPr>
              <a:t>Data wrangling and processing requires cleaning of data and preparing it for  further analysis. Our</a:t>
            </a:r>
          </a:p>
          <a:p>
            <a:pPr marL="0" marR="6985" indent="0">
              <a:lnSpc>
                <a:spcPct val="110000"/>
              </a:lnSpc>
              <a:spcBef>
                <a:spcPts val="315"/>
              </a:spcBef>
              <a:buNone/>
            </a:pPr>
            <a:r>
              <a:rPr lang="en-US" sz="2400" dirty="0">
                <a:solidFill>
                  <a:srgbClr val="212121"/>
                </a:solidFill>
                <a:latin typeface="Times New Roman" panose="02020603050405020304" pitchFamily="18" charset="0"/>
                <a:cs typeface="Times New Roman" panose="02020603050405020304" pitchFamily="18" charset="0"/>
              </a:rPr>
              <a:t>cleaning process involved the following parts:</a:t>
            </a:r>
            <a:endParaRPr lang="en-US" sz="2400" dirty="0">
              <a:latin typeface="Times New Roman" panose="02020603050405020304" pitchFamily="18" charset="0"/>
              <a:cs typeface="Times New Roman" panose="02020603050405020304" pitchFamily="18" charset="0"/>
            </a:endParaRPr>
          </a:p>
          <a:p>
            <a:pPr marL="127000" indent="-342900">
              <a:lnSpc>
                <a:spcPct val="110000"/>
              </a:lnSpc>
              <a:spcBef>
                <a:spcPts val="800"/>
              </a:spcBef>
              <a:buFont typeface="Wingdings" panose="05000000000000000000" pitchFamily="2" charset="2"/>
              <a:buChar char="v"/>
              <a:tabLst>
                <a:tab pos="319405" algn="l"/>
              </a:tabLst>
            </a:pPr>
            <a:r>
              <a:rPr lang="en-US" sz="2400" dirty="0">
                <a:solidFill>
                  <a:srgbClr val="212121"/>
                </a:solidFill>
                <a:latin typeface="Times New Roman" panose="02020603050405020304" pitchFamily="18" charset="0"/>
                <a:cs typeface="Times New Roman" panose="02020603050405020304" pitchFamily="18" charset="0"/>
              </a:rPr>
              <a:t>Replacing the PAY_0 to PAY_1 from 0 to 1 in order to maintain the sequence</a:t>
            </a:r>
            <a:endParaRPr lang="en-US" sz="2400" dirty="0">
              <a:latin typeface="Times New Roman" panose="02020603050405020304" pitchFamily="18" charset="0"/>
              <a:cs typeface="Times New Roman" panose="02020603050405020304" pitchFamily="18" charset="0"/>
            </a:endParaRPr>
          </a:p>
          <a:p>
            <a:pPr marL="354965" marR="5715" indent="-342900">
              <a:lnSpc>
                <a:spcPct val="110000"/>
              </a:lnSpc>
              <a:spcBef>
                <a:spcPts val="1015"/>
              </a:spcBef>
              <a:buSzPct val="117857"/>
              <a:buFont typeface="Wingdings" panose="05000000000000000000" pitchFamily="2" charset="2"/>
              <a:buChar char="v"/>
              <a:tabLst>
                <a:tab pos="319405" algn="l"/>
                <a:tab pos="320040" algn="l"/>
              </a:tabLst>
            </a:pPr>
            <a:r>
              <a:rPr lang="en-US" sz="2400" dirty="0">
                <a:solidFill>
                  <a:srgbClr val="212121"/>
                </a:solidFill>
                <a:latin typeface="Times New Roman" panose="02020603050405020304" pitchFamily="18" charset="0"/>
                <a:cs typeface="Times New Roman" panose="02020603050405020304" pitchFamily="18" charset="0"/>
              </a:rPr>
              <a:t>Changing the column names from integer to month names for better readability down the  line</a:t>
            </a:r>
            <a:endParaRPr lang="en-US" sz="2400" dirty="0">
              <a:latin typeface="Times New Roman" panose="02020603050405020304" pitchFamily="18" charset="0"/>
              <a:cs typeface="Times New Roman" panose="02020603050405020304" pitchFamily="18" charset="0"/>
            </a:endParaRPr>
          </a:p>
          <a:p>
            <a:pPr marL="354965" indent="-342900">
              <a:lnSpc>
                <a:spcPct val="110000"/>
              </a:lnSpc>
              <a:spcBef>
                <a:spcPts val="819"/>
              </a:spcBef>
              <a:buSzPct val="117857"/>
              <a:buFont typeface="Wingdings" panose="05000000000000000000" pitchFamily="2" charset="2"/>
              <a:buChar char="v"/>
              <a:tabLst>
                <a:tab pos="319405" algn="l"/>
                <a:tab pos="320040" algn="l"/>
              </a:tabLst>
            </a:pPr>
            <a:r>
              <a:rPr lang="en-US" sz="2400" dirty="0">
                <a:solidFill>
                  <a:srgbClr val="212121"/>
                </a:solidFill>
                <a:latin typeface="Times New Roman" panose="02020603050405020304" pitchFamily="18" charset="0"/>
                <a:cs typeface="Times New Roman" panose="02020603050405020304" pitchFamily="18" charset="0"/>
              </a:rPr>
              <a:t>Creating Age Buckets Column for further analysis</a:t>
            </a:r>
            <a:endParaRPr lang="en-US" sz="2400" dirty="0">
              <a:latin typeface="Times New Roman" panose="02020603050405020304" pitchFamily="18" charset="0"/>
              <a:cs typeface="Times New Roman" panose="02020603050405020304" pitchFamily="18" charset="0"/>
            </a:endParaRPr>
          </a:p>
          <a:p>
            <a:pPr marL="354965" indent="-342900">
              <a:lnSpc>
                <a:spcPct val="110000"/>
              </a:lnSpc>
              <a:spcBef>
                <a:spcPts val="835"/>
              </a:spcBef>
              <a:buSzPct val="117857"/>
              <a:buFont typeface="Wingdings" panose="05000000000000000000" pitchFamily="2" charset="2"/>
              <a:buChar char="v"/>
              <a:tabLst>
                <a:tab pos="319405" algn="l"/>
                <a:tab pos="320040" algn="l"/>
              </a:tabLst>
            </a:pPr>
            <a:r>
              <a:rPr lang="en-US" sz="2400" dirty="0">
                <a:solidFill>
                  <a:srgbClr val="212121"/>
                </a:solidFill>
                <a:latin typeface="Times New Roman" panose="02020603050405020304" pitchFamily="18" charset="0"/>
                <a:cs typeface="Times New Roman" panose="02020603050405020304" pitchFamily="18" charset="0"/>
              </a:rPr>
              <a:t>There was a lot of invalid data in columns such as Education, Marriage</a:t>
            </a:r>
            <a:endParaRPr lang="en-US" sz="2400" dirty="0">
              <a:latin typeface="Times New Roman" panose="02020603050405020304" pitchFamily="18" charset="0"/>
              <a:cs typeface="Times New Roman" panose="02020603050405020304" pitchFamily="18" charset="0"/>
            </a:endParaRPr>
          </a:p>
          <a:p>
            <a:pPr marL="776605" marR="6350" lvl="1" indent="-351155" algn="just">
              <a:lnSpc>
                <a:spcPct val="110000"/>
              </a:lnSpc>
              <a:spcBef>
                <a:spcPts val="1035"/>
              </a:spcBef>
              <a:buFont typeface="Wingdings" panose="05000000000000000000" pitchFamily="2" charset="2"/>
              <a:buChar char="Ø"/>
              <a:tabLst>
                <a:tab pos="777240" algn="l"/>
              </a:tabLst>
            </a:pPr>
            <a:r>
              <a:rPr lang="en-US" dirty="0">
                <a:solidFill>
                  <a:srgbClr val="212121"/>
                </a:solidFill>
                <a:latin typeface="Times New Roman" panose="02020603050405020304" pitchFamily="18" charset="0"/>
                <a:cs typeface="Times New Roman" panose="02020603050405020304" pitchFamily="18" charset="0"/>
              </a:rPr>
              <a:t>Education was had 5,6,0 values which had no meaning. Hence we imputed it to 0 i.e.  others</a:t>
            </a:r>
            <a:endParaRPr lang="en-US" dirty="0">
              <a:latin typeface="Times New Roman" panose="02020603050405020304" pitchFamily="18" charset="0"/>
              <a:cs typeface="Times New Roman" panose="02020603050405020304" pitchFamily="18" charset="0"/>
            </a:endParaRPr>
          </a:p>
          <a:p>
            <a:pPr marL="776605" marR="5080" lvl="1" indent="-351155" algn="just">
              <a:lnSpc>
                <a:spcPct val="110000"/>
              </a:lnSpc>
              <a:spcBef>
                <a:spcPts val="1005"/>
              </a:spcBef>
              <a:buFont typeface="Wingdings" panose="05000000000000000000" pitchFamily="2" charset="2"/>
              <a:buChar char="Ø"/>
              <a:tabLst>
                <a:tab pos="777240" algn="l"/>
              </a:tabLst>
            </a:pPr>
            <a:r>
              <a:rPr lang="en-US" dirty="0">
                <a:solidFill>
                  <a:srgbClr val="212121"/>
                </a:solidFill>
                <a:latin typeface="Times New Roman" panose="02020603050405020304" pitchFamily="18" charset="0"/>
                <a:cs typeface="Times New Roman" panose="02020603050405020304" pitchFamily="18" charset="0"/>
              </a:rPr>
              <a:t>Marriage had 0 values hence we imputed it to 3 i.e. others have created a new column  called ‘Competition Open’ from existing columns to measure more accurate period in  months from when the nearest competition has opened.</a:t>
            </a:r>
            <a:endParaRPr lang="en-US" dirty="0">
              <a:latin typeface="Times New Roman" panose="02020603050405020304" pitchFamily="18" charset="0"/>
              <a:cs typeface="Times New Roman" panose="02020603050405020304" pitchFamily="18" charset="0"/>
            </a:endParaRPr>
          </a:p>
          <a:p>
            <a:pPr marL="776605" marR="5715" lvl="1" indent="-351155" algn="just">
              <a:lnSpc>
                <a:spcPct val="110000"/>
              </a:lnSpc>
              <a:spcBef>
                <a:spcPts val="1005"/>
              </a:spcBef>
              <a:buFont typeface="Wingdings" panose="05000000000000000000" pitchFamily="2" charset="2"/>
              <a:buChar char="Ø"/>
              <a:tabLst>
                <a:tab pos="777240" algn="l"/>
              </a:tabLst>
            </a:pPr>
            <a:r>
              <a:rPr lang="en-US" dirty="0">
                <a:solidFill>
                  <a:srgbClr val="212121"/>
                </a:solidFill>
                <a:latin typeface="Times New Roman" panose="02020603050405020304" pitchFamily="18" charset="0"/>
                <a:cs typeface="Times New Roman" panose="02020603050405020304" pitchFamily="18" charset="0"/>
              </a:rPr>
              <a:t>Then we replaced the negative values present in ‘Promo Open’ and ‘Competition Open’  with zero value.</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1204362" y="6093552"/>
            <a:ext cx="987638" cy="798645"/>
          </a:xfrm>
          <a:prstGeom prst="rect">
            <a:avLst/>
          </a:prstGeom>
        </p:spPr>
      </p:pic>
    </p:spTree>
    <p:extLst>
      <p:ext uri="{BB962C8B-B14F-4D97-AF65-F5344CB8AC3E}">
        <p14:creationId xmlns:p14="http://schemas.microsoft.com/office/powerpoint/2010/main" val="16478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70246-8A41-127E-D8BF-CA31F2F821D2}"/>
              </a:ext>
            </a:extLst>
          </p:cNvPr>
          <p:cNvSpPr>
            <a:spLocks noGrp="1"/>
          </p:cNvSpPr>
          <p:nvPr>
            <p:ph idx="1"/>
          </p:nvPr>
        </p:nvSpPr>
        <p:spPr>
          <a:xfrm>
            <a:off x="410547" y="391886"/>
            <a:ext cx="11355355" cy="6092889"/>
          </a:xfrm>
          <a:solidFill>
            <a:schemeClr val="accent1">
              <a:lumMod val="60000"/>
              <a:lumOff val="40000"/>
            </a:schemeClr>
          </a:solidFill>
        </p:spPr>
        <p:txBody>
          <a:bodyPr>
            <a:normAutofit/>
          </a:bodyPr>
          <a:lstStyle/>
          <a:p>
            <a:pPr marL="319405" indent="-307340">
              <a:lnSpc>
                <a:spcPct val="100000"/>
              </a:lnSpc>
              <a:buSzPct val="126923"/>
              <a:buFont typeface="Wingdings" panose="05000000000000000000" pitchFamily="2" charset="2"/>
              <a:buChar char="Ø"/>
              <a:tabLst>
                <a:tab pos="319405" algn="l"/>
                <a:tab pos="320040" algn="l"/>
              </a:tabLst>
            </a:pPr>
            <a:endParaRPr lang="en-US" sz="2200" spc="75" dirty="0">
              <a:solidFill>
                <a:srgbClr val="212121"/>
              </a:solidFill>
              <a:latin typeface="Arial"/>
              <a:cs typeface="Arial"/>
            </a:endParaRPr>
          </a:p>
          <a:p>
            <a:pPr marL="319405" indent="-307340">
              <a:lnSpc>
                <a:spcPct val="100000"/>
              </a:lnSpc>
              <a:buSzPct val="126923"/>
              <a:buFont typeface="Wingdings" panose="05000000000000000000" pitchFamily="2" charset="2"/>
              <a:buChar char="Ø"/>
              <a:tabLst>
                <a:tab pos="319405" algn="l"/>
                <a:tab pos="320040" algn="l"/>
              </a:tabLst>
            </a:pPr>
            <a:r>
              <a:rPr lang="en-US" sz="2200" b="1" u="sng" spc="65" dirty="0">
                <a:solidFill>
                  <a:srgbClr val="212121"/>
                </a:solidFill>
                <a:latin typeface="Times New Roman" panose="02020603050405020304" pitchFamily="18" charset="0"/>
                <a:cs typeface="Times New Roman" panose="02020603050405020304" pitchFamily="18" charset="0"/>
              </a:rPr>
              <a:t>Null</a:t>
            </a:r>
            <a:r>
              <a:rPr lang="en-US" sz="2200" b="1" u="sng" spc="75" dirty="0">
                <a:solidFill>
                  <a:srgbClr val="212121"/>
                </a:solidFill>
                <a:latin typeface="Times New Roman" panose="02020603050405020304" pitchFamily="18" charset="0"/>
                <a:cs typeface="Times New Roman" panose="02020603050405020304" pitchFamily="18" charset="0"/>
              </a:rPr>
              <a:t> </a:t>
            </a:r>
            <a:r>
              <a:rPr lang="en-US" sz="2200" b="1" u="sng" spc="65" dirty="0">
                <a:solidFill>
                  <a:srgbClr val="212121"/>
                </a:solidFill>
                <a:latin typeface="Times New Roman" panose="02020603050405020304" pitchFamily="18" charset="0"/>
                <a:cs typeface="Times New Roman" panose="02020603050405020304" pitchFamily="18" charset="0"/>
              </a:rPr>
              <a:t>Value</a:t>
            </a:r>
            <a:r>
              <a:rPr lang="en-US" sz="2200" b="1" u="sng" spc="-210" dirty="0">
                <a:solidFill>
                  <a:srgbClr val="212121"/>
                </a:solidFill>
                <a:latin typeface="Times New Roman" panose="02020603050405020304" pitchFamily="18" charset="0"/>
                <a:cs typeface="Times New Roman" panose="02020603050405020304" pitchFamily="18" charset="0"/>
              </a:rPr>
              <a:t> </a:t>
            </a:r>
            <a:r>
              <a:rPr lang="en-US" sz="2200" b="1" u="sng" spc="65" dirty="0">
                <a:solidFill>
                  <a:srgbClr val="212121"/>
                </a:solidFill>
                <a:latin typeface="Times New Roman" panose="02020603050405020304" pitchFamily="18" charset="0"/>
                <a:cs typeface="Times New Roman" panose="02020603050405020304" pitchFamily="18" charset="0"/>
              </a:rPr>
              <a:t>Treatment</a:t>
            </a:r>
            <a:r>
              <a:rPr lang="en-US" sz="2200" b="1" u="sng" spc="40" dirty="0">
                <a:solidFill>
                  <a:srgbClr val="212121"/>
                </a:solidFill>
                <a:latin typeface="Times New Roman" panose="02020603050405020304" pitchFamily="18" charset="0"/>
                <a:cs typeface="Times New Roman" panose="02020603050405020304" pitchFamily="18" charset="0"/>
              </a:rPr>
              <a:t>:</a:t>
            </a:r>
            <a:endParaRPr lang="en-US" sz="2200" b="1" u="sng" dirty="0">
              <a:latin typeface="Times New Roman" panose="02020603050405020304" pitchFamily="18" charset="0"/>
              <a:cs typeface="Times New Roman" panose="02020603050405020304" pitchFamily="18" charset="0"/>
            </a:endParaRPr>
          </a:p>
          <a:p>
            <a:pPr marL="776605" lvl="1" indent="-340995">
              <a:lnSpc>
                <a:spcPct val="100000"/>
              </a:lnSpc>
              <a:spcBef>
                <a:spcPts val="855"/>
              </a:spcBef>
              <a:buFont typeface="Noto Sans Symbols2"/>
              <a:buChar char="❖"/>
              <a:tabLst>
                <a:tab pos="776605" algn="l"/>
                <a:tab pos="777240" algn="l"/>
              </a:tabLst>
            </a:pPr>
            <a:r>
              <a:rPr lang="en-US" sz="2200" spc="15" dirty="0">
                <a:solidFill>
                  <a:srgbClr val="212121"/>
                </a:solidFill>
                <a:latin typeface="Times New Roman" panose="02020603050405020304" pitchFamily="18" charset="0"/>
                <a:cs typeface="Times New Roman" panose="02020603050405020304" pitchFamily="18" charset="0"/>
              </a:rPr>
              <a:t>Since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it</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a </a:t>
            </a:r>
            <a:r>
              <a:rPr lang="en-US" sz="2200" spc="50" dirty="0">
                <a:solidFill>
                  <a:srgbClr val="212121"/>
                </a:solidFill>
                <a:latin typeface="Times New Roman" panose="02020603050405020304" pitchFamily="18" charset="0"/>
                <a:cs typeface="Times New Roman" panose="02020603050405020304" pitchFamily="18" charset="0"/>
              </a:rPr>
              <a:t>payment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history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data</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we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were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lucky</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there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were</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no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null</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values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in</a:t>
            </a:r>
            <a:r>
              <a:rPr lang="en-US" sz="2200" spc="-6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our</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dataset</a:t>
            </a:r>
            <a:endParaRPr lang="en-US" sz="2200" dirty="0">
              <a:latin typeface="Times New Roman" panose="02020603050405020304" pitchFamily="18" charset="0"/>
              <a:cs typeface="Times New Roman" panose="02020603050405020304" pitchFamily="18" charset="0"/>
            </a:endParaRPr>
          </a:p>
          <a:p>
            <a:pPr marL="319405" indent="-307340">
              <a:lnSpc>
                <a:spcPct val="100000"/>
              </a:lnSpc>
              <a:spcBef>
                <a:spcPts val="819"/>
              </a:spcBef>
              <a:buSzPct val="126923"/>
              <a:buFont typeface="Wingdings" panose="05000000000000000000" pitchFamily="2" charset="2"/>
              <a:buChar char="Ø"/>
              <a:tabLst>
                <a:tab pos="319405" algn="l"/>
                <a:tab pos="320040" algn="l"/>
              </a:tabLst>
            </a:pPr>
            <a:r>
              <a:rPr lang="en-US" sz="2200" b="1" u="sng" spc="65" dirty="0">
                <a:solidFill>
                  <a:srgbClr val="212121"/>
                </a:solidFill>
                <a:latin typeface="Times New Roman" panose="02020603050405020304" pitchFamily="18" charset="0"/>
                <a:cs typeface="Times New Roman" panose="02020603050405020304" pitchFamily="18" charset="0"/>
              </a:rPr>
              <a:t>Handling</a:t>
            </a:r>
            <a:r>
              <a:rPr lang="en-US" sz="2200" b="1" u="sng" spc="-70" dirty="0">
                <a:solidFill>
                  <a:srgbClr val="212121"/>
                </a:solidFill>
                <a:latin typeface="Times New Roman" panose="02020603050405020304" pitchFamily="18" charset="0"/>
                <a:cs typeface="Times New Roman" panose="02020603050405020304" pitchFamily="18" charset="0"/>
              </a:rPr>
              <a:t> </a:t>
            </a:r>
            <a:r>
              <a:rPr lang="en-US" sz="2200" b="1" u="sng" spc="40" dirty="0">
                <a:solidFill>
                  <a:srgbClr val="212121"/>
                </a:solidFill>
                <a:latin typeface="Times New Roman" panose="02020603050405020304" pitchFamily="18" charset="0"/>
                <a:cs typeface="Times New Roman" panose="02020603050405020304" pitchFamily="18" charset="0"/>
              </a:rPr>
              <a:t>Outliers:</a:t>
            </a:r>
            <a:endParaRPr lang="en-US" sz="2200" b="1" u="sng" dirty="0">
              <a:latin typeface="Times New Roman" panose="02020603050405020304" pitchFamily="18" charset="0"/>
              <a:cs typeface="Times New Roman" panose="02020603050405020304" pitchFamily="18" charset="0"/>
            </a:endParaRPr>
          </a:p>
          <a:p>
            <a:pPr marL="776605" marR="5080" lvl="1" indent="-340360">
              <a:lnSpc>
                <a:spcPct val="100000"/>
              </a:lnSpc>
              <a:spcBef>
                <a:spcPts val="1040"/>
              </a:spcBef>
              <a:buFont typeface="Noto Sans Symbols2"/>
              <a:buChar char="❖"/>
              <a:tabLst>
                <a:tab pos="776605" algn="l"/>
                <a:tab pos="777240" algn="l"/>
              </a:tabLst>
            </a:pPr>
            <a:r>
              <a:rPr lang="en-US" sz="2200" spc="70" dirty="0">
                <a:solidFill>
                  <a:srgbClr val="212121"/>
                </a:solidFill>
                <a:latin typeface="Times New Roman" panose="02020603050405020304" pitchFamily="18" charset="0"/>
                <a:cs typeface="Times New Roman" panose="02020603050405020304" pitchFamily="18" charset="0"/>
              </a:rPr>
              <a:t>Our </a:t>
            </a:r>
            <a:r>
              <a:rPr lang="en-US" sz="2200" spc="10" dirty="0">
                <a:solidFill>
                  <a:srgbClr val="212121"/>
                </a:solidFill>
                <a:latin typeface="Times New Roman" panose="02020603050405020304" pitchFamily="18" charset="0"/>
                <a:cs typeface="Times New Roman" panose="02020603050405020304" pitchFamily="18" charset="0"/>
              </a:rPr>
              <a:t>dataset </a:t>
            </a:r>
            <a:r>
              <a:rPr lang="en-US" sz="2200" spc="45" dirty="0">
                <a:solidFill>
                  <a:srgbClr val="212121"/>
                </a:solidFill>
                <a:latin typeface="Times New Roman" panose="02020603050405020304" pitchFamily="18" charset="0"/>
                <a:cs typeface="Times New Roman" panose="02020603050405020304" pitchFamily="18" charset="0"/>
              </a:rPr>
              <a:t>had </a:t>
            </a:r>
            <a:r>
              <a:rPr lang="en-US" sz="2200" spc="60" dirty="0">
                <a:solidFill>
                  <a:srgbClr val="212121"/>
                </a:solidFill>
                <a:latin typeface="Times New Roman" panose="02020603050405020304" pitchFamily="18" charset="0"/>
                <a:cs typeface="Times New Roman" panose="02020603050405020304" pitchFamily="18" charset="0"/>
              </a:rPr>
              <a:t>Number </a:t>
            </a:r>
            <a:r>
              <a:rPr lang="en-US" sz="2200" spc="70" dirty="0">
                <a:solidFill>
                  <a:srgbClr val="212121"/>
                </a:solidFill>
                <a:latin typeface="Times New Roman" panose="02020603050405020304" pitchFamily="18" charset="0"/>
                <a:cs typeface="Times New Roman" panose="02020603050405020304" pitchFamily="18" charset="0"/>
              </a:rPr>
              <a:t>of </a:t>
            </a:r>
            <a:r>
              <a:rPr lang="en-US" sz="2200" spc="35" dirty="0">
                <a:solidFill>
                  <a:srgbClr val="212121"/>
                </a:solidFill>
                <a:latin typeface="Times New Roman" panose="02020603050405020304" pitchFamily="18" charset="0"/>
                <a:cs typeface="Times New Roman" panose="02020603050405020304" pitchFamily="18" charset="0"/>
              </a:rPr>
              <a:t>rows: </a:t>
            </a:r>
            <a:r>
              <a:rPr lang="en-US" sz="2200" spc="40" dirty="0">
                <a:solidFill>
                  <a:srgbClr val="212121"/>
                </a:solidFill>
                <a:latin typeface="Times New Roman" panose="02020603050405020304" pitchFamily="18" charset="0"/>
                <a:cs typeface="Times New Roman" panose="02020603050405020304" pitchFamily="18" charset="0"/>
              </a:rPr>
              <a:t>30000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60" dirty="0">
                <a:solidFill>
                  <a:srgbClr val="212121"/>
                </a:solidFill>
                <a:latin typeface="Times New Roman" panose="02020603050405020304" pitchFamily="18" charset="0"/>
                <a:cs typeface="Times New Roman" panose="02020603050405020304" pitchFamily="18" charset="0"/>
              </a:rPr>
              <a:t>Number </a:t>
            </a:r>
            <a:r>
              <a:rPr lang="en-US" sz="2200" spc="70" dirty="0">
                <a:solidFill>
                  <a:srgbClr val="212121"/>
                </a:solidFill>
                <a:latin typeface="Times New Roman" panose="02020603050405020304" pitchFamily="18" charset="0"/>
                <a:cs typeface="Times New Roman" panose="02020603050405020304" pitchFamily="18" charset="0"/>
              </a:rPr>
              <a:t>of </a:t>
            </a:r>
            <a:r>
              <a:rPr lang="en-US" sz="2200" spc="30" dirty="0">
                <a:solidFill>
                  <a:srgbClr val="212121"/>
                </a:solidFill>
                <a:latin typeface="Times New Roman" panose="02020603050405020304" pitchFamily="18" charset="0"/>
                <a:cs typeface="Times New Roman" panose="02020603050405020304" pitchFamily="18" charset="0"/>
              </a:rPr>
              <a:t>columns:26 </a:t>
            </a:r>
            <a:r>
              <a:rPr lang="en-US" sz="2200" spc="45" dirty="0">
                <a:solidFill>
                  <a:srgbClr val="212121"/>
                </a:solidFill>
                <a:latin typeface="Times New Roman" panose="02020603050405020304" pitchFamily="18" charset="0"/>
                <a:cs typeface="Times New Roman" panose="02020603050405020304" pitchFamily="18" charset="0"/>
              </a:rPr>
              <a:t>before </a:t>
            </a:r>
            <a:r>
              <a:rPr lang="en-US" sz="2200" spc="70" dirty="0">
                <a:solidFill>
                  <a:srgbClr val="212121"/>
                </a:solidFill>
                <a:latin typeface="Times New Roman" panose="02020603050405020304" pitchFamily="18" charset="0"/>
                <a:cs typeface="Times New Roman" panose="02020603050405020304" pitchFamily="18" charset="0"/>
              </a:rPr>
              <a:t>outlier  </a:t>
            </a:r>
            <a:r>
              <a:rPr lang="en-US" sz="2200" spc="55" dirty="0">
                <a:solidFill>
                  <a:srgbClr val="212121"/>
                </a:solidFill>
                <a:latin typeface="Times New Roman" panose="02020603050405020304" pitchFamily="18" charset="0"/>
                <a:cs typeface="Times New Roman" panose="02020603050405020304" pitchFamily="18" charset="0"/>
              </a:rPr>
              <a:t>treatment</a:t>
            </a:r>
            <a:endParaRPr lang="en-US" sz="2200" dirty="0">
              <a:latin typeface="Times New Roman" panose="02020603050405020304" pitchFamily="18" charset="0"/>
              <a:cs typeface="Times New Roman" panose="02020603050405020304" pitchFamily="18" charset="0"/>
            </a:endParaRPr>
          </a:p>
          <a:p>
            <a:pPr marL="776605" lvl="1" indent="-340995">
              <a:lnSpc>
                <a:spcPct val="100000"/>
              </a:lnSpc>
              <a:spcBef>
                <a:spcPts val="825"/>
              </a:spcBef>
              <a:buFont typeface="Noto Sans Symbols2"/>
              <a:buChar char="❖"/>
              <a:tabLst>
                <a:tab pos="776605" algn="l"/>
                <a:tab pos="777240" algn="l"/>
              </a:tabLst>
            </a:pPr>
            <a:r>
              <a:rPr lang="en-US" sz="2200" spc="30" dirty="0">
                <a:solidFill>
                  <a:srgbClr val="212121"/>
                </a:solidFill>
                <a:latin typeface="Times New Roman" panose="02020603050405020304" pitchFamily="18" charset="0"/>
                <a:cs typeface="Times New Roman" panose="02020603050405020304" pitchFamily="18" charset="0"/>
              </a:rPr>
              <a:t>We</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used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box</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plot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method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to</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detect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outliers</a:t>
            </a:r>
            <a:endParaRPr lang="en-US" sz="2200" dirty="0">
              <a:latin typeface="Times New Roman" panose="02020603050405020304" pitchFamily="18" charset="0"/>
              <a:cs typeface="Times New Roman" panose="02020603050405020304" pitchFamily="18" charset="0"/>
            </a:endParaRPr>
          </a:p>
          <a:p>
            <a:pPr marL="776605" marR="29209" lvl="1" indent="-340360">
              <a:lnSpc>
                <a:spcPct val="100000"/>
              </a:lnSpc>
              <a:spcBef>
                <a:spcPts val="1025"/>
              </a:spcBef>
              <a:buFont typeface="Noto Sans Symbols2"/>
              <a:buChar char="❖"/>
              <a:tabLst>
                <a:tab pos="776605" algn="l"/>
                <a:tab pos="777240" algn="l"/>
              </a:tabLst>
            </a:pPr>
            <a:r>
              <a:rPr lang="en-US" sz="2200" spc="15" dirty="0">
                <a:solidFill>
                  <a:srgbClr val="212121"/>
                </a:solidFill>
                <a:latin typeface="Times New Roman" panose="02020603050405020304" pitchFamily="18" charset="0"/>
                <a:cs typeface="Times New Roman" panose="02020603050405020304" pitchFamily="18" charset="0"/>
              </a:rPr>
              <a:t>Since </a:t>
            </a:r>
            <a:r>
              <a:rPr lang="en-US" sz="2200" spc="30" dirty="0">
                <a:solidFill>
                  <a:srgbClr val="212121"/>
                </a:solidFill>
                <a:latin typeface="Times New Roman" panose="02020603050405020304" pitchFamily="18" charset="0"/>
                <a:cs typeface="Times New Roman" panose="02020603050405020304" pitchFamily="18" charset="0"/>
              </a:rPr>
              <a:t>90 </a:t>
            </a:r>
            <a:r>
              <a:rPr lang="en-US" sz="2200" spc="55" dirty="0">
                <a:solidFill>
                  <a:srgbClr val="212121"/>
                </a:solidFill>
                <a:latin typeface="Times New Roman" panose="02020603050405020304" pitchFamily="18" charset="0"/>
                <a:cs typeface="Times New Roman" panose="02020603050405020304" pitchFamily="18" charset="0"/>
              </a:rPr>
              <a:t>percent </a:t>
            </a:r>
            <a:r>
              <a:rPr lang="en-US" sz="2200" spc="70" dirty="0">
                <a:solidFill>
                  <a:srgbClr val="212121"/>
                </a:solidFill>
                <a:latin typeface="Times New Roman" panose="02020603050405020304" pitchFamily="18" charset="0"/>
                <a:cs typeface="Times New Roman" panose="02020603050405020304" pitchFamily="18" charset="0"/>
              </a:rPr>
              <a:t>of </a:t>
            </a:r>
            <a:r>
              <a:rPr lang="en-US" sz="2200" spc="85" dirty="0">
                <a:solidFill>
                  <a:srgbClr val="212121"/>
                </a:solidFill>
                <a:latin typeface="Times New Roman" panose="02020603050405020304" pitchFamily="18" charset="0"/>
                <a:cs typeface="Times New Roman" panose="02020603050405020304" pitchFamily="18" charset="0"/>
              </a:rPr>
              <a:t>our </a:t>
            </a:r>
            <a:r>
              <a:rPr lang="en-US" sz="2200" spc="-60" dirty="0">
                <a:solidFill>
                  <a:srgbClr val="212121"/>
                </a:solidFill>
                <a:latin typeface="Times New Roman" panose="02020603050405020304" pitchFamily="18" charset="0"/>
                <a:cs typeface="Times New Roman" panose="02020603050405020304" pitchFamily="18" charset="0"/>
              </a:rPr>
              <a:t>PAY </a:t>
            </a:r>
            <a:r>
              <a:rPr lang="en-US" sz="2200" spc="15" dirty="0">
                <a:solidFill>
                  <a:srgbClr val="212121"/>
                </a:solidFill>
                <a:latin typeface="Times New Roman" panose="02020603050405020304" pitchFamily="18" charset="0"/>
                <a:cs typeface="Times New Roman" panose="02020603050405020304" pitchFamily="18" charset="0"/>
              </a:rPr>
              <a:t>data lies </a:t>
            </a:r>
            <a:r>
              <a:rPr lang="en-US" sz="2200" spc="45" dirty="0">
                <a:solidFill>
                  <a:srgbClr val="212121"/>
                </a:solidFill>
                <a:latin typeface="Times New Roman" panose="02020603050405020304" pitchFamily="18" charset="0"/>
                <a:cs typeface="Times New Roman" panose="02020603050405020304" pitchFamily="18" charset="0"/>
              </a:rPr>
              <a:t>between </a:t>
            </a:r>
            <a:r>
              <a:rPr lang="en-US" sz="2200" spc="-5" dirty="0">
                <a:solidFill>
                  <a:srgbClr val="212121"/>
                </a:solidFill>
                <a:latin typeface="Times New Roman" panose="02020603050405020304" pitchFamily="18" charset="0"/>
                <a:cs typeface="Times New Roman" panose="02020603050405020304" pitchFamily="18" charset="0"/>
              </a:rPr>
              <a:t>-2 </a:t>
            </a:r>
            <a:r>
              <a:rPr lang="en-US" sz="2200" spc="45" dirty="0">
                <a:solidFill>
                  <a:srgbClr val="212121"/>
                </a:solidFill>
                <a:latin typeface="Times New Roman" panose="02020603050405020304" pitchFamily="18" charset="0"/>
                <a:cs typeface="Times New Roman" panose="02020603050405020304" pitchFamily="18" charset="0"/>
              </a:rPr>
              <a:t>and </a:t>
            </a:r>
            <a:r>
              <a:rPr lang="en-US" sz="2200" spc="-185" dirty="0">
                <a:solidFill>
                  <a:srgbClr val="212121"/>
                </a:solidFill>
                <a:latin typeface="Times New Roman" panose="02020603050405020304" pitchFamily="18" charset="0"/>
                <a:cs typeface="Times New Roman" panose="02020603050405020304" pitchFamily="18" charset="0"/>
              </a:rPr>
              <a:t>1 </a:t>
            </a:r>
            <a:r>
              <a:rPr lang="en-US" sz="2200" spc="45" dirty="0">
                <a:solidFill>
                  <a:srgbClr val="212121"/>
                </a:solidFill>
                <a:latin typeface="Times New Roman" panose="02020603050405020304" pitchFamily="18" charset="0"/>
                <a:cs typeface="Times New Roman" panose="02020603050405020304" pitchFamily="18" charset="0"/>
              </a:rPr>
              <a:t>we </a:t>
            </a:r>
            <a:r>
              <a:rPr lang="en-US" sz="2200" spc="90" dirty="0">
                <a:solidFill>
                  <a:srgbClr val="212121"/>
                </a:solidFill>
                <a:latin typeface="Times New Roman" panose="02020603050405020304" pitchFamily="18" charset="0"/>
                <a:cs typeface="Times New Roman" panose="02020603050405020304" pitchFamily="18" charset="0"/>
              </a:rPr>
              <a:t>will </a:t>
            </a:r>
            <a:r>
              <a:rPr lang="en-US" sz="2200" spc="40" dirty="0">
                <a:solidFill>
                  <a:srgbClr val="212121"/>
                </a:solidFill>
                <a:latin typeface="Times New Roman" panose="02020603050405020304" pitchFamily="18" charset="0"/>
                <a:cs typeface="Times New Roman" panose="02020603050405020304" pitchFamily="18" charset="0"/>
              </a:rPr>
              <a:t>remove </a:t>
            </a:r>
            <a:r>
              <a:rPr lang="en-US" sz="2200" spc="25" dirty="0">
                <a:solidFill>
                  <a:srgbClr val="212121"/>
                </a:solidFill>
                <a:latin typeface="Times New Roman" panose="02020603050405020304" pitchFamily="18" charset="0"/>
                <a:cs typeface="Times New Roman" panose="02020603050405020304" pitchFamily="18" charset="0"/>
              </a:rPr>
              <a:t>rest </a:t>
            </a:r>
            <a:r>
              <a:rPr lang="en-US" sz="2200" spc="70" dirty="0">
                <a:solidFill>
                  <a:srgbClr val="212121"/>
                </a:solidFill>
                <a:latin typeface="Times New Roman" panose="02020603050405020304" pitchFamily="18" charset="0"/>
                <a:cs typeface="Times New Roman" panose="02020603050405020304" pitchFamily="18" charset="0"/>
              </a:rPr>
              <a:t>of </a:t>
            </a:r>
            <a:r>
              <a:rPr lang="en-US" sz="2200" spc="65" dirty="0">
                <a:solidFill>
                  <a:srgbClr val="212121"/>
                </a:solidFill>
                <a:latin typeface="Times New Roman" panose="02020603050405020304" pitchFamily="18" charset="0"/>
                <a:cs typeface="Times New Roman" panose="02020603050405020304" pitchFamily="18" charset="0"/>
              </a:rPr>
              <a:t>the  </a:t>
            </a:r>
            <a:r>
              <a:rPr lang="en-US" sz="2200" spc="30" dirty="0">
                <a:solidFill>
                  <a:srgbClr val="212121"/>
                </a:solidFill>
                <a:latin typeface="Times New Roman" panose="02020603050405020304" pitchFamily="18" charset="0"/>
                <a:cs typeface="Times New Roman" panose="02020603050405020304" pitchFamily="18" charset="0"/>
              </a:rPr>
              <a:t>observations</a:t>
            </a:r>
            <a:endParaRPr lang="en-US" sz="2200" dirty="0">
              <a:latin typeface="Times New Roman" panose="02020603050405020304" pitchFamily="18" charset="0"/>
              <a:cs typeface="Times New Roman" panose="02020603050405020304" pitchFamily="18" charset="0"/>
            </a:endParaRPr>
          </a:p>
          <a:p>
            <a:pPr marL="776605" lvl="1" indent="-340995">
              <a:lnSpc>
                <a:spcPct val="100000"/>
              </a:lnSpc>
              <a:spcBef>
                <a:spcPts val="830"/>
              </a:spcBef>
              <a:buFont typeface="Noto Sans Symbols2"/>
              <a:buChar char="❖"/>
              <a:tabLst>
                <a:tab pos="776605" algn="l"/>
                <a:tab pos="777240" algn="l"/>
              </a:tabLst>
            </a:pPr>
            <a:r>
              <a:rPr lang="en-US" sz="2200" spc="35" dirty="0">
                <a:solidFill>
                  <a:srgbClr val="212121"/>
                </a:solidFill>
                <a:latin typeface="Times New Roman" panose="02020603050405020304" pitchFamily="18" charset="0"/>
                <a:cs typeface="Times New Roman" panose="02020603050405020304" pitchFamily="18" charset="0"/>
              </a:rPr>
              <a:t>Removing</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outliers</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using</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z</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score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method</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on</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Limit</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Balance</a:t>
            </a:r>
            <a:r>
              <a:rPr lang="en-US" sz="2200" spc="-6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column.</a:t>
            </a:r>
            <a:endParaRPr lang="en-US" sz="2200" dirty="0">
              <a:latin typeface="Times New Roman" panose="02020603050405020304" pitchFamily="18" charset="0"/>
              <a:cs typeface="Times New Roman" panose="02020603050405020304" pitchFamily="18" charset="0"/>
            </a:endParaRPr>
          </a:p>
          <a:p>
            <a:pPr marL="776605" marR="13970" lvl="1" indent="-340360">
              <a:lnSpc>
                <a:spcPct val="100000"/>
              </a:lnSpc>
              <a:spcBef>
                <a:spcPts val="1019"/>
              </a:spcBef>
              <a:buFont typeface="Noto Sans Symbols2"/>
              <a:buChar char="❖"/>
              <a:tabLst>
                <a:tab pos="776605" algn="l"/>
                <a:tab pos="777240" algn="l"/>
              </a:tabLst>
            </a:pPr>
            <a:r>
              <a:rPr lang="en-US" sz="2200" spc="30" dirty="0">
                <a:solidFill>
                  <a:srgbClr val="212121"/>
                </a:solidFill>
                <a:latin typeface="Times New Roman" panose="02020603050405020304" pitchFamily="18" charset="0"/>
                <a:cs typeface="Times New Roman" panose="02020603050405020304" pitchFamily="18" charset="0"/>
              </a:rPr>
              <a:t>We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Treated</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Age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Column</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by</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dropping</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values</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more</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than</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61</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as</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90</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our</a:t>
            </a:r>
            <a:r>
              <a:rPr lang="en-US" sz="2200" spc="-25"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data</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was</a:t>
            </a:r>
            <a:r>
              <a:rPr lang="en-US" sz="2200" spc="-25" dirty="0">
                <a:solidFill>
                  <a:srgbClr val="212121"/>
                </a:solidFill>
                <a:latin typeface="Times New Roman" panose="02020603050405020304" pitchFamily="18" charset="0"/>
                <a:cs typeface="Times New Roman" panose="02020603050405020304" pitchFamily="18" charset="0"/>
              </a:rPr>
              <a:t> less</a:t>
            </a:r>
            <a:r>
              <a:rPr lang="en-US" sz="2200" spc="-2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than  </a:t>
            </a:r>
            <a:r>
              <a:rPr lang="en-US" sz="2200" spc="-25" dirty="0">
                <a:solidFill>
                  <a:srgbClr val="212121"/>
                </a:solidFill>
                <a:latin typeface="Times New Roman" panose="02020603050405020304" pitchFamily="18" charset="0"/>
                <a:cs typeface="Times New Roman" panose="02020603050405020304" pitchFamily="18" charset="0"/>
              </a:rPr>
              <a:t>62</a:t>
            </a:r>
            <a:endParaRPr lang="en-US" sz="2200" dirty="0">
              <a:latin typeface="Times New Roman" panose="02020603050405020304" pitchFamily="18" charset="0"/>
              <a:cs typeface="Times New Roman" panose="02020603050405020304" pitchFamily="18" charset="0"/>
            </a:endParaRPr>
          </a:p>
          <a:p>
            <a:pPr marL="776605" marR="11430" lvl="1" indent="-340360">
              <a:lnSpc>
                <a:spcPct val="100000"/>
              </a:lnSpc>
              <a:spcBef>
                <a:spcPts val="1010"/>
              </a:spcBef>
              <a:buFont typeface="Noto Sans Symbols2"/>
              <a:buChar char="❖"/>
              <a:tabLst>
                <a:tab pos="776605" algn="l"/>
                <a:tab pos="777240" algn="l"/>
              </a:tabLst>
            </a:pPr>
            <a:r>
              <a:rPr lang="en-US" sz="2200" spc="30" dirty="0">
                <a:solidFill>
                  <a:srgbClr val="212121"/>
                </a:solidFill>
                <a:latin typeface="Times New Roman" panose="02020603050405020304" pitchFamily="18" charset="0"/>
                <a:cs typeface="Times New Roman" panose="02020603050405020304" pitchFamily="18" charset="0"/>
              </a:rPr>
              <a:t>We</a:t>
            </a:r>
            <a:r>
              <a:rPr lang="en-US" sz="2200" spc="-35"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Treated</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Education</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Column</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by</a:t>
            </a:r>
            <a:r>
              <a:rPr lang="en-US" sz="2200" spc="-35" dirty="0">
                <a:solidFill>
                  <a:srgbClr val="212121"/>
                </a:solidFill>
                <a:latin typeface="Times New Roman" panose="02020603050405020304" pitchFamily="18" charset="0"/>
                <a:cs typeface="Times New Roman" panose="02020603050405020304" pitchFamily="18" charset="0"/>
              </a:rPr>
              <a:t> </a:t>
            </a:r>
            <a:r>
              <a:rPr lang="en-US" sz="2200" spc="75" dirty="0">
                <a:solidFill>
                  <a:srgbClr val="212121"/>
                </a:solidFill>
                <a:latin typeface="Times New Roman" panose="02020603050405020304" pitchFamily="18" charset="0"/>
                <a:cs typeface="Times New Roman" panose="02020603050405020304" pitchFamily="18" charset="0"/>
              </a:rPr>
              <a:t>dropping</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values</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more</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than</a:t>
            </a:r>
            <a:r>
              <a:rPr lang="en-US" sz="2200" spc="-3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4</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as</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90</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45" dirty="0">
                <a:solidFill>
                  <a:srgbClr val="212121"/>
                </a:solidFill>
                <a:latin typeface="Times New Roman" panose="02020603050405020304" pitchFamily="18" charset="0"/>
                <a:cs typeface="Times New Roman" panose="02020603050405020304" pitchFamily="18" charset="0"/>
              </a:rPr>
              <a:t>%</a:t>
            </a:r>
            <a:r>
              <a:rPr lang="en-US" sz="2200" spc="-35"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of</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our</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data</a:t>
            </a:r>
            <a:r>
              <a:rPr lang="en-US" sz="2200" spc="-30" dirty="0">
                <a:solidFill>
                  <a:srgbClr val="212121"/>
                </a:solidFill>
                <a:latin typeface="Times New Roman" panose="02020603050405020304" pitchFamily="18" charset="0"/>
                <a:cs typeface="Times New Roman" panose="02020603050405020304" pitchFamily="18" charset="0"/>
              </a:rPr>
              <a:t> </a:t>
            </a:r>
            <a:r>
              <a:rPr lang="en-US" sz="2200" spc="-10" dirty="0">
                <a:solidFill>
                  <a:srgbClr val="212121"/>
                </a:solidFill>
                <a:latin typeface="Times New Roman" panose="02020603050405020304" pitchFamily="18" charset="0"/>
                <a:cs typeface="Times New Roman" panose="02020603050405020304" pitchFamily="18" charset="0"/>
              </a:rPr>
              <a:t>was</a:t>
            </a:r>
            <a:r>
              <a:rPr lang="en-US" sz="2200" spc="-35" dirty="0">
                <a:solidFill>
                  <a:srgbClr val="212121"/>
                </a:solidFill>
                <a:latin typeface="Times New Roman" panose="02020603050405020304" pitchFamily="18" charset="0"/>
                <a:cs typeface="Times New Roman" panose="02020603050405020304" pitchFamily="18" charset="0"/>
              </a:rPr>
              <a:t> </a:t>
            </a:r>
            <a:r>
              <a:rPr lang="en-US" sz="2200" spc="-25" dirty="0">
                <a:solidFill>
                  <a:srgbClr val="212121"/>
                </a:solidFill>
                <a:latin typeface="Times New Roman" panose="02020603050405020304" pitchFamily="18" charset="0"/>
                <a:cs typeface="Times New Roman" panose="02020603050405020304" pitchFamily="18" charset="0"/>
              </a:rPr>
              <a:t>less  </a:t>
            </a:r>
            <a:r>
              <a:rPr lang="en-US" sz="2200" spc="65" dirty="0">
                <a:solidFill>
                  <a:srgbClr val="212121"/>
                </a:solidFill>
                <a:latin typeface="Times New Roman" panose="02020603050405020304" pitchFamily="18" charset="0"/>
                <a:cs typeface="Times New Roman" panose="02020603050405020304" pitchFamily="18" charset="0"/>
              </a:rPr>
              <a:t>than</a:t>
            </a:r>
            <a:r>
              <a:rPr lang="en-US" sz="2200" spc="-70" dirty="0">
                <a:solidFill>
                  <a:srgbClr val="212121"/>
                </a:solidFill>
                <a:latin typeface="Times New Roman" panose="02020603050405020304" pitchFamily="18" charset="0"/>
                <a:cs typeface="Times New Roman" panose="02020603050405020304" pitchFamily="18" charset="0"/>
              </a:rPr>
              <a:t> </a:t>
            </a:r>
            <a:r>
              <a:rPr lang="en-US" sz="2200" spc="-114" dirty="0">
                <a:solidFill>
                  <a:srgbClr val="212121"/>
                </a:solidFill>
                <a:latin typeface="Times New Roman" panose="02020603050405020304" pitchFamily="18" charset="0"/>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1272083" y="6059355"/>
            <a:ext cx="987638" cy="798645"/>
          </a:xfrm>
          <a:prstGeom prst="rect">
            <a:avLst/>
          </a:prstGeom>
        </p:spPr>
      </p:pic>
    </p:spTree>
    <p:extLst>
      <p:ext uri="{BB962C8B-B14F-4D97-AF65-F5344CB8AC3E}">
        <p14:creationId xmlns:p14="http://schemas.microsoft.com/office/powerpoint/2010/main" val="31501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B987-8B1C-8515-BFD5-ED7B30472A9F}"/>
              </a:ext>
            </a:extLst>
          </p:cNvPr>
          <p:cNvSpPr>
            <a:spLocks noGrp="1"/>
          </p:cNvSpPr>
          <p:nvPr>
            <p:ph idx="1"/>
          </p:nvPr>
        </p:nvSpPr>
        <p:spPr>
          <a:xfrm>
            <a:off x="345233" y="93306"/>
            <a:ext cx="11532636" cy="6634065"/>
          </a:xfrm>
          <a:solidFill>
            <a:schemeClr val="accent1">
              <a:lumMod val="60000"/>
              <a:lumOff val="40000"/>
            </a:schemeClr>
          </a:solidFill>
        </p:spPr>
        <p:txBody>
          <a:bodyPr>
            <a:normAutofit fontScale="85000" lnSpcReduction="20000"/>
          </a:bodyPr>
          <a:lstStyle/>
          <a:p>
            <a:pPr marL="354965" indent="-342900">
              <a:lnSpc>
                <a:spcPct val="100000"/>
              </a:lnSpc>
              <a:spcBef>
                <a:spcPts val="830"/>
              </a:spcBef>
              <a:buSzPct val="120000"/>
              <a:buFont typeface="Wingdings" panose="05000000000000000000" pitchFamily="2" charset="2"/>
              <a:buChar char="Ø"/>
              <a:tabLst>
                <a:tab pos="320675" algn="l"/>
                <a:tab pos="321945" algn="l"/>
              </a:tabLst>
            </a:pPr>
            <a:r>
              <a:rPr lang="en-US" sz="2400" b="1" u="sng" spc="75" dirty="0">
                <a:solidFill>
                  <a:srgbClr val="212121"/>
                </a:solidFill>
                <a:latin typeface="Times New Roman" panose="02020603050405020304" pitchFamily="18" charset="0"/>
                <a:cs typeface="Times New Roman" panose="02020603050405020304" pitchFamily="18" charset="0"/>
              </a:rPr>
              <a:t>Handling</a:t>
            </a:r>
            <a:r>
              <a:rPr lang="en-US" sz="2400" b="1" u="sng" spc="-80" dirty="0">
                <a:solidFill>
                  <a:srgbClr val="212121"/>
                </a:solidFill>
                <a:latin typeface="Times New Roman" panose="02020603050405020304" pitchFamily="18" charset="0"/>
                <a:cs typeface="Times New Roman" panose="02020603050405020304" pitchFamily="18" charset="0"/>
              </a:rPr>
              <a:t> </a:t>
            </a:r>
            <a:r>
              <a:rPr lang="en-US" sz="2400" b="1" u="sng" spc="45" dirty="0">
                <a:solidFill>
                  <a:srgbClr val="212121"/>
                </a:solidFill>
                <a:latin typeface="Times New Roman" panose="02020603050405020304" pitchFamily="18" charset="0"/>
                <a:cs typeface="Times New Roman" panose="02020603050405020304" pitchFamily="18" charset="0"/>
              </a:rPr>
              <a:t>Outliers:</a:t>
            </a:r>
            <a:endParaRPr lang="en-US" sz="2400" spc="50" dirty="0">
              <a:solidFill>
                <a:srgbClr val="212121"/>
              </a:solidFill>
              <a:latin typeface="Times New Roman" panose="02020603050405020304" pitchFamily="18" charset="0"/>
              <a:cs typeface="Times New Roman" panose="02020603050405020304" pitchFamily="18" charset="0"/>
            </a:endParaRPr>
          </a:p>
          <a:p>
            <a:pPr marL="664210" marR="5080" lvl="1" indent="-233679">
              <a:lnSpc>
                <a:spcPct val="100000"/>
              </a:lnSpc>
              <a:spcBef>
                <a:spcPts val="1165"/>
              </a:spcBef>
              <a:buSzPct val="118181"/>
              <a:buFont typeface="Noto Sans CJK HK"/>
              <a:buChar char="❖"/>
              <a:tabLst>
                <a:tab pos="664845" algn="l"/>
              </a:tabLst>
            </a:pPr>
            <a:r>
              <a:rPr lang="en-US" sz="1900" spc="50" dirty="0">
                <a:solidFill>
                  <a:srgbClr val="212121"/>
                </a:solidFill>
                <a:latin typeface="Times New Roman" panose="02020603050405020304" pitchFamily="18" charset="0"/>
                <a:cs typeface="Times New Roman" panose="02020603050405020304" pitchFamily="18" charset="0"/>
              </a:rPr>
              <a:t> After Outlier Treatment – Number of Rows:20928  &amp; Number of coloumn:26</a:t>
            </a:r>
          </a:p>
          <a:p>
            <a:pPr marL="664210" marR="5080" lvl="1" indent="-233679">
              <a:lnSpc>
                <a:spcPct val="100000"/>
              </a:lnSpc>
              <a:spcBef>
                <a:spcPts val="1165"/>
              </a:spcBef>
              <a:buSzPct val="118181"/>
              <a:buFont typeface="Noto Sans CJK HK"/>
              <a:buChar char="❖"/>
              <a:tabLst>
                <a:tab pos="664845" algn="l"/>
              </a:tabLst>
            </a:pPr>
            <a:r>
              <a:rPr lang="en-US" sz="1900" spc="50" dirty="0">
                <a:solidFill>
                  <a:srgbClr val="212121"/>
                </a:solidFill>
                <a:latin typeface="Times New Roman" panose="02020603050405020304" pitchFamily="18" charset="0"/>
                <a:cs typeface="Times New Roman" panose="02020603050405020304" pitchFamily="18" charset="0"/>
              </a:rPr>
              <a:t>Further </a:t>
            </a:r>
            <a:r>
              <a:rPr lang="en-US" sz="1900" spc="60" dirty="0">
                <a:solidFill>
                  <a:srgbClr val="212121"/>
                </a:solidFill>
                <a:latin typeface="Times New Roman" panose="02020603050405020304" pitchFamily="18" charset="0"/>
                <a:cs typeface="Times New Roman" panose="02020603050405020304" pitchFamily="18" charset="0"/>
              </a:rPr>
              <a:t>outlier </a:t>
            </a:r>
            <a:r>
              <a:rPr lang="en-US" sz="1900" spc="45" dirty="0">
                <a:solidFill>
                  <a:srgbClr val="212121"/>
                </a:solidFill>
                <a:latin typeface="Times New Roman" panose="02020603050405020304" pitchFamily="18" charset="0"/>
                <a:cs typeface="Times New Roman" panose="02020603050405020304" pitchFamily="18" charset="0"/>
              </a:rPr>
              <a:t>treatment </a:t>
            </a:r>
            <a:r>
              <a:rPr lang="en-US" sz="1900" spc="-5" dirty="0">
                <a:solidFill>
                  <a:srgbClr val="212121"/>
                </a:solidFill>
                <a:latin typeface="Times New Roman" panose="02020603050405020304" pitchFamily="18" charset="0"/>
                <a:cs typeface="Times New Roman" panose="02020603050405020304" pitchFamily="18" charset="0"/>
              </a:rPr>
              <a:t>was </a:t>
            </a:r>
            <a:r>
              <a:rPr lang="en-US" sz="1900" spc="50" dirty="0">
                <a:solidFill>
                  <a:srgbClr val="212121"/>
                </a:solidFill>
                <a:latin typeface="Times New Roman" panose="02020603050405020304" pitchFamily="18" charset="0"/>
                <a:cs typeface="Times New Roman" panose="02020603050405020304" pitchFamily="18" charset="0"/>
              </a:rPr>
              <a:t>done </a:t>
            </a:r>
            <a:r>
              <a:rPr lang="en-US" sz="1900" spc="20" dirty="0">
                <a:solidFill>
                  <a:srgbClr val="212121"/>
                </a:solidFill>
                <a:latin typeface="Times New Roman" panose="02020603050405020304" pitchFamily="18" charset="0"/>
                <a:cs typeface="Times New Roman" panose="02020603050405020304" pitchFamily="18" charset="0"/>
              </a:rPr>
              <a:t>at </a:t>
            </a:r>
            <a:r>
              <a:rPr lang="en-US" sz="1900" spc="35" dirty="0">
                <a:solidFill>
                  <a:srgbClr val="212121"/>
                </a:solidFill>
                <a:latin typeface="Times New Roman" panose="02020603050405020304" pitchFamily="18" charset="0"/>
                <a:cs typeface="Times New Roman" panose="02020603050405020304" pitchFamily="18" charset="0"/>
              </a:rPr>
              <a:t>later </a:t>
            </a:r>
            <a:r>
              <a:rPr lang="en-US" sz="1900" spc="-20" dirty="0">
                <a:solidFill>
                  <a:srgbClr val="212121"/>
                </a:solidFill>
                <a:latin typeface="Times New Roman" panose="02020603050405020304" pitchFamily="18" charset="0"/>
                <a:cs typeface="Times New Roman" panose="02020603050405020304" pitchFamily="18" charset="0"/>
              </a:rPr>
              <a:t>stages </a:t>
            </a:r>
            <a:r>
              <a:rPr lang="en-US" sz="1900" spc="45" dirty="0">
                <a:solidFill>
                  <a:srgbClr val="212121"/>
                </a:solidFill>
                <a:latin typeface="Times New Roman" panose="02020603050405020304" pitchFamily="18" charset="0"/>
                <a:cs typeface="Times New Roman" panose="02020603050405020304" pitchFamily="18" charset="0"/>
              </a:rPr>
              <a:t>by </a:t>
            </a:r>
            <a:r>
              <a:rPr lang="en-US" sz="1900" spc="35" dirty="0">
                <a:solidFill>
                  <a:srgbClr val="212121"/>
                </a:solidFill>
                <a:latin typeface="Times New Roman" panose="02020603050405020304" pitchFamily="18" charset="0"/>
                <a:cs typeface="Times New Roman" panose="02020603050405020304" pitchFamily="18" charset="0"/>
              </a:rPr>
              <a:t>creating </a:t>
            </a:r>
            <a:r>
              <a:rPr lang="en-US" sz="1900" spc="80" dirty="0">
                <a:solidFill>
                  <a:srgbClr val="212121"/>
                </a:solidFill>
                <a:latin typeface="Times New Roman" panose="02020603050405020304" pitchFamily="18" charset="0"/>
                <a:cs typeface="Times New Roman" panose="02020603050405020304" pitchFamily="18" charset="0"/>
              </a:rPr>
              <a:t>two </a:t>
            </a:r>
            <a:r>
              <a:rPr lang="en-US" sz="1900" spc="45" dirty="0">
                <a:solidFill>
                  <a:srgbClr val="212121"/>
                </a:solidFill>
                <a:latin typeface="Times New Roman" panose="02020603050405020304" pitchFamily="18" charset="0"/>
                <a:cs typeface="Times New Roman" panose="02020603050405020304" pitchFamily="18" charset="0"/>
              </a:rPr>
              <a:t>columns </a:t>
            </a:r>
            <a:r>
              <a:rPr lang="en-US" sz="1900" spc="10" dirty="0">
                <a:solidFill>
                  <a:srgbClr val="212121"/>
                </a:solidFill>
                <a:latin typeface="Times New Roman" panose="02020603050405020304" pitchFamily="18" charset="0"/>
                <a:cs typeface="Times New Roman" panose="02020603050405020304" pitchFamily="18" charset="0"/>
              </a:rPr>
              <a:t>Payement_Value </a:t>
            </a:r>
            <a:r>
              <a:rPr lang="en-US" sz="1900" spc="35" dirty="0">
                <a:solidFill>
                  <a:srgbClr val="212121"/>
                </a:solidFill>
                <a:latin typeface="Times New Roman" panose="02020603050405020304" pitchFamily="18" charset="0"/>
                <a:cs typeface="Times New Roman" panose="02020603050405020304" pitchFamily="18" charset="0"/>
              </a:rPr>
              <a:t>and </a:t>
            </a:r>
            <a:r>
              <a:rPr lang="en-US" sz="1900" spc="5" dirty="0">
                <a:solidFill>
                  <a:srgbClr val="212121"/>
                </a:solidFill>
                <a:latin typeface="Times New Roman" panose="02020603050405020304" pitchFamily="18" charset="0"/>
                <a:cs typeface="Times New Roman" panose="02020603050405020304" pitchFamily="18" charset="0"/>
              </a:rPr>
              <a:t>Dues </a:t>
            </a:r>
            <a:r>
              <a:rPr lang="en-US" sz="1900" spc="55" dirty="0">
                <a:solidFill>
                  <a:srgbClr val="212121"/>
                </a:solidFill>
                <a:latin typeface="Times New Roman" panose="02020603050405020304" pitchFamily="18" charset="0"/>
                <a:cs typeface="Times New Roman" panose="02020603050405020304" pitchFamily="18" charset="0"/>
              </a:rPr>
              <a:t>that  </a:t>
            </a:r>
            <a:r>
              <a:rPr lang="en-US" sz="1900" spc="35" dirty="0">
                <a:solidFill>
                  <a:srgbClr val="212121"/>
                </a:solidFill>
                <a:latin typeface="Times New Roman" panose="02020603050405020304" pitchFamily="18" charset="0"/>
                <a:cs typeface="Times New Roman" panose="02020603050405020304" pitchFamily="18" charset="0"/>
              </a:rPr>
              <a:t>treated</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70" dirty="0">
                <a:solidFill>
                  <a:srgbClr val="212121"/>
                </a:solidFill>
                <a:latin typeface="Times New Roman" panose="02020603050405020304" pitchFamily="18" charset="0"/>
                <a:cs typeface="Times New Roman" panose="02020603050405020304" pitchFamily="18" charset="0"/>
              </a:rPr>
              <a:t>both</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45" dirty="0">
                <a:solidFill>
                  <a:srgbClr val="212121"/>
                </a:solidFill>
                <a:latin typeface="Times New Roman" panose="02020603050405020304" pitchFamily="18" charset="0"/>
                <a:cs typeface="Times New Roman" panose="02020603050405020304" pitchFamily="18" charset="0"/>
              </a:rPr>
              <a:t>outliers</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60" dirty="0">
                <a:solidFill>
                  <a:srgbClr val="212121"/>
                </a:solidFill>
                <a:latin typeface="Times New Roman" panose="02020603050405020304" pitchFamily="18" charset="0"/>
                <a:cs typeface="Times New Roman" panose="02020603050405020304" pitchFamily="18" charset="0"/>
              </a:rPr>
              <a:t>as</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55" dirty="0">
                <a:solidFill>
                  <a:srgbClr val="212121"/>
                </a:solidFill>
                <a:latin typeface="Times New Roman" panose="02020603050405020304" pitchFamily="18" charset="0"/>
                <a:cs typeface="Times New Roman" panose="02020603050405020304" pitchFamily="18" charset="0"/>
              </a:rPr>
              <a:t>well</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60" dirty="0">
                <a:solidFill>
                  <a:srgbClr val="212121"/>
                </a:solidFill>
                <a:latin typeface="Times New Roman" panose="02020603050405020304" pitchFamily="18" charset="0"/>
                <a:cs typeface="Times New Roman" panose="02020603050405020304" pitchFamily="18" charset="0"/>
              </a:rPr>
              <a:t>as</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40" dirty="0">
                <a:solidFill>
                  <a:srgbClr val="212121"/>
                </a:solidFill>
                <a:latin typeface="Times New Roman" panose="02020603050405020304" pitchFamily="18" charset="0"/>
                <a:cs typeface="Times New Roman" panose="02020603050405020304" pitchFamily="18" charset="0"/>
              </a:rPr>
              <a:t>reduced</a:t>
            </a:r>
            <a:r>
              <a:rPr lang="en-US" sz="1900" spc="-55" dirty="0">
                <a:solidFill>
                  <a:srgbClr val="212121"/>
                </a:solidFill>
                <a:latin typeface="Times New Roman" panose="02020603050405020304" pitchFamily="18" charset="0"/>
                <a:cs typeface="Times New Roman" panose="02020603050405020304" pitchFamily="18" charset="0"/>
              </a:rPr>
              <a:t> </a:t>
            </a:r>
            <a:r>
              <a:rPr lang="en-US" sz="1900" spc="55" dirty="0">
                <a:solidFill>
                  <a:srgbClr val="212121"/>
                </a:solidFill>
                <a:latin typeface="Times New Roman" panose="02020603050405020304" pitchFamily="18" charset="0"/>
                <a:cs typeface="Times New Roman" panose="02020603050405020304" pitchFamily="18" charset="0"/>
              </a:rPr>
              <a:t>multicollinearity</a:t>
            </a:r>
            <a:r>
              <a:rPr lang="en-US" sz="1900" spc="-50" dirty="0">
                <a:solidFill>
                  <a:srgbClr val="212121"/>
                </a:solidFill>
                <a:latin typeface="Times New Roman" panose="02020603050405020304" pitchFamily="18" charset="0"/>
                <a:cs typeface="Times New Roman" panose="02020603050405020304" pitchFamily="18" charset="0"/>
              </a:rPr>
              <a:t> </a:t>
            </a:r>
            <a:r>
              <a:rPr lang="en-US" sz="1900" spc="25" dirty="0">
                <a:solidFill>
                  <a:srgbClr val="212121"/>
                </a:solidFill>
                <a:latin typeface="Times New Roman" panose="02020603050405020304" pitchFamily="18" charset="0"/>
                <a:cs typeface="Times New Roman" panose="02020603050405020304" pitchFamily="18" charset="0"/>
              </a:rPr>
              <a:t>heavily.</a:t>
            </a:r>
            <a:endParaRPr lang="en-US" sz="19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t> </a:t>
            </a:r>
          </a:p>
        </p:txBody>
      </p:sp>
      <p:grpSp>
        <p:nvGrpSpPr>
          <p:cNvPr id="9" name="object 6">
            <a:extLst>
              <a:ext uri="{FF2B5EF4-FFF2-40B4-BE49-F238E27FC236}">
                <a16:creationId xmlns:a16="http://schemas.microsoft.com/office/drawing/2014/main" id="{A5C0F83A-3294-AB4B-3161-51107B1DEDD5}"/>
              </a:ext>
            </a:extLst>
          </p:cNvPr>
          <p:cNvGrpSpPr/>
          <p:nvPr/>
        </p:nvGrpSpPr>
        <p:grpSpPr>
          <a:xfrm>
            <a:off x="466760" y="1318742"/>
            <a:ext cx="11271012" cy="5031193"/>
            <a:chOff x="702730" y="1068420"/>
            <a:chExt cx="7636402" cy="3353820"/>
          </a:xfrm>
        </p:grpSpPr>
        <p:sp>
          <p:nvSpPr>
            <p:cNvPr id="10" name="object 7">
              <a:extLst>
                <a:ext uri="{FF2B5EF4-FFF2-40B4-BE49-F238E27FC236}">
                  <a16:creationId xmlns:a16="http://schemas.microsoft.com/office/drawing/2014/main" id="{A95805ED-8D0B-4E10-B680-0C30E6D07C9E}"/>
                </a:ext>
              </a:extLst>
            </p:cNvPr>
            <p:cNvSpPr/>
            <p:nvPr/>
          </p:nvSpPr>
          <p:spPr>
            <a:xfrm>
              <a:off x="702731" y="1068420"/>
              <a:ext cx="3511849" cy="2203623"/>
            </a:xfrm>
            <a:prstGeom prst="rect">
              <a:avLst/>
            </a:prstGeom>
            <a:blipFill>
              <a:blip r:embed="rId2" cstate="print"/>
              <a:stretch>
                <a:fillRect/>
              </a:stretch>
            </a:blipFill>
          </p:spPr>
          <p:txBody>
            <a:bodyPr wrap="square" lIns="0" tIns="0" rIns="0" bIns="0" rtlCol="0"/>
            <a:lstStyle/>
            <a:p>
              <a:endParaRPr dirty="0"/>
            </a:p>
          </p:txBody>
        </p:sp>
        <p:sp>
          <p:nvSpPr>
            <p:cNvPr id="11" name="object 8">
              <a:extLst>
                <a:ext uri="{FF2B5EF4-FFF2-40B4-BE49-F238E27FC236}">
                  <a16:creationId xmlns:a16="http://schemas.microsoft.com/office/drawing/2014/main" id="{3050D829-25A3-348F-A45F-9A6C3F072412}"/>
                </a:ext>
              </a:extLst>
            </p:cNvPr>
            <p:cNvSpPr/>
            <p:nvPr/>
          </p:nvSpPr>
          <p:spPr>
            <a:xfrm>
              <a:off x="702730" y="3272043"/>
              <a:ext cx="3511849" cy="1150197"/>
            </a:xfrm>
            <a:prstGeom prst="rect">
              <a:avLst/>
            </a:prstGeom>
            <a:blipFill>
              <a:blip r:embed="rId3" cstate="print"/>
              <a:stretch>
                <a:fillRect/>
              </a:stretch>
            </a:blipFill>
          </p:spPr>
          <p:txBody>
            <a:bodyPr wrap="square" lIns="0" tIns="0" rIns="0" bIns="0" rtlCol="0"/>
            <a:lstStyle/>
            <a:p>
              <a:endParaRPr dirty="0"/>
            </a:p>
          </p:txBody>
        </p:sp>
        <p:sp>
          <p:nvSpPr>
            <p:cNvPr id="12" name="object 9">
              <a:extLst>
                <a:ext uri="{FF2B5EF4-FFF2-40B4-BE49-F238E27FC236}">
                  <a16:creationId xmlns:a16="http://schemas.microsoft.com/office/drawing/2014/main" id="{8239A9F4-0061-008A-D807-0077F33E9C58}"/>
                </a:ext>
              </a:extLst>
            </p:cNvPr>
            <p:cNvSpPr/>
            <p:nvPr/>
          </p:nvSpPr>
          <p:spPr>
            <a:xfrm>
              <a:off x="4317991" y="1068421"/>
              <a:ext cx="4012648" cy="2120162"/>
            </a:xfrm>
            <a:prstGeom prst="rect">
              <a:avLst/>
            </a:prstGeom>
            <a:blipFill>
              <a:blip r:embed="rId4" cstate="print"/>
              <a:stretch>
                <a:fillRect/>
              </a:stretch>
            </a:blipFill>
          </p:spPr>
          <p:txBody>
            <a:bodyPr wrap="square" lIns="0" tIns="0" rIns="0" bIns="0" rtlCol="0"/>
            <a:lstStyle/>
            <a:p>
              <a:endParaRPr/>
            </a:p>
          </p:txBody>
        </p:sp>
        <p:sp>
          <p:nvSpPr>
            <p:cNvPr id="13" name="object 10">
              <a:extLst>
                <a:ext uri="{FF2B5EF4-FFF2-40B4-BE49-F238E27FC236}">
                  <a16:creationId xmlns:a16="http://schemas.microsoft.com/office/drawing/2014/main" id="{2801D52E-75A8-61DF-0E54-9A8A6EFDEA11}"/>
                </a:ext>
              </a:extLst>
            </p:cNvPr>
            <p:cNvSpPr/>
            <p:nvPr/>
          </p:nvSpPr>
          <p:spPr>
            <a:xfrm>
              <a:off x="4317991" y="3188583"/>
              <a:ext cx="4021141" cy="1233657"/>
            </a:xfrm>
            <a:prstGeom prst="rect">
              <a:avLst/>
            </a:prstGeom>
            <a:blipFill>
              <a:blip r:embed="rId5" cstate="print"/>
              <a:stretch>
                <a:fillRect/>
              </a:stretch>
            </a:blipFill>
          </p:spPr>
          <p:txBody>
            <a:bodyPr wrap="square" lIns="0" tIns="0" rIns="0" bIns="0" rtlCol="0"/>
            <a:lstStyle/>
            <a:p>
              <a:endParaRPr/>
            </a:p>
          </p:txBody>
        </p:sp>
      </p:grpSp>
      <p:sp>
        <p:nvSpPr>
          <p:cNvPr id="19" name="object 11">
            <a:extLst>
              <a:ext uri="{FF2B5EF4-FFF2-40B4-BE49-F238E27FC236}">
                <a16:creationId xmlns:a16="http://schemas.microsoft.com/office/drawing/2014/main" id="{7392428E-5383-131C-EC16-D463C534F88D}"/>
              </a:ext>
            </a:extLst>
          </p:cNvPr>
          <p:cNvSpPr txBox="1"/>
          <p:nvPr/>
        </p:nvSpPr>
        <p:spPr>
          <a:xfrm>
            <a:off x="1408923" y="6407805"/>
            <a:ext cx="2099387"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Before Outlier</a:t>
            </a:r>
            <a:r>
              <a:rPr sz="1400" spc="-80" dirty="0">
                <a:latin typeface="Arial"/>
                <a:cs typeface="Arial"/>
              </a:rPr>
              <a:t> </a:t>
            </a:r>
            <a:r>
              <a:rPr sz="1400" spc="-5" dirty="0">
                <a:latin typeface="Arial"/>
                <a:cs typeface="Arial"/>
              </a:rPr>
              <a:t>treatment</a:t>
            </a:r>
            <a:endParaRPr sz="1400" dirty="0">
              <a:latin typeface="Arial"/>
              <a:cs typeface="Arial"/>
            </a:endParaRPr>
          </a:p>
        </p:txBody>
      </p:sp>
      <p:sp>
        <p:nvSpPr>
          <p:cNvPr id="20" name="object 12">
            <a:extLst>
              <a:ext uri="{FF2B5EF4-FFF2-40B4-BE49-F238E27FC236}">
                <a16:creationId xmlns:a16="http://schemas.microsoft.com/office/drawing/2014/main" id="{AA2D1810-8605-E27C-BD77-2264CFA99BA5}"/>
              </a:ext>
            </a:extLst>
          </p:cNvPr>
          <p:cNvSpPr txBox="1"/>
          <p:nvPr/>
        </p:nvSpPr>
        <p:spPr>
          <a:xfrm>
            <a:off x="7844279" y="6419460"/>
            <a:ext cx="17691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After Outlier</a:t>
            </a:r>
            <a:r>
              <a:rPr sz="1400" spc="-80" dirty="0">
                <a:latin typeface="Arial"/>
                <a:cs typeface="Arial"/>
              </a:rPr>
              <a:t> </a:t>
            </a:r>
            <a:r>
              <a:rPr sz="1400" spc="-5" dirty="0">
                <a:latin typeface="Arial"/>
                <a:cs typeface="Arial"/>
              </a:rPr>
              <a:t>treatment</a:t>
            </a:r>
            <a:endParaRPr sz="1400" dirty="0">
              <a:latin typeface="Arial"/>
              <a:cs typeface="Arial"/>
            </a:endParaRPr>
          </a:p>
        </p:txBody>
      </p:sp>
      <p:pic>
        <p:nvPicPr>
          <p:cNvPr id="2" name="Picture 1"/>
          <p:cNvPicPr>
            <a:picLocks noChangeAspect="1"/>
          </p:cNvPicPr>
          <p:nvPr/>
        </p:nvPicPr>
        <p:blipFill>
          <a:blip r:embed="rId6"/>
          <a:stretch>
            <a:fillRect/>
          </a:stretch>
        </p:blipFill>
        <p:spPr>
          <a:xfrm>
            <a:off x="11231418" y="6059355"/>
            <a:ext cx="987638" cy="798645"/>
          </a:xfrm>
          <a:prstGeom prst="rect">
            <a:avLst/>
          </a:prstGeom>
        </p:spPr>
      </p:pic>
    </p:spTree>
    <p:extLst>
      <p:ext uri="{BB962C8B-B14F-4D97-AF65-F5344CB8AC3E}">
        <p14:creationId xmlns:p14="http://schemas.microsoft.com/office/powerpoint/2010/main" val="121360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7789-48E7-6420-DF8F-E6B725C8CA02}"/>
              </a:ext>
            </a:extLst>
          </p:cNvPr>
          <p:cNvSpPr>
            <a:spLocks noGrp="1"/>
          </p:cNvSpPr>
          <p:nvPr>
            <p:ph type="title"/>
          </p:nvPr>
        </p:nvSpPr>
        <p:spPr>
          <a:xfrm>
            <a:off x="354563" y="365125"/>
            <a:ext cx="11411339" cy="969153"/>
          </a:xfrm>
          <a:solidFill>
            <a:schemeClr val="accent6">
              <a:lumMod val="60000"/>
              <a:lumOff val="40000"/>
            </a:schemeClr>
          </a:solidFill>
        </p:spPr>
        <p:txBody>
          <a:bodyPr>
            <a:normAutofit/>
          </a:bodyPr>
          <a:lstStyle/>
          <a:p>
            <a:pPr algn="ctr"/>
            <a:r>
              <a:rPr lang="en-IN" sz="6000" b="1" spc="114" dirty="0">
                <a:latin typeface="Times New Roman" panose="02020603050405020304" pitchFamily="18" charset="0"/>
                <a:cs typeface="Times New Roman" panose="02020603050405020304" pitchFamily="18" charset="0"/>
              </a:rPr>
              <a:t>Exploratory </a:t>
            </a:r>
            <a:r>
              <a:rPr lang="en-IN" sz="6000" b="1" spc="5" dirty="0">
                <a:latin typeface="Times New Roman" panose="02020603050405020304" pitchFamily="18" charset="0"/>
                <a:cs typeface="Times New Roman" panose="02020603050405020304" pitchFamily="18" charset="0"/>
              </a:rPr>
              <a:t>Data</a:t>
            </a:r>
            <a:r>
              <a:rPr lang="en-IN" sz="6000" b="1" spc="-395" dirty="0">
                <a:latin typeface="Times New Roman" panose="02020603050405020304" pitchFamily="18" charset="0"/>
                <a:cs typeface="Times New Roman" panose="02020603050405020304" pitchFamily="18" charset="0"/>
              </a:rPr>
              <a:t> </a:t>
            </a:r>
            <a:r>
              <a:rPr lang="en-IN" sz="6000" b="1" spc="45" dirty="0">
                <a:latin typeface="Times New Roman" panose="02020603050405020304" pitchFamily="18" charset="0"/>
                <a:cs typeface="Times New Roman" panose="02020603050405020304" pitchFamily="18" charset="0"/>
              </a:rPr>
              <a:t>Analysis</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CF243-01BC-6CEA-9677-51DABF2F3B67}"/>
              </a:ext>
            </a:extLst>
          </p:cNvPr>
          <p:cNvSpPr>
            <a:spLocks noGrp="1"/>
          </p:cNvSpPr>
          <p:nvPr>
            <p:ph idx="1"/>
          </p:nvPr>
        </p:nvSpPr>
        <p:spPr>
          <a:xfrm>
            <a:off x="354563" y="1334278"/>
            <a:ext cx="11411339" cy="5158597"/>
          </a:xfrm>
          <a:solidFill>
            <a:schemeClr val="accent1">
              <a:lumMod val="60000"/>
              <a:lumOff val="40000"/>
            </a:schemeClr>
          </a:solidFill>
        </p:spPr>
        <p:txBody>
          <a:bodyPr>
            <a:normAutofit/>
          </a:bodyPr>
          <a:lstStyle/>
          <a:p>
            <a:pPr marL="0" indent="0">
              <a:lnSpc>
                <a:spcPct val="100000"/>
              </a:lnSpc>
              <a:spcBef>
                <a:spcPts val="100"/>
              </a:spcBef>
              <a:buNone/>
            </a:pPr>
            <a:r>
              <a:rPr lang="en-US" sz="2200" spc="-35"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u="heavy" spc="-35" dirty="0">
                <a:solidFill>
                  <a:srgbClr val="212121"/>
                </a:solidFill>
                <a:uFill>
                  <a:solidFill>
                    <a:srgbClr val="212121"/>
                  </a:solidFill>
                </a:uFill>
                <a:latin typeface="Times New Roman" panose="02020603050405020304" pitchFamily="18" charset="0"/>
                <a:cs typeface="Times New Roman" panose="02020603050405020304" pitchFamily="18" charset="0"/>
              </a:rPr>
              <a:t>BASIC</a:t>
            </a:r>
            <a:r>
              <a:rPr lang="en-US" sz="2200" u="heavy"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u="heavy" spc="85" dirty="0">
                <a:solidFill>
                  <a:srgbClr val="212121"/>
                </a:solidFill>
                <a:uFill>
                  <a:solidFill>
                    <a:srgbClr val="212121"/>
                  </a:solidFill>
                </a:uFill>
                <a:latin typeface="Times New Roman" panose="02020603050405020304" pitchFamily="18" charset="0"/>
                <a:cs typeface="Times New Roman" panose="02020603050405020304" pitchFamily="18" charset="0"/>
              </a:rPr>
              <a:t>Information</a:t>
            </a:r>
            <a:r>
              <a:rPr lang="en-US" sz="2200" u="heavy"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u="heavy" spc="65" dirty="0">
                <a:solidFill>
                  <a:srgbClr val="212121"/>
                </a:solidFill>
                <a:uFill>
                  <a:solidFill>
                    <a:srgbClr val="212121"/>
                  </a:solidFill>
                </a:uFill>
                <a:latin typeface="Times New Roman" panose="02020603050405020304" pitchFamily="18" charset="0"/>
                <a:cs typeface="Times New Roman" panose="02020603050405020304" pitchFamily="18" charset="0"/>
              </a:rPr>
              <a:t>about</a:t>
            </a:r>
            <a:r>
              <a:rPr lang="en-US" sz="2200" u="heavy"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u="heavy" spc="100" dirty="0">
                <a:solidFill>
                  <a:srgbClr val="212121"/>
                </a:solidFill>
                <a:uFill>
                  <a:solidFill>
                    <a:srgbClr val="212121"/>
                  </a:solidFill>
                </a:uFill>
                <a:latin typeface="Times New Roman" panose="02020603050405020304" pitchFamily="18" charset="0"/>
                <a:cs typeface="Times New Roman" panose="02020603050405020304" pitchFamily="18" charset="0"/>
              </a:rPr>
              <a:t>our</a:t>
            </a:r>
            <a:r>
              <a:rPr lang="en-US" sz="2200" u="heavy" spc="-80" dirty="0">
                <a:solidFill>
                  <a:srgbClr val="212121"/>
                </a:solidFill>
                <a:uFill>
                  <a:solidFill>
                    <a:srgbClr val="212121"/>
                  </a:solidFill>
                </a:uFill>
                <a:latin typeface="Times New Roman" panose="02020603050405020304" pitchFamily="18" charset="0"/>
                <a:cs typeface="Times New Roman" panose="02020603050405020304" pitchFamily="18" charset="0"/>
              </a:rPr>
              <a:t> </a:t>
            </a:r>
            <a:r>
              <a:rPr lang="en-US" sz="2200" u="heavy" spc="15" dirty="0">
                <a:solidFill>
                  <a:srgbClr val="212121"/>
                </a:solidFill>
                <a:uFill>
                  <a:solidFill>
                    <a:srgbClr val="212121"/>
                  </a:solidFill>
                </a:uFill>
                <a:latin typeface="Times New Roman" panose="02020603050405020304" pitchFamily="18" charset="0"/>
                <a:cs typeface="Times New Roman" panose="02020603050405020304" pitchFamily="18" charset="0"/>
              </a:rPr>
              <a:t>dataset</a:t>
            </a:r>
            <a:endParaRPr lang="en-US" sz="2200" dirty="0">
              <a:latin typeface="Times New Roman" panose="02020603050405020304" pitchFamily="18" charset="0"/>
              <a:cs typeface="Times New Roman" panose="02020603050405020304" pitchFamily="18" charset="0"/>
            </a:endParaRPr>
          </a:p>
          <a:p>
            <a:pPr>
              <a:lnSpc>
                <a:spcPct val="100000"/>
              </a:lnSpc>
              <a:spcBef>
                <a:spcPts val="20"/>
              </a:spcBef>
            </a:pPr>
            <a:endParaRPr lang="en-US" sz="2200" dirty="0">
              <a:latin typeface="Times New Roman" panose="02020603050405020304" pitchFamily="18" charset="0"/>
              <a:cs typeface="Times New Roman" panose="02020603050405020304" pitchFamily="18" charset="0"/>
            </a:endParaRPr>
          </a:p>
          <a:p>
            <a:pPr marL="298450" indent="-255904">
              <a:lnSpc>
                <a:spcPct val="100000"/>
              </a:lnSpc>
              <a:buClr>
                <a:srgbClr val="000000"/>
              </a:buClr>
              <a:buChar char="•"/>
              <a:tabLst>
                <a:tab pos="297815" algn="l"/>
                <a:tab pos="298450" algn="l"/>
              </a:tabLst>
            </a:pPr>
            <a:r>
              <a:rPr lang="en-US" sz="2200" spc="5" dirty="0">
                <a:solidFill>
                  <a:srgbClr val="212121"/>
                </a:solidFill>
                <a:latin typeface="Times New Roman" panose="02020603050405020304" pitchFamily="18" charset="0"/>
                <a:cs typeface="Times New Roman" panose="02020603050405020304" pitchFamily="18" charset="0"/>
              </a:rPr>
              <a:t>Dataset</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for</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customers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65" dirty="0">
                <a:solidFill>
                  <a:srgbClr val="212121"/>
                </a:solidFill>
                <a:latin typeface="Times New Roman" panose="02020603050405020304" pitchFamily="18" charset="0"/>
                <a:cs typeface="Times New Roman" panose="02020603050405020304" pitchFamily="18" charset="0"/>
              </a:rPr>
              <a:t>default</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40" dirty="0">
                <a:solidFill>
                  <a:srgbClr val="212121"/>
                </a:solidFill>
                <a:latin typeface="Times New Roman" panose="02020603050405020304" pitchFamily="18" charset="0"/>
                <a:cs typeface="Times New Roman" panose="02020603050405020304" pitchFamily="18" charset="0"/>
              </a:rPr>
              <a:t>payments</a:t>
            </a:r>
            <a:endParaRPr lang="en-US" sz="2200" dirty="0">
              <a:latin typeface="Times New Roman" panose="02020603050405020304" pitchFamily="18" charset="0"/>
              <a:cs typeface="Times New Roman" panose="02020603050405020304" pitchFamily="18" charset="0"/>
            </a:endParaRPr>
          </a:p>
          <a:p>
            <a:pPr marL="298450" indent="-255904">
              <a:lnSpc>
                <a:spcPct val="100000"/>
              </a:lnSpc>
              <a:spcBef>
                <a:spcPts val="960"/>
              </a:spcBef>
              <a:buClr>
                <a:srgbClr val="000000"/>
              </a:buClr>
              <a:buChar char="•"/>
              <a:tabLst>
                <a:tab pos="297815" algn="l"/>
                <a:tab pos="298450" algn="l"/>
              </a:tabLst>
            </a:pPr>
            <a:r>
              <a:rPr lang="en-US" sz="2200" spc="-5" dirty="0">
                <a:solidFill>
                  <a:srgbClr val="212121"/>
                </a:solidFill>
                <a:latin typeface="Times New Roman" panose="02020603050405020304" pitchFamily="18" charset="0"/>
                <a:cs typeface="Times New Roman" panose="02020603050405020304" pitchFamily="18" charset="0"/>
              </a:rPr>
              <a:t>Shape</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90" dirty="0">
                <a:solidFill>
                  <a:srgbClr val="212121"/>
                </a:solidFill>
                <a:latin typeface="Times New Roman" panose="02020603050405020304" pitchFamily="18" charset="0"/>
                <a:cs typeface="Times New Roman" panose="02020603050405020304" pitchFamily="18" charset="0"/>
              </a:rPr>
              <a:t>of</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is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0" dirty="0">
                <a:solidFill>
                  <a:srgbClr val="212121"/>
                </a:solidFill>
                <a:latin typeface="Times New Roman" panose="02020603050405020304" pitchFamily="18" charset="0"/>
                <a:cs typeface="Times New Roman" panose="02020603050405020304" pitchFamily="18" charset="0"/>
              </a:rPr>
              <a:t>30000</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rows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and</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25</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70" dirty="0">
                <a:solidFill>
                  <a:srgbClr val="212121"/>
                </a:solidFill>
                <a:latin typeface="Times New Roman" panose="02020603050405020304" pitchFamily="18" charset="0"/>
                <a:cs typeface="Times New Roman" panose="02020603050405020304" pitchFamily="18" charset="0"/>
              </a:rPr>
              <a:t>columns</a:t>
            </a:r>
            <a:endParaRPr lang="en-US" sz="2200" dirty="0">
              <a:latin typeface="Times New Roman" panose="02020603050405020304" pitchFamily="18" charset="0"/>
              <a:cs typeface="Times New Roman" panose="02020603050405020304" pitchFamily="18" charset="0"/>
            </a:endParaRPr>
          </a:p>
          <a:p>
            <a:pPr marL="298450" indent="-255904">
              <a:lnSpc>
                <a:spcPct val="100000"/>
              </a:lnSpc>
              <a:spcBef>
                <a:spcPts val="960"/>
              </a:spcBef>
              <a:buClr>
                <a:srgbClr val="000000"/>
              </a:buClr>
              <a:buChar char="•"/>
              <a:tabLst>
                <a:tab pos="297815" algn="l"/>
                <a:tab pos="298450" algn="l"/>
              </a:tabLst>
            </a:pPr>
            <a:r>
              <a:rPr lang="en-US" sz="2200" spc="10" dirty="0">
                <a:solidFill>
                  <a:srgbClr val="212121"/>
                </a:solidFill>
                <a:latin typeface="Times New Roman" panose="02020603050405020304" pitchFamily="18" charset="0"/>
                <a:cs typeface="Times New Roman" panose="02020603050405020304" pitchFamily="18" charset="0"/>
              </a:rPr>
              <a:t>Six</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80" dirty="0">
                <a:solidFill>
                  <a:srgbClr val="212121"/>
                </a:solidFill>
                <a:latin typeface="Times New Roman" panose="02020603050405020304" pitchFamily="18" charset="0"/>
                <a:cs typeface="Times New Roman" panose="02020603050405020304" pitchFamily="18" charset="0"/>
              </a:rPr>
              <a:t>months</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60" dirty="0">
                <a:solidFill>
                  <a:srgbClr val="212121"/>
                </a:solidFill>
                <a:latin typeface="Times New Roman" panose="02020603050405020304" pitchFamily="18" charset="0"/>
                <a:cs typeface="Times New Roman" panose="02020603050405020304" pitchFamily="18" charset="0"/>
              </a:rPr>
              <a:t>payment</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55" dirty="0">
                <a:solidFill>
                  <a:srgbClr val="212121"/>
                </a:solidFill>
                <a:latin typeface="Times New Roman" panose="02020603050405020304" pitchFamily="18" charset="0"/>
                <a:cs typeface="Times New Roman" panose="02020603050405020304" pitchFamily="18" charset="0"/>
              </a:rPr>
              <a:t>and</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00" dirty="0">
                <a:solidFill>
                  <a:srgbClr val="212121"/>
                </a:solidFill>
                <a:latin typeface="Times New Roman" panose="02020603050405020304" pitchFamily="18" charset="0"/>
                <a:cs typeface="Times New Roman" panose="02020603050405020304" pitchFamily="18" charset="0"/>
              </a:rPr>
              <a:t>bill</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data</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15" dirty="0">
                <a:solidFill>
                  <a:srgbClr val="212121"/>
                </a:solidFill>
                <a:latin typeface="Times New Roman" panose="02020603050405020304" pitchFamily="18" charset="0"/>
                <a:cs typeface="Times New Roman" panose="02020603050405020304" pitchFamily="18" charset="0"/>
              </a:rPr>
              <a:t>available.</a:t>
            </a:r>
            <a:endParaRPr lang="en-US" sz="2200" dirty="0">
              <a:latin typeface="Times New Roman" panose="02020603050405020304" pitchFamily="18" charset="0"/>
              <a:cs typeface="Times New Roman" panose="02020603050405020304" pitchFamily="18" charset="0"/>
            </a:endParaRPr>
          </a:p>
          <a:p>
            <a:pPr marL="298450" indent="-255904">
              <a:lnSpc>
                <a:spcPct val="100000"/>
              </a:lnSpc>
              <a:spcBef>
                <a:spcPts val="960"/>
              </a:spcBef>
              <a:buClr>
                <a:srgbClr val="000000"/>
              </a:buClr>
              <a:buChar char="•"/>
              <a:tabLst>
                <a:tab pos="297815" algn="l"/>
                <a:tab pos="298450" algn="l"/>
              </a:tabLst>
            </a:pPr>
            <a:r>
              <a:rPr lang="en-US" sz="2200" spc="70" dirty="0">
                <a:solidFill>
                  <a:srgbClr val="212121"/>
                </a:solidFill>
                <a:latin typeface="Times New Roman" panose="02020603050405020304" pitchFamily="18" charset="0"/>
                <a:cs typeface="Times New Roman" panose="02020603050405020304" pitchFamily="18" charset="0"/>
              </a:rPr>
              <a:t>No </a:t>
            </a:r>
            <a:r>
              <a:rPr lang="en-US" sz="2200" spc="110" dirty="0">
                <a:solidFill>
                  <a:srgbClr val="212121"/>
                </a:solidFill>
                <a:latin typeface="Times New Roman" panose="02020603050405020304" pitchFamily="18" charset="0"/>
                <a:cs typeface="Times New Roman" panose="02020603050405020304" pitchFamily="18" charset="0"/>
              </a:rPr>
              <a:t>null</a:t>
            </a:r>
            <a:r>
              <a:rPr lang="en-US" sz="2200" spc="-235" dirty="0">
                <a:solidFill>
                  <a:srgbClr val="212121"/>
                </a:solidFill>
                <a:latin typeface="Times New Roman" panose="02020603050405020304" pitchFamily="18" charset="0"/>
                <a:cs typeface="Times New Roman" panose="02020603050405020304" pitchFamily="18" charset="0"/>
              </a:rPr>
              <a:t> </a:t>
            </a:r>
            <a:r>
              <a:rPr lang="en-US" sz="2200" spc="5" dirty="0">
                <a:solidFill>
                  <a:srgbClr val="212121"/>
                </a:solidFill>
                <a:latin typeface="Times New Roman" panose="02020603050405020304" pitchFamily="18" charset="0"/>
                <a:cs typeface="Times New Roman" panose="02020603050405020304" pitchFamily="18" charset="0"/>
              </a:rPr>
              <a:t>data.</a:t>
            </a:r>
            <a:endParaRPr lang="en-US" sz="2200" dirty="0">
              <a:latin typeface="Times New Roman" panose="02020603050405020304" pitchFamily="18" charset="0"/>
              <a:cs typeface="Times New Roman" panose="02020603050405020304" pitchFamily="18" charset="0"/>
            </a:endParaRPr>
          </a:p>
          <a:p>
            <a:pPr marL="298450" indent="-255904">
              <a:lnSpc>
                <a:spcPct val="100000"/>
              </a:lnSpc>
              <a:spcBef>
                <a:spcPts val="960"/>
              </a:spcBef>
              <a:buClr>
                <a:srgbClr val="000000"/>
              </a:buClr>
              <a:buChar char="•"/>
              <a:tabLst>
                <a:tab pos="297815" algn="l"/>
                <a:tab pos="298450" algn="l"/>
              </a:tabLst>
            </a:pPr>
            <a:r>
              <a:rPr lang="en-US" sz="2200" spc="70" dirty="0">
                <a:solidFill>
                  <a:srgbClr val="212121"/>
                </a:solidFill>
                <a:latin typeface="Times New Roman" panose="02020603050405020304" pitchFamily="18" charset="0"/>
                <a:cs typeface="Times New Roman" panose="02020603050405020304" pitchFamily="18" charset="0"/>
              </a:rPr>
              <a:t>Nine </a:t>
            </a:r>
            <a:r>
              <a:rPr lang="en-US" sz="2200" spc="30" dirty="0">
                <a:solidFill>
                  <a:srgbClr val="212121"/>
                </a:solidFill>
                <a:latin typeface="Times New Roman" panose="02020603050405020304" pitchFamily="18" charset="0"/>
                <a:cs typeface="Times New Roman" panose="02020603050405020304" pitchFamily="18" charset="0"/>
              </a:rPr>
              <a:t>Categorical</a:t>
            </a:r>
            <a:r>
              <a:rPr lang="en-US" sz="2200" spc="-335" dirty="0">
                <a:solidFill>
                  <a:srgbClr val="212121"/>
                </a:solidFill>
                <a:latin typeface="Times New Roman" panose="02020603050405020304" pitchFamily="18" charset="0"/>
                <a:cs typeface="Times New Roman" panose="02020603050405020304" pitchFamily="18" charset="0"/>
              </a:rPr>
              <a:t> </a:t>
            </a:r>
            <a:r>
              <a:rPr lang="en-US" sz="2200" spc="20" dirty="0">
                <a:solidFill>
                  <a:srgbClr val="212121"/>
                </a:solidFill>
                <a:latin typeface="Times New Roman" panose="02020603050405020304" pitchFamily="18" charset="0"/>
                <a:cs typeface="Times New Roman" panose="02020603050405020304" pitchFamily="18" charset="0"/>
              </a:rPr>
              <a:t>variables </a:t>
            </a:r>
            <a:r>
              <a:rPr lang="en-US" sz="2200" spc="35" dirty="0">
                <a:solidFill>
                  <a:srgbClr val="212121"/>
                </a:solidFill>
                <a:latin typeface="Times New Roman" panose="02020603050405020304" pitchFamily="18" charset="0"/>
                <a:cs typeface="Times New Roman" panose="02020603050405020304" pitchFamily="18" charset="0"/>
              </a:rPr>
              <a:t>present.</a:t>
            </a:r>
            <a:endParaRPr lang="en-US" sz="2200" dirty="0">
              <a:latin typeface="Times New Roman" panose="02020603050405020304" pitchFamily="18" charset="0"/>
              <a:cs typeface="Times New Roman" panose="02020603050405020304" pitchFamily="18" charset="0"/>
            </a:endParaRPr>
          </a:p>
          <a:p>
            <a:pPr marL="298450" indent="-255904">
              <a:lnSpc>
                <a:spcPct val="100000"/>
              </a:lnSpc>
              <a:spcBef>
                <a:spcPts val="960"/>
              </a:spcBef>
              <a:buClr>
                <a:srgbClr val="000000"/>
              </a:buClr>
              <a:buChar char="•"/>
              <a:tabLst>
                <a:tab pos="297815" algn="l"/>
                <a:tab pos="298450" algn="l"/>
              </a:tabLst>
            </a:pPr>
            <a:r>
              <a:rPr lang="en-US" sz="2200" spc="45" dirty="0">
                <a:solidFill>
                  <a:srgbClr val="212121"/>
                </a:solidFill>
                <a:latin typeface="Times New Roman" panose="02020603050405020304" pitchFamily="18" charset="0"/>
                <a:cs typeface="Times New Roman" panose="02020603050405020304" pitchFamily="18" charset="0"/>
              </a:rPr>
              <a:t>ID</a:t>
            </a:r>
            <a:r>
              <a:rPr lang="en-US" sz="2200" spc="-85" dirty="0">
                <a:solidFill>
                  <a:srgbClr val="212121"/>
                </a:solidFill>
                <a:latin typeface="Times New Roman" panose="02020603050405020304" pitchFamily="18" charset="0"/>
                <a:cs typeface="Times New Roman" panose="02020603050405020304" pitchFamily="18" charset="0"/>
              </a:rPr>
              <a:t> </a:t>
            </a:r>
            <a:r>
              <a:rPr lang="en-US" sz="2200" spc="95" dirty="0">
                <a:solidFill>
                  <a:srgbClr val="212121"/>
                </a:solidFill>
                <a:latin typeface="Times New Roman" panose="02020603050405020304" pitchFamily="18" charset="0"/>
                <a:cs typeface="Times New Roman" panose="02020603050405020304" pitchFamily="18" charset="0"/>
              </a:rPr>
              <a:t>column</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can</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30" dirty="0">
                <a:solidFill>
                  <a:srgbClr val="212121"/>
                </a:solidFill>
                <a:latin typeface="Times New Roman" panose="02020603050405020304" pitchFamily="18" charset="0"/>
                <a:cs typeface="Times New Roman" panose="02020603050405020304" pitchFamily="18" charset="0"/>
              </a:rPr>
              <a:t>be</a:t>
            </a:r>
            <a:r>
              <a:rPr lang="en-US" sz="2200" spc="-80" dirty="0">
                <a:solidFill>
                  <a:srgbClr val="212121"/>
                </a:solidFill>
                <a:latin typeface="Times New Roman" panose="02020603050405020304" pitchFamily="18" charset="0"/>
                <a:cs typeface="Times New Roman" panose="02020603050405020304" pitchFamily="18" charset="0"/>
              </a:rPr>
              <a:t> </a:t>
            </a:r>
            <a:r>
              <a:rPr lang="en-US" sz="2200" spc="85" dirty="0">
                <a:solidFill>
                  <a:srgbClr val="212121"/>
                </a:solidFill>
                <a:latin typeface="Times New Roman" panose="02020603050405020304" pitchFamily="18" charset="0"/>
                <a:cs typeface="Times New Roman" panose="02020603050405020304" pitchFamily="18" charset="0"/>
              </a:rPr>
              <a:t>dropped</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object 9">
            <a:extLst>
              <a:ext uri="{FF2B5EF4-FFF2-40B4-BE49-F238E27FC236}">
                <a16:creationId xmlns:a16="http://schemas.microsoft.com/office/drawing/2014/main" id="{30E7D84C-6E7C-190B-D59E-A7E663F0CB3B}"/>
              </a:ext>
            </a:extLst>
          </p:cNvPr>
          <p:cNvSpPr/>
          <p:nvPr/>
        </p:nvSpPr>
        <p:spPr>
          <a:xfrm>
            <a:off x="7171713" y="1334278"/>
            <a:ext cx="4594189" cy="5158597"/>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11272083" y="6059355"/>
            <a:ext cx="987638" cy="798645"/>
          </a:xfrm>
          <a:prstGeom prst="rect">
            <a:avLst/>
          </a:prstGeom>
        </p:spPr>
      </p:pic>
    </p:spTree>
    <p:extLst>
      <p:ext uri="{BB962C8B-B14F-4D97-AF65-F5344CB8AC3E}">
        <p14:creationId xmlns:p14="http://schemas.microsoft.com/office/powerpoint/2010/main" val="64031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2401</Words>
  <Application>Microsoft Office PowerPoint</Application>
  <PresentationFormat>Widescreen</PresentationFormat>
  <Paragraphs>341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Noto Sans CJK HK</vt:lpstr>
      <vt:lpstr>Noto Sans Symbols2</vt:lpstr>
      <vt:lpstr>Times New Roman</vt:lpstr>
      <vt:lpstr>Wingdings</vt:lpstr>
      <vt:lpstr>Office Theme</vt:lpstr>
      <vt:lpstr>PowerPoint Presentation</vt:lpstr>
      <vt:lpstr>Problem Statement</vt:lpstr>
      <vt:lpstr>Problem Statement – Need of the Project</vt:lpstr>
      <vt:lpstr>Brief detail about datasets</vt:lpstr>
      <vt:lpstr>PowerPoint Presentation</vt:lpstr>
      <vt:lpstr>Data Pre- Processing</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Feature Engineering</vt:lpstr>
      <vt:lpstr>Handling Class Imbalance</vt:lpstr>
      <vt:lpstr>PowerPoint Presentation</vt:lpstr>
      <vt:lpstr>ML Model</vt:lpstr>
      <vt:lpstr>ML Model Performance</vt:lpstr>
      <vt:lpstr>Hyperparameter Tuned ML Model Performance</vt:lpstr>
      <vt:lpstr>Feature Importance of Tuned Models</vt:lpstr>
      <vt:lpstr>Feature Importance of Tuned Models</vt:lpstr>
      <vt:lpstr>Performance of Model using Cross Validation</vt:lpstr>
      <vt:lpstr>Application for Decision Making</vt:lpstr>
      <vt:lpstr>Challenges Faced</vt:lpstr>
      <vt:lpstr>Conclusion</vt:lpstr>
      <vt:lpstr>PowerPoint Presentation</vt:lpstr>
      <vt:lpstr>END OF CAPSTONE PROJECT BY DBI002 GROUP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Rakesh Singh</dc:creator>
  <cp:lastModifiedBy>Rakesh Singh</cp:lastModifiedBy>
  <cp:revision>10</cp:revision>
  <dcterms:created xsi:type="dcterms:W3CDTF">2023-06-20T12:56:24Z</dcterms:created>
  <dcterms:modified xsi:type="dcterms:W3CDTF">2023-07-29T16:59:02Z</dcterms:modified>
</cp:coreProperties>
</file>