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9"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E0979-20C6-42AB-AB9A-FE179815EB76}" v="4" dt="2023-04-29T10:54:40.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Singh" userId="7ba7a16af71c7928" providerId="LiveId" clId="{A26E0979-20C6-42AB-AB9A-FE179815EB76}"/>
    <pc:docChg chg="custSel addSld modSld">
      <pc:chgData name="Rakesh Singh" userId="7ba7a16af71c7928" providerId="LiveId" clId="{A26E0979-20C6-42AB-AB9A-FE179815EB76}" dt="2023-04-29T11:46:37.953" v="1216" actId="20577"/>
      <pc:docMkLst>
        <pc:docMk/>
      </pc:docMkLst>
      <pc:sldChg chg="addSp delSp modSp new mod">
        <pc:chgData name="Rakesh Singh" userId="7ba7a16af71c7928" providerId="LiveId" clId="{A26E0979-20C6-42AB-AB9A-FE179815EB76}" dt="2023-04-29T11:46:37.953" v="1216" actId="20577"/>
        <pc:sldMkLst>
          <pc:docMk/>
          <pc:sldMk cId="675559338" sldId="289"/>
        </pc:sldMkLst>
        <pc:spChg chg="mod">
          <ac:chgData name="Rakesh Singh" userId="7ba7a16af71c7928" providerId="LiveId" clId="{A26E0979-20C6-42AB-AB9A-FE179815EB76}" dt="2023-04-29T11:19:06.627" v="109" actId="14100"/>
          <ac:spMkLst>
            <pc:docMk/>
            <pc:sldMk cId="675559338" sldId="289"/>
            <ac:spMk id="2" creationId="{9770EEE7-4F51-5D98-B0B0-7912F895327B}"/>
          </ac:spMkLst>
        </pc:spChg>
        <pc:spChg chg="del">
          <ac:chgData name="Rakesh Singh" userId="7ba7a16af71c7928" providerId="LiveId" clId="{A26E0979-20C6-42AB-AB9A-FE179815EB76}" dt="2023-04-29T10:54:08.256" v="1" actId="931"/>
          <ac:spMkLst>
            <pc:docMk/>
            <pc:sldMk cId="675559338" sldId="289"/>
            <ac:spMk id="3" creationId="{B1B15217-76D3-06B9-ADD3-C86F8F60B0F8}"/>
          </ac:spMkLst>
        </pc:spChg>
        <pc:spChg chg="add mod">
          <ac:chgData name="Rakesh Singh" userId="7ba7a16af71c7928" providerId="LiveId" clId="{A26E0979-20C6-42AB-AB9A-FE179815EB76}" dt="2023-04-29T11:46:37.953" v="1216" actId="20577"/>
          <ac:spMkLst>
            <pc:docMk/>
            <pc:sldMk cId="675559338" sldId="289"/>
            <ac:spMk id="9" creationId="{596DA2C5-0891-7E60-1726-131ACDEC7703}"/>
          </ac:spMkLst>
        </pc:spChg>
        <pc:graphicFrameChg chg="add del mod">
          <ac:chgData name="Rakesh Singh" userId="7ba7a16af71c7928" providerId="LiveId" clId="{A26E0979-20C6-42AB-AB9A-FE179815EB76}" dt="2023-04-29T10:55:48.249" v="9" actId="478"/>
          <ac:graphicFrameMkLst>
            <pc:docMk/>
            <pc:sldMk cId="675559338" sldId="289"/>
            <ac:graphicFrameMk id="10" creationId="{2EE204A1-30F1-E972-0D21-F3E6CBA1F3F6}"/>
          </ac:graphicFrameMkLst>
        </pc:graphicFrameChg>
        <pc:picChg chg="add mod">
          <ac:chgData name="Rakesh Singh" userId="7ba7a16af71c7928" providerId="LiveId" clId="{A26E0979-20C6-42AB-AB9A-FE179815EB76}" dt="2023-04-29T11:26:59.132" v="375" actId="1076"/>
          <ac:picMkLst>
            <pc:docMk/>
            <pc:sldMk cId="675559338" sldId="289"/>
            <ac:picMk id="4" creationId="{DB590198-7572-55AD-202E-606A2CFCD788}"/>
          </ac:picMkLst>
        </pc:picChg>
        <pc:picChg chg="add mod">
          <ac:chgData name="Rakesh Singh" userId="7ba7a16af71c7928" providerId="LiveId" clId="{A26E0979-20C6-42AB-AB9A-FE179815EB76}" dt="2023-04-29T11:27:47.523" v="381" actId="14100"/>
          <ac:picMkLst>
            <pc:docMk/>
            <pc:sldMk cId="675559338" sldId="289"/>
            <ac:picMk id="6" creationId="{29FED04A-C6D9-568D-5420-664630194B37}"/>
          </ac:picMkLst>
        </pc:picChg>
        <pc:picChg chg="add del mod">
          <ac:chgData name="Rakesh Singh" userId="7ba7a16af71c7928" providerId="LiveId" clId="{A26E0979-20C6-42AB-AB9A-FE179815EB76}" dt="2023-04-29T10:54:13.909" v="2" actId="478"/>
          <ac:picMkLst>
            <pc:docMk/>
            <pc:sldMk cId="675559338" sldId="289"/>
            <ac:picMk id="7" creationId="{376D032C-2C93-8B60-AC98-39E6B44EF45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ACA7-8390-BDD5-59BA-11948E7D1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02D22F-6F47-8DC9-B57B-BA2CD85F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3EB444-7BAA-B1E8-4A13-609B9A87B5A0}"/>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709AFDF9-34E2-33EA-1BEA-F94501F7A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9535F-BBC2-42E7-FD37-9A907433C5A0}"/>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349193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16-ADAB-A704-90BD-C19C2275C2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6F833-C231-E70B-CB17-C3BDB2071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171EB-5A3D-670C-D203-67778E5EE456}"/>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99BEBBA8-2452-A00D-2194-484A1D1B1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90DBD-7445-0F1F-174B-351328C8DDA5}"/>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248918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7CF0B-D51D-4AC3-204E-BBCA4B596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D4072-AB75-C027-7D46-BF347DBD3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91303-AEE5-1607-FF27-1F04ECF59FB9}"/>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4ECF3459-17C9-8940-FB1C-AEF39D2ED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178DC-719F-DFCA-A6DE-5B7FE9463A33}"/>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8462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4608-9EF7-CCC6-AD2B-01220848A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117D8E-7067-9229-019F-1491EE0D5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D0A3F-0562-4238-027C-3A9B26E3075E}"/>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AEE81814-0AA3-DADC-5457-A43E8B94C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AF8B5-5F9D-C753-2659-633693BDE010}"/>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22303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2BA2-2C58-A927-B8DF-5CEEF2FD0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212BDD-0B6C-DFB4-257F-EE3271B34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ED6EC-3FB1-D410-3684-4380823416FA}"/>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6FE11794-36BD-D403-C9CC-42A2E5760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DCE46-3F1D-E883-A53A-69A30DD1774F}"/>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16987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56BE-818D-F8E4-6B1F-E121394A3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3B8B6-54DD-698B-43A7-2DBBD9FC8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5FDDA8-03D8-CC75-BB32-416E3CF27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40D077-FC58-62D2-678D-67BD08B47389}"/>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6" name="Footer Placeholder 5">
            <a:extLst>
              <a:ext uri="{FF2B5EF4-FFF2-40B4-BE49-F238E27FC236}">
                <a16:creationId xmlns:a16="http://schemas.microsoft.com/office/drawing/2014/main" id="{63238C40-16CF-C587-702C-FC2CA965C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B83C6-1ECA-35BD-2F08-557295B67787}"/>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387062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4597-8635-10A0-089A-16ED26A5F0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791B87-C903-A027-F067-9DC74C597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3715B-5EF3-B42E-853A-BB77843959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67E7C8-4DDC-E21A-071C-1B345DD2A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716BA-84FF-7B1B-4B37-A8885304E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78AA1B-308E-4F27-1199-D1E91F8D6B98}"/>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8" name="Footer Placeholder 7">
            <a:extLst>
              <a:ext uri="{FF2B5EF4-FFF2-40B4-BE49-F238E27FC236}">
                <a16:creationId xmlns:a16="http://schemas.microsoft.com/office/drawing/2014/main" id="{BEECBC4A-4C54-806A-58DA-F2470ADFC1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71F70D-C285-7220-A79D-EF430F68F8DC}"/>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427670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4697-8028-1B06-EB5E-C4DD2B845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5E93D3-AC37-5A36-DDA9-4CA0403AB8F6}"/>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4" name="Footer Placeholder 3">
            <a:extLst>
              <a:ext uri="{FF2B5EF4-FFF2-40B4-BE49-F238E27FC236}">
                <a16:creationId xmlns:a16="http://schemas.microsoft.com/office/drawing/2014/main" id="{967D0842-38F0-F4F6-F30A-BF2F99D542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258882-30AB-02DA-2EE0-8032E38899C9}"/>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122429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A5B62-6DF4-2E8E-4D89-DDEB0850A2A4}"/>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3" name="Footer Placeholder 2">
            <a:extLst>
              <a:ext uri="{FF2B5EF4-FFF2-40B4-BE49-F238E27FC236}">
                <a16:creationId xmlns:a16="http://schemas.microsoft.com/office/drawing/2014/main" id="{BAD7E196-6109-2124-CFBC-48F644D5E9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4A1AAD-F5DA-7D9D-25A5-BC444638070B}"/>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167504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AB37-2D58-016F-0E1A-285B012F3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BBED27-ECD3-FA6F-570A-FC40519C7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335AB6-6249-1C5D-D3DD-7D49E082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C0991-0CCF-0D55-FE8C-3A35A4018E58}"/>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6" name="Footer Placeholder 5">
            <a:extLst>
              <a:ext uri="{FF2B5EF4-FFF2-40B4-BE49-F238E27FC236}">
                <a16:creationId xmlns:a16="http://schemas.microsoft.com/office/drawing/2014/main" id="{93A1F67B-3329-AB69-2283-4596BCEE6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1DB4C-B0C5-61F1-6926-FA5D7C8AE72E}"/>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188067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B402-355B-30A7-FBF6-33E4D490A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13B94B-80FA-927B-0CD8-83006A42D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7C6CDC-4748-ED7A-8A56-092C22C9F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C63E-3950-9E9B-F775-914647D723BA}"/>
              </a:ext>
            </a:extLst>
          </p:cNvPr>
          <p:cNvSpPr>
            <a:spLocks noGrp="1"/>
          </p:cNvSpPr>
          <p:nvPr>
            <p:ph type="dt" sz="half" idx="10"/>
          </p:nvPr>
        </p:nvSpPr>
        <p:spPr/>
        <p:txBody>
          <a:bodyPr/>
          <a:lstStyle/>
          <a:p>
            <a:fld id="{7A113B53-BD3C-477C-B3F9-4DDA54C5948E}" type="datetimeFigureOut">
              <a:rPr lang="en-IN" smtClean="0"/>
              <a:t>29-04-2023</a:t>
            </a:fld>
            <a:endParaRPr lang="en-IN"/>
          </a:p>
        </p:txBody>
      </p:sp>
      <p:sp>
        <p:nvSpPr>
          <p:cNvPr id="6" name="Footer Placeholder 5">
            <a:extLst>
              <a:ext uri="{FF2B5EF4-FFF2-40B4-BE49-F238E27FC236}">
                <a16:creationId xmlns:a16="http://schemas.microsoft.com/office/drawing/2014/main" id="{B469C396-7968-9D1B-6E5C-60190F3DE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CBDCBC-3BA8-5F4B-9967-8346E86E508F}"/>
              </a:ext>
            </a:extLst>
          </p:cNvPr>
          <p:cNvSpPr>
            <a:spLocks noGrp="1"/>
          </p:cNvSpPr>
          <p:nvPr>
            <p:ph type="sldNum" sz="quarter" idx="12"/>
          </p:nvPr>
        </p:nvSpPr>
        <p:spPr/>
        <p:txBody>
          <a:bodyPr/>
          <a:lstStyle/>
          <a:p>
            <a:fld id="{076DDB94-4714-4DC2-8AC9-D4A1E1DCAC10}" type="slidenum">
              <a:rPr lang="en-IN" smtClean="0"/>
              <a:t>‹#›</a:t>
            </a:fld>
            <a:endParaRPr lang="en-IN"/>
          </a:p>
        </p:txBody>
      </p:sp>
    </p:spTree>
    <p:extLst>
      <p:ext uri="{BB962C8B-B14F-4D97-AF65-F5344CB8AC3E}">
        <p14:creationId xmlns:p14="http://schemas.microsoft.com/office/powerpoint/2010/main" val="204955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DD73C-817B-1B44-A0AD-4E49D2421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9A6AD0-10B6-EB1D-217C-5C5304DCE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371EA-038D-E282-395C-9D568DDEA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13B53-BD3C-477C-B3F9-4DDA54C5948E}" type="datetimeFigureOut">
              <a:rPr lang="en-IN" smtClean="0"/>
              <a:t>29-04-2023</a:t>
            </a:fld>
            <a:endParaRPr lang="en-IN"/>
          </a:p>
        </p:txBody>
      </p:sp>
      <p:sp>
        <p:nvSpPr>
          <p:cNvPr id="5" name="Footer Placeholder 4">
            <a:extLst>
              <a:ext uri="{FF2B5EF4-FFF2-40B4-BE49-F238E27FC236}">
                <a16:creationId xmlns:a16="http://schemas.microsoft.com/office/drawing/2014/main" id="{A8AC9D3F-3E58-59E2-BF79-4036422BB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F581AF-0C85-9AA6-185B-6150D5288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DDB94-4714-4DC2-8AC9-D4A1E1DCAC10}" type="slidenum">
              <a:rPr lang="en-IN" smtClean="0"/>
              <a:t>‹#›</a:t>
            </a:fld>
            <a:endParaRPr lang="en-IN"/>
          </a:p>
        </p:txBody>
      </p:sp>
    </p:spTree>
    <p:extLst>
      <p:ext uri="{BB962C8B-B14F-4D97-AF65-F5344CB8AC3E}">
        <p14:creationId xmlns:p14="http://schemas.microsoft.com/office/powerpoint/2010/main" val="171638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company/knitfinance/" TargetMode="External"/><Relationship Id="rId2" Type="http://schemas.openxmlformats.org/officeDocument/2006/relationships/hyperlink" Target="https://knit.finance/"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twitter.com/KnitFinance" TargetMode="External"/><Relationship Id="rId4" Type="http://schemas.openxmlformats.org/officeDocument/2006/relationships/hyperlink" Target="https://www.instagram.com/knitfin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DB3E-1E97-2998-24BA-09079BD177BE}"/>
              </a:ext>
            </a:extLst>
          </p:cNvPr>
          <p:cNvSpPr>
            <a:spLocks noGrp="1"/>
          </p:cNvSpPr>
          <p:nvPr>
            <p:ph type="ctrTitle"/>
          </p:nvPr>
        </p:nvSpPr>
        <p:spPr>
          <a:xfrm>
            <a:off x="671804" y="494522"/>
            <a:ext cx="11019452" cy="625151"/>
          </a:xfrm>
          <a:solidFill>
            <a:schemeClr val="accent2">
              <a:lumMod val="20000"/>
              <a:lumOff val="80000"/>
            </a:schemeClr>
          </a:solidFill>
        </p:spPr>
        <p:txBody>
          <a:bodyPr>
            <a:noAutofit/>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KNIT FINANCE-Growth Hacker assignment by RAKESH KUMAR</a:t>
            </a:r>
            <a:endParaRPr lang="en-IN" sz="3200" dirty="0"/>
          </a:p>
        </p:txBody>
      </p:sp>
      <p:sp>
        <p:nvSpPr>
          <p:cNvPr id="3" name="Subtitle 2">
            <a:extLst>
              <a:ext uri="{FF2B5EF4-FFF2-40B4-BE49-F238E27FC236}">
                <a16:creationId xmlns:a16="http://schemas.microsoft.com/office/drawing/2014/main" id="{C9F84043-2547-CEEA-9334-0D8558AEFF53}"/>
              </a:ext>
            </a:extLst>
          </p:cNvPr>
          <p:cNvSpPr>
            <a:spLocks noGrp="1"/>
          </p:cNvSpPr>
          <p:nvPr>
            <p:ph type="subTitle" idx="1"/>
          </p:nvPr>
        </p:nvSpPr>
        <p:spPr>
          <a:xfrm>
            <a:off x="671805" y="1119673"/>
            <a:ext cx="11019452" cy="5355772"/>
          </a:xfrm>
          <a:solidFill>
            <a:schemeClr val="accent3">
              <a:lumMod val="40000"/>
              <a:lumOff val="60000"/>
            </a:schemeClr>
          </a:solidFill>
        </p:spPr>
        <p:txBody>
          <a:bodyPr>
            <a:normAutofit lnSpcReduction="10000"/>
          </a:bodyPr>
          <a:lstStyle/>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The assignment idea is to find potential coins which can give 100x returns in the upcoming time or next bull run. This research would be helpful to figure out strategies to hack growth for the organization.</a:t>
            </a:r>
            <a:br>
              <a:rPr lang="en-IN" sz="1800" kern="0" dirty="0">
                <a:solidFill>
                  <a:srgbClr val="202124"/>
                </a:solidFill>
                <a:effectLst/>
                <a:latin typeface="docs-Roboto"/>
                <a:ea typeface="Times New Roman" panose="02020603050405020304" pitchFamily="18" charset="0"/>
                <a:cs typeface="Times New Roman" panose="02020603050405020304" pitchFamily="18" charset="0"/>
              </a:rPr>
            </a:br>
            <a:br>
              <a:rPr lang="en-IN" sz="1800" kern="0" dirty="0">
                <a:solidFill>
                  <a:srgbClr val="202124"/>
                </a:solidFill>
                <a:effectLst/>
                <a:latin typeface="docs-Roboto"/>
                <a:ea typeface="Times New Roman" panose="02020603050405020304" pitchFamily="18" charset="0"/>
                <a:cs typeface="Times New Roman" panose="02020603050405020304" pitchFamily="18" charset="0"/>
              </a:rPr>
            </a:b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We have provided a framework as well as learning material to help you find those 100x coins.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202124"/>
                </a:solidFill>
                <a:effectLst/>
                <a:latin typeface="docs-Roboto"/>
                <a:ea typeface="Times New Roman" panose="02020603050405020304" pitchFamily="18" charset="0"/>
                <a:cs typeface="Times New Roman" panose="02020603050405020304" pitchFamily="18" charset="0"/>
              </a:rPr>
              <a:t>Relevant Links: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You can use these links to study the Knit Finance organization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Website: </a:t>
            </a:r>
            <a:r>
              <a:rPr lang="en-IN" sz="1800" u="sng" kern="0" dirty="0">
                <a:solidFill>
                  <a:srgbClr val="1155CC"/>
                </a:solidFill>
                <a:effectLst/>
                <a:latin typeface="docs-Roboto"/>
                <a:ea typeface="Times New Roman" panose="02020603050405020304" pitchFamily="18" charset="0"/>
                <a:cs typeface="Times New Roman" panose="02020603050405020304" pitchFamily="18" charset="0"/>
                <a:hlinkClick r:id="rId2"/>
              </a:rPr>
              <a:t>https://knit.finance/</a:t>
            </a: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err="1">
                <a:solidFill>
                  <a:srgbClr val="202124"/>
                </a:solidFill>
                <a:effectLst/>
                <a:latin typeface="docs-Roboto"/>
                <a:ea typeface="Times New Roman" panose="02020603050405020304" pitchFamily="18" charset="0"/>
                <a:cs typeface="Times New Roman" panose="02020603050405020304" pitchFamily="18" charset="0"/>
              </a:rPr>
              <a:t>LinkdeIn</a:t>
            </a: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r>
              <a:rPr lang="en-IN" sz="1800" u="sng" kern="0" dirty="0">
                <a:solidFill>
                  <a:srgbClr val="1155CC"/>
                </a:solidFill>
                <a:effectLst/>
                <a:latin typeface="docs-Roboto"/>
                <a:ea typeface="Times New Roman" panose="02020603050405020304" pitchFamily="18" charset="0"/>
                <a:cs typeface="Times New Roman" panose="02020603050405020304" pitchFamily="18" charset="0"/>
                <a:hlinkClick r:id="rId3"/>
              </a:rPr>
              <a:t>https://www.linkedin.com/company/knitfinance/</a:t>
            </a: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Instagram: </a:t>
            </a:r>
            <a:r>
              <a:rPr lang="en-IN" sz="1800" u="sng" kern="0" dirty="0">
                <a:solidFill>
                  <a:srgbClr val="1155CC"/>
                </a:solidFill>
                <a:effectLst/>
                <a:latin typeface="docs-Roboto"/>
                <a:ea typeface="Times New Roman" panose="02020603050405020304" pitchFamily="18" charset="0"/>
                <a:cs typeface="Times New Roman" panose="02020603050405020304" pitchFamily="18" charset="0"/>
                <a:hlinkClick r:id="rId4"/>
              </a:rPr>
              <a:t>https://www.instagram.com/knitfinance/</a:t>
            </a: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Twitter: </a:t>
            </a:r>
            <a:r>
              <a:rPr lang="en-IN" sz="1800" u="sng" kern="0" dirty="0">
                <a:solidFill>
                  <a:srgbClr val="1155CC"/>
                </a:solidFill>
                <a:effectLst/>
                <a:latin typeface="docs-Roboto"/>
                <a:ea typeface="Times New Roman" panose="02020603050405020304" pitchFamily="18" charset="0"/>
                <a:cs typeface="Times New Roman" panose="02020603050405020304" pitchFamily="18" charset="0"/>
                <a:hlinkClick r:id="rId5"/>
              </a:rPr>
              <a:t>https://twitter.com/KnitFinance</a:t>
            </a: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7F0B430-81C2-DEC6-BACD-7084407679E6}"/>
              </a:ext>
            </a:extLst>
          </p:cNvPr>
          <p:cNvPicPr>
            <a:picLocks noChangeAspect="1"/>
          </p:cNvPicPr>
          <p:nvPr/>
        </p:nvPicPr>
        <p:blipFill>
          <a:blip r:embed="rId6"/>
          <a:stretch>
            <a:fillRect/>
          </a:stretch>
        </p:blipFill>
        <p:spPr>
          <a:xfrm>
            <a:off x="9184640" y="3352801"/>
            <a:ext cx="2506616" cy="2225038"/>
          </a:xfrm>
          <a:prstGeom prst="rect">
            <a:avLst/>
          </a:prstGeom>
        </p:spPr>
      </p:pic>
      <p:pic>
        <p:nvPicPr>
          <p:cNvPr id="7" name="Picture 6">
            <a:extLst>
              <a:ext uri="{FF2B5EF4-FFF2-40B4-BE49-F238E27FC236}">
                <a16:creationId xmlns:a16="http://schemas.microsoft.com/office/drawing/2014/main" id="{F82325B8-40D6-FDE7-3FD9-4E18AFBF9BD6}"/>
              </a:ext>
            </a:extLst>
          </p:cNvPr>
          <p:cNvPicPr>
            <a:picLocks noChangeAspect="1"/>
          </p:cNvPicPr>
          <p:nvPr/>
        </p:nvPicPr>
        <p:blipFill>
          <a:blip r:embed="rId6"/>
          <a:stretch>
            <a:fillRect/>
          </a:stretch>
        </p:blipFill>
        <p:spPr>
          <a:xfrm>
            <a:off x="671805" y="3352801"/>
            <a:ext cx="2640356" cy="2225039"/>
          </a:xfrm>
          <a:prstGeom prst="rect">
            <a:avLst/>
          </a:prstGeom>
        </p:spPr>
      </p:pic>
    </p:spTree>
    <p:extLst>
      <p:ext uri="{BB962C8B-B14F-4D97-AF65-F5344CB8AC3E}">
        <p14:creationId xmlns:p14="http://schemas.microsoft.com/office/powerpoint/2010/main" val="180679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DD77-9DF4-4ACA-7FA1-E5F58712BCB7}"/>
              </a:ext>
            </a:extLst>
          </p:cNvPr>
          <p:cNvSpPr>
            <a:spLocks noGrp="1"/>
          </p:cNvSpPr>
          <p:nvPr>
            <p:ph type="title"/>
          </p:nvPr>
        </p:nvSpPr>
        <p:spPr>
          <a:xfrm>
            <a:off x="838200" y="365125"/>
            <a:ext cx="10515600" cy="577267"/>
          </a:xfrm>
        </p:spPr>
        <p:txBody>
          <a:bodyPr>
            <a:normAutofit fontScale="90000"/>
          </a:bodyPr>
          <a:lstStyle/>
          <a:p>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1AA0E95-16C4-CD3C-A245-5B012E615065}"/>
              </a:ext>
            </a:extLst>
          </p:cNvPr>
          <p:cNvSpPr>
            <a:spLocks noGrp="1"/>
          </p:cNvSpPr>
          <p:nvPr>
            <p:ph idx="1"/>
          </p:nvPr>
        </p:nvSpPr>
        <p:spPr>
          <a:xfrm>
            <a:off x="838200" y="653760"/>
            <a:ext cx="10515600" cy="5635074"/>
          </a:xfrm>
          <a:solidFill>
            <a:schemeClr val="accent1">
              <a:lumMod val="20000"/>
              <a:lumOff val="80000"/>
            </a:schemeClr>
          </a:solidFill>
        </p:spPr>
        <p:txBody>
          <a:bodyPr>
            <a:normAutofit/>
          </a:bodyPr>
          <a:lstStyle/>
          <a:p>
            <a:pPr>
              <a:lnSpc>
                <a:spcPct val="107000"/>
              </a:lnSpc>
              <a:spcAft>
                <a:spcPts val="800"/>
              </a:spcAft>
            </a:pPr>
            <a:r>
              <a:rPr lang="en-IN" sz="1800" kern="0" dirty="0">
                <a:solidFill>
                  <a:srgbClr val="202124"/>
                </a:solidFill>
                <a:effectLst/>
                <a:ea typeface="Times New Roman" panose="02020603050405020304" pitchFamily="18" charset="0"/>
                <a:cs typeface="Times New Roman" panose="02020603050405020304" pitchFamily="18" charset="0"/>
              </a:rPr>
              <a:t>Growth hacker are the people who gets acceptance of the new ideas. It works under 2 objectives – Getting the new technology they use it and another one is getting the revenue </a:t>
            </a:r>
            <a:r>
              <a:rPr lang="en-IN" sz="1800" kern="0" dirty="0" err="1">
                <a:solidFill>
                  <a:srgbClr val="202124"/>
                </a:solidFill>
                <a:effectLst/>
                <a:ea typeface="Times New Roman" panose="02020603050405020304" pitchFamily="18" charset="0"/>
                <a:cs typeface="Times New Roman" panose="02020603050405020304" pitchFamily="18" charset="0"/>
              </a:rPr>
              <a:t>i.e</a:t>
            </a:r>
            <a:r>
              <a:rPr lang="en-IN" sz="1800" kern="0" dirty="0">
                <a:solidFill>
                  <a:srgbClr val="202124"/>
                </a:solidFill>
                <a:effectLst/>
                <a:ea typeface="Times New Roman" panose="02020603050405020304" pitchFamily="18" charset="0"/>
                <a:cs typeface="Times New Roman" panose="02020603050405020304" pitchFamily="18" charset="0"/>
              </a:rPr>
              <a:t>, uber, ola and ecommerce are the best example. Growth hacking is a technique that focuses on quickly acquiring and retaining a large number of users or customers through data-driven experimentation and creative tactics. It typically involves using low-cost, innovative strategies to drive growth and increase engagement, such as social media marketing, referral marketing, email marketing, search engine optimization, and A/B testing.</a:t>
            </a:r>
          </a:p>
          <a:p>
            <a:pPr>
              <a:lnSpc>
                <a:spcPct val="107000"/>
              </a:lnSpc>
              <a:spcAft>
                <a:spcPts val="800"/>
              </a:spcAft>
            </a:pPr>
            <a:r>
              <a:rPr lang="en-IN" sz="1800" kern="0" dirty="0">
                <a:solidFill>
                  <a:srgbClr val="202124"/>
                </a:solidFill>
                <a:effectLst/>
                <a:ea typeface="Times New Roman" panose="02020603050405020304" pitchFamily="18" charset="0"/>
                <a:cs typeface="Times New Roman" panose="02020603050405020304" pitchFamily="18" charset="0"/>
              </a:rPr>
              <a:t>The goal of growth hacking is to find scalable and repeatable ways to grow a business, often through rapid experimentation and analysis of user data. It is particularly popular among startups and companies with limited resources, as it allows them to quickly test and iterate on different marketing strategies to drive growth and increase revenue.</a:t>
            </a:r>
            <a:endParaRPr lang="en-IN"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ea typeface="Times New Roman" panose="02020603050405020304" pitchFamily="18" charset="0"/>
                <a:cs typeface="Times New Roman" panose="02020603050405020304" pitchFamily="18" charset="0"/>
              </a:rPr>
              <a:t>Some common growth hacking techniques include creating viral content, offering premium products or services, and building referral programs to incentivize customers to refer their friends and family.</a:t>
            </a:r>
            <a:endParaRPr lang="en-IN"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02124"/>
                </a:solidFill>
                <a:effectLst/>
                <a:ea typeface="Times New Roman" panose="02020603050405020304" pitchFamily="18" charset="0"/>
                <a:cs typeface="Times New Roman" panose="02020603050405020304" pitchFamily="18" charset="0"/>
              </a:rPr>
              <a:t>Overall, growth hacking is a flexible and dynamic approach to marketing that emphasizes agility, creativity, and data-driven decision-making.</a:t>
            </a:r>
            <a:endParaRPr lang="en-IN" sz="1800" kern="100" dirty="0">
              <a:effectLst/>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C9BC5D5-6C8C-CFD8-EC96-9BD9DB4351BA}"/>
              </a:ext>
            </a:extLst>
          </p:cNvPr>
          <p:cNvSpPr txBox="1"/>
          <p:nvPr/>
        </p:nvSpPr>
        <p:spPr>
          <a:xfrm>
            <a:off x="838200" y="284427"/>
            <a:ext cx="10515600" cy="369332"/>
          </a:xfrm>
          <a:prstGeom prst="rect">
            <a:avLst/>
          </a:prstGeom>
          <a:solidFill>
            <a:schemeClr val="accent2">
              <a:lumMod val="20000"/>
              <a:lumOff val="80000"/>
            </a:schemeClr>
          </a:solidFill>
        </p:spPr>
        <p:txBody>
          <a:bodyPr wrap="square">
            <a:spAutoFit/>
          </a:bodyPr>
          <a:lstStyle/>
          <a:p>
            <a:pPr marL="285750" indent="-285750">
              <a:buFont typeface="Wingdings" panose="05000000000000000000" pitchFamily="2" charset="2"/>
              <a:buChar char="v"/>
            </a:pPr>
            <a:r>
              <a:rPr lang="en-US" dirty="0"/>
              <a:t>Task 1: What do you understand about Growth Hacking?</a:t>
            </a:r>
            <a:endParaRPr lang="en-IN" dirty="0"/>
          </a:p>
        </p:txBody>
      </p:sp>
    </p:spTree>
    <p:extLst>
      <p:ext uri="{BB962C8B-B14F-4D97-AF65-F5344CB8AC3E}">
        <p14:creationId xmlns:p14="http://schemas.microsoft.com/office/powerpoint/2010/main" val="315985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A8B6-DE99-FB7B-EE22-50699688D497}"/>
              </a:ext>
            </a:extLst>
          </p:cNvPr>
          <p:cNvSpPr>
            <a:spLocks noGrp="1"/>
          </p:cNvSpPr>
          <p:nvPr>
            <p:ph type="title"/>
          </p:nvPr>
        </p:nvSpPr>
        <p:spPr>
          <a:xfrm>
            <a:off x="838200" y="365126"/>
            <a:ext cx="10515600" cy="1267732"/>
          </a:xfrm>
          <a:solidFill>
            <a:schemeClr val="accent2">
              <a:lumMod val="20000"/>
              <a:lumOff val="80000"/>
            </a:schemeClr>
          </a:solidFill>
        </p:spPr>
        <p:txBody>
          <a:bodyPr>
            <a:normAutofit/>
          </a:bodyPr>
          <a:lstStyle/>
          <a:p>
            <a:pPr marL="171450" indent="-171450">
              <a:buFont typeface="Wingdings" panose="05000000000000000000" pitchFamily="2" charset="2"/>
              <a:buChar char="v"/>
            </a:pPr>
            <a:r>
              <a:rPr lang="en-US" sz="1400" dirty="0">
                <a:latin typeface="+mn-lt"/>
              </a:rPr>
              <a:t>Task 2: The Last Bull Run*</a:t>
            </a:r>
            <a:br>
              <a:rPr lang="en-US" sz="1400" dirty="0">
                <a:latin typeface="+mn-lt"/>
              </a:rPr>
            </a:br>
            <a:r>
              <a:rPr lang="en-US" sz="1400" dirty="0">
                <a:latin typeface="+mn-lt"/>
              </a:rPr>
              <a:t>Your analysis of the crypto market - can you find projects which did a minimum of 100x in the last bull run and were listed at least two years before  - what %age of returns your selected coins gave in the last bull run?</a:t>
            </a:r>
            <a:br>
              <a:rPr lang="en-US" sz="1400" dirty="0">
                <a:latin typeface="+mn-lt"/>
              </a:rPr>
            </a:br>
            <a:r>
              <a:rPr lang="en-US" sz="1400" dirty="0">
                <a:latin typeface="+mn-lt"/>
              </a:rPr>
              <a:t>Note: The more the merrier, we would like to assess the number of projects that you can find</a:t>
            </a:r>
            <a:br>
              <a:rPr lang="en-US" sz="1400" dirty="0">
                <a:latin typeface="+mn-lt"/>
              </a:rPr>
            </a:br>
            <a:br>
              <a:rPr lang="en-US" sz="1400" dirty="0">
                <a:latin typeface="+mn-lt"/>
              </a:rPr>
            </a:br>
            <a:r>
              <a:rPr lang="en-US" sz="1400" dirty="0">
                <a:latin typeface="+mn-lt"/>
              </a:rPr>
              <a:t>Learning Material: https://www.investopedia.com/news/how-find-your-next-cryptocurrency-investment/</a:t>
            </a:r>
            <a:endParaRPr lang="en-IN" sz="1400" dirty="0">
              <a:latin typeface="+mn-lt"/>
            </a:endParaRPr>
          </a:p>
        </p:txBody>
      </p:sp>
      <p:sp>
        <p:nvSpPr>
          <p:cNvPr id="3" name="Content Placeholder 2">
            <a:extLst>
              <a:ext uri="{FF2B5EF4-FFF2-40B4-BE49-F238E27FC236}">
                <a16:creationId xmlns:a16="http://schemas.microsoft.com/office/drawing/2014/main" id="{023CC06A-73DE-5590-4EA1-39977617E7E7}"/>
              </a:ext>
            </a:extLst>
          </p:cNvPr>
          <p:cNvSpPr>
            <a:spLocks noGrp="1"/>
          </p:cNvSpPr>
          <p:nvPr>
            <p:ph idx="1"/>
          </p:nvPr>
        </p:nvSpPr>
        <p:spPr>
          <a:xfrm>
            <a:off x="838200" y="1632858"/>
            <a:ext cx="10515600" cy="4544105"/>
          </a:xfrm>
          <a:solidFill>
            <a:schemeClr val="accent1">
              <a:lumMod val="20000"/>
              <a:lumOff val="80000"/>
            </a:schemeClr>
          </a:solidFill>
        </p:spPr>
        <p:txBody>
          <a:bodyPr>
            <a:normAutofit fontScale="55000" lnSpcReduction="20000"/>
          </a:bodyPr>
          <a:lstStyle/>
          <a:p>
            <a:pPr>
              <a:buFont typeface="Wingdings" panose="05000000000000000000" pitchFamily="2" charset="2"/>
              <a:buChar char="ü"/>
            </a:pPr>
            <a:r>
              <a:rPr lang="en-US" dirty="0"/>
              <a:t>I can certainly provide an analysis of the crypto market and find projects that did a minimum of 100x in the last bull run and were       listed at least two years before.</a:t>
            </a:r>
          </a:p>
          <a:p>
            <a:pPr marL="0" indent="0">
              <a:buNone/>
            </a:pPr>
            <a:r>
              <a:rPr lang="en-US" dirty="0"/>
              <a:t>     Below are the few cryptocurrencies that meet the criteria as outlined:</a:t>
            </a:r>
          </a:p>
          <a:p>
            <a:pPr marL="0" indent="0">
              <a:buNone/>
            </a:pPr>
            <a:endParaRPr lang="en-US" dirty="0"/>
          </a:p>
          <a:p>
            <a:r>
              <a:rPr lang="en-US" dirty="0"/>
              <a:t>Ethereum (ETH): Ethereum is the second-largest cryptocurrency by market cap and was launched in 2015. During the last bull run, ETH saw gains of over 2,800%, rising from around $8 in January 2017 to over $220 by January 2018.</a:t>
            </a:r>
          </a:p>
          <a:p>
            <a:pPr marL="0" indent="0">
              <a:buNone/>
            </a:pPr>
            <a:endParaRPr lang="en-US" dirty="0"/>
          </a:p>
          <a:p>
            <a:r>
              <a:rPr lang="en-US" dirty="0"/>
              <a:t>Binance Coin (BNB): Binance Coin is the native cryptocurrency of the Binance exchange and was launched in 2017. During the last bull run, BNB saw gains of over 3000%, rising from around $1 in January 2017 to over $30 by January 2018.</a:t>
            </a:r>
          </a:p>
          <a:p>
            <a:pPr marL="0" indent="0">
              <a:buNone/>
            </a:pPr>
            <a:endParaRPr lang="en-US" dirty="0"/>
          </a:p>
          <a:p>
            <a:r>
              <a:rPr lang="en-US" dirty="0"/>
              <a:t>Ripple (XRP): Ripple is a payment protocol and cryptocurrency that was launched in 2012. During the last bull run, XRP saw gains of over 10,000%, rising from around $0.006 in January 2017 to over $3 by January 2018.</a:t>
            </a:r>
          </a:p>
          <a:p>
            <a:pPr marL="0" indent="0">
              <a:buNone/>
            </a:pPr>
            <a:endParaRPr lang="en-US" dirty="0"/>
          </a:p>
          <a:p>
            <a:r>
              <a:rPr lang="en-US" dirty="0"/>
              <a:t>Litecoin (LTC): Litecoin is a cryptocurrency that was launched in 2011 as a "lite" version of Bitcoin. During the last bull run, LTC saw gains of over 5,000%, rising from around $4 in January 2017 to over $200 by January 2018.</a:t>
            </a:r>
          </a:p>
          <a:p>
            <a:pPr marL="0" indent="0">
              <a:buNone/>
            </a:pPr>
            <a:endParaRPr lang="en-US" dirty="0"/>
          </a:p>
          <a:p>
            <a:r>
              <a:rPr lang="en-US" dirty="0"/>
              <a:t>Monero (XMR): Monero is a privacy-focused cryptocurrency that was launched in 2014. During the last bull run, XMR saw gains of over 3,000%, rising from around $12 in January 2017 to over $400 by January 2018.</a:t>
            </a:r>
            <a:endParaRPr lang="en-IN" dirty="0"/>
          </a:p>
        </p:txBody>
      </p:sp>
    </p:spTree>
    <p:extLst>
      <p:ext uri="{BB962C8B-B14F-4D97-AF65-F5344CB8AC3E}">
        <p14:creationId xmlns:p14="http://schemas.microsoft.com/office/powerpoint/2010/main" val="317120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AAA7-3A15-BEA4-F1B6-382BFBF53142}"/>
              </a:ext>
            </a:extLst>
          </p:cNvPr>
          <p:cNvSpPr>
            <a:spLocks noGrp="1"/>
          </p:cNvSpPr>
          <p:nvPr>
            <p:ph type="title"/>
          </p:nvPr>
        </p:nvSpPr>
        <p:spPr>
          <a:xfrm>
            <a:off x="838200" y="83976"/>
            <a:ext cx="10515600" cy="485191"/>
          </a:xfrm>
        </p:spPr>
        <p:txBody>
          <a:bodyPr>
            <a:normAutofit fontScale="90000"/>
          </a:bodyPr>
          <a:lstStyle/>
          <a:p>
            <a:br>
              <a:rPr lang="en-IN" sz="1800" dirty="0">
                <a:solidFill>
                  <a:srgbClr val="202124"/>
                </a:solidFill>
                <a:effectLst/>
                <a:latin typeface="docs-Roboto"/>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0943E752-5391-4AAB-91FC-F884EC3770D5}"/>
              </a:ext>
            </a:extLst>
          </p:cNvPr>
          <p:cNvSpPr>
            <a:spLocks noGrp="1"/>
          </p:cNvSpPr>
          <p:nvPr>
            <p:ph idx="1"/>
          </p:nvPr>
        </p:nvSpPr>
        <p:spPr>
          <a:xfrm>
            <a:off x="838200" y="1077485"/>
            <a:ext cx="10515600" cy="5099478"/>
          </a:xfrm>
          <a:solidFill>
            <a:schemeClr val="accent1">
              <a:lumMod val="20000"/>
              <a:lumOff val="80000"/>
            </a:schemeClr>
          </a:solidFill>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Below are the cryptocurrencies that attempted a breakout during a bear run: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Bitcoin (BTC): During the bear market of 2018, Bitcoin attempted several breakouts but failed to sustain them. The most significant attempt was in July 2018 when BTC rose from around $6,000 to over $8,000 but quickly retraced back to its bearish trend.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Ethereum (ETH): Ethereum also attempted a breakout during the bear market of 2018, rising from around $400 to over $1,400 in January 2018. However, like BTC, ETH also failed to sustain the breakout and fell back to its bearish trend.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Ripple (XRP): Ripple attempted a breakout during the bear market of 2018, rising from around $0.25 in September 2018 to over $0.75 in November 2018. However, XRP also failed to sustain the breakout and fell back to its bearish trend.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EOS (EOS): EOS attempted a breakout during the bear market of 2018, rising from around $4 in September 2018 to over $22 in April 2019. However, like other cryptocurrencies, EOS also failed to sustain the breakout and fell back to its bearish trend.</a:t>
            </a:r>
          </a:p>
          <a:p>
            <a:endParaRPr lang="en-IN" dirty="0"/>
          </a:p>
        </p:txBody>
      </p:sp>
      <p:sp>
        <p:nvSpPr>
          <p:cNvPr id="5" name="TextBox 4">
            <a:extLst>
              <a:ext uri="{FF2B5EF4-FFF2-40B4-BE49-F238E27FC236}">
                <a16:creationId xmlns:a16="http://schemas.microsoft.com/office/drawing/2014/main" id="{D9DA7FB1-73C6-047F-E4BB-237765728A7A}"/>
              </a:ext>
            </a:extLst>
          </p:cNvPr>
          <p:cNvSpPr txBox="1"/>
          <p:nvPr/>
        </p:nvSpPr>
        <p:spPr>
          <a:xfrm>
            <a:off x="838199" y="615820"/>
            <a:ext cx="10515600" cy="461665"/>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v"/>
            </a:pPr>
            <a:r>
              <a:rPr lang="en-IN" sz="2400" dirty="0"/>
              <a:t>Task 3: You may find out which coins attempted breakout during a bear run?</a:t>
            </a:r>
          </a:p>
        </p:txBody>
      </p:sp>
    </p:spTree>
    <p:extLst>
      <p:ext uri="{BB962C8B-B14F-4D97-AF65-F5344CB8AC3E}">
        <p14:creationId xmlns:p14="http://schemas.microsoft.com/office/powerpoint/2010/main" val="166496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A41A-5E17-A4CB-65B7-FB9721843D72}"/>
              </a:ext>
            </a:extLst>
          </p:cNvPr>
          <p:cNvSpPr>
            <a:spLocks noGrp="1"/>
          </p:cNvSpPr>
          <p:nvPr>
            <p:ph type="title"/>
          </p:nvPr>
        </p:nvSpPr>
        <p:spPr>
          <a:xfrm>
            <a:off x="838200" y="365124"/>
            <a:ext cx="10515600" cy="3236491"/>
          </a:xfrm>
        </p:spPr>
        <p:txBody>
          <a:bodyPr>
            <a:normAutofit/>
          </a:bodyPr>
          <a:lstStyle/>
          <a:p>
            <a:pPr>
              <a:lnSpc>
                <a:spcPct val="107000"/>
              </a:lnSpc>
              <a:spcAft>
                <a:spcPts val="800"/>
              </a:spcAft>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
        <p:nvSpPr>
          <p:cNvPr id="3" name="Content Placeholder 2">
            <a:extLst>
              <a:ext uri="{FF2B5EF4-FFF2-40B4-BE49-F238E27FC236}">
                <a16:creationId xmlns:a16="http://schemas.microsoft.com/office/drawing/2014/main" id="{D263377E-AB69-209A-1C7E-36E56DB83CB8}"/>
              </a:ext>
            </a:extLst>
          </p:cNvPr>
          <p:cNvSpPr>
            <a:spLocks noGrp="1"/>
          </p:cNvSpPr>
          <p:nvPr>
            <p:ph idx="1"/>
          </p:nvPr>
        </p:nvSpPr>
        <p:spPr>
          <a:xfrm>
            <a:off x="721360" y="2673448"/>
            <a:ext cx="10749280" cy="3737512"/>
          </a:xfrm>
          <a:solidFill>
            <a:schemeClr val="tx2">
              <a:lumMod val="20000"/>
              <a:lumOff val="80000"/>
            </a:schemeClr>
          </a:solidFill>
        </p:spPr>
        <p:txBody>
          <a:bodyPr>
            <a:normAutofit fontScale="40000" lnSpcReduction="20000"/>
          </a:bodyPr>
          <a:lstStyle/>
          <a:p>
            <a:pPr marL="0" indent="0">
              <a:buNone/>
            </a:pPr>
            <a:r>
              <a:rPr lang="en-IN" sz="4000" dirty="0"/>
              <a:t>1. Coins that are still building and getting traction in social media:</a:t>
            </a:r>
          </a:p>
          <a:p>
            <a:r>
              <a:rPr lang="en-IN" sz="4000" dirty="0"/>
              <a:t>Solana (SOL)</a:t>
            </a:r>
          </a:p>
          <a:p>
            <a:r>
              <a:rPr lang="en-IN" sz="4000" dirty="0"/>
              <a:t>Terra (LUNA)</a:t>
            </a:r>
          </a:p>
          <a:p>
            <a:r>
              <a:rPr lang="en-IN" sz="4000" dirty="0"/>
              <a:t>Avalanche (AVAX)</a:t>
            </a:r>
          </a:p>
          <a:p>
            <a:r>
              <a:rPr lang="en-IN" sz="4000" dirty="0"/>
              <a:t>Harmony (ONE)</a:t>
            </a:r>
          </a:p>
          <a:p>
            <a:r>
              <a:rPr lang="en-IN" sz="4000" dirty="0"/>
              <a:t>Algorand (ALGO)</a:t>
            </a:r>
          </a:p>
          <a:p>
            <a:pPr marL="0" indent="0">
              <a:buNone/>
            </a:pPr>
            <a:endParaRPr lang="en-IN" sz="4000" dirty="0"/>
          </a:p>
          <a:p>
            <a:pPr marL="0" indent="0">
              <a:buNone/>
            </a:pPr>
            <a:r>
              <a:rPr lang="en-IN" sz="4000" dirty="0"/>
              <a:t>2. Getting new listings on exchanges:</a:t>
            </a:r>
          </a:p>
          <a:p>
            <a:r>
              <a:rPr lang="en-IN" sz="4000" dirty="0"/>
              <a:t>Shiba </a:t>
            </a:r>
            <a:r>
              <a:rPr lang="en-IN" sz="4000" dirty="0" err="1"/>
              <a:t>Inu</a:t>
            </a:r>
            <a:r>
              <a:rPr lang="en-IN" sz="4000" dirty="0"/>
              <a:t> (SHIB)</a:t>
            </a:r>
          </a:p>
          <a:p>
            <a:r>
              <a:rPr lang="en-IN" sz="4000" dirty="0"/>
              <a:t>Polygon (MATIC)</a:t>
            </a:r>
            <a:r>
              <a:rPr lang="en-IN" sz="4000" dirty="0" err="1"/>
              <a:t>Chainlink</a:t>
            </a:r>
            <a:r>
              <a:rPr lang="en-IN" sz="4000" dirty="0"/>
              <a:t> (LINK)</a:t>
            </a:r>
          </a:p>
          <a:p>
            <a:r>
              <a:rPr lang="en-IN" sz="4000" dirty="0"/>
              <a:t>Cardano (ADA)</a:t>
            </a:r>
          </a:p>
          <a:p>
            <a:r>
              <a:rPr lang="en-IN" sz="4000" dirty="0"/>
              <a:t>Stellar (XLM)</a:t>
            </a:r>
          </a:p>
          <a:p>
            <a:pPr marL="0" indent="0">
              <a:buNone/>
            </a:pPr>
            <a:endParaRPr lang="en-IN" sz="4000" dirty="0"/>
          </a:p>
          <a:p>
            <a:pPr marL="0" indent="0">
              <a:buNone/>
            </a:pPr>
            <a:endParaRPr lang="en-IN" sz="2000" dirty="0"/>
          </a:p>
        </p:txBody>
      </p:sp>
      <p:sp>
        <p:nvSpPr>
          <p:cNvPr id="5" name="TextBox 4">
            <a:extLst>
              <a:ext uri="{FF2B5EF4-FFF2-40B4-BE49-F238E27FC236}">
                <a16:creationId xmlns:a16="http://schemas.microsoft.com/office/drawing/2014/main" id="{24115542-0C05-899C-044A-EBFC51724847}"/>
              </a:ext>
            </a:extLst>
          </p:cNvPr>
          <p:cNvSpPr txBox="1"/>
          <p:nvPr/>
        </p:nvSpPr>
        <p:spPr>
          <a:xfrm>
            <a:off x="721360" y="365124"/>
            <a:ext cx="10749280" cy="2308324"/>
          </a:xfrm>
          <a:prstGeom prst="rect">
            <a:avLst/>
          </a:prstGeom>
          <a:solidFill>
            <a:schemeClr val="accent2">
              <a:lumMod val="20000"/>
              <a:lumOff val="80000"/>
            </a:schemeClr>
          </a:solidFill>
        </p:spPr>
        <p:txBody>
          <a:bodyPr wrap="square">
            <a:spAutoFit/>
          </a:bodyPr>
          <a:lstStyle/>
          <a:p>
            <a:pPr marL="171450" indent="-171450">
              <a:buFont typeface="Wingdings" panose="05000000000000000000" pitchFamily="2" charset="2"/>
              <a:buChar char="v"/>
            </a:pPr>
            <a:r>
              <a:rPr lang="en-IN" sz="1200" dirty="0"/>
              <a:t>Task 4: Optimization of Portfolio*</a:t>
            </a:r>
          </a:p>
          <a:p>
            <a:r>
              <a:rPr lang="en-IN" sz="1200" dirty="0"/>
              <a:t>Your analysis of cryptocurrencies in current market on these variables so you can optimize a portfolio dynamically.</a:t>
            </a:r>
          </a:p>
          <a:p>
            <a:r>
              <a:rPr lang="en-IN" sz="1200" dirty="0"/>
              <a:t>1. Coins that are still building and getting traction in social media  </a:t>
            </a:r>
          </a:p>
          <a:p>
            <a:r>
              <a:rPr lang="en-IN" sz="1200" dirty="0"/>
              <a:t>2. Getting new listings on exchanges </a:t>
            </a:r>
          </a:p>
          <a:p>
            <a:r>
              <a:rPr lang="en-IN" sz="1200" dirty="0"/>
              <a:t>3. Number of wallets that are accumulating  </a:t>
            </a:r>
          </a:p>
          <a:p>
            <a:r>
              <a:rPr lang="en-IN" sz="1200" dirty="0"/>
              <a:t>4. Coins getting listed on </a:t>
            </a:r>
            <a:r>
              <a:rPr lang="en-IN" sz="1200" dirty="0" err="1"/>
              <a:t>Binance</a:t>
            </a:r>
            <a:r>
              <a:rPr lang="en-IN" sz="1200" dirty="0"/>
              <a:t> or already listed on </a:t>
            </a:r>
            <a:r>
              <a:rPr lang="en-IN" sz="1200" dirty="0" err="1"/>
              <a:t>Binance</a:t>
            </a:r>
            <a:r>
              <a:rPr lang="en-IN" sz="1200" dirty="0"/>
              <a:t> but are almost at the same price (accumulation) </a:t>
            </a:r>
          </a:p>
          <a:p>
            <a:r>
              <a:rPr lang="en-IN" sz="1200" dirty="0"/>
              <a:t>You can list min 5 coins for each above-mentioned variable and then list what common coins are there in the above 4 parameters.</a:t>
            </a:r>
          </a:p>
          <a:p>
            <a:r>
              <a:rPr lang="en-IN" sz="1200" dirty="0"/>
              <a:t>Resources: You can empower yourself with </a:t>
            </a:r>
            <a:r>
              <a:rPr lang="en-IN" sz="1200" dirty="0" err="1"/>
              <a:t>ChatGPT</a:t>
            </a:r>
            <a:r>
              <a:rPr lang="en-IN" sz="1200" dirty="0"/>
              <a:t>.</a:t>
            </a:r>
          </a:p>
          <a:p>
            <a:r>
              <a:rPr lang="en-IN" sz="1200" dirty="0"/>
              <a:t>                    https://cryptorank.io/</a:t>
            </a:r>
          </a:p>
          <a:p>
            <a:r>
              <a:rPr lang="en-IN" sz="1200" dirty="0"/>
              <a:t>                    https://coinmarketcap.com/</a:t>
            </a:r>
          </a:p>
          <a:p>
            <a:r>
              <a:rPr lang="en-IN" sz="1200" dirty="0"/>
              <a:t>These websites contain information about the performance of different coins over a period of time. This can be useful while figuring out the coins that attempted a breakout during a bear run.</a:t>
            </a:r>
          </a:p>
        </p:txBody>
      </p:sp>
      <p:pic>
        <p:nvPicPr>
          <p:cNvPr id="11" name="Picture 10">
            <a:extLst>
              <a:ext uri="{FF2B5EF4-FFF2-40B4-BE49-F238E27FC236}">
                <a16:creationId xmlns:a16="http://schemas.microsoft.com/office/drawing/2014/main" id="{1822A5E5-915F-1DAE-F130-03994863A67B}"/>
              </a:ext>
            </a:extLst>
          </p:cNvPr>
          <p:cNvPicPr>
            <a:picLocks noChangeAspect="1"/>
          </p:cNvPicPr>
          <p:nvPr/>
        </p:nvPicPr>
        <p:blipFill>
          <a:blip r:embed="rId2"/>
          <a:stretch>
            <a:fillRect/>
          </a:stretch>
        </p:blipFill>
        <p:spPr>
          <a:xfrm>
            <a:off x="6207760" y="2673449"/>
            <a:ext cx="5204460" cy="3737512"/>
          </a:xfrm>
          <a:prstGeom prst="rect">
            <a:avLst/>
          </a:prstGeom>
        </p:spPr>
      </p:pic>
    </p:spTree>
    <p:extLst>
      <p:ext uri="{BB962C8B-B14F-4D97-AF65-F5344CB8AC3E}">
        <p14:creationId xmlns:p14="http://schemas.microsoft.com/office/powerpoint/2010/main" val="19476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ADF83-F1BF-B949-DF74-466A7B414257}"/>
              </a:ext>
            </a:extLst>
          </p:cNvPr>
          <p:cNvSpPr>
            <a:spLocks noGrp="1"/>
          </p:cNvSpPr>
          <p:nvPr>
            <p:ph idx="1"/>
          </p:nvPr>
        </p:nvSpPr>
        <p:spPr>
          <a:xfrm>
            <a:off x="838200" y="274320"/>
            <a:ext cx="10515600" cy="5902643"/>
          </a:xfrm>
          <a:solidFill>
            <a:schemeClr val="tx2">
              <a:lumMod val="20000"/>
              <a:lumOff val="80000"/>
            </a:schemeClr>
          </a:solidFill>
        </p:spPr>
        <p:txBody>
          <a:bodyPr>
            <a:normAutofit fontScale="62500" lnSpcReduction="20000"/>
          </a:bodyPr>
          <a:lstStyle/>
          <a:p>
            <a:pPr marL="0" indent="0">
              <a:buNone/>
            </a:pPr>
            <a:r>
              <a:rPr lang="en-IN" dirty="0"/>
              <a:t>3. Number of wallets that are accumulating:</a:t>
            </a:r>
          </a:p>
          <a:p>
            <a:r>
              <a:rPr lang="en-IN" dirty="0"/>
              <a:t>Bitcoin (BTC)</a:t>
            </a:r>
          </a:p>
          <a:p>
            <a:r>
              <a:rPr lang="en-IN" dirty="0"/>
              <a:t>Ethereum (ETH)</a:t>
            </a:r>
          </a:p>
          <a:p>
            <a:r>
              <a:rPr lang="en-IN" dirty="0" err="1"/>
              <a:t>Binance</a:t>
            </a:r>
            <a:r>
              <a:rPr lang="en-IN" dirty="0"/>
              <a:t> Coin (BNB)</a:t>
            </a:r>
          </a:p>
          <a:p>
            <a:r>
              <a:rPr lang="en-IN" dirty="0"/>
              <a:t>Dogecoin (DOGE)</a:t>
            </a:r>
          </a:p>
          <a:p>
            <a:r>
              <a:rPr lang="en-IN" dirty="0"/>
              <a:t>XRP (XRP)</a:t>
            </a:r>
          </a:p>
          <a:p>
            <a:endParaRPr lang="en-IN" dirty="0"/>
          </a:p>
          <a:p>
            <a:pPr marL="0" indent="0">
              <a:buNone/>
            </a:pPr>
            <a:r>
              <a:rPr lang="en-IN" dirty="0"/>
              <a:t>4. Coins getting listed on </a:t>
            </a:r>
            <a:r>
              <a:rPr lang="en-IN" dirty="0" err="1"/>
              <a:t>Binance</a:t>
            </a:r>
            <a:r>
              <a:rPr lang="en-IN" dirty="0"/>
              <a:t> or already listed on </a:t>
            </a:r>
            <a:r>
              <a:rPr lang="en-IN" dirty="0" err="1"/>
              <a:t>Binance</a:t>
            </a:r>
            <a:r>
              <a:rPr lang="en-IN" dirty="0"/>
              <a:t> but are almost at the same price (accumulation):</a:t>
            </a:r>
          </a:p>
          <a:p>
            <a:r>
              <a:rPr lang="en-IN" dirty="0"/>
              <a:t>Cosmos (ATOM)</a:t>
            </a:r>
          </a:p>
          <a:p>
            <a:r>
              <a:rPr lang="en-IN" dirty="0"/>
              <a:t>Theta Network (THETA)</a:t>
            </a:r>
          </a:p>
          <a:p>
            <a:r>
              <a:rPr lang="en-IN" dirty="0"/>
              <a:t>The Graph (GRT)</a:t>
            </a:r>
          </a:p>
          <a:p>
            <a:r>
              <a:rPr lang="en-IN" dirty="0" err="1"/>
              <a:t>SushiSwap</a:t>
            </a:r>
            <a:r>
              <a:rPr lang="en-IN" dirty="0"/>
              <a:t> (SUSHI)</a:t>
            </a:r>
          </a:p>
          <a:p>
            <a:r>
              <a:rPr lang="en-IN" dirty="0"/>
              <a:t>Kusama (KSM)</a:t>
            </a:r>
          </a:p>
          <a:p>
            <a:endParaRPr lang="en-IN" dirty="0"/>
          </a:p>
          <a:p>
            <a:pPr>
              <a:buFont typeface="Wingdings" panose="05000000000000000000" pitchFamily="2" charset="2"/>
              <a:buChar char="ü"/>
            </a:pPr>
            <a:r>
              <a:rPr lang="en-IN" dirty="0"/>
              <a:t> Hence, I have found the below common coins in the above 4 parameters:</a:t>
            </a:r>
          </a:p>
          <a:p>
            <a:r>
              <a:rPr lang="en-IN" dirty="0" err="1"/>
              <a:t>Binance</a:t>
            </a:r>
            <a:r>
              <a:rPr lang="en-IN" dirty="0"/>
              <a:t> Coin (BNB)</a:t>
            </a:r>
          </a:p>
          <a:p>
            <a:r>
              <a:rPr lang="en-IN" dirty="0"/>
              <a:t>Ethereum (ETH)</a:t>
            </a:r>
          </a:p>
          <a:p>
            <a:r>
              <a:rPr lang="en-IN" dirty="0"/>
              <a:t>Bitcoin (BTC)</a:t>
            </a:r>
          </a:p>
        </p:txBody>
      </p:sp>
    </p:spTree>
    <p:extLst>
      <p:ext uri="{BB962C8B-B14F-4D97-AF65-F5344CB8AC3E}">
        <p14:creationId xmlns:p14="http://schemas.microsoft.com/office/powerpoint/2010/main" val="12901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F096-67DF-3972-7387-E53CBC440C38}"/>
              </a:ext>
            </a:extLst>
          </p:cNvPr>
          <p:cNvSpPr>
            <a:spLocks noGrp="1"/>
          </p:cNvSpPr>
          <p:nvPr>
            <p:ph type="title"/>
          </p:nvPr>
        </p:nvSpPr>
        <p:spPr>
          <a:xfrm>
            <a:off x="838200" y="269558"/>
            <a:ext cx="10515600" cy="822959"/>
          </a:xfrm>
          <a:solidFill>
            <a:schemeClr val="accent2">
              <a:lumMod val="20000"/>
              <a:lumOff val="80000"/>
            </a:schemeClr>
          </a:solidFill>
        </p:spPr>
        <p:txBody>
          <a:bodyPr>
            <a:normAutofit/>
          </a:bodyPr>
          <a:lstStyle/>
          <a:p>
            <a:pPr marL="285750" indent="-285750">
              <a:lnSpc>
                <a:spcPts val="1800"/>
              </a:lnSpc>
              <a:spcAft>
                <a:spcPts val="800"/>
              </a:spcAft>
              <a:buFont typeface="Wingdings" panose="05000000000000000000" pitchFamily="2" charset="2"/>
              <a:buChar char="v"/>
            </a:pPr>
            <a:r>
              <a:rPr lang="en-IN" sz="1800" b="1" kern="0" dirty="0">
                <a:solidFill>
                  <a:srgbClr val="202124"/>
                </a:solidFill>
                <a:effectLst/>
                <a:latin typeface="docs-Roboto"/>
                <a:ea typeface="Times New Roman" panose="02020603050405020304" pitchFamily="18" charset="0"/>
                <a:cs typeface="Times New Roman" panose="02020603050405020304" pitchFamily="18" charset="0"/>
              </a:rPr>
              <a:t>Task 5: 100x Growth</a:t>
            </a:r>
            <a:r>
              <a:rPr lang="en-IN" sz="1800" kern="0" spc="15" dirty="0">
                <a:solidFill>
                  <a:srgbClr val="D93025"/>
                </a:solidFill>
                <a:effectLst/>
                <a:latin typeface="Roboto" panose="02000000000000000000" pitchFamily="2" charset="0"/>
                <a:ea typeface="Times New Roman" panose="02020603050405020304" pitchFamily="18"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202124"/>
                </a:solidFill>
                <a:effectLst/>
                <a:latin typeface="docs-Roboto"/>
                <a:ea typeface="Times New Roman" panose="02020603050405020304" pitchFamily="18" charset="0"/>
                <a:cs typeface="Times New Roman" panose="02020603050405020304" pitchFamily="18" charset="0"/>
              </a:rPr>
              <a:t>Analyse above performed tasks and list all common projects(coins) which can lead to 100x returns.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
        <p:nvSpPr>
          <p:cNvPr id="3" name="Content Placeholder 2">
            <a:extLst>
              <a:ext uri="{FF2B5EF4-FFF2-40B4-BE49-F238E27FC236}">
                <a16:creationId xmlns:a16="http://schemas.microsoft.com/office/drawing/2014/main" id="{795132F5-F378-AF7D-CCC1-5B9D5064D9DE}"/>
              </a:ext>
            </a:extLst>
          </p:cNvPr>
          <p:cNvSpPr>
            <a:spLocks noGrp="1"/>
          </p:cNvSpPr>
          <p:nvPr>
            <p:ph idx="1"/>
          </p:nvPr>
        </p:nvSpPr>
        <p:spPr>
          <a:xfrm>
            <a:off x="838200" y="1092517"/>
            <a:ext cx="10515600" cy="5084445"/>
          </a:xfrm>
          <a:solidFill>
            <a:schemeClr val="accent1">
              <a:lumMod val="20000"/>
              <a:lumOff val="80000"/>
            </a:schemeClr>
          </a:solidFill>
        </p:spPr>
        <p:txBody>
          <a:bodyPr>
            <a:normAutofit fontScale="85000" lnSpcReduction="10000"/>
          </a:bodyPr>
          <a:lstStyle/>
          <a:p>
            <a:pPr marL="0" indent="0">
              <a:buNone/>
            </a:pPr>
            <a:r>
              <a:rPr lang="en-US" sz="1800" dirty="0"/>
              <a:t>To provide an overview of some of the top picks of crypto thought-leaders, here are some of the projects that seem to have the best chance of generating 100x returns in 2023 currently</a:t>
            </a:r>
          </a:p>
          <a:p>
            <a:pPr marL="0" indent="0">
              <a:buNone/>
            </a:pPr>
            <a:r>
              <a:rPr lang="en-US" sz="1800" dirty="0"/>
              <a:t>1. https://cryptorank.io/</a:t>
            </a:r>
          </a:p>
          <a:p>
            <a:pPr marL="0" indent="0">
              <a:buNone/>
            </a:pPr>
            <a:r>
              <a:rPr lang="en-US" sz="1800" dirty="0"/>
              <a:t>2. https://coinmarketcap.com/</a:t>
            </a:r>
          </a:p>
          <a:p>
            <a:pPr marL="0" indent="0">
              <a:buNone/>
            </a:pPr>
            <a:r>
              <a:rPr lang="en-US" sz="1800" dirty="0"/>
              <a:t>It's important to note that investing in cryptocurrencies can be highly risky, and there are no guarantees that any particular coin will provide a 100x return. However, based on current market trends and potential growth factors, here are some common projects (coins) which predict 100x return:</a:t>
            </a:r>
          </a:p>
          <a:p>
            <a:r>
              <a:rPr lang="en-US" sz="1800" dirty="0"/>
              <a:t>Solana (SOL): Solana is a high-performance blockchain platform that aims to provide faster and cheaper transactions than other leading cryptocurrencies. SOL has already seen significant growth in 2021, with gains of over 5,000%, and many analysts believe it has the potential for further growth.</a:t>
            </a:r>
          </a:p>
          <a:p>
            <a:r>
              <a:rPr lang="en-US" sz="1800" dirty="0"/>
              <a:t>Polkadot (DOT): Polkadot is a blockchain platform that aims to provide interoperability between different blockchains, allowing for the seamless transfer of data and assets. DOT has already seen significant growth in 2021, with gains of over 1,000%, and many analysts believe it has the potential for further growth.</a:t>
            </a:r>
          </a:p>
          <a:p>
            <a:r>
              <a:rPr lang="en-US" sz="1800" dirty="0"/>
              <a:t>Binance Coin (BNB): Binance Coin is the native cryptocurrency of the Binance exchange and is used to pay for transaction fees, exchange fees, and other fees on the platform. BNB has already seen significant growth in 2021, with gains of over 1,500%, and many analysts believe it has the potential for further growth.</a:t>
            </a:r>
          </a:p>
          <a:p>
            <a:r>
              <a:rPr lang="en-US" sz="1800" dirty="0"/>
              <a:t>Chainlink (LINK): Chainlink is a decentralized oracle network that aims to connect smart contracts with real-world data. LINK has already seen significant growth in 2021, with gains of over 600%, and many analysts believe it has the potential for further growth.</a:t>
            </a:r>
          </a:p>
          <a:p>
            <a:r>
              <a:rPr lang="en-US" sz="1800" dirty="0"/>
              <a:t>Terra (LUNA): Terra is a blockchain platform that aims to provide stablecoins for different fiat currencies and assets. LUNA has already seen significant growth in 2021, with gains of over 1,000%, and many analysts believe it has the potential for further growth.</a:t>
            </a:r>
            <a:endParaRPr lang="en-IN" sz="1800" dirty="0"/>
          </a:p>
        </p:txBody>
      </p:sp>
    </p:spTree>
    <p:extLst>
      <p:ext uri="{BB962C8B-B14F-4D97-AF65-F5344CB8AC3E}">
        <p14:creationId xmlns:p14="http://schemas.microsoft.com/office/powerpoint/2010/main" val="107347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EEE7-4F51-5D98-B0B0-7912F895327B}"/>
              </a:ext>
            </a:extLst>
          </p:cNvPr>
          <p:cNvSpPr>
            <a:spLocks noGrp="1"/>
          </p:cNvSpPr>
          <p:nvPr>
            <p:ph type="title"/>
          </p:nvPr>
        </p:nvSpPr>
        <p:spPr>
          <a:xfrm>
            <a:off x="838200" y="365126"/>
            <a:ext cx="10515600" cy="381324"/>
          </a:xfrm>
          <a:solidFill>
            <a:schemeClr val="accent2">
              <a:lumMod val="20000"/>
              <a:lumOff val="80000"/>
            </a:schemeClr>
          </a:solidFill>
        </p:spPr>
        <p:txBody>
          <a:bodyPr>
            <a:normAutofit/>
          </a:bodyPr>
          <a:lstStyle/>
          <a:p>
            <a:r>
              <a:rPr lang="en-US" sz="1800" dirty="0" err="1"/>
              <a:t>Binance</a:t>
            </a:r>
            <a:r>
              <a:rPr lang="en-US" sz="1800" dirty="0"/>
              <a:t> Coin (BNB): Data Set from Nov’2017 to July’2021 Research &amp; Plot</a:t>
            </a:r>
            <a:endParaRPr lang="en-IN" sz="1800" dirty="0"/>
          </a:p>
        </p:txBody>
      </p:sp>
      <p:sp>
        <p:nvSpPr>
          <p:cNvPr id="9" name="Content Placeholder 8">
            <a:extLst>
              <a:ext uri="{FF2B5EF4-FFF2-40B4-BE49-F238E27FC236}">
                <a16:creationId xmlns:a16="http://schemas.microsoft.com/office/drawing/2014/main" id="{596DA2C5-0891-7E60-1726-131ACDEC7703}"/>
              </a:ext>
            </a:extLst>
          </p:cNvPr>
          <p:cNvSpPr>
            <a:spLocks noGrp="1"/>
          </p:cNvSpPr>
          <p:nvPr>
            <p:ph idx="1"/>
          </p:nvPr>
        </p:nvSpPr>
        <p:spPr>
          <a:xfrm>
            <a:off x="838200" y="746449"/>
            <a:ext cx="10515600" cy="5430513"/>
          </a:xfrm>
          <a:solidFill>
            <a:schemeClr val="accent1">
              <a:lumMod val="20000"/>
              <a:lumOff val="80000"/>
            </a:schemeClr>
          </a:solidFill>
        </p:spPr>
        <p:txBody>
          <a:bodyPr/>
          <a:lstStyle/>
          <a:p>
            <a:r>
              <a:rPr lang="en-US" sz="1600" dirty="0" err="1"/>
              <a:t>Binance</a:t>
            </a:r>
            <a:r>
              <a:rPr lang="en-US" sz="1600" dirty="0"/>
              <a:t> Coin (BNB): </a:t>
            </a:r>
            <a:r>
              <a:rPr lang="en-US" sz="1600" dirty="0" err="1"/>
              <a:t>Binance</a:t>
            </a:r>
            <a:r>
              <a:rPr lang="en-US" sz="1600" dirty="0"/>
              <a:t> Coin is the native cryptocurrency of the </a:t>
            </a:r>
            <a:r>
              <a:rPr lang="en-US" sz="1600" dirty="0" err="1"/>
              <a:t>Binance</a:t>
            </a:r>
            <a:r>
              <a:rPr lang="en-US" sz="1600" dirty="0"/>
              <a:t> exchange and is used to pay for transaction fees, exchange fees, and other fees on the platform. BNB has already seen significant growth in 2021, with gains of over 1,500%, and many analysts believe it has the potential for further growth.</a:t>
            </a:r>
          </a:p>
          <a:p>
            <a:r>
              <a:rPr lang="en-IN" sz="1600" dirty="0"/>
              <a:t>In the 1</a:t>
            </a:r>
            <a:r>
              <a:rPr lang="en-IN" sz="1600" baseline="30000" dirty="0"/>
              <a:t>st</a:t>
            </a:r>
            <a:r>
              <a:rPr lang="en-IN" sz="1600" dirty="0"/>
              <a:t> plot of Line Chart shows the High level during 2017 to 2021.</a:t>
            </a:r>
          </a:p>
          <a:p>
            <a:pPr marL="0" indent="0">
              <a:buNone/>
            </a:pPr>
            <a:r>
              <a:rPr lang="en-IN" sz="1600" dirty="0"/>
              <a:t>     There is the sudden pick and downfall in 2021. According to present </a:t>
            </a:r>
          </a:p>
          <a:p>
            <a:pPr marL="0" indent="0">
              <a:buNone/>
            </a:pPr>
            <a:r>
              <a:rPr lang="en-IN" sz="1600" dirty="0"/>
              <a:t>     market research investor choice will be best with 100x return.</a:t>
            </a:r>
          </a:p>
          <a:p>
            <a:r>
              <a:rPr lang="en-IN" sz="1600" dirty="0"/>
              <a:t>In the 2</a:t>
            </a:r>
            <a:r>
              <a:rPr lang="en-IN" sz="1600" baseline="30000" dirty="0"/>
              <a:t>nd</a:t>
            </a:r>
            <a:r>
              <a:rPr lang="en-IN" sz="1600" dirty="0"/>
              <a:t> plot of line chart shows the percentage change during 2017</a:t>
            </a:r>
          </a:p>
          <a:p>
            <a:pPr marL="0" indent="0">
              <a:buNone/>
            </a:pPr>
            <a:r>
              <a:rPr lang="en-IN" sz="1600" dirty="0"/>
              <a:t>     to 2021. As per the data set </a:t>
            </a:r>
            <a:r>
              <a:rPr lang="en-IN" sz="1600" dirty="0" err="1"/>
              <a:t>Binance</a:t>
            </a:r>
            <a:r>
              <a:rPr lang="en-IN" sz="1600" dirty="0"/>
              <a:t> coin market, there was a huge up</a:t>
            </a:r>
          </a:p>
          <a:p>
            <a:pPr marL="0" indent="0">
              <a:buNone/>
            </a:pPr>
            <a:r>
              <a:rPr lang="en-IN" sz="1600" dirty="0"/>
              <a:t>     and down fall in 2018 then after in 2020 once it goes down. Later on</a:t>
            </a:r>
          </a:p>
          <a:p>
            <a:pPr marL="0" indent="0">
              <a:buNone/>
            </a:pPr>
            <a:r>
              <a:rPr lang="en-IN" sz="1600" dirty="0"/>
              <a:t>     2021 there was a tremendous % changes varies in the </a:t>
            </a:r>
            <a:r>
              <a:rPr lang="en-IN" sz="1600" dirty="0" err="1"/>
              <a:t>Binance</a:t>
            </a:r>
            <a:r>
              <a:rPr lang="en-IN" sz="1600" dirty="0"/>
              <a:t> market</a:t>
            </a:r>
          </a:p>
          <a:p>
            <a:pPr marL="0" indent="0">
              <a:buNone/>
            </a:pPr>
            <a:r>
              <a:rPr lang="en-IN" sz="1600" dirty="0"/>
              <a:t>     price.</a:t>
            </a:r>
          </a:p>
          <a:p>
            <a:r>
              <a:rPr lang="en-IN" sz="1600" dirty="0"/>
              <a:t>During the past experience by the investor, investor took 1500% profit</a:t>
            </a:r>
          </a:p>
          <a:p>
            <a:pPr marL="0" indent="0">
              <a:buNone/>
            </a:pPr>
            <a:r>
              <a:rPr lang="en-IN" sz="1600" dirty="0"/>
              <a:t>     from </a:t>
            </a:r>
            <a:r>
              <a:rPr lang="en-IN" sz="1600" dirty="0" err="1"/>
              <a:t>Binance</a:t>
            </a:r>
            <a:r>
              <a:rPr lang="en-IN" sz="1600" dirty="0"/>
              <a:t> coin(BNB). </a:t>
            </a:r>
          </a:p>
          <a:p>
            <a:r>
              <a:rPr lang="en-IN" sz="1600" dirty="0"/>
              <a:t>We can predict and ask investor to invest in the </a:t>
            </a:r>
            <a:r>
              <a:rPr lang="en-IN" sz="1600" dirty="0" err="1"/>
              <a:t>Binance</a:t>
            </a:r>
            <a:r>
              <a:rPr lang="en-IN" sz="1600" dirty="0"/>
              <a:t> coin (BNB) to </a:t>
            </a:r>
          </a:p>
          <a:p>
            <a:pPr marL="0" indent="0">
              <a:buNone/>
            </a:pPr>
            <a:r>
              <a:rPr lang="en-IN" sz="1600" dirty="0"/>
              <a:t>     get the 100x return in future.</a:t>
            </a:r>
          </a:p>
        </p:txBody>
      </p:sp>
      <p:pic>
        <p:nvPicPr>
          <p:cNvPr id="4" name="Picture 3">
            <a:extLst>
              <a:ext uri="{FF2B5EF4-FFF2-40B4-BE49-F238E27FC236}">
                <a16:creationId xmlns:a16="http://schemas.microsoft.com/office/drawing/2014/main" id="{DB590198-7572-55AD-202E-606A2CFCD788}"/>
              </a:ext>
            </a:extLst>
          </p:cNvPr>
          <p:cNvPicPr>
            <a:picLocks noChangeAspect="1"/>
          </p:cNvPicPr>
          <p:nvPr/>
        </p:nvPicPr>
        <p:blipFill>
          <a:blip r:embed="rId2"/>
          <a:stretch>
            <a:fillRect/>
          </a:stretch>
        </p:blipFill>
        <p:spPr>
          <a:xfrm>
            <a:off x="6940419" y="1462608"/>
            <a:ext cx="4198984" cy="2484335"/>
          </a:xfrm>
          <a:prstGeom prst="rect">
            <a:avLst/>
          </a:prstGeom>
        </p:spPr>
      </p:pic>
      <p:pic>
        <p:nvPicPr>
          <p:cNvPr id="6" name="Picture 5">
            <a:extLst>
              <a:ext uri="{FF2B5EF4-FFF2-40B4-BE49-F238E27FC236}">
                <a16:creationId xmlns:a16="http://schemas.microsoft.com/office/drawing/2014/main" id="{29FED04A-C6D9-568D-5420-664630194B37}"/>
              </a:ext>
            </a:extLst>
          </p:cNvPr>
          <p:cNvPicPr>
            <a:picLocks noChangeAspect="1"/>
          </p:cNvPicPr>
          <p:nvPr/>
        </p:nvPicPr>
        <p:blipFill>
          <a:blip r:embed="rId3"/>
          <a:stretch>
            <a:fillRect/>
          </a:stretch>
        </p:blipFill>
        <p:spPr>
          <a:xfrm>
            <a:off x="6940419" y="3902976"/>
            <a:ext cx="4198984" cy="2364798"/>
          </a:xfrm>
          <a:prstGeom prst="rect">
            <a:avLst/>
          </a:prstGeom>
        </p:spPr>
      </p:pic>
    </p:spTree>
    <p:extLst>
      <p:ext uri="{BB962C8B-B14F-4D97-AF65-F5344CB8AC3E}">
        <p14:creationId xmlns:p14="http://schemas.microsoft.com/office/powerpoint/2010/main" val="67555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6863-BAE0-4684-88E2-762E556694D2}"/>
              </a:ext>
            </a:extLst>
          </p:cNvPr>
          <p:cNvSpPr>
            <a:spLocks noGrp="1"/>
          </p:cNvSpPr>
          <p:nvPr>
            <p:ph type="title"/>
          </p:nvPr>
        </p:nvSpPr>
        <p:spPr>
          <a:xfrm>
            <a:off x="843280" y="20321"/>
            <a:ext cx="10515600" cy="3029598"/>
          </a:xfrm>
          <a:solidFill>
            <a:schemeClr val="accent6">
              <a:lumMod val="60000"/>
              <a:lumOff val="40000"/>
            </a:schemeClr>
          </a:solidFill>
        </p:spPr>
        <p:txBody>
          <a:bodyPr>
            <a:noAutofit/>
          </a:bodyPr>
          <a:lstStyle/>
          <a:p>
            <a:pPr algn="ctr"/>
            <a:r>
              <a:rPr lang="en-US" sz="6000" b="1" dirty="0">
                <a:solidFill>
                  <a:srgbClr val="FF0000"/>
                </a:solidFill>
              </a:rPr>
              <a:t>END</a:t>
            </a:r>
            <a:br>
              <a:rPr lang="en-US" sz="6000" b="1" dirty="0">
                <a:solidFill>
                  <a:srgbClr val="FF0000"/>
                </a:solidFill>
              </a:rPr>
            </a:br>
            <a:r>
              <a:rPr lang="en-US" sz="6000" b="1" dirty="0">
                <a:solidFill>
                  <a:srgbClr val="FF0000"/>
                </a:solidFill>
              </a:rPr>
              <a:t>OF ASSIGNMENT BY RAKESH KUMAR</a:t>
            </a:r>
            <a:br>
              <a:rPr lang="en-US" sz="6000" b="1" dirty="0">
                <a:solidFill>
                  <a:srgbClr val="FF0000"/>
                </a:solidFill>
              </a:rPr>
            </a:br>
            <a:endParaRPr lang="en-IN" sz="5400" b="1" dirty="0">
              <a:solidFill>
                <a:srgbClr val="FF0000"/>
              </a:solidFill>
            </a:endParaRPr>
          </a:p>
        </p:txBody>
      </p:sp>
      <p:sp>
        <p:nvSpPr>
          <p:cNvPr id="3" name="Star: 5 Points 2">
            <a:extLst>
              <a:ext uri="{FF2B5EF4-FFF2-40B4-BE49-F238E27FC236}">
                <a16:creationId xmlns:a16="http://schemas.microsoft.com/office/drawing/2014/main" id="{8001832A-DF4F-3F14-2E3E-40B89A4BD21D}"/>
              </a:ext>
            </a:extLst>
          </p:cNvPr>
          <p:cNvSpPr/>
          <p:nvPr/>
        </p:nvSpPr>
        <p:spPr>
          <a:xfrm>
            <a:off x="7718323" y="2998839"/>
            <a:ext cx="45719"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1A0EC85-E514-4EC1-FD5A-2D4211624791}"/>
              </a:ext>
            </a:extLst>
          </p:cNvPr>
          <p:cNvPicPr>
            <a:picLocks noChangeAspect="1"/>
          </p:cNvPicPr>
          <p:nvPr/>
        </p:nvPicPr>
        <p:blipFill>
          <a:blip r:embed="rId2"/>
          <a:stretch>
            <a:fillRect/>
          </a:stretch>
        </p:blipFill>
        <p:spPr>
          <a:xfrm>
            <a:off x="843280" y="3044558"/>
            <a:ext cx="10505440" cy="3630562"/>
          </a:xfrm>
          <a:prstGeom prst="rect">
            <a:avLst/>
          </a:prstGeom>
        </p:spPr>
      </p:pic>
    </p:spTree>
    <p:extLst>
      <p:ext uri="{BB962C8B-B14F-4D97-AF65-F5344CB8AC3E}">
        <p14:creationId xmlns:p14="http://schemas.microsoft.com/office/powerpoint/2010/main" val="1835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1909</Words>
  <Application>Microsoft Office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docs-Roboto</vt:lpstr>
      <vt:lpstr>Roboto</vt:lpstr>
      <vt:lpstr>Wingdings</vt:lpstr>
      <vt:lpstr>Office Theme</vt:lpstr>
      <vt:lpstr>KNIT FINANCE-Growth Hacker assignment by RAKESH KUMAR</vt:lpstr>
      <vt:lpstr> </vt:lpstr>
      <vt:lpstr>Task 2: The Last Bull Run* Your analysis of the crypto market - can you find projects which did a minimum of 100x in the last bull run and were listed at least two years before  - what %age of returns your selected coins gave in the last bull run? Note: The more the merrier, we would like to assess the number of projects that you can find  Learning Material: https://www.investopedia.com/news/how-find-your-next-cryptocurrency-investment/</vt:lpstr>
      <vt:lpstr> </vt:lpstr>
      <vt:lpstr>  </vt:lpstr>
      <vt:lpstr>PowerPoint Presentation</vt:lpstr>
      <vt:lpstr>Task 5: 100x Growth* Analyse above performed tasks and list all common projects(coins) which can lead to 100x returns. </vt:lpstr>
      <vt:lpstr>Binance Coin (BNB): Data Set from Nov’2017 to July’2021 Research &amp; Plot</vt:lpstr>
      <vt:lpstr>END OF ASSIGNMENT BY RAKESH KUMAR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KNIT FINANCE-Growth Hacker assignment by RAKESH KUMAR</dc:title>
  <dc:creator>Rakesh Singh</dc:creator>
  <cp:lastModifiedBy>Rakesh Singh</cp:lastModifiedBy>
  <cp:revision>1</cp:revision>
  <dcterms:created xsi:type="dcterms:W3CDTF">2023-04-28T15:27:16Z</dcterms:created>
  <dcterms:modified xsi:type="dcterms:W3CDTF">2023-04-29T11:46:45Z</dcterms:modified>
</cp:coreProperties>
</file>