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70" r:id="rId3"/>
  </p:sldMasterIdLst>
  <p:notesMasterIdLst>
    <p:notesMasterId r:id="rId25"/>
  </p:notesMasterIdLst>
  <p:sldIdLst>
    <p:sldId id="289" r:id="rId4"/>
    <p:sldId id="637" r:id="rId5"/>
    <p:sldId id="646" r:id="rId6"/>
    <p:sldId id="647" r:id="rId7"/>
    <p:sldId id="638" r:id="rId8"/>
    <p:sldId id="656" r:id="rId9"/>
    <p:sldId id="641" r:id="rId10"/>
    <p:sldId id="648" r:id="rId11"/>
    <p:sldId id="642" r:id="rId12"/>
    <p:sldId id="657" r:id="rId13"/>
    <p:sldId id="628" r:id="rId14"/>
    <p:sldId id="649" r:id="rId15"/>
    <p:sldId id="634" r:id="rId16"/>
    <p:sldId id="659" r:id="rId17"/>
    <p:sldId id="658" r:id="rId18"/>
    <p:sldId id="650" r:id="rId19"/>
    <p:sldId id="639" r:id="rId20"/>
    <p:sldId id="654" r:id="rId21"/>
    <p:sldId id="652" r:id="rId22"/>
    <p:sldId id="653" r:id="rId23"/>
    <p:sldId id="655" r:id="rId24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AE041"/>
    <a:srgbClr val="33ACD9"/>
    <a:srgbClr val="3CBEEC"/>
    <a:srgbClr val="FFFFFF"/>
    <a:srgbClr val="FDD7CB"/>
    <a:srgbClr val="E7EDF2"/>
    <a:srgbClr val="E3EE3A"/>
    <a:srgbClr val="2FFCFA"/>
    <a:srgbClr val="EB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2" autoAdjust="0"/>
    <p:restoredTop sz="94637" autoAdjust="0"/>
  </p:normalViewPr>
  <p:slideViewPr>
    <p:cSldViewPr>
      <p:cViewPr varScale="1">
        <p:scale>
          <a:sx n="102" d="100"/>
          <a:sy n="102" d="100"/>
        </p:scale>
        <p:origin x="306" y="96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 dirty="0"/>
              <a:t>Allergy Present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20BEFF"/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0BEFF">
                  <a:alpha val="3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1EA4-484B-BF2A-ACCF5D9879E4}"/>
              </c:ext>
            </c:extLst>
          </c:dPt>
          <c:dPt>
            <c:idx val="1"/>
            <c:invertIfNegative val="0"/>
            <c:bubble3D val="0"/>
            <c:spPr>
              <a:solidFill>
                <a:srgbClr val="20BEFF">
                  <a:alpha val="3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1EA4-484B-BF2A-ACCF5D9879E4}"/>
              </c:ext>
            </c:extLst>
          </c:dPt>
          <c:dPt>
            <c:idx val="2"/>
            <c:invertIfNegative val="0"/>
            <c:bubble3D val="0"/>
            <c:spPr>
              <a:solidFill>
                <a:srgbClr val="20BEFF">
                  <a:alpha val="3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1EA4-484B-BF2A-ACCF5D9879E4}"/>
              </c:ext>
            </c:extLst>
          </c:dPt>
          <c:dPt>
            <c:idx val="3"/>
            <c:invertIfNegative val="0"/>
            <c:bubble3D val="0"/>
            <c:spPr>
              <a:solidFill>
                <a:srgbClr val="20BEFF">
                  <a:alpha val="4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1EA4-484B-BF2A-ACCF5D9879E4}"/>
              </c:ext>
            </c:extLst>
          </c:dPt>
          <c:dPt>
            <c:idx val="4"/>
            <c:invertIfNegative val="0"/>
            <c:bubble3D val="0"/>
            <c:spPr>
              <a:solidFill>
                <a:srgbClr val="20BEFF">
                  <a:alpha val="4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9-1EA4-484B-BF2A-ACCF5D9879E4}"/>
              </c:ext>
            </c:extLst>
          </c:dPt>
          <c:dPt>
            <c:idx val="5"/>
            <c:invertIfNegative val="0"/>
            <c:bubble3D val="0"/>
            <c:spPr>
              <a:solidFill>
                <a:srgbClr val="20BEFF">
                  <a:alpha val="4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B-1EA4-484B-BF2A-ACCF5D9879E4}"/>
              </c:ext>
            </c:extLst>
          </c:dPt>
          <c:dPt>
            <c:idx val="6"/>
            <c:invertIfNegative val="0"/>
            <c:bubble3D val="0"/>
            <c:spPr>
              <a:solidFill>
                <a:srgbClr val="20BEFF">
                  <a:alpha val="4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D-1EA4-484B-BF2A-ACCF5D9879E4}"/>
              </c:ext>
            </c:extLst>
          </c:dPt>
          <c:dPt>
            <c:idx val="7"/>
            <c:invertIfNegative val="0"/>
            <c:bubble3D val="0"/>
            <c:spPr>
              <a:solidFill>
                <a:srgbClr val="20BEFF">
                  <a:alpha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F-1EA4-484B-BF2A-ACCF5D9879E4}"/>
              </c:ext>
            </c:extLst>
          </c:dPt>
          <c:dPt>
            <c:idx val="8"/>
            <c:invertIfNegative val="0"/>
            <c:bubble3D val="0"/>
            <c:spPr>
              <a:solidFill>
                <a:srgbClr val="20BEFF">
                  <a:alpha val="5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1-1EA4-484B-BF2A-ACCF5D9879E4}"/>
              </c:ext>
            </c:extLst>
          </c:dPt>
          <c:dPt>
            <c:idx val="9"/>
            <c:invertIfNegative val="0"/>
            <c:bubble3D val="0"/>
            <c:spPr>
              <a:solidFill>
                <a:srgbClr val="20BEFF">
                  <a:alpha val="5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3-1EA4-484B-BF2A-ACCF5D9879E4}"/>
              </c:ext>
            </c:extLst>
          </c:dPt>
          <c:dPt>
            <c:idx val="10"/>
            <c:invertIfNegative val="0"/>
            <c:bubble3D val="0"/>
            <c:spPr>
              <a:solidFill>
                <a:srgbClr val="20BEFF">
                  <a:alpha val="5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5-1EA4-484B-BF2A-ACCF5D9879E4}"/>
              </c:ext>
            </c:extLst>
          </c:dPt>
          <c:dPt>
            <c:idx val="11"/>
            <c:invertIfNegative val="0"/>
            <c:bubble3D val="0"/>
            <c:spPr>
              <a:solidFill>
                <a:srgbClr val="20BEFF">
                  <a:alpha val="6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7-1EA4-484B-BF2A-ACCF5D9879E4}"/>
              </c:ext>
            </c:extLst>
          </c:dPt>
          <c:dPt>
            <c:idx val="12"/>
            <c:invertIfNegative val="0"/>
            <c:bubble3D val="0"/>
            <c:spPr>
              <a:solidFill>
                <a:srgbClr val="20BEFF">
                  <a:alpha val="6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9-1EA4-484B-BF2A-ACCF5D9879E4}"/>
              </c:ext>
            </c:extLst>
          </c:dPt>
          <c:dPt>
            <c:idx val="13"/>
            <c:invertIfNegative val="0"/>
            <c:bubble3D val="0"/>
            <c:spPr>
              <a:solidFill>
                <a:srgbClr val="20BEFF">
                  <a:alpha val="6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B-1EA4-484B-BF2A-ACCF5D9879E4}"/>
              </c:ext>
            </c:extLst>
          </c:dPt>
          <c:dPt>
            <c:idx val="14"/>
            <c:invertIfNegative val="0"/>
            <c:bubble3D val="0"/>
            <c:spPr>
              <a:solidFill>
                <a:srgbClr val="20BEFF">
                  <a:alpha val="6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D-1EA4-484B-BF2A-ACCF5D9879E4}"/>
              </c:ext>
            </c:extLst>
          </c:dPt>
          <c:dPt>
            <c:idx val="15"/>
            <c:invertIfNegative val="0"/>
            <c:bubble3D val="0"/>
            <c:spPr>
              <a:solidFill>
                <a:srgbClr val="20BEFF">
                  <a:alpha val="7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1F-1EA4-484B-BF2A-ACCF5D9879E4}"/>
              </c:ext>
            </c:extLst>
          </c:dPt>
          <c:dPt>
            <c:idx val="16"/>
            <c:invertIfNegative val="0"/>
            <c:bubble3D val="0"/>
            <c:spPr>
              <a:solidFill>
                <a:srgbClr val="20BEFF">
                  <a:alpha val="7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1-1EA4-484B-BF2A-ACCF5D9879E4}"/>
              </c:ext>
            </c:extLst>
          </c:dPt>
          <c:dPt>
            <c:idx val="17"/>
            <c:invertIfNegative val="0"/>
            <c:bubble3D val="0"/>
            <c:spPr>
              <a:solidFill>
                <a:srgbClr val="20BEFF">
                  <a:alpha val="7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3-1EA4-484B-BF2A-ACCF5D9879E4}"/>
              </c:ext>
            </c:extLst>
          </c:dPt>
          <c:dPt>
            <c:idx val="18"/>
            <c:invertIfNegative val="0"/>
            <c:bubble3D val="0"/>
            <c:spPr>
              <a:solidFill>
                <a:srgbClr val="20BEFF">
                  <a:alpha val="7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5-1EA4-484B-BF2A-ACCF5D9879E4}"/>
              </c:ext>
            </c:extLst>
          </c:dPt>
          <c:dPt>
            <c:idx val="19"/>
            <c:invertIfNegative val="0"/>
            <c:bubble3D val="0"/>
            <c:spPr>
              <a:solidFill>
                <a:srgbClr val="20BEFF">
                  <a:alpha val="8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7-1EA4-484B-BF2A-ACCF5D9879E4}"/>
              </c:ext>
            </c:extLst>
          </c:dPt>
          <c:dPt>
            <c:idx val="20"/>
            <c:invertIfNegative val="0"/>
            <c:bubble3D val="0"/>
            <c:spPr>
              <a:solidFill>
                <a:srgbClr val="20BEFF">
                  <a:alpha val="83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9-1EA4-484B-BF2A-ACCF5D9879E4}"/>
              </c:ext>
            </c:extLst>
          </c:dPt>
          <c:dPt>
            <c:idx val="21"/>
            <c:invertIfNegative val="0"/>
            <c:bubble3D val="0"/>
            <c:spPr>
              <a:solidFill>
                <a:srgbClr val="20BEFF">
                  <a:alpha val="8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B-1EA4-484B-BF2A-ACCF5D9879E4}"/>
              </c:ext>
            </c:extLst>
          </c:dPt>
          <c:dPt>
            <c:idx val="22"/>
            <c:invertIfNegative val="0"/>
            <c:bubble3D val="0"/>
            <c:spPr>
              <a:solidFill>
                <a:srgbClr val="20BEFF">
                  <a:alpha val="8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D-1EA4-484B-BF2A-ACCF5D9879E4}"/>
              </c:ext>
            </c:extLst>
          </c:dPt>
          <c:dPt>
            <c:idx val="23"/>
            <c:invertIfNegative val="0"/>
            <c:bubble3D val="0"/>
            <c:spPr>
              <a:solidFill>
                <a:srgbClr val="20BEFF">
                  <a:alpha val="9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2F-1EA4-484B-BF2A-ACCF5D9879E4}"/>
              </c:ext>
            </c:extLst>
          </c:dPt>
          <c:dPt>
            <c:idx val="24"/>
            <c:invertIfNegative val="0"/>
            <c:bubble3D val="0"/>
            <c:spPr>
              <a:solidFill>
                <a:srgbClr val="20BEFF">
                  <a:alpha val="95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1-1EA4-484B-BF2A-ACCF5D9879E4}"/>
              </c:ext>
            </c:extLst>
          </c:dPt>
          <c:dPt>
            <c:idx val="25"/>
            <c:invertIfNegative val="0"/>
            <c:bubble3D val="0"/>
            <c:spPr>
              <a:solidFill>
                <a:srgbClr val="20BE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1EA4-484B-BF2A-ACCF5D9879E4}"/>
              </c:ext>
            </c:extLst>
          </c:dPt>
          <c:dPt>
            <c:idx val="26"/>
            <c:invertIfNegative val="0"/>
            <c:bubble3D val="0"/>
            <c:spPr>
              <a:solidFill>
                <a:srgbClr val="20BEFF">
                  <a:alpha val="98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5-1EA4-484B-BF2A-ACCF5D9879E4}"/>
              </c:ext>
            </c:extLst>
          </c:dPt>
          <c:dPt>
            <c:idx val="27"/>
            <c:invertIfNegative val="0"/>
            <c:bubble3D val="0"/>
            <c:spPr>
              <a:solidFill>
                <a:srgbClr val="20BEFF">
                  <a:lumMod val="50000"/>
                </a:srgbClr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37-1EA4-484B-BF2A-ACCF5D9879E4}"/>
              </c:ext>
            </c:extLst>
          </c:dPt>
          <c:cat>
            <c:strRef>
              <c:f>Sheet1!$A$2:$A$28</c:f>
              <c:strCache>
                <c:ptCount val="27"/>
                <c:pt idx="0">
                  <c:v>Sensitization</c:v>
                </c:pt>
                <c:pt idx="1">
                  <c:v>Food Egg min</c:v>
                </c:pt>
                <c:pt idx="2">
                  <c:v>Food std</c:v>
                </c:pt>
                <c:pt idx="3">
                  <c:v>Gender</c:v>
                </c:pt>
                <c:pt idx="4">
                  <c:v>Airway Mean</c:v>
                </c:pt>
                <c:pt idx="5">
                  <c:v>Legumes Max</c:v>
                </c:pt>
                <c:pt idx="6">
                  <c:v>Injection Median</c:v>
                </c:pt>
                <c:pt idx="7">
                  <c:v>Food Max</c:v>
                </c:pt>
                <c:pt idx="8">
                  <c:v>Rural Urban Area</c:v>
                </c:pt>
                <c:pt idx="9">
                  <c:v>Airway Tree Max</c:v>
                </c:pt>
                <c:pt idx="10">
                  <c:v>Injection Max</c:v>
                </c:pt>
                <c:pt idx="11">
                  <c:v>Gram Mean</c:v>
                </c:pt>
                <c:pt idx="12">
                  <c:v>Airway Sum</c:v>
                </c:pt>
                <c:pt idx="13">
                  <c:v>Airway Herb Max</c:v>
                </c:pt>
                <c:pt idx="14">
                  <c:v>ID (text) - GER </c:v>
                </c:pt>
                <c:pt idx="15">
                  <c:v>Airway Gram Max</c:v>
                </c:pt>
                <c:pt idx="16">
                  <c:v>Sample Month</c:v>
                </c:pt>
                <c:pt idx="17">
                  <c:v>Row std</c:v>
                </c:pt>
                <c:pt idx="18">
                  <c:v>Airway Max</c:v>
                </c:pt>
                <c:pt idx="19">
                  <c:v>Treatment of Asthma 9</c:v>
                </c:pt>
                <c:pt idx="20">
                  <c:v>Row Max</c:v>
                </c:pt>
                <c:pt idx="21">
                  <c:v>Treatment of Rhinitis 0</c:v>
                </c:pt>
                <c:pt idx="22">
                  <c:v>Treatment of Asthma 0</c:v>
                </c:pt>
                <c:pt idx="23">
                  <c:v>Zero Counts</c:v>
                </c:pt>
                <c:pt idx="24">
                  <c:v>Age of Onset</c:v>
                </c:pt>
                <c:pt idx="25">
                  <c:v>Age</c:v>
                </c:pt>
                <c:pt idx="26">
                  <c:v>Row Mean</c:v>
                </c:pt>
              </c:strCache>
            </c:strRef>
          </c:cat>
          <c:val>
            <c:numRef>
              <c:f>Sheet1!$B$2:$B$28</c:f>
              <c:numCache>
                <c:formatCode>0.00</c:formatCode>
                <c:ptCount val="27"/>
                <c:pt idx="0">
                  <c:v>0.13</c:v>
                </c:pt>
                <c:pt idx="1">
                  <c:v>0.14000000000000001</c:v>
                </c:pt>
                <c:pt idx="2">
                  <c:v>0.18</c:v>
                </c:pt>
                <c:pt idx="3">
                  <c:v>0.18</c:v>
                </c:pt>
                <c:pt idx="4">
                  <c:v>0.2</c:v>
                </c:pt>
                <c:pt idx="5">
                  <c:v>0.25</c:v>
                </c:pt>
                <c:pt idx="6">
                  <c:v>0.25</c:v>
                </c:pt>
                <c:pt idx="7">
                  <c:v>0.26</c:v>
                </c:pt>
                <c:pt idx="8">
                  <c:v>0.28000000000000003</c:v>
                </c:pt>
                <c:pt idx="9">
                  <c:v>0.28000000000000003</c:v>
                </c:pt>
                <c:pt idx="10">
                  <c:v>0.28999999999999998</c:v>
                </c:pt>
                <c:pt idx="11">
                  <c:v>0.28999999999999998</c:v>
                </c:pt>
                <c:pt idx="12">
                  <c:v>0.3</c:v>
                </c:pt>
                <c:pt idx="13">
                  <c:v>0.3</c:v>
                </c:pt>
                <c:pt idx="14">
                  <c:v>0.38</c:v>
                </c:pt>
                <c:pt idx="15">
                  <c:v>0.38</c:v>
                </c:pt>
                <c:pt idx="16">
                  <c:v>0.41</c:v>
                </c:pt>
                <c:pt idx="17">
                  <c:v>0.45</c:v>
                </c:pt>
                <c:pt idx="18">
                  <c:v>0.45</c:v>
                </c:pt>
                <c:pt idx="19">
                  <c:v>0.46</c:v>
                </c:pt>
                <c:pt idx="20">
                  <c:v>0.6</c:v>
                </c:pt>
                <c:pt idx="21">
                  <c:v>0.66</c:v>
                </c:pt>
                <c:pt idx="22">
                  <c:v>0.68</c:v>
                </c:pt>
                <c:pt idx="23">
                  <c:v>0.77</c:v>
                </c:pt>
                <c:pt idx="24">
                  <c:v>0.79</c:v>
                </c:pt>
                <c:pt idx="25">
                  <c:v>0.92</c:v>
                </c:pt>
                <c:pt idx="26" formatCode="General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1EA4-484B-BF2A-ACCF5D987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493733712"/>
        <c:axId val="493735344"/>
      </c:barChart>
      <c:catAx>
        <c:axId val="49373371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800">
                <a:latin typeface="Verdana"/>
                <a:cs typeface="Verdana"/>
              </a:defRPr>
            </a:pPr>
            <a:endParaRPr lang="en-US"/>
          </a:p>
        </c:txPr>
        <c:crossAx val="493735344"/>
        <c:crosses val="autoZero"/>
        <c:auto val="1"/>
        <c:lblAlgn val="ctr"/>
        <c:lblOffset val="100"/>
        <c:tickLblSkip val="1"/>
        <c:noMultiLvlLbl val="0"/>
      </c:catAx>
      <c:valAx>
        <c:axId val="493735344"/>
        <c:scaling>
          <c:orientation val="minMax"/>
          <c:max val="1"/>
        </c:scaling>
        <c:delete val="0"/>
        <c:axPos val="b"/>
        <c:maj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ajorGridlines>
        <c:numFmt formatCode="0.00" sourceLinked="1"/>
        <c:majorTickMark val="out"/>
        <c:minorTickMark val="none"/>
        <c:tickLblPos val="nextTo"/>
        <c:spPr>
          <a:ln w="19050" cmpd="sng">
            <a:solidFill>
              <a:srgbClr val="262626"/>
            </a:solidFill>
          </a:ln>
        </c:spPr>
        <c:txPr>
          <a:bodyPr/>
          <a:lstStyle/>
          <a:p>
            <a: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pPr>
            <a:endParaRPr lang="en-US"/>
          </a:p>
        </c:txPr>
        <c:crossAx val="493733712"/>
        <c:crosses val="autoZero"/>
        <c:crossBetween val="midCat"/>
      </c:valAx>
      <c:spPr>
        <a:noFill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1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5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6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69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2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5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5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73A6-2D60-2B48-B8B3-E035EA75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E0F5E-BFB5-4448-AD38-00510D743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226A-EC8C-404D-983D-A28A4A6A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65BA9-FC97-434B-A6F8-5DCA5C2C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8415-D464-8F4C-92A2-983BA767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4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3C1-867A-6E4B-A31E-56AD5E31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71F0-B9A1-1249-9F16-88DB738DE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D13B-C2D3-2343-AB58-A217484E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4D46E-14DA-0C4F-8041-CE12205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D3EB-A127-DE47-B483-224CC38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0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0035-2C48-E44D-9776-B7884ADA6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DEFE-2D56-B544-A9E5-A79CF58FE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0275-76B0-9644-9B11-4459FCC2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E21-0CBE-C247-AD0D-37AC866B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21101-76D3-CD42-8D6E-EA52F9E8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1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0CC0-3C7B-4E4C-A157-EDF89B2E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4AD9-D57B-5A48-8E1A-D0DDA563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C428B-F825-D541-9F9B-96211A2F0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A929D-048F-F644-9971-E99EAC6E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73A3F-4FEE-C045-9364-0344F749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2498B-EBE1-0D4A-940A-33FEC200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6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6AAE-A722-0C41-B1FD-6CDC2F57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D064B-843D-1A40-8409-7E19AC58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4F846-2A00-8545-8080-F4529A22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268F-8F98-204A-84DB-CF9579532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E78A6-ECBD-5845-9FE1-2CCB65E18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F99ED-51B2-3B48-B10A-40885667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0B0BE-30DA-B44F-BC4F-CB2C9C7F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0488E-E2F0-1B46-B846-5D6CAFAEF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6E54-633F-7B46-AE93-F217675B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D778-CDBD-604A-8B2C-E675A4E0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6C886-B99B-1342-B3F7-FB4FBA95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D174-C27A-E44A-8246-CF5E713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C42C-4C96-ED48-B121-606ECAE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C6178-EBD8-B84A-8665-ED4A3EB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8D1C-DDC4-0E4F-A8C0-BB6F3CE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56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5C42C-4C96-ED48-B121-606ECAE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C6178-EBD8-B84A-8665-ED4A3EB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8D1C-DDC4-0E4F-A8C0-BB6F3CE1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9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379A-9C7C-F94F-BA40-8DA92707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A819-C81D-594D-AC56-8616165B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6FE2-ADDC-6A4E-BD0A-407514E7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F921-514F-264C-9C69-3D54483E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7CE9C-449B-D340-B886-62862331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98E0C-0249-3344-8E2B-A78C8C57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17B4-4903-7A42-A44F-A73C37E9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E0142-4959-1145-9873-C0A7AB3F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6043F-DAFC-894C-926E-E78394DB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746F-0E33-2047-BC13-D3DEB553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13BB-8761-8844-AF14-4747766C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A71A-350C-7741-B52F-57C4A4CC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56C6-8750-284A-908F-816FC39D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984CD-3C08-D943-A380-56CDF013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D892-0894-A845-9C3B-E4F1E027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6A376-CDE4-E646-BA82-413ACF4F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3BDC-B846-4146-94D5-90CD612D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4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12033-6CC8-514A-A2E7-C5AD0AED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46A13-2B9C-9A40-AF2E-7BFFC44A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A0B9-C5F8-964C-AC46-FCAE1637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C398-DF02-9445-AA38-C24A98D7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77507-84B5-DA4A-9428-C40C1292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5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FCEB9579-C955-7C47-B61B-3D3694CDA7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Allergen Chip Challenge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BD2B0A2-3C70-5844-9E30-33CA803F9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4794706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defRPr>
            </a:lvl1pPr>
          </a:lstStyle>
          <a:p>
            <a:fld id="{01C92930-73F8-B348-8FEB-D0D1FCF46F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1" descr="A logo with circles and text&#10;&#10;Description automatically generated">
            <a:extLst>
              <a:ext uri="{FF2B5EF4-FFF2-40B4-BE49-F238E27FC236}">
                <a16:creationId xmlns:a16="http://schemas.microsoft.com/office/drawing/2014/main" id="{EA3988CB-D09D-36B7-D742-3C73044A1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4604410"/>
            <a:ext cx="533400" cy="407327"/>
          </a:xfrm>
          <a:prstGeom prst="rect">
            <a:avLst/>
          </a:prstGeom>
          <a:solidFill>
            <a:srgbClr val="002060">
              <a:alpha val="70000"/>
            </a:srgbClr>
          </a:solidFill>
          <a:effectLst>
            <a:outerShdw blurRad="152400" dist="317500" dir="5400000" sx="90000" sy="-19000" rotWithShape="0">
              <a:schemeClr val="tx1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NUL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ＭＳ Ｐゴシック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DC40F-1005-AE4C-8E0E-45AF9DB4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2930-73F8-B348-8FEB-D0D1FCF46FB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85ACEEA-10A5-FD40-B6B7-7E89F11967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33800" y="479470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A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Kaggle Winner Presentation Template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08CC8-0489-144E-AAE3-3F7A78F2885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9" y="4794706"/>
            <a:ext cx="557815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6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ergen.org/index.php" TargetMode="External"/><Relationship Id="rId7" Type="http://schemas.openxmlformats.org/officeDocument/2006/relationships/hyperlink" Target="https://www.youtube.com/watch?v=klET1jLVmp4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-9Ef5lvrvZ4" TargetMode="External"/><Relationship Id="rId5" Type="http://schemas.openxmlformats.org/officeDocument/2006/relationships/hyperlink" Target="https://www.medicalexpressclinic.co.uk/public/design/pdf/example-of-alex-allergy-test-result.pdf" TargetMode="External"/><Relationship Id="rId4" Type="http://schemas.openxmlformats.org/officeDocument/2006/relationships/hyperlink" Target="https://www.ncbi.nlm.nih.gov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2620FB-9D6E-5621-94CC-3ED653B41650}"/>
              </a:ext>
            </a:extLst>
          </p:cNvPr>
          <p:cNvSpPr/>
          <p:nvPr/>
        </p:nvSpPr>
        <p:spPr>
          <a:xfrm rot="5400000" flipH="1">
            <a:off x="2000251" y="-2000254"/>
            <a:ext cx="5143500" cy="9144003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0" y="1726019"/>
            <a:ext cx="6705600" cy="1200150"/>
          </a:xfrm>
          <a:noFill/>
        </p:spPr>
        <p:txBody>
          <a:bodyPr lIns="360000" tIns="360000" bIns="360000" anchor="ctr"/>
          <a:lstStyle/>
          <a:p>
            <a:pPr algn="ctr">
              <a:spcBef>
                <a:spcPts val="10"/>
              </a:spcBef>
              <a:spcAft>
                <a:spcPts val="10"/>
              </a:spcAft>
              <a:defRPr/>
            </a:pPr>
            <a:r>
              <a:rPr lang="en-US" sz="4000" dirty="0">
                <a:solidFill>
                  <a:schemeClr val="tx1"/>
                </a:solidFill>
                <a:latin typeface="Inter" panose="020B0502030000000004"/>
              </a:rPr>
              <a:t>Allergen Chip Challenge</a:t>
            </a:r>
            <a:br>
              <a:rPr lang="en-US" sz="4000" dirty="0">
                <a:solidFill>
                  <a:schemeClr val="tx1"/>
                </a:solidFill>
                <a:latin typeface="Inter" panose="020B0502030000000004"/>
              </a:rPr>
            </a:br>
            <a:r>
              <a:rPr lang="en-US" sz="2000" b="0" dirty="0">
                <a:solidFill>
                  <a:schemeClr val="tx1"/>
                </a:solidFill>
                <a:latin typeface="Inter" panose="020B0502030000000004"/>
              </a:rPr>
              <a:t>Winner’s Presentation</a:t>
            </a:r>
            <a:endParaRPr lang="en-GB" sz="2000" b="0" dirty="0">
              <a:solidFill>
                <a:schemeClr val="tx1"/>
              </a:solidFill>
              <a:latin typeface="Inter" panose="020B0502030000000004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5407D-6A82-6541-8FE6-333036B345D4}"/>
              </a:ext>
            </a:extLst>
          </p:cNvPr>
          <p:cNvSpPr txBox="1"/>
          <p:nvPr/>
        </p:nvSpPr>
        <p:spPr>
          <a:xfrm>
            <a:off x="2247900" y="3179247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Rakesh Jarupula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2D76E-8C7F-FDC2-C154-1F8984765A64}"/>
              </a:ext>
            </a:extLst>
          </p:cNvPr>
          <p:cNvGrpSpPr/>
          <p:nvPr/>
        </p:nvGrpSpPr>
        <p:grpSpPr>
          <a:xfrm>
            <a:off x="2752778" y="453811"/>
            <a:ext cx="3524144" cy="700055"/>
            <a:chOff x="2648055" y="404412"/>
            <a:chExt cx="3524144" cy="700055"/>
          </a:xfrm>
        </p:grpSpPr>
        <p:pic>
          <p:nvPicPr>
            <p:cNvPr id="14" name="Picture 13" descr="A blue and black logo&#10;&#10;Description automatically generated">
              <a:extLst>
                <a:ext uri="{FF2B5EF4-FFF2-40B4-BE49-F238E27FC236}">
                  <a16:creationId xmlns:a16="http://schemas.microsoft.com/office/drawing/2014/main" id="{F4BC292B-0FB2-A777-7DFF-6D2A9CDC2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128" y="438149"/>
              <a:ext cx="1762071" cy="569825"/>
            </a:xfrm>
            <a:prstGeom prst="rect">
              <a:avLst/>
            </a:prstGeom>
          </p:spPr>
        </p:pic>
        <p:pic>
          <p:nvPicPr>
            <p:cNvPr id="16" name="Picture 15" descr="A blue and white logo&#10;&#10;Description automatically generated">
              <a:extLst>
                <a:ext uri="{FF2B5EF4-FFF2-40B4-BE49-F238E27FC236}">
                  <a16:creationId xmlns:a16="http://schemas.microsoft.com/office/drawing/2014/main" id="{2ADCB0F9-B973-9E6C-A4AC-D07626983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8055" y="404412"/>
              <a:ext cx="1133422" cy="700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7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C96F5-A250-FF41-B172-6C07F6E5A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7F1D2-C9F3-BF46-8F00-333D6837741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3B428-893F-8B4C-8F37-79001E6A9D2A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5D0C6B-A1E4-9922-9662-80D37517961C}"/>
              </a:ext>
            </a:extLst>
          </p:cNvPr>
          <p:cNvSpPr txBox="1"/>
          <p:nvPr/>
        </p:nvSpPr>
        <p:spPr>
          <a:xfrm>
            <a:off x="1143000" y="1113770"/>
            <a:ext cx="4953000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Only the features that are relevant to the target are used.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Some irrelevant allergen features are dropped, and Outlier are treated. </a:t>
            </a:r>
          </a:p>
        </p:txBody>
      </p:sp>
    </p:spTree>
    <p:extLst>
      <p:ext uri="{BB962C8B-B14F-4D97-AF65-F5344CB8AC3E}">
        <p14:creationId xmlns:p14="http://schemas.microsoft.com/office/powerpoint/2010/main" val="61430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6E32DF-8B0A-924B-A9E7-C3668F97E6D2}"/>
              </a:ext>
            </a:extLst>
          </p:cNvPr>
          <p:cNvSpPr/>
          <p:nvPr/>
        </p:nvSpPr>
        <p:spPr>
          <a:xfrm flipH="1">
            <a:off x="-2514600" y="30646"/>
            <a:ext cx="2109951" cy="5143500"/>
          </a:xfrm>
          <a:prstGeom prst="rect">
            <a:avLst/>
          </a:prstGeom>
          <a:solidFill>
            <a:srgbClr val="3CBEEC">
              <a:alpha val="9020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188700618"/>
              </p:ext>
            </p:extLst>
          </p:nvPr>
        </p:nvGraphicFramePr>
        <p:xfrm>
          <a:off x="3580394" y="717568"/>
          <a:ext cx="5411206" cy="376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3">
            <a:extLst>
              <a:ext uri="{FF2B5EF4-FFF2-40B4-BE49-F238E27FC236}">
                <a16:creationId xmlns:a16="http://schemas.microsoft.com/office/drawing/2014/main" id="{BFD5EC88-106C-6342-85C6-A6FC2F05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62199" y="188816"/>
            <a:ext cx="2082019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8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Features Selection/Engineering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45824-72D9-E347-844F-D5BCFF727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1C18C0-BEEE-8B45-87BE-3DD035CA69DA}"/>
              </a:ext>
            </a:extLst>
          </p:cNvPr>
          <p:cNvSpPr/>
          <p:nvPr/>
        </p:nvSpPr>
        <p:spPr>
          <a:xfrm>
            <a:off x="-2345634" y="470453"/>
            <a:ext cx="17540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</a:t>
            </a:r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3847A-BD24-AA46-B88D-DF64711AA899}"/>
              </a:ext>
            </a:extLst>
          </p:cNvPr>
          <p:cNvSpPr/>
          <p:nvPr/>
        </p:nvSpPr>
        <p:spPr>
          <a:xfrm>
            <a:off x="274983" y="834767"/>
            <a:ext cx="246821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Variable Importance Plot - XGB</a:t>
            </a:r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C0922-B11A-294B-BA72-18FAB6344400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Selection/Engineering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BA84B1-572D-0047-830D-CF2C1ADA2F2C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1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57424" y="-2257426"/>
            <a:ext cx="4629150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D0D435A-456E-E14E-97C4-1887DF5B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484862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6791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DF3E11F-959D-6846-E44D-AE7C5EBC5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21653" r="1605" b="8520"/>
          <a:stretch/>
        </p:blipFill>
        <p:spPr>
          <a:xfrm>
            <a:off x="838200" y="943904"/>
            <a:ext cx="7924800" cy="338043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9714B-9AEF-7751-DF08-3807D962308A}"/>
              </a:ext>
            </a:extLst>
          </p:cNvPr>
          <p:cNvSpPr/>
          <p:nvPr/>
        </p:nvSpPr>
        <p:spPr>
          <a:xfrm>
            <a:off x="3733800" y="4144928"/>
            <a:ext cx="2438400" cy="174503"/>
          </a:xfrm>
          <a:prstGeom prst="rightArrow">
            <a:avLst/>
          </a:prstGeom>
          <a:solidFill>
            <a:schemeClr val="tx1">
              <a:lumMod val="90000"/>
              <a:lumOff val="1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6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70DDB1C-5244-2943-9FB6-BB0BC43E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8" y="898683"/>
            <a:ext cx="6219411" cy="1914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Separate model for each Target variable – ChainClassifier didn’t perform that well.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Imbalance  - </a:t>
            </a:r>
            <a:r>
              <a:rPr lang="en-US" sz="1800" dirty="0">
                <a:effectLst/>
                <a:latin typeface="Inter" panose="020B0502030000000004"/>
                <a:ea typeface="Trebuchet MS" panose="020B0603020202020204" pitchFamily="34" charset="0"/>
                <a:cs typeface="Mangal" panose="02040503050203030202" pitchFamily="18" charset="0"/>
              </a:rPr>
              <a:t>scale_pos_weights </a:t>
            </a:r>
            <a:endParaRPr lang="en-US" sz="2000" dirty="0">
              <a:latin typeface="Inter" panose="020B0502030000000004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Repeated Stratified KFold (5x5).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Bayesian Search CV for Hyperparameters.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16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670DDB1C-5244-2943-9FB6-BB0BC43E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88" y="898683"/>
            <a:ext cx="6219411" cy="4370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866CCD-EFAD-844F-9862-186A8F96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F0D69B-24AD-9E45-91A6-A2B9CB13B5BB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Training Methods</a:t>
            </a:r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2C87C1-2347-324E-9744-2637EC880E57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4DC307-B8D6-3166-A08C-3EB7102D99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17472" r="38561" b="10000"/>
          <a:stretch/>
        </p:blipFill>
        <p:spPr>
          <a:xfrm>
            <a:off x="3810000" y="707093"/>
            <a:ext cx="5091815" cy="40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43320" y="-2243322"/>
            <a:ext cx="4657358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909A6C7-3C21-2D41-B6E2-A124411A5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775" y="1128349"/>
            <a:ext cx="5306801" cy="2400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</p:txBody>
      </p:sp>
    </p:spTree>
    <p:extLst>
      <p:ext uri="{BB962C8B-B14F-4D97-AF65-F5344CB8AC3E}">
        <p14:creationId xmlns:p14="http://schemas.microsoft.com/office/powerpoint/2010/main" val="182053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3162E447-114A-A34D-8558-E222192DC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70123"/>
            <a:ext cx="7086600" cy="1914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Chip used to measure allergens may have some effect.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ALEX – 18 missing, ISAC_V1 &amp; V2 – 206 missing (out of 318)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    70% rows are measured by ISAC chips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898926-F613-4B46-AA4C-D992226E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9AA8E-8775-6E4A-8885-DB8CAAB0E2BC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DCA466-E3E7-B243-8540-B9EBCA0BA5CA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B5C22C7-3609-1779-CC0D-5FC967902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t="30741" r="9525" b="14445"/>
          <a:stretch/>
        </p:blipFill>
        <p:spPr>
          <a:xfrm>
            <a:off x="1300391" y="2204944"/>
            <a:ext cx="6548210" cy="23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A1BB8F-12BD-064C-ACDA-4E7E29FFA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76064-2AA7-4C48-90C3-5B75F60D35CB}"/>
              </a:ext>
            </a:extLst>
          </p:cNvPr>
          <p:cNvSpPr/>
          <p:nvPr/>
        </p:nvSpPr>
        <p:spPr>
          <a:xfrm>
            <a:off x="274982" y="819150"/>
            <a:ext cx="6659217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Information about the treatment is important.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Demographical information may increase predictive capability. 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467E5-C63D-AE4B-A780-C1B0B9EA1FF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Important and Interesting Findings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FB209-12C4-784A-8495-33D607195F2F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6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57424" y="-2257426"/>
            <a:ext cx="4629150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10754B2-BA04-5D4A-8C26-DFD60D7DD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0925" y="1869583"/>
            <a:ext cx="5383001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780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rot="5400000" flipH="1">
            <a:off x="2219324" y="-2219327"/>
            <a:ext cx="4705351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C03AC-A423-6E47-AA4F-08F777E6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2F77-6EA1-7542-8B56-BB6B8190C3F0}"/>
              </a:ext>
            </a:extLst>
          </p:cNvPr>
          <p:cNvSpPr txBox="1"/>
          <p:nvPr/>
        </p:nvSpPr>
        <p:spPr>
          <a:xfrm>
            <a:off x="606287" y="49099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183D636-0E02-5B42-96D4-C3DE9EC02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390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>
            <a:extLst>
              <a:ext uri="{FF2B5EF4-FFF2-40B4-BE49-F238E27FC236}">
                <a16:creationId xmlns:a16="http://schemas.microsoft.com/office/drawing/2014/main" id="{09EE8040-90BE-6742-B17D-8091F025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895350"/>
            <a:ext cx="6991350" cy="228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hlinkClick r:id="rId3"/>
              </a:rPr>
              <a:t>http://www.allergen.org/index.php</a:t>
            </a:r>
            <a:endParaRPr lang="en-GB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hlinkClick r:id="rId4"/>
              </a:rPr>
              <a:t>https://www.ncbi.nlm.nih.gov/</a:t>
            </a:r>
            <a:endParaRPr lang="en-GB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hlinkClick r:id="rId5"/>
              </a:rPr>
              <a:t>https://www.medicalexpressclinic.co.uk/public/design/pdf/example-of-alex-allergy-test-result.pdf</a:t>
            </a:r>
            <a:endParaRPr lang="en-GB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hlinkClick r:id="rId6"/>
              </a:rPr>
              <a:t>https://www.youtube.com/watch?v=-9Ef5lvrvZ4</a:t>
            </a:r>
            <a:endParaRPr lang="en-GB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  <a:hlinkClick r:id="rId7"/>
              </a:rPr>
              <a:t>https://www.youtube.com/watch?v=klET1jLVmp4</a:t>
            </a:r>
            <a:endParaRPr lang="en-GB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315CF-2B72-5F41-A069-6FCF3BE60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1EA22-336F-E74A-BE71-A313D97A808E}"/>
              </a:ext>
            </a:extLst>
          </p:cNvPr>
          <p:cNvSpPr/>
          <p:nvPr/>
        </p:nvSpPr>
        <p:spPr>
          <a:xfrm>
            <a:off x="274983" y="183874"/>
            <a:ext cx="18122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References</a:t>
            </a:r>
          </a:p>
          <a:p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4265DC-BF72-B14E-A376-655EF703002F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57424" y="-2257426"/>
            <a:ext cx="4629150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449CC28-7906-4441-9118-8C3C5F14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484862"/>
            <a:ext cx="3921254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Question and Answer</a:t>
            </a:r>
          </a:p>
        </p:txBody>
      </p:sp>
    </p:spTree>
    <p:extLst>
      <p:ext uri="{BB962C8B-B14F-4D97-AF65-F5344CB8AC3E}">
        <p14:creationId xmlns:p14="http://schemas.microsoft.com/office/powerpoint/2010/main" val="23516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447800" y="1113770"/>
            <a:ext cx="4745935" cy="28146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Background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Solution Summary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 selection &amp; engineering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Modeling 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Important findings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Question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4E5B-EDBF-F244-929E-7E4292FC0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CFF2A-1012-1A46-A6EF-E3CBFF5806FC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Agenda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C71A87-2CA0-E14D-A15E-A59F33F49876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43320" y="-2271530"/>
            <a:ext cx="4657358" cy="9144002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B024345-224D-4C4F-A5E6-D2160D65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170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055133"/>
            <a:ext cx="5829300" cy="1545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Data Scientist – Freelance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Bachelor’s in Electrical Engineering from NIT Silchar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Contributed to 20+ competitions and hackathons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4DCF7-2D57-C04A-BB7D-7C34C6E3B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879E66-B9CA-674A-B13A-BE80CC659526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Background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1D9804-8C09-A34D-ADED-36DD6DC61CE2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57425" y="-2257425"/>
            <a:ext cx="4629150" cy="9144000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B024345-224D-4C4F-A5E6-D2160D65B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799" y="1869583"/>
            <a:ext cx="3921254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877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997227"/>
            <a:ext cx="6019800" cy="15450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Ensemble of </a:t>
            </a:r>
            <a:r>
              <a:rPr lang="en-US" sz="20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XGBoost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, </a:t>
            </a:r>
            <a:r>
              <a:rPr lang="en-US" sz="20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LightGBM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 and </a:t>
            </a:r>
            <a:r>
              <a:rPr lang="en-US" sz="2000" dirty="0" err="1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CatBoost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.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Decision threshold is tuned to account Imbalance.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Created an Allergen to its source and route Excel file.  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Feature Engineering is the key.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942297-E26E-3547-BD28-8B4A724FA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7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84486-66CE-044F-B0DE-4F9BEBBEE4A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Summary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A0EA9D-770D-614F-8783-3EA8DD9A13FD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5B25DF-C317-1F44-A999-FA5E75AD2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0D84A3-7923-284D-9E0F-C04E548C86A9}"/>
              </a:ext>
            </a:extLst>
          </p:cNvPr>
          <p:cNvSpPr/>
          <p:nvPr/>
        </p:nvSpPr>
        <p:spPr>
          <a:xfrm rot="5400000" flipH="1">
            <a:off x="2257425" y="-2257427"/>
            <a:ext cx="4629150" cy="9144004"/>
          </a:xfrm>
          <a:prstGeom prst="rect">
            <a:avLst/>
          </a:prstGeom>
          <a:solidFill>
            <a:srgbClr val="3CBEEC">
              <a:alpha val="7843"/>
            </a:srgb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AE041"/>
              </a:solidFill>
              <a:latin typeface="Open Sans"/>
              <a:cs typeface="Open Sans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ADBE881-B3B0-6248-9AA7-E636CF0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025" y="1484862"/>
            <a:ext cx="6830801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Selection/</a:t>
            </a:r>
          </a:p>
          <a:p>
            <a:pPr algn="ctr" eaLnBrk="1" hangingPunct="1"/>
            <a:r>
              <a:rPr lang="en-US" sz="50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Engineering</a:t>
            </a:r>
          </a:p>
        </p:txBody>
      </p:sp>
    </p:spTree>
    <p:extLst>
      <p:ext uri="{BB962C8B-B14F-4D97-AF65-F5344CB8AC3E}">
        <p14:creationId xmlns:p14="http://schemas.microsoft.com/office/powerpoint/2010/main" val="249957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219200" y="1227473"/>
            <a:ext cx="5829300" cy="228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Aggregated different allergens based on their source and way of entering the human body.</a:t>
            </a:r>
          </a:p>
          <a:p>
            <a:pPr eaLnBrk="1" hangingPunct="1">
              <a:lnSpc>
                <a:spcPct val="120000"/>
              </a:lnSpc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Treatment types features.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Inter" panose="020B0502030000000004" pitchFamily="34" charset="0"/>
              </a:rPr>
              <a:t>Row based features – Missing value counts, Zero counts and some statistical values.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C96F5-A250-FF41-B172-6C07F6E5A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1C92930-73F8-B348-8FEB-D0D1FCF46FBA}" type="slidenum">
              <a:rPr lang="en-US" smtClean="0"/>
              <a:t>9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7F1D2-C9F3-BF46-8F00-333D68377412}"/>
              </a:ext>
            </a:extLst>
          </p:cNvPr>
          <p:cNvSpPr/>
          <p:nvPr/>
        </p:nvSpPr>
        <p:spPr>
          <a:xfrm>
            <a:off x="274983" y="183874"/>
            <a:ext cx="5135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Inter Semi" panose="020B0502030000000004" pitchFamily="34" charset="0"/>
                <a:ea typeface="Inter Semi" panose="020B0502030000000004" pitchFamily="34" charset="0"/>
                <a:cs typeface="Inter Semi" panose="020B0502030000000004" pitchFamily="34" charset="0"/>
              </a:rPr>
              <a:t>Features Engineering</a:t>
            </a:r>
          </a:p>
          <a:p>
            <a:endParaRPr lang="en-US" sz="1600" b="1" dirty="0">
              <a:latin typeface="Inter" panose="020B0502030000000004" pitchFamily="34" charset="0"/>
              <a:ea typeface="Inter" panose="020B0502030000000004" pitchFamily="34" charset="0"/>
              <a:cs typeface="Inter" panose="020B050203000000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3B428-893F-8B4C-8F37-79001E6A9D2A}"/>
              </a:ext>
            </a:extLst>
          </p:cNvPr>
          <p:cNvCxnSpPr>
            <a:cxnSpLocks/>
          </p:cNvCxnSpPr>
          <p:nvPr/>
        </p:nvCxnSpPr>
        <p:spPr>
          <a:xfrm>
            <a:off x="304800" y="590550"/>
            <a:ext cx="8597015" cy="0"/>
          </a:xfrm>
          <a:prstGeom prst="line">
            <a:avLst/>
          </a:prstGeom>
          <a:ln>
            <a:solidFill>
              <a:srgbClr val="FAE04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F4BAD4B-97CF-D4CF-B4ED-42E1E127B2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2" t="37528" r="62668" b="41009"/>
          <a:stretch/>
        </p:blipFill>
        <p:spPr>
          <a:xfrm>
            <a:off x="6934200" y="893515"/>
            <a:ext cx="1974766" cy="14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262626"/>
    </a:dk1>
    <a:lt1>
      <a:srgbClr val="FFFFFF"/>
    </a:lt1>
    <a:dk2>
      <a:srgbClr val="595959"/>
    </a:dk2>
    <a:lt2>
      <a:srgbClr val="FFFFFF"/>
    </a:lt2>
    <a:accent1>
      <a:srgbClr val="20BEFF"/>
    </a:accent1>
    <a:accent2>
      <a:srgbClr val="FF9953"/>
    </a:accent2>
    <a:accent3>
      <a:srgbClr val="FF1379"/>
    </a:accent3>
    <a:accent4>
      <a:srgbClr val="FFE113"/>
    </a:accent4>
    <a:accent5>
      <a:srgbClr val="0580B2"/>
    </a:accent5>
    <a:accent6>
      <a:srgbClr val="05DE89"/>
    </a:accent6>
    <a:hlink>
      <a:srgbClr val="20BEFF"/>
    </a:hlink>
    <a:folHlink>
      <a:srgbClr val="0580B2"/>
    </a:folHlink>
  </a:clrScheme>
  <a:fontScheme name="Kaggl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62977</TotalTime>
  <Words>393</Words>
  <Application>Microsoft Office PowerPoint</Application>
  <PresentationFormat>On-screen Show (16:9)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Inter</vt:lpstr>
      <vt:lpstr>Inter Semi</vt:lpstr>
      <vt:lpstr>Open Sans</vt:lpstr>
      <vt:lpstr>Verdana</vt:lpstr>
      <vt:lpstr>Kaggle</vt:lpstr>
      <vt:lpstr>Custom Design</vt:lpstr>
      <vt:lpstr>Kaggle (All Grey)</vt:lpstr>
      <vt:lpstr>Allergen Chip Challenge Winner’s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Rakesh Jarupula</cp:lastModifiedBy>
  <cp:revision>935</cp:revision>
  <dcterms:created xsi:type="dcterms:W3CDTF">2012-07-01T20:21:58Z</dcterms:created>
  <dcterms:modified xsi:type="dcterms:W3CDTF">2023-11-17T16:36:02Z</dcterms:modified>
</cp:coreProperties>
</file>