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2" r:id="rId2"/>
  </p:sldMasterIdLst>
  <p:notesMasterIdLst>
    <p:notesMasterId r:id="rId8"/>
  </p:notesMasterIdLst>
  <p:sldIdLst>
    <p:sldId id="256" r:id="rId3"/>
    <p:sldId id="257" r:id="rId4"/>
    <p:sldId id="258" r:id="rId5"/>
    <p:sldId id="259" r:id="rId6"/>
    <p:sldId id="260"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76083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b034990505_2_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1b034990505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3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b034990505_2_3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b034990505_2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55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b034990505_2_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1b034990505_2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23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b034990505_0_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1b03499050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93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034990505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b034990505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56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3E0325-041A-457D-8D77-C6316774D37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8FEA634A-0F4D-497D-A8B5-66A09E78AF8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096690D8-0D00-4675-94F5-C040933A8FA0}"/>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5" name="Footer Placeholder 4">
            <a:extLst>
              <a:ext uri="{FF2B5EF4-FFF2-40B4-BE49-F238E27FC236}">
                <a16:creationId xmlns:a16="http://schemas.microsoft.com/office/drawing/2014/main" xmlns="" id="{E2E0302B-7D00-4779-84E9-0EC1FBDB1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2766AC-F321-48F1-B237-75C90C6508EA}"/>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26815342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150B2-64A1-43F5-8CD4-B8527BFCE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6DD43EE-7BCC-4254-BA41-7FF115D48E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C05C2B-9FDE-487F-BFA2-D57BE965B349}"/>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5" name="Footer Placeholder 4">
            <a:extLst>
              <a:ext uri="{FF2B5EF4-FFF2-40B4-BE49-F238E27FC236}">
                <a16:creationId xmlns:a16="http://schemas.microsoft.com/office/drawing/2014/main" xmlns="" id="{B8F37F8A-800F-4A9C-A6EB-075B2FBEF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450FE8-3319-4DC3-A16D-014E2D73224C}"/>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239799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8F93B-BCAB-4612-9AB9-D5DB5CA8BE2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178846A9-9F7F-418B-A700-E53EEBD5194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8E9CE33-29C6-4FF4-A37F-7E473AB32CEE}"/>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5" name="Footer Placeholder 4">
            <a:extLst>
              <a:ext uri="{FF2B5EF4-FFF2-40B4-BE49-F238E27FC236}">
                <a16:creationId xmlns:a16="http://schemas.microsoft.com/office/drawing/2014/main" xmlns="" id="{070EFADA-54A6-4E7B-94BE-4526373C2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EFF948-03E8-48F2-8903-C83EAE03336E}"/>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2029073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109DA-836E-4FD7-BD47-13467B0E0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61A2402-9217-4AAD-8265-89B5D985D61C}"/>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D220E76-3AAF-4ED6-9973-15B8626DB757}"/>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1128E44-3554-489B-85B6-68C5AB237DE1}"/>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6" name="Footer Placeholder 5">
            <a:extLst>
              <a:ext uri="{FF2B5EF4-FFF2-40B4-BE49-F238E27FC236}">
                <a16:creationId xmlns:a16="http://schemas.microsoft.com/office/drawing/2014/main" xmlns="" id="{99D76F54-84A6-4153-B791-5A23D989A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AF4E4C4-0179-421E-AEA3-D681A706C9A8}"/>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41861757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D193F-8852-41CF-9045-D5E9E7D584C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F62D82A-43ED-4CD6-A373-8F030121746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07998DC7-2B8C-41C2-AE53-382D32C8F5A1}"/>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A4E453A-58B8-4A31-A1C5-68F700E9C48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FBA7ADA3-BF98-4C97-BD0B-D74C0B8A49EB}"/>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6A7A1A-7946-4923-B5C0-B98EDC528347}"/>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8" name="Footer Placeholder 7">
            <a:extLst>
              <a:ext uri="{FF2B5EF4-FFF2-40B4-BE49-F238E27FC236}">
                <a16:creationId xmlns:a16="http://schemas.microsoft.com/office/drawing/2014/main" xmlns="" id="{B6921B52-DF4F-4C43-A0FC-A7CC2EB6F7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C3E3826-37E2-4A99-B6E7-4367470233A5}"/>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4029241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AD6A8-5C0A-4227-A12B-34AD0C6D5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6C3CD6-F1A6-4B26-A22A-FEC363496738}"/>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4" name="Footer Placeholder 3">
            <a:extLst>
              <a:ext uri="{FF2B5EF4-FFF2-40B4-BE49-F238E27FC236}">
                <a16:creationId xmlns:a16="http://schemas.microsoft.com/office/drawing/2014/main" xmlns="" id="{5BD81221-8FE2-4567-9BFB-AAE17CA49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B709B2D-1483-4BDB-ACAB-C8A54BDE3311}"/>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264475035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0BDEB1-7F37-4497-BFDF-8614BE5967CF}"/>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3" name="Footer Placeholder 2">
            <a:extLst>
              <a:ext uri="{FF2B5EF4-FFF2-40B4-BE49-F238E27FC236}">
                <a16:creationId xmlns:a16="http://schemas.microsoft.com/office/drawing/2014/main" xmlns="" id="{58DB45DF-BC5E-4688-885E-639C2E07D1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DE509F1-7E69-4BE8-A312-E3D134FF0159}"/>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3466750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41D80-2D5A-4F5E-80E1-8C65BD8AB44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E2CA02E3-21B6-443C-8134-A08C75AB584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E5E1BC4-1AA5-4EDD-AB6E-7876A738F37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BC50A7BB-0DCA-4602-AA31-A51A48DCF46C}"/>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6" name="Footer Placeholder 5">
            <a:extLst>
              <a:ext uri="{FF2B5EF4-FFF2-40B4-BE49-F238E27FC236}">
                <a16:creationId xmlns:a16="http://schemas.microsoft.com/office/drawing/2014/main" xmlns="" id="{CB8AED1B-092D-4F9D-B50A-B36D7D0B7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FD8408D-D9D5-4F8D-9245-B6C65F737B6C}"/>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119689811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78F14A-0BEC-4FB5-9710-F20D577322A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F6212614-BF01-499C-A455-CBA5F377A67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93104F4A-9599-4936-821F-4AD2D07FF25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3BCD3591-9BB8-4459-9E7A-8B9C81415247}"/>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6" name="Footer Placeholder 5">
            <a:extLst>
              <a:ext uri="{FF2B5EF4-FFF2-40B4-BE49-F238E27FC236}">
                <a16:creationId xmlns:a16="http://schemas.microsoft.com/office/drawing/2014/main" xmlns="" id="{90930C35-888F-462F-9C6E-ED089173D0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5A77732-D146-4382-BAF9-A2222E9BDFF4}"/>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416061305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E962F-046F-4219-B950-2626F469E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BCF2F45-DEF9-4C26-B713-729896895A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945BF3-FD3A-4ADC-B6C5-8266E9F3898B}"/>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5" name="Footer Placeholder 4">
            <a:extLst>
              <a:ext uri="{FF2B5EF4-FFF2-40B4-BE49-F238E27FC236}">
                <a16:creationId xmlns:a16="http://schemas.microsoft.com/office/drawing/2014/main" xmlns="" id="{69FA7E4E-0E7B-47F6-AA25-56FA29277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D3D70C-63A2-4FE0-BCB6-B13D46D91F49}"/>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304195893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8ADEE0-3B58-4C40-B8F1-27FEAB979E3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C734E9-4725-4BBD-947D-3592F104CDDF}"/>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9785C2-6EE0-42DD-8B04-1350EB4BDA62}"/>
              </a:ext>
            </a:extLst>
          </p:cNvPr>
          <p:cNvSpPr>
            <a:spLocks noGrp="1"/>
          </p:cNvSpPr>
          <p:nvPr>
            <p:ph type="dt" sz="half" idx="10"/>
          </p:nvPr>
        </p:nvSpPr>
        <p:spPr/>
        <p:txBody>
          <a:bodyPr/>
          <a:lstStyle/>
          <a:p>
            <a:fld id="{04BC7B2B-A14B-43D8-A36E-E6003CFD834B}" type="datetimeFigureOut">
              <a:rPr lang="en-US" smtClean="0"/>
              <a:t>2/22/2024</a:t>
            </a:fld>
            <a:endParaRPr lang="en-US"/>
          </a:p>
        </p:txBody>
      </p:sp>
      <p:sp>
        <p:nvSpPr>
          <p:cNvPr id="5" name="Footer Placeholder 4">
            <a:extLst>
              <a:ext uri="{FF2B5EF4-FFF2-40B4-BE49-F238E27FC236}">
                <a16:creationId xmlns:a16="http://schemas.microsoft.com/office/drawing/2014/main" xmlns="" id="{EE7809EE-1A89-461C-8C5D-60FA1FB63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9BBB783-7314-4807-92C1-605818E4597F}"/>
              </a:ext>
            </a:extLst>
          </p:cNvPr>
          <p:cNvSpPr>
            <a:spLocks noGrp="1"/>
          </p:cNvSpPr>
          <p:nvPr>
            <p:ph type="sldNum" sz="quarter" idx="12"/>
          </p:nvPr>
        </p:nvSpPr>
        <p:spPr/>
        <p:txBody>
          <a:bodyPr/>
          <a:lstStyle/>
          <a:p>
            <a:fld id="{A16D28D7-42DC-4AEF-8993-15B8E528C360}" type="slidenum">
              <a:rPr lang="en-US" smtClean="0"/>
              <a:t>‹#›</a:t>
            </a:fld>
            <a:endParaRPr lang="en-US"/>
          </a:p>
        </p:txBody>
      </p:sp>
    </p:spTree>
    <p:extLst>
      <p:ext uri="{BB962C8B-B14F-4D97-AF65-F5344CB8AC3E}">
        <p14:creationId xmlns:p14="http://schemas.microsoft.com/office/powerpoint/2010/main" val="34531640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1" y="2632472"/>
            <a:ext cx="9143999" cy="758985"/>
          </a:xfrm>
          <a:prstGeom prst="rect">
            <a:avLst/>
          </a:prstGeom>
          <a:solidFill>
            <a:srgbClr val="8592BC"/>
          </a:solid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00"/>
              <a:buNone/>
              <a:defRPr sz="100">
                <a:solidFill>
                  <a:schemeClr val="lt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4"/>
          <p:cNvSpPr txBox="1">
            <a:spLocks noGrp="1"/>
          </p:cNvSpPr>
          <p:nvPr>
            <p:ph type="ctrTitle"/>
          </p:nvPr>
        </p:nvSpPr>
        <p:spPr>
          <a:xfrm>
            <a:off x="1143000" y="841772"/>
            <a:ext cx="6858000" cy="1226344"/>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SzPts val="1100"/>
              <a:buNone/>
              <a:defRPr sz="3600" b="1">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63" name="Google Shape;63;p14"/>
          <p:cNvSpPr txBox="1">
            <a:spLocks noGrp="1"/>
          </p:cNvSpPr>
          <p:nvPr>
            <p:ph type="subTitle" idx="2"/>
          </p:nvPr>
        </p:nvSpPr>
        <p:spPr>
          <a:xfrm>
            <a:off x="451624" y="2840960"/>
            <a:ext cx="4834054" cy="381169"/>
          </a:xfrm>
          <a:prstGeom prst="rect">
            <a:avLst/>
          </a:prstGeom>
          <a:noFill/>
          <a:ln>
            <a:noFill/>
          </a:ln>
        </p:spPr>
        <p:txBody>
          <a:bodyPr spcFirstLastPara="1" wrap="square" lIns="68575" tIns="34275" rIns="68575" bIns="34275" anchor="t" anchorCtr="0">
            <a:normAutofit/>
          </a:bodyPr>
          <a:lstStyle>
            <a:lvl1pPr marR="0" lvl="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4" name="Google Shape;64;p14"/>
          <p:cNvSpPr txBox="1">
            <a:spLocks noGrp="1"/>
          </p:cNvSpPr>
          <p:nvPr>
            <p:ph type="ftr" idx="1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51688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16820D-7072-47A2-830C-1D509CFE1F5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4EEFF35-9745-429C-A76E-779FC879C8A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09067ED-0CDE-4AF6-ADEF-EA7564B2183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4BC7B2B-A14B-43D8-A36E-E6003CFD834B}" type="datetimeFigureOut">
              <a:rPr lang="en-US" smtClean="0"/>
              <a:t>2/22/2024</a:t>
            </a:fld>
            <a:endParaRPr lang="en-US"/>
          </a:p>
        </p:txBody>
      </p:sp>
      <p:sp>
        <p:nvSpPr>
          <p:cNvPr id="5" name="Footer Placeholder 4">
            <a:extLst>
              <a:ext uri="{FF2B5EF4-FFF2-40B4-BE49-F238E27FC236}">
                <a16:creationId xmlns:a16="http://schemas.microsoft.com/office/drawing/2014/main" xmlns="" id="{3A59017E-94CC-4E21-8B80-2C57CB7C1FA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AF1D796-E894-4557-8B2E-EF98B0601FD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1842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body" idx="1"/>
          </p:nvPr>
        </p:nvSpPr>
        <p:spPr>
          <a:xfrm>
            <a:off x="1" y="2555111"/>
            <a:ext cx="9143999" cy="758985"/>
          </a:xfrm>
          <a:prstGeom prst="rect">
            <a:avLst/>
          </a:prstGeom>
          <a:solidFill>
            <a:srgbClr val="8592BC"/>
          </a:solid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2"/>
              </a:buClr>
              <a:buSzPts val="100"/>
              <a:buNone/>
            </a:pPr>
            <a:endParaRPr sz="100" dirty="0">
              <a:solidFill>
                <a:schemeClr val="lt2"/>
              </a:solidFill>
            </a:endParaRPr>
          </a:p>
        </p:txBody>
      </p:sp>
      <p:sp>
        <p:nvSpPr>
          <p:cNvPr id="137" name="Google Shape;137;p25"/>
          <p:cNvSpPr txBox="1">
            <a:spLocks noGrp="1"/>
          </p:cNvSpPr>
          <p:nvPr>
            <p:ph type="ctrTitle"/>
          </p:nvPr>
        </p:nvSpPr>
        <p:spPr>
          <a:xfrm>
            <a:off x="606600" y="2275291"/>
            <a:ext cx="7930800" cy="1051200"/>
          </a:xfrm>
          <a:prstGeom prst="rect">
            <a:avLst/>
          </a:prstGeom>
          <a:noFill/>
          <a:ln>
            <a:noFill/>
          </a:ln>
        </p:spPr>
        <p:txBody>
          <a:bodyPr spcFirstLastPara="1" wrap="square" lIns="68575" tIns="34275" rIns="68575" bIns="34275" anchor="b" anchorCtr="0">
            <a:noAutofit/>
          </a:bodyPr>
          <a:lstStyle/>
          <a:p>
            <a:pPr marL="0" lvl="0" indent="0" algn="ctr" rtl="0">
              <a:lnSpc>
                <a:spcPct val="100000"/>
              </a:lnSpc>
              <a:spcBef>
                <a:spcPts val="0"/>
              </a:spcBef>
              <a:spcAft>
                <a:spcPts val="0"/>
              </a:spcAft>
              <a:buClr>
                <a:schemeClr val="dk1"/>
              </a:buClr>
              <a:buSzPts val="1100"/>
              <a:buFont typeface="Arial"/>
              <a:buNone/>
            </a:pPr>
            <a:r>
              <a:rPr lang="en" sz="5200" b="0" dirty="0">
                <a:latin typeface="Times New Roman"/>
                <a:ea typeface="Times New Roman"/>
                <a:cs typeface="Times New Roman"/>
                <a:sym typeface="Times New Roman"/>
              </a:rPr>
              <a:t>Ocular Disease Recognition</a:t>
            </a:r>
            <a:endParaRPr sz="3600" dirty="0">
              <a:latin typeface="Times New Roman"/>
              <a:ea typeface="Times New Roman"/>
              <a:cs typeface="Times New Roman"/>
              <a:sym typeface="Times New Roman"/>
            </a:endParaRPr>
          </a:p>
        </p:txBody>
      </p:sp>
      <p:sp>
        <p:nvSpPr>
          <p:cNvPr id="138" name="Google Shape;138;p25"/>
          <p:cNvSpPr txBox="1">
            <a:spLocks noGrp="1"/>
          </p:cNvSpPr>
          <p:nvPr>
            <p:ph type="subTitle" idx="2"/>
          </p:nvPr>
        </p:nvSpPr>
        <p:spPr>
          <a:xfrm>
            <a:off x="5522473" y="3993197"/>
            <a:ext cx="3345000" cy="9519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Arial"/>
                <a:ea typeface="Arial"/>
                <a:cs typeface="Arial"/>
                <a:sym typeface="Arial"/>
              </a:rPr>
              <a:t>MADHUBALAN M (DSUG20104088)</a:t>
            </a: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Arial"/>
                <a:ea typeface="Arial"/>
                <a:cs typeface="Arial"/>
                <a:sym typeface="Arial"/>
              </a:rPr>
              <a:t>MANO A (</a:t>
            </a:r>
            <a:r>
              <a:rPr lang="en-US" sz="1400" dirty="0">
                <a:solidFill>
                  <a:schemeClr val="dk1"/>
                </a:solidFill>
                <a:latin typeface="Arial"/>
                <a:ea typeface="Arial"/>
                <a:cs typeface="Arial"/>
                <a:sym typeface="Arial"/>
              </a:rPr>
              <a:t>DSUG20104093</a:t>
            </a:r>
            <a:r>
              <a:rPr lang="en" sz="1400" dirty="0">
                <a:solidFill>
                  <a:schemeClr val="dk1"/>
                </a:solidFill>
                <a:latin typeface="Arial"/>
                <a:ea typeface="Arial"/>
                <a:cs typeface="Arial"/>
                <a:sym typeface="Arial"/>
              </a:rPr>
              <a:t>)</a:t>
            </a: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Arial"/>
                <a:ea typeface="Arial"/>
                <a:cs typeface="Arial"/>
                <a:sym typeface="Arial"/>
              </a:rPr>
              <a:t>RAKESH J (DSUG20104124)</a:t>
            </a: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Arial"/>
                <a:ea typeface="Arial"/>
                <a:cs typeface="Arial"/>
                <a:sym typeface="Arial"/>
              </a:rPr>
              <a:t>RAMKUMAR R (DSUG20104125)</a:t>
            </a: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Arial"/>
              <a:ea typeface="Arial"/>
              <a:cs typeface="Arial"/>
              <a:sym typeface="Arial"/>
            </a:endParaRPr>
          </a:p>
          <a:p>
            <a:pPr marL="0" lvl="0" indent="0" algn="l" rtl="0">
              <a:lnSpc>
                <a:spcPct val="90000"/>
              </a:lnSpc>
              <a:spcBef>
                <a:spcPts val="0"/>
              </a:spcBef>
              <a:spcAft>
                <a:spcPts val="0"/>
              </a:spcAft>
              <a:buSzPts val="1800"/>
              <a:buNone/>
            </a:pPr>
            <a:endParaRPr dirty="0"/>
          </a:p>
        </p:txBody>
      </p:sp>
      <p:sp>
        <p:nvSpPr>
          <p:cNvPr id="2" name="TextBox 1">
            <a:extLst>
              <a:ext uri="{FF2B5EF4-FFF2-40B4-BE49-F238E27FC236}">
                <a16:creationId xmlns:a16="http://schemas.microsoft.com/office/drawing/2014/main" xmlns="" id="{57D043D0-CEAE-47D5-BD43-D51164AA30C9}"/>
              </a:ext>
            </a:extLst>
          </p:cNvPr>
          <p:cNvSpPr txBox="1"/>
          <p:nvPr/>
        </p:nvSpPr>
        <p:spPr>
          <a:xfrm>
            <a:off x="5522473" y="3502965"/>
            <a:ext cx="3209796" cy="400110"/>
          </a:xfrm>
          <a:prstGeom prst="rect">
            <a:avLst/>
          </a:prstGeom>
          <a:noFill/>
        </p:spPr>
        <p:txBody>
          <a:bodyPr wrap="square" rtlCol="0">
            <a:spAutoFit/>
          </a:bodyPr>
          <a:lstStyle/>
          <a:p>
            <a:r>
              <a:rPr lang="en-IN" sz="2000" b="1" dirty="0">
                <a:solidFill>
                  <a:schemeClr val="tx2">
                    <a:lumMod val="60000"/>
                    <a:lumOff val="40000"/>
                  </a:schemeClr>
                </a:solidFill>
              </a:rPr>
              <a:t>TEAM MEMBERS:</a:t>
            </a:r>
            <a:endParaRPr lang="en-US" sz="2000" b="1" dirty="0">
              <a:solidFill>
                <a:schemeClr val="tx2">
                  <a:lumMod val="60000"/>
                  <a:lumOff val="40000"/>
                </a:schemeClr>
              </a:solidFill>
            </a:endParaRPr>
          </a:p>
        </p:txBody>
      </p:sp>
      <p:sp>
        <p:nvSpPr>
          <p:cNvPr id="3" name="TextBox 2">
            <a:extLst>
              <a:ext uri="{FF2B5EF4-FFF2-40B4-BE49-F238E27FC236}">
                <a16:creationId xmlns:a16="http://schemas.microsoft.com/office/drawing/2014/main" xmlns="" id="{3DC5CD14-E297-4138-AD4D-6BA962F88176}"/>
              </a:ext>
            </a:extLst>
          </p:cNvPr>
          <p:cNvSpPr txBox="1"/>
          <p:nvPr/>
        </p:nvSpPr>
        <p:spPr>
          <a:xfrm>
            <a:off x="606599" y="3502965"/>
            <a:ext cx="3433097" cy="400110"/>
          </a:xfrm>
          <a:prstGeom prst="rect">
            <a:avLst/>
          </a:prstGeom>
          <a:noFill/>
        </p:spPr>
        <p:txBody>
          <a:bodyPr wrap="square" rtlCol="0">
            <a:spAutoFit/>
          </a:bodyPr>
          <a:lstStyle/>
          <a:p>
            <a:r>
              <a:rPr lang="en-IN" sz="2000" b="1" dirty="0">
                <a:solidFill>
                  <a:schemeClr val="tx2">
                    <a:lumMod val="60000"/>
                    <a:lumOff val="40000"/>
                  </a:schemeClr>
                </a:solidFill>
              </a:rPr>
              <a:t>GUIDE:</a:t>
            </a:r>
            <a:endParaRPr lang="en-US" sz="2000" b="1" dirty="0">
              <a:solidFill>
                <a:schemeClr val="tx2">
                  <a:lumMod val="60000"/>
                  <a:lumOff val="40000"/>
                </a:schemeClr>
              </a:solidFill>
            </a:endParaRPr>
          </a:p>
        </p:txBody>
      </p:sp>
      <p:sp>
        <p:nvSpPr>
          <p:cNvPr id="4" name="TextBox 3">
            <a:extLst>
              <a:ext uri="{FF2B5EF4-FFF2-40B4-BE49-F238E27FC236}">
                <a16:creationId xmlns:a16="http://schemas.microsoft.com/office/drawing/2014/main" xmlns="" id="{F32B5EAC-35EC-4203-AD71-0643A3715668}"/>
              </a:ext>
            </a:extLst>
          </p:cNvPr>
          <p:cNvSpPr txBox="1"/>
          <p:nvPr/>
        </p:nvSpPr>
        <p:spPr>
          <a:xfrm>
            <a:off x="496124" y="3993197"/>
            <a:ext cx="4394373" cy="830997"/>
          </a:xfrm>
          <a:prstGeom prst="rect">
            <a:avLst/>
          </a:prstGeom>
          <a:noFill/>
        </p:spPr>
        <p:txBody>
          <a:bodyPr wrap="square" rtlCol="0">
            <a:spAutoFit/>
          </a:bodyPr>
          <a:lstStyle/>
          <a:p>
            <a:r>
              <a:rPr lang="en-IN" sz="1600" dirty="0" smtClean="0"/>
              <a:t>MR.V.GOKULAGRISHNAN…M.E,MBA.,(</a:t>
            </a:r>
            <a:r>
              <a:rPr lang="en-IN" sz="1600" dirty="0" err="1" smtClean="0"/>
              <a:t>phD</a:t>
            </a:r>
            <a:r>
              <a:rPr lang="en-IN" sz="1600" dirty="0" smtClean="0"/>
              <a:t>)</a:t>
            </a:r>
            <a:endParaRPr lang="en-IN" sz="1600" dirty="0"/>
          </a:p>
          <a:p>
            <a:r>
              <a:rPr lang="en-IN" sz="1600" dirty="0"/>
              <a:t>ASSISTANT PROFESSOR,</a:t>
            </a:r>
          </a:p>
          <a:p>
            <a:r>
              <a:rPr lang="en-IN" sz="1600" dirty="0"/>
              <a:t>COMPUTER SCIENCE &amp; ENGINEERING</a:t>
            </a:r>
          </a:p>
        </p:txBody>
      </p:sp>
      <p:pic>
        <p:nvPicPr>
          <p:cNvPr id="10" name="Picture 4" descr="Dhanalakshmi Srinivasan Engineering College - Approved by ...">
            <a:extLst>
              <a:ext uri="{FF2B5EF4-FFF2-40B4-BE49-F238E27FC236}">
                <a16:creationId xmlns:a16="http://schemas.microsoft.com/office/drawing/2014/main" xmlns="" id="{3FD7BF7E-6752-44A1-BBE9-F378871FFBAF}"/>
              </a:ext>
            </a:extLst>
          </p:cNvPr>
          <p:cNvPicPr/>
          <p:nvPr/>
        </p:nvPicPr>
        <p:blipFill>
          <a:blip r:embed="rId3"/>
          <a:stretch/>
        </p:blipFill>
        <p:spPr>
          <a:xfrm>
            <a:off x="-209550" y="64232"/>
            <a:ext cx="9353550" cy="2383365"/>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idx="1"/>
          </p:nvPr>
        </p:nvSpPr>
        <p:spPr>
          <a:xfrm>
            <a:off x="399636" y="1148119"/>
            <a:ext cx="7886700" cy="3263503"/>
          </a:xfrm>
          <a:prstGeom prst="rect">
            <a:avLst/>
          </a:prstGeom>
          <a:noFill/>
          <a:ln>
            <a:noFill/>
          </a:ln>
        </p:spPr>
        <p:txBody>
          <a:bodyPr spcFirstLastPara="1" wrap="square" lIns="68575" tIns="34275" rIns="68575" bIns="34275" anchor="t" anchorCtr="0">
            <a:noAutofit/>
          </a:bodyPr>
          <a:lstStyle/>
          <a:p>
            <a:pPr marL="457200" marR="0" lvl="0" indent="-355600" algn="just" rtl="0">
              <a:lnSpc>
                <a:spcPct val="90000"/>
              </a:lnSpc>
              <a:spcBef>
                <a:spcPts val="800"/>
              </a:spcBef>
              <a:spcAft>
                <a:spcPts val="0"/>
              </a:spcAft>
              <a:buSzPts val="2000"/>
              <a:buChar char="•"/>
            </a:pPr>
            <a:r>
              <a:rPr lang="en-GB" sz="2000" dirty="0"/>
              <a:t>The deep learning domain encompasses a subset of machine learning techniques inspired by the structure and function of the human brain’s neural networks. Deep learning models consist of multiple layers of interconnected nodes (neurons) that process and learn from data representations in a hierarchical manner. </a:t>
            </a:r>
          </a:p>
          <a:p>
            <a:pPr marL="457200" marR="0" lvl="0" indent="-355600" algn="just" rtl="0">
              <a:lnSpc>
                <a:spcPct val="90000"/>
              </a:lnSpc>
              <a:spcBef>
                <a:spcPts val="800"/>
              </a:spcBef>
              <a:spcAft>
                <a:spcPts val="0"/>
              </a:spcAft>
              <a:buSzPts val="2000"/>
              <a:buChar char="•"/>
            </a:pPr>
            <a:r>
              <a:rPr lang="en-GB" sz="2000" dirty="0"/>
              <a:t>These models excel at tasks such as image and speech recognition, natural language processing, and more, due to their ability to automatically extract intricate patterns and features from large datasets.</a:t>
            </a:r>
            <a:endParaRPr sz="2000" dirty="0"/>
          </a:p>
        </p:txBody>
      </p:sp>
      <p:sp>
        <p:nvSpPr>
          <p:cNvPr id="146" name="Google Shape;146;p26"/>
          <p:cNvSpPr txBox="1"/>
          <p:nvPr/>
        </p:nvSpPr>
        <p:spPr>
          <a:xfrm>
            <a:off x="200025" y="4918472"/>
            <a:ext cx="1657350" cy="225028"/>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148" name="Google Shape;148;p26"/>
          <p:cNvSpPr txBox="1"/>
          <p:nvPr/>
        </p:nvSpPr>
        <p:spPr>
          <a:xfrm>
            <a:off x="7222331" y="4869656"/>
            <a:ext cx="1484709"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2</a:t>
            </a:fld>
            <a:endParaRPr sz="1100"/>
          </a:p>
        </p:txBody>
      </p:sp>
      <p:sp>
        <p:nvSpPr>
          <p:cNvPr id="149" name="Google Shape;149;p26"/>
          <p:cNvSpPr txBox="1"/>
          <p:nvPr/>
        </p:nvSpPr>
        <p:spPr>
          <a:xfrm>
            <a:off x="503327" y="180202"/>
            <a:ext cx="7255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dirty="0">
                <a:solidFill>
                  <a:srgbClr val="002060"/>
                </a:solidFill>
                <a:latin typeface="Times New Roman" panose="02020603050405020304" pitchFamily="18" charset="0"/>
                <a:cs typeface="Times New Roman" panose="02020603050405020304" pitchFamily="18" charset="0"/>
                <a:sym typeface="Calibri"/>
              </a:rPr>
              <a:t>Domain Description</a:t>
            </a:r>
            <a:r>
              <a:rPr lang="en-GB" sz="3600" b="1" dirty="0">
                <a:solidFill>
                  <a:srgbClr val="002060"/>
                </a:solidFill>
                <a:latin typeface="Calibri"/>
                <a:sym typeface="Calibri"/>
              </a:rPr>
              <a:t>:</a:t>
            </a:r>
            <a:endParaRPr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628650" y="273844"/>
            <a:ext cx="732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n" sz="3600" b="1" i="0" u="none" dirty="0" smtClean="0">
                <a:solidFill>
                  <a:srgbClr val="002060"/>
                </a:solidFill>
                <a:latin typeface="Times New Roman" panose="02020603050405020304" pitchFamily="18" charset="0"/>
                <a:ea typeface="Calibri"/>
                <a:cs typeface="Times New Roman" panose="02020603050405020304" pitchFamily="18" charset="0"/>
                <a:sym typeface="Calibri"/>
              </a:rPr>
              <a:t>ABSTRACT:  </a:t>
            </a:r>
            <a:endParaRPr sz="3600" dirty="0">
              <a:latin typeface="Times New Roman" panose="02020603050405020304" pitchFamily="18" charset="0"/>
              <a:cs typeface="Times New Roman" panose="02020603050405020304" pitchFamily="18" charset="0"/>
            </a:endParaRPr>
          </a:p>
        </p:txBody>
      </p:sp>
      <p:sp>
        <p:nvSpPr>
          <p:cNvPr id="155" name="Google Shape;155;p27"/>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457200" marR="0" lvl="0" indent="-355600" algn="just" rtl="0">
              <a:lnSpc>
                <a:spcPct val="90000"/>
              </a:lnSpc>
              <a:spcBef>
                <a:spcPts val="800"/>
              </a:spcBef>
              <a:spcAft>
                <a:spcPts val="0"/>
              </a:spcAft>
              <a:buSzPts val="2000"/>
              <a:buChar char="•"/>
            </a:pPr>
            <a:r>
              <a:rPr lang="en" sz="2000"/>
              <a:t>Ocular disorders have become more prevalent throughout time, with one of the causes being changes in human behaviour patterns brought on by technology and the creation of technological equipment.</a:t>
            </a:r>
            <a:endParaRPr sz="2000"/>
          </a:p>
          <a:p>
            <a:pPr marL="457200" marR="0" lvl="0" indent="-355600" algn="just" rtl="0">
              <a:lnSpc>
                <a:spcPct val="90000"/>
              </a:lnSpc>
              <a:spcBef>
                <a:spcPts val="0"/>
              </a:spcBef>
              <a:spcAft>
                <a:spcPts val="0"/>
              </a:spcAft>
              <a:buSzPts val="2000"/>
              <a:buChar char="•"/>
            </a:pPr>
            <a:r>
              <a:rPr lang="en" sz="2000"/>
              <a:t>The diagnosis of ocular pathology using fundus images is a significant difficulty in health care.</a:t>
            </a:r>
            <a:endParaRPr sz="2000"/>
          </a:p>
          <a:p>
            <a:pPr marL="457200" marR="0" lvl="0" indent="-355600" algn="just" rtl="0">
              <a:lnSpc>
                <a:spcPct val="90000"/>
              </a:lnSpc>
              <a:spcBef>
                <a:spcPts val="0"/>
              </a:spcBef>
              <a:spcAft>
                <a:spcPts val="0"/>
              </a:spcAft>
              <a:buSzPts val="2000"/>
              <a:buChar char="•"/>
            </a:pPr>
            <a:r>
              <a:rPr lang="en" sz="2000"/>
              <a:t>The aim of our project is to develop a combination of feature extraction methods and Neural Networks to recognize common types of visual disorders using the fundus images.</a:t>
            </a:r>
            <a:endParaRPr sz="2000"/>
          </a:p>
          <a:p>
            <a:pPr marL="457200" marR="0" lvl="0" indent="-355600" algn="just" rtl="0">
              <a:lnSpc>
                <a:spcPct val="90000"/>
              </a:lnSpc>
              <a:spcBef>
                <a:spcPts val="0"/>
              </a:spcBef>
              <a:spcAft>
                <a:spcPts val="0"/>
              </a:spcAft>
              <a:buSzPts val="2000"/>
              <a:buChar char="•"/>
            </a:pPr>
            <a:r>
              <a:rPr lang="en" sz="2000"/>
              <a:t>Fundus photographs are ocular documentation that record the appearance of a patient’s retina.</a:t>
            </a:r>
            <a:endParaRPr sz="2000"/>
          </a:p>
          <a:p>
            <a:pPr marL="0" marR="0" lvl="0" indent="0" algn="l" rtl="0">
              <a:lnSpc>
                <a:spcPct val="90000"/>
              </a:lnSpc>
              <a:spcBef>
                <a:spcPts val="800"/>
              </a:spcBef>
              <a:spcAft>
                <a:spcPts val="0"/>
              </a:spcAft>
              <a:buNone/>
            </a:pPr>
            <a:endParaRPr sz="2000"/>
          </a:p>
        </p:txBody>
      </p:sp>
      <p:sp>
        <p:nvSpPr>
          <p:cNvPr id="156" name="Google Shape;156;p27"/>
          <p:cNvSpPr txBox="1"/>
          <p:nvPr/>
        </p:nvSpPr>
        <p:spPr>
          <a:xfrm>
            <a:off x="200025" y="4888706"/>
            <a:ext cx="1657350" cy="225028"/>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157" name="Google Shape;157;p27"/>
          <p:cNvSpPr txBox="1"/>
          <p:nvPr/>
        </p:nvSpPr>
        <p:spPr>
          <a:xfrm>
            <a:off x="7205663" y="4839890"/>
            <a:ext cx="1484709"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3</a:t>
            </a:fld>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628650" y="273844"/>
            <a:ext cx="732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n" sz="3600" b="1" dirty="0" smtClean="0">
                <a:latin typeface="Times New Roman" panose="02020603050405020304" pitchFamily="18" charset="0"/>
                <a:cs typeface="Times New Roman" panose="02020603050405020304" pitchFamily="18" charset="0"/>
              </a:rPr>
              <a:t>Dataset</a:t>
            </a:r>
            <a:r>
              <a:rPr lang="en" sz="3600" b="1" dirty="0">
                <a:solidFill>
                  <a:srgbClr val="002060"/>
                </a:solidFill>
                <a:latin typeface="Times New Roman" panose="02020603050405020304" pitchFamily="18" charset="0"/>
                <a:cs typeface="Times New Roman" panose="02020603050405020304" pitchFamily="18" charset="0"/>
                <a:sym typeface="Calibri"/>
              </a:rPr>
              <a:t>:</a:t>
            </a:r>
            <a:r>
              <a:rPr lang="en" sz="3600" b="1" i="0" u="none" dirty="0" smtClean="0">
                <a:solidFill>
                  <a:srgbClr val="002060"/>
                </a:solidFill>
                <a:latin typeface="Times New Roman" panose="02020603050405020304" pitchFamily="18" charset="0"/>
                <a:ea typeface="Calibri"/>
                <a:cs typeface="Times New Roman" panose="02020603050405020304" pitchFamily="18" charset="0"/>
                <a:sym typeface="Calibri"/>
              </a:rPr>
              <a:t>  </a:t>
            </a:r>
            <a:endParaRPr sz="3600" dirty="0">
              <a:latin typeface="Times New Roman" panose="02020603050405020304" pitchFamily="18" charset="0"/>
              <a:cs typeface="Times New Roman" panose="02020603050405020304" pitchFamily="18" charset="0"/>
            </a:endParaRPr>
          </a:p>
        </p:txBody>
      </p:sp>
      <p:sp>
        <p:nvSpPr>
          <p:cNvPr id="164" name="Google Shape;164;p28"/>
          <p:cNvSpPr txBox="1">
            <a:spLocks noGrp="1"/>
          </p:cNvSpPr>
          <p:nvPr>
            <p:ph idx="1"/>
          </p:nvPr>
        </p:nvSpPr>
        <p:spPr>
          <a:prstGeom prst="rect">
            <a:avLst/>
          </a:prstGeom>
          <a:noFill/>
          <a:ln>
            <a:noFill/>
          </a:ln>
        </p:spPr>
        <p:txBody>
          <a:bodyPr spcFirstLastPara="1" wrap="square" lIns="68575" tIns="34275" rIns="68575" bIns="34275" anchor="t" anchorCtr="0">
            <a:noAutofit/>
          </a:bodyPr>
          <a:lstStyle/>
          <a:p>
            <a:pPr marL="457200" lvl="0" indent="-323850" algn="just" rtl="0">
              <a:lnSpc>
                <a:spcPct val="115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This dataset contains 7000 images with 5000 training images and 1000 testing images.</a:t>
            </a:r>
            <a:endParaRPr sz="1500" dirty="0">
              <a:solidFill>
                <a:schemeClr val="dk1"/>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This dataset contains various types of eye images such as Diabetes, Glaucoma, Cataract, Related Macular Degeneration, Myopia, Hypertensive Retinopathy and other ones.</a:t>
            </a:r>
            <a:endParaRPr sz="1500" dirty="0">
              <a:solidFill>
                <a:schemeClr val="dk1"/>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chemeClr val="dk1"/>
              </a:buClr>
              <a:buSzPts val="1500"/>
              <a:buFont typeface="Times New Roman"/>
              <a:buChar char="●"/>
            </a:pPr>
            <a:r>
              <a:rPr lang="en" sz="1500" dirty="0">
                <a:solidFill>
                  <a:schemeClr val="dk1"/>
                </a:solidFill>
                <a:latin typeface="Times New Roman"/>
                <a:ea typeface="Times New Roman"/>
                <a:cs typeface="Times New Roman"/>
                <a:sym typeface="Times New Roman"/>
              </a:rPr>
              <a:t>The features of the image are extracted through lbp feature extractor.</a:t>
            </a:r>
            <a:endParaRPr sz="15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500" dirty="0">
              <a:solidFill>
                <a:schemeClr val="dk1"/>
              </a:solidFill>
              <a:latin typeface="Times New Roman"/>
              <a:ea typeface="Times New Roman"/>
              <a:cs typeface="Times New Roman"/>
              <a:sym typeface="Times New Roman"/>
            </a:endParaRPr>
          </a:p>
        </p:txBody>
      </p:sp>
      <p:sp>
        <p:nvSpPr>
          <p:cNvPr id="165" name="Google Shape;165;p28"/>
          <p:cNvSpPr txBox="1"/>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166" name="Google Shape;166;p28"/>
          <p:cNvSpPr txBox="1"/>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4</a:t>
            </a:fld>
            <a:endParaRPr sz="1100"/>
          </a:p>
        </p:txBody>
      </p:sp>
      <p:pic>
        <p:nvPicPr>
          <p:cNvPr id="168" name="Google Shape;168;p28"/>
          <p:cNvPicPr preferRelativeResize="0"/>
          <p:nvPr/>
        </p:nvPicPr>
        <p:blipFill>
          <a:blip r:embed="rId3">
            <a:alphaModFix/>
          </a:blip>
          <a:stretch>
            <a:fillRect/>
          </a:stretch>
        </p:blipFill>
        <p:spPr>
          <a:xfrm>
            <a:off x="902275" y="3022925"/>
            <a:ext cx="3381375" cy="1704975"/>
          </a:xfrm>
          <a:prstGeom prst="rect">
            <a:avLst/>
          </a:prstGeom>
          <a:noFill/>
          <a:ln w="9525" cap="flat" cmpd="sng">
            <a:solidFill>
              <a:srgbClr val="000000"/>
            </a:solidFill>
            <a:prstDash val="solid"/>
            <a:round/>
            <a:headEnd type="none" w="sm" len="sm"/>
            <a:tailEnd type="none" w="sm" len="sm"/>
          </a:ln>
        </p:spPr>
      </p:pic>
      <p:pic>
        <p:nvPicPr>
          <p:cNvPr id="169" name="Google Shape;169;p28"/>
          <p:cNvPicPr preferRelativeResize="0"/>
          <p:nvPr/>
        </p:nvPicPr>
        <p:blipFill>
          <a:blip r:embed="rId4">
            <a:alphaModFix/>
          </a:blip>
          <a:stretch>
            <a:fillRect/>
          </a:stretch>
        </p:blipFill>
        <p:spPr>
          <a:xfrm>
            <a:off x="4428230" y="3022925"/>
            <a:ext cx="4504946" cy="170497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628650" y="273844"/>
            <a:ext cx="73212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n" sz="3600" b="1"/>
              <a:t>Models</a:t>
            </a:r>
            <a:endParaRPr sz="2400"/>
          </a:p>
        </p:txBody>
      </p:sp>
      <p:sp>
        <p:nvSpPr>
          <p:cNvPr id="175" name="Google Shape;175;p29"/>
          <p:cNvSpPr txBox="1">
            <a:spLocks noGrp="1"/>
          </p:cNvSpPr>
          <p:nvPr>
            <p:ph idx="1"/>
          </p:nvPr>
        </p:nvSpPr>
        <p:spPr>
          <a:xfrm>
            <a:off x="628650" y="1171650"/>
            <a:ext cx="7886700" cy="3461100"/>
          </a:xfrm>
          <a:prstGeom prst="rect">
            <a:avLst/>
          </a:prstGeom>
          <a:noFill/>
          <a:ln>
            <a:noFill/>
          </a:ln>
        </p:spPr>
        <p:txBody>
          <a:bodyPr spcFirstLastPara="1" wrap="square" lIns="68575" tIns="34275" rIns="68575" bIns="34275" anchor="t" anchorCtr="0">
            <a:noAutofit/>
          </a:bodyPr>
          <a:lstStyle/>
          <a:p>
            <a:pPr marL="457200" marR="0" lvl="0" indent="-361950" algn="l" rtl="0">
              <a:lnSpc>
                <a:spcPct val="90000"/>
              </a:lnSpc>
              <a:spcBef>
                <a:spcPts val="800"/>
              </a:spcBef>
              <a:spcAft>
                <a:spcPts val="0"/>
              </a:spcAft>
              <a:buClr>
                <a:srgbClr val="002060"/>
              </a:buClr>
              <a:buSzPts val="2100"/>
              <a:buFont typeface="Calibri"/>
              <a:buChar char="•"/>
            </a:pPr>
            <a:r>
              <a:rPr lang="en" sz="1800" dirty="0">
                <a:latin typeface="Times New Roman" panose="02020603050405020304" pitchFamily="18" charset="0"/>
                <a:cs typeface="Times New Roman" panose="02020603050405020304" pitchFamily="18" charset="0"/>
              </a:rPr>
              <a:t>VGG19 : It is a convolutional neural network trained on a subset of the ImageNet dataset, a collection of over 14 million images belonging to 22,000 categories.It has 138 million parameters with a total of 19 layers including weights</a:t>
            </a:r>
            <a:r>
              <a:rPr lang="en"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457200" marR="0" lvl="0" indent="-349250" algn="l" rtl="0">
              <a:lnSpc>
                <a:spcPct val="90000"/>
              </a:lnSpc>
              <a:spcBef>
                <a:spcPts val="800"/>
              </a:spcBef>
              <a:spcAft>
                <a:spcPts val="0"/>
              </a:spcAft>
              <a:buSzPts val="1900"/>
              <a:buChar char="•"/>
            </a:pPr>
            <a:r>
              <a:rPr lang="en" sz="1800" dirty="0">
                <a:latin typeface="Times New Roman" panose="02020603050405020304" pitchFamily="18" charset="0"/>
                <a:cs typeface="Times New Roman" panose="02020603050405020304" pitchFamily="18" charset="0"/>
              </a:rPr>
              <a:t>ResNet50 :  It is a convolutional neural network that is 50 layers deep. A 7×7 kernel convolution alongside 64 other kernels with a 2-sized stride. A max pooling layer with a 2-sized stride. 9 more layers—3×3,64 kernel convolution, another with 1×1,64 kernels, and a third with 1×1,256 kernels</a:t>
            </a:r>
            <a:r>
              <a:rPr lang="en" sz="1800" dirty="0" smtClean="0">
                <a:latin typeface="Times New Roman" panose="02020603050405020304" pitchFamily="18" charset="0"/>
                <a:cs typeface="Times New Roman" panose="02020603050405020304" pitchFamily="18" charset="0"/>
              </a:rPr>
              <a:t>.</a:t>
            </a:r>
          </a:p>
          <a:p>
            <a:pPr marL="457200" indent="-349250">
              <a:spcBef>
                <a:spcPts val="800"/>
              </a:spcBef>
              <a:buSzPts val="1900"/>
            </a:pPr>
            <a:r>
              <a:rPr lang="en-US" sz="1800" dirty="0">
                <a:latin typeface="Times New Roman" panose="02020603050405020304" pitchFamily="18" charset="0"/>
                <a:cs typeface="Times New Roman" panose="02020603050405020304" pitchFamily="18" charset="0"/>
              </a:rPr>
              <a:t>Vision Transformer : It applies a Transformer-like design to selected areas of the picture. A sequence of vectors is created by dividing a picture into fixed-size patches, linearly embedding each one, adding position </a:t>
            </a:r>
            <a:r>
              <a:rPr lang="en-US" sz="1800" dirty="0" err="1">
                <a:latin typeface="Times New Roman" panose="02020603050405020304" pitchFamily="18" charset="0"/>
                <a:cs typeface="Times New Roman" panose="02020603050405020304" pitchFamily="18" charset="0"/>
              </a:rPr>
              <a:t>embeddings</a:t>
            </a:r>
            <a:r>
              <a:rPr lang="en-US" sz="1800" dirty="0">
                <a:latin typeface="Times New Roman" panose="02020603050405020304" pitchFamily="18" charset="0"/>
                <a:cs typeface="Times New Roman" panose="02020603050405020304" pitchFamily="18" charset="0"/>
              </a:rPr>
              <a:t>, and then feeding the assembled vectors to a conventional Transformer encoder.</a:t>
            </a:r>
          </a:p>
          <a:p>
            <a:pPr marL="457200" marR="0" lvl="0" indent="-349250" algn="l" rtl="0">
              <a:lnSpc>
                <a:spcPct val="90000"/>
              </a:lnSpc>
              <a:spcBef>
                <a:spcPts val="800"/>
              </a:spcBef>
              <a:spcAft>
                <a:spcPts val="0"/>
              </a:spcAft>
              <a:buSzPts val="1900"/>
              <a:buChar char="•"/>
            </a:pPr>
            <a:endParaRPr sz="1900" dirty="0"/>
          </a:p>
        </p:txBody>
      </p:sp>
      <p:sp>
        <p:nvSpPr>
          <p:cNvPr id="176" name="Google Shape;176;p29"/>
          <p:cNvSpPr txBox="1"/>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177" name="Google Shape;177;p29"/>
          <p:cNvSpPr txBox="1"/>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5</a:t>
            </a:fld>
            <a:endParaRPr sz="1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427</Words>
  <Application>Microsoft Office PowerPoint</Application>
  <PresentationFormat>On-screen Show (16:9)</PresentationFormat>
  <Paragraphs>34</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Calibri Light</vt:lpstr>
      <vt:lpstr>Georgia</vt:lpstr>
      <vt:lpstr>Times New Roman</vt:lpstr>
      <vt:lpstr>Simple Light</vt:lpstr>
      <vt:lpstr>1_Office Theme</vt:lpstr>
      <vt:lpstr>Ocular Disease Recognition</vt:lpstr>
      <vt:lpstr>PowerPoint Presentation</vt:lpstr>
      <vt:lpstr>ABSTRACT:  </vt:lpstr>
      <vt:lpstr>Dataset:  </vt:lpstr>
      <vt:lpstr>Models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Ocular Disease Recognition</dc:title>
  <cp:lastModifiedBy>Tyr Surya Batteries</cp:lastModifiedBy>
  <cp:revision>4</cp:revision>
  <dcterms:modified xsi:type="dcterms:W3CDTF">2024-02-22T14:09:43Z</dcterms:modified>
</cp:coreProperties>
</file>