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3836" y="1128693"/>
            <a:ext cx="5881707" cy="104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9065" y="2431850"/>
            <a:ext cx="8283575" cy="358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797808"/>
            <a:ext cx="10058400" cy="835660"/>
          </a:xfrm>
          <a:custGeom>
            <a:avLst/>
            <a:gdLst/>
            <a:ahLst/>
            <a:cxnLst/>
            <a:rect l="l" t="t" r="r" b="b"/>
            <a:pathLst>
              <a:path w="10058400" h="835660">
                <a:moveTo>
                  <a:pt x="10058400" y="835151"/>
                </a:moveTo>
                <a:lnTo>
                  <a:pt x="0" y="83515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835151"/>
                </a:lnTo>
                <a:close/>
              </a:path>
            </a:pathLst>
          </a:custGeom>
          <a:solidFill>
            <a:srgbClr val="859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36804" y="3699772"/>
            <a:ext cx="8189595" cy="8978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700">
                <a:solidFill>
                  <a:srgbClr val="FFFFFF"/>
                </a:solidFill>
                <a:latin typeface="Times New Roman"/>
                <a:cs typeface="Times New Roman"/>
              </a:rPr>
              <a:t>Ocular</a:t>
            </a:r>
            <a:r>
              <a:rPr dirty="0" sz="57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700">
                <a:solidFill>
                  <a:srgbClr val="FFFFFF"/>
                </a:solidFill>
                <a:latin typeface="Times New Roman"/>
                <a:cs typeface="Times New Roman"/>
              </a:rPr>
              <a:t>Disease</a:t>
            </a:r>
            <a:r>
              <a:rPr dirty="0" sz="57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700" spc="-1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endParaRPr sz="57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38187" y="4870199"/>
            <a:ext cx="3153410" cy="149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8397AF"/>
                </a:solidFill>
                <a:latin typeface="Times New Roman"/>
                <a:cs typeface="Times New Roman"/>
              </a:rPr>
              <a:t>TEAM</a:t>
            </a:r>
            <a:r>
              <a:rPr dirty="0" sz="2200" spc="-30" b="1">
                <a:solidFill>
                  <a:srgbClr val="8397AF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8397AF"/>
                </a:solidFill>
                <a:latin typeface="Times New Roman"/>
                <a:cs typeface="Times New Roman"/>
              </a:rPr>
              <a:t>MEMBERS: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spcBef>
                <a:spcPts val="1515"/>
              </a:spcBef>
            </a:pPr>
            <a:r>
              <a:rPr dirty="0" sz="1500">
                <a:latin typeface="Times New Roman"/>
                <a:cs typeface="Times New Roman"/>
              </a:rPr>
              <a:t>MADHUBALAN</a:t>
            </a:r>
            <a:r>
              <a:rPr dirty="0" sz="1500" spc="1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(DSUG20104088) </a:t>
            </a:r>
            <a:r>
              <a:rPr dirty="0" sz="1500">
                <a:latin typeface="Times New Roman"/>
                <a:cs typeface="Times New Roman"/>
              </a:rPr>
              <a:t>MANO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(DSUG20104093)</a:t>
            </a:r>
            <a:endParaRPr sz="1500">
              <a:latin typeface="Times New Roman"/>
              <a:cs typeface="Times New Roman"/>
            </a:endParaRPr>
          </a:p>
          <a:p>
            <a:pPr marL="12700" marR="287655">
              <a:lnSpc>
                <a:spcPct val="102699"/>
              </a:lnSpc>
            </a:pPr>
            <a:r>
              <a:rPr dirty="0" sz="1500">
                <a:latin typeface="Times New Roman"/>
                <a:cs typeface="Times New Roman"/>
              </a:rPr>
              <a:t>RAKESH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J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(DSUG20104124) </a:t>
            </a:r>
            <a:r>
              <a:rPr dirty="0" sz="1500">
                <a:latin typeface="Times New Roman"/>
                <a:cs typeface="Times New Roman"/>
              </a:rPr>
              <a:t>RAMKUMAR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(DSUG20104125)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2085" y="4766568"/>
            <a:ext cx="3536950" cy="164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8397AF"/>
                </a:solidFill>
                <a:latin typeface="Times New Roman"/>
                <a:cs typeface="Times New Roman"/>
              </a:rPr>
              <a:t>GUIDE:</a:t>
            </a:r>
            <a:endParaRPr sz="2200">
              <a:latin typeface="Times New Roman"/>
              <a:cs typeface="Times New Roman"/>
            </a:endParaRPr>
          </a:p>
          <a:p>
            <a:pPr marL="139065" marR="5080">
              <a:lnSpc>
                <a:spcPct val="100600"/>
              </a:lnSpc>
              <a:spcBef>
                <a:spcPts val="1660"/>
              </a:spcBef>
            </a:pPr>
            <a:r>
              <a:rPr dirty="0" sz="1750" spc="-10">
                <a:latin typeface="Times New Roman"/>
                <a:cs typeface="Times New Roman"/>
              </a:rPr>
              <a:t>MR.V.GOKULAGRISHNAN…M.E, </a:t>
            </a:r>
            <a:r>
              <a:rPr dirty="0" sz="1750">
                <a:latin typeface="Times New Roman"/>
                <a:cs typeface="Times New Roman"/>
              </a:rPr>
              <a:t>ASSISTANT</a:t>
            </a:r>
            <a:r>
              <a:rPr dirty="0" sz="1750" spc="-8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PROFESSOR, </a:t>
            </a:r>
            <a:r>
              <a:rPr dirty="0" sz="1750">
                <a:latin typeface="Times New Roman"/>
                <a:cs typeface="Times New Roman"/>
              </a:rPr>
              <a:t>COMPUTER</a:t>
            </a:r>
            <a:r>
              <a:rPr dirty="0" sz="1750" spc="-3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SCIENCE</a:t>
            </a:r>
            <a:r>
              <a:rPr dirty="0" sz="1750" spc="-25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&amp; </a:t>
            </a:r>
            <a:r>
              <a:rPr dirty="0" sz="1750" spc="-10">
                <a:latin typeface="Times New Roman"/>
                <a:cs typeface="Times New Roman"/>
              </a:rPr>
              <a:t>ENGINEERING</a:t>
            </a:r>
            <a:endParaRPr sz="175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03" y="1120014"/>
            <a:ext cx="9576261" cy="2469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8910" y="3242402"/>
            <a:ext cx="4462780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900" b="0">
                <a:latin typeface="Times New Roman"/>
                <a:cs typeface="Times New Roman"/>
              </a:rPr>
              <a:t>THANK</a:t>
            </a:r>
            <a:r>
              <a:rPr dirty="0" sz="5900" spc="-235" b="0">
                <a:latin typeface="Times New Roman"/>
                <a:cs typeface="Times New Roman"/>
              </a:rPr>
              <a:t> </a:t>
            </a:r>
            <a:r>
              <a:rPr dirty="0" sz="5900" spc="-25" b="0">
                <a:latin typeface="Times New Roman"/>
                <a:cs typeface="Times New Roman"/>
              </a:rPr>
              <a:t>YOU</a:t>
            </a:r>
            <a:endParaRPr sz="5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3714" y="2413429"/>
            <a:ext cx="8439150" cy="258572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403860" marR="5080" indent="-391795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40386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2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deep</a:t>
            </a:r>
            <a:r>
              <a:rPr dirty="0" sz="2200" spc="2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20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domain</a:t>
            </a:r>
            <a:r>
              <a:rPr dirty="0" sz="2200" spc="2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encompasses</a:t>
            </a:r>
            <a:r>
              <a:rPr dirty="0" sz="2200" spc="2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1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subset</a:t>
            </a:r>
            <a:r>
              <a:rPr dirty="0" sz="2200" spc="2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2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machine</a:t>
            </a:r>
            <a:r>
              <a:rPr dirty="0" sz="2200" spc="2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learning </a:t>
            </a:r>
            <a:r>
              <a:rPr dirty="0" sz="2200">
                <a:latin typeface="Times New Roman"/>
                <a:cs typeface="Times New Roman"/>
              </a:rPr>
              <a:t>techniques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inspired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1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structure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function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human</a:t>
            </a:r>
            <a:r>
              <a:rPr dirty="0" sz="2200" spc="11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brain’s </a:t>
            </a:r>
            <a:r>
              <a:rPr dirty="0" sz="2200">
                <a:latin typeface="Times New Roman"/>
                <a:cs typeface="Times New Roman"/>
              </a:rPr>
              <a:t>neural</a:t>
            </a:r>
            <a:r>
              <a:rPr dirty="0" sz="2200" spc="3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networks.</a:t>
            </a:r>
            <a:r>
              <a:rPr dirty="0" sz="2200" spc="3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Deep</a:t>
            </a:r>
            <a:r>
              <a:rPr dirty="0" sz="2200" spc="3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learning</a:t>
            </a:r>
            <a:r>
              <a:rPr dirty="0" sz="2200" spc="3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models</a:t>
            </a:r>
            <a:r>
              <a:rPr dirty="0" sz="2200" spc="3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consist</a:t>
            </a:r>
            <a:r>
              <a:rPr dirty="0" sz="2200" spc="3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3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multiple</a:t>
            </a:r>
            <a:r>
              <a:rPr dirty="0" sz="2200" spc="3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layers</a:t>
            </a:r>
            <a:r>
              <a:rPr dirty="0" sz="2200" spc="34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of </a:t>
            </a:r>
            <a:r>
              <a:rPr dirty="0" sz="2200">
                <a:latin typeface="Times New Roman"/>
                <a:cs typeface="Times New Roman"/>
              </a:rPr>
              <a:t>interconnected</a:t>
            </a:r>
            <a:r>
              <a:rPr dirty="0" sz="2200" spc="12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nodes</a:t>
            </a:r>
            <a:r>
              <a:rPr dirty="0" sz="2200" spc="12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(neurons)</a:t>
            </a:r>
            <a:r>
              <a:rPr dirty="0" sz="2200" spc="13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that</a:t>
            </a:r>
            <a:r>
              <a:rPr dirty="0" sz="2200" spc="12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process</a:t>
            </a:r>
            <a:r>
              <a:rPr dirty="0" sz="2200" spc="12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12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learn</a:t>
            </a:r>
            <a:r>
              <a:rPr dirty="0" sz="2200" spc="13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110">
                <a:latin typeface="Times New Roman"/>
                <a:cs typeface="Times New Roman"/>
              </a:rPr>
              <a:t>  </a:t>
            </a:r>
            <a:r>
              <a:rPr dirty="0" sz="2200" spc="-20">
                <a:latin typeface="Times New Roman"/>
                <a:cs typeface="Times New Roman"/>
              </a:rPr>
              <a:t>data </a:t>
            </a:r>
            <a:r>
              <a:rPr dirty="0" sz="2200" spc="-10">
                <a:latin typeface="Times New Roman"/>
                <a:cs typeface="Times New Roman"/>
              </a:rPr>
              <a:t>representations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hierarchical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manner.</a:t>
            </a:r>
            <a:endParaRPr sz="2200">
              <a:latin typeface="Times New Roman"/>
              <a:cs typeface="Times New Roman"/>
            </a:endParaRPr>
          </a:p>
          <a:p>
            <a:pPr algn="just" marL="403860" marR="5715" indent="-391795">
              <a:lnSpc>
                <a:spcPts val="2380"/>
              </a:lnSpc>
              <a:spcBef>
                <a:spcPts val="869"/>
              </a:spcBef>
              <a:buFont typeface="Arial MT"/>
              <a:buChar char="•"/>
              <a:tabLst>
                <a:tab pos="403860" algn="l"/>
              </a:tabLst>
            </a:pPr>
            <a:r>
              <a:rPr dirty="0" sz="2200">
                <a:latin typeface="Times New Roman"/>
                <a:cs typeface="Times New Roman"/>
              </a:rPr>
              <a:t>These</a:t>
            </a:r>
            <a:r>
              <a:rPr dirty="0" sz="2200" spc="4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models</a:t>
            </a:r>
            <a:r>
              <a:rPr dirty="0" sz="2200" spc="4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excel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at</a:t>
            </a:r>
            <a:r>
              <a:rPr dirty="0" sz="2200" spc="3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tasks</a:t>
            </a:r>
            <a:r>
              <a:rPr dirty="0" sz="2200" spc="409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such</a:t>
            </a:r>
            <a:r>
              <a:rPr dirty="0" sz="2200" spc="4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as</a:t>
            </a:r>
            <a:r>
              <a:rPr dirty="0" sz="2200" spc="39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image</a:t>
            </a:r>
            <a:r>
              <a:rPr dirty="0" sz="2200" spc="4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4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speech</a:t>
            </a:r>
            <a:r>
              <a:rPr dirty="0" sz="2200" spc="43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recognition, </a:t>
            </a:r>
            <a:r>
              <a:rPr dirty="0" sz="2200">
                <a:latin typeface="Times New Roman"/>
                <a:cs typeface="Times New Roman"/>
              </a:rPr>
              <a:t>natural</a:t>
            </a:r>
            <a:r>
              <a:rPr dirty="0" sz="2200" spc="229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language</a:t>
            </a:r>
            <a:r>
              <a:rPr dirty="0" sz="2200" spc="23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processing,</a:t>
            </a:r>
            <a:r>
              <a:rPr dirty="0" sz="2200" spc="23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229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more,</a:t>
            </a:r>
            <a:r>
              <a:rPr dirty="0" sz="2200" spc="24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due</a:t>
            </a:r>
            <a:r>
              <a:rPr dirty="0" sz="2200" spc="23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24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their</a:t>
            </a:r>
            <a:r>
              <a:rPr dirty="0" sz="2200" spc="24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ability</a:t>
            </a:r>
            <a:r>
              <a:rPr dirty="0" sz="2200" spc="240">
                <a:latin typeface="Times New Roman"/>
                <a:cs typeface="Times New Roman"/>
              </a:rPr>
              <a:t>  </a:t>
            </a:r>
            <a:r>
              <a:rPr dirty="0" sz="2200" spc="-25">
                <a:latin typeface="Times New Roman"/>
                <a:cs typeface="Times New Roman"/>
              </a:rPr>
              <a:t>to </a:t>
            </a:r>
            <a:r>
              <a:rPr dirty="0" sz="2200" spc="-10">
                <a:latin typeface="Times New Roman"/>
                <a:cs typeface="Times New Roman"/>
              </a:rPr>
              <a:t>automatically</a:t>
            </a:r>
            <a:r>
              <a:rPr dirty="0" sz="2200" spc="-8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extract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intricate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patterns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features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from</a:t>
            </a:r>
            <a:r>
              <a:rPr dirty="0" sz="2200" spc="-6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large</a:t>
            </a:r>
            <a:r>
              <a:rPr dirty="0" sz="2200" spc="-9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datasets.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001F60"/>
                </a:solidFill>
              </a:rPr>
              <a:t>Domain</a:t>
            </a:r>
            <a:r>
              <a:rPr dirty="0" spc="-15">
                <a:solidFill>
                  <a:srgbClr val="001F60"/>
                </a:solidFill>
              </a:rPr>
              <a:t> </a:t>
            </a:r>
            <a:r>
              <a:rPr dirty="0" spc="-10">
                <a:solidFill>
                  <a:srgbClr val="001F60"/>
                </a:solidFill>
              </a:rPr>
              <a:t>Description: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486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10"/>
              </a:spcBef>
            </a:pPr>
            <a:r>
              <a:rPr dirty="0" spc="-10">
                <a:solidFill>
                  <a:srgbClr val="001F60"/>
                </a:solidFill>
              </a:rPr>
              <a:t>ABSTRACT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65097" y="2657322"/>
            <a:ext cx="8440420" cy="307594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403860" marR="6985" indent="-391795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403860" algn="l"/>
              </a:tabLst>
            </a:pPr>
            <a:r>
              <a:rPr dirty="0" sz="2200">
                <a:latin typeface="Times New Roman"/>
                <a:cs typeface="Times New Roman"/>
              </a:rPr>
              <a:t>Ocular</a:t>
            </a:r>
            <a:r>
              <a:rPr dirty="0" sz="2200" spc="3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disorders</a:t>
            </a:r>
            <a:r>
              <a:rPr dirty="0" sz="2200" spc="30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have</a:t>
            </a:r>
            <a:r>
              <a:rPr dirty="0" sz="2200" spc="3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become</a:t>
            </a:r>
            <a:r>
              <a:rPr dirty="0" sz="2200" spc="3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more</a:t>
            </a:r>
            <a:r>
              <a:rPr dirty="0" sz="2200" spc="3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prevalent</a:t>
            </a:r>
            <a:r>
              <a:rPr dirty="0" sz="2200" spc="3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throughout</a:t>
            </a:r>
            <a:r>
              <a:rPr dirty="0" sz="2200" spc="30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time,</a:t>
            </a:r>
            <a:r>
              <a:rPr dirty="0" sz="2200" spc="31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with </a:t>
            </a:r>
            <a:r>
              <a:rPr dirty="0" sz="2200">
                <a:latin typeface="Times New Roman"/>
                <a:cs typeface="Times New Roman"/>
              </a:rPr>
              <a:t>one</a:t>
            </a:r>
            <a:r>
              <a:rPr dirty="0" sz="2200" spc="1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1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causes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being</a:t>
            </a:r>
            <a:r>
              <a:rPr dirty="0" sz="2200" spc="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changes</a:t>
            </a:r>
            <a:r>
              <a:rPr dirty="0" sz="2200" spc="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1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human</a:t>
            </a:r>
            <a:r>
              <a:rPr dirty="0" sz="2200" spc="1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behaviour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patterns</a:t>
            </a:r>
            <a:r>
              <a:rPr dirty="0" sz="2200" spc="1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brought </a:t>
            </a:r>
            <a:r>
              <a:rPr dirty="0" sz="2200">
                <a:latin typeface="Times New Roman"/>
                <a:cs typeface="Times New Roman"/>
              </a:rPr>
              <a:t>on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by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technology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creation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technological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equipment.</a:t>
            </a:r>
            <a:endParaRPr sz="2200">
              <a:latin typeface="Times New Roman"/>
              <a:cs typeface="Times New Roman"/>
            </a:endParaRPr>
          </a:p>
          <a:p>
            <a:pPr algn="just" marL="404495" indent="-391795">
              <a:lnSpc>
                <a:spcPts val="2200"/>
              </a:lnSpc>
              <a:buFont typeface="Arial MT"/>
              <a:buChar char="•"/>
              <a:tabLst>
                <a:tab pos="404495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diagnosis</a:t>
            </a:r>
            <a:r>
              <a:rPr dirty="0" sz="2200" spc="7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ocular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pathology</a:t>
            </a:r>
            <a:r>
              <a:rPr dirty="0" sz="2200" spc="9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using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fundus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images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7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significant</a:t>
            </a:r>
            <a:endParaRPr sz="2200">
              <a:latin typeface="Times New Roman"/>
              <a:cs typeface="Times New Roman"/>
            </a:endParaRPr>
          </a:p>
          <a:p>
            <a:pPr algn="just" marL="403860">
              <a:lnSpc>
                <a:spcPts val="2375"/>
              </a:lnSpc>
            </a:pPr>
            <a:r>
              <a:rPr dirty="0" sz="2200" spc="-10">
                <a:latin typeface="Times New Roman"/>
                <a:cs typeface="Times New Roman"/>
              </a:rPr>
              <a:t>difficulty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health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care.</a:t>
            </a:r>
            <a:endParaRPr sz="2200">
              <a:latin typeface="Times New Roman"/>
              <a:cs typeface="Times New Roman"/>
            </a:endParaRPr>
          </a:p>
          <a:p>
            <a:pPr algn="just" marL="403860" marR="5080" indent="-391795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03860" algn="l"/>
              </a:tabLst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aim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our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project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develop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combination</a:t>
            </a:r>
            <a:r>
              <a:rPr dirty="0" sz="2200" spc="-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feature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extraction </a:t>
            </a:r>
            <a:r>
              <a:rPr dirty="0" sz="2200">
                <a:latin typeface="Times New Roman"/>
                <a:cs typeface="Times New Roman"/>
              </a:rPr>
              <a:t>methods</a:t>
            </a:r>
            <a:r>
              <a:rPr dirty="0" sz="2200" spc="3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and</a:t>
            </a:r>
            <a:r>
              <a:rPr dirty="0" sz="2200" spc="3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Neural</a:t>
            </a:r>
            <a:r>
              <a:rPr dirty="0" sz="2200" spc="3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Networks</a:t>
            </a:r>
            <a:r>
              <a:rPr dirty="0" sz="2200" spc="3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3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recognize</a:t>
            </a:r>
            <a:r>
              <a:rPr dirty="0" sz="2200" spc="3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common</a:t>
            </a:r>
            <a:r>
              <a:rPr dirty="0" sz="2200" spc="3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types</a:t>
            </a:r>
            <a:r>
              <a:rPr dirty="0" sz="2200" spc="3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32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visual </a:t>
            </a:r>
            <a:r>
              <a:rPr dirty="0" sz="2200">
                <a:latin typeface="Times New Roman"/>
                <a:cs typeface="Times New Roman"/>
              </a:rPr>
              <a:t>disorders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using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fundus</a:t>
            </a:r>
            <a:r>
              <a:rPr dirty="0" sz="2200" spc="-6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images.</a:t>
            </a:r>
            <a:endParaRPr sz="2200">
              <a:latin typeface="Times New Roman"/>
              <a:cs typeface="Times New Roman"/>
            </a:endParaRPr>
          </a:p>
          <a:p>
            <a:pPr algn="just" marL="404495" indent="-391795">
              <a:lnSpc>
                <a:spcPts val="2200"/>
              </a:lnSpc>
              <a:buFont typeface="Arial MT"/>
              <a:buChar char="•"/>
              <a:tabLst>
                <a:tab pos="404495" algn="l"/>
              </a:tabLst>
            </a:pPr>
            <a:r>
              <a:rPr dirty="0" sz="2200">
                <a:latin typeface="Times New Roman"/>
                <a:cs typeface="Times New Roman"/>
              </a:rPr>
              <a:t>Fundus</a:t>
            </a:r>
            <a:r>
              <a:rPr dirty="0" sz="2200" spc="33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photographs</a:t>
            </a:r>
            <a:r>
              <a:rPr dirty="0" sz="2200" spc="35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are</a:t>
            </a:r>
            <a:r>
              <a:rPr dirty="0" sz="2200" spc="34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ocular</a:t>
            </a:r>
            <a:r>
              <a:rPr dirty="0" sz="2200" spc="34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documentation</a:t>
            </a:r>
            <a:r>
              <a:rPr dirty="0" sz="2200" spc="335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that</a:t>
            </a:r>
            <a:r>
              <a:rPr dirty="0" sz="2200" spc="340">
                <a:latin typeface="Times New Roman"/>
                <a:cs typeface="Times New Roman"/>
              </a:rPr>
              <a:t>  </a:t>
            </a:r>
            <a:r>
              <a:rPr dirty="0" sz="2200">
                <a:latin typeface="Times New Roman"/>
                <a:cs typeface="Times New Roman"/>
              </a:rPr>
              <a:t>record</a:t>
            </a:r>
            <a:r>
              <a:rPr dirty="0" sz="2200" spc="345">
                <a:latin typeface="Times New Roman"/>
                <a:cs typeface="Times New Roman"/>
              </a:rPr>
              <a:t>  </a:t>
            </a:r>
            <a:r>
              <a:rPr dirty="0" sz="2200" spc="-25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algn="just" marL="403860">
              <a:lnSpc>
                <a:spcPts val="2510"/>
              </a:lnSpc>
            </a:pPr>
            <a:r>
              <a:rPr dirty="0" sz="2200">
                <a:latin typeface="Times New Roman"/>
                <a:cs typeface="Times New Roman"/>
              </a:rPr>
              <a:t>appearance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patient’s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retina.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0205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10"/>
              </a:spcBef>
            </a:pPr>
            <a:r>
              <a:rPr dirty="0" spc="-10"/>
              <a:t>Dataset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1666" y="2559172"/>
            <a:ext cx="8402320" cy="118427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69570" indent="-356870">
              <a:lnSpc>
                <a:spcPct val="100000"/>
              </a:lnSpc>
              <a:spcBef>
                <a:spcPts val="400"/>
              </a:spcBef>
              <a:buChar char="●"/>
              <a:tabLst>
                <a:tab pos="369570" algn="l"/>
              </a:tabLst>
            </a:pPr>
            <a:r>
              <a:rPr dirty="0" sz="1650">
                <a:latin typeface="Times New Roman"/>
                <a:cs typeface="Times New Roman"/>
              </a:rPr>
              <a:t>This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dataset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contains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7000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images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with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5000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training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images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and</a:t>
            </a:r>
            <a:r>
              <a:rPr dirty="0" sz="1650" spc="-3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1000</a:t>
            </a:r>
            <a:r>
              <a:rPr dirty="0" sz="1650" spc="-6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testing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images.</a:t>
            </a:r>
            <a:endParaRPr sz="1650">
              <a:latin typeface="Times New Roman"/>
              <a:cs typeface="Times New Roman"/>
            </a:endParaRPr>
          </a:p>
          <a:p>
            <a:pPr marL="368935" marR="5080" indent="-356870">
              <a:lnSpc>
                <a:spcPct val="115100"/>
              </a:lnSpc>
              <a:buChar char="●"/>
              <a:tabLst>
                <a:tab pos="368935" algn="l"/>
              </a:tabLst>
            </a:pPr>
            <a:r>
              <a:rPr dirty="0" sz="1650">
                <a:latin typeface="Times New Roman"/>
                <a:cs typeface="Times New Roman"/>
              </a:rPr>
              <a:t>This</a:t>
            </a:r>
            <a:r>
              <a:rPr dirty="0" sz="1650" spc="35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dataset</a:t>
            </a:r>
            <a:r>
              <a:rPr dirty="0" sz="1650" spc="36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contains</a:t>
            </a:r>
            <a:r>
              <a:rPr dirty="0" sz="1650" spc="37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various</a:t>
            </a:r>
            <a:r>
              <a:rPr dirty="0" sz="1650" spc="37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types</a:t>
            </a:r>
            <a:r>
              <a:rPr dirty="0" sz="1650" spc="37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of</a:t>
            </a:r>
            <a:r>
              <a:rPr dirty="0" sz="1650" spc="35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eye</a:t>
            </a:r>
            <a:r>
              <a:rPr dirty="0" sz="1650" spc="36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images</a:t>
            </a:r>
            <a:r>
              <a:rPr dirty="0" sz="1650" spc="37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such</a:t>
            </a:r>
            <a:r>
              <a:rPr dirty="0" sz="1650" spc="36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as</a:t>
            </a:r>
            <a:r>
              <a:rPr dirty="0" sz="1650" spc="37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Diabetes,</a:t>
            </a:r>
            <a:r>
              <a:rPr dirty="0" sz="1650" spc="37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Glaucoma,</a:t>
            </a:r>
            <a:r>
              <a:rPr dirty="0" sz="1650" spc="35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Cataract, </a:t>
            </a:r>
            <a:r>
              <a:rPr dirty="0" sz="1650">
                <a:latin typeface="Times New Roman"/>
                <a:cs typeface="Times New Roman"/>
              </a:rPr>
              <a:t>Related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Macular</a:t>
            </a:r>
            <a:r>
              <a:rPr dirty="0" sz="1650" spc="-65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Degeneration,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Myopia,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Hypertensive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Retinopathy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and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other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ones.</a:t>
            </a:r>
            <a:endParaRPr sz="1650">
              <a:latin typeface="Times New Roman"/>
              <a:cs typeface="Times New Roman"/>
            </a:endParaRPr>
          </a:p>
          <a:p>
            <a:pPr marL="369570" indent="-356870">
              <a:lnSpc>
                <a:spcPct val="100000"/>
              </a:lnSpc>
              <a:spcBef>
                <a:spcPts val="300"/>
              </a:spcBef>
              <a:buChar char="●"/>
              <a:tabLst>
                <a:tab pos="369570" algn="l"/>
              </a:tabLst>
            </a:pPr>
            <a:r>
              <a:rPr dirty="0" sz="1650">
                <a:latin typeface="Times New Roman"/>
                <a:cs typeface="Times New Roman"/>
              </a:rPr>
              <a:t>The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features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of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the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image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are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extracted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through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lbp</a:t>
            </a:r>
            <a:r>
              <a:rPr dirty="0" sz="1650" spc="-4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feature</a:t>
            </a:r>
            <a:r>
              <a:rPr dirty="0" sz="1650" spc="-30">
                <a:latin typeface="Times New Roman"/>
                <a:cs typeface="Times New Roman"/>
              </a:rPr>
              <a:t> </a:t>
            </a:r>
            <a:r>
              <a:rPr dirty="0" sz="1650" spc="-10">
                <a:latin typeface="Times New Roman"/>
                <a:cs typeface="Times New Roman"/>
              </a:rPr>
              <a:t>extractor.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82217" y="4373117"/>
            <a:ext cx="3741420" cy="1896110"/>
            <a:chOff x="982217" y="4373117"/>
            <a:chExt cx="3741420" cy="18961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845" y="4413214"/>
              <a:ext cx="3648744" cy="1848901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87551" y="4378451"/>
              <a:ext cx="3731260" cy="1885314"/>
            </a:xfrm>
            <a:custGeom>
              <a:avLst/>
              <a:gdLst/>
              <a:ahLst/>
              <a:cxnLst/>
              <a:rect l="l" t="t" r="r" b="b"/>
              <a:pathLst>
                <a:path w="3731260" h="1885314">
                  <a:moveTo>
                    <a:pt x="0" y="0"/>
                  </a:moveTo>
                  <a:lnTo>
                    <a:pt x="3730751" y="0"/>
                  </a:lnTo>
                  <a:lnTo>
                    <a:pt x="3730751" y="1885187"/>
                  </a:lnTo>
                  <a:lnTo>
                    <a:pt x="0" y="1885187"/>
                  </a:lnTo>
                  <a:lnTo>
                    <a:pt x="0" y="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4857750" y="4370070"/>
            <a:ext cx="4983480" cy="1903730"/>
            <a:chOff x="4857750" y="4370070"/>
            <a:chExt cx="4983480" cy="190373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2333" y="4379976"/>
              <a:ext cx="4829155" cy="186136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864608" y="4376928"/>
              <a:ext cx="4970145" cy="1889760"/>
            </a:xfrm>
            <a:custGeom>
              <a:avLst/>
              <a:gdLst/>
              <a:ahLst/>
              <a:cxnLst/>
              <a:rect l="l" t="t" r="r" b="b"/>
              <a:pathLst>
                <a:path w="4970145" h="1889760">
                  <a:moveTo>
                    <a:pt x="0" y="0"/>
                  </a:moveTo>
                  <a:lnTo>
                    <a:pt x="4969763" y="0"/>
                  </a:lnTo>
                  <a:lnTo>
                    <a:pt x="4969763" y="1889759"/>
                  </a:lnTo>
                  <a:lnTo>
                    <a:pt x="0" y="1889759"/>
                  </a:lnTo>
                  <a:lnTo>
                    <a:pt x="0" y="0"/>
                  </a:lnTo>
                  <a:close/>
                </a:path>
              </a:pathLst>
            </a:custGeom>
            <a:ln w="13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3261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10"/>
              </a:spcBef>
            </a:pPr>
            <a:r>
              <a:rPr dirty="0" spc="-95">
                <a:latin typeface="Calibri"/>
                <a:cs typeface="Calibri"/>
              </a:rPr>
              <a:t>Models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410209" marR="40640" indent="-398145">
              <a:lnSpc>
                <a:spcPct val="91500"/>
              </a:lnSpc>
              <a:spcBef>
                <a:spcPts val="320"/>
              </a:spcBef>
              <a:buClr>
                <a:srgbClr val="001F60"/>
              </a:buClr>
              <a:buSzPct val="104545"/>
              <a:buChar char="•"/>
              <a:tabLst>
                <a:tab pos="410209" algn="l"/>
              </a:tabLst>
            </a:pPr>
            <a:r>
              <a:rPr dirty="0" sz="2200"/>
              <a:t>VGG19</a:t>
            </a:r>
            <a:r>
              <a:rPr dirty="0" sz="2200" spc="20"/>
              <a:t> </a:t>
            </a:r>
            <a:r>
              <a:rPr dirty="0" sz="2200"/>
              <a:t>:</a:t>
            </a:r>
            <a:r>
              <a:rPr dirty="0" sz="2200" spc="10"/>
              <a:t> </a:t>
            </a:r>
            <a:r>
              <a:rPr dirty="0"/>
              <a:t>It</a:t>
            </a:r>
            <a:r>
              <a:rPr dirty="0" spc="10"/>
              <a:t> </a:t>
            </a:r>
            <a:r>
              <a:rPr dirty="0"/>
              <a:t>is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/>
              <a:t>convolutional neural</a:t>
            </a:r>
            <a:r>
              <a:rPr dirty="0" spc="5"/>
              <a:t> </a:t>
            </a:r>
            <a:r>
              <a:rPr dirty="0"/>
              <a:t>network</a:t>
            </a:r>
            <a:r>
              <a:rPr dirty="0" spc="35"/>
              <a:t> </a:t>
            </a:r>
            <a:r>
              <a:rPr dirty="0"/>
              <a:t>trained</a:t>
            </a:r>
            <a:r>
              <a:rPr dirty="0" spc="30"/>
              <a:t> </a:t>
            </a:r>
            <a:r>
              <a:rPr dirty="0"/>
              <a:t>on</a:t>
            </a:r>
            <a:r>
              <a:rPr dirty="0" spc="30"/>
              <a:t> </a:t>
            </a:r>
            <a:r>
              <a:rPr dirty="0"/>
              <a:t>a subset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 spc="-25"/>
              <a:t>the </a:t>
            </a:r>
            <a:r>
              <a:rPr dirty="0"/>
              <a:t>ImageNet</a:t>
            </a:r>
            <a:r>
              <a:rPr dirty="0" spc="5"/>
              <a:t> </a:t>
            </a:r>
            <a:r>
              <a:rPr dirty="0"/>
              <a:t>dataset,</a:t>
            </a:r>
            <a:r>
              <a:rPr dirty="0" spc="50"/>
              <a:t> </a:t>
            </a:r>
            <a:r>
              <a:rPr dirty="0"/>
              <a:t>a</a:t>
            </a:r>
            <a:r>
              <a:rPr dirty="0" spc="45"/>
              <a:t> </a:t>
            </a:r>
            <a:r>
              <a:rPr dirty="0"/>
              <a:t>collection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5"/>
              <a:t> </a:t>
            </a:r>
            <a:r>
              <a:rPr dirty="0"/>
              <a:t>over</a:t>
            </a:r>
            <a:r>
              <a:rPr dirty="0" spc="45"/>
              <a:t> </a:t>
            </a:r>
            <a:r>
              <a:rPr dirty="0"/>
              <a:t>14</a:t>
            </a:r>
            <a:r>
              <a:rPr dirty="0" spc="55"/>
              <a:t> </a:t>
            </a:r>
            <a:r>
              <a:rPr dirty="0"/>
              <a:t>million</a:t>
            </a:r>
            <a:r>
              <a:rPr dirty="0" spc="50"/>
              <a:t> </a:t>
            </a:r>
            <a:r>
              <a:rPr dirty="0"/>
              <a:t>images</a:t>
            </a:r>
            <a:r>
              <a:rPr dirty="0" spc="40"/>
              <a:t> </a:t>
            </a:r>
            <a:r>
              <a:rPr dirty="0"/>
              <a:t>belonging</a:t>
            </a:r>
            <a:r>
              <a:rPr dirty="0" spc="45"/>
              <a:t> </a:t>
            </a:r>
            <a:r>
              <a:rPr dirty="0"/>
              <a:t>to</a:t>
            </a:r>
            <a:r>
              <a:rPr dirty="0" spc="45"/>
              <a:t> </a:t>
            </a:r>
            <a:r>
              <a:rPr dirty="0" spc="-10"/>
              <a:t>22,000 </a:t>
            </a:r>
            <a:r>
              <a:rPr dirty="0"/>
              <a:t>categories.It</a:t>
            </a:r>
            <a:r>
              <a:rPr dirty="0" spc="-10"/>
              <a:t> </a:t>
            </a:r>
            <a:r>
              <a:rPr dirty="0"/>
              <a:t>has</a:t>
            </a:r>
            <a:r>
              <a:rPr dirty="0" spc="5"/>
              <a:t> </a:t>
            </a:r>
            <a:r>
              <a:rPr dirty="0"/>
              <a:t>138</a:t>
            </a:r>
            <a:r>
              <a:rPr dirty="0" spc="35"/>
              <a:t> </a:t>
            </a:r>
            <a:r>
              <a:rPr dirty="0"/>
              <a:t>million</a:t>
            </a:r>
            <a:r>
              <a:rPr dirty="0" spc="35"/>
              <a:t> </a:t>
            </a:r>
            <a:r>
              <a:rPr dirty="0"/>
              <a:t>parameters</a:t>
            </a:r>
            <a:r>
              <a:rPr dirty="0" spc="5"/>
              <a:t> </a:t>
            </a:r>
            <a:r>
              <a:rPr dirty="0"/>
              <a:t>with</a:t>
            </a:r>
            <a:r>
              <a:rPr dirty="0" spc="3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total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10"/>
              <a:t> </a:t>
            </a:r>
            <a:r>
              <a:rPr dirty="0"/>
              <a:t>19</a:t>
            </a:r>
            <a:r>
              <a:rPr dirty="0" spc="35"/>
              <a:t> </a:t>
            </a:r>
            <a:r>
              <a:rPr dirty="0"/>
              <a:t>layers</a:t>
            </a:r>
            <a:r>
              <a:rPr dirty="0" spc="25"/>
              <a:t> </a:t>
            </a:r>
            <a:r>
              <a:rPr dirty="0" spc="-10"/>
              <a:t>including weights.</a:t>
            </a:r>
            <a:endParaRPr sz="2200"/>
          </a:p>
          <a:p>
            <a:pPr marL="410209" marR="5080" indent="-384175">
              <a:lnSpc>
                <a:spcPct val="91500"/>
              </a:lnSpc>
              <a:spcBef>
                <a:spcPts val="880"/>
              </a:spcBef>
              <a:buSzPct val="105128"/>
              <a:buFont typeface="Arial MT"/>
              <a:buChar char="•"/>
              <a:tabLst>
                <a:tab pos="410209" algn="l"/>
              </a:tabLst>
            </a:pPr>
            <a:r>
              <a:rPr dirty="0"/>
              <a:t>ResNet50</a:t>
            </a:r>
            <a:r>
              <a:rPr dirty="0" spc="15"/>
              <a:t> </a:t>
            </a:r>
            <a:r>
              <a:rPr dirty="0"/>
              <a:t>:</a:t>
            </a:r>
            <a:r>
              <a:rPr dirty="0" spc="30"/>
              <a:t>  </a:t>
            </a:r>
            <a:r>
              <a:rPr dirty="0"/>
              <a:t>It</a:t>
            </a:r>
            <a:r>
              <a:rPr dirty="0" spc="-5"/>
              <a:t> </a:t>
            </a:r>
            <a:r>
              <a:rPr dirty="0"/>
              <a:t>is</a:t>
            </a:r>
            <a:r>
              <a:rPr dirty="0" spc="30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/>
              <a:t>convolutional</a:t>
            </a:r>
            <a:r>
              <a:rPr dirty="0" spc="30"/>
              <a:t> </a:t>
            </a:r>
            <a:r>
              <a:rPr dirty="0"/>
              <a:t>neural</a:t>
            </a:r>
            <a:r>
              <a:rPr dirty="0" spc="15"/>
              <a:t> </a:t>
            </a:r>
            <a:r>
              <a:rPr dirty="0"/>
              <a:t>network</a:t>
            </a:r>
            <a:r>
              <a:rPr dirty="0" spc="20"/>
              <a:t> </a:t>
            </a:r>
            <a:r>
              <a:rPr dirty="0"/>
              <a:t>that</a:t>
            </a:r>
            <a:r>
              <a:rPr dirty="0" spc="35"/>
              <a:t> </a:t>
            </a:r>
            <a:r>
              <a:rPr dirty="0"/>
              <a:t>is</a:t>
            </a:r>
            <a:r>
              <a:rPr dirty="0" spc="10"/>
              <a:t> </a:t>
            </a:r>
            <a:r>
              <a:rPr dirty="0"/>
              <a:t>50</a:t>
            </a:r>
            <a:r>
              <a:rPr dirty="0" spc="35"/>
              <a:t> </a:t>
            </a:r>
            <a:r>
              <a:rPr dirty="0"/>
              <a:t>layers</a:t>
            </a:r>
            <a:r>
              <a:rPr dirty="0" spc="5"/>
              <a:t> </a:t>
            </a:r>
            <a:r>
              <a:rPr dirty="0"/>
              <a:t>deep.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10"/>
              <a:t> </a:t>
            </a:r>
            <a:r>
              <a:rPr dirty="0" spc="-25"/>
              <a:t>7×7 </a:t>
            </a:r>
            <a:r>
              <a:rPr dirty="0"/>
              <a:t>kernel</a:t>
            </a:r>
            <a:r>
              <a:rPr dirty="0" spc="15"/>
              <a:t> </a:t>
            </a:r>
            <a:r>
              <a:rPr dirty="0"/>
              <a:t>convolution</a:t>
            </a:r>
            <a:r>
              <a:rPr dirty="0" spc="45"/>
              <a:t> </a:t>
            </a:r>
            <a:r>
              <a:rPr dirty="0"/>
              <a:t>alongside</a:t>
            </a:r>
            <a:r>
              <a:rPr dirty="0" spc="20"/>
              <a:t> </a:t>
            </a:r>
            <a:r>
              <a:rPr dirty="0"/>
              <a:t>64</a:t>
            </a:r>
            <a:r>
              <a:rPr dirty="0" spc="20"/>
              <a:t> </a:t>
            </a:r>
            <a:r>
              <a:rPr dirty="0"/>
              <a:t>other</a:t>
            </a:r>
            <a:r>
              <a:rPr dirty="0" spc="40"/>
              <a:t> </a:t>
            </a:r>
            <a:r>
              <a:rPr dirty="0"/>
              <a:t>kernels</a:t>
            </a:r>
            <a:r>
              <a:rPr dirty="0" spc="15"/>
              <a:t> </a:t>
            </a:r>
            <a:r>
              <a:rPr dirty="0"/>
              <a:t>with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15"/>
              <a:t> </a:t>
            </a:r>
            <a:r>
              <a:rPr dirty="0"/>
              <a:t>2-sized</a:t>
            </a:r>
            <a:r>
              <a:rPr dirty="0" spc="45"/>
              <a:t> </a:t>
            </a:r>
            <a:r>
              <a:rPr dirty="0"/>
              <a:t>stride.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35"/>
              <a:t> </a:t>
            </a:r>
            <a:r>
              <a:rPr dirty="0" spc="-25"/>
              <a:t>max </a:t>
            </a:r>
            <a:r>
              <a:rPr dirty="0"/>
              <a:t>pooling</a:t>
            </a:r>
            <a:r>
              <a:rPr dirty="0" spc="30"/>
              <a:t> </a:t>
            </a:r>
            <a:r>
              <a:rPr dirty="0"/>
              <a:t>layer</a:t>
            </a:r>
            <a:r>
              <a:rPr dirty="0" spc="35"/>
              <a:t> </a:t>
            </a:r>
            <a:r>
              <a:rPr dirty="0"/>
              <a:t>with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35"/>
              <a:t> </a:t>
            </a:r>
            <a:r>
              <a:rPr dirty="0"/>
              <a:t>2-sized</a:t>
            </a:r>
            <a:r>
              <a:rPr dirty="0" spc="25"/>
              <a:t> </a:t>
            </a:r>
            <a:r>
              <a:rPr dirty="0"/>
              <a:t>stride.</a:t>
            </a:r>
            <a:r>
              <a:rPr dirty="0" spc="5"/>
              <a:t> </a:t>
            </a:r>
            <a:r>
              <a:rPr dirty="0"/>
              <a:t>9</a:t>
            </a:r>
            <a:r>
              <a:rPr dirty="0" spc="40"/>
              <a:t> </a:t>
            </a:r>
            <a:r>
              <a:rPr dirty="0"/>
              <a:t>more</a:t>
            </a:r>
            <a:r>
              <a:rPr dirty="0" spc="15"/>
              <a:t> </a:t>
            </a:r>
            <a:r>
              <a:rPr dirty="0" spc="-10"/>
              <a:t>layers—</a:t>
            </a:r>
            <a:r>
              <a:rPr dirty="0"/>
              <a:t>3×3,64</a:t>
            </a:r>
            <a:r>
              <a:rPr dirty="0" spc="20"/>
              <a:t> </a:t>
            </a:r>
            <a:r>
              <a:rPr dirty="0"/>
              <a:t>kernel</a:t>
            </a:r>
            <a:r>
              <a:rPr dirty="0" spc="15"/>
              <a:t> </a:t>
            </a:r>
            <a:r>
              <a:rPr dirty="0" spc="-10"/>
              <a:t>convolution, </a:t>
            </a:r>
            <a:r>
              <a:rPr dirty="0"/>
              <a:t>another</a:t>
            </a:r>
            <a:r>
              <a:rPr dirty="0" spc="50"/>
              <a:t> </a:t>
            </a:r>
            <a:r>
              <a:rPr dirty="0"/>
              <a:t>with</a:t>
            </a:r>
            <a:r>
              <a:rPr dirty="0" spc="60"/>
              <a:t> </a:t>
            </a:r>
            <a:r>
              <a:rPr dirty="0"/>
              <a:t>1×1,64</a:t>
            </a:r>
            <a:r>
              <a:rPr dirty="0" spc="55"/>
              <a:t> </a:t>
            </a:r>
            <a:r>
              <a:rPr dirty="0"/>
              <a:t>kernels,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60"/>
              <a:t> </a:t>
            </a:r>
            <a:r>
              <a:rPr dirty="0"/>
              <a:t>a</a:t>
            </a:r>
            <a:r>
              <a:rPr dirty="0" spc="55"/>
              <a:t> </a:t>
            </a:r>
            <a:r>
              <a:rPr dirty="0"/>
              <a:t>third</a:t>
            </a:r>
            <a:r>
              <a:rPr dirty="0" spc="35"/>
              <a:t> </a:t>
            </a:r>
            <a:r>
              <a:rPr dirty="0"/>
              <a:t>with</a:t>
            </a:r>
            <a:r>
              <a:rPr dirty="0" spc="35"/>
              <a:t> </a:t>
            </a:r>
            <a:r>
              <a:rPr dirty="0"/>
              <a:t>1×1,256</a:t>
            </a:r>
            <a:r>
              <a:rPr dirty="0" spc="35"/>
              <a:t> </a:t>
            </a:r>
            <a:r>
              <a:rPr dirty="0" spc="-10"/>
              <a:t>kernels.</a:t>
            </a:r>
          </a:p>
          <a:p>
            <a:pPr algn="just" marL="410209" marR="137160" indent="-384175">
              <a:lnSpc>
                <a:spcPct val="91400"/>
              </a:lnSpc>
              <a:spcBef>
                <a:spcPts val="935"/>
              </a:spcBef>
              <a:buSzPct val="105128"/>
              <a:buFont typeface="Arial MT"/>
              <a:buChar char="•"/>
              <a:tabLst>
                <a:tab pos="410209" algn="l"/>
                <a:tab pos="412115" algn="l"/>
              </a:tabLst>
            </a:pPr>
            <a:r>
              <a:rPr dirty="0">
                <a:latin typeface="Times New Roman"/>
                <a:cs typeface="Times New Roman"/>
              </a:rPr>
              <a:t>	Vision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Transformer</a:t>
            </a:r>
            <a:r>
              <a:rPr dirty="0" spc="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dirty="0" spc="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</a:t>
            </a:r>
            <a:r>
              <a:rPr dirty="0" spc="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applies</a:t>
            </a:r>
            <a:r>
              <a:rPr dirty="0" spc="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Transformer-</a:t>
            </a:r>
            <a:r>
              <a:rPr dirty="0">
                <a:latin typeface="Times New Roman"/>
                <a:cs typeface="Times New Roman"/>
              </a:rPr>
              <a:t>like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design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dirty="0" spc="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selected</a:t>
            </a:r>
            <a:r>
              <a:rPr dirty="0" spc="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areas</a:t>
            </a:r>
            <a:r>
              <a:rPr dirty="0" spc="50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of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dirty="0" spc="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picture.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sequence</a:t>
            </a:r>
            <a:r>
              <a:rPr dirty="0" spc="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dirty="0" spc="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vectors</a:t>
            </a:r>
            <a:r>
              <a:rPr dirty="0" spc="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dirty="0" spc="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created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dirty="0" spc="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dividing</a:t>
            </a:r>
            <a:r>
              <a:rPr dirty="0" spc="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picture</a:t>
            </a:r>
            <a:r>
              <a:rPr dirty="0" spc="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into</a:t>
            </a:r>
            <a:r>
              <a:rPr dirty="0" spc="5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fixed- </a:t>
            </a:r>
            <a:r>
              <a:rPr dirty="0">
                <a:latin typeface="Times New Roman"/>
                <a:cs typeface="Times New Roman"/>
              </a:rPr>
              <a:t>size</a:t>
            </a:r>
            <a:r>
              <a:rPr dirty="0" spc="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patches,</a:t>
            </a:r>
            <a:r>
              <a:rPr dirty="0" spc="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linearly</a:t>
            </a:r>
            <a:r>
              <a:rPr dirty="0" spc="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embedding</a:t>
            </a:r>
            <a:r>
              <a:rPr dirty="0" spc="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each</a:t>
            </a:r>
            <a:r>
              <a:rPr dirty="0" spc="8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one,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adding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position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embeddings,</a:t>
            </a:r>
            <a:r>
              <a:rPr dirty="0" spc="65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and </a:t>
            </a:r>
            <a:r>
              <a:rPr dirty="0">
                <a:latin typeface="Times New Roman"/>
                <a:cs typeface="Times New Roman"/>
              </a:rPr>
              <a:t>then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feeding</a:t>
            </a:r>
            <a:r>
              <a:rPr dirty="0" spc="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dirty="0" spc="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assembled</a:t>
            </a:r>
            <a:r>
              <a:rPr dirty="0" spc="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vectors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dirty="0" spc="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conventional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Transformer</a:t>
            </a:r>
            <a:r>
              <a:rPr dirty="0" spc="8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encoder.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0" y="1457705"/>
          <a:ext cx="10134600" cy="4845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0290"/>
                <a:gridCol w="2466340"/>
                <a:gridCol w="2519679"/>
                <a:gridCol w="2012315"/>
                <a:gridCol w="2012315"/>
              </a:tblGrid>
              <a:tr h="1048385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65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7175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65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65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65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MERITS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65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DEMERIST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</a:tr>
              <a:tr h="1910714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4800" spc="-50">
                          <a:latin typeface="Times New Roman"/>
                          <a:cs typeface="Times New Roman"/>
                        </a:rPr>
                        <a:t>1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002030" indent="46990">
                        <a:lnSpc>
                          <a:spcPct val="102699"/>
                        </a:lnSpc>
                        <a:spcBef>
                          <a:spcPts val="325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dirty="0" sz="14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Transfer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45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Strategy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8425" marR="387985">
                        <a:lnSpc>
                          <a:spcPts val="1789"/>
                        </a:lnSpc>
                        <a:spcBef>
                          <a:spcPts val="55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4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Diagnose</a:t>
                      </a:r>
                      <a:r>
                        <a:rPr dirty="0" sz="145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70">
                          <a:latin typeface="Times New Roman"/>
                          <a:cs typeface="Times New Roman"/>
                        </a:rPr>
                        <a:t>Eye Related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Conditions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ts val="1705"/>
                        </a:lnSpc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45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Diseases:</a:t>
                      </a:r>
                      <a:r>
                        <a:rPr dirty="0" sz="14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5">
                          <a:latin typeface="Times New Roman"/>
                          <a:cs typeface="Times New Roman"/>
                        </a:rPr>
                        <a:t>An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just" marL="98425" marR="1106170">
                        <a:lnSpc>
                          <a:spcPct val="102400"/>
                        </a:lnSpc>
                        <a:spcBef>
                          <a:spcPts val="5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dirty="0" sz="145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0">
                          <a:latin typeface="Times New Roman"/>
                          <a:cs typeface="Times New Roman"/>
                        </a:rPr>
                        <a:t>Based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45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Low-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Quality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Fundus</a:t>
                      </a:r>
                      <a:r>
                        <a:rPr dirty="0" sz="145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Images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189355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Convolutional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dirty="0" sz="14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Network (CNN)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948055">
                        <a:lnSpc>
                          <a:spcPct val="102699"/>
                        </a:lnSpc>
                        <a:spcBef>
                          <a:spcPts val="325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dirty="0" sz="145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5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resources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869950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Overfitting</a:t>
                      </a:r>
                      <a:r>
                        <a:rPr dirty="0" sz="145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5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Limited adaptivity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</a:tr>
              <a:tr h="188658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4400" spc="-50">
                          <a:latin typeface="Times New Roman"/>
                          <a:cs typeface="Times New Roman"/>
                        </a:rPr>
                        <a:t>2</a:t>
                      </a: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979169" indent="36195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Novel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Meibomian</a:t>
                      </a:r>
                      <a:r>
                        <a:rPr dirty="0" sz="145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0">
                          <a:latin typeface="Times New Roman"/>
                          <a:cs typeface="Times New Roman"/>
                        </a:rPr>
                        <a:t>Gland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Morphology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Analytic</a:t>
                      </a:r>
                      <a:r>
                        <a:rPr dirty="0" sz="145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4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4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6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Convolutional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dirty="0" sz="14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Network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189355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Convolutional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dirty="0" sz="14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Network (CNN)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1064260">
                        <a:lnSpc>
                          <a:spcPct val="102800"/>
                        </a:lnSpc>
                        <a:spcBef>
                          <a:spcPts val="325"/>
                        </a:spcBef>
                      </a:pP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Automated analysis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723900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Dependency</a:t>
                      </a:r>
                      <a:r>
                        <a:rPr dirty="0" sz="145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5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dirty="0" sz="14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Quality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0" y="1515617"/>
          <a:ext cx="10134600" cy="4392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7905"/>
                <a:gridCol w="2465705"/>
                <a:gridCol w="2550794"/>
                <a:gridCol w="2011045"/>
                <a:gridCol w="2011045"/>
              </a:tblGrid>
              <a:tr h="1048385"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650" spc="-2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7175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65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65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ALGORITHM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3835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65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MERITS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65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DEMERIST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3"/>
                    </a:solidFill>
                  </a:tcPr>
                </a:tc>
              </a:tr>
              <a:tr h="1457960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4800" spc="-50">
                          <a:latin typeface="Times New Roman"/>
                          <a:cs typeface="Times New Roman"/>
                        </a:rPr>
                        <a:t>3</a:t>
                      </a:r>
                      <a:endParaRPr sz="4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817244" indent="36195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4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Novel</a:t>
                      </a:r>
                      <a:r>
                        <a:rPr dirty="0" sz="145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4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Ocular</a:t>
                      </a:r>
                      <a:r>
                        <a:rPr dirty="0" sz="14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Surface Temperature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Measurement</a:t>
                      </a:r>
                      <a:r>
                        <a:rPr dirty="0" sz="145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Tracking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285875">
                        <a:lnSpc>
                          <a:spcPct val="102800"/>
                        </a:lnSpc>
                        <a:spcBef>
                          <a:spcPts val="325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Visual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5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450" spc="5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dirty="0" sz="145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Ranking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876300">
                        <a:lnSpc>
                          <a:spcPct val="102800"/>
                        </a:lnSpc>
                        <a:spcBef>
                          <a:spcPts val="325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Non-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Invasive Monitoring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859790">
                        <a:lnSpc>
                          <a:spcPct val="102800"/>
                        </a:lnSpc>
                        <a:spcBef>
                          <a:spcPts val="325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dirty="0" sz="14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Precision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9"/>
                    </a:solidFill>
                  </a:tcPr>
                </a:tc>
              </a:tr>
              <a:tr h="188658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4400" spc="-50">
                          <a:latin typeface="Times New Roman"/>
                          <a:cs typeface="Times New Roman"/>
                        </a:rPr>
                        <a:t>4</a:t>
                      </a: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899794" indent="36195">
                        <a:lnSpc>
                          <a:spcPct val="102499"/>
                        </a:lnSpc>
                        <a:spcBef>
                          <a:spcPts val="330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45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Optimal</a:t>
                      </a:r>
                      <a:r>
                        <a:rPr dirty="0" sz="145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Visual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Fatigue</a:t>
                      </a:r>
                      <a:r>
                        <a:rPr dirty="0" sz="145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Relief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45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Workers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Considering</a:t>
                      </a:r>
                      <a:r>
                        <a:rPr dirty="0" sz="145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0">
                          <a:latin typeface="Times New Roman"/>
                          <a:cs typeface="Times New Roman"/>
                        </a:rPr>
                        <a:t>Rest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45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Allocation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276985">
                        <a:lnSpc>
                          <a:spcPct val="102800"/>
                        </a:lnSpc>
                        <a:spcBef>
                          <a:spcPts val="325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Analytic</a:t>
                      </a:r>
                      <a:r>
                        <a:rPr dirty="0" sz="1450" spc="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model development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1002030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Customized </a:t>
                      </a:r>
                      <a:r>
                        <a:rPr dirty="0" sz="1450">
                          <a:latin typeface="Times New Roman"/>
                          <a:cs typeface="Times New Roman"/>
                        </a:rPr>
                        <a:t>Rest</a:t>
                      </a:r>
                      <a:r>
                        <a:rPr dirty="0" sz="14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Allocation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lstStyle/>
                    <a:p>
                      <a:pPr marL="100330" marR="771525">
                        <a:lnSpc>
                          <a:spcPct val="102400"/>
                        </a:lnSpc>
                        <a:spcBef>
                          <a:spcPts val="330"/>
                        </a:spcBef>
                      </a:pPr>
                      <a:r>
                        <a:rPr dirty="0" sz="1450">
                          <a:latin typeface="Times New Roman"/>
                          <a:cs typeface="Times New Roman"/>
                        </a:rPr>
                        <a:t>Privacy</a:t>
                      </a:r>
                      <a:r>
                        <a:rPr dirty="0" sz="145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5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dirty="0" sz="1450" spc="-10">
                          <a:latin typeface="Times New Roman"/>
                          <a:cs typeface="Times New Roman"/>
                        </a:rPr>
                        <a:t>Ethical Considerations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486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10"/>
              </a:spcBef>
            </a:pPr>
            <a:r>
              <a:rPr dirty="0"/>
              <a:t>Architecture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140"/>
              <a:t> </a:t>
            </a:r>
            <a:r>
              <a:rPr dirty="0"/>
              <a:t>VGG</a:t>
            </a:r>
            <a:r>
              <a:rPr dirty="0" spc="-50"/>
              <a:t> </a:t>
            </a:r>
            <a:r>
              <a:rPr dirty="0" spc="-25"/>
              <a:t>19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2391155"/>
            <a:ext cx="7525511" cy="376275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57312" y="6211581"/>
            <a:ext cx="3129280" cy="1416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000">
                <a:solidFill>
                  <a:srgbClr val="0562C1"/>
                </a:solidFill>
                <a:latin typeface="Arial MT"/>
                <a:cs typeface="Arial MT"/>
              </a:rPr>
              <a:t>This</a:t>
            </a:r>
            <a:r>
              <a:rPr dirty="0" sz="1000" spc="-40">
                <a:solidFill>
                  <a:srgbClr val="0562C1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562C1"/>
                </a:solidFill>
                <a:latin typeface="Arial MT"/>
                <a:cs typeface="Arial MT"/>
              </a:rPr>
              <a:t>Photo</a:t>
            </a:r>
            <a:r>
              <a:rPr dirty="0" sz="1000" spc="-35">
                <a:solidFill>
                  <a:srgbClr val="0562C1"/>
                </a:solidFill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by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Unknown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Author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licensed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under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0562C1"/>
                </a:solidFill>
                <a:latin typeface="Arial MT"/>
                <a:cs typeface="Arial MT"/>
              </a:rPr>
              <a:t>CC</a:t>
            </a:r>
            <a:r>
              <a:rPr dirty="0" sz="1000" spc="-35">
                <a:solidFill>
                  <a:srgbClr val="0562C1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0562C1"/>
                </a:solidFill>
                <a:latin typeface="Arial MT"/>
                <a:cs typeface="Arial MT"/>
              </a:rPr>
              <a:t>BY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28700" y="6153911"/>
            <a:ext cx="3415665" cy="254635"/>
          </a:xfrm>
          <a:custGeom>
            <a:avLst/>
            <a:gdLst/>
            <a:ahLst/>
            <a:cxnLst/>
            <a:rect l="l" t="t" r="r" b="b"/>
            <a:pathLst>
              <a:path w="3415665" h="254635">
                <a:moveTo>
                  <a:pt x="3415283" y="254507"/>
                </a:moveTo>
                <a:lnTo>
                  <a:pt x="0" y="254507"/>
                </a:lnTo>
                <a:lnTo>
                  <a:pt x="0" y="0"/>
                </a:lnTo>
                <a:lnTo>
                  <a:pt x="3415283" y="0"/>
                </a:lnTo>
                <a:lnTo>
                  <a:pt x="3415283" y="254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220480" y="6107643"/>
            <a:ext cx="165481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b="1">
                <a:latin typeface="Times New Roman"/>
                <a:cs typeface="Times New Roman"/>
              </a:rPr>
              <a:t>Existing</a:t>
            </a:r>
            <a:r>
              <a:rPr dirty="0" sz="1950" spc="60" b="1">
                <a:latin typeface="Times New Roman"/>
                <a:cs typeface="Times New Roman"/>
              </a:rPr>
              <a:t> </a:t>
            </a:r>
            <a:r>
              <a:rPr dirty="0" sz="1950" spc="-20" b="1">
                <a:latin typeface="Times New Roman"/>
                <a:cs typeface="Times New Roman"/>
              </a:rPr>
              <a:t>Model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8486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10"/>
              </a:spcBef>
            </a:pPr>
            <a:r>
              <a:rPr dirty="0"/>
              <a:t>Architecture</a:t>
            </a:r>
            <a:r>
              <a:rPr dirty="0" spc="-155"/>
              <a:t> </a:t>
            </a:r>
            <a:r>
              <a:rPr dirty="0"/>
              <a:t>Of</a:t>
            </a:r>
            <a:r>
              <a:rPr dirty="0" spc="-250"/>
              <a:t> </a:t>
            </a:r>
            <a:r>
              <a:rPr dirty="0" spc="-10"/>
              <a:t>Algorithm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2391155"/>
            <a:ext cx="7525511" cy="376275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57312" y="6213372"/>
            <a:ext cx="290449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000">
                <a:solidFill>
                  <a:srgbClr val="0562C1"/>
                </a:solidFill>
                <a:latin typeface="Times New Roman"/>
                <a:cs typeface="Times New Roman"/>
              </a:rPr>
              <a:t>This</a:t>
            </a:r>
            <a:r>
              <a:rPr dirty="0" sz="1000" spc="-40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562C1"/>
                </a:solidFill>
                <a:latin typeface="Times New Roman"/>
                <a:cs typeface="Times New Roman"/>
              </a:rPr>
              <a:t>Photo</a:t>
            </a:r>
            <a:r>
              <a:rPr dirty="0" sz="1000" spc="-45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by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Unknown </a:t>
            </a:r>
            <a:r>
              <a:rPr dirty="0" sz="1000">
                <a:latin typeface="Times New Roman"/>
                <a:cs typeface="Times New Roman"/>
              </a:rPr>
              <a:t>Author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is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licensed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under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562C1"/>
                </a:solidFill>
                <a:latin typeface="Times New Roman"/>
                <a:cs typeface="Times New Roman"/>
              </a:rPr>
              <a:t>CC</a:t>
            </a:r>
            <a:r>
              <a:rPr dirty="0" sz="1000" spc="-10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0562C1"/>
                </a:solidFill>
                <a:latin typeface="Times New Roman"/>
                <a:cs typeface="Times New Roman"/>
              </a:rPr>
              <a:t>BY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28700" y="6153911"/>
            <a:ext cx="3415665" cy="254635"/>
          </a:xfrm>
          <a:custGeom>
            <a:avLst/>
            <a:gdLst/>
            <a:ahLst/>
            <a:cxnLst/>
            <a:rect l="l" t="t" r="r" b="b"/>
            <a:pathLst>
              <a:path w="3415665" h="254635">
                <a:moveTo>
                  <a:pt x="3415283" y="254507"/>
                </a:moveTo>
                <a:lnTo>
                  <a:pt x="0" y="254507"/>
                </a:lnTo>
                <a:lnTo>
                  <a:pt x="0" y="0"/>
                </a:lnTo>
                <a:lnTo>
                  <a:pt x="3415283" y="0"/>
                </a:lnTo>
                <a:lnTo>
                  <a:pt x="3415283" y="254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220480" y="6107643"/>
            <a:ext cx="323723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b="1">
                <a:latin typeface="Times New Roman"/>
                <a:cs typeface="Times New Roman"/>
              </a:rPr>
              <a:t>LOCAL</a:t>
            </a:r>
            <a:r>
              <a:rPr dirty="0" sz="1950" spc="75" b="1">
                <a:latin typeface="Times New Roman"/>
                <a:cs typeface="Times New Roman"/>
              </a:rPr>
              <a:t> </a:t>
            </a:r>
            <a:r>
              <a:rPr dirty="0" sz="1950" b="1">
                <a:latin typeface="Times New Roman"/>
                <a:cs typeface="Times New Roman"/>
              </a:rPr>
              <a:t>BINARY</a:t>
            </a:r>
            <a:r>
              <a:rPr dirty="0" sz="1950" spc="65" b="1">
                <a:latin typeface="Times New Roman"/>
                <a:cs typeface="Times New Roman"/>
              </a:rPr>
              <a:t> </a:t>
            </a:r>
            <a:r>
              <a:rPr dirty="0" sz="1950" spc="-10" b="1">
                <a:latin typeface="Times New Roman"/>
                <a:cs typeface="Times New Roman"/>
              </a:rPr>
              <a:t>PATTERN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ELCOT</dc:creator>
  <dc:title>Microsoft PowerPoint - Presentation</dc:title>
  <dcterms:created xsi:type="dcterms:W3CDTF">2024-03-06T04:27:21Z</dcterms:created>
  <dcterms:modified xsi:type="dcterms:W3CDTF">2024-03-06T04:27:21Z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2024-02-23T00:00:00Z</vt:filetime>
  </property>
  <property fmtid="{D5CDD505-2E9C-101B-9397-08002B2CF9AE}" pid="3" name="LastSaved">
    <vt:filetime>2024-03-06T00:00:00Z</vt:filetime>
  </property>
  <property fmtid="{D5CDD505-2E9C-101B-9397-08002B2CF9AE}" pid="4" name="Producer">
    <vt:lpwstr>Microsoft: Print To PDF</vt:lpwstr>
  </property>
</Properties>
</file>