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71" r:id="rId9"/>
    <p:sldId id="269" r:id="rId10"/>
    <p:sldId id="272" r:id="rId11"/>
    <p:sldId id="270" r:id="rId12"/>
    <p:sldId id="273" r:id="rId13"/>
    <p:sldId id="264" r:id="rId14"/>
    <p:sldId id="266" r:id="rId15"/>
    <p:sldId id="263" r:id="rId16"/>
    <p:sldId id="267" r:id="rId17"/>
    <p:sldId id="268" r:id="rId18"/>
    <p:sldId id="265" r:id="rId19"/>
  </p:sldIdLst>
  <p:sldSz cx="13817600" cy="7772400"/>
  <p:notesSz cx="10058400" cy="77724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967" userDrawn="1">
          <p15:clr>
            <a:srgbClr val="A4A3A4"/>
          </p15:clr>
        </p15:guide>
      </p15:sldGuideLst>
    </p:ext>
    <p:ext uri="{2D200454-40CA-4A62-9FC3-DE9A4176ACB9}">
      <p15:notesGuideLst xmlns:p15="http://schemas.microsoft.com/office/powerpoint/2012/main">
        <p15:guide id="1" orient="horz" pos="2448" userDrawn="1">
          <p15:clr>
            <a:srgbClr val="A4A3A4"/>
          </p15:clr>
        </p15:guide>
        <p15:guide id="2" pos="3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autoAdjust="0"/>
  </p:normalViewPr>
  <p:slideViewPr>
    <p:cSldViewPr>
      <p:cViewPr varScale="1">
        <p:scale>
          <a:sx n="65" d="100"/>
          <a:sy n="65" d="100"/>
        </p:scale>
        <p:origin x="612" y="72"/>
      </p:cViewPr>
      <p:guideLst>
        <p:guide orient="horz" pos="2880"/>
        <p:guide pos="29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0" d="100"/>
          <a:sy n="70" d="100"/>
        </p:scale>
        <p:origin x="1836" y="48"/>
      </p:cViewPr>
      <p:guideLst>
        <p:guide orient="horz" pos="2448"/>
        <p:guide pos="316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AB30897D-F996-4898-A4EA-A93BBA5FAF01}" type="datetimeFigureOut">
              <a:rPr lang="en-US" smtClean="0"/>
              <a:t>5/29/2024</a:t>
            </a:fld>
            <a:endParaRPr lang="en-US"/>
          </a:p>
        </p:txBody>
      </p:sp>
      <p:sp>
        <p:nvSpPr>
          <p:cNvPr id="4" name="Slide Image Placeholder 3"/>
          <p:cNvSpPr>
            <a:spLocks noGrp="1" noRot="1" noChangeAspect="1"/>
          </p:cNvSpPr>
          <p:nvPr>
            <p:ph type="sldImg" idx="2"/>
          </p:nvPr>
        </p:nvSpPr>
        <p:spPr>
          <a:xfrm>
            <a:off x="2698750" y="971550"/>
            <a:ext cx="4660900"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DC71E8B1-52C9-4233-B609-0D48377F504E}" type="slidenum">
              <a:rPr lang="en-US" smtClean="0"/>
              <a:t>‹#›</a:t>
            </a:fld>
            <a:endParaRPr lang="en-US"/>
          </a:p>
        </p:txBody>
      </p:sp>
    </p:spTree>
    <p:extLst>
      <p:ext uri="{BB962C8B-B14F-4D97-AF65-F5344CB8AC3E}">
        <p14:creationId xmlns:p14="http://schemas.microsoft.com/office/powerpoint/2010/main" val="2457846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971550"/>
            <a:ext cx="4660900" cy="26225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C71E8B1-52C9-4233-B609-0D48377F504E}" type="slidenum">
              <a:rPr lang="en-US" smtClean="0"/>
              <a:t>1</a:t>
            </a:fld>
            <a:endParaRPr lang="en-US"/>
          </a:p>
        </p:txBody>
      </p:sp>
    </p:spTree>
    <p:extLst>
      <p:ext uri="{BB962C8B-B14F-4D97-AF65-F5344CB8AC3E}">
        <p14:creationId xmlns:p14="http://schemas.microsoft.com/office/powerpoint/2010/main" val="222866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36320" y="2409444"/>
            <a:ext cx="11744960" cy="834972"/>
          </a:xfrm>
          <a:prstGeom prst="rect">
            <a:avLst/>
          </a:prstGeom>
        </p:spPr>
        <p:txBody>
          <a:bodyPr wrap="square" lIns="0" tIns="0" rIns="0" bIns="0">
            <a:spAutoFit/>
          </a:bodyPr>
          <a:lstStyle>
            <a:lvl1pPr>
              <a:defRPr sz="5426"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2072640" y="4352544"/>
            <a:ext cx="9672320" cy="412292"/>
          </a:xfrm>
          <a:prstGeom prst="rect">
            <a:avLst/>
          </a:prstGeom>
        </p:spPr>
        <p:txBody>
          <a:bodyPr wrap="square" lIns="0" tIns="0" rIns="0" bIns="0">
            <a:spAutoFit/>
          </a:bodyPr>
          <a:lstStyle>
            <a:lvl1pPr>
              <a:defRPr sz="2679"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911937" y="1128693"/>
            <a:ext cx="8079921" cy="834972"/>
          </a:xfrm>
        </p:spPr>
        <p:txBody>
          <a:bodyPr lIns="0" tIns="0" rIns="0" bIns="0"/>
          <a:lstStyle>
            <a:lvl1pPr>
              <a:defRPr sz="5426"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80130" y="2431850"/>
            <a:ext cx="11379457" cy="412292"/>
          </a:xfrm>
        </p:spPr>
        <p:txBody>
          <a:bodyPr lIns="0" tIns="0" rIns="0" bIns="0"/>
          <a:lstStyle>
            <a:lvl1pPr>
              <a:defRPr sz="2679"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911937" y="1128693"/>
            <a:ext cx="8079921" cy="834972"/>
          </a:xfrm>
        </p:spPr>
        <p:txBody>
          <a:bodyPr lIns="0" tIns="0" rIns="0" bIns="0"/>
          <a:lstStyle>
            <a:lvl1pPr>
              <a:defRPr sz="5426"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90880" y="1787652"/>
            <a:ext cx="6010656" cy="30008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116064" y="1787652"/>
            <a:ext cx="6010656" cy="30008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911937" y="1128693"/>
            <a:ext cx="8079921" cy="834972"/>
          </a:xfrm>
        </p:spPr>
        <p:txBody>
          <a:bodyPr lIns="0" tIns="0" rIns="0" bIns="0"/>
          <a:lstStyle>
            <a:lvl1pPr>
              <a:defRPr sz="5426"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1937" y="1128693"/>
            <a:ext cx="8079921" cy="607859"/>
          </a:xfrm>
          <a:prstGeom prst="rect">
            <a:avLst/>
          </a:prstGeom>
        </p:spPr>
        <p:txBody>
          <a:bodyPr wrap="square" lIns="0" tIns="0" rIns="0" bIns="0">
            <a:spAutoFit/>
          </a:bodyPr>
          <a:lstStyle>
            <a:lvl1pPr>
              <a:defRPr sz="3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80130" y="2431850"/>
            <a:ext cx="11379457" cy="300082"/>
          </a:xfrm>
          <a:prstGeom prst="rect">
            <a:avLst/>
          </a:prstGeom>
        </p:spPr>
        <p:txBody>
          <a:bodyPr wrap="square" lIns="0" tIns="0" rIns="0" bIns="0">
            <a:spAutoFit/>
          </a:bodyPr>
          <a:lstStyle>
            <a:lvl1pPr>
              <a:defRPr sz="195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697984" y="7228332"/>
            <a:ext cx="442163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90880" y="7228332"/>
            <a:ext cx="3178048"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5/29/2024</a:t>
            </a:fld>
            <a:endParaRPr lang="en-US"/>
          </a:p>
        </p:txBody>
      </p:sp>
      <p:sp>
        <p:nvSpPr>
          <p:cNvPr id="6" name="Holder 6"/>
          <p:cNvSpPr>
            <a:spLocks noGrp="1"/>
          </p:cNvSpPr>
          <p:nvPr>
            <p:ph type="sldNum" sz="quarter" idx="7"/>
          </p:nvPr>
        </p:nvSpPr>
        <p:spPr>
          <a:xfrm>
            <a:off x="9948672" y="7228332"/>
            <a:ext cx="3178048"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628056">
        <a:defRPr>
          <a:latin typeface="+mn-lt"/>
          <a:ea typeface="+mn-ea"/>
          <a:cs typeface="+mn-cs"/>
        </a:defRPr>
      </a:lvl2pPr>
      <a:lvl3pPr marL="1256111">
        <a:defRPr>
          <a:latin typeface="+mn-lt"/>
          <a:ea typeface="+mn-ea"/>
          <a:cs typeface="+mn-cs"/>
        </a:defRPr>
      </a:lvl3pPr>
      <a:lvl4pPr marL="1884167">
        <a:defRPr>
          <a:latin typeface="+mn-lt"/>
          <a:ea typeface="+mn-ea"/>
          <a:cs typeface="+mn-cs"/>
        </a:defRPr>
      </a:lvl4pPr>
      <a:lvl5pPr marL="2512223">
        <a:defRPr>
          <a:latin typeface="+mn-lt"/>
          <a:ea typeface="+mn-ea"/>
          <a:cs typeface="+mn-cs"/>
        </a:defRPr>
      </a:lvl5pPr>
      <a:lvl6pPr marL="3140278">
        <a:defRPr>
          <a:latin typeface="+mn-lt"/>
          <a:ea typeface="+mn-ea"/>
          <a:cs typeface="+mn-cs"/>
        </a:defRPr>
      </a:lvl6pPr>
      <a:lvl7pPr marL="3768334">
        <a:defRPr>
          <a:latin typeface="+mn-lt"/>
          <a:ea typeface="+mn-ea"/>
          <a:cs typeface="+mn-cs"/>
        </a:defRPr>
      </a:lvl7pPr>
      <a:lvl8pPr marL="4396389">
        <a:defRPr>
          <a:latin typeface="+mn-lt"/>
          <a:ea typeface="+mn-ea"/>
          <a:cs typeface="+mn-cs"/>
        </a:defRPr>
      </a:lvl8pPr>
      <a:lvl9pPr marL="5024445">
        <a:defRPr>
          <a:latin typeface="+mn-lt"/>
          <a:ea typeface="+mn-ea"/>
          <a:cs typeface="+mn-cs"/>
        </a:defRPr>
      </a:lvl9pPr>
    </p:bodyStyle>
    <p:otherStyle>
      <a:lvl1pPr marL="0">
        <a:defRPr>
          <a:latin typeface="+mn-lt"/>
          <a:ea typeface="+mn-ea"/>
          <a:cs typeface="+mn-cs"/>
        </a:defRPr>
      </a:lvl1pPr>
      <a:lvl2pPr marL="628056">
        <a:defRPr>
          <a:latin typeface="+mn-lt"/>
          <a:ea typeface="+mn-ea"/>
          <a:cs typeface="+mn-cs"/>
        </a:defRPr>
      </a:lvl2pPr>
      <a:lvl3pPr marL="1256111">
        <a:defRPr>
          <a:latin typeface="+mn-lt"/>
          <a:ea typeface="+mn-ea"/>
          <a:cs typeface="+mn-cs"/>
        </a:defRPr>
      </a:lvl3pPr>
      <a:lvl4pPr marL="1884167">
        <a:defRPr>
          <a:latin typeface="+mn-lt"/>
          <a:ea typeface="+mn-ea"/>
          <a:cs typeface="+mn-cs"/>
        </a:defRPr>
      </a:lvl4pPr>
      <a:lvl5pPr marL="2512223">
        <a:defRPr>
          <a:latin typeface="+mn-lt"/>
          <a:ea typeface="+mn-ea"/>
          <a:cs typeface="+mn-cs"/>
        </a:defRPr>
      </a:lvl5pPr>
      <a:lvl6pPr marL="3140278">
        <a:defRPr>
          <a:latin typeface="+mn-lt"/>
          <a:ea typeface="+mn-ea"/>
          <a:cs typeface="+mn-cs"/>
        </a:defRPr>
      </a:lvl6pPr>
      <a:lvl7pPr marL="3768334">
        <a:defRPr>
          <a:latin typeface="+mn-lt"/>
          <a:ea typeface="+mn-ea"/>
          <a:cs typeface="+mn-cs"/>
        </a:defRPr>
      </a:lvl7pPr>
      <a:lvl8pPr marL="4396389">
        <a:defRPr>
          <a:latin typeface="+mn-lt"/>
          <a:ea typeface="+mn-ea"/>
          <a:cs typeface="+mn-cs"/>
        </a:defRPr>
      </a:lvl8pPr>
      <a:lvl9pPr marL="5024445">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hyperlink" Target="https://devopedia.org/confusion-matrix"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rontiersin.org/articles/10.3389/fpls.2020.00141/full" TargetMode="External"/><Relationship Id="rId2" Type="http://schemas.openxmlformats.org/officeDocument/2006/relationships/image" Target="../media/image8.jpeg"/><Relationship Id="rId1" Type="http://schemas.openxmlformats.org/officeDocument/2006/relationships/slideLayout" Target="../slideLayouts/slideLayout5.xml"/><Relationship Id="rId5" Type="http://schemas.openxmlformats.org/officeDocument/2006/relationships/hyperlink" Target="https://strutive07.github.io/2020/02/06/BERT.Pre-training-of-Deep-Bidirectional-Transforme.html" TargetMode="Externa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764773"/>
            <a:ext cx="13817600" cy="1147977"/>
          </a:xfrm>
          <a:custGeom>
            <a:avLst/>
            <a:gdLst/>
            <a:ahLst/>
            <a:cxnLst/>
            <a:rect l="l" t="t" r="r" b="b"/>
            <a:pathLst>
              <a:path w="10058400" h="835660">
                <a:moveTo>
                  <a:pt x="10058400" y="835151"/>
                </a:moveTo>
                <a:lnTo>
                  <a:pt x="0" y="835151"/>
                </a:lnTo>
                <a:lnTo>
                  <a:pt x="0" y="0"/>
                </a:lnTo>
                <a:lnTo>
                  <a:pt x="10058400" y="0"/>
                </a:lnTo>
                <a:lnTo>
                  <a:pt x="10058400" y="835151"/>
                </a:lnTo>
                <a:close/>
              </a:path>
            </a:pathLst>
          </a:custGeom>
          <a:solidFill>
            <a:srgbClr val="8591BC"/>
          </a:solidFill>
        </p:spPr>
        <p:txBody>
          <a:bodyPr wrap="square" lIns="0" tIns="0" rIns="0" bIns="0" rtlCol="0"/>
          <a:lstStyle/>
          <a:p>
            <a:endParaRPr/>
          </a:p>
        </p:txBody>
      </p:sp>
      <p:sp>
        <p:nvSpPr>
          <p:cNvPr id="3" name="object 3"/>
          <p:cNvSpPr txBox="1"/>
          <p:nvPr/>
        </p:nvSpPr>
        <p:spPr>
          <a:xfrm>
            <a:off x="1286923" y="3630098"/>
            <a:ext cx="11250353" cy="1226086"/>
          </a:xfrm>
          <a:prstGeom prst="rect">
            <a:avLst/>
          </a:prstGeom>
        </p:spPr>
        <p:txBody>
          <a:bodyPr vert="horz" wrap="square" lIns="0" tIns="20936" rIns="0" bIns="0" rtlCol="0">
            <a:spAutoFit/>
          </a:bodyPr>
          <a:lstStyle/>
          <a:p>
            <a:pPr marL="17446">
              <a:spcBef>
                <a:spcPts val="165"/>
              </a:spcBef>
            </a:pPr>
            <a:r>
              <a:rPr sz="7830" dirty="0">
                <a:solidFill>
                  <a:srgbClr val="FFFFFF"/>
                </a:solidFill>
                <a:latin typeface="Times New Roman"/>
                <a:cs typeface="Times New Roman"/>
              </a:rPr>
              <a:t>Ocular</a:t>
            </a:r>
            <a:r>
              <a:rPr sz="7830" spc="-14" dirty="0">
                <a:solidFill>
                  <a:srgbClr val="FFFFFF"/>
                </a:solidFill>
                <a:latin typeface="Times New Roman"/>
                <a:cs typeface="Times New Roman"/>
              </a:rPr>
              <a:t> </a:t>
            </a:r>
            <a:r>
              <a:rPr sz="7830" dirty="0">
                <a:solidFill>
                  <a:srgbClr val="FFFFFF"/>
                </a:solidFill>
                <a:latin typeface="Times New Roman"/>
                <a:cs typeface="Times New Roman"/>
              </a:rPr>
              <a:t>Disease</a:t>
            </a:r>
            <a:r>
              <a:rPr sz="7830" spc="-21" dirty="0">
                <a:solidFill>
                  <a:srgbClr val="FFFFFF"/>
                </a:solidFill>
                <a:latin typeface="Times New Roman"/>
                <a:cs typeface="Times New Roman"/>
              </a:rPr>
              <a:t> </a:t>
            </a:r>
            <a:r>
              <a:rPr sz="7830" spc="-14" dirty="0">
                <a:solidFill>
                  <a:srgbClr val="FFFFFF"/>
                </a:solidFill>
                <a:latin typeface="Times New Roman"/>
                <a:cs typeface="Times New Roman"/>
              </a:rPr>
              <a:t>Recognition</a:t>
            </a:r>
            <a:endParaRPr sz="7830">
              <a:latin typeface="Times New Roman"/>
              <a:cs typeface="Times New Roman"/>
            </a:endParaRPr>
          </a:p>
        </p:txBody>
      </p:sp>
      <p:sp>
        <p:nvSpPr>
          <p:cNvPr id="4" name="object 4"/>
          <p:cNvSpPr txBox="1"/>
          <p:nvPr/>
        </p:nvSpPr>
        <p:spPr>
          <a:xfrm>
            <a:off x="8432257" y="5237957"/>
            <a:ext cx="4331957" cy="2037930"/>
          </a:xfrm>
          <a:prstGeom prst="rect">
            <a:avLst/>
          </a:prstGeom>
        </p:spPr>
        <p:txBody>
          <a:bodyPr vert="horz" wrap="square" lIns="0" tIns="16574" rIns="0" bIns="0" rtlCol="0">
            <a:spAutoFit/>
          </a:bodyPr>
          <a:lstStyle/>
          <a:p>
            <a:pPr marL="52338">
              <a:spcBef>
                <a:spcPts val="131"/>
              </a:spcBef>
            </a:pPr>
            <a:r>
              <a:rPr sz="3022" b="1" dirty="0">
                <a:solidFill>
                  <a:srgbClr val="8397AF"/>
                </a:solidFill>
                <a:latin typeface="Times New Roman"/>
                <a:cs typeface="Times New Roman"/>
              </a:rPr>
              <a:t>TEAM</a:t>
            </a:r>
            <a:r>
              <a:rPr sz="3022" b="1" spc="-41" dirty="0">
                <a:solidFill>
                  <a:srgbClr val="8397AF"/>
                </a:solidFill>
                <a:latin typeface="Times New Roman"/>
                <a:cs typeface="Times New Roman"/>
              </a:rPr>
              <a:t> </a:t>
            </a:r>
            <a:r>
              <a:rPr sz="3022" b="1" spc="-14" dirty="0">
                <a:solidFill>
                  <a:srgbClr val="8397AF"/>
                </a:solidFill>
                <a:latin typeface="Times New Roman"/>
                <a:cs typeface="Times New Roman"/>
              </a:rPr>
              <a:t>MEMBERS:</a:t>
            </a:r>
            <a:endParaRPr sz="3022" dirty="0">
              <a:latin typeface="Times New Roman"/>
              <a:cs typeface="Times New Roman"/>
            </a:endParaRPr>
          </a:p>
          <a:p>
            <a:pPr marL="17446" marR="6978">
              <a:lnSpc>
                <a:spcPct val="102699"/>
              </a:lnSpc>
              <a:spcBef>
                <a:spcPts val="2081"/>
              </a:spcBef>
            </a:pPr>
            <a:r>
              <a:rPr sz="2061" dirty="0">
                <a:latin typeface="Times New Roman"/>
                <a:cs typeface="Times New Roman"/>
              </a:rPr>
              <a:t>MADHUBALAN</a:t>
            </a:r>
            <a:r>
              <a:rPr sz="2061" spc="234" dirty="0">
                <a:latin typeface="Times New Roman"/>
                <a:cs typeface="Times New Roman"/>
              </a:rPr>
              <a:t> </a:t>
            </a:r>
            <a:r>
              <a:rPr sz="2061" dirty="0">
                <a:latin typeface="Times New Roman"/>
                <a:cs typeface="Times New Roman"/>
              </a:rPr>
              <a:t>M</a:t>
            </a:r>
            <a:r>
              <a:rPr sz="2061" spc="172" dirty="0">
                <a:latin typeface="Times New Roman"/>
                <a:cs typeface="Times New Roman"/>
              </a:rPr>
              <a:t> </a:t>
            </a:r>
            <a:r>
              <a:rPr sz="2061" spc="-14" dirty="0">
                <a:latin typeface="Times New Roman"/>
                <a:cs typeface="Times New Roman"/>
              </a:rPr>
              <a:t>(DSUG20104088) </a:t>
            </a:r>
            <a:r>
              <a:rPr sz="2061" dirty="0">
                <a:latin typeface="Times New Roman"/>
                <a:cs typeface="Times New Roman"/>
              </a:rPr>
              <a:t>MANO</a:t>
            </a:r>
            <a:r>
              <a:rPr sz="2061" spc="7" dirty="0">
                <a:latin typeface="Times New Roman"/>
                <a:cs typeface="Times New Roman"/>
              </a:rPr>
              <a:t> </a:t>
            </a:r>
            <a:r>
              <a:rPr sz="2061" dirty="0">
                <a:latin typeface="Times New Roman"/>
                <a:cs typeface="Times New Roman"/>
              </a:rPr>
              <a:t>A</a:t>
            </a:r>
            <a:r>
              <a:rPr sz="2061" spc="-34" dirty="0">
                <a:latin typeface="Times New Roman"/>
                <a:cs typeface="Times New Roman"/>
              </a:rPr>
              <a:t> </a:t>
            </a:r>
            <a:r>
              <a:rPr sz="2061" spc="-14" dirty="0">
                <a:latin typeface="Times New Roman"/>
                <a:cs typeface="Times New Roman"/>
              </a:rPr>
              <a:t>(DSUG20104093)</a:t>
            </a:r>
            <a:endParaRPr sz="2061" dirty="0">
              <a:latin typeface="Times New Roman"/>
              <a:cs typeface="Times New Roman"/>
            </a:endParaRPr>
          </a:p>
          <a:p>
            <a:pPr marL="17446" marR="395152">
              <a:lnSpc>
                <a:spcPct val="102699"/>
              </a:lnSpc>
            </a:pPr>
            <a:r>
              <a:rPr sz="2061" dirty="0">
                <a:latin typeface="Times New Roman"/>
                <a:cs typeface="Times New Roman"/>
              </a:rPr>
              <a:t>RAKESH</a:t>
            </a:r>
            <a:r>
              <a:rPr sz="2061" spc="117" dirty="0">
                <a:latin typeface="Times New Roman"/>
                <a:cs typeface="Times New Roman"/>
              </a:rPr>
              <a:t> </a:t>
            </a:r>
            <a:r>
              <a:rPr sz="2061" dirty="0">
                <a:latin typeface="Times New Roman"/>
                <a:cs typeface="Times New Roman"/>
              </a:rPr>
              <a:t>J</a:t>
            </a:r>
            <a:r>
              <a:rPr sz="2061" spc="103" dirty="0">
                <a:latin typeface="Times New Roman"/>
                <a:cs typeface="Times New Roman"/>
              </a:rPr>
              <a:t> </a:t>
            </a:r>
            <a:r>
              <a:rPr sz="2061" spc="-14" dirty="0">
                <a:latin typeface="Times New Roman"/>
                <a:cs typeface="Times New Roman"/>
              </a:rPr>
              <a:t>(DSUG20104124) </a:t>
            </a:r>
            <a:r>
              <a:rPr sz="2061" dirty="0">
                <a:latin typeface="Times New Roman"/>
                <a:cs typeface="Times New Roman"/>
              </a:rPr>
              <a:t>RAMKUMAR</a:t>
            </a:r>
            <a:r>
              <a:rPr sz="2061" spc="206" dirty="0">
                <a:latin typeface="Times New Roman"/>
                <a:cs typeface="Times New Roman"/>
              </a:rPr>
              <a:t> </a:t>
            </a:r>
            <a:r>
              <a:rPr sz="2061" dirty="0">
                <a:latin typeface="Times New Roman"/>
                <a:cs typeface="Times New Roman"/>
              </a:rPr>
              <a:t>R</a:t>
            </a:r>
            <a:r>
              <a:rPr sz="2061" spc="131" dirty="0">
                <a:latin typeface="Times New Roman"/>
                <a:cs typeface="Times New Roman"/>
              </a:rPr>
              <a:t> </a:t>
            </a:r>
            <a:r>
              <a:rPr sz="2061" spc="-14" dirty="0">
                <a:latin typeface="Times New Roman"/>
                <a:cs typeface="Times New Roman"/>
              </a:rPr>
              <a:t>(DSUG20104125)</a:t>
            </a:r>
            <a:endParaRPr sz="2061" dirty="0">
              <a:latin typeface="Times New Roman"/>
              <a:cs typeface="Times New Roman"/>
            </a:endParaRPr>
          </a:p>
        </p:txBody>
      </p:sp>
      <p:sp>
        <p:nvSpPr>
          <p:cNvPr id="5" name="object 5"/>
          <p:cNvSpPr txBox="1"/>
          <p:nvPr/>
        </p:nvSpPr>
        <p:spPr>
          <a:xfrm>
            <a:off x="744682" y="5095594"/>
            <a:ext cx="5402117" cy="2250361"/>
          </a:xfrm>
          <a:prstGeom prst="rect">
            <a:avLst/>
          </a:prstGeom>
        </p:spPr>
        <p:txBody>
          <a:bodyPr vert="horz" wrap="square" lIns="0" tIns="16574" rIns="0" bIns="0" rtlCol="0">
            <a:spAutoFit/>
          </a:bodyPr>
          <a:lstStyle/>
          <a:p>
            <a:pPr marL="17446">
              <a:spcBef>
                <a:spcPts val="131"/>
              </a:spcBef>
            </a:pPr>
            <a:r>
              <a:rPr sz="3022" b="1" spc="-14" dirty="0">
                <a:solidFill>
                  <a:srgbClr val="8397AF"/>
                </a:solidFill>
                <a:latin typeface="Times New Roman"/>
                <a:cs typeface="Times New Roman"/>
              </a:rPr>
              <a:t>GUIDE:</a:t>
            </a:r>
            <a:endParaRPr sz="3022" dirty="0">
              <a:latin typeface="Times New Roman"/>
              <a:cs typeface="Times New Roman"/>
            </a:endParaRPr>
          </a:p>
          <a:p>
            <a:pPr marL="191034" marR="6978">
              <a:lnSpc>
                <a:spcPct val="100600"/>
              </a:lnSpc>
              <a:spcBef>
                <a:spcPts val="2280"/>
              </a:spcBef>
            </a:pPr>
            <a:r>
              <a:rPr sz="2404" spc="-14" dirty="0">
                <a:latin typeface="Times New Roman"/>
                <a:cs typeface="Times New Roman"/>
              </a:rPr>
              <a:t>MR.V.GOKULA</a:t>
            </a:r>
            <a:r>
              <a:rPr lang="en-IN" sz="2404" spc="-14" dirty="0">
                <a:latin typeface="Times New Roman"/>
                <a:cs typeface="Times New Roman"/>
              </a:rPr>
              <a:t>K</a:t>
            </a:r>
            <a:r>
              <a:rPr sz="2404" spc="-14" dirty="0">
                <a:latin typeface="Times New Roman"/>
                <a:cs typeface="Times New Roman"/>
              </a:rPr>
              <a:t>RISHNAN</a:t>
            </a:r>
            <a:r>
              <a:rPr lang="en-US" sz="2404" spc="-14" dirty="0">
                <a:latin typeface="Times New Roman"/>
                <a:cs typeface="Times New Roman"/>
              </a:rPr>
              <a:t>.,</a:t>
            </a:r>
            <a:r>
              <a:rPr sz="2404" spc="-14" dirty="0">
                <a:latin typeface="Times New Roman"/>
                <a:cs typeface="Times New Roman"/>
              </a:rPr>
              <a:t>M.E,</a:t>
            </a:r>
            <a:r>
              <a:rPr lang="en-IN" sz="2404" spc="-14" dirty="0">
                <a:latin typeface="Times New Roman"/>
                <a:cs typeface="Times New Roman"/>
              </a:rPr>
              <a:t>(PhD)</a:t>
            </a:r>
            <a:r>
              <a:rPr sz="2404" spc="-14" dirty="0">
                <a:latin typeface="Times New Roman"/>
                <a:cs typeface="Times New Roman"/>
              </a:rPr>
              <a:t> </a:t>
            </a:r>
            <a:r>
              <a:rPr sz="2404" dirty="0">
                <a:latin typeface="Times New Roman"/>
                <a:cs typeface="Times New Roman"/>
              </a:rPr>
              <a:t>ASSISTANT</a:t>
            </a:r>
            <a:r>
              <a:rPr sz="2404" spc="-110" dirty="0">
                <a:latin typeface="Times New Roman"/>
                <a:cs typeface="Times New Roman"/>
              </a:rPr>
              <a:t> </a:t>
            </a:r>
            <a:r>
              <a:rPr sz="2404" spc="-14" dirty="0">
                <a:latin typeface="Times New Roman"/>
                <a:cs typeface="Times New Roman"/>
              </a:rPr>
              <a:t>PROFESSOR, </a:t>
            </a:r>
            <a:r>
              <a:rPr sz="2404" dirty="0">
                <a:latin typeface="Times New Roman"/>
                <a:cs typeface="Times New Roman"/>
              </a:rPr>
              <a:t>COMPUTER</a:t>
            </a:r>
            <a:r>
              <a:rPr sz="2404" spc="-48" dirty="0">
                <a:latin typeface="Times New Roman"/>
                <a:cs typeface="Times New Roman"/>
              </a:rPr>
              <a:t> </a:t>
            </a:r>
            <a:r>
              <a:rPr sz="2404" dirty="0">
                <a:latin typeface="Times New Roman"/>
                <a:cs typeface="Times New Roman"/>
              </a:rPr>
              <a:t>SCIENCE</a:t>
            </a:r>
            <a:r>
              <a:rPr sz="2404" spc="-34" dirty="0">
                <a:latin typeface="Times New Roman"/>
                <a:cs typeface="Times New Roman"/>
              </a:rPr>
              <a:t> </a:t>
            </a:r>
            <a:r>
              <a:rPr sz="2404" spc="-69" dirty="0">
                <a:latin typeface="Times New Roman"/>
                <a:cs typeface="Times New Roman"/>
              </a:rPr>
              <a:t>&amp; </a:t>
            </a:r>
            <a:r>
              <a:rPr sz="2404" spc="-14" dirty="0">
                <a:latin typeface="Times New Roman"/>
                <a:cs typeface="Times New Roman"/>
              </a:rPr>
              <a:t>ENGINEERING</a:t>
            </a:r>
            <a:endParaRPr sz="2404" dirty="0">
              <a:latin typeface="Times New Roman"/>
              <a:cs typeface="Times New Roman"/>
            </a:endParaRPr>
          </a:p>
        </p:txBody>
      </p:sp>
      <p:pic>
        <p:nvPicPr>
          <p:cNvPr id="6" name="object 6"/>
          <p:cNvPicPr/>
          <p:nvPr/>
        </p:nvPicPr>
        <p:blipFill>
          <a:blip r:embed="rId3" cstate="print"/>
          <a:stretch>
            <a:fillRect/>
          </a:stretch>
        </p:blipFill>
        <p:spPr>
          <a:xfrm>
            <a:off x="182712" y="86187"/>
            <a:ext cx="13155268" cy="33923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937" y="1128693"/>
            <a:ext cx="8079921" cy="615553"/>
          </a:xfrm>
        </p:spPr>
        <p:txBody>
          <a:bodyPr/>
          <a:lstStyle/>
          <a:p>
            <a:r>
              <a:rPr lang="en-US" sz="4000" dirty="0">
                <a:solidFill>
                  <a:schemeClr val="accent5">
                    <a:lumMod val="75000"/>
                  </a:schemeClr>
                </a:solidFill>
              </a:rPr>
              <a:t>Disadvantages:</a:t>
            </a:r>
            <a:endParaRPr lang="en-IN" sz="4000" dirty="0">
              <a:solidFill>
                <a:schemeClr val="accent5">
                  <a:lumMod val="75000"/>
                </a:schemeClr>
              </a:solidFill>
            </a:endParaRPr>
          </a:p>
        </p:txBody>
      </p:sp>
      <p:sp>
        <p:nvSpPr>
          <p:cNvPr id="3" name="Text Placeholder 2"/>
          <p:cNvSpPr>
            <a:spLocks noGrp="1"/>
          </p:cNvSpPr>
          <p:nvPr>
            <p:ph type="body" idx="1"/>
          </p:nvPr>
        </p:nvSpPr>
        <p:spPr>
          <a:xfrm>
            <a:off x="1346200" y="2133600"/>
            <a:ext cx="11379457" cy="3257623"/>
          </a:xfrm>
        </p:spPr>
        <p:txBody>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Reduced Accuracy in Texture Analysis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Robust Texture Features</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Higher False Positives/Negatives</a:t>
            </a:r>
          </a:p>
          <a:p>
            <a:pPr marL="342900" indent="-342900" algn="just">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Increased Computational Complexity</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Difficulty in Handling Diverse Datasets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Limited Adaptability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4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2B931A-CFD7-EE39-CA72-C202EBF1DCC7}"/>
              </a:ext>
            </a:extLst>
          </p:cNvPr>
          <p:cNvSpPr txBox="1"/>
          <p:nvPr/>
        </p:nvSpPr>
        <p:spPr>
          <a:xfrm>
            <a:off x="279400" y="1098778"/>
            <a:ext cx="13258800" cy="6904454"/>
          </a:xfrm>
          <a:prstGeom prst="rect">
            <a:avLst/>
          </a:prstGeom>
          <a:noFill/>
        </p:spPr>
        <p:txBody>
          <a:bodyPr wrap="square">
            <a:spAutoFit/>
          </a:bodyPr>
          <a:lstStyle/>
          <a:p>
            <a:pPr algn="just" rtl="0">
              <a:spcBef>
                <a:spcPts val="200"/>
              </a:spcBef>
              <a:spcAft>
                <a:spcPts val="0"/>
              </a:spcAft>
            </a:pPr>
            <a:r>
              <a:rPr lang="en-US" sz="2400" b="1" dirty="0">
                <a:effectLst/>
                <a:latin typeface="Times New Roman" panose="02020603050405020304" pitchFamily="18" charset="0"/>
                <a:cs typeface="Times New Roman" panose="02020603050405020304" pitchFamily="18" charset="0"/>
              </a:rPr>
              <a:t>Local Binary Pattern (LBP):</a:t>
            </a:r>
          </a:p>
          <a:p>
            <a:pPr indent="457200" algn="just" rtl="0">
              <a:spcBef>
                <a:spcPts val="1400"/>
              </a:spcBef>
              <a:spcAft>
                <a:spcPts val="0"/>
              </a:spcAft>
            </a:pPr>
            <a:r>
              <a:rPr lang="en-US" sz="2400" b="0" i="0" u="none" strike="noStrike" dirty="0">
                <a:solidFill>
                  <a:srgbClr val="0D0D0D"/>
                </a:solidFill>
                <a:effectLst/>
                <a:latin typeface="Times New Roman" panose="02020603050405020304" pitchFamily="18" charset="0"/>
              </a:rPr>
              <a:t>Local Binary Patterns are a texture descriptor that characterizes the local structure of an image by comparing each pixel with its neighboring pixels. It assigns a binary code to each pixel based on whether the intensity of the neighboring pixels is greater or lesser than the intensity of the center pixel. This creates a histogram of binary patterns, which captures the texture information of the image</a:t>
            </a:r>
            <a:r>
              <a:rPr lang="en-US" sz="2400" b="0" i="0" u="none" strike="noStrike" dirty="0">
                <a:solidFill>
                  <a:srgbClr val="0D0D0D"/>
                </a:solidFill>
                <a:effectLst/>
                <a:latin typeface="Roboto" panose="02000000000000000000" pitchFamily="2" charset="0"/>
              </a:rPr>
              <a:t>.</a:t>
            </a:r>
            <a:endParaRPr lang="en-US" sz="2400" b="0" dirty="0">
              <a:effectLst/>
            </a:endParaRPr>
          </a:p>
          <a:p>
            <a:pPr algn="just" rtl="0">
              <a:spcBef>
                <a:spcPts val="1500"/>
              </a:spcBef>
              <a:spcAft>
                <a:spcPts val="0"/>
              </a:spcAft>
            </a:pPr>
            <a:r>
              <a:rPr lang="en-US" sz="2400" b="1" i="0" u="none" strike="noStrike" dirty="0">
                <a:solidFill>
                  <a:srgbClr val="0D0D0D"/>
                </a:solidFill>
                <a:effectLst/>
                <a:latin typeface="Times New Roman" panose="02020603050405020304" pitchFamily="18" charset="0"/>
              </a:rPr>
              <a:t>Research and Development</a:t>
            </a:r>
            <a:r>
              <a:rPr lang="en-US" sz="2400" dirty="0">
                <a:solidFill>
                  <a:srgbClr val="0D0D0D"/>
                </a:solidFill>
                <a:latin typeface="Times New Roman" panose="02020603050405020304" pitchFamily="18" charset="0"/>
              </a:rPr>
              <a:t>:</a:t>
            </a:r>
            <a:endParaRPr lang="en-US" sz="2400" b="0" dirty="0">
              <a:effectLst/>
            </a:endParaRPr>
          </a:p>
          <a:p>
            <a:pPr indent="457200" algn="just" rtl="0">
              <a:spcBef>
                <a:spcPts val="0"/>
              </a:spcBef>
              <a:spcAft>
                <a:spcPts val="0"/>
              </a:spcAft>
            </a:pPr>
            <a:r>
              <a:rPr lang="en-US" sz="2400" b="0" i="0" u="none" strike="noStrike" dirty="0">
                <a:solidFill>
                  <a:srgbClr val="0D0D0D"/>
                </a:solidFill>
                <a:effectLst/>
                <a:latin typeface="Times New Roman" panose="02020603050405020304" pitchFamily="18" charset="0"/>
              </a:rPr>
              <a:t> Conduct comprehensive research on ocular diseases, LBP texture analysis, and deep learning methodologies to inform the design and development of the automated recognition system.</a:t>
            </a:r>
            <a:endParaRPr lang="en-US" sz="2400" b="0" dirty="0">
              <a:effectLst/>
            </a:endParaRPr>
          </a:p>
          <a:p>
            <a:pPr algn="just" rtl="0">
              <a:spcBef>
                <a:spcPts val="0"/>
              </a:spcBef>
              <a:spcAft>
                <a:spcPts val="0"/>
              </a:spcAft>
            </a:pPr>
            <a:r>
              <a:rPr lang="en-US" sz="2400" b="1" i="0" u="none" strike="noStrike" dirty="0">
                <a:solidFill>
                  <a:srgbClr val="0D0D0D"/>
                </a:solidFill>
                <a:effectLst/>
                <a:latin typeface="Times New Roman" panose="02020603050405020304" pitchFamily="18" charset="0"/>
              </a:rPr>
              <a:t>Algorithm Development:</a:t>
            </a:r>
            <a:endParaRPr lang="en-US" sz="2400" b="0" dirty="0">
              <a:effectLst/>
            </a:endParaRPr>
          </a:p>
          <a:p>
            <a:pPr indent="457200" algn="just" rtl="0">
              <a:spcBef>
                <a:spcPts val="0"/>
              </a:spcBef>
              <a:spcAft>
                <a:spcPts val="0"/>
              </a:spcAft>
            </a:pPr>
            <a:r>
              <a:rPr lang="en-US" sz="2400" b="0" i="0" u="none" strike="noStrike" dirty="0">
                <a:solidFill>
                  <a:srgbClr val="0D0D0D"/>
                </a:solidFill>
                <a:effectLst/>
                <a:latin typeface="Times New Roman" panose="02020603050405020304" pitchFamily="18" charset="0"/>
              </a:rPr>
              <a:t> Develop efficient algorithms for LBP feature extraction and integration with deep learning architectures, optimizing the feature representation for effective ocular disease recognition.</a:t>
            </a:r>
            <a:endParaRPr lang="en-US" sz="2400" b="0" dirty="0">
              <a:effectLst/>
            </a:endParaRPr>
          </a:p>
          <a:p>
            <a:pPr algn="just" rtl="0">
              <a:spcBef>
                <a:spcPts val="0"/>
              </a:spcBef>
              <a:spcAft>
                <a:spcPts val="0"/>
              </a:spcAft>
            </a:pPr>
            <a:r>
              <a:rPr lang="en-US" sz="2400" b="1" i="0" u="none" strike="noStrike" dirty="0">
                <a:solidFill>
                  <a:srgbClr val="0D0D0D"/>
                </a:solidFill>
                <a:effectLst/>
                <a:latin typeface="Times New Roman" panose="02020603050405020304" pitchFamily="18" charset="0"/>
              </a:rPr>
              <a:t>Evaluation and Validation: </a:t>
            </a:r>
            <a:endParaRPr lang="en-US" sz="2400" b="0" dirty="0">
              <a:effectLst/>
            </a:endParaRPr>
          </a:p>
          <a:p>
            <a:pPr indent="457200" algn="just" rtl="0">
              <a:spcBef>
                <a:spcPts val="0"/>
              </a:spcBef>
              <a:spcAft>
                <a:spcPts val="1500"/>
              </a:spcAft>
            </a:pPr>
            <a:r>
              <a:rPr lang="en-US" sz="2400" b="0" i="0" u="none" strike="noStrike" dirty="0">
                <a:solidFill>
                  <a:srgbClr val="0D0D0D"/>
                </a:solidFill>
                <a:effectLst/>
                <a:latin typeface="Times New Roman" panose="02020603050405020304" pitchFamily="18" charset="0"/>
              </a:rPr>
              <a:t>Evaluate the performance of the developed system using standardized metrics such as accuracy, sensitivity, specificity, and area under the curve (AUC), validating its effectiveness in recognizing various ocular diseases.</a:t>
            </a:r>
            <a:endParaRPr lang="en-US" sz="2400" b="0" dirty="0">
              <a:effectLst/>
            </a:endParaRPr>
          </a:p>
          <a:p>
            <a:br>
              <a:rPr lang="en-US" sz="2300" dirty="0"/>
            </a:br>
            <a:endParaRPr lang="en-US" sz="2300" dirty="0"/>
          </a:p>
        </p:txBody>
      </p:sp>
      <p:sp>
        <p:nvSpPr>
          <p:cNvPr id="2" name="TextBox 1"/>
          <p:cNvSpPr txBox="1"/>
          <p:nvPr/>
        </p:nvSpPr>
        <p:spPr>
          <a:xfrm>
            <a:off x="254000" y="228600"/>
            <a:ext cx="5334000" cy="707886"/>
          </a:xfrm>
          <a:prstGeom prst="rect">
            <a:avLst/>
          </a:prstGeom>
          <a:noFill/>
        </p:spPr>
        <p:txBody>
          <a:bodyPr wrap="square" rtlCol="0">
            <a:spAutoFit/>
          </a:bodyPr>
          <a:lstStyle/>
          <a:p>
            <a:pPr algn="just" rtl="0"/>
            <a:r>
              <a:rPr lang="en-US" sz="4000" b="1" dirty="0">
                <a:solidFill>
                  <a:schemeClr val="accent5">
                    <a:lumMod val="75000"/>
                  </a:schemeClr>
                </a:solidFill>
                <a:latin typeface="Times New Roman" panose="02020603050405020304" pitchFamily="18" charset="0"/>
              </a:rPr>
              <a:t>Proposed System:</a:t>
            </a:r>
            <a:endParaRPr lang="en-US" sz="4000" b="1" dirty="0">
              <a:solidFill>
                <a:schemeClr val="accent5">
                  <a:lumMod val="75000"/>
                </a:schemeClr>
              </a:solidFill>
              <a:effectLst/>
            </a:endParaRPr>
          </a:p>
        </p:txBody>
      </p:sp>
    </p:spTree>
    <p:extLst>
      <p:ext uri="{BB962C8B-B14F-4D97-AF65-F5344CB8AC3E}">
        <p14:creationId xmlns:p14="http://schemas.microsoft.com/office/powerpoint/2010/main" val="228812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937" y="1128693"/>
            <a:ext cx="8079921" cy="615553"/>
          </a:xfrm>
        </p:spPr>
        <p:txBody>
          <a:bodyPr/>
          <a:lstStyle/>
          <a:p>
            <a:r>
              <a:rPr lang="en-US" sz="4000" dirty="0">
                <a:solidFill>
                  <a:schemeClr val="accent5">
                    <a:lumMod val="75000"/>
                  </a:schemeClr>
                </a:solidFill>
              </a:rPr>
              <a:t>Advantages:</a:t>
            </a:r>
            <a:endParaRPr lang="en-IN" sz="4000" dirty="0">
              <a:solidFill>
                <a:schemeClr val="accent5">
                  <a:lumMod val="75000"/>
                </a:schemeClr>
              </a:solidFill>
            </a:endParaRPr>
          </a:p>
        </p:txBody>
      </p:sp>
      <p:sp>
        <p:nvSpPr>
          <p:cNvPr id="3" name="Text Placeholder 2"/>
          <p:cNvSpPr>
            <a:spLocks noGrp="1"/>
          </p:cNvSpPr>
          <p:nvPr>
            <p:ph type="body" idx="1"/>
          </p:nvPr>
        </p:nvSpPr>
        <p:spPr>
          <a:xfrm>
            <a:off x="1270000" y="2057400"/>
            <a:ext cx="11379457" cy="3323987"/>
          </a:xfrm>
        </p:spPr>
        <p:txBody>
          <a:bodyPr/>
          <a:lstStyle/>
          <a:p>
            <a:pPr marL="457200" indent="-4572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Accuracy in Texture Analysis</a:t>
            </a:r>
          </a:p>
          <a:p>
            <a:pPr marL="457200" indent="-4572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Computational Efficiency</a:t>
            </a:r>
          </a:p>
          <a:p>
            <a:pPr marL="457200" indent="-4572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Reduced False Positives/Negatives</a:t>
            </a:r>
          </a:p>
          <a:p>
            <a:pPr marL="457200" indent="-4572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Low Computational Complexity</a:t>
            </a:r>
          </a:p>
          <a:p>
            <a:pPr marL="457200" indent="-4572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Ease of Implementation</a:t>
            </a:r>
          </a:p>
          <a:p>
            <a:pPr marL="457200" indent="-4572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Improved Performance in Real-World Conditions.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717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2763" y="98110"/>
            <a:ext cx="11099689" cy="1209928"/>
          </a:xfrm>
          <a:prstGeom prst="rect">
            <a:avLst/>
          </a:prstGeom>
        </p:spPr>
        <p:txBody>
          <a:bodyPr vert="horz" wrap="square" lIns="0" tIns="588627" rIns="0" bIns="0" rtlCol="0">
            <a:spAutoFit/>
          </a:bodyPr>
          <a:lstStyle/>
          <a:p>
            <a:pPr marL="176204">
              <a:spcBef>
                <a:spcPts val="151"/>
              </a:spcBef>
            </a:pPr>
            <a:r>
              <a:rPr sz="4000" dirty="0">
                <a:solidFill>
                  <a:schemeClr val="accent5">
                    <a:lumMod val="75000"/>
                  </a:schemeClr>
                </a:solidFill>
              </a:rPr>
              <a:t>Architecture</a:t>
            </a:r>
            <a:r>
              <a:rPr sz="4000" spc="-213" dirty="0">
                <a:solidFill>
                  <a:schemeClr val="accent5">
                    <a:lumMod val="75000"/>
                  </a:schemeClr>
                </a:solidFill>
              </a:rPr>
              <a:t> </a:t>
            </a:r>
            <a:r>
              <a:rPr sz="4000" dirty="0">
                <a:solidFill>
                  <a:schemeClr val="accent5">
                    <a:lumMod val="75000"/>
                  </a:schemeClr>
                </a:solidFill>
              </a:rPr>
              <a:t>Of</a:t>
            </a:r>
            <a:r>
              <a:rPr sz="4000" spc="-343" dirty="0">
                <a:solidFill>
                  <a:schemeClr val="accent5">
                    <a:lumMod val="75000"/>
                  </a:schemeClr>
                </a:solidFill>
              </a:rPr>
              <a:t> </a:t>
            </a:r>
            <a:r>
              <a:rPr sz="4000" spc="-14" dirty="0">
                <a:solidFill>
                  <a:schemeClr val="accent5">
                    <a:lumMod val="75000"/>
                  </a:schemeClr>
                </a:solidFill>
              </a:rPr>
              <a:t>Algorithm</a:t>
            </a:r>
            <a:r>
              <a:rPr lang="en-US" sz="4000" spc="-14" dirty="0">
                <a:solidFill>
                  <a:schemeClr val="accent5">
                    <a:lumMod val="75000"/>
                  </a:schemeClr>
                </a:solidFill>
              </a:rPr>
              <a:t>:</a:t>
            </a:r>
            <a:endParaRPr sz="4000" spc="-14" dirty="0">
              <a:solidFill>
                <a:schemeClr val="accent5">
                  <a:lumMod val="75000"/>
                </a:schemeClr>
              </a:solidFill>
            </a:endParaRPr>
          </a:p>
        </p:txBody>
      </p:sp>
      <p:pic>
        <p:nvPicPr>
          <p:cNvPr id="3" name="object 3"/>
          <p:cNvPicPr/>
          <p:nvPr/>
        </p:nvPicPr>
        <p:blipFill>
          <a:blip r:embed="rId2" cstate="print"/>
          <a:stretch>
            <a:fillRect/>
          </a:stretch>
        </p:blipFill>
        <p:spPr>
          <a:xfrm>
            <a:off x="1591117" y="1832401"/>
            <a:ext cx="10338076" cy="5169039"/>
          </a:xfrm>
          <a:prstGeom prst="rect">
            <a:avLst/>
          </a:prstGeom>
        </p:spPr>
      </p:pic>
      <p:sp>
        <p:nvSpPr>
          <p:cNvPr id="4" name="object 4"/>
          <p:cNvSpPr txBox="1"/>
          <p:nvPr/>
        </p:nvSpPr>
        <p:spPr>
          <a:xfrm>
            <a:off x="1727217" y="7083124"/>
            <a:ext cx="3990006" cy="192360"/>
          </a:xfrm>
          <a:prstGeom prst="rect">
            <a:avLst/>
          </a:prstGeom>
        </p:spPr>
        <p:txBody>
          <a:bodyPr vert="horz" wrap="square" lIns="0" tIns="0" rIns="0" bIns="0" rtlCol="0">
            <a:spAutoFit/>
          </a:bodyPr>
          <a:lstStyle/>
          <a:p>
            <a:pPr>
              <a:lnSpc>
                <a:spcPts val="1497"/>
              </a:lnSpc>
            </a:pPr>
            <a:r>
              <a:rPr sz="1374" dirty="0">
                <a:solidFill>
                  <a:srgbClr val="0562C1"/>
                </a:solidFill>
                <a:latin typeface="Times New Roman"/>
                <a:cs typeface="Times New Roman"/>
              </a:rPr>
              <a:t>This</a:t>
            </a:r>
            <a:r>
              <a:rPr sz="1374" spc="-55" dirty="0">
                <a:solidFill>
                  <a:srgbClr val="0562C1"/>
                </a:solidFill>
                <a:latin typeface="Times New Roman"/>
                <a:cs typeface="Times New Roman"/>
              </a:rPr>
              <a:t> </a:t>
            </a:r>
            <a:r>
              <a:rPr sz="1374" dirty="0">
                <a:solidFill>
                  <a:srgbClr val="0562C1"/>
                </a:solidFill>
                <a:latin typeface="Times New Roman"/>
                <a:cs typeface="Times New Roman"/>
              </a:rPr>
              <a:t>Photo</a:t>
            </a:r>
            <a:r>
              <a:rPr sz="1374" spc="-62" dirty="0">
                <a:solidFill>
                  <a:srgbClr val="0562C1"/>
                </a:solidFill>
                <a:latin typeface="Times New Roman"/>
                <a:cs typeface="Times New Roman"/>
              </a:rPr>
              <a:t> </a:t>
            </a:r>
            <a:r>
              <a:rPr sz="1374" dirty="0">
                <a:latin typeface="Times New Roman"/>
                <a:cs typeface="Times New Roman"/>
              </a:rPr>
              <a:t>by</a:t>
            </a:r>
            <a:r>
              <a:rPr sz="1374" spc="-34" dirty="0">
                <a:latin typeface="Times New Roman"/>
                <a:cs typeface="Times New Roman"/>
              </a:rPr>
              <a:t> </a:t>
            </a:r>
            <a:r>
              <a:rPr sz="1374" spc="-14" dirty="0">
                <a:latin typeface="Times New Roman"/>
                <a:cs typeface="Times New Roman"/>
              </a:rPr>
              <a:t>Unknown </a:t>
            </a:r>
            <a:r>
              <a:rPr sz="1374" dirty="0">
                <a:latin typeface="Times New Roman"/>
                <a:cs typeface="Times New Roman"/>
              </a:rPr>
              <a:t>Author</a:t>
            </a:r>
            <a:r>
              <a:rPr sz="1374" spc="-21" dirty="0">
                <a:latin typeface="Times New Roman"/>
                <a:cs typeface="Times New Roman"/>
              </a:rPr>
              <a:t> </a:t>
            </a:r>
            <a:r>
              <a:rPr sz="1374" dirty="0">
                <a:latin typeface="Times New Roman"/>
                <a:cs typeface="Times New Roman"/>
              </a:rPr>
              <a:t>is</a:t>
            </a:r>
            <a:r>
              <a:rPr sz="1374" spc="-21" dirty="0">
                <a:latin typeface="Times New Roman"/>
                <a:cs typeface="Times New Roman"/>
              </a:rPr>
              <a:t> </a:t>
            </a:r>
            <a:r>
              <a:rPr sz="1374" spc="-14" dirty="0">
                <a:latin typeface="Times New Roman"/>
                <a:cs typeface="Times New Roman"/>
              </a:rPr>
              <a:t>licensed</a:t>
            </a:r>
            <a:r>
              <a:rPr sz="1374" spc="-48" dirty="0">
                <a:latin typeface="Times New Roman"/>
                <a:cs typeface="Times New Roman"/>
              </a:rPr>
              <a:t> </a:t>
            </a:r>
            <a:r>
              <a:rPr sz="1374" dirty="0">
                <a:latin typeface="Times New Roman"/>
                <a:cs typeface="Times New Roman"/>
              </a:rPr>
              <a:t>under</a:t>
            </a:r>
            <a:r>
              <a:rPr sz="1374" spc="-34" dirty="0">
                <a:latin typeface="Times New Roman"/>
                <a:cs typeface="Times New Roman"/>
              </a:rPr>
              <a:t> </a:t>
            </a:r>
            <a:r>
              <a:rPr sz="1374" dirty="0">
                <a:solidFill>
                  <a:srgbClr val="0562C1"/>
                </a:solidFill>
                <a:latin typeface="Times New Roman"/>
                <a:cs typeface="Times New Roman"/>
              </a:rPr>
              <a:t>CC</a:t>
            </a:r>
            <a:r>
              <a:rPr sz="1374" spc="-14" dirty="0">
                <a:solidFill>
                  <a:srgbClr val="0562C1"/>
                </a:solidFill>
                <a:latin typeface="Times New Roman"/>
                <a:cs typeface="Times New Roman"/>
              </a:rPr>
              <a:t> </a:t>
            </a:r>
            <a:r>
              <a:rPr sz="1374" spc="-34" dirty="0">
                <a:solidFill>
                  <a:srgbClr val="0562C1"/>
                </a:solidFill>
                <a:latin typeface="Times New Roman"/>
                <a:cs typeface="Times New Roman"/>
              </a:rPr>
              <a:t>BY</a:t>
            </a:r>
            <a:endParaRPr sz="1374">
              <a:latin typeface="Times New Roman"/>
              <a:cs typeface="Times New Roman"/>
            </a:endParaRPr>
          </a:p>
        </p:txBody>
      </p:sp>
      <p:sp>
        <p:nvSpPr>
          <p:cNvPr id="5" name="object 5"/>
          <p:cNvSpPr/>
          <p:nvPr/>
        </p:nvSpPr>
        <p:spPr>
          <a:xfrm>
            <a:off x="1413164" y="7001440"/>
            <a:ext cx="4692227" cy="349802"/>
          </a:xfrm>
          <a:custGeom>
            <a:avLst/>
            <a:gdLst/>
            <a:ahLst/>
            <a:cxnLst/>
            <a:rect l="l" t="t" r="r" b="b"/>
            <a:pathLst>
              <a:path w="3415665" h="254635">
                <a:moveTo>
                  <a:pt x="3415283" y="254507"/>
                </a:moveTo>
                <a:lnTo>
                  <a:pt x="0" y="254507"/>
                </a:lnTo>
                <a:lnTo>
                  <a:pt x="0" y="0"/>
                </a:lnTo>
                <a:lnTo>
                  <a:pt x="3415283" y="0"/>
                </a:lnTo>
                <a:lnTo>
                  <a:pt x="3415283" y="254507"/>
                </a:lnTo>
                <a:close/>
              </a:path>
            </a:pathLst>
          </a:custGeom>
          <a:solidFill>
            <a:srgbClr val="FFFFFF"/>
          </a:solidFill>
        </p:spPr>
        <p:txBody>
          <a:bodyPr wrap="square" lIns="0" tIns="0" rIns="0" bIns="0" rtlCol="0"/>
          <a:lstStyle/>
          <a:p>
            <a:endParaRPr/>
          </a:p>
        </p:txBody>
      </p:sp>
      <p:sp>
        <p:nvSpPr>
          <p:cNvPr id="6" name="object 6"/>
          <p:cNvSpPr txBox="1"/>
          <p:nvPr/>
        </p:nvSpPr>
        <p:spPr>
          <a:xfrm>
            <a:off x="8545306" y="6937879"/>
            <a:ext cx="4447104" cy="435194"/>
          </a:xfrm>
          <a:prstGeom prst="rect">
            <a:avLst/>
          </a:prstGeom>
        </p:spPr>
        <p:txBody>
          <a:bodyPr vert="horz" wrap="square" lIns="0" tIns="22680" rIns="0" bIns="0" rtlCol="0">
            <a:spAutoFit/>
          </a:bodyPr>
          <a:lstStyle/>
          <a:p>
            <a:pPr marL="17446">
              <a:spcBef>
                <a:spcPts val="179"/>
              </a:spcBef>
            </a:pPr>
            <a:r>
              <a:rPr sz="2679" b="1" dirty="0">
                <a:latin typeface="Times New Roman"/>
                <a:cs typeface="Times New Roman"/>
              </a:rPr>
              <a:t>LOCAL</a:t>
            </a:r>
            <a:r>
              <a:rPr sz="2679" b="1" spc="103" dirty="0">
                <a:latin typeface="Times New Roman"/>
                <a:cs typeface="Times New Roman"/>
              </a:rPr>
              <a:t> </a:t>
            </a:r>
            <a:r>
              <a:rPr sz="2679" b="1" dirty="0">
                <a:latin typeface="Times New Roman"/>
                <a:cs typeface="Times New Roman"/>
              </a:rPr>
              <a:t>BINARY</a:t>
            </a:r>
            <a:r>
              <a:rPr sz="2679" b="1" spc="89" dirty="0">
                <a:latin typeface="Times New Roman"/>
                <a:cs typeface="Times New Roman"/>
              </a:rPr>
              <a:t> </a:t>
            </a:r>
            <a:r>
              <a:rPr sz="2679" b="1" spc="-14" dirty="0">
                <a:latin typeface="Times New Roman"/>
                <a:cs typeface="Times New Roman"/>
              </a:rPr>
              <a:t>PATTERN</a:t>
            </a:r>
            <a:endParaRPr sz="2679"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2E5808-3386-AC24-ACDF-862E544B7ED5}"/>
              </a:ext>
            </a:extLst>
          </p:cNvPr>
          <p:cNvSpPr>
            <a:spLocks noGrp="1"/>
          </p:cNvSpPr>
          <p:nvPr>
            <p:ph type="title"/>
          </p:nvPr>
        </p:nvSpPr>
        <p:spPr>
          <a:xfrm>
            <a:off x="812800" y="297984"/>
            <a:ext cx="11649518" cy="615553"/>
          </a:xfrm>
        </p:spPr>
        <p:txBody>
          <a:bodyPr/>
          <a:lstStyle/>
          <a:p>
            <a:r>
              <a:rPr lang="en-IN" sz="4000" dirty="0">
                <a:solidFill>
                  <a:schemeClr val="accent5">
                    <a:lumMod val="75000"/>
                  </a:schemeClr>
                </a:solidFill>
              </a:rPr>
              <a:t>Transform Pixels Into Values:</a:t>
            </a:r>
            <a:endParaRPr lang="en-US" sz="4000" dirty="0">
              <a:solidFill>
                <a:schemeClr val="accent5">
                  <a:lumMod val="75000"/>
                </a:schemeClr>
              </a:solidFill>
            </a:endParaRPr>
          </a:p>
        </p:txBody>
      </p:sp>
      <p:pic>
        <p:nvPicPr>
          <p:cNvPr id="7" name="Content Placeholder 6">
            <a:extLst>
              <a:ext uri="{FF2B5EF4-FFF2-40B4-BE49-F238E27FC236}">
                <a16:creationId xmlns:a16="http://schemas.microsoft.com/office/drawing/2014/main" id="{BA9B21BE-DFBD-BD02-E519-ECCE11C5C114}"/>
              </a:ext>
            </a:extLst>
          </p:cNvPr>
          <p:cNvPicPr>
            <a:picLocks noGrp="1" noChangeAspect="1"/>
          </p:cNvPicPr>
          <p:nvPr>
            <p:ph sz="half" idx="2"/>
          </p:nvPr>
        </p:nvPicPr>
        <p:blipFill>
          <a:blip r:embed="rId2"/>
          <a:stretch>
            <a:fillRect/>
          </a:stretch>
        </p:blipFill>
        <p:spPr>
          <a:xfrm>
            <a:off x="209358" y="1897279"/>
            <a:ext cx="6010656" cy="5862060"/>
          </a:xfrm>
        </p:spPr>
      </p:pic>
      <p:pic>
        <p:nvPicPr>
          <p:cNvPr id="14" name="Content Placeholder 13">
            <a:extLst>
              <a:ext uri="{FF2B5EF4-FFF2-40B4-BE49-F238E27FC236}">
                <a16:creationId xmlns:a16="http://schemas.microsoft.com/office/drawing/2014/main" id="{01939886-9353-0E30-B990-7EDDAAEB091F}"/>
              </a:ext>
            </a:extLst>
          </p:cNvPr>
          <p:cNvPicPr>
            <a:picLocks noGrp="1" noChangeAspect="1"/>
          </p:cNvPicPr>
          <p:nvPr>
            <p:ph sz="half" idx="3"/>
          </p:nvPr>
        </p:nvPicPr>
        <p:blipFill rotWithShape="1">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520" t="3866" b="-3867"/>
          <a:stretch/>
        </p:blipFill>
        <p:spPr>
          <a:xfrm>
            <a:off x="6385407" y="2038579"/>
            <a:ext cx="5798769" cy="5862060"/>
          </a:xfrm>
        </p:spPr>
      </p:pic>
      <p:sp>
        <p:nvSpPr>
          <p:cNvPr id="17" name="Arrow: Curved Down 16">
            <a:extLst>
              <a:ext uri="{FF2B5EF4-FFF2-40B4-BE49-F238E27FC236}">
                <a16:creationId xmlns:a16="http://schemas.microsoft.com/office/drawing/2014/main" id="{79A475CA-D4A1-2DC9-17BC-DB9CC9D42FB9}"/>
              </a:ext>
            </a:extLst>
          </p:cNvPr>
          <p:cNvSpPr/>
          <p:nvPr/>
        </p:nvSpPr>
        <p:spPr>
          <a:xfrm>
            <a:off x="1779539" y="1203605"/>
            <a:ext cx="7110461" cy="834973"/>
          </a:xfrm>
          <a:prstGeom prst="curved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11420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59447" y="2089961"/>
            <a:ext cx="10338076" cy="5169039"/>
          </a:xfrm>
          <a:prstGeom prst="rect">
            <a:avLst/>
          </a:prstGeom>
        </p:spPr>
      </p:pic>
      <p:sp>
        <p:nvSpPr>
          <p:cNvPr id="6" name="object 6"/>
          <p:cNvSpPr txBox="1"/>
          <p:nvPr/>
        </p:nvSpPr>
        <p:spPr>
          <a:xfrm>
            <a:off x="508000" y="609600"/>
            <a:ext cx="9944485" cy="638455"/>
          </a:xfrm>
          <a:prstGeom prst="rect">
            <a:avLst/>
          </a:prstGeom>
        </p:spPr>
        <p:txBody>
          <a:bodyPr vert="horz" wrap="square" lIns="0" tIns="22680" rIns="0" bIns="0" rtlCol="0">
            <a:spAutoFit/>
          </a:bodyPr>
          <a:lstStyle/>
          <a:p>
            <a:pPr marL="17446">
              <a:spcBef>
                <a:spcPts val="179"/>
              </a:spcBef>
            </a:pPr>
            <a:r>
              <a:rPr sz="4000" b="1" dirty="0">
                <a:latin typeface="Times New Roman"/>
                <a:cs typeface="Times New Roman"/>
              </a:rPr>
              <a:t>Existing</a:t>
            </a:r>
            <a:r>
              <a:rPr sz="4000" b="1" spc="82" dirty="0">
                <a:latin typeface="Times New Roman"/>
                <a:cs typeface="Times New Roman"/>
              </a:rPr>
              <a:t> </a:t>
            </a:r>
            <a:r>
              <a:rPr sz="4000" b="1" spc="-27" dirty="0">
                <a:latin typeface="Times New Roman"/>
                <a:cs typeface="Times New Roman"/>
              </a:rPr>
              <a:t>Model</a:t>
            </a:r>
            <a:r>
              <a:rPr lang="en-IN" sz="4000" b="1" spc="-27" dirty="0">
                <a:latin typeface="Times New Roman"/>
                <a:cs typeface="Times New Roman"/>
              </a:rPr>
              <a:t>s - </a:t>
            </a:r>
            <a:r>
              <a:rPr lang="en-IN" sz="4000" dirty="0">
                <a:latin typeface="Times New Roman" panose="02020603050405020304" pitchFamily="18" charset="0"/>
                <a:cs typeface="Times New Roman" panose="02020603050405020304" pitchFamily="18" charset="0"/>
              </a:rPr>
              <a:t>Architecture</a:t>
            </a:r>
            <a:r>
              <a:rPr lang="en-IN" sz="4000" spc="-69" dirty="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Of</a:t>
            </a:r>
            <a:r>
              <a:rPr lang="en-IN" sz="4000" spc="-192" dirty="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VGG</a:t>
            </a:r>
            <a:r>
              <a:rPr lang="en-IN" sz="4000" spc="-69" dirty="0">
                <a:latin typeface="Times New Roman" panose="02020603050405020304" pitchFamily="18" charset="0"/>
                <a:cs typeface="Times New Roman" panose="02020603050405020304" pitchFamily="18" charset="0"/>
              </a:rPr>
              <a:t> </a:t>
            </a:r>
            <a:r>
              <a:rPr lang="en-IN" sz="4000" spc="-34" dirty="0">
                <a:latin typeface="Times New Roman" panose="02020603050405020304" pitchFamily="18" charset="0"/>
                <a:cs typeface="Times New Roman" panose="02020603050405020304" pitchFamily="18" charset="0"/>
              </a:rPr>
              <a:t>19</a:t>
            </a:r>
            <a:endParaRPr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6D83-910C-3261-489A-81C31D5D61DA}"/>
              </a:ext>
            </a:extLst>
          </p:cNvPr>
          <p:cNvSpPr>
            <a:spLocks noGrp="1"/>
          </p:cNvSpPr>
          <p:nvPr>
            <p:ph type="title" idx="4294967295"/>
          </p:nvPr>
        </p:nvSpPr>
        <p:spPr>
          <a:xfrm>
            <a:off x="1154739" y="230516"/>
            <a:ext cx="12210344" cy="607859"/>
          </a:xfrm>
        </p:spPr>
        <p:txBody>
          <a:bodyPr/>
          <a:lstStyle/>
          <a:p>
            <a:r>
              <a:rPr lang="en-IN" dirty="0" err="1"/>
              <a:t>ResNet</a:t>
            </a:r>
            <a:r>
              <a:rPr lang="en-IN" dirty="0"/>
              <a:t> 50  	                                       Vision Transformer</a:t>
            </a:r>
            <a:endParaRPr lang="en-US" dirty="0"/>
          </a:p>
        </p:txBody>
      </p:sp>
      <p:pic>
        <p:nvPicPr>
          <p:cNvPr id="15" name="Content Placeholder 14">
            <a:extLst>
              <a:ext uri="{FF2B5EF4-FFF2-40B4-BE49-F238E27FC236}">
                <a16:creationId xmlns:a16="http://schemas.microsoft.com/office/drawing/2014/main" id="{B8518DCA-E19C-4AF8-BEAE-4A1ABEF95460}"/>
              </a:ext>
            </a:extLst>
          </p:cNvPr>
          <p:cNvPicPr>
            <a:picLocks noGrp="1" noChangeAspect="1"/>
          </p:cNvPicPr>
          <p:nvPr>
            <p:ph sz="half" idx="4294967295"/>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747"/>
          <a:stretch/>
        </p:blipFill>
        <p:spPr>
          <a:xfrm>
            <a:off x="736600" y="1166506"/>
            <a:ext cx="4624809" cy="6569799"/>
          </a:xfrm>
        </p:spPr>
      </p:pic>
      <p:pic>
        <p:nvPicPr>
          <p:cNvPr id="18" name="Content Placeholder 17">
            <a:extLst>
              <a:ext uri="{FF2B5EF4-FFF2-40B4-BE49-F238E27FC236}">
                <a16:creationId xmlns:a16="http://schemas.microsoft.com/office/drawing/2014/main" id="{843CBD62-0F02-E680-8655-944C4E7DCDD1}"/>
              </a:ext>
            </a:extLst>
          </p:cNvPr>
          <p:cNvPicPr>
            <a:picLocks noGrp="1" noChangeAspect="1"/>
          </p:cNvPicPr>
          <p:nvPr>
            <p:ph sz="half" idx="4294967295"/>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758125" y="1003172"/>
            <a:ext cx="4856275" cy="6763201"/>
          </a:xfrm>
        </p:spPr>
      </p:pic>
    </p:spTree>
    <p:extLst>
      <p:ext uri="{BB962C8B-B14F-4D97-AF65-F5344CB8AC3E}">
        <p14:creationId xmlns:p14="http://schemas.microsoft.com/office/powerpoint/2010/main" val="1677980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358DAE-5C4E-EAC1-9236-951EF604C7C3}"/>
              </a:ext>
            </a:extLst>
          </p:cNvPr>
          <p:cNvSpPr txBox="1"/>
          <p:nvPr/>
        </p:nvSpPr>
        <p:spPr>
          <a:xfrm>
            <a:off x="965200" y="1600200"/>
            <a:ext cx="12420600" cy="4708981"/>
          </a:xfrm>
          <a:prstGeom prst="rect">
            <a:avLst/>
          </a:prstGeom>
          <a:noFill/>
        </p:spPr>
        <p:txBody>
          <a:bodyPr wrap="square">
            <a:spAutoFit/>
          </a:bodyPr>
          <a:lstStyle/>
          <a:p>
            <a:r>
              <a:rPr lang="en-US" sz="2500" b="1" dirty="0" err="1">
                <a:latin typeface="Times New Roman" panose="02020603050405020304" pitchFamily="18" charset="0"/>
                <a:cs typeface="Times New Roman" panose="02020603050405020304" pitchFamily="18" charset="0"/>
              </a:rPr>
              <a:t>numpy</a:t>
            </a:r>
            <a:r>
              <a:rPr lang="en-US" sz="2500" b="1" dirty="0">
                <a:latin typeface="Times New Roman" panose="02020603050405020304" pitchFamily="18" charset="0"/>
                <a:cs typeface="Times New Roman" panose="02020603050405020304" pitchFamily="18" charset="0"/>
              </a:rPr>
              <a:t> (as np): </a:t>
            </a:r>
            <a:r>
              <a:rPr lang="en-US" sz="2500" dirty="0">
                <a:latin typeface="Times New Roman" panose="02020603050405020304" pitchFamily="18" charset="0"/>
                <a:cs typeface="Times New Roman" panose="02020603050405020304" pitchFamily="18" charset="0"/>
              </a:rPr>
              <a:t>Used for numerical computations and handling arrays.</a:t>
            </a:r>
          </a:p>
          <a:p>
            <a:endParaRPr lang="en-US" sz="2500"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pandas (as pd): </a:t>
            </a:r>
            <a:r>
              <a:rPr lang="en-US" sz="2500" dirty="0">
                <a:latin typeface="Times New Roman" panose="02020603050405020304" pitchFamily="18" charset="0"/>
                <a:cs typeface="Times New Roman" panose="02020603050405020304" pitchFamily="18" charset="0"/>
              </a:rPr>
              <a:t>Used for data manipulation and analysis, particularly for reading and working with CSV files.</a:t>
            </a:r>
          </a:p>
          <a:p>
            <a:endParaRPr lang="en-US" sz="2500"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cv2</a:t>
            </a:r>
            <a:r>
              <a:rPr lang="en-US" sz="2500" dirty="0">
                <a:latin typeface="Times New Roman" panose="02020603050405020304" pitchFamily="18" charset="0"/>
                <a:cs typeface="Times New Roman" panose="02020603050405020304" pitchFamily="18" charset="0"/>
              </a:rPr>
              <a:t>: OpenCV library for image processing tasks such as reading, resizing, and augmenting images.</a:t>
            </a:r>
          </a:p>
          <a:p>
            <a:endParaRPr lang="en-US" sz="2500"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Random</a:t>
            </a:r>
            <a:r>
              <a:rPr lang="en-US" sz="2500" dirty="0">
                <a:latin typeface="Times New Roman" panose="02020603050405020304" pitchFamily="18" charset="0"/>
                <a:cs typeface="Times New Roman" panose="02020603050405020304" pitchFamily="18" charset="0"/>
              </a:rPr>
              <a:t>: Used for generating random numbers and shuffling data.</a:t>
            </a:r>
          </a:p>
          <a:p>
            <a:endParaRPr lang="en-US" sz="2500"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VGG19, ResNet50: </a:t>
            </a:r>
            <a:r>
              <a:rPr lang="en-US" sz="2500" dirty="0">
                <a:latin typeface="Times New Roman" panose="02020603050405020304" pitchFamily="18" charset="0"/>
                <a:cs typeface="Times New Roman" panose="02020603050405020304" pitchFamily="18" charset="0"/>
              </a:rPr>
              <a:t>Pre-trained deep learning models available in </a:t>
            </a:r>
            <a:r>
              <a:rPr lang="en-US" sz="2500" dirty="0" err="1">
                <a:latin typeface="Times New Roman" panose="02020603050405020304" pitchFamily="18" charset="0"/>
                <a:cs typeface="Times New Roman" panose="02020603050405020304" pitchFamily="18" charset="0"/>
              </a:rPr>
              <a:t>Keras</a:t>
            </a:r>
            <a:r>
              <a:rPr lang="en-US" sz="2500" dirty="0">
                <a:latin typeface="Times New Roman" panose="02020603050405020304" pitchFamily="18" charset="0"/>
                <a:cs typeface="Times New Roman" panose="02020603050405020304" pitchFamily="18" charset="0"/>
              </a:rPr>
              <a:t>, used for transfer learning and building convolutional neural network architectures</a:t>
            </a:r>
          </a:p>
        </p:txBody>
      </p:sp>
      <p:sp>
        <p:nvSpPr>
          <p:cNvPr id="6" name="TextBox 5">
            <a:extLst>
              <a:ext uri="{FF2B5EF4-FFF2-40B4-BE49-F238E27FC236}">
                <a16:creationId xmlns:a16="http://schemas.microsoft.com/office/drawing/2014/main" id="{ED36D601-62B4-BBE7-00FC-801E214F1702}"/>
              </a:ext>
            </a:extLst>
          </p:cNvPr>
          <p:cNvSpPr txBox="1"/>
          <p:nvPr/>
        </p:nvSpPr>
        <p:spPr>
          <a:xfrm>
            <a:off x="736600" y="609600"/>
            <a:ext cx="5410200" cy="707886"/>
          </a:xfrm>
          <a:prstGeom prst="rect">
            <a:avLst/>
          </a:prstGeom>
          <a:noFill/>
        </p:spPr>
        <p:txBody>
          <a:bodyPr wrap="square" rtlCol="0">
            <a:spAutoFit/>
          </a:bodyPr>
          <a:lstStyle/>
          <a:p>
            <a:r>
              <a:rPr lang="en-IN" sz="4000" dirty="0">
                <a:solidFill>
                  <a:schemeClr val="accent5">
                    <a:lumMod val="75000"/>
                  </a:schemeClr>
                </a:solidFill>
                <a:latin typeface="Times New Roman" panose="02020603050405020304" pitchFamily="18" charset="0"/>
                <a:cs typeface="Times New Roman" panose="02020603050405020304" pitchFamily="18" charset="0"/>
              </a:rPr>
              <a:t>Modules:</a:t>
            </a:r>
            <a:endParaRPr lang="en-US" sz="4000"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06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44967" y="3001791"/>
            <a:ext cx="6130688" cy="1271928"/>
          </a:xfrm>
          <a:prstGeom prst="rect">
            <a:avLst/>
          </a:prstGeom>
        </p:spPr>
        <p:txBody>
          <a:bodyPr vert="horz" wrap="square" lIns="0" tIns="24425" rIns="0" bIns="0" rtlCol="0">
            <a:spAutoFit/>
          </a:bodyPr>
          <a:lstStyle/>
          <a:p>
            <a:pPr marL="17446">
              <a:spcBef>
                <a:spcPts val="192"/>
              </a:spcBef>
            </a:pPr>
            <a:r>
              <a:rPr sz="8105" b="0" dirty="0"/>
              <a:t>THANK</a:t>
            </a:r>
            <a:r>
              <a:rPr sz="8105" b="0" spc="-323" dirty="0"/>
              <a:t> </a:t>
            </a:r>
            <a:r>
              <a:rPr sz="8105" b="0" spc="-34" dirty="0"/>
              <a:t>YOU</a:t>
            </a:r>
            <a:endParaRPr sz="810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3082" y="1863000"/>
            <a:ext cx="11593176" cy="3151281"/>
          </a:xfrm>
          <a:prstGeom prst="rect">
            <a:avLst/>
          </a:prstGeom>
        </p:spPr>
        <p:txBody>
          <a:bodyPr vert="horz" wrap="square" lIns="0" tIns="68041" rIns="0" bIns="0" rtlCol="0">
            <a:spAutoFit/>
          </a:bodyPr>
          <a:lstStyle/>
          <a:p>
            <a:pPr marL="554782" marR="6978" indent="-538209" algn="just">
              <a:lnSpc>
                <a:spcPts val="3269"/>
              </a:lnSpc>
              <a:spcBef>
                <a:spcPts val="536"/>
              </a:spcBef>
              <a:buFont typeface="Arial MT"/>
              <a:buChar char="•"/>
              <a:tabLst>
                <a:tab pos="554782" algn="l"/>
              </a:tabLst>
            </a:pPr>
            <a:r>
              <a:rPr sz="2400" dirty="0">
                <a:latin typeface="Times New Roman"/>
                <a:cs typeface="Times New Roman"/>
              </a:rPr>
              <a:t>The</a:t>
            </a:r>
            <a:r>
              <a:rPr sz="2400" spc="295" dirty="0">
                <a:latin typeface="Times New Roman"/>
                <a:cs typeface="Times New Roman"/>
              </a:rPr>
              <a:t> </a:t>
            </a:r>
            <a:r>
              <a:rPr sz="2400" dirty="0">
                <a:latin typeface="Times New Roman"/>
                <a:cs typeface="Times New Roman"/>
              </a:rPr>
              <a:t>deep</a:t>
            </a:r>
            <a:r>
              <a:rPr sz="2400" spc="309" dirty="0">
                <a:latin typeface="Times New Roman"/>
                <a:cs typeface="Times New Roman"/>
              </a:rPr>
              <a:t> </a:t>
            </a:r>
            <a:r>
              <a:rPr sz="2400" dirty="0">
                <a:latin typeface="Times New Roman"/>
                <a:cs typeface="Times New Roman"/>
              </a:rPr>
              <a:t>learning</a:t>
            </a:r>
            <a:r>
              <a:rPr sz="2400" spc="280" dirty="0">
                <a:latin typeface="Times New Roman"/>
                <a:cs typeface="Times New Roman"/>
              </a:rPr>
              <a:t> </a:t>
            </a:r>
            <a:r>
              <a:rPr sz="2400" dirty="0">
                <a:latin typeface="Times New Roman"/>
                <a:cs typeface="Times New Roman"/>
              </a:rPr>
              <a:t>domain</a:t>
            </a:r>
            <a:r>
              <a:rPr sz="2400" spc="309" dirty="0">
                <a:latin typeface="Times New Roman"/>
                <a:cs typeface="Times New Roman"/>
              </a:rPr>
              <a:t> </a:t>
            </a:r>
            <a:r>
              <a:rPr sz="2400" dirty="0">
                <a:latin typeface="Times New Roman"/>
                <a:cs typeface="Times New Roman"/>
              </a:rPr>
              <a:t>encompasses</a:t>
            </a:r>
            <a:r>
              <a:rPr sz="2400" spc="309" dirty="0">
                <a:latin typeface="Times New Roman"/>
                <a:cs typeface="Times New Roman"/>
              </a:rPr>
              <a:t> </a:t>
            </a:r>
            <a:r>
              <a:rPr sz="2400" dirty="0">
                <a:latin typeface="Times New Roman"/>
                <a:cs typeface="Times New Roman"/>
              </a:rPr>
              <a:t>a</a:t>
            </a:r>
            <a:r>
              <a:rPr sz="2400" spc="268" dirty="0">
                <a:latin typeface="Times New Roman"/>
                <a:cs typeface="Times New Roman"/>
              </a:rPr>
              <a:t> </a:t>
            </a:r>
            <a:r>
              <a:rPr sz="2400" dirty="0">
                <a:latin typeface="Times New Roman"/>
                <a:cs typeface="Times New Roman"/>
              </a:rPr>
              <a:t>subset</a:t>
            </a:r>
            <a:r>
              <a:rPr sz="2400" spc="288" dirty="0">
                <a:latin typeface="Times New Roman"/>
                <a:cs typeface="Times New Roman"/>
              </a:rPr>
              <a:t> </a:t>
            </a:r>
            <a:r>
              <a:rPr sz="2400" dirty="0">
                <a:latin typeface="Times New Roman"/>
                <a:cs typeface="Times New Roman"/>
              </a:rPr>
              <a:t>of</a:t>
            </a:r>
            <a:r>
              <a:rPr sz="2400" spc="302" dirty="0">
                <a:latin typeface="Times New Roman"/>
                <a:cs typeface="Times New Roman"/>
              </a:rPr>
              <a:t> </a:t>
            </a:r>
            <a:r>
              <a:rPr sz="2400" dirty="0">
                <a:latin typeface="Times New Roman"/>
                <a:cs typeface="Times New Roman"/>
              </a:rPr>
              <a:t>machine</a:t>
            </a:r>
            <a:r>
              <a:rPr sz="2400" spc="302" dirty="0">
                <a:latin typeface="Times New Roman"/>
                <a:cs typeface="Times New Roman"/>
              </a:rPr>
              <a:t> </a:t>
            </a:r>
            <a:r>
              <a:rPr sz="2400" spc="-14" dirty="0">
                <a:latin typeface="Times New Roman"/>
                <a:cs typeface="Times New Roman"/>
              </a:rPr>
              <a:t>learning </a:t>
            </a:r>
            <a:r>
              <a:rPr sz="2400" dirty="0">
                <a:latin typeface="Times New Roman"/>
                <a:cs typeface="Times New Roman"/>
              </a:rPr>
              <a:t>techniques</a:t>
            </a:r>
            <a:r>
              <a:rPr sz="2400" spc="157" dirty="0">
                <a:latin typeface="Times New Roman"/>
                <a:cs typeface="Times New Roman"/>
              </a:rPr>
              <a:t> </a:t>
            </a:r>
            <a:r>
              <a:rPr sz="2400" dirty="0">
                <a:latin typeface="Times New Roman"/>
                <a:cs typeface="Times New Roman"/>
              </a:rPr>
              <a:t>inspired</a:t>
            </a:r>
            <a:r>
              <a:rPr sz="2400" spc="131" dirty="0">
                <a:latin typeface="Times New Roman"/>
                <a:cs typeface="Times New Roman"/>
              </a:rPr>
              <a:t> </a:t>
            </a:r>
            <a:r>
              <a:rPr sz="2400" dirty="0">
                <a:latin typeface="Times New Roman"/>
                <a:cs typeface="Times New Roman"/>
              </a:rPr>
              <a:t>by</a:t>
            </a:r>
            <a:r>
              <a:rPr sz="2400" spc="157" dirty="0">
                <a:latin typeface="Times New Roman"/>
                <a:cs typeface="Times New Roman"/>
              </a:rPr>
              <a:t> </a:t>
            </a:r>
            <a:r>
              <a:rPr sz="2400" dirty="0">
                <a:latin typeface="Times New Roman"/>
                <a:cs typeface="Times New Roman"/>
              </a:rPr>
              <a:t>the</a:t>
            </a:r>
            <a:r>
              <a:rPr sz="2400" spc="144" dirty="0">
                <a:latin typeface="Times New Roman"/>
                <a:cs typeface="Times New Roman"/>
              </a:rPr>
              <a:t> </a:t>
            </a:r>
            <a:r>
              <a:rPr sz="2400" dirty="0">
                <a:latin typeface="Times New Roman"/>
                <a:cs typeface="Times New Roman"/>
              </a:rPr>
              <a:t>structure</a:t>
            </a:r>
            <a:r>
              <a:rPr sz="2400" spc="151" dirty="0">
                <a:latin typeface="Times New Roman"/>
                <a:cs typeface="Times New Roman"/>
              </a:rPr>
              <a:t> </a:t>
            </a:r>
            <a:r>
              <a:rPr sz="2400" dirty="0">
                <a:latin typeface="Times New Roman"/>
                <a:cs typeface="Times New Roman"/>
              </a:rPr>
              <a:t>and</a:t>
            </a:r>
            <a:r>
              <a:rPr sz="2400" spc="157" dirty="0">
                <a:latin typeface="Times New Roman"/>
                <a:cs typeface="Times New Roman"/>
              </a:rPr>
              <a:t> </a:t>
            </a:r>
            <a:r>
              <a:rPr sz="2400" dirty="0">
                <a:latin typeface="Times New Roman"/>
                <a:cs typeface="Times New Roman"/>
              </a:rPr>
              <a:t>function</a:t>
            </a:r>
            <a:r>
              <a:rPr sz="2400" spc="151" dirty="0">
                <a:latin typeface="Times New Roman"/>
                <a:cs typeface="Times New Roman"/>
              </a:rPr>
              <a:t> </a:t>
            </a:r>
            <a:r>
              <a:rPr sz="2400" dirty="0">
                <a:latin typeface="Times New Roman"/>
                <a:cs typeface="Times New Roman"/>
              </a:rPr>
              <a:t>of</a:t>
            </a:r>
            <a:r>
              <a:rPr sz="2400" spc="151" dirty="0">
                <a:latin typeface="Times New Roman"/>
                <a:cs typeface="Times New Roman"/>
              </a:rPr>
              <a:t> </a:t>
            </a:r>
            <a:r>
              <a:rPr sz="2400" dirty="0">
                <a:latin typeface="Times New Roman"/>
                <a:cs typeface="Times New Roman"/>
              </a:rPr>
              <a:t>the</a:t>
            </a:r>
            <a:r>
              <a:rPr sz="2400" spc="151" dirty="0">
                <a:latin typeface="Times New Roman"/>
                <a:cs typeface="Times New Roman"/>
              </a:rPr>
              <a:t> </a:t>
            </a:r>
            <a:r>
              <a:rPr sz="2400" dirty="0">
                <a:latin typeface="Times New Roman"/>
                <a:cs typeface="Times New Roman"/>
              </a:rPr>
              <a:t>human</a:t>
            </a:r>
            <a:r>
              <a:rPr sz="2400" spc="151" dirty="0">
                <a:latin typeface="Times New Roman"/>
                <a:cs typeface="Times New Roman"/>
              </a:rPr>
              <a:t> </a:t>
            </a:r>
            <a:r>
              <a:rPr sz="2400" spc="-14" dirty="0">
                <a:latin typeface="Times New Roman"/>
                <a:cs typeface="Times New Roman"/>
              </a:rPr>
              <a:t>brain’s </a:t>
            </a:r>
            <a:r>
              <a:rPr sz="2400" dirty="0">
                <a:latin typeface="Times New Roman"/>
                <a:cs typeface="Times New Roman"/>
              </a:rPr>
              <a:t>neural</a:t>
            </a:r>
            <a:r>
              <a:rPr sz="2400" spc="453" dirty="0">
                <a:latin typeface="Times New Roman"/>
                <a:cs typeface="Times New Roman"/>
              </a:rPr>
              <a:t> </a:t>
            </a:r>
            <a:r>
              <a:rPr sz="2400" dirty="0">
                <a:latin typeface="Times New Roman"/>
                <a:cs typeface="Times New Roman"/>
              </a:rPr>
              <a:t>networks.</a:t>
            </a:r>
            <a:r>
              <a:rPr sz="2400" spc="446" dirty="0">
                <a:latin typeface="Times New Roman"/>
                <a:cs typeface="Times New Roman"/>
              </a:rPr>
              <a:t> </a:t>
            </a:r>
            <a:r>
              <a:rPr sz="2400" dirty="0">
                <a:latin typeface="Times New Roman"/>
                <a:cs typeface="Times New Roman"/>
              </a:rPr>
              <a:t>Deep</a:t>
            </a:r>
            <a:r>
              <a:rPr sz="2400" spc="474" dirty="0">
                <a:latin typeface="Times New Roman"/>
                <a:cs typeface="Times New Roman"/>
              </a:rPr>
              <a:t> </a:t>
            </a:r>
            <a:r>
              <a:rPr sz="2400" dirty="0">
                <a:latin typeface="Times New Roman"/>
                <a:cs typeface="Times New Roman"/>
              </a:rPr>
              <a:t>learning</a:t>
            </a:r>
            <a:r>
              <a:rPr sz="2400" spc="481" dirty="0">
                <a:latin typeface="Times New Roman"/>
                <a:cs typeface="Times New Roman"/>
              </a:rPr>
              <a:t> </a:t>
            </a:r>
            <a:r>
              <a:rPr sz="2400" dirty="0">
                <a:latin typeface="Times New Roman"/>
                <a:cs typeface="Times New Roman"/>
              </a:rPr>
              <a:t>models</a:t>
            </a:r>
            <a:r>
              <a:rPr sz="2400" spc="481" dirty="0">
                <a:latin typeface="Times New Roman"/>
                <a:cs typeface="Times New Roman"/>
              </a:rPr>
              <a:t> </a:t>
            </a:r>
            <a:r>
              <a:rPr sz="2400" dirty="0">
                <a:latin typeface="Times New Roman"/>
                <a:cs typeface="Times New Roman"/>
              </a:rPr>
              <a:t>consist</a:t>
            </a:r>
            <a:r>
              <a:rPr sz="2400" spc="453" dirty="0">
                <a:latin typeface="Times New Roman"/>
                <a:cs typeface="Times New Roman"/>
              </a:rPr>
              <a:t> </a:t>
            </a:r>
            <a:r>
              <a:rPr sz="2400" dirty="0">
                <a:latin typeface="Times New Roman"/>
                <a:cs typeface="Times New Roman"/>
              </a:rPr>
              <a:t>of</a:t>
            </a:r>
            <a:r>
              <a:rPr sz="2400" spc="440" dirty="0">
                <a:latin typeface="Times New Roman"/>
                <a:cs typeface="Times New Roman"/>
              </a:rPr>
              <a:t> </a:t>
            </a:r>
            <a:r>
              <a:rPr sz="2400" dirty="0">
                <a:latin typeface="Times New Roman"/>
                <a:cs typeface="Times New Roman"/>
              </a:rPr>
              <a:t>multiple</a:t>
            </a:r>
            <a:r>
              <a:rPr sz="2400" spc="446" dirty="0">
                <a:latin typeface="Times New Roman"/>
                <a:cs typeface="Times New Roman"/>
              </a:rPr>
              <a:t> </a:t>
            </a:r>
            <a:r>
              <a:rPr sz="2400" dirty="0">
                <a:latin typeface="Times New Roman"/>
                <a:cs typeface="Times New Roman"/>
              </a:rPr>
              <a:t>layers</a:t>
            </a:r>
            <a:r>
              <a:rPr sz="2400" spc="474" dirty="0">
                <a:latin typeface="Times New Roman"/>
                <a:cs typeface="Times New Roman"/>
              </a:rPr>
              <a:t> </a:t>
            </a:r>
            <a:r>
              <a:rPr sz="2400" spc="-34" dirty="0">
                <a:latin typeface="Times New Roman"/>
                <a:cs typeface="Times New Roman"/>
              </a:rPr>
              <a:t>of </a:t>
            </a:r>
            <a:r>
              <a:rPr sz="2400" dirty="0">
                <a:latin typeface="Times New Roman"/>
                <a:cs typeface="Times New Roman"/>
              </a:rPr>
              <a:t>interconnected</a:t>
            </a:r>
            <a:r>
              <a:rPr sz="2400" spc="172" dirty="0">
                <a:latin typeface="Times New Roman"/>
                <a:cs typeface="Times New Roman"/>
              </a:rPr>
              <a:t>  </a:t>
            </a:r>
            <a:r>
              <a:rPr sz="2400" dirty="0">
                <a:latin typeface="Times New Roman"/>
                <a:cs typeface="Times New Roman"/>
              </a:rPr>
              <a:t>nodes</a:t>
            </a:r>
            <a:r>
              <a:rPr sz="2400" spc="165" dirty="0">
                <a:latin typeface="Times New Roman"/>
                <a:cs typeface="Times New Roman"/>
              </a:rPr>
              <a:t>  </a:t>
            </a:r>
            <a:r>
              <a:rPr sz="2400" dirty="0">
                <a:latin typeface="Times New Roman"/>
                <a:cs typeface="Times New Roman"/>
              </a:rPr>
              <a:t>(neurons)</a:t>
            </a:r>
            <a:r>
              <a:rPr sz="2400" spc="179" dirty="0">
                <a:latin typeface="Times New Roman"/>
                <a:cs typeface="Times New Roman"/>
              </a:rPr>
              <a:t>  </a:t>
            </a:r>
            <a:r>
              <a:rPr sz="2400" dirty="0">
                <a:latin typeface="Times New Roman"/>
                <a:cs typeface="Times New Roman"/>
              </a:rPr>
              <a:t>that</a:t>
            </a:r>
            <a:r>
              <a:rPr sz="2400" spc="165" dirty="0">
                <a:latin typeface="Times New Roman"/>
                <a:cs typeface="Times New Roman"/>
              </a:rPr>
              <a:t>  </a:t>
            </a:r>
            <a:r>
              <a:rPr sz="2400" dirty="0">
                <a:latin typeface="Times New Roman"/>
                <a:cs typeface="Times New Roman"/>
              </a:rPr>
              <a:t>process</a:t>
            </a:r>
            <a:r>
              <a:rPr sz="2400" spc="172" dirty="0">
                <a:latin typeface="Times New Roman"/>
                <a:cs typeface="Times New Roman"/>
              </a:rPr>
              <a:t>  </a:t>
            </a:r>
            <a:r>
              <a:rPr sz="2400" dirty="0">
                <a:latin typeface="Times New Roman"/>
                <a:cs typeface="Times New Roman"/>
              </a:rPr>
              <a:t>and</a:t>
            </a:r>
            <a:r>
              <a:rPr sz="2400" spc="165" dirty="0">
                <a:latin typeface="Times New Roman"/>
                <a:cs typeface="Times New Roman"/>
              </a:rPr>
              <a:t>  </a:t>
            </a:r>
            <a:r>
              <a:rPr sz="2400" dirty="0">
                <a:latin typeface="Times New Roman"/>
                <a:cs typeface="Times New Roman"/>
              </a:rPr>
              <a:t>learn</a:t>
            </a:r>
            <a:r>
              <a:rPr sz="2400" spc="179" dirty="0">
                <a:latin typeface="Times New Roman"/>
                <a:cs typeface="Times New Roman"/>
              </a:rPr>
              <a:t>  </a:t>
            </a:r>
            <a:r>
              <a:rPr sz="2400" dirty="0">
                <a:latin typeface="Times New Roman"/>
                <a:cs typeface="Times New Roman"/>
              </a:rPr>
              <a:t>from</a:t>
            </a:r>
            <a:r>
              <a:rPr sz="2400" spc="151" dirty="0">
                <a:latin typeface="Times New Roman"/>
                <a:cs typeface="Times New Roman"/>
              </a:rPr>
              <a:t>  </a:t>
            </a:r>
            <a:r>
              <a:rPr sz="2400" spc="-27" dirty="0">
                <a:latin typeface="Times New Roman"/>
                <a:cs typeface="Times New Roman"/>
              </a:rPr>
              <a:t>data </a:t>
            </a:r>
            <a:r>
              <a:rPr sz="2400" spc="-14" dirty="0">
                <a:latin typeface="Times New Roman"/>
                <a:cs typeface="Times New Roman"/>
              </a:rPr>
              <a:t>representations</a:t>
            </a:r>
            <a:r>
              <a:rPr sz="2400" spc="-48" dirty="0">
                <a:latin typeface="Times New Roman"/>
                <a:cs typeface="Times New Roman"/>
              </a:rPr>
              <a:t> </a:t>
            </a:r>
            <a:r>
              <a:rPr sz="2400" dirty="0">
                <a:latin typeface="Times New Roman"/>
                <a:cs typeface="Times New Roman"/>
              </a:rPr>
              <a:t>in</a:t>
            </a:r>
            <a:r>
              <a:rPr sz="2400" spc="-14" dirty="0">
                <a:latin typeface="Times New Roman"/>
                <a:cs typeface="Times New Roman"/>
              </a:rPr>
              <a:t> </a:t>
            </a:r>
            <a:r>
              <a:rPr sz="2400" dirty="0">
                <a:latin typeface="Times New Roman"/>
                <a:cs typeface="Times New Roman"/>
              </a:rPr>
              <a:t>a</a:t>
            </a:r>
            <a:r>
              <a:rPr sz="2400" spc="-27" dirty="0">
                <a:latin typeface="Times New Roman"/>
                <a:cs typeface="Times New Roman"/>
              </a:rPr>
              <a:t> </a:t>
            </a:r>
            <a:r>
              <a:rPr sz="2400" spc="-14" dirty="0">
                <a:latin typeface="Times New Roman"/>
                <a:cs typeface="Times New Roman"/>
              </a:rPr>
              <a:t>hierarchical</a:t>
            </a:r>
            <a:r>
              <a:rPr sz="2400" spc="-34" dirty="0">
                <a:latin typeface="Times New Roman"/>
                <a:cs typeface="Times New Roman"/>
              </a:rPr>
              <a:t> </a:t>
            </a:r>
            <a:r>
              <a:rPr sz="2400" spc="-14" dirty="0">
                <a:latin typeface="Times New Roman"/>
                <a:cs typeface="Times New Roman"/>
              </a:rPr>
              <a:t>manner.</a:t>
            </a:r>
            <a:endParaRPr sz="2400" dirty="0">
              <a:latin typeface="Times New Roman"/>
              <a:cs typeface="Times New Roman"/>
            </a:endParaRPr>
          </a:p>
          <a:p>
            <a:pPr marL="554782" marR="7851" indent="-538209" algn="just">
              <a:lnSpc>
                <a:spcPts val="3269"/>
              </a:lnSpc>
              <a:spcBef>
                <a:spcPts val="1194"/>
              </a:spcBef>
              <a:buFont typeface="Arial MT"/>
              <a:buChar char="•"/>
              <a:tabLst>
                <a:tab pos="554782" algn="l"/>
              </a:tabLst>
            </a:pPr>
            <a:r>
              <a:rPr sz="2400" dirty="0">
                <a:latin typeface="Times New Roman"/>
                <a:cs typeface="Times New Roman"/>
              </a:rPr>
              <a:t>These</a:t>
            </a:r>
            <a:r>
              <a:rPr sz="2400" spc="549" dirty="0">
                <a:latin typeface="Times New Roman"/>
                <a:cs typeface="Times New Roman"/>
              </a:rPr>
              <a:t> </a:t>
            </a:r>
            <a:r>
              <a:rPr sz="2400" dirty="0">
                <a:latin typeface="Times New Roman"/>
                <a:cs typeface="Times New Roman"/>
              </a:rPr>
              <a:t>models</a:t>
            </a:r>
            <a:r>
              <a:rPr sz="2400" spc="570" dirty="0">
                <a:latin typeface="Times New Roman"/>
                <a:cs typeface="Times New Roman"/>
              </a:rPr>
              <a:t> </a:t>
            </a:r>
            <a:r>
              <a:rPr sz="2400" dirty="0">
                <a:latin typeface="Times New Roman"/>
                <a:cs typeface="Times New Roman"/>
              </a:rPr>
              <a:t>excel</a:t>
            </a:r>
            <a:r>
              <a:rPr sz="2400" spc="562" dirty="0">
                <a:latin typeface="Times New Roman"/>
                <a:cs typeface="Times New Roman"/>
              </a:rPr>
              <a:t> </a:t>
            </a:r>
            <a:r>
              <a:rPr sz="2400" dirty="0">
                <a:latin typeface="Times New Roman"/>
                <a:cs typeface="Times New Roman"/>
              </a:rPr>
              <a:t>at</a:t>
            </a:r>
            <a:r>
              <a:rPr sz="2400" spc="543" dirty="0">
                <a:latin typeface="Times New Roman"/>
                <a:cs typeface="Times New Roman"/>
              </a:rPr>
              <a:t> </a:t>
            </a:r>
            <a:r>
              <a:rPr sz="2400" dirty="0">
                <a:latin typeface="Times New Roman"/>
                <a:cs typeface="Times New Roman"/>
              </a:rPr>
              <a:t>tasks</a:t>
            </a:r>
            <a:r>
              <a:rPr sz="2400" spc="562" dirty="0">
                <a:latin typeface="Times New Roman"/>
                <a:cs typeface="Times New Roman"/>
              </a:rPr>
              <a:t> </a:t>
            </a:r>
            <a:r>
              <a:rPr sz="2400" dirty="0">
                <a:latin typeface="Times New Roman"/>
                <a:cs typeface="Times New Roman"/>
              </a:rPr>
              <a:t>such</a:t>
            </a:r>
            <a:r>
              <a:rPr sz="2400" spc="570" dirty="0">
                <a:latin typeface="Times New Roman"/>
                <a:cs typeface="Times New Roman"/>
              </a:rPr>
              <a:t> </a:t>
            </a:r>
            <a:r>
              <a:rPr sz="2400" dirty="0">
                <a:latin typeface="Times New Roman"/>
                <a:cs typeface="Times New Roman"/>
              </a:rPr>
              <a:t>as</a:t>
            </a:r>
            <a:r>
              <a:rPr sz="2400" spc="536" dirty="0">
                <a:latin typeface="Times New Roman"/>
                <a:cs typeface="Times New Roman"/>
              </a:rPr>
              <a:t> </a:t>
            </a:r>
            <a:r>
              <a:rPr sz="2400" dirty="0">
                <a:latin typeface="Times New Roman"/>
                <a:cs typeface="Times New Roman"/>
              </a:rPr>
              <a:t>image</a:t>
            </a:r>
            <a:r>
              <a:rPr sz="2400" spc="556" dirty="0">
                <a:latin typeface="Times New Roman"/>
                <a:cs typeface="Times New Roman"/>
              </a:rPr>
              <a:t> </a:t>
            </a:r>
            <a:r>
              <a:rPr sz="2400" dirty="0">
                <a:latin typeface="Times New Roman"/>
                <a:cs typeface="Times New Roman"/>
              </a:rPr>
              <a:t>and</a:t>
            </a:r>
            <a:r>
              <a:rPr sz="2400" spc="591" dirty="0">
                <a:latin typeface="Times New Roman"/>
                <a:cs typeface="Times New Roman"/>
              </a:rPr>
              <a:t> </a:t>
            </a:r>
            <a:r>
              <a:rPr sz="2400" dirty="0">
                <a:latin typeface="Times New Roman"/>
                <a:cs typeface="Times New Roman"/>
              </a:rPr>
              <a:t>speech</a:t>
            </a:r>
            <a:r>
              <a:rPr sz="2400" spc="591" dirty="0">
                <a:latin typeface="Times New Roman"/>
                <a:cs typeface="Times New Roman"/>
              </a:rPr>
              <a:t> </a:t>
            </a:r>
            <a:r>
              <a:rPr sz="2400" spc="-14" dirty="0">
                <a:latin typeface="Times New Roman"/>
                <a:cs typeface="Times New Roman"/>
              </a:rPr>
              <a:t>recognition, </a:t>
            </a:r>
            <a:r>
              <a:rPr sz="2400" dirty="0">
                <a:latin typeface="Times New Roman"/>
                <a:cs typeface="Times New Roman"/>
              </a:rPr>
              <a:t>natural</a:t>
            </a:r>
            <a:r>
              <a:rPr sz="2400" spc="315" dirty="0">
                <a:latin typeface="Times New Roman"/>
                <a:cs typeface="Times New Roman"/>
              </a:rPr>
              <a:t>  </a:t>
            </a:r>
            <a:r>
              <a:rPr sz="2400" dirty="0">
                <a:latin typeface="Times New Roman"/>
                <a:cs typeface="Times New Roman"/>
              </a:rPr>
              <a:t>language</a:t>
            </a:r>
            <a:r>
              <a:rPr sz="2400" spc="323" dirty="0">
                <a:latin typeface="Times New Roman"/>
                <a:cs typeface="Times New Roman"/>
              </a:rPr>
              <a:t>  </a:t>
            </a:r>
            <a:r>
              <a:rPr sz="2400" dirty="0">
                <a:latin typeface="Times New Roman"/>
                <a:cs typeface="Times New Roman"/>
              </a:rPr>
              <a:t>processing,</a:t>
            </a:r>
            <a:r>
              <a:rPr sz="2400" spc="323" dirty="0">
                <a:latin typeface="Times New Roman"/>
                <a:cs typeface="Times New Roman"/>
              </a:rPr>
              <a:t>  </a:t>
            </a:r>
            <a:r>
              <a:rPr sz="2400" dirty="0">
                <a:latin typeface="Times New Roman"/>
                <a:cs typeface="Times New Roman"/>
              </a:rPr>
              <a:t>and</a:t>
            </a:r>
            <a:r>
              <a:rPr sz="2400" spc="315" dirty="0">
                <a:latin typeface="Times New Roman"/>
                <a:cs typeface="Times New Roman"/>
              </a:rPr>
              <a:t>  </a:t>
            </a:r>
            <a:r>
              <a:rPr sz="2400" dirty="0">
                <a:latin typeface="Times New Roman"/>
                <a:cs typeface="Times New Roman"/>
              </a:rPr>
              <a:t>more,</a:t>
            </a:r>
            <a:r>
              <a:rPr sz="2400" spc="337" dirty="0">
                <a:latin typeface="Times New Roman"/>
                <a:cs typeface="Times New Roman"/>
              </a:rPr>
              <a:t>  </a:t>
            </a:r>
            <a:r>
              <a:rPr sz="2400" dirty="0">
                <a:latin typeface="Times New Roman"/>
                <a:cs typeface="Times New Roman"/>
              </a:rPr>
              <a:t>due</a:t>
            </a:r>
            <a:r>
              <a:rPr sz="2400" spc="323" dirty="0">
                <a:latin typeface="Times New Roman"/>
                <a:cs typeface="Times New Roman"/>
              </a:rPr>
              <a:t>  </a:t>
            </a:r>
            <a:r>
              <a:rPr sz="2400" dirty="0">
                <a:latin typeface="Times New Roman"/>
                <a:cs typeface="Times New Roman"/>
              </a:rPr>
              <a:t>to</a:t>
            </a:r>
            <a:r>
              <a:rPr sz="2400" spc="337" dirty="0">
                <a:latin typeface="Times New Roman"/>
                <a:cs typeface="Times New Roman"/>
              </a:rPr>
              <a:t>  </a:t>
            </a:r>
            <a:r>
              <a:rPr sz="2400" dirty="0">
                <a:latin typeface="Times New Roman"/>
                <a:cs typeface="Times New Roman"/>
              </a:rPr>
              <a:t>their</a:t>
            </a:r>
            <a:r>
              <a:rPr sz="2400" spc="330" dirty="0">
                <a:latin typeface="Times New Roman"/>
                <a:cs typeface="Times New Roman"/>
              </a:rPr>
              <a:t>  </a:t>
            </a:r>
            <a:r>
              <a:rPr sz="2400" dirty="0">
                <a:latin typeface="Times New Roman"/>
                <a:cs typeface="Times New Roman"/>
              </a:rPr>
              <a:t>ability</a:t>
            </a:r>
            <a:r>
              <a:rPr sz="2400" spc="330" dirty="0">
                <a:latin typeface="Times New Roman"/>
                <a:cs typeface="Times New Roman"/>
              </a:rPr>
              <a:t>  </a:t>
            </a:r>
            <a:r>
              <a:rPr sz="2400" spc="-34" dirty="0">
                <a:latin typeface="Times New Roman"/>
                <a:cs typeface="Times New Roman"/>
              </a:rPr>
              <a:t>to </a:t>
            </a:r>
            <a:r>
              <a:rPr sz="2400" spc="-14" dirty="0">
                <a:latin typeface="Times New Roman"/>
                <a:cs typeface="Times New Roman"/>
              </a:rPr>
              <a:t>automatically</a:t>
            </a:r>
            <a:r>
              <a:rPr sz="2400" spc="-117" dirty="0">
                <a:latin typeface="Times New Roman"/>
                <a:cs typeface="Times New Roman"/>
              </a:rPr>
              <a:t> </a:t>
            </a:r>
            <a:r>
              <a:rPr sz="2400" dirty="0">
                <a:latin typeface="Times New Roman"/>
                <a:cs typeface="Times New Roman"/>
              </a:rPr>
              <a:t>extract</a:t>
            </a:r>
            <a:r>
              <a:rPr sz="2400" spc="-76" dirty="0">
                <a:latin typeface="Times New Roman"/>
                <a:cs typeface="Times New Roman"/>
              </a:rPr>
              <a:t> </a:t>
            </a:r>
            <a:r>
              <a:rPr sz="2400" dirty="0">
                <a:latin typeface="Times New Roman"/>
                <a:cs typeface="Times New Roman"/>
              </a:rPr>
              <a:t>intricate</a:t>
            </a:r>
            <a:r>
              <a:rPr sz="2400" spc="-131" dirty="0">
                <a:latin typeface="Times New Roman"/>
                <a:cs typeface="Times New Roman"/>
              </a:rPr>
              <a:t> </a:t>
            </a:r>
            <a:r>
              <a:rPr sz="2400" dirty="0">
                <a:latin typeface="Times New Roman"/>
                <a:cs typeface="Times New Roman"/>
              </a:rPr>
              <a:t>patterns</a:t>
            </a:r>
            <a:r>
              <a:rPr sz="2400" spc="-131" dirty="0">
                <a:latin typeface="Times New Roman"/>
                <a:cs typeface="Times New Roman"/>
              </a:rPr>
              <a:t> </a:t>
            </a:r>
            <a:r>
              <a:rPr sz="2400" dirty="0">
                <a:latin typeface="Times New Roman"/>
                <a:cs typeface="Times New Roman"/>
              </a:rPr>
              <a:t>and</a:t>
            </a:r>
            <a:r>
              <a:rPr sz="2400" spc="-89" dirty="0">
                <a:latin typeface="Times New Roman"/>
                <a:cs typeface="Times New Roman"/>
              </a:rPr>
              <a:t> </a:t>
            </a:r>
            <a:r>
              <a:rPr sz="2400" dirty="0">
                <a:latin typeface="Times New Roman"/>
                <a:cs typeface="Times New Roman"/>
              </a:rPr>
              <a:t>features</a:t>
            </a:r>
            <a:r>
              <a:rPr sz="2400" spc="-110" dirty="0">
                <a:latin typeface="Times New Roman"/>
                <a:cs typeface="Times New Roman"/>
              </a:rPr>
              <a:t> </a:t>
            </a:r>
            <a:r>
              <a:rPr sz="2400" dirty="0">
                <a:latin typeface="Times New Roman"/>
                <a:cs typeface="Times New Roman"/>
              </a:rPr>
              <a:t>from</a:t>
            </a:r>
            <a:r>
              <a:rPr sz="2400" spc="-82" dirty="0">
                <a:latin typeface="Times New Roman"/>
                <a:cs typeface="Times New Roman"/>
              </a:rPr>
              <a:t> </a:t>
            </a:r>
            <a:r>
              <a:rPr sz="2400" dirty="0">
                <a:latin typeface="Times New Roman"/>
                <a:cs typeface="Times New Roman"/>
              </a:rPr>
              <a:t>large</a:t>
            </a:r>
            <a:r>
              <a:rPr sz="2400" spc="-124" dirty="0">
                <a:latin typeface="Times New Roman"/>
                <a:cs typeface="Times New Roman"/>
              </a:rPr>
              <a:t> </a:t>
            </a:r>
            <a:r>
              <a:rPr sz="2400" spc="-14" dirty="0">
                <a:latin typeface="Times New Roman"/>
                <a:cs typeface="Times New Roman"/>
              </a:rPr>
              <a:t>datasets.</a:t>
            </a:r>
            <a:endParaRPr sz="2400" dirty="0">
              <a:latin typeface="Times New Roman"/>
              <a:cs typeface="Times New Roman"/>
            </a:endParaRPr>
          </a:p>
        </p:txBody>
      </p:sp>
      <p:sp>
        <p:nvSpPr>
          <p:cNvPr id="3" name="object 3"/>
          <p:cNvSpPr txBox="1">
            <a:spLocks noGrp="1"/>
          </p:cNvSpPr>
          <p:nvPr>
            <p:ph type="title"/>
          </p:nvPr>
        </p:nvSpPr>
        <p:spPr>
          <a:xfrm>
            <a:off x="863402" y="609600"/>
            <a:ext cx="11099689" cy="850375"/>
          </a:xfrm>
          <a:prstGeom prst="rect">
            <a:avLst/>
          </a:prstGeom>
        </p:spPr>
        <p:txBody>
          <a:bodyPr vert="horz" wrap="square" lIns="0" tIns="19191" rIns="0" bIns="0" rtlCol="0">
            <a:spAutoFit/>
          </a:bodyPr>
          <a:lstStyle/>
          <a:p>
            <a:pPr marL="17446">
              <a:spcBef>
                <a:spcPts val="151"/>
              </a:spcBef>
            </a:pPr>
            <a:r>
              <a:rPr sz="5400" dirty="0">
                <a:solidFill>
                  <a:schemeClr val="accent5">
                    <a:lumMod val="75000"/>
                  </a:schemeClr>
                </a:solidFill>
              </a:rPr>
              <a:t>Domain</a:t>
            </a:r>
            <a:r>
              <a:rPr sz="5400" spc="-21" dirty="0">
                <a:solidFill>
                  <a:schemeClr val="accent5">
                    <a:lumMod val="75000"/>
                  </a:schemeClr>
                </a:solidFill>
              </a:rPr>
              <a:t> </a:t>
            </a:r>
            <a:r>
              <a:rPr sz="5400" spc="-14" dirty="0">
                <a:solidFill>
                  <a:schemeClr val="accent5">
                    <a:lumMod val="75000"/>
                  </a:schemeClr>
                </a:solidFill>
              </a:rPr>
              <a:t>Description: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8416" y="457200"/>
            <a:ext cx="5720384" cy="1425372"/>
          </a:xfrm>
          <a:prstGeom prst="rect">
            <a:avLst/>
          </a:prstGeom>
        </p:spPr>
        <p:txBody>
          <a:bodyPr vert="horz" wrap="square" lIns="0" tIns="588627" rIns="0" bIns="0" rtlCol="0">
            <a:spAutoFit/>
          </a:bodyPr>
          <a:lstStyle/>
          <a:p>
            <a:pPr marL="140440">
              <a:spcBef>
                <a:spcPts val="151"/>
              </a:spcBef>
            </a:pPr>
            <a:r>
              <a:rPr lang="en-IN" sz="5400" spc="-14" dirty="0">
                <a:solidFill>
                  <a:schemeClr val="accent5">
                    <a:lumMod val="75000"/>
                  </a:schemeClr>
                </a:solidFill>
              </a:rPr>
              <a:t>Abstract</a:t>
            </a:r>
            <a:r>
              <a:rPr lang="en-IN" sz="5000" spc="-14" dirty="0">
                <a:solidFill>
                  <a:schemeClr val="accent5">
                    <a:lumMod val="75000"/>
                  </a:schemeClr>
                </a:solidFill>
              </a:rPr>
              <a:t>:</a:t>
            </a:r>
          </a:p>
        </p:txBody>
      </p:sp>
      <p:sp>
        <p:nvSpPr>
          <p:cNvPr id="3" name="object 3"/>
          <p:cNvSpPr txBox="1"/>
          <p:nvPr/>
        </p:nvSpPr>
        <p:spPr>
          <a:xfrm>
            <a:off x="1188416" y="2198045"/>
            <a:ext cx="11594920" cy="4262161"/>
          </a:xfrm>
          <a:prstGeom prst="rect">
            <a:avLst/>
          </a:prstGeom>
        </p:spPr>
        <p:txBody>
          <a:bodyPr vert="horz" wrap="square" lIns="0" tIns="68041" rIns="0" bIns="0" rtlCol="0">
            <a:spAutoFit/>
          </a:bodyPr>
          <a:lstStyle/>
          <a:p>
            <a:pPr marL="554782" marR="9595" indent="-538209" algn="just">
              <a:lnSpc>
                <a:spcPts val="3269"/>
              </a:lnSpc>
              <a:spcBef>
                <a:spcPts val="536"/>
              </a:spcBef>
              <a:buFont typeface="Arial MT"/>
              <a:buChar char="•"/>
              <a:tabLst>
                <a:tab pos="554782" algn="l"/>
              </a:tabLst>
            </a:pPr>
            <a:r>
              <a:rPr sz="2400" dirty="0">
                <a:latin typeface="Times New Roman"/>
                <a:cs typeface="Times New Roman"/>
              </a:rPr>
              <a:t>Ocular</a:t>
            </a:r>
            <a:r>
              <a:rPr sz="2400" spc="426" dirty="0">
                <a:latin typeface="Times New Roman"/>
                <a:cs typeface="Times New Roman"/>
              </a:rPr>
              <a:t> </a:t>
            </a:r>
            <a:r>
              <a:rPr sz="2400" dirty="0">
                <a:latin typeface="Times New Roman"/>
                <a:cs typeface="Times New Roman"/>
              </a:rPr>
              <a:t>disorders</a:t>
            </a:r>
            <a:r>
              <a:rPr sz="2400" spc="412" dirty="0">
                <a:latin typeface="Times New Roman"/>
                <a:cs typeface="Times New Roman"/>
              </a:rPr>
              <a:t> </a:t>
            </a:r>
            <a:r>
              <a:rPr sz="2400" dirty="0">
                <a:latin typeface="Times New Roman"/>
                <a:cs typeface="Times New Roman"/>
              </a:rPr>
              <a:t>have</a:t>
            </a:r>
            <a:r>
              <a:rPr sz="2400" spc="426" dirty="0">
                <a:latin typeface="Times New Roman"/>
                <a:cs typeface="Times New Roman"/>
              </a:rPr>
              <a:t> </a:t>
            </a:r>
            <a:r>
              <a:rPr sz="2400" dirty="0">
                <a:latin typeface="Times New Roman"/>
                <a:cs typeface="Times New Roman"/>
              </a:rPr>
              <a:t>become</a:t>
            </a:r>
            <a:r>
              <a:rPr sz="2400" spc="433" dirty="0">
                <a:latin typeface="Times New Roman"/>
                <a:cs typeface="Times New Roman"/>
              </a:rPr>
              <a:t> </a:t>
            </a:r>
            <a:r>
              <a:rPr sz="2400" dirty="0">
                <a:latin typeface="Times New Roman"/>
                <a:cs typeface="Times New Roman"/>
              </a:rPr>
              <a:t>more</a:t>
            </a:r>
            <a:r>
              <a:rPr sz="2400" spc="426" dirty="0">
                <a:latin typeface="Times New Roman"/>
                <a:cs typeface="Times New Roman"/>
              </a:rPr>
              <a:t> </a:t>
            </a:r>
            <a:r>
              <a:rPr sz="2400" dirty="0">
                <a:latin typeface="Times New Roman"/>
                <a:cs typeface="Times New Roman"/>
              </a:rPr>
              <a:t>prevalent</a:t>
            </a:r>
            <a:r>
              <a:rPr sz="2400" spc="419" dirty="0">
                <a:latin typeface="Times New Roman"/>
                <a:cs typeface="Times New Roman"/>
              </a:rPr>
              <a:t> </a:t>
            </a:r>
            <a:r>
              <a:rPr sz="2400" dirty="0">
                <a:latin typeface="Times New Roman"/>
                <a:cs typeface="Times New Roman"/>
              </a:rPr>
              <a:t>throughout</a:t>
            </a:r>
            <a:r>
              <a:rPr sz="2400" spc="419" dirty="0">
                <a:latin typeface="Times New Roman"/>
                <a:cs typeface="Times New Roman"/>
              </a:rPr>
              <a:t> </a:t>
            </a:r>
            <a:r>
              <a:rPr sz="2400" dirty="0">
                <a:latin typeface="Times New Roman"/>
                <a:cs typeface="Times New Roman"/>
              </a:rPr>
              <a:t>time,</a:t>
            </a:r>
            <a:r>
              <a:rPr sz="2400" spc="433" dirty="0">
                <a:latin typeface="Times New Roman"/>
                <a:cs typeface="Times New Roman"/>
              </a:rPr>
              <a:t> </a:t>
            </a:r>
            <a:r>
              <a:rPr sz="2400" spc="-27" dirty="0">
                <a:latin typeface="Times New Roman"/>
                <a:cs typeface="Times New Roman"/>
              </a:rPr>
              <a:t>with </a:t>
            </a:r>
            <a:r>
              <a:rPr sz="2400" dirty="0">
                <a:latin typeface="Times New Roman"/>
                <a:cs typeface="Times New Roman"/>
              </a:rPr>
              <a:t>one</a:t>
            </a:r>
            <a:r>
              <a:rPr sz="2400" spc="185" dirty="0">
                <a:latin typeface="Times New Roman"/>
                <a:cs typeface="Times New Roman"/>
              </a:rPr>
              <a:t> </a:t>
            </a:r>
            <a:r>
              <a:rPr sz="2400" dirty="0">
                <a:latin typeface="Times New Roman"/>
                <a:cs typeface="Times New Roman"/>
              </a:rPr>
              <a:t>of</a:t>
            </a:r>
            <a:r>
              <a:rPr sz="2400" spc="199" dirty="0">
                <a:latin typeface="Times New Roman"/>
                <a:cs typeface="Times New Roman"/>
              </a:rPr>
              <a:t> </a:t>
            </a:r>
            <a:r>
              <a:rPr sz="2400" dirty="0">
                <a:latin typeface="Times New Roman"/>
                <a:cs typeface="Times New Roman"/>
              </a:rPr>
              <a:t>the</a:t>
            </a:r>
            <a:r>
              <a:rPr sz="2400" spc="227" dirty="0">
                <a:latin typeface="Times New Roman"/>
                <a:cs typeface="Times New Roman"/>
              </a:rPr>
              <a:t> </a:t>
            </a:r>
            <a:r>
              <a:rPr sz="2400" dirty="0">
                <a:latin typeface="Times New Roman"/>
                <a:cs typeface="Times New Roman"/>
              </a:rPr>
              <a:t>causes</a:t>
            </a:r>
            <a:r>
              <a:rPr sz="2400" spc="199" dirty="0">
                <a:latin typeface="Times New Roman"/>
                <a:cs typeface="Times New Roman"/>
              </a:rPr>
              <a:t> </a:t>
            </a:r>
            <a:r>
              <a:rPr sz="2400" dirty="0">
                <a:latin typeface="Times New Roman"/>
                <a:cs typeface="Times New Roman"/>
              </a:rPr>
              <a:t>being</a:t>
            </a:r>
            <a:r>
              <a:rPr sz="2400" spc="206" dirty="0">
                <a:latin typeface="Times New Roman"/>
                <a:cs typeface="Times New Roman"/>
              </a:rPr>
              <a:t> </a:t>
            </a:r>
            <a:r>
              <a:rPr sz="2400" dirty="0">
                <a:latin typeface="Times New Roman"/>
                <a:cs typeface="Times New Roman"/>
              </a:rPr>
              <a:t>changes</a:t>
            </a:r>
            <a:r>
              <a:rPr sz="2400" spc="206" dirty="0">
                <a:latin typeface="Times New Roman"/>
                <a:cs typeface="Times New Roman"/>
              </a:rPr>
              <a:t> </a:t>
            </a:r>
            <a:r>
              <a:rPr sz="2400" dirty="0">
                <a:latin typeface="Times New Roman"/>
                <a:cs typeface="Times New Roman"/>
              </a:rPr>
              <a:t>in</a:t>
            </a:r>
            <a:r>
              <a:rPr sz="2400" spc="206" dirty="0">
                <a:latin typeface="Times New Roman"/>
                <a:cs typeface="Times New Roman"/>
              </a:rPr>
              <a:t> </a:t>
            </a:r>
            <a:r>
              <a:rPr sz="2400" dirty="0">
                <a:latin typeface="Times New Roman"/>
                <a:cs typeface="Times New Roman"/>
              </a:rPr>
              <a:t>human</a:t>
            </a:r>
            <a:r>
              <a:rPr sz="2400" spc="227" dirty="0">
                <a:latin typeface="Times New Roman"/>
                <a:cs typeface="Times New Roman"/>
              </a:rPr>
              <a:t> </a:t>
            </a:r>
            <a:r>
              <a:rPr sz="2400" dirty="0">
                <a:latin typeface="Times New Roman"/>
                <a:cs typeface="Times New Roman"/>
              </a:rPr>
              <a:t>behaviour</a:t>
            </a:r>
            <a:r>
              <a:rPr sz="2400" spc="199" dirty="0">
                <a:latin typeface="Times New Roman"/>
                <a:cs typeface="Times New Roman"/>
              </a:rPr>
              <a:t> </a:t>
            </a:r>
            <a:r>
              <a:rPr sz="2400" dirty="0">
                <a:latin typeface="Times New Roman"/>
                <a:cs typeface="Times New Roman"/>
              </a:rPr>
              <a:t>patterns</a:t>
            </a:r>
            <a:r>
              <a:rPr sz="2400" spc="206" dirty="0">
                <a:latin typeface="Times New Roman"/>
                <a:cs typeface="Times New Roman"/>
              </a:rPr>
              <a:t> </a:t>
            </a:r>
            <a:r>
              <a:rPr sz="2400" spc="-14" dirty="0">
                <a:latin typeface="Times New Roman"/>
                <a:cs typeface="Times New Roman"/>
              </a:rPr>
              <a:t>brought </a:t>
            </a:r>
            <a:r>
              <a:rPr sz="2400" dirty="0">
                <a:latin typeface="Times New Roman"/>
                <a:cs typeface="Times New Roman"/>
              </a:rPr>
              <a:t>on</a:t>
            </a:r>
            <a:r>
              <a:rPr sz="2400" spc="-55" dirty="0">
                <a:latin typeface="Times New Roman"/>
                <a:cs typeface="Times New Roman"/>
              </a:rPr>
              <a:t> </a:t>
            </a:r>
            <a:r>
              <a:rPr sz="2400" dirty="0">
                <a:latin typeface="Times New Roman"/>
                <a:cs typeface="Times New Roman"/>
              </a:rPr>
              <a:t>by</a:t>
            </a:r>
            <a:r>
              <a:rPr sz="2400" spc="-55" dirty="0">
                <a:latin typeface="Times New Roman"/>
                <a:cs typeface="Times New Roman"/>
              </a:rPr>
              <a:t> </a:t>
            </a:r>
            <a:r>
              <a:rPr sz="2400" dirty="0">
                <a:latin typeface="Times New Roman"/>
                <a:cs typeface="Times New Roman"/>
              </a:rPr>
              <a:t>technology</a:t>
            </a:r>
            <a:r>
              <a:rPr sz="2400" spc="-76" dirty="0">
                <a:latin typeface="Times New Roman"/>
                <a:cs typeface="Times New Roman"/>
              </a:rPr>
              <a:t> </a:t>
            </a:r>
            <a:r>
              <a:rPr sz="2400" dirty="0">
                <a:latin typeface="Times New Roman"/>
                <a:cs typeface="Times New Roman"/>
              </a:rPr>
              <a:t>and</a:t>
            </a:r>
            <a:r>
              <a:rPr sz="2400" spc="-55" dirty="0">
                <a:latin typeface="Times New Roman"/>
                <a:cs typeface="Times New Roman"/>
              </a:rPr>
              <a:t> </a:t>
            </a:r>
            <a:r>
              <a:rPr sz="2400" dirty="0">
                <a:latin typeface="Times New Roman"/>
                <a:cs typeface="Times New Roman"/>
              </a:rPr>
              <a:t>the</a:t>
            </a:r>
            <a:r>
              <a:rPr sz="2400" spc="-55" dirty="0">
                <a:latin typeface="Times New Roman"/>
                <a:cs typeface="Times New Roman"/>
              </a:rPr>
              <a:t> </a:t>
            </a:r>
            <a:r>
              <a:rPr sz="2400" dirty="0">
                <a:latin typeface="Times New Roman"/>
                <a:cs typeface="Times New Roman"/>
              </a:rPr>
              <a:t>creation</a:t>
            </a:r>
            <a:r>
              <a:rPr sz="2400" spc="-55" dirty="0">
                <a:latin typeface="Times New Roman"/>
                <a:cs typeface="Times New Roman"/>
              </a:rPr>
              <a:t> </a:t>
            </a:r>
            <a:r>
              <a:rPr sz="2400" dirty="0">
                <a:latin typeface="Times New Roman"/>
                <a:cs typeface="Times New Roman"/>
              </a:rPr>
              <a:t>of</a:t>
            </a:r>
            <a:r>
              <a:rPr sz="2400" spc="-62" dirty="0">
                <a:latin typeface="Times New Roman"/>
                <a:cs typeface="Times New Roman"/>
              </a:rPr>
              <a:t> </a:t>
            </a:r>
            <a:r>
              <a:rPr sz="2400" spc="-14" dirty="0">
                <a:latin typeface="Times New Roman"/>
                <a:cs typeface="Times New Roman"/>
              </a:rPr>
              <a:t>technological</a:t>
            </a:r>
            <a:r>
              <a:rPr sz="2400" spc="-69" dirty="0">
                <a:latin typeface="Times New Roman"/>
                <a:cs typeface="Times New Roman"/>
              </a:rPr>
              <a:t> </a:t>
            </a:r>
            <a:r>
              <a:rPr sz="2400" spc="-14" dirty="0">
                <a:latin typeface="Times New Roman"/>
                <a:cs typeface="Times New Roman"/>
              </a:rPr>
              <a:t>equipment.</a:t>
            </a:r>
            <a:endParaRPr sz="2400" dirty="0">
              <a:latin typeface="Times New Roman"/>
              <a:cs typeface="Times New Roman"/>
            </a:endParaRPr>
          </a:p>
          <a:p>
            <a:pPr marL="555655" indent="-538209" algn="just">
              <a:lnSpc>
                <a:spcPts val="3022"/>
              </a:lnSpc>
              <a:buFont typeface="Arial MT"/>
              <a:buChar char="•"/>
              <a:tabLst>
                <a:tab pos="555655" algn="l"/>
              </a:tabLst>
            </a:pPr>
            <a:r>
              <a:rPr sz="2400" dirty="0">
                <a:latin typeface="Times New Roman"/>
                <a:cs typeface="Times New Roman"/>
              </a:rPr>
              <a:t>The</a:t>
            </a:r>
            <a:r>
              <a:rPr sz="2400" spc="89" dirty="0">
                <a:latin typeface="Times New Roman"/>
                <a:cs typeface="Times New Roman"/>
              </a:rPr>
              <a:t> </a:t>
            </a:r>
            <a:r>
              <a:rPr sz="2400" dirty="0">
                <a:latin typeface="Times New Roman"/>
                <a:cs typeface="Times New Roman"/>
              </a:rPr>
              <a:t>diagnosis</a:t>
            </a:r>
            <a:r>
              <a:rPr sz="2400" spc="96" dirty="0">
                <a:latin typeface="Times New Roman"/>
                <a:cs typeface="Times New Roman"/>
              </a:rPr>
              <a:t> </a:t>
            </a:r>
            <a:r>
              <a:rPr sz="2400" dirty="0">
                <a:latin typeface="Times New Roman"/>
                <a:cs typeface="Times New Roman"/>
              </a:rPr>
              <a:t>of</a:t>
            </a:r>
            <a:r>
              <a:rPr sz="2400" spc="89" dirty="0">
                <a:latin typeface="Times New Roman"/>
                <a:cs typeface="Times New Roman"/>
              </a:rPr>
              <a:t> </a:t>
            </a:r>
            <a:r>
              <a:rPr sz="2400" dirty="0">
                <a:latin typeface="Times New Roman"/>
                <a:cs typeface="Times New Roman"/>
              </a:rPr>
              <a:t>ocular</a:t>
            </a:r>
            <a:r>
              <a:rPr sz="2400" spc="89" dirty="0">
                <a:latin typeface="Times New Roman"/>
                <a:cs typeface="Times New Roman"/>
              </a:rPr>
              <a:t> </a:t>
            </a:r>
            <a:r>
              <a:rPr sz="2400" dirty="0">
                <a:latin typeface="Times New Roman"/>
                <a:cs typeface="Times New Roman"/>
              </a:rPr>
              <a:t>pathology</a:t>
            </a:r>
            <a:r>
              <a:rPr sz="2400" spc="131" dirty="0">
                <a:latin typeface="Times New Roman"/>
                <a:cs typeface="Times New Roman"/>
              </a:rPr>
              <a:t> </a:t>
            </a:r>
            <a:r>
              <a:rPr sz="2400" dirty="0">
                <a:latin typeface="Times New Roman"/>
                <a:cs typeface="Times New Roman"/>
              </a:rPr>
              <a:t>using</a:t>
            </a:r>
            <a:r>
              <a:rPr sz="2400" spc="69" dirty="0">
                <a:latin typeface="Times New Roman"/>
                <a:cs typeface="Times New Roman"/>
              </a:rPr>
              <a:t> </a:t>
            </a:r>
            <a:r>
              <a:rPr sz="2400" dirty="0">
                <a:latin typeface="Times New Roman"/>
                <a:cs typeface="Times New Roman"/>
              </a:rPr>
              <a:t>fundus</a:t>
            </a:r>
            <a:r>
              <a:rPr sz="2400" spc="76" dirty="0">
                <a:latin typeface="Times New Roman"/>
                <a:cs typeface="Times New Roman"/>
              </a:rPr>
              <a:t> </a:t>
            </a:r>
            <a:r>
              <a:rPr sz="2400" dirty="0">
                <a:latin typeface="Times New Roman"/>
                <a:cs typeface="Times New Roman"/>
              </a:rPr>
              <a:t>images</a:t>
            </a:r>
            <a:r>
              <a:rPr sz="2400" spc="103" dirty="0">
                <a:latin typeface="Times New Roman"/>
                <a:cs typeface="Times New Roman"/>
              </a:rPr>
              <a:t> </a:t>
            </a:r>
            <a:r>
              <a:rPr sz="2400" dirty="0">
                <a:latin typeface="Times New Roman"/>
                <a:cs typeface="Times New Roman"/>
              </a:rPr>
              <a:t>is</a:t>
            </a:r>
            <a:r>
              <a:rPr sz="2400" spc="103" dirty="0">
                <a:latin typeface="Times New Roman"/>
                <a:cs typeface="Times New Roman"/>
              </a:rPr>
              <a:t> </a:t>
            </a:r>
            <a:r>
              <a:rPr sz="2400" dirty="0">
                <a:latin typeface="Times New Roman"/>
                <a:cs typeface="Times New Roman"/>
              </a:rPr>
              <a:t>a</a:t>
            </a:r>
            <a:r>
              <a:rPr sz="2400" spc="89" dirty="0">
                <a:latin typeface="Times New Roman"/>
                <a:cs typeface="Times New Roman"/>
              </a:rPr>
              <a:t> </a:t>
            </a:r>
            <a:r>
              <a:rPr sz="2400" spc="-14" dirty="0">
                <a:latin typeface="Times New Roman"/>
                <a:cs typeface="Times New Roman"/>
              </a:rPr>
              <a:t>significant</a:t>
            </a:r>
            <a:endParaRPr sz="2400" dirty="0">
              <a:latin typeface="Times New Roman"/>
              <a:cs typeface="Times New Roman"/>
            </a:endParaRPr>
          </a:p>
          <a:p>
            <a:pPr marL="554782" algn="just">
              <a:lnSpc>
                <a:spcPts val="3263"/>
              </a:lnSpc>
            </a:pPr>
            <a:r>
              <a:rPr sz="2400" spc="-14" dirty="0">
                <a:latin typeface="Times New Roman"/>
                <a:cs typeface="Times New Roman"/>
              </a:rPr>
              <a:t>difficulty</a:t>
            </a:r>
            <a:r>
              <a:rPr sz="2400" spc="-89" dirty="0">
                <a:latin typeface="Times New Roman"/>
                <a:cs typeface="Times New Roman"/>
              </a:rPr>
              <a:t> </a:t>
            </a:r>
            <a:r>
              <a:rPr sz="2400" dirty="0">
                <a:latin typeface="Times New Roman"/>
                <a:cs typeface="Times New Roman"/>
              </a:rPr>
              <a:t>in</a:t>
            </a:r>
            <a:r>
              <a:rPr sz="2400" spc="-69" dirty="0">
                <a:latin typeface="Times New Roman"/>
                <a:cs typeface="Times New Roman"/>
              </a:rPr>
              <a:t> </a:t>
            </a:r>
            <a:r>
              <a:rPr sz="2400" dirty="0">
                <a:latin typeface="Times New Roman"/>
                <a:cs typeface="Times New Roman"/>
              </a:rPr>
              <a:t>health</a:t>
            </a:r>
            <a:r>
              <a:rPr sz="2400" spc="-62" dirty="0">
                <a:latin typeface="Times New Roman"/>
                <a:cs typeface="Times New Roman"/>
              </a:rPr>
              <a:t> </a:t>
            </a:r>
            <a:r>
              <a:rPr sz="2400" spc="-27" dirty="0">
                <a:latin typeface="Times New Roman"/>
                <a:cs typeface="Times New Roman"/>
              </a:rPr>
              <a:t>care.</a:t>
            </a:r>
            <a:endParaRPr sz="2400" dirty="0">
              <a:latin typeface="Times New Roman"/>
              <a:cs typeface="Times New Roman"/>
            </a:endParaRPr>
          </a:p>
          <a:p>
            <a:pPr marL="554782" marR="6978" indent="-538209" algn="just">
              <a:lnSpc>
                <a:spcPts val="3269"/>
              </a:lnSpc>
              <a:spcBef>
                <a:spcPts val="227"/>
              </a:spcBef>
              <a:buFont typeface="Arial MT"/>
              <a:buChar char="•"/>
              <a:tabLst>
                <a:tab pos="554782" algn="l"/>
              </a:tabLst>
            </a:pPr>
            <a:r>
              <a:rPr sz="2400" dirty="0">
                <a:latin typeface="Times New Roman"/>
                <a:cs typeface="Times New Roman"/>
              </a:rPr>
              <a:t>The</a:t>
            </a:r>
            <a:r>
              <a:rPr sz="2400" spc="-34" dirty="0">
                <a:latin typeface="Times New Roman"/>
                <a:cs typeface="Times New Roman"/>
              </a:rPr>
              <a:t> </a:t>
            </a:r>
            <a:r>
              <a:rPr sz="2400" dirty="0">
                <a:latin typeface="Times New Roman"/>
                <a:cs typeface="Times New Roman"/>
              </a:rPr>
              <a:t>aim</a:t>
            </a:r>
            <a:r>
              <a:rPr sz="2400" spc="-62" dirty="0">
                <a:latin typeface="Times New Roman"/>
                <a:cs typeface="Times New Roman"/>
              </a:rPr>
              <a:t> </a:t>
            </a:r>
            <a:r>
              <a:rPr sz="2400" dirty="0">
                <a:latin typeface="Times New Roman"/>
                <a:cs typeface="Times New Roman"/>
              </a:rPr>
              <a:t>of</a:t>
            </a:r>
            <a:r>
              <a:rPr sz="2400" spc="-55" dirty="0">
                <a:latin typeface="Times New Roman"/>
                <a:cs typeface="Times New Roman"/>
              </a:rPr>
              <a:t> </a:t>
            </a:r>
            <a:r>
              <a:rPr sz="2400" dirty="0">
                <a:latin typeface="Times New Roman"/>
                <a:cs typeface="Times New Roman"/>
              </a:rPr>
              <a:t>our</a:t>
            </a:r>
            <a:r>
              <a:rPr sz="2400" spc="-55" dirty="0">
                <a:latin typeface="Times New Roman"/>
                <a:cs typeface="Times New Roman"/>
              </a:rPr>
              <a:t> </a:t>
            </a:r>
            <a:r>
              <a:rPr sz="2400" dirty="0">
                <a:latin typeface="Times New Roman"/>
                <a:cs typeface="Times New Roman"/>
              </a:rPr>
              <a:t>project</a:t>
            </a:r>
            <a:r>
              <a:rPr sz="2400" spc="-34" dirty="0">
                <a:latin typeface="Times New Roman"/>
                <a:cs typeface="Times New Roman"/>
              </a:rPr>
              <a:t> </a:t>
            </a:r>
            <a:r>
              <a:rPr sz="2400" dirty="0">
                <a:latin typeface="Times New Roman"/>
                <a:cs typeface="Times New Roman"/>
              </a:rPr>
              <a:t>is</a:t>
            </a:r>
            <a:r>
              <a:rPr sz="2400" spc="-41" dirty="0">
                <a:latin typeface="Times New Roman"/>
                <a:cs typeface="Times New Roman"/>
              </a:rPr>
              <a:t> </a:t>
            </a:r>
            <a:r>
              <a:rPr sz="2400" dirty="0">
                <a:latin typeface="Times New Roman"/>
                <a:cs typeface="Times New Roman"/>
              </a:rPr>
              <a:t>to</a:t>
            </a:r>
            <a:r>
              <a:rPr sz="2400" spc="-14" dirty="0">
                <a:latin typeface="Times New Roman"/>
                <a:cs typeface="Times New Roman"/>
              </a:rPr>
              <a:t> </a:t>
            </a:r>
            <a:r>
              <a:rPr sz="2400" dirty="0">
                <a:latin typeface="Times New Roman"/>
                <a:cs typeface="Times New Roman"/>
              </a:rPr>
              <a:t>develop</a:t>
            </a:r>
            <a:r>
              <a:rPr sz="2400" spc="-41" dirty="0">
                <a:latin typeface="Times New Roman"/>
                <a:cs typeface="Times New Roman"/>
              </a:rPr>
              <a:t> </a:t>
            </a:r>
            <a:r>
              <a:rPr sz="2400" dirty="0">
                <a:latin typeface="Times New Roman"/>
                <a:cs typeface="Times New Roman"/>
              </a:rPr>
              <a:t>a</a:t>
            </a:r>
            <a:r>
              <a:rPr sz="2400" spc="-27" dirty="0">
                <a:latin typeface="Times New Roman"/>
                <a:cs typeface="Times New Roman"/>
              </a:rPr>
              <a:t> </a:t>
            </a:r>
            <a:r>
              <a:rPr sz="2400" dirty="0">
                <a:latin typeface="Times New Roman"/>
                <a:cs typeface="Times New Roman"/>
              </a:rPr>
              <a:t>combination</a:t>
            </a:r>
            <a:r>
              <a:rPr sz="2400" spc="-41" dirty="0">
                <a:latin typeface="Times New Roman"/>
                <a:cs typeface="Times New Roman"/>
              </a:rPr>
              <a:t> </a:t>
            </a:r>
            <a:r>
              <a:rPr sz="2400" dirty="0">
                <a:latin typeface="Times New Roman"/>
                <a:cs typeface="Times New Roman"/>
              </a:rPr>
              <a:t>of</a:t>
            </a:r>
            <a:r>
              <a:rPr sz="2400" spc="-21" dirty="0">
                <a:latin typeface="Times New Roman"/>
                <a:cs typeface="Times New Roman"/>
              </a:rPr>
              <a:t> </a:t>
            </a:r>
            <a:r>
              <a:rPr sz="2400" dirty="0">
                <a:latin typeface="Times New Roman"/>
                <a:cs typeface="Times New Roman"/>
              </a:rPr>
              <a:t>feature</a:t>
            </a:r>
            <a:r>
              <a:rPr sz="2400" spc="-55" dirty="0">
                <a:latin typeface="Times New Roman"/>
                <a:cs typeface="Times New Roman"/>
              </a:rPr>
              <a:t> </a:t>
            </a:r>
            <a:r>
              <a:rPr sz="2400" spc="-14" dirty="0">
                <a:latin typeface="Times New Roman"/>
                <a:cs typeface="Times New Roman"/>
              </a:rPr>
              <a:t>extraction </a:t>
            </a:r>
            <a:r>
              <a:rPr sz="2400" dirty="0">
                <a:latin typeface="Times New Roman"/>
                <a:cs typeface="Times New Roman"/>
              </a:rPr>
              <a:t>methods</a:t>
            </a:r>
            <a:r>
              <a:rPr sz="2400" spc="433" dirty="0">
                <a:latin typeface="Times New Roman"/>
                <a:cs typeface="Times New Roman"/>
              </a:rPr>
              <a:t> </a:t>
            </a:r>
            <a:r>
              <a:rPr sz="2400" dirty="0">
                <a:latin typeface="Times New Roman"/>
                <a:cs typeface="Times New Roman"/>
              </a:rPr>
              <a:t>and</a:t>
            </a:r>
            <a:r>
              <a:rPr sz="2400" spc="433" dirty="0">
                <a:latin typeface="Times New Roman"/>
                <a:cs typeface="Times New Roman"/>
              </a:rPr>
              <a:t> </a:t>
            </a:r>
            <a:r>
              <a:rPr sz="2400" dirty="0">
                <a:latin typeface="Times New Roman"/>
                <a:cs typeface="Times New Roman"/>
              </a:rPr>
              <a:t>Neural</a:t>
            </a:r>
            <a:r>
              <a:rPr sz="2400" spc="440" dirty="0">
                <a:latin typeface="Times New Roman"/>
                <a:cs typeface="Times New Roman"/>
              </a:rPr>
              <a:t> </a:t>
            </a:r>
            <a:r>
              <a:rPr sz="2400" dirty="0">
                <a:latin typeface="Times New Roman"/>
                <a:cs typeface="Times New Roman"/>
              </a:rPr>
              <a:t>Networks</a:t>
            </a:r>
            <a:r>
              <a:rPr sz="2400" spc="460" dirty="0">
                <a:latin typeface="Times New Roman"/>
                <a:cs typeface="Times New Roman"/>
              </a:rPr>
              <a:t> </a:t>
            </a:r>
            <a:r>
              <a:rPr sz="2400" dirty="0">
                <a:latin typeface="Times New Roman"/>
                <a:cs typeface="Times New Roman"/>
              </a:rPr>
              <a:t>to</a:t>
            </a:r>
            <a:r>
              <a:rPr sz="2400" spc="433" dirty="0">
                <a:latin typeface="Times New Roman"/>
                <a:cs typeface="Times New Roman"/>
              </a:rPr>
              <a:t> </a:t>
            </a:r>
            <a:r>
              <a:rPr sz="2400" dirty="0">
                <a:latin typeface="Times New Roman"/>
                <a:cs typeface="Times New Roman"/>
              </a:rPr>
              <a:t>recognize</a:t>
            </a:r>
            <a:r>
              <a:rPr sz="2400" spc="453" dirty="0">
                <a:latin typeface="Times New Roman"/>
                <a:cs typeface="Times New Roman"/>
              </a:rPr>
              <a:t> </a:t>
            </a:r>
            <a:r>
              <a:rPr sz="2400" dirty="0">
                <a:latin typeface="Times New Roman"/>
                <a:cs typeface="Times New Roman"/>
              </a:rPr>
              <a:t>common</a:t>
            </a:r>
            <a:r>
              <a:rPr sz="2400" spc="433" dirty="0">
                <a:latin typeface="Times New Roman"/>
                <a:cs typeface="Times New Roman"/>
              </a:rPr>
              <a:t> </a:t>
            </a:r>
            <a:r>
              <a:rPr sz="2400" dirty="0">
                <a:latin typeface="Times New Roman"/>
                <a:cs typeface="Times New Roman"/>
              </a:rPr>
              <a:t>types</a:t>
            </a:r>
            <a:r>
              <a:rPr sz="2400" spc="440" dirty="0">
                <a:latin typeface="Times New Roman"/>
                <a:cs typeface="Times New Roman"/>
              </a:rPr>
              <a:t> </a:t>
            </a:r>
            <a:r>
              <a:rPr sz="2400" dirty="0">
                <a:latin typeface="Times New Roman"/>
                <a:cs typeface="Times New Roman"/>
              </a:rPr>
              <a:t>of</a:t>
            </a:r>
            <a:r>
              <a:rPr sz="2400" spc="446" dirty="0">
                <a:latin typeface="Times New Roman"/>
                <a:cs typeface="Times New Roman"/>
              </a:rPr>
              <a:t> </a:t>
            </a:r>
            <a:r>
              <a:rPr sz="2400" spc="-14" dirty="0">
                <a:latin typeface="Times New Roman"/>
                <a:cs typeface="Times New Roman"/>
              </a:rPr>
              <a:t>visual </a:t>
            </a:r>
            <a:r>
              <a:rPr sz="2400" dirty="0">
                <a:latin typeface="Times New Roman"/>
                <a:cs typeface="Times New Roman"/>
              </a:rPr>
              <a:t>disorders</a:t>
            </a:r>
            <a:r>
              <a:rPr sz="2400" spc="-89" dirty="0">
                <a:latin typeface="Times New Roman"/>
                <a:cs typeface="Times New Roman"/>
              </a:rPr>
              <a:t> </a:t>
            </a:r>
            <a:r>
              <a:rPr sz="2400" dirty="0">
                <a:latin typeface="Times New Roman"/>
                <a:cs typeface="Times New Roman"/>
              </a:rPr>
              <a:t>using</a:t>
            </a:r>
            <a:r>
              <a:rPr sz="2400" spc="-62" dirty="0">
                <a:latin typeface="Times New Roman"/>
                <a:cs typeface="Times New Roman"/>
              </a:rPr>
              <a:t> </a:t>
            </a:r>
            <a:r>
              <a:rPr sz="2400" dirty="0">
                <a:latin typeface="Times New Roman"/>
                <a:cs typeface="Times New Roman"/>
              </a:rPr>
              <a:t>the</a:t>
            </a:r>
            <a:r>
              <a:rPr sz="2400" spc="-69" dirty="0">
                <a:latin typeface="Times New Roman"/>
                <a:cs typeface="Times New Roman"/>
              </a:rPr>
              <a:t> </a:t>
            </a:r>
            <a:r>
              <a:rPr sz="2400" dirty="0">
                <a:latin typeface="Times New Roman"/>
                <a:cs typeface="Times New Roman"/>
              </a:rPr>
              <a:t>fundus</a:t>
            </a:r>
            <a:r>
              <a:rPr sz="2400" spc="-89" dirty="0">
                <a:latin typeface="Times New Roman"/>
                <a:cs typeface="Times New Roman"/>
              </a:rPr>
              <a:t> </a:t>
            </a:r>
            <a:r>
              <a:rPr sz="2400" spc="-14" dirty="0">
                <a:latin typeface="Times New Roman"/>
                <a:cs typeface="Times New Roman"/>
              </a:rPr>
              <a:t>images.</a:t>
            </a:r>
            <a:endParaRPr sz="2400" dirty="0">
              <a:latin typeface="Times New Roman"/>
              <a:cs typeface="Times New Roman"/>
            </a:endParaRPr>
          </a:p>
          <a:p>
            <a:pPr marL="555655" indent="-538209" algn="just">
              <a:lnSpc>
                <a:spcPts val="3022"/>
              </a:lnSpc>
              <a:buFont typeface="Arial MT"/>
              <a:buChar char="•"/>
              <a:tabLst>
                <a:tab pos="555655" algn="l"/>
              </a:tabLst>
            </a:pPr>
            <a:r>
              <a:rPr sz="2400" dirty="0">
                <a:latin typeface="Times New Roman"/>
                <a:cs typeface="Times New Roman"/>
              </a:rPr>
              <a:t>Fundus</a:t>
            </a:r>
            <a:r>
              <a:rPr sz="2400" spc="460" dirty="0">
                <a:latin typeface="Times New Roman"/>
                <a:cs typeface="Times New Roman"/>
              </a:rPr>
              <a:t>  </a:t>
            </a:r>
            <a:r>
              <a:rPr sz="2400" dirty="0">
                <a:latin typeface="Times New Roman"/>
                <a:cs typeface="Times New Roman"/>
              </a:rPr>
              <a:t>photographs</a:t>
            </a:r>
            <a:r>
              <a:rPr sz="2400" spc="481" dirty="0">
                <a:latin typeface="Times New Roman"/>
                <a:cs typeface="Times New Roman"/>
              </a:rPr>
              <a:t>  </a:t>
            </a:r>
            <a:r>
              <a:rPr sz="2400" dirty="0">
                <a:latin typeface="Times New Roman"/>
                <a:cs typeface="Times New Roman"/>
              </a:rPr>
              <a:t>are</a:t>
            </a:r>
            <a:r>
              <a:rPr sz="2400" spc="467" dirty="0">
                <a:latin typeface="Times New Roman"/>
                <a:cs typeface="Times New Roman"/>
              </a:rPr>
              <a:t>  </a:t>
            </a:r>
            <a:r>
              <a:rPr sz="2400" dirty="0">
                <a:latin typeface="Times New Roman"/>
                <a:cs typeface="Times New Roman"/>
              </a:rPr>
              <a:t>ocular</a:t>
            </a:r>
            <a:r>
              <a:rPr sz="2400" spc="474" dirty="0">
                <a:latin typeface="Times New Roman"/>
                <a:cs typeface="Times New Roman"/>
              </a:rPr>
              <a:t>  </a:t>
            </a:r>
            <a:r>
              <a:rPr sz="2400" dirty="0">
                <a:latin typeface="Times New Roman"/>
                <a:cs typeface="Times New Roman"/>
              </a:rPr>
              <a:t>documentation</a:t>
            </a:r>
            <a:r>
              <a:rPr sz="2400" spc="460" dirty="0">
                <a:latin typeface="Times New Roman"/>
                <a:cs typeface="Times New Roman"/>
              </a:rPr>
              <a:t>  </a:t>
            </a:r>
            <a:r>
              <a:rPr sz="2400" dirty="0">
                <a:latin typeface="Times New Roman"/>
                <a:cs typeface="Times New Roman"/>
              </a:rPr>
              <a:t>that</a:t>
            </a:r>
            <a:r>
              <a:rPr sz="2400" spc="467" dirty="0">
                <a:latin typeface="Times New Roman"/>
                <a:cs typeface="Times New Roman"/>
              </a:rPr>
              <a:t>  </a:t>
            </a:r>
            <a:r>
              <a:rPr sz="2400" dirty="0">
                <a:latin typeface="Times New Roman"/>
                <a:cs typeface="Times New Roman"/>
              </a:rPr>
              <a:t>record</a:t>
            </a:r>
            <a:r>
              <a:rPr sz="2400" spc="474" dirty="0">
                <a:latin typeface="Times New Roman"/>
                <a:cs typeface="Times New Roman"/>
              </a:rPr>
              <a:t>  </a:t>
            </a:r>
            <a:r>
              <a:rPr sz="2400" spc="-34" dirty="0">
                <a:latin typeface="Times New Roman"/>
                <a:cs typeface="Times New Roman"/>
              </a:rPr>
              <a:t>the</a:t>
            </a:r>
            <a:endParaRPr sz="2400" dirty="0">
              <a:latin typeface="Times New Roman"/>
              <a:cs typeface="Times New Roman"/>
            </a:endParaRPr>
          </a:p>
          <a:p>
            <a:pPr marL="554782" algn="just">
              <a:lnSpc>
                <a:spcPts val="3448"/>
              </a:lnSpc>
            </a:pPr>
            <a:r>
              <a:rPr sz="2400" dirty="0">
                <a:latin typeface="Times New Roman"/>
                <a:cs typeface="Times New Roman"/>
              </a:rPr>
              <a:t>appearance</a:t>
            </a:r>
            <a:r>
              <a:rPr sz="2400" spc="-34" dirty="0">
                <a:latin typeface="Times New Roman"/>
                <a:cs typeface="Times New Roman"/>
              </a:rPr>
              <a:t> </a:t>
            </a:r>
            <a:r>
              <a:rPr sz="2400" dirty="0">
                <a:latin typeface="Times New Roman"/>
                <a:cs typeface="Times New Roman"/>
              </a:rPr>
              <a:t>of</a:t>
            </a:r>
            <a:r>
              <a:rPr sz="2400" spc="-62" dirty="0">
                <a:latin typeface="Times New Roman"/>
                <a:cs typeface="Times New Roman"/>
              </a:rPr>
              <a:t> </a:t>
            </a:r>
            <a:r>
              <a:rPr sz="2400" dirty="0">
                <a:latin typeface="Times New Roman"/>
                <a:cs typeface="Times New Roman"/>
              </a:rPr>
              <a:t>a</a:t>
            </a:r>
            <a:r>
              <a:rPr sz="2400" spc="-55" dirty="0">
                <a:latin typeface="Times New Roman"/>
                <a:cs typeface="Times New Roman"/>
              </a:rPr>
              <a:t> </a:t>
            </a:r>
            <a:r>
              <a:rPr sz="2400" spc="-27" dirty="0">
                <a:latin typeface="Times New Roman"/>
                <a:cs typeface="Times New Roman"/>
              </a:rPr>
              <a:t>patient’s</a:t>
            </a:r>
            <a:r>
              <a:rPr sz="2400" spc="-103" dirty="0">
                <a:latin typeface="Times New Roman"/>
                <a:cs typeface="Times New Roman"/>
              </a:rPr>
              <a:t> </a:t>
            </a:r>
            <a:r>
              <a:rPr sz="2400" spc="-14" dirty="0">
                <a:latin typeface="Times New Roman"/>
                <a:cs typeface="Times New Roman"/>
              </a:rPr>
              <a:t>retina.</a:t>
            </a:r>
            <a:endParaRPr sz="2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2562" y="304800"/>
            <a:ext cx="11099689" cy="1431733"/>
          </a:xfrm>
          <a:prstGeom prst="rect">
            <a:avLst/>
          </a:prstGeom>
        </p:spPr>
        <p:txBody>
          <a:bodyPr vert="horz" wrap="square" lIns="0" tIns="590989" rIns="0" bIns="0" rtlCol="0">
            <a:spAutoFit/>
          </a:bodyPr>
          <a:lstStyle/>
          <a:p>
            <a:pPr marL="143056">
              <a:spcBef>
                <a:spcPts val="151"/>
              </a:spcBef>
            </a:pPr>
            <a:r>
              <a:rPr sz="5400" spc="-14" dirty="0">
                <a:solidFill>
                  <a:schemeClr val="accent5">
                    <a:lumMod val="75000"/>
                  </a:schemeClr>
                </a:solidFill>
              </a:rPr>
              <a:t>Dataset</a:t>
            </a:r>
            <a:r>
              <a:rPr lang="en-US" spc="-14" dirty="0">
                <a:solidFill>
                  <a:schemeClr val="accent5">
                    <a:lumMod val="75000"/>
                  </a:schemeClr>
                </a:solidFill>
              </a:rPr>
              <a:t>:</a:t>
            </a:r>
            <a:endParaRPr spc="-14" dirty="0">
              <a:solidFill>
                <a:schemeClr val="accent5">
                  <a:lumMod val="75000"/>
                </a:schemeClr>
              </a:solidFill>
            </a:endParaRPr>
          </a:p>
        </p:txBody>
      </p:sp>
      <p:sp>
        <p:nvSpPr>
          <p:cNvPr id="3" name="object 3"/>
          <p:cNvSpPr txBox="1"/>
          <p:nvPr/>
        </p:nvSpPr>
        <p:spPr>
          <a:xfrm>
            <a:off x="1238652" y="2063212"/>
            <a:ext cx="11542581" cy="2134622"/>
          </a:xfrm>
          <a:prstGeom prst="rect">
            <a:avLst/>
          </a:prstGeom>
        </p:spPr>
        <p:txBody>
          <a:bodyPr vert="horz" wrap="square" lIns="0" tIns="69786" rIns="0" bIns="0" rtlCol="0">
            <a:spAutoFit/>
          </a:bodyPr>
          <a:lstStyle/>
          <a:p>
            <a:pPr marL="507678" indent="-490232">
              <a:spcBef>
                <a:spcPts val="549"/>
              </a:spcBef>
              <a:buChar char="●"/>
              <a:tabLst>
                <a:tab pos="507678" algn="l"/>
              </a:tabLst>
            </a:pPr>
            <a:r>
              <a:rPr sz="2400" dirty="0">
                <a:latin typeface="Times New Roman"/>
                <a:cs typeface="Times New Roman"/>
              </a:rPr>
              <a:t>This</a:t>
            </a:r>
            <a:r>
              <a:rPr sz="2400" spc="-69" dirty="0">
                <a:latin typeface="Times New Roman"/>
                <a:cs typeface="Times New Roman"/>
              </a:rPr>
              <a:t> </a:t>
            </a:r>
            <a:r>
              <a:rPr sz="2400" dirty="0">
                <a:latin typeface="Times New Roman"/>
                <a:cs typeface="Times New Roman"/>
              </a:rPr>
              <a:t>dataset</a:t>
            </a:r>
            <a:r>
              <a:rPr sz="2400" spc="-62" dirty="0">
                <a:latin typeface="Times New Roman"/>
                <a:cs typeface="Times New Roman"/>
              </a:rPr>
              <a:t> </a:t>
            </a:r>
            <a:r>
              <a:rPr sz="2400" dirty="0">
                <a:latin typeface="Times New Roman"/>
                <a:cs typeface="Times New Roman"/>
              </a:rPr>
              <a:t>contains</a:t>
            </a:r>
            <a:r>
              <a:rPr sz="2400" spc="-62" dirty="0">
                <a:latin typeface="Times New Roman"/>
                <a:cs typeface="Times New Roman"/>
              </a:rPr>
              <a:t> </a:t>
            </a:r>
            <a:r>
              <a:rPr sz="2400" dirty="0">
                <a:latin typeface="Times New Roman"/>
                <a:cs typeface="Times New Roman"/>
              </a:rPr>
              <a:t>7000</a:t>
            </a:r>
            <a:r>
              <a:rPr sz="2400" spc="-69" dirty="0">
                <a:latin typeface="Times New Roman"/>
                <a:cs typeface="Times New Roman"/>
              </a:rPr>
              <a:t> </a:t>
            </a:r>
            <a:r>
              <a:rPr sz="2400" dirty="0">
                <a:latin typeface="Times New Roman"/>
                <a:cs typeface="Times New Roman"/>
              </a:rPr>
              <a:t>images</a:t>
            </a:r>
            <a:r>
              <a:rPr sz="2400" spc="-41" dirty="0">
                <a:latin typeface="Times New Roman"/>
                <a:cs typeface="Times New Roman"/>
              </a:rPr>
              <a:t> </a:t>
            </a:r>
            <a:r>
              <a:rPr sz="2400" dirty="0">
                <a:latin typeface="Times New Roman"/>
                <a:cs typeface="Times New Roman"/>
              </a:rPr>
              <a:t>with</a:t>
            </a:r>
            <a:r>
              <a:rPr sz="2400" spc="-69" dirty="0">
                <a:latin typeface="Times New Roman"/>
                <a:cs typeface="Times New Roman"/>
              </a:rPr>
              <a:t> </a:t>
            </a:r>
            <a:r>
              <a:rPr sz="2400" dirty="0">
                <a:latin typeface="Times New Roman"/>
                <a:cs typeface="Times New Roman"/>
              </a:rPr>
              <a:t>5000</a:t>
            </a:r>
            <a:r>
              <a:rPr sz="2400" spc="-41" dirty="0">
                <a:latin typeface="Times New Roman"/>
                <a:cs typeface="Times New Roman"/>
              </a:rPr>
              <a:t> </a:t>
            </a:r>
            <a:r>
              <a:rPr sz="2400" dirty="0">
                <a:latin typeface="Times New Roman"/>
                <a:cs typeface="Times New Roman"/>
              </a:rPr>
              <a:t>training</a:t>
            </a:r>
            <a:r>
              <a:rPr sz="2400" spc="-89" dirty="0">
                <a:latin typeface="Times New Roman"/>
                <a:cs typeface="Times New Roman"/>
              </a:rPr>
              <a:t> </a:t>
            </a:r>
            <a:r>
              <a:rPr sz="2400" dirty="0">
                <a:latin typeface="Times New Roman"/>
                <a:cs typeface="Times New Roman"/>
              </a:rPr>
              <a:t>images</a:t>
            </a:r>
            <a:r>
              <a:rPr sz="2400" spc="-41" dirty="0">
                <a:latin typeface="Times New Roman"/>
                <a:cs typeface="Times New Roman"/>
              </a:rPr>
              <a:t> </a:t>
            </a:r>
            <a:r>
              <a:rPr sz="2400" dirty="0">
                <a:latin typeface="Times New Roman"/>
                <a:cs typeface="Times New Roman"/>
              </a:rPr>
              <a:t>and</a:t>
            </a:r>
            <a:r>
              <a:rPr sz="2400" spc="-48" dirty="0">
                <a:latin typeface="Times New Roman"/>
                <a:cs typeface="Times New Roman"/>
              </a:rPr>
              <a:t> </a:t>
            </a:r>
            <a:r>
              <a:rPr sz="2400" dirty="0">
                <a:latin typeface="Times New Roman"/>
                <a:cs typeface="Times New Roman"/>
              </a:rPr>
              <a:t>1000</a:t>
            </a:r>
            <a:r>
              <a:rPr sz="2400" spc="-82" dirty="0">
                <a:latin typeface="Times New Roman"/>
                <a:cs typeface="Times New Roman"/>
              </a:rPr>
              <a:t> </a:t>
            </a:r>
            <a:r>
              <a:rPr sz="2400" dirty="0">
                <a:latin typeface="Times New Roman"/>
                <a:cs typeface="Times New Roman"/>
              </a:rPr>
              <a:t>testing</a:t>
            </a:r>
            <a:r>
              <a:rPr sz="2400" spc="-69" dirty="0">
                <a:latin typeface="Times New Roman"/>
                <a:cs typeface="Times New Roman"/>
              </a:rPr>
              <a:t> </a:t>
            </a:r>
            <a:r>
              <a:rPr sz="2400" spc="-14" dirty="0">
                <a:latin typeface="Times New Roman"/>
                <a:cs typeface="Times New Roman"/>
              </a:rPr>
              <a:t>images.</a:t>
            </a:r>
            <a:endParaRPr sz="2400" dirty="0">
              <a:latin typeface="Times New Roman"/>
              <a:cs typeface="Times New Roman"/>
            </a:endParaRPr>
          </a:p>
          <a:p>
            <a:pPr marL="506806" marR="6978" indent="-490232">
              <a:lnSpc>
                <a:spcPct val="115100"/>
              </a:lnSpc>
              <a:buChar char="●"/>
              <a:tabLst>
                <a:tab pos="506806" algn="l"/>
              </a:tabLst>
            </a:pPr>
            <a:r>
              <a:rPr sz="2400" dirty="0">
                <a:latin typeface="Times New Roman"/>
                <a:cs typeface="Times New Roman"/>
              </a:rPr>
              <a:t>This</a:t>
            </a:r>
            <a:r>
              <a:rPr sz="2400" spc="488" dirty="0">
                <a:latin typeface="Times New Roman"/>
                <a:cs typeface="Times New Roman"/>
              </a:rPr>
              <a:t> </a:t>
            </a:r>
            <a:r>
              <a:rPr sz="2400" dirty="0">
                <a:latin typeface="Times New Roman"/>
                <a:cs typeface="Times New Roman"/>
              </a:rPr>
              <a:t>dataset</a:t>
            </a:r>
            <a:r>
              <a:rPr sz="2400" spc="495" dirty="0">
                <a:latin typeface="Times New Roman"/>
                <a:cs typeface="Times New Roman"/>
              </a:rPr>
              <a:t> </a:t>
            </a:r>
            <a:r>
              <a:rPr sz="2400" dirty="0">
                <a:latin typeface="Times New Roman"/>
                <a:cs typeface="Times New Roman"/>
              </a:rPr>
              <a:t>contains</a:t>
            </a:r>
            <a:r>
              <a:rPr sz="2400" spc="508" dirty="0">
                <a:latin typeface="Times New Roman"/>
                <a:cs typeface="Times New Roman"/>
              </a:rPr>
              <a:t> </a:t>
            </a:r>
            <a:r>
              <a:rPr sz="2400" dirty="0">
                <a:latin typeface="Times New Roman"/>
                <a:cs typeface="Times New Roman"/>
              </a:rPr>
              <a:t>various</a:t>
            </a:r>
            <a:r>
              <a:rPr sz="2400" spc="515" dirty="0">
                <a:latin typeface="Times New Roman"/>
                <a:cs typeface="Times New Roman"/>
              </a:rPr>
              <a:t> </a:t>
            </a:r>
            <a:r>
              <a:rPr sz="2400" dirty="0">
                <a:latin typeface="Times New Roman"/>
                <a:cs typeface="Times New Roman"/>
              </a:rPr>
              <a:t>types</a:t>
            </a:r>
            <a:r>
              <a:rPr sz="2400" spc="508" dirty="0">
                <a:latin typeface="Times New Roman"/>
                <a:cs typeface="Times New Roman"/>
              </a:rPr>
              <a:t> </a:t>
            </a:r>
            <a:r>
              <a:rPr sz="2400" dirty="0">
                <a:latin typeface="Times New Roman"/>
                <a:cs typeface="Times New Roman"/>
              </a:rPr>
              <a:t>of</a:t>
            </a:r>
            <a:r>
              <a:rPr sz="2400" spc="488" dirty="0">
                <a:latin typeface="Times New Roman"/>
                <a:cs typeface="Times New Roman"/>
              </a:rPr>
              <a:t> </a:t>
            </a:r>
            <a:r>
              <a:rPr sz="2400" dirty="0">
                <a:latin typeface="Times New Roman"/>
                <a:cs typeface="Times New Roman"/>
              </a:rPr>
              <a:t>eye</a:t>
            </a:r>
            <a:r>
              <a:rPr sz="2400" spc="501" dirty="0">
                <a:latin typeface="Times New Roman"/>
                <a:cs typeface="Times New Roman"/>
              </a:rPr>
              <a:t> </a:t>
            </a:r>
            <a:r>
              <a:rPr sz="2400" dirty="0">
                <a:latin typeface="Times New Roman"/>
                <a:cs typeface="Times New Roman"/>
              </a:rPr>
              <a:t>images</a:t>
            </a:r>
            <a:r>
              <a:rPr sz="2400" spc="508" dirty="0">
                <a:latin typeface="Times New Roman"/>
                <a:cs typeface="Times New Roman"/>
              </a:rPr>
              <a:t> </a:t>
            </a:r>
            <a:r>
              <a:rPr sz="2400" dirty="0">
                <a:latin typeface="Times New Roman"/>
                <a:cs typeface="Times New Roman"/>
              </a:rPr>
              <a:t>such</a:t>
            </a:r>
            <a:r>
              <a:rPr sz="2400" spc="495" dirty="0">
                <a:latin typeface="Times New Roman"/>
                <a:cs typeface="Times New Roman"/>
              </a:rPr>
              <a:t> </a:t>
            </a:r>
            <a:r>
              <a:rPr sz="2400" dirty="0">
                <a:latin typeface="Times New Roman"/>
                <a:cs typeface="Times New Roman"/>
              </a:rPr>
              <a:t>as</a:t>
            </a:r>
            <a:r>
              <a:rPr sz="2400" spc="508" dirty="0">
                <a:latin typeface="Times New Roman"/>
                <a:cs typeface="Times New Roman"/>
              </a:rPr>
              <a:t> </a:t>
            </a:r>
            <a:r>
              <a:rPr sz="2400" dirty="0">
                <a:latin typeface="Times New Roman"/>
                <a:cs typeface="Times New Roman"/>
              </a:rPr>
              <a:t>Diabetes,</a:t>
            </a:r>
            <a:r>
              <a:rPr sz="2400" spc="515" dirty="0">
                <a:latin typeface="Times New Roman"/>
                <a:cs typeface="Times New Roman"/>
              </a:rPr>
              <a:t> </a:t>
            </a:r>
            <a:r>
              <a:rPr sz="2400" dirty="0">
                <a:latin typeface="Times New Roman"/>
                <a:cs typeface="Times New Roman"/>
              </a:rPr>
              <a:t>Glaucoma,</a:t>
            </a:r>
            <a:r>
              <a:rPr sz="2400" spc="488" dirty="0">
                <a:latin typeface="Times New Roman"/>
                <a:cs typeface="Times New Roman"/>
              </a:rPr>
              <a:t> </a:t>
            </a:r>
            <a:r>
              <a:rPr sz="2400" spc="-14" dirty="0">
                <a:latin typeface="Times New Roman"/>
                <a:cs typeface="Times New Roman"/>
              </a:rPr>
              <a:t>Cataract, </a:t>
            </a:r>
            <a:r>
              <a:rPr sz="2400" dirty="0">
                <a:latin typeface="Times New Roman"/>
                <a:cs typeface="Times New Roman"/>
              </a:rPr>
              <a:t>Related</a:t>
            </a:r>
            <a:r>
              <a:rPr sz="2400" spc="-62" dirty="0">
                <a:latin typeface="Times New Roman"/>
                <a:cs typeface="Times New Roman"/>
              </a:rPr>
              <a:t> </a:t>
            </a:r>
            <a:r>
              <a:rPr sz="2400" dirty="0">
                <a:latin typeface="Times New Roman"/>
                <a:cs typeface="Times New Roman"/>
              </a:rPr>
              <a:t>Macular</a:t>
            </a:r>
            <a:r>
              <a:rPr sz="2400" spc="-89" dirty="0">
                <a:latin typeface="Times New Roman"/>
                <a:cs typeface="Times New Roman"/>
              </a:rPr>
              <a:t> </a:t>
            </a:r>
            <a:r>
              <a:rPr sz="2400" spc="-14" dirty="0">
                <a:latin typeface="Times New Roman"/>
                <a:cs typeface="Times New Roman"/>
              </a:rPr>
              <a:t>Degeneration,</a:t>
            </a:r>
            <a:r>
              <a:rPr sz="2400" spc="-76" dirty="0">
                <a:latin typeface="Times New Roman"/>
                <a:cs typeface="Times New Roman"/>
              </a:rPr>
              <a:t> </a:t>
            </a:r>
            <a:r>
              <a:rPr sz="2400" dirty="0">
                <a:latin typeface="Times New Roman"/>
                <a:cs typeface="Times New Roman"/>
              </a:rPr>
              <a:t>Myopia,</a:t>
            </a:r>
            <a:r>
              <a:rPr sz="2400" spc="-34" dirty="0">
                <a:latin typeface="Times New Roman"/>
                <a:cs typeface="Times New Roman"/>
              </a:rPr>
              <a:t> </a:t>
            </a:r>
            <a:r>
              <a:rPr sz="2400" dirty="0">
                <a:latin typeface="Times New Roman"/>
                <a:cs typeface="Times New Roman"/>
              </a:rPr>
              <a:t>Hypertensive</a:t>
            </a:r>
            <a:r>
              <a:rPr sz="2400" spc="-41" dirty="0">
                <a:latin typeface="Times New Roman"/>
                <a:cs typeface="Times New Roman"/>
              </a:rPr>
              <a:t> </a:t>
            </a:r>
            <a:r>
              <a:rPr sz="2400" spc="-14" dirty="0">
                <a:latin typeface="Times New Roman"/>
                <a:cs typeface="Times New Roman"/>
              </a:rPr>
              <a:t>Retinopathy</a:t>
            </a:r>
            <a:r>
              <a:rPr sz="2400" spc="-76" dirty="0">
                <a:latin typeface="Times New Roman"/>
                <a:cs typeface="Times New Roman"/>
              </a:rPr>
              <a:t> </a:t>
            </a:r>
            <a:r>
              <a:rPr sz="2400" dirty="0">
                <a:latin typeface="Times New Roman"/>
                <a:cs typeface="Times New Roman"/>
              </a:rPr>
              <a:t>and</a:t>
            </a:r>
            <a:r>
              <a:rPr sz="2400" spc="-34" dirty="0">
                <a:latin typeface="Times New Roman"/>
                <a:cs typeface="Times New Roman"/>
              </a:rPr>
              <a:t> </a:t>
            </a:r>
            <a:r>
              <a:rPr sz="2400" dirty="0">
                <a:latin typeface="Times New Roman"/>
                <a:cs typeface="Times New Roman"/>
              </a:rPr>
              <a:t>other</a:t>
            </a:r>
            <a:r>
              <a:rPr sz="2400" spc="-41" dirty="0">
                <a:latin typeface="Times New Roman"/>
                <a:cs typeface="Times New Roman"/>
              </a:rPr>
              <a:t> </a:t>
            </a:r>
            <a:r>
              <a:rPr sz="2400" spc="-14" dirty="0">
                <a:latin typeface="Times New Roman"/>
                <a:cs typeface="Times New Roman"/>
              </a:rPr>
              <a:t>ones.</a:t>
            </a:r>
            <a:endParaRPr sz="2400" dirty="0">
              <a:latin typeface="Times New Roman"/>
              <a:cs typeface="Times New Roman"/>
            </a:endParaRPr>
          </a:p>
          <a:p>
            <a:pPr marL="507678" indent="-490232">
              <a:spcBef>
                <a:spcPts val="412"/>
              </a:spcBef>
              <a:buChar char="●"/>
              <a:tabLst>
                <a:tab pos="507678" algn="l"/>
              </a:tabLst>
            </a:pPr>
            <a:r>
              <a:rPr sz="2400" dirty="0">
                <a:latin typeface="Times New Roman"/>
                <a:cs typeface="Times New Roman"/>
              </a:rPr>
              <a:t>The</a:t>
            </a:r>
            <a:r>
              <a:rPr sz="2400" spc="-41" dirty="0">
                <a:latin typeface="Times New Roman"/>
                <a:cs typeface="Times New Roman"/>
              </a:rPr>
              <a:t> </a:t>
            </a:r>
            <a:r>
              <a:rPr sz="2400" dirty="0">
                <a:latin typeface="Times New Roman"/>
                <a:cs typeface="Times New Roman"/>
              </a:rPr>
              <a:t>features</a:t>
            </a:r>
            <a:r>
              <a:rPr sz="2400" spc="-55" dirty="0">
                <a:latin typeface="Times New Roman"/>
                <a:cs typeface="Times New Roman"/>
              </a:rPr>
              <a:t> </a:t>
            </a:r>
            <a:r>
              <a:rPr sz="2400" dirty="0">
                <a:latin typeface="Times New Roman"/>
                <a:cs typeface="Times New Roman"/>
              </a:rPr>
              <a:t>of</a:t>
            </a:r>
            <a:r>
              <a:rPr sz="2400" spc="-41" dirty="0">
                <a:latin typeface="Times New Roman"/>
                <a:cs typeface="Times New Roman"/>
              </a:rPr>
              <a:t> </a:t>
            </a:r>
            <a:r>
              <a:rPr sz="2400" dirty="0">
                <a:latin typeface="Times New Roman"/>
                <a:cs typeface="Times New Roman"/>
              </a:rPr>
              <a:t>the</a:t>
            </a:r>
            <a:r>
              <a:rPr sz="2400" spc="-41" dirty="0">
                <a:latin typeface="Times New Roman"/>
                <a:cs typeface="Times New Roman"/>
              </a:rPr>
              <a:t> </a:t>
            </a:r>
            <a:r>
              <a:rPr sz="2400" dirty="0">
                <a:latin typeface="Times New Roman"/>
                <a:cs typeface="Times New Roman"/>
              </a:rPr>
              <a:t>image</a:t>
            </a:r>
            <a:r>
              <a:rPr sz="2400" spc="-41" dirty="0">
                <a:latin typeface="Times New Roman"/>
                <a:cs typeface="Times New Roman"/>
              </a:rPr>
              <a:t> </a:t>
            </a:r>
            <a:r>
              <a:rPr sz="2400" dirty="0">
                <a:latin typeface="Times New Roman"/>
                <a:cs typeface="Times New Roman"/>
              </a:rPr>
              <a:t>are</a:t>
            </a:r>
            <a:r>
              <a:rPr sz="2400" spc="-69" dirty="0">
                <a:latin typeface="Times New Roman"/>
                <a:cs typeface="Times New Roman"/>
              </a:rPr>
              <a:t> </a:t>
            </a:r>
            <a:r>
              <a:rPr sz="2400" spc="-14" dirty="0">
                <a:latin typeface="Times New Roman"/>
                <a:cs typeface="Times New Roman"/>
              </a:rPr>
              <a:t>extracted</a:t>
            </a:r>
            <a:r>
              <a:rPr sz="2400" spc="-62" dirty="0">
                <a:latin typeface="Times New Roman"/>
                <a:cs typeface="Times New Roman"/>
              </a:rPr>
              <a:t> </a:t>
            </a:r>
            <a:r>
              <a:rPr sz="2400" dirty="0">
                <a:latin typeface="Times New Roman"/>
                <a:cs typeface="Times New Roman"/>
              </a:rPr>
              <a:t>through</a:t>
            </a:r>
            <a:r>
              <a:rPr sz="2400" spc="-76" dirty="0">
                <a:latin typeface="Times New Roman"/>
                <a:cs typeface="Times New Roman"/>
              </a:rPr>
              <a:t> </a:t>
            </a:r>
            <a:r>
              <a:rPr sz="2400" dirty="0">
                <a:latin typeface="Times New Roman"/>
                <a:cs typeface="Times New Roman"/>
              </a:rPr>
              <a:t>lbp</a:t>
            </a:r>
            <a:r>
              <a:rPr sz="2400" spc="-62" dirty="0">
                <a:latin typeface="Times New Roman"/>
                <a:cs typeface="Times New Roman"/>
              </a:rPr>
              <a:t> </a:t>
            </a:r>
            <a:r>
              <a:rPr sz="2400" dirty="0">
                <a:latin typeface="Times New Roman"/>
                <a:cs typeface="Times New Roman"/>
              </a:rPr>
              <a:t>feature</a:t>
            </a:r>
            <a:r>
              <a:rPr sz="2400" spc="-41" dirty="0">
                <a:latin typeface="Times New Roman"/>
                <a:cs typeface="Times New Roman"/>
              </a:rPr>
              <a:t> </a:t>
            </a:r>
            <a:r>
              <a:rPr sz="2400" spc="-14" dirty="0">
                <a:latin typeface="Times New Roman"/>
                <a:cs typeface="Times New Roman"/>
              </a:rPr>
              <a:t>extractor.</a:t>
            </a:r>
            <a:endParaRPr sz="2400" dirty="0">
              <a:latin typeface="Times New Roman"/>
              <a:cs typeface="Times New Roman"/>
            </a:endParaRPr>
          </a:p>
        </p:txBody>
      </p:sp>
      <p:grpSp>
        <p:nvGrpSpPr>
          <p:cNvPr id="4" name="object 4"/>
          <p:cNvGrpSpPr/>
          <p:nvPr/>
        </p:nvGrpSpPr>
        <p:grpSpPr>
          <a:xfrm>
            <a:off x="1349308" y="4555096"/>
            <a:ext cx="5139728" cy="2604757"/>
            <a:chOff x="982217" y="4373117"/>
            <a:chExt cx="3741420" cy="1896110"/>
          </a:xfrm>
        </p:grpSpPr>
        <p:pic>
          <p:nvPicPr>
            <p:cNvPr id="5" name="object 5"/>
            <p:cNvPicPr/>
            <p:nvPr/>
          </p:nvPicPr>
          <p:blipFill>
            <a:blip r:embed="rId2" cstate="print"/>
            <a:stretch>
              <a:fillRect/>
            </a:stretch>
          </p:blipFill>
          <p:spPr>
            <a:xfrm>
              <a:off x="1023845" y="4413214"/>
              <a:ext cx="3648744" cy="1848901"/>
            </a:xfrm>
            <a:prstGeom prst="rect">
              <a:avLst/>
            </a:prstGeom>
          </p:spPr>
        </p:pic>
        <p:sp>
          <p:nvSpPr>
            <p:cNvPr id="6" name="object 6"/>
            <p:cNvSpPr/>
            <p:nvPr/>
          </p:nvSpPr>
          <p:spPr>
            <a:xfrm>
              <a:off x="987551" y="4378451"/>
              <a:ext cx="3731260" cy="1885314"/>
            </a:xfrm>
            <a:custGeom>
              <a:avLst/>
              <a:gdLst/>
              <a:ahLst/>
              <a:cxnLst/>
              <a:rect l="l" t="t" r="r" b="b"/>
              <a:pathLst>
                <a:path w="3731260" h="1885314">
                  <a:moveTo>
                    <a:pt x="0" y="0"/>
                  </a:moveTo>
                  <a:lnTo>
                    <a:pt x="3730751" y="0"/>
                  </a:lnTo>
                  <a:lnTo>
                    <a:pt x="3730751" y="1885187"/>
                  </a:lnTo>
                  <a:lnTo>
                    <a:pt x="0" y="1885187"/>
                  </a:lnTo>
                  <a:lnTo>
                    <a:pt x="0" y="0"/>
                  </a:lnTo>
                  <a:close/>
                </a:path>
              </a:pathLst>
            </a:custGeom>
            <a:ln w="10668">
              <a:solidFill>
                <a:srgbClr val="000000"/>
              </a:solidFill>
            </a:ln>
          </p:spPr>
          <p:txBody>
            <a:bodyPr wrap="square" lIns="0" tIns="0" rIns="0" bIns="0" rtlCol="0"/>
            <a:lstStyle/>
            <a:p>
              <a:endParaRPr/>
            </a:p>
          </p:txBody>
        </p:sp>
      </p:grpSp>
      <p:grpSp>
        <p:nvGrpSpPr>
          <p:cNvPr id="7" name="object 7"/>
          <p:cNvGrpSpPr/>
          <p:nvPr/>
        </p:nvGrpSpPr>
        <p:grpSpPr>
          <a:xfrm>
            <a:off x="6673273" y="4550910"/>
            <a:ext cx="6845993" cy="2615225"/>
            <a:chOff x="4857750" y="4370070"/>
            <a:chExt cx="4983480" cy="1903730"/>
          </a:xfrm>
        </p:grpSpPr>
        <p:pic>
          <p:nvPicPr>
            <p:cNvPr id="8" name="object 8"/>
            <p:cNvPicPr/>
            <p:nvPr/>
          </p:nvPicPr>
          <p:blipFill>
            <a:blip r:embed="rId3" cstate="print"/>
            <a:stretch>
              <a:fillRect/>
            </a:stretch>
          </p:blipFill>
          <p:spPr>
            <a:xfrm>
              <a:off x="4992333" y="4379976"/>
              <a:ext cx="4829155" cy="1861365"/>
            </a:xfrm>
            <a:prstGeom prst="rect">
              <a:avLst/>
            </a:prstGeom>
          </p:spPr>
        </p:pic>
        <p:sp>
          <p:nvSpPr>
            <p:cNvPr id="9" name="object 9"/>
            <p:cNvSpPr/>
            <p:nvPr/>
          </p:nvSpPr>
          <p:spPr>
            <a:xfrm>
              <a:off x="4864608" y="4376928"/>
              <a:ext cx="4970145" cy="1889760"/>
            </a:xfrm>
            <a:custGeom>
              <a:avLst/>
              <a:gdLst/>
              <a:ahLst/>
              <a:cxnLst/>
              <a:rect l="l" t="t" r="r" b="b"/>
              <a:pathLst>
                <a:path w="4970145" h="1889760">
                  <a:moveTo>
                    <a:pt x="0" y="0"/>
                  </a:moveTo>
                  <a:lnTo>
                    <a:pt x="4969763" y="0"/>
                  </a:lnTo>
                  <a:lnTo>
                    <a:pt x="4969763" y="1889759"/>
                  </a:lnTo>
                  <a:lnTo>
                    <a:pt x="0" y="1889759"/>
                  </a:lnTo>
                  <a:lnTo>
                    <a:pt x="0" y="0"/>
                  </a:lnTo>
                  <a:close/>
                </a:path>
              </a:pathLst>
            </a:custGeom>
            <a:ln w="13715">
              <a:solidFill>
                <a:srgbClr val="000000"/>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228600"/>
            <a:ext cx="11099689" cy="1408228"/>
          </a:xfrm>
          <a:prstGeom prst="rect">
            <a:avLst/>
          </a:prstGeom>
        </p:spPr>
        <p:txBody>
          <a:bodyPr vert="horz" wrap="square" lIns="0" tIns="567712" rIns="0" bIns="0" rtlCol="0">
            <a:spAutoFit/>
          </a:bodyPr>
          <a:lstStyle/>
          <a:p>
            <a:pPr marL="140440">
              <a:spcBef>
                <a:spcPts val="151"/>
              </a:spcBef>
            </a:pPr>
            <a:r>
              <a:rPr spc="-131" dirty="0">
                <a:solidFill>
                  <a:schemeClr val="accent5">
                    <a:lumMod val="75000"/>
                  </a:schemeClr>
                </a:solidFill>
                <a:latin typeface="Times New Roman" panose="02020603050405020304" pitchFamily="18" charset="0"/>
                <a:cs typeface="Times New Roman" panose="02020603050405020304" pitchFamily="18" charset="0"/>
              </a:rPr>
              <a:t>Models</a:t>
            </a:r>
            <a:r>
              <a:rPr lang="en-US" spc="-131" dirty="0">
                <a:solidFill>
                  <a:schemeClr val="accent5">
                    <a:lumMod val="75000"/>
                  </a:schemeClr>
                </a:solidFill>
                <a:latin typeface="Times New Roman" panose="02020603050405020304" pitchFamily="18" charset="0"/>
                <a:cs typeface="Times New Roman" panose="02020603050405020304" pitchFamily="18" charset="0"/>
              </a:rPr>
              <a:t>:</a:t>
            </a:r>
            <a:endParaRPr spc="-13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type="body" idx="1"/>
          </p:nvPr>
        </p:nvSpPr>
        <p:spPr>
          <a:xfrm>
            <a:off x="1287521" y="1905000"/>
            <a:ext cx="11917010" cy="4156151"/>
          </a:xfrm>
          <a:prstGeom prst="rect">
            <a:avLst/>
          </a:prstGeom>
        </p:spPr>
        <p:txBody>
          <a:bodyPr vert="horz" wrap="square" lIns="0" tIns="55829" rIns="0" bIns="0" rtlCol="0">
            <a:spAutoFit/>
          </a:bodyPr>
          <a:lstStyle/>
          <a:p>
            <a:pPr marL="563504" marR="55827" indent="-546932" algn="just">
              <a:lnSpc>
                <a:spcPct val="91500"/>
              </a:lnSpc>
              <a:spcBef>
                <a:spcPts val="440"/>
              </a:spcBef>
              <a:buClr>
                <a:srgbClr val="001F60"/>
              </a:buClr>
              <a:buSzPct val="104545"/>
              <a:buChar char="•"/>
              <a:tabLst>
                <a:tab pos="563504" algn="l"/>
              </a:tabLst>
            </a:pPr>
            <a:r>
              <a:rPr sz="2600" b="1" dirty="0">
                <a:latin typeface="Times New Roman" panose="02020603050405020304" pitchFamily="18" charset="0"/>
                <a:cs typeface="Times New Roman" panose="02020603050405020304" pitchFamily="18" charset="0"/>
              </a:rPr>
              <a:t>VGG19</a:t>
            </a:r>
            <a:r>
              <a:rPr sz="2600" b="1" spc="27" dirty="0">
                <a:latin typeface="Times New Roman" panose="02020603050405020304" pitchFamily="18" charset="0"/>
                <a:cs typeface="Times New Roman" panose="02020603050405020304" pitchFamily="18" charset="0"/>
              </a:rPr>
              <a:t> </a:t>
            </a:r>
            <a:r>
              <a:rPr sz="2600" b="1" dirty="0">
                <a:latin typeface="Times New Roman" panose="02020603050405020304" pitchFamily="18" charset="0"/>
                <a:cs typeface="Times New Roman" panose="02020603050405020304" pitchFamily="18" charset="0"/>
              </a:rPr>
              <a:t>:</a:t>
            </a:r>
            <a:r>
              <a:rPr sz="2600" b="1" spc="1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It</a:t>
            </a:r>
            <a:r>
              <a:rPr sz="2400" spc="1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27"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3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convolutional neural</a:t>
            </a:r>
            <a:r>
              <a:rPr sz="2400" spc="7"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network</a:t>
            </a:r>
            <a:r>
              <a:rPr sz="2400" spc="4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trained</a:t>
            </a:r>
            <a:r>
              <a:rPr sz="2400" spc="4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on</a:t>
            </a:r>
            <a:r>
              <a:rPr sz="2400" spc="4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 subset</a:t>
            </a:r>
            <a:r>
              <a:rPr sz="2400" spc="4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sz="2400" spc="41" dirty="0">
                <a:latin typeface="Times New Roman" panose="02020603050405020304" pitchFamily="18" charset="0"/>
                <a:cs typeface="Times New Roman" panose="02020603050405020304" pitchFamily="18" charset="0"/>
              </a:rPr>
              <a:t> </a:t>
            </a:r>
            <a:r>
              <a:rPr sz="2400" spc="-34" dirty="0">
                <a:latin typeface="Times New Roman" panose="02020603050405020304" pitchFamily="18" charset="0"/>
                <a:cs typeface="Times New Roman" panose="02020603050405020304" pitchFamily="18" charset="0"/>
              </a:rPr>
              <a:t>the </a:t>
            </a:r>
            <a:r>
              <a:rPr sz="2400" dirty="0">
                <a:latin typeface="Times New Roman" panose="02020603050405020304" pitchFamily="18" charset="0"/>
                <a:cs typeface="Times New Roman" panose="02020603050405020304" pitchFamily="18" charset="0"/>
              </a:rPr>
              <a:t>ImageNet</a:t>
            </a:r>
            <a:r>
              <a:rPr sz="2400" spc="7"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dataset,</a:t>
            </a:r>
            <a:r>
              <a:rPr sz="2400" spc="6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62"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collection</a:t>
            </a:r>
            <a:r>
              <a:rPr sz="2400" spc="4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sz="2400" spc="4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over</a:t>
            </a:r>
            <a:r>
              <a:rPr sz="2400" spc="62"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14</a:t>
            </a:r>
            <a:r>
              <a:rPr sz="2400" spc="76"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million</a:t>
            </a:r>
            <a:r>
              <a:rPr sz="2400" spc="6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images</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belonging</a:t>
            </a:r>
            <a:r>
              <a:rPr sz="2400" spc="62"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to</a:t>
            </a:r>
            <a:r>
              <a:rPr sz="2400" spc="62" dirty="0">
                <a:latin typeface="Times New Roman" panose="02020603050405020304" pitchFamily="18" charset="0"/>
                <a:cs typeface="Times New Roman" panose="02020603050405020304" pitchFamily="18" charset="0"/>
              </a:rPr>
              <a:t> </a:t>
            </a:r>
            <a:r>
              <a:rPr sz="2400" spc="-14" dirty="0">
                <a:latin typeface="Times New Roman" panose="02020603050405020304" pitchFamily="18" charset="0"/>
                <a:cs typeface="Times New Roman" panose="02020603050405020304" pitchFamily="18" charset="0"/>
              </a:rPr>
              <a:t>22,000 </a:t>
            </a:r>
            <a:r>
              <a:rPr sz="2400" dirty="0">
                <a:latin typeface="Times New Roman" panose="02020603050405020304" pitchFamily="18" charset="0"/>
                <a:cs typeface="Times New Roman" panose="02020603050405020304" pitchFamily="18" charset="0"/>
              </a:rPr>
              <a:t>categories.It</a:t>
            </a:r>
            <a:r>
              <a:rPr sz="2400" spc="-1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has</a:t>
            </a:r>
            <a:r>
              <a:rPr sz="2400" spc="7"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138</a:t>
            </a:r>
            <a:r>
              <a:rPr sz="2400" spc="4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million</a:t>
            </a:r>
            <a:r>
              <a:rPr sz="2400" spc="4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parameters</a:t>
            </a:r>
            <a:r>
              <a:rPr sz="2400" spc="7"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a:t>
            </a:r>
            <a:r>
              <a:rPr sz="2400" spc="4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total</a:t>
            </a:r>
            <a:r>
              <a:rPr sz="2400" spc="4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sz="2400" spc="1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19</a:t>
            </a:r>
            <a:r>
              <a:rPr sz="2400" spc="4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layers</a:t>
            </a:r>
            <a:r>
              <a:rPr sz="2400" spc="34" dirty="0">
                <a:latin typeface="Times New Roman" panose="02020603050405020304" pitchFamily="18" charset="0"/>
                <a:cs typeface="Times New Roman" panose="02020603050405020304" pitchFamily="18" charset="0"/>
              </a:rPr>
              <a:t> </a:t>
            </a:r>
            <a:r>
              <a:rPr sz="2400" spc="-14" dirty="0">
                <a:latin typeface="Times New Roman" panose="02020603050405020304" pitchFamily="18" charset="0"/>
                <a:cs typeface="Times New Roman" panose="02020603050405020304" pitchFamily="18" charset="0"/>
              </a:rPr>
              <a:t>including weights.</a:t>
            </a:r>
            <a:endParaRPr sz="2400" dirty="0">
              <a:latin typeface="Times New Roman" panose="02020603050405020304" pitchFamily="18" charset="0"/>
              <a:cs typeface="Times New Roman" panose="02020603050405020304" pitchFamily="18" charset="0"/>
            </a:endParaRPr>
          </a:p>
          <a:p>
            <a:pPr marL="563504" marR="6978" indent="-527741" algn="just">
              <a:lnSpc>
                <a:spcPct val="91500"/>
              </a:lnSpc>
              <a:spcBef>
                <a:spcPts val="1209"/>
              </a:spcBef>
              <a:buSzPct val="105128"/>
              <a:buFont typeface="Arial MT"/>
              <a:buChar char="•"/>
              <a:tabLst>
                <a:tab pos="563504" algn="l"/>
              </a:tabLst>
            </a:pPr>
            <a:r>
              <a:rPr sz="2600" b="1" dirty="0">
                <a:latin typeface="Times New Roman" panose="02020603050405020304" pitchFamily="18" charset="0"/>
                <a:cs typeface="Times New Roman" panose="02020603050405020304" pitchFamily="18" charset="0"/>
              </a:rPr>
              <a:t>ResNet50</a:t>
            </a:r>
            <a:r>
              <a:rPr sz="2600" b="1" spc="21" dirty="0">
                <a:latin typeface="Times New Roman" panose="02020603050405020304" pitchFamily="18" charset="0"/>
                <a:cs typeface="Times New Roman" panose="02020603050405020304" pitchFamily="18" charset="0"/>
              </a:rPr>
              <a:t> </a:t>
            </a:r>
            <a:r>
              <a:rPr sz="2600" b="1" dirty="0">
                <a:latin typeface="Times New Roman" panose="02020603050405020304" pitchFamily="18" charset="0"/>
                <a:cs typeface="Times New Roman" panose="02020603050405020304" pitchFamily="18" charset="0"/>
              </a:rPr>
              <a:t>:</a:t>
            </a:r>
            <a:r>
              <a:rPr sz="2600" b="1" spc="4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It</a:t>
            </a:r>
            <a:r>
              <a:rPr sz="2400" spc="-7"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4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convolutional</a:t>
            </a:r>
            <a:r>
              <a:rPr sz="2400" spc="4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neural</a:t>
            </a:r>
            <a:r>
              <a:rPr sz="2400" spc="2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network</a:t>
            </a:r>
            <a:r>
              <a:rPr sz="2400" spc="27"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that</a:t>
            </a:r>
            <a:r>
              <a:rPr sz="2400" spc="4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1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50</a:t>
            </a:r>
            <a:r>
              <a:rPr sz="2400" spc="4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layers</a:t>
            </a:r>
            <a:r>
              <a:rPr sz="2400" spc="7"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deep.</a:t>
            </a:r>
            <a:r>
              <a:rPr sz="2400" spc="62"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4" dirty="0">
                <a:latin typeface="Times New Roman" panose="02020603050405020304" pitchFamily="18" charset="0"/>
                <a:cs typeface="Times New Roman" panose="02020603050405020304" pitchFamily="18" charset="0"/>
              </a:rPr>
              <a:t> </a:t>
            </a:r>
            <a:r>
              <a:rPr sz="2400" spc="-34" dirty="0">
                <a:latin typeface="Times New Roman" panose="02020603050405020304" pitchFamily="18" charset="0"/>
                <a:cs typeface="Times New Roman" panose="02020603050405020304" pitchFamily="18" charset="0"/>
              </a:rPr>
              <a:t>7×7 </a:t>
            </a:r>
            <a:r>
              <a:rPr sz="2400" dirty="0">
                <a:latin typeface="Times New Roman" panose="02020603050405020304" pitchFamily="18" charset="0"/>
                <a:cs typeface="Times New Roman" panose="02020603050405020304" pitchFamily="18" charset="0"/>
              </a:rPr>
              <a:t>kernel</a:t>
            </a:r>
            <a:r>
              <a:rPr sz="2400" spc="2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convolution</a:t>
            </a:r>
            <a:r>
              <a:rPr sz="2400" spc="62"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alongside</a:t>
            </a:r>
            <a:r>
              <a:rPr sz="2400" spc="27"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64</a:t>
            </a:r>
            <a:r>
              <a:rPr sz="2400" spc="27"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other</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kernels</a:t>
            </a:r>
            <a:r>
              <a:rPr sz="2400" spc="2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a:t>
            </a:r>
            <a:r>
              <a:rPr sz="2400" spc="62"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2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2-sized</a:t>
            </a:r>
            <a:r>
              <a:rPr sz="2400" spc="62"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stride.</a:t>
            </a:r>
            <a:r>
              <a:rPr sz="2400" spc="1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48" dirty="0">
                <a:latin typeface="Times New Roman" panose="02020603050405020304" pitchFamily="18" charset="0"/>
                <a:cs typeface="Times New Roman" panose="02020603050405020304" pitchFamily="18" charset="0"/>
              </a:rPr>
              <a:t> </a:t>
            </a:r>
            <a:r>
              <a:rPr sz="2400" spc="-34" dirty="0">
                <a:latin typeface="Times New Roman" panose="02020603050405020304" pitchFamily="18" charset="0"/>
                <a:cs typeface="Times New Roman" panose="02020603050405020304" pitchFamily="18" charset="0"/>
              </a:rPr>
              <a:t>max </a:t>
            </a:r>
            <a:r>
              <a:rPr sz="2400" dirty="0">
                <a:latin typeface="Times New Roman" panose="02020603050405020304" pitchFamily="18" charset="0"/>
                <a:cs typeface="Times New Roman" panose="02020603050405020304" pitchFamily="18" charset="0"/>
              </a:rPr>
              <a:t>pooling</a:t>
            </a:r>
            <a:r>
              <a:rPr sz="2400" spc="41"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layer</a:t>
            </a:r>
            <a:r>
              <a:rPr sz="2400" spc="4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a:t>
            </a:r>
            <a:r>
              <a:rPr sz="2400" spc="27"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4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2-sized</a:t>
            </a:r>
            <a:r>
              <a:rPr sz="2400" spc="3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stride.</a:t>
            </a:r>
            <a:r>
              <a:rPr sz="2400" spc="7"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9</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more</a:t>
            </a:r>
            <a:r>
              <a:rPr sz="2400" spc="21" dirty="0">
                <a:latin typeface="Times New Roman" panose="02020603050405020304" pitchFamily="18" charset="0"/>
                <a:cs typeface="Times New Roman" panose="02020603050405020304" pitchFamily="18" charset="0"/>
              </a:rPr>
              <a:t> </a:t>
            </a:r>
            <a:r>
              <a:rPr sz="2400" spc="-14" dirty="0">
                <a:latin typeface="Times New Roman" panose="02020603050405020304" pitchFamily="18" charset="0"/>
                <a:cs typeface="Times New Roman" panose="02020603050405020304" pitchFamily="18" charset="0"/>
              </a:rPr>
              <a:t>layers—</a:t>
            </a:r>
            <a:r>
              <a:rPr sz="2400" dirty="0">
                <a:latin typeface="Times New Roman" panose="02020603050405020304" pitchFamily="18" charset="0"/>
                <a:cs typeface="Times New Roman" panose="02020603050405020304" pitchFamily="18" charset="0"/>
              </a:rPr>
              <a:t>3×3,64</a:t>
            </a:r>
            <a:r>
              <a:rPr sz="2400" spc="27"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kernel</a:t>
            </a:r>
            <a:r>
              <a:rPr sz="2400" spc="21" dirty="0">
                <a:latin typeface="Times New Roman" panose="02020603050405020304" pitchFamily="18" charset="0"/>
                <a:cs typeface="Times New Roman" panose="02020603050405020304" pitchFamily="18" charset="0"/>
              </a:rPr>
              <a:t> </a:t>
            </a:r>
            <a:r>
              <a:rPr sz="2400" spc="-14" dirty="0">
                <a:latin typeface="Times New Roman" panose="02020603050405020304" pitchFamily="18" charset="0"/>
                <a:cs typeface="Times New Roman" panose="02020603050405020304" pitchFamily="18" charset="0"/>
              </a:rPr>
              <a:t>convolution, </a:t>
            </a:r>
            <a:r>
              <a:rPr sz="2400" dirty="0">
                <a:latin typeface="Times New Roman" panose="02020603050405020304" pitchFamily="18" charset="0"/>
                <a:cs typeface="Times New Roman" panose="02020603050405020304" pitchFamily="18" charset="0"/>
              </a:rPr>
              <a:t>another</a:t>
            </a:r>
            <a:r>
              <a:rPr sz="2400" spc="69"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a:t>
            </a:r>
            <a:r>
              <a:rPr sz="2400" spc="82"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1×1,64</a:t>
            </a:r>
            <a:r>
              <a:rPr sz="2400" spc="76"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kernels,</a:t>
            </a:r>
            <a:r>
              <a:rPr sz="2400" spc="14"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82"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76"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third</a:t>
            </a:r>
            <a:r>
              <a:rPr sz="2400" spc="4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a:t>
            </a:r>
            <a:r>
              <a:rPr sz="2400" spc="4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1×1,256</a:t>
            </a:r>
            <a:r>
              <a:rPr sz="2400" spc="48" dirty="0">
                <a:latin typeface="Times New Roman" panose="02020603050405020304" pitchFamily="18" charset="0"/>
                <a:cs typeface="Times New Roman" panose="02020603050405020304" pitchFamily="18" charset="0"/>
              </a:rPr>
              <a:t> </a:t>
            </a:r>
            <a:r>
              <a:rPr sz="2400" spc="-14" dirty="0">
                <a:latin typeface="Times New Roman" panose="02020603050405020304" pitchFamily="18" charset="0"/>
                <a:cs typeface="Times New Roman" panose="02020603050405020304" pitchFamily="18" charset="0"/>
              </a:rPr>
              <a:t>kernels.</a:t>
            </a:r>
          </a:p>
          <a:p>
            <a:pPr marL="563504" marR="188417" indent="-527741" algn="just">
              <a:lnSpc>
                <a:spcPct val="91400"/>
              </a:lnSpc>
              <a:spcBef>
                <a:spcPts val="1284"/>
              </a:spcBef>
              <a:buSzPct val="105128"/>
              <a:buFont typeface="Arial MT"/>
              <a:buChar char="•"/>
              <a:tabLst>
                <a:tab pos="563504" algn="l"/>
                <a:tab pos="566122" algn="l"/>
              </a:tabLst>
            </a:pPr>
            <a:r>
              <a:rPr sz="2600" b="1" dirty="0">
                <a:latin typeface="Times New Roman"/>
                <a:cs typeface="Times New Roman"/>
              </a:rPr>
              <a:t>	Vision</a:t>
            </a:r>
            <a:r>
              <a:rPr sz="2600" b="1" spc="-21" dirty="0">
                <a:latin typeface="Times New Roman"/>
                <a:cs typeface="Times New Roman"/>
              </a:rPr>
              <a:t> </a:t>
            </a:r>
            <a:r>
              <a:rPr sz="2600" b="1" dirty="0">
                <a:latin typeface="Times New Roman"/>
                <a:cs typeface="Times New Roman"/>
              </a:rPr>
              <a:t>Transformer</a:t>
            </a:r>
            <a:r>
              <a:rPr sz="2600" b="1" spc="89" dirty="0">
                <a:latin typeface="Times New Roman"/>
                <a:cs typeface="Times New Roman"/>
              </a:rPr>
              <a:t> </a:t>
            </a:r>
            <a:r>
              <a:rPr sz="2600" b="1" dirty="0">
                <a:latin typeface="Times New Roman"/>
                <a:cs typeface="Times New Roman"/>
              </a:rPr>
              <a:t>:</a:t>
            </a:r>
            <a:r>
              <a:rPr sz="2600" b="1" spc="48" dirty="0">
                <a:latin typeface="Times New Roman"/>
                <a:cs typeface="Times New Roman"/>
              </a:rPr>
              <a:t> </a:t>
            </a:r>
            <a:r>
              <a:rPr sz="2400" dirty="0">
                <a:latin typeface="Times New Roman"/>
                <a:cs typeface="Times New Roman"/>
              </a:rPr>
              <a:t>It</a:t>
            </a:r>
            <a:r>
              <a:rPr sz="2400" spc="21" dirty="0">
                <a:latin typeface="Times New Roman"/>
                <a:cs typeface="Times New Roman"/>
              </a:rPr>
              <a:t> </a:t>
            </a:r>
            <a:r>
              <a:rPr sz="2400" dirty="0">
                <a:latin typeface="Times New Roman"/>
                <a:cs typeface="Times New Roman"/>
              </a:rPr>
              <a:t>applies</a:t>
            </a:r>
            <a:r>
              <a:rPr sz="2400" spc="34" dirty="0">
                <a:latin typeface="Times New Roman"/>
                <a:cs typeface="Times New Roman"/>
              </a:rPr>
              <a:t> </a:t>
            </a:r>
            <a:r>
              <a:rPr sz="2400" dirty="0">
                <a:latin typeface="Times New Roman"/>
                <a:cs typeface="Times New Roman"/>
              </a:rPr>
              <a:t>a</a:t>
            </a:r>
            <a:r>
              <a:rPr sz="2400" spc="-21" dirty="0">
                <a:latin typeface="Times New Roman"/>
                <a:cs typeface="Times New Roman"/>
              </a:rPr>
              <a:t> </a:t>
            </a:r>
            <a:r>
              <a:rPr sz="2400" spc="-14" dirty="0">
                <a:latin typeface="Times New Roman"/>
                <a:cs typeface="Times New Roman"/>
              </a:rPr>
              <a:t>Transformer-</a:t>
            </a:r>
            <a:r>
              <a:rPr sz="2400" dirty="0">
                <a:latin typeface="Times New Roman"/>
                <a:cs typeface="Times New Roman"/>
              </a:rPr>
              <a:t>like</a:t>
            </a:r>
            <a:r>
              <a:rPr sz="2400" spc="55" dirty="0">
                <a:latin typeface="Times New Roman"/>
                <a:cs typeface="Times New Roman"/>
              </a:rPr>
              <a:t> </a:t>
            </a:r>
            <a:r>
              <a:rPr sz="2400" dirty="0">
                <a:latin typeface="Times New Roman"/>
                <a:cs typeface="Times New Roman"/>
              </a:rPr>
              <a:t>design</a:t>
            </a:r>
            <a:r>
              <a:rPr sz="2400" spc="7" dirty="0">
                <a:latin typeface="Times New Roman"/>
                <a:cs typeface="Times New Roman"/>
              </a:rPr>
              <a:t> </a:t>
            </a:r>
            <a:r>
              <a:rPr sz="2400" dirty="0">
                <a:latin typeface="Times New Roman"/>
                <a:cs typeface="Times New Roman"/>
              </a:rPr>
              <a:t>to</a:t>
            </a:r>
            <a:r>
              <a:rPr sz="2400" spc="41" dirty="0">
                <a:latin typeface="Times New Roman"/>
                <a:cs typeface="Times New Roman"/>
              </a:rPr>
              <a:t> </a:t>
            </a:r>
            <a:r>
              <a:rPr sz="2400" dirty="0">
                <a:latin typeface="Times New Roman"/>
                <a:cs typeface="Times New Roman"/>
              </a:rPr>
              <a:t>selected</a:t>
            </a:r>
            <a:r>
              <a:rPr sz="2400" spc="41" dirty="0">
                <a:latin typeface="Times New Roman"/>
                <a:cs typeface="Times New Roman"/>
              </a:rPr>
              <a:t> </a:t>
            </a:r>
            <a:r>
              <a:rPr sz="2400" dirty="0">
                <a:latin typeface="Times New Roman"/>
                <a:cs typeface="Times New Roman"/>
              </a:rPr>
              <a:t>areas</a:t>
            </a:r>
            <a:r>
              <a:rPr sz="2400" spc="69" dirty="0">
                <a:latin typeface="Times New Roman"/>
                <a:cs typeface="Times New Roman"/>
              </a:rPr>
              <a:t> </a:t>
            </a:r>
            <a:r>
              <a:rPr sz="2400" spc="-34" dirty="0">
                <a:latin typeface="Times New Roman"/>
                <a:cs typeface="Times New Roman"/>
              </a:rPr>
              <a:t>of </a:t>
            </a:r>
            <a:r>
              <a:rPr sz="2400" dirty="0">
                <a:latin typeface="Times New Roman"/>
                <a:cs typeface="Times New Roman"/>
              </a:rPr>
              <a:t>the</a:t>
            </a:r>
            <a:r>
              <a:rPr sz="2400" spc="48" dirty="0">
                <a:latin typeface="Times New Roman"/>
                <a:cs typeface="Times New Roman"/>
              </a:rPr>
              <a:t> </a:t>
            </a:r>
            <a:r>
              <a:rPr sz="2400" dirty="0">
                <a:latin typeface="Times New Roman"/>
                <a:cs typeface="Times New Roman"/>
              </a:rPr>
              <a:t>picture.</a:t>
            </a:r>
            <a:r>
              <a:rPr sz="2400" spc="-82" dirty="0">
                <a:latin typeface="Times New Roman"/>
                <a:cs typeface="Times New Roman"/>
              </a:rPr>
              <a:t> </a:t>
            </a:r>
            <a:r>
              <a:rPr sz="2400" dirty="0">
                <a:latin typeface="Times New Roman"/>
                <a:cs typeface="Times New Roman"/>
              </a:rPr>
              <a:t>A</a:t>
            </a:r>
            <a:r>
              <a:rPr sz="2400" spc="-124" dirty="0">
                <a:latin typeface="Times New Roman"/>
                <a:cs typeface="Times New Roman"/>
              </a:rPr>
              <a:t> </a:t>
            </a:r>
            <a:r>
              <a:rPr sz="2400" dirty="0">
                <a:latin typeface="Times New Roman"/>
                <a:cs typeface="Times New Roman"/>
              </a:rPr>
              <a:t>sequence</a:t>
            </a:r>
            <a:r>
              <a:rPr sz="2400" spc="48" dirty="0">
                <a:latin typeface="Times New Roman"/>
                <a:cs typeface="Times New Roman"/>
              </a:rPr>
              <a:t> </a:t>
            </a:r>
            <a:r>
              <a:rPr sz="2400" dirty="0">
                <a:latin typeface="Times New Roman"/>
                <a:cs typeface="Times New Roman"/>
              </a:rPr>
              <a:t>of</a:t>
            </a:r>
            <a:r>
              <a:rPr sz="2400" spc="62" dirty="0">
                <a:latin typeface="Times New Roman"/>
                <a:cs typeface="Times New Roman"/>
              </a:rPr>
              <a:t> </a:t>
            </a:r>
            <a:r>
              <a:rPr sz="2400" dirty="0">
                <a:latin typeface="Times New Roman"/>
                <a:cs typeface="Times New Roman"/>
              </a:rPr>
              <a:t>vectors</a:t>
            </a:r>
            <a:r>
              <a:rPr sz="2400" spc="34" dirty="0">
                <a:latin typeface="Times New Roman"/>
                <a:cs typeface="Times New Roman"/>
              </a:rPr>
              <a:t> </a:t>
            </a:r>
            <a:r>
              <a:rPr sz="2400" dirty="0">
                <a:latin typeface="Times New Roman"/>
                <a:cs typeface="Times New Roman"/>
              </a:rPr>
              <a:t>is</a:t>
            </a:r>
            <a:r>
              <a:rPr sz="2400" spc="62" dirty="0">
                <a:latin typeface="Times New Roman"/>
                <a:cs typeface="Times New Roman"/>
              </a:rPr>
              <a:t> </a:t>
            </a:r>
            <a:r>
              <a:rPr sz="2400" dirty="0">
                <a:latin typeface="Times New Roman"/>
                <a:cs typeface="Times New Roman"/>
              </a:rPr>
              <a:t>created</a:t>
            </a:r>
            <a:r>
              <a:rPr sz="2400" spc="96" dirty="0">
                <a:latin typeface="Times New Roman"/>
                <a:cs typeface="Times New Roman"/>
              </a:rPr>
              <a:t> </a:t>
            </a:r>
            <a:r>
              <a:rPr sz="2400" dirty="0">
                <a:latin typeface="Times New Roman"/>
                <a:cs typeface="Times New Roman"/>
              </a:rPr>
              <a:t>by</a:t>
            </a:r>
            <a:r>
              <a:rPr sz="2400" spc="41" dirty="0">
                <a:latin typeface="Times New Roman"/>
                <a:cs typeface="Times New Roman"/>
              </a:rPr>
              <a:t> </a:t>
            </a:r>
            <a:r>
              <a:rPr sz="2400" dirty="0">
                <a:latin typeface="Times New Roman"/>
                <a:cs typeface="Times New Roman"/>
              </a:rPr>
              <a:t>dividing</a:t>
            </a:r>
            <a:r>
              <a:rPr sz="2400" spc="34" dirty="0">
                <a:latin typeface="Times New Roman"/>
                <a:cs typeface="Times New Roman"/>
              </a:rPr>
              <a:t> </a:t>
            </a:r>
            <a:r>
              <a:rPr sz="2400" dirty="0">
                <a:latin typeface="Times New Roman"/>
                <a:cs typeface="Times New Roman"/>
              </a:rPr>
              <a:t>a</a:t>
            </a:r>
            <a:r>
              <a:rPr sz="2400" spc="48" dirty="0">
                <a:latin typeface="Times New Roman"/>
                <a:cs typeface="Times New Roman"/>
              </a:rPr>
              <a:t> </a:t>
            </a:r>
            <a:r>
              <a:rPr sz="2400" dirty="0">
                <a:latin typeface="Times New Roman"/>
                <a:cs typeface="Times New Roman"/>
              </a:rPr>
              <a:t>picture</a:t>
            </a:r>
            <a:r>
              <a:rPr sz="2400" spc="48" dirty="0">
                <a:latin typeface="Times New Roman"/>
                <a:cs typeface="Times New Roman"/>
              </a:rPr>
              <a:t> </a:t>
            </a:r>
            <a:r>
              <a:rPr sz="2400" dirty="0">
                <a:latin typeface="Times New Roman"/>
                <a:cs typeface="Times New Roman"/>
              </a:rPr>
              <a:t>into</a:t>
            </a:r>
            <a:r>
              <a:rPr sz="2400" spc="69" dirty="0">
                <a:latin typeface="Times New Roman"/>
                <a:cs typeface="Times New Roman"/>
              </a:rPr>
              <a:t> </a:t>
            </a:r>
            <a:r>
              <a:rPr sz="2400" spc="-14" dirty="0">
                <a:latin typeface="Times New Roman"/>
                <a:cs typeface="Times New Roman"/>
              </a:rPr>
              <a:t>fixed- </a:t>
            </a:r>
            <a:r>
              <a:rPr sz="2400" dirty="0">
                <a:latin typeface="Times New Roman"/>
                <a:cs typeface="Times New Roman"/>
              </a:rPr>
              <a:t>size</a:t>
            </a:r>
            <a:r>
              <a:rPr sz="2400" spc="96" dirty="0">
                <a:latin typeface="Times New Roman"/>
                <a:cs typeface="Times New Roman"/>
              </a:rPr>
              <a:t> </a:t>
            </a:r>
            <a:r>
              <a:rPr sz="2400" dirty="0">
                <a:latin typeface="Times New Roman"/>
                <a:cs typeface="Times New Roman"/>
              </a:rPr>
              <a:t>patches,</a:t>
            </a:r>
            <a:r>
              <a:rPr sz="2400" spc="62" dirty="0">
                <a:latin typeface="Times New Roman"/>
                <a:cs typeface="Times New Roman"/>
              </a:rPr>
              <a:t> </a:t>
            </a:r>
            <a:r>
              <a:rPr sz="2400" dirty="0">
                <a:latin typeface="Times New Roman"/>
                <a:cs typeface="Times New Roman"/>
              </a:rPr>
              <a:t>linearly</a:t>
            </a:r>
            <a:r>
              <a:rPr sz="2400" spc="82" dirty="0">
                <a:latin typeface="Times New Roman"/>
                <a:cs typeface="Times New Roman"/>
              </a:rPr>
              <a:t> </a:t>
            </a:r>
            <a:r>
              <a:rPr sz="2400" dirty="0">
                <a:latin typeface="Times New Roman"/>
                <a:cs typeface="Times New Roman"/>
              </a:rPr>
              <a:t>embedding</a:t>
            </a:r>
            <a:r>
              <a:rPr sz="2400" spc="89" dirty="0">
                <a:latin typeface="Times New Roman"/>
                <a:cs typeface="Times New Roman"/>
              </a:rPr>
              <a:t> </a:t>
            </a:r>
            <a:r>
              <a:rPr sz="2400" dirty="0">
                <a:latin typeface="Times New Roman"/>
                <a:cs typeface="Times New Roman"/>
              </a:rPr>
              <a:t>each</a:t>
            </a:r>
            <a:r>
              <a:rPr sz="2400" spc="117" dirty="0">
                <a:latin typeface="Times New Roman"/>
                <a:cs typeface="Times New Roman"/>
              </a:rPr>
              <a:t> </a:t>
            </a:r>
            <a:r>
              <a:rPr sz="2400" dirty="0">
                <a:latin typeface="Times New Roman"/>
                <a:cs typeface="Times New Roman"/>
              </a:rPr>
              <a:t>one,</a:t>
            </a:r>
            <a:r>
              <a:rPr sz="2400" spc="55" dirty="0">
                <a:latin typeface="Times New Roman"/>
                <a:cs typeface="Times New Roman"/>
              </a:rPr>
              <a:t> </a:t>
            </a:r>
            <a:r>
              <a:rPr sz="2400" dirty="0">
                <a:latin typeface="Times New Roman"/>
                <a:cs typeface="Times New Roman"/>
              </a:rPr>
              <a:t>adding</a:t>
            </a:r>
            <a:r>
              <a:rPr sz="2400" spc="55" dirty="0">
                <a:latin typeface="Times New Roman"/>
                <a:cs typeface="Times New Roman"/>
              </a:rPr>
              <a:t> </a:t>
            </a:r>
            <a:r>
              <a:rPr sz="2400" dirty="0">
                <a:latin typeface="Times New Roman"/>
                <a:cs typeface="Times New Roman"/>
              </a:rPr>
              <a:t>position</a:t>
            </a:r>
            <a:r>
              <a:rPr sz="2400" spc="55" dirty="0">
                <a:latin typeface="Times New Roman"/>
                <a:cs typeface="Times New Roman"/>
              </a:rPr>
              <a:t> </a:t>
            </a:r>
            <a:r>
              <a:rPr sz="2400" dirty="0">
                <a:latin typeface="Times New Roman"/>
                <a:cs typeface="Times New Roman"/>
              </a:rPr>
              <a:t>embeddings,</a:t>
            </a:r>
            <a:r>
              <a:rPr sz="2400" spc="89" dirty="0">
                <a:latin typeface="Times New Roman"/>
                <a:cs typeface="Times New Roman"/>
              </a:rPr>
              <a:t> </a:t>
            </a:r>
            <a:r>
              <a:rPr sz="2400" spc="-34" dirty="0">
                <a:latin typeface="Times New Roman"/>
                <a:cs typeface="Times New Roman"/>
              </a:rPr>
              <a:t>and </a:t>
            </a:r>
            <a:r>
              <a:rPr sz="2400" dirty="0">
                <a:latin typeface="Times New Roman"/>
                <a:cs typeface="Times New Roman"/>
              </a:rPr>
              <a:t>then</a:t>
            </a:r>
            <a:r>
              <a:rPr sz="2400" spc="55" dirty="0">
                <a:latin typeface="Times New Roman"/>
                <a:cs typeface="Times New Roman"/>
              </a:rPr>
              <a:t> </a:t>
            </a:r>
            <a:r>
              <a:rPr sz="2400" dirty="0">
                <a:latin typeface="Times New Roman"/>
                <a:cs typeface="Times New Roman"/>
              </a:rPr>
              <a:t>feeding</a:t>
            </a:r>
            <a:r>
              <a:rPr sz="2400" spc="62" dirty="0">
                <a:latin typeface="Times New Roman"/>
                <a:cs typeface="Times New Roman"/>
              </a:rPr>
              <a:t> </a:t>
            </a:r>
            <a:r>
              <a:rPr sz="2400" dirty="0">
                <a:latin typeface="Times New Roman"/>
                <a:cs typeface="Times New Roman"/>
              </a:rPr>
              <a:t>the</a:t>
            </a:r>
            <a:r>
              <a:rPr sz="2400" spc="41" dirty="0">
                <a:latin typeface="Times New Roman"/>
                <a:cs typeface="Times New Roman"/>
              </a:rPr>
              <a:t> </a:t>
            </a:r>
            <a:r>
              <a:rPr sz="2400" dirty="0">
                <a:latin typeface="Times New Roman"/>
                <a:cs typeface="Times New Roman"/>
              </a:rPr>
              <a:t>assembled</a:t>
            </a:r>
            <a:r>
              <a:rPr sz="2400" spc="89" dirty="0">
                <a:latin typeface="Times New Roman"/>
                <a:cs typeface="Times New Roman"/>
              </a:rPr>
              <a:t> </a:t>
            </a:r>
            <a:r>
              <a:rPr sz="2400" dirty="0">
                <a:latin typeface="Times New Roman"/>
                <a:cs typeface="Times New Roman"/>
              </a:rPr>
              <a:t>vectors</a:t>
            </a:r>
            <a:r>
              <a:rPr sz="2400" spc="55" dirty="0">
                <a:latin typeface="Times New Roman"/>
                <a:cs typeface="Times New Roman"/>
              </a:rPr>
              <a:t> </a:t>
            </a:r>
            <a:r>
              <a:rPr sz="2400" dirty="0">
                <a:latin typeface="Times New Roman"/>
                <a:cs typeface="Times New Roman"/>
              </a:rPr>
              <a:t>to</a:t>
            </a:r>
            <a:r>
              <a:rPr sz="2400" spc="62" dirty="0">
                <a:latin typeface="Times New Roman"/>
                <a:cs typeface="Times New Roman"/>
              </a:rPr>
              <a:t> </a:t>
            </a:r>
            <a:r>
              <a:rPr sz="2400" dirty="0">
                <a:latin typeface="Times New Roman"/>
                <a:cs typeface="Times New Roman"/>
              </a:rPr>
              <a:t>a</a:t>
            </a:r>
            <a:r>
              <a:rPr sz="2400" spc="41" dirty="0">
                <a:latin typeface="Times New Roman"/>
                <a:cs typeface="Times New Roman"/>
              </a:rPr>
              <a:t> </a:t>
            </a:r>
            <a:r>
              <a:rPr sz="2400" dirty="0">
                <a:latin typeface="Times New Roman"/>
                <a:cs typeface="Times New Roman"/>
              </a:rPr>
              <a:t>conventional</a:t>
            </a:r>
            <a:r>
              <a:rPr sz="2400" spc="-21" dirty="0">
                <a:latin typeface="Times New Roman"/>
                <a:cs typeface="Times New Roman"/>
              </a:rPr>
              <a:t> </a:t>
            </a:r>
            <a:r>
              <a:rPr sz="2400" dirty="0">
                <a:latin typeface="Times New Roman"/>
                <a:cs typeface="Times New Roman"/>
              </a:rPr>
              <a:t>Transformer</a:t>
            </a:r>
            <a:r>
              <a:rPr sz="2400" spc="110" dirty="0">
                <a:latin typeface="Times New Roman"/>
                <a:cs typeface="Times New Roman"/>
              </a:rPr>
              <a:t> </a:t>
            </a:r>
            <a:r>
              <a:rPr sz="2400" spc="-14" dirty="0">
                <a:latin typeface="Times New Roman"/>
                <a:cs typeface="Times New Roman"/>
              </a:rPr>
              <a:t>encoder.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129297419"/>
              </p:ext>
            </p:extLst>
          </p:nvPr>
        </p:nvGraphicFramePr>
        <p:xfrm>
          <a:off x="0" y="838200"/>
          <a:ext cx="13817600" cy="7772400"/>
        </p:xfrm>
        <a:graphic>
          <a:graphicData uri="http://schemas.openxmlformats.org/drawingml/2006/table">
            <a:tbl>
              <a:tblPr firstRow="1" bandRow="1">
                <a:tableStyleId>{2D5ABB26-0587-4C30-8999-92F81FD0307C}</a:tableStyleId>
              </a:tblPr>
              <a:tblGrid>
                <a:gridCol w="1346199">
                  <a:extLst>
                    <a:ext uri="{9D8B030D-6E8A-4147-A177-3AD203B41FA5}">
                      <a16:colId xmlns:a16="http://schemas.microsoft.com/office/drawing/2014/main" val="20000"/>
                    </a:ext>
                  </a:extLst>
                </a:gridCol>
                <a:gridCol w="3246154">
                  <a:extLst>
                    <a:ext uri="{9D8B030D-6E8A-4147-A177-3AD203B41FA5}">
                      <a16:colId xmlns:a16="http://schemas.microsoft.com/office/drawing/2014/main" val="20001"/>
                    </a:ext>
                  </a:extLst>
                </a:gridCol>
                <a:gridCol w="3551889">
                  <a:extLst>
                    <a:ext uri="{9D8B030D-6E8A-4147-A177-3AD203B41FA5}">
                      <a16:colId xmlns:a16="http://schemas.microsoft.com/office/drawing/2014/main" val="20002"/>
                    </a:ext>
                  </a:extLst>
                </a:gridCol>
                <a:gridCol w="2836679">
                  <a:extLst>
                    <a:ext uri="{9D8B030D-6E8A-4147-A177-3AD203B41FA5}">
                      <a16:colId xmlns:a16="http://schemas.microsoft.com/office/drawing/2014/main" val="20003"/>
                    </a:ext>
                  </a:extLst>
                </a:gridCol>
                <a:gridCol w="2836679">
                  <a:extLst>
                    <a:ext uri="{9D8B030D-6E8A-4147-A177-3AD203B41FA5}">
                      <a16:colId xmlns:a16="http://schemas.microsoft.com/office/drawing/2014/main" val="20004"/>
                    </a:ext>
                  </a:extLst>
                </a:gridCol>
              </a:tblGrid>
              <a:tr h="1681594">
                <a:tc>
                  <a:txBody>
                    <a:bodyPr/>
                    <a:lstStyle/>
                    <a:p>
                      <a:pPr marL="137160">
                        <a:lnSpc>
                          <a:spcPct val="100000"/>
                        </a:lnSpc>
                        <a:spcBef>
                          <a:spcPts val="275"/>
                        </a:spcBef>
                      </a:pPr>
                      <a:r>
                        <a:rPr sz="3600" b="1" spc="-20" dirty="0">
                          <a:solidFill>
                            <a:srgbClr val="FFFFFF"/>
                          </a:solidFill>
                          <a:latin typeface="Times New Roman"/>
                          <a:cs typeface="Times New Roman"/>
                        </a:rPr>
                        <a:t>S.NO</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717550">
                        <a:lnSpc>
                          <a:spcPct val="100000"/>
                        </a:lnSpc>
                        <a:spcBef>
                          <a:spcPts val="275"/>
                        </a:spcBef>
                      </a:pPr>
                      <a:r>
                        <a:rPr sz="3600" b="1" spc="-10" dirty="0">
                          <a:solidFill>
                            <a:srgbClr val="FFFFFF"/>
                          </a:solidFill>
                          <a:latin typeface="Times New Roman"/>
                          <a:cs typeface="Times New Roman"/>
                        </a:rPr>
                        <a:t>TITLE</a:t>
                      </a:r>
                      <a:endParaRPr sz="3600" dirty="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210185">
                        <a:lnSpc>
                          <a:spcPct val="100000"/>
                        </a:lnSpc>
                        <a:spcBef>
                          <a:spcPts val="275"/>
                        </a:spcBef>
                      </a:pPr>
                      <a:r>
                        <a:rPr sz="3600" b="1" spc="-10" dirty="0">
                          <a:solidFill>
                            <a:srgbClr val="FFFFFF"/>
                          </a:solidFill>
                          <a:latin typeface="Times New Roman"/>
                          <a:cs typeface="Times New Roman"/>
                        </a:rPr>
                        <a:t>ALGORITHM</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383540">
                        <a:lnSpc>
                          <a:spcPct val="100000"/>
                        </a:lnSpc>
                        <a:spcBef>
                          <a:spcPts val="275"/>
                        </a:spcBef>
                      </a:pPr>
                      <a:r>
                        <a:rPr sz="3600" b="1" spc="-10" dirty="0">
                          <a:solidFill>
                            <a:srgbClr val="FFFFFF"/>
                          </a:solidFill>
                          <a:latin typeface="Times New Roman"/>
                          <a:cs typeface="Times New Roman"/>
                        </a:rPr>
                        <a:t>MERITS</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111125">
                        <a:lnSpc>
                          <a:spcPct val="100000"/>
                        </a:lnSpc>
                        <a:spcBef>
                          <a:spcPts val="275"/>
                        </a:spcBef>
                      </a:pPr>
                      <a:r>
                        <a:rPr sz="3600" b="1" spc="-10" dirty="0">
                          <a:solidFill>
                            <a:srgbClr val="FFFFFF"/>
                          </a:solidFill>
                          <a:latin typeface="Times New Roman"/>
                          <a:cs typeface="Times New Roman"/>
                        </a:rPr>
                        <a:t>DEMERI</a:t>
                      </a:r>
                      <a:r>
                        <a:rPr lang="en-IN" sz="3600" b="1" spc="-10" dirty="0">
                          <a:solidFill>
                            <a:srgbClr val="FFFFFF"/>
                          </a:solidFill>
                          <a:latin typeface="Times New Roman"/>
                          <a:cs typeface="Times New Roman"/>
                        </a:rPr>
                        <a:t>TS</a:t>
                      </a:r>
                      <a:endParaRPr sz="3600" dirty="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extLst>
                  <a:ext uri="{0D108BD9-81ED-4DB2-BD59-A6C34878D82A}">
                    <a16:rowId xmlns:a16="http://schemas.microsoft.com/office/drawing/2014/main" val="10000"/>
                  </a:ext>
                </a:extLst>
              </a:tr>
              <a:tr h="3064754">
                <a:tc>
                  <a:txBody>
                    <a:bodyPr/>
                    <a:lstStyle/>
                    <a:p>
                      <a:pPr marL="100330">
                        <a:lnSpc>
                          <a:spcPct val="100000"/>
                        </a:lnSpc>
                        <a:spcBef>
                          <a:spcPts val="265"/>
                        </a:spcBef>
                      </a:pPr>
                      <a:r>
                        <a:rPr sz="6600" spc="-50" dirty="0">
                          <a:latin typeface="Times New Roman"/>
                          <a:cs typeface="Times New Roman"/>
                        </a:rPr>
                        <a:t>1</a:t>
                      </a:r>
                      <a:endParaRPr sz="6600">
                        <a:latin typeface="Times New Roman"/>
                        <a:cs typeface="Times New Roman"/>
                      </a:endParaRPr>
                    </a:p>
                  </a:txBody>
                  <a:tcPr marL="0" marR="0" marT="46233"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98425" marR="1002030" indent="46990">
                        <a:lnSpc>
                          <a:spcPct val="102699"/>
                        </a:lnSpc>
                        <a:spcBef>
                          <a:spcPts val="325"/>
                        </a:spcBef>
                      </a:pPr>
                      <a:r>
                        <a:rPr sz="2000" dirty="0">
                          <a:latin typeface="Times New Roman"/>
                          <a:cs typeface="Times New Roman"/>
                        </a:rPr>
                        <a:t>Deep</a:t>
                      </a:r>
                      <a:r>
                        <a:rPr sz="2000" spc="35" dirty="0">
                          <a:latin typeface="Times New Roman"/>
                          <a:cs typeface="Times New Roman"/>
                        </a:rPr>
                        <a:t> </a:t>
                      </a:r>
                      <a:r>
                        <a:rPr sz="2000" spc="-10" dirty="0">
                          <a:latin typeface="Times New Roman"/>
                          <a:cs typeface="Times New Roman"/>
                        </a:rPr>
                        <a:t>Transfer </a:t>
                      </a:r>
                      <a:r>
                        <a:rPr sz="2000" dirty="0">
                          <a:latin typeface="Times New Roman"/>
                          <a:cs typeface="Times New Roman"/>
                        </a:rPr>
                        <a:t>Learning</a:t>
                      </a:r>
                      <a:r>
                        <a:rPr sz="2000" spc="90" dirty="0">
                          <a:latin typeface="Times New Roman"/>
                          <a:cs typeface="Times New Roman"/>
                        </a:rPr>
                        <a:t> </a:t>
                      </a:r>
                      <a:r>
                        <a:rPr sz="2000" spc="-10" dirty="0">
                          <a:latin typeface="Times New Roman"/>
                          <a:cs typeface="Times New Roman"/>
                        </a:rPr>
                        <a:t>Strategy</a:t>
                      </a:r>
                      <a:endParaRPr sz="2000">
                        <a:latin typeface="Times New Roman"/>
                        <a:cs typeface="Times New Roman"/>
                      </a:endParaRPr>
                    </a:p>
                    <a:p>
                      <a:pPr marL="98425" marR="387985">
                        <a:lnSpc>
                          <a:spcPts val="1789"/>
                        </a:lnSpc>
                        <a:spcBef>
                          <a:spcPts val="55"/>
                        </a:spcBef>
                      </a:pPr>
                      <a:r>
                        <a:rPr sz="2000" dirty="0">
                          <a:latin typeface="Times New Roman"/>
                          <a:cs typeface="Times New Roman"/>
                        </a:rPr>
                        <a:t>to</a:t>
                      </a:r>
                      <a:r>
                        <a:rPr sz="2000" spc="65" dirty="0">
                          <a:latin typeface="Times New Roman"/>
                          <a:cs typeface="Times New Roman"/>
                        </a:rPr>
                        <a:t> </a:t>
                      </a:r>
                      <a:r>
                        <a:rPr sz="2000" dirty="0">
                          <a:latin typeface="Times New Roman"/>
                          <a:cs typeface="Times New Roman"/>
                        </a:rPr>
                        <a:t>Diagnose</a:t>
                      </a:r>
                      <a:r>
                        <a:rPr sz="2000" spc="75" dirty="0">
                          <a:latin typeface="Times New Roman"/>
                          <a:cs typeface="Times New Roman"/>
                        </a:rPr>
                        <a:t> </a:t>
                      </a:r>
                      <a:r>
                        <a:rPr sz="2000" spc="70" dirty="0">
                          <a:latin typeface="Times New Roman"/>
                          <a:cs typeface="Times New Roman"/>
                        </a:rPr>
                        <a:t>Eye Related </a:t>
                      </a:r>
                      <a:r>
                        <a:rPr sz="2000" spc="-10" dirty="0">
                          <a:latin typeface="Times New Roman"/>
                          <a:cs typeface="Times New Roman"/>
                        </a:rPr>
                        <a:t>Conditions</a:t>
                      </a:r>
                      <a:endParaRPr sz="2000">
                        <a:latin typeface="Times New Roman"/>
                        <a:cs typeface="Times New Roman"/>
                      </a:endParaRPr>
                    </a:p>
                    <a:p>
                      <a:pPr marL="98425">
                        <a:lnSpc>
                          <a:spcPts val="1705"/>
                        </a:lnSpc>
                      </a:pPr>
                      <a:r>
                        <a:rPr sz="2000" dirty="0">
                          <a:latin typeface="Times New Roman"/>
                          <a:cs typeface="Times New Roman"/>
                        </a:rPr>
                        <a:t>and</a:t>
                      </a:r>
                      <a:r>
                        <a:rPr sz="2000" spc="90" dirty="0">
                          <a:latin typeface="Times New Roman"/>
                          <a:cs typeface="Times New Roman"/>
                        </a:rPr>
                        <a:t> </a:t>
                      </a:r>
                      <a:r>
                        <a:rPr sz="2000" dirty="0">
                          <a:latin typeface="Times New Roman"/>
                          <a:cs typeface="Times New Roman"/>
                        </a:rPr>
                        <a:t>Diseases:</a:t>
                      </a:r>
                      <a:r>
                        <a:rPr sz="2000" spc="-30" dirty="0">
                          <a:latin typeface="Times New Roman"/>
                          <a:cs typeface="Times New Roman"/>
                        </a:rPr>
                        <a:t> </a:t>
                      </a:r>
                      <a:r>
                        <a:rPr sz="2000" spc="-25" dirty="0">
                          <a:latin typeface="Times New Roman"/>
                          <a:cs typeface="Times New Roman"/>
                        </a:rPr>
                        <a:t>An</a:t>
                      </a:r>
                      <a:endParaRPr sz="2000">
                        <a:latin typeface="Times New Roman"/>
                        <a:cs typeface="Times New Roman"/>
                      </a:endParaRPr>
                    </a:p>
                    <a:p>
                      <a:pPr marL="98425" marR="1106170" algn="just">
                        <a:lnSpc>
                          <a:spcPct val="102400"/>
                        </a:lnSpc>
                        <a:spcBef>
                          <a:spcPts val="5"/>
                        </a:spcBef>
                      </a:pPr>
                      <a:r>
                        <a:rPr sz="2000" dirty="0">
                          <a:latin typeface="Times New Roman"/>
                          <a:cs typeface="Times New Roman"/>
                        </a:rPr>
                        <a:t>Approach</a:t>
                      </a:r>
                      <a:r>
                        <a:rPr sz="2000" spc="110" dirty="0">
                          <a:latin typeface="Times New Roman"/>
                          <a:cs typeface="Times New Roman"/>
                        </a:rPr>
                        <a:t> </a:t>
                      </a:r>
                      <a:r>
                        <a:rPr sz="2000" spc="-20" dirty="0">
                          <a:latin typeface="Times New Roman"/>
                          <a:cs typeface="Times New Roman"/>
                        </a:rPr>
                        <a:t>Based </a:t>
                      </a:r>
                      <a:r>
                        <a:rPr sz="2000" dirty="0">
                          <a:latin typeface="Times New Roman"/>
                          <a:cs typeface="Times New Roman"/>
                        </a:rPr>
                        <a:t>on</a:t>
                      </a:r>
                      <a:r>
                        <a:rPr sz="2000" spc="90" dirty="0">
                          <a:latin typeface="Times New Roman"/>
                          <a:cs typeface="Times New Roman"/>
                        </a:rPr>
                        <a:t> </a:t>
                      </a:r>
                      <a:r>
                        <a:rPr sz="2000" dirty="0">
                          <a:latin typeface="Times New Roman"/>
                          <a:cs typeface="Times New Roman"/>
                        </a:rPr>
                        <a:t>Low-</a:t>
                      </a:r>
                      <a:r>
                        <a:rPr sz="2000" spc="-10" dirty="0">
                          <a:latin typeface="Times New Roman"/>
                          <a:cs typeface="Times New Roman"/>
                        </a:rPr>
                        <a:t>Quality </a:t>
                      </a:r>
                      <a:r>
                        <a:rPr sz="2000" dirty="0">
                          <a:latin typeface="Times New Roman"/>
                          <a:cs typeface="Times New Roman"/>
                        </a:rPr>
                        <a:t>Fundus</a:t>
                      </a:r>
                      <a:r>
                        <a:rPr sz="2000" spc="75" dirty="0">
                          <a:latin typeface="Times New Roman"/>
                          <a:cs typeface="Times New Roman"/>
                        </a:rPr>
                        <a:t> </a:t>
                      </a:r>
                      <a:r>
                        <a:rPr sz="2000" spc="-10" dirty="0">
                          <a:latin typeface="Times New Roman"/>
                          <a:cs typeface="Times New Roman"/>
                        </a:rPr>
                        <a:t>Images</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98425" marR="1189355">
                        <a:lnSpc>
                          <a:spcPct val="102400"/>
                        </a:lnSpc>
                        <a:spcBef>
                          <a:spcPts val="330"/>
                        </a:spcBef>
                      </a:pPr>
                      <a:r>
                        <a:rPr sz="2000" spc="-10" dirty="0">
                          <a:latin typeface="Times New Roman"/>
                          <a:cs typeface="Times New Roman"/>
                        </a:rPr>
                        <a:t>Convolutional </a:t>
                      </a:r>
                      <a:r>
                        <a:rPr sz="2000" dirty="0">
                          <a:latin typeface="Times New Roman"/>
                          <a:cs typeface="Times New Roman"/>
                        </a:rPr>
                        <a:t>Neural</a:t>
                      </a:r>
                      <a:r>
                        <a:rPr sz="2000" spc="85" dirty="0">
                          <a:latin typeface="Times New Roman"/>
                          <a:cs typeface="Times New Roman"/>
                        </a:rPr>
                        <a:t> </a:t>
                      </a:r>
                      <a:r>
                        <a:rPr sz="2000" spc="-10" dirty="0">
                          <a:latin typeface="Times New Roman"/>
                          <a:cs typeface="Times New Roman"/>
                        </a:rPr>
                        <a:t>Network (CNN)</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100330" marR="948055">
                        <a:lnSpc>
                          <a:spcPct val="102699"/>
                        </a:lnSpc>
                        <a:spcBef>
                          <a:spcPts val="325"/>
                        </a:spcBef>
                      </a:pPr>
                      <a:r>
                        <a:rPr sz="2000" dirty="0">
                          <a:latin typeface="Times New Roman"/>
                          <a:cs typeface="Times New Roman"/>
                        </a:rPr>
                        <a:t>Efficient</a:t>
                      </a:r>
                      <a:r>
                        <a:rPr sz="2000" spc="75" dirty="0">
                          <a:latin typeface="Times New Roman"/>
                          <a:cs typeface="Times New Roman"/>
                        </a:rPr>
                        <a:t> </a:t>
                      </a:r>
                      <a:r>
                        <a:rPr sz="2000" spc="-25" dirty="0">
                          <a:latin typeface="Times New Roman"/>
                          <a:cs typeface="Times New Roman"/>
                        </a:rPr>
                        <a:t>use </a:t>
                      </a:r>
                      <a:r>
                        <a:rPr sz="2000" dirty="0">
                          <a:latin typeface="Times New Roman"/>
                          <a:cs typeface="Times New Roman"/>
                        </a:rPr>
                        <a:t>of</a:t>
                      </a:r>
                      <a:r>
                        <a:rPr sz="2000" spc="20" dirty="0">
                          <a:latin typeface="Times New Roman"/>
                          <a:cs typeface="Times New Roman"/>
                        </a:rPr>
                        <a:t> </a:t>
                      </a:r>
                      <a:r>
                        <a:rPr sz="2000" spc="-10" dirty="0">
                          <a:latin typeface="Times New Roman"/>
                          <a:cs typeface="Times New Roman"/>
                        </a:rPr>
                        <a:t>resources</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100330" marR="869950">
                        <a:lnSpc>
                          <a:spcPct val="102400"/>
                        </a:lnSpc>
                        <a:spcBef>
                          <a:spcPts val="330"/>
                        </a:spcBef>
                      </a:pPr>
                      <a:r>
                        <a:rPr sz="2000" dirty="0">
                          <a:latin typeface="Times New Roman"/>
                          <a:cs typeface="Times New Roman"/>
                        </a:rPr>
                        <a:t>Overfitting</a:t>
                      </a:r>
                      <a:r>
                        <a:rPr sz="2000" spc="120" dirty="0">
                          <a:latin typeface="Times New Roman"/>
                          <a:cs typeface="Times New Roman"/>
                        </a:rPr>
                        <a:t> </a:t>
                      </a:r>
                      <a:r>
                        <a:rPr sz="2000" spc="-50" dirty="0">
                          <a:latin typeface="Times New Roman"/>
                          <a:cs typeface="Times New Roman"/>
                        </a:rPr>
                        <a:t>&amp; </a:t>
                      </a:r>
                      <a:r>
                        <a:rPr sz="2000" spc="-10" dirty="0">
                          <a:latin typeface="Times New Roman"/>
                          <a:cs typeface="Times New Roman"/>
                        </a:rPr>
                        <a:t>Limited adaptivity</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extLst>
                  <a:ext uri="{0D108BD9-81ED-4DB2-BD59-A6C34878D82A}">
                    <a16:rowId xmlns:a16="http://schemas.microsoft.com/office/drawing/2014/main" val="10001"/>
                  </a:ext>
                </a:extLst>
              </a:tr>
              <a:tr h="3026052">
                <a:tc>
                  <a:txBody>
                    <a:bodyPr/>
                    <a:lstStyle/>
                    <a:p>
                      <a:pPr marL="100330">
                        <a:lnSpc>
                          <a:spcPct val="100000"/>
                        </a:lnSpc>
                        <a:spcBef>
                          <a:spcPts val="240"/>
                        </a:spcBef>
                      </a:pPr>
                      <a:r>
                        <a:rPr sz="6000" spc="-50" dirty="0">
                          <a:latin typeface="Times New Roman"/>
                          <a:cs typeface="Times New Roman"/>
                        </a:rPr>
                        <a:t>2</a:t>
                      </a:r>
                      <a:endParaRPr sz="6000">
                        <a:latin typeface="Times New Roman"/>
                        <a:cs typeface="Times New Roman"/>
                      </a:endParaRPr>
                    </a:p>
                  </a:txBody>
                  <a:tcPr marL="0" marR="0" marT="41872"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98425" marR="979169" indent="36195">
                        <a:lnSpc>
                          <a:spcPct val="102400"/>
                        </a:lnSpc>
                        <a:spcBef>
                          <a:spcPts val="330"/>
                        </a:spcBef>
                      </a:pPr>
                      <a:r>
                        <a:rPr sz="2000" dirty="0">
                          <a:latin typeface="Times New Roman"/>
                          <a:cs typeface="Times New Roman"/>
                        </a:rPr>
                        <a:t>A</a:t>
                      </a:r>
                      <a:r>
                        <a:rPr sz="2000" spc="-50" dirty="0">
                          <a:latin typeface="Times New Roman"/>
                          <a:cs typeface="Times New Roman"/>
                        </a:rPr>
                        <a:t> </a:t>
                      </a:r>
                      <a:r>
                        <a:rPr sz="2000" spc="-10" dirty="0">
                          <a:latin typeface="Times New Roman"/>
                          <a:cs typeface="Times New Roman"/>
                        </a:rPr>
                        <a:t>Novel </a:t>
                      </a:r>
                      <a:r>
                        <a:rPr sz="2000" dirty="0">
                          <a:latin typeface="Times New Roman"/>
                          <a:cs typeface="Times New Roman"/>
                        </a:rPr>
                        <a:t>Meibomian</a:t>
                      </a:r>
                      <a:r>
                        <a:rPr sz="2000" spc="120" dirty="0">
                          <a:latin typeface="Times New Roman"/>
                          <a:cs typeface="Times New Roman"/>
                        </a:rPr>
                        <a:t> </a:t>
                      </a:r>
                      <a:r>
                        <a:rPr sz="2000" spc="-20" dirty="0">
                          <a:latin typeface="Times New Roman"/>
                          <a:cs typeface="Times New Roman"/>
                        </a:rPr>
                        <a:t>Gland </a:t>
                      </a:r>
                      <a:r>
                        <a:rPr sz="2000" spc="-10" dirty="0">
                          <a:latin typeface="Times New Roman"/>
                          <a:cs typeface="Times New Roman"/>
                        </a:rPr>
                        <a:t>Morphology </a:t>
                      </a:r>
                      <a:r>
                        <a:rPr sz="2000" dirty="0">
                          <a:latin typeface="Times New Roman"/>
                          <a:cs typeface="Times New Roman"/>
                        </a:rPr>
                        <a:t>Analytic</a:t>
                      </a:r>
                      <a:r>
                        <a:rPr sz="2000" spc="105" dirty="0">
                          <a:latin typeface="Times New Roman"/>
                          <a:cs typeface="Times New Roman"/>
                        </a:rPr>
                        <a:t> </a:t>
                      </a:r>
                      <a:r>
                        <a:rPr sz="2000" spc="-10" dirty="0">
                          <a:latin typeface="Times New Roman"/>
                          <a:cs typeface="Times New Roman"/>
                        </a:rPr>
                        <a:t>System </a:t>
                      </a:r>
                      <a:r>
                        <a:rPr sz="2000" dirty="0">
                          <a:latin typeface="Times New Roman"/>
                          <a:cs typeface="Times New Roman"/>
                        </a:rPr>
                        <a:t>Based</a:t>
                      </a:r>
                      <a:r>
                        <a:rPr sz="2000" spc="55" dirty="0">
                          <a:latin typeface="Times New Roman"/>
                          <a:cs typeface="Times New Roman"/>
                        </a:rPr>
                        <a:t> </a:t>
                      </a:r>
                      <a:r>
                        <a:rPr sz="2000" dirty="0">
                          <a:latin typeface="Times New Roman"/>
                          <a:cs typeface="Times New Roman"/>
                        </a:rPr>
                        <a:t>on</a:t>
                      </a:r>
                      <a:r>
                        <a:rPr sz="2000" spc="55" dirty="0">
                          <a:latin typeface="Times New Roman"/>
                          <a:cs typeface="Times New Roman"/>
                        </a:rPr>
                        <a:t> </a:t>
                      </a:r>
                      <a:r>
                        <a:rPr sz="2000" spc="-60" dirty="0">
                          <a:latin typeface="Times New Roman"/>
                          <a:cs typeface="Times New Roman"/>
                        </a:rPr>
                        <a:t>a </a:t>
                      </a:r>
                      <a:r>
                        <a:rPr sz="2000" spc="-10" dirty="0">
                          <a:latin typeface="Times New Roman"/>
                          <a:cs typeface="Times New Roman"/>
                        </a:rPr>
                        <a:t>Convolutional </a:t>
                      </a:r>
                      <a:r>
                        <a:rPr sz="2000" dirty="0">
                          <a:latin typeface="Times New Roman"/>
                          <a:cs typeface="Times New Roman"/>
                        </a:rPr>
                        <a:t>Neural</a:t>
                      </a:r>
                      <a:r>
                        <a:rPr sz="2000" spc="85" dirty="0">
                          <a:latin typeface="Times New Roman"/>
                          <a:cs typeface="Times New Roman"/>
                        </a:rPr>
                        <a:t> </a:t>
                      </a:r>
                      <a:r>
                        <a:rPr sz="2000" spc="-10" dirty="0">
                          <a:latin typeface="Times New Roman"/>
                          <a:cs typeface="Times New Roman"/>
                        </a:rPr>
                        <a:t>Network</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98425" marR="1189355">
                        <a:lnSpc>
                          <a:spcPct val="102400"/>
                        </a:lnSpc>
                        <a:spcBef>
                          <a:spcPts val="330"/>
                        </a:spcBef>
                      </a:pPr>
                      <a:r>
                        <a:rPr sz="2000" spc="-10" dirty="0">
                          <a:latin typeface="Times New Roman"/>
                          <a:cs typeface="Times New Roman"/>
                        </a:rPr>
                        <a:t>Convolutional </a:t>
                      </a:r>
                      <a:r>
                        <a:rPr sz="2000" dirty="0">
                          <a:latin typeface="Times New Roman"/>
                          <a:cs typeface="Times New Roman"/>
                        </a:rPr>
                        <a:t>Neural</a:t>
                      </a:r>
                      <a:r>
                        <a:rPr sz="2000" spc="85" dirty="0">
                          <a:latin typeface="Times New Roman"/>
                          <a:cs typeface="Times New Roman"/>
                        </a:rPr>
                        <a:t> </a:t>
                      </a:r>
                      <a:r>
                        <a:rPr sz="2000" spc="-10" dirty="0">
                          <a:latin typeface="Times New Roman"/>
                          <a:cs typeface="Times New Roman"/>
                        </a:rPr>
                        <a:t>Network (CNN)</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100330" marR="1064260">
                        <a:lnSpc>
                          <a:spcPct val="102800"/>
                        </a:lnSpc>
                        <a:spcBef>
                          <a:spcPts val="325"/>
                        </a:spcBef>
                      </a:pPr>
                      <a:r>
                        <a:rPr sz="2000" spc="-10" dirty="0">
                          <a:latin typeface="Times New Roman"/>
                          <a:cs typeface="Times New Roman"/>
                        </a:rPr>
                        <a:t>Automated analysis</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100330" marR="723900">
                        <a:lnSpc>
                          <a:spcPct val="102400"/>
                        </a:lnSpc>
                        <a:spcBef>
                          <a:spcPts val="330"/>
                        </a:spcBef>
                      </a:pPr>
                      <a:r>
                        <a:rPr sz="2000" dirty="0">
                          <a:latin typeface="Times New Roman"/>
                          <a:cs typeface="Times New Roman"/>
                        </a:rPr>
                        <a:t>Dependency</a:t>
                      </a:r>
                      <a:r>
                        <a:rPr sz="2000" spc="145" dirty="0">
                          <a:latin typeface="Times New Roman"/>
                          <a:cs typeface="Times New Roman"/>
                        </a:rPr>
                        <a:t> </a:t>
                      </a:r>
                      <a:r>
                        <a:rPr sz="2000" spc="-25" dirty="0">
                          <a:latin typeface="Times New Roman"/>
                          <a:cs typeface="Times New Roman"/>
                        </a:rPr>
                        <a:t>on </a:t>
                      </a:r>
                      <a:r>
                        <a:rPr sz="2000" dirty="0">
                          <a:latin typeface="Times New Roman"/>
                          <a:cs typeface="Times New Roman"/>
                        </a:rPr>
                        <a:t>Training</a:t>
                      </a:r>
                      <a:r>
                        <a:rPr sz="2000" spc="30" dirty="0">
                          <a:latin typeface="Times New Roman"/>
                          <a:cs typeface="Times New Roman"/>
                        </a:rPr>
                        <a:t> </a:t>
                      </a:r>
                      <a:r>
                        <a:rPr sz="2000" spc="-20" dirty="0">
                          <a:latin typeface="Times New Roman"/>
                          <a:cs typeface="Times New Roman"/>
                        </a:rPr>
                        <a:t>Data </a:t>
                      </a:r>
                      <a:r>
                        <a:rPr sz="2000" spc="-10" dirty="0">
                          <a:latin typeface="Times New Roman"/>
                          <a:cs typeface="Times New Roman"/>
                        </a:rPr>
                        <a:t>Quality</a:t>
                      </a:r>
                      <a:endParaRPr sz="2000" dirty="0">
                        <a:latin typeface="Times New Roman"/>
                        <a:cs typeface="Times New Roman"/>
                      </a:endParaRPr>
                    </a:p>
                  </a:txBody>
                  <a:tcPr marL="0" marR="0" marT="575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B5DAAD42-E032-1A08-54AF-2FFB8E46B04C}"/>
              </a:ext>
            </a:extLst>
          </p:cNvPr>
          <p:cNvSpPr txBox="1"/>
          <p:nvPr/>
        </p:nvSpPr>
        <p:spPr>
          <a:xfrm>
            <a:off x="6445045" y="3893574"/>
            <a:ext cx="914400" cy="914400"/>
          </a:xfrm>
          <a:prstGeom prst="rect">
            <a:avLst/>
          </a:prstGeom>
          <a:noFill/>
        </p:spPr>
        <p:txBody>
          <a:bodyPr wrap="square" rtlCol="0">
            <a:spAutoFit/>
          </a:bodyPr>
          <a:lstStyle/>
          <a:p>
            <a:endParaRPr lang="en-US"/>
          </a:p>
        </p:txBody>
      </p:sp>
      <p:sp>
        <p:nvSpPr>
          <p:cNvPr id="4" name="TextBox 3">
            <a:extLst>
              <a:ext uri="{FF2B5EF4-FFF2-40B4-BE49-F238E27FC236}">
                <a16:creationId xmlns:a16="http://schemas.microsoft.com/office/drawing/2014/main" id="{F8A79D3C-BF0F-5518-4096-4DACF94D4B15}"/>
              </a:ext>
            </a:extLst>
          </p:cNvPr>
          <p:cNvSpPr txBox="1"/>
          <p:nvPr/>
        </p:nvSpPr>
        <p:spPr>
          <a:xfrm>
            <a:off x="214312" y="202168"/>
            <a:ext cx="5399087" cy="584775"/>
          </a:xfrm>
          <a:prstGeom prst="rect">
            <a:avLst/>
          </a:prstGeom>
          <a:noFill/>
        </p:spPr>
        <p:txBody>
          <a:bodyPr wrap="square" rtlCol="0">
            <a:spAutoFit/>
          </a:bodyPr>
          <a:lstStyle/>
          <a:p>
            <a:r>
              <a:rPr lang="en-IN" sz="3200" b="1" dirty="0">
                <a:solidFill>
                  <a:schemeClr val="tx2">
                    <a:lumMod val="75000"/>
                  </a:schemeClr>
                </a:solidFill>
                <a:latin typeface="Times New Roman" panose="02020603050405020304" pitchFamily="18" charset="0"/>
                <a:cs typeface="Times New Roman" panose="02020603050405020304" pitchFamily="18" charset="0"/>
              </a:rPr>
              <a:t>LITERATURE SURVEY</a:t>
            </a:r>
            <a:endParaRPr lang="en-US" sz="3200" b="1"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727343722"/>
              </p:ext>
            </p:extLst>
          </p:nvPr>
        </p:nvGraphicFramePr>
        <p:xfrm>
          <a:off x="0" y="0"/>
          <a:ext cx="13814982" cy="7772400"/>
        </p:xfrm>
        <a:graphic>
          <a:graphicData uri="http://schemas.openxmlformats.org/drawingml/2006/table">
            <a:tbl>
              <a:tblPr firstRow="1" bandRow="1">
                <a:tableStyleId>{2D5ABB26-0587-4C30-8999-92F81FD0307C}</a:tableStyleId>
              </a:tblPr>
              <a:tblGrid>
                <a:gridCol w="1398334">
                  <a:extLst>
                    <a:ext uri="{9D8B030D-6E8A-4147-A177-3AD203B41FA5}">
                      <a16:colId xmlns:a16="http://schemas.microsoft.com/office/drawing/2014/main" val="20000"/>
                    </a:ext>
                  </a:extLst>
                </a:gridCol>
                <a:gridCol w="3387231">
                  <a:extLst>
                    <a:ext uri="{9D8B030D-6E8A-4147-A177-3AD203B41FA5}">
                      <a16:colId xmlns:a16="http://schemas.microsoft.com/office/drawing/2014/main" val="20001"/>
                    </a:ext>
                  </a:extLst>
                </a:gridCol>
                <a:gridCol w="3504121">
                  <a:extLst>
                    <a:ext uri="{9D8B030D-6E8A-4147-A177-3AD203B41FA5}">
                      <a16:colId xmlns:a16="http://schemas.microsoft.com/office/drawing/2014/main" val="20002"/>
                    </a:ext>
                  </a:extLst>
                </a:gridCol>
                <a:gridCol w="2762648">
                  <a:extLst>
                    <a:ext uri="{9D8B030D-6E8A-4147-A177-3AD203B41FA5}">
                      <a16:colId xmlns:a16="http://schemas.microsoft.com/office/drawing/2014/main" val="20003"/>
                    </a:ext>
                  </a:extLst>
                </a:gridCol>
                <a:gridCol w="2762648">
                  <a:extLst>
                    <a:ext uri="{9D8B030D-6E8A-4147-A177-3AD203B41FA5}">
                      <a16:colId xmlns:a16="http://schemas.microsoft.com/office/drawing/2014/main" val="20004"/>
                    </a:ext>
                  </a:extLst>
                </a:gridCol>
              </a:tblGrid>
              <a:tr h="1854905">
                <a:tc>
                  <a:txBody>
                    <a:bodyPr/>
                    <a:lstStyle/>
                    <a:p>
                      <a:pPr marL="121920">
                        <a:lnSpc>
                          <a:spcPct val="100000"/>
                        </a:lnSpc>
                        <a:spcBef>
                          <a:spcPts val="275"/>
                        </a:spcBef>
                      </a:pPr>
                      <a:r>
                        <a:rPr sz="3600" b="1" spc="-20" dirty="0">
                          <a:solidFill>
                            <a:srgbClr val="FFFFFF"/>
                          </a:solidFill>
                          <a:latin typeface="Times New Roman"/>
                          <a:cs typeface="Times New Roman"/>
                        </a:rPr>
                        <a:t>S.NO</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717550">
                        <a:lnSpc>
                          <a:spcPct val="100000"/>
                        </a:lnSpc>
                        <a:spcBef>
                          <a:spcPts val="275"/>
                        </a:spcBef>
                      </a:pPr>
                      <a:r>
                        <a:rPr sz="3600" b="1" spc="-10" dirty="0">
                          <a:solidFill>
                            <a:srgbClr val="FFFFFF"/>
                          </a:solidFill>
                          <a:latin typeface="Times New Roman"/>
                          <a:cs typeface="Times New Roman"/>
                        </a:rPr>
                        <a:t>TITLE</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225425">
                        <a:lnSpc>
                          <a:spcPct val="100000"/>
                        </a:lnSpc>
                        <a:spcBef>
                          <a:spcPts val="275"/>
                        </a:spcBef>
                      </a:pPr>
                      <a:r>
                        <a:rPr sz="3600" b="1" spc="-10" dirty="0">
                          <a:solidFill>
                            <a:srgbClr val="FFFFFF"/>
                          </a:solidFill>
                          <a:latin typeface="Times New Roman"/>
                          <a:cs typeface="Times New Roman"/>
                        </a:rPr>
                        <a:t>ALGORITHM</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383540">
                        <a:lnSpc>
                          <a:spcPct val="100000"/>
                        </a:lnSpc>
                        <a:spcBef>
                          <a:spcPts val="275"/>
                        </a:spcBef>
                      </a:pPr>
                      <a:r>
                        <a:rPr sz="3600" b="1" spc="-10" dirty="0">
                          <a:solidFill>
                            <a:srgbClr val="FFFFFF"/>
                          </a:solidFill>
                          <a:latin typeface="Times New Roman"/>
                          <a:cs typeface="Times New Roman"/>
                        </a:rPr>
                        <a:t>MERITS</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tc>
                  <a:txBody>
                    <a:bodyPr/>
                    <a:lstStyle/>
                    <a:p>
                      <a:pPr marL="111125">
                        <a:lnSpc>
                          <a:spcPct val="100000"/>
                        </a:lnSpc>
                        <a:spcBef>
                          <a:spcPts val="275"/>
                        </a:spcBef>
                      </a:pPr>
                      <a:r>
                        <a:rPr sz="3600" b="1" spc="-10" dirty="0">
                          <a:solidFill>
                            <a:srgbClr val="FFFFFF"/>
                          </a:solidFill>
                          <a:latin typeface="Times New Roman"/>
                          <a:cs typeface="Times New Roman"/>
                        </a:rPr>
                        <a:t>DEMERIST</a:t>
                      </a:r>
                      <a:endParaRPr sz="3600">
                        <a:latin typeface="Times New Roman"/>
                        <a:cs typeface="Times New Roman"/>
                      </a:endParaRPr>
                    </a:p>
                  </a:txBody>
                  <a:tcPr marL="0" marR="0" marT="47978" marB="0">
                    <a:lnL w="19050">
                      <a:solidFill>
                        <a:srgbClr val="FFFFFF"/>
                      </a:solidFill>
                      <a:prstDash val="solid"/>
                    </a:lnL>
                    <a:lnR w="19050">
                      <a:solidFill>
                        <a:srgbClr val="FFFFFF"/>
                      </a:solidFill>
                      <a:prstDash val="solid"/>
                    </a:lnR>
                    <a:lnT w="19050">
                      <a:solidFill>
                        <a:srgbClr val="FFFFFF"/>
                      </a:solidFill>
                      <a:prstDash val="solid"/>
                    </a:lnT>
                    <a:lnB w="57150">
                      <a:solidFill>
                        <a:srgbClr val="FFFFFF"/>
                      </a:solidFill>
                      <a:prstDash val="solid"/>
                    </a:lnB>
                    <a:solidFill>
                      <a:srgbClr val="4472C3"/>
                    </a:solidFill>
                  </a:tcPr>
                </a:tc>
                <a:extLst>
                  <a:ext uri="{0D108BD9-81ED-4DB2-BD59-A6C34878D82A}">
                    <a16:rowId xmlns:a16="http://schemas.microsoft.com/office/drawing/2014/main" val="10000"/>
                  </a:ext>
                </a:extLst>
              </a:tr>
              <a:tr h="2579565">
                <a:tc>
                  <a:txBody>
                    <a:bodyPr/>
                    <a:lstStyle/>
                    <a:p>
                      <a:pPr marL="100330">
                        <a:lnSpc>
                          <a:spcPct val="100000"/>
                        </a:lnSpc>
                        <a:spcBef>
                          <a:spcPts val="265"/>
                        </a:spcBef>
                      </a:pPr>
                      <a:r>
                        <a:rPr sz="6600" spc="-50" dirty="0">
                          <a:latin typeface="Times New Roman"/>
                          <a:cs typeface="Times New Roman"/>
                        </a:rPr>
                        <a:t>3</a:t>
                      </a:r>
                      <a:endParaRPr sz="6600">
                        <a:latin typeface="Times New Roman"/>
                        <a:cs typeface="Times New Roman"/>
                      </a:endParaRPr>
                    </a:p>
                  </a:txBody>
                  <a:tcPr marL="0" marR="0" marT="46233"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98425" marR="817244" indent="36195">
                        <a:lnSpc>
                          <a:spcPct val="102400"/>
                        </a:lnSpc>
                        <a:spcBef>
                          <a:spcPts val="330"/>
                        </a:spcBef>
                      </a:pPr>
                      <a:r>
                        <a:rPr sz="2000" dirty="0">
                          <a:latin typeface="Times New Roman"/>
                          <a:cs typeface="Times New Roman"/>
                        </a:rPr>
                        <a:t>A</a:t>
                      </a:r>
                      <a:r>
                        <a:rPr sz="2000" spc="-20" dirty="0">
                          <a:latin typeface="Times New Roman"/>
                          <a:cs typeface="Times New Roman"/>
                        </a:rPr>
                        <a:t> </a:t>
                      </a:r>
                      <a:r>
                        <a:rPr sz="2000" dirty="0">
                          <a:latin typeface="Times New Roman"/>
                          <a:cs typeface="Times New Roman"/>
                        </a:rPr>
                        <a:t>Novel</a:t>
                      </a:r>
                      <a:r>
                        <a:rPr sz="2000" spc="45" dirty="0">
                          <a:latin typeface="Times New Roman"/>
                          <a:cs typeface="Times New Roman"/>
                        </a:rPr>
                        <a:t> </a:t>
                      </a:r>
                      <a:r>
                        <a:rPr sz="2000" dirty="0">
                          <a:latin typeface="Times New Roman"/>
                          <a:cs typeface="Times New Roman"/>
                        </a:rPr>
                        <a:t>System</a:t>
                      </a:r>
                      <a:r>
                        <a:rPr sz="2000" spc="60" dirty="0">
                          <a:latin typeface="Times New Roman"/>
                          <a:cs typeface="Times New Roman"/>
                        </a:rPr>
                        <a:t> </a:t>
                      </a:r>
                      <a:r>
                        <a:rPr sz="2000" spc="-25" dirty="0">
                          <a:latin typeface="Times New Roman"/>
                          <a:cs typeface="Times New Roman"/>
                        </a:rPr>
                        <a:t>for </a:t>
                      </a:r>
                      <a:r>
                        <a:rPr sz="2000" dirty="0">
                          <a:latin typeface="Times New Roman"/>
                          <a:cs typeface="Times New Roman"/>
                        </a:rPr>
                        <a:t>Ocular</a:t>
                      </a:r>
                      <a:r>
                        <a:rPr sz="2000" spc="85" dirty="0">
                          <a:latin typeface="Times New Roman"/>
                          <a:cs typeface="Times New Roman"/>
                        </a:rPr>
                        <a:t> </a:t>
                      </a:r>
                      <a:r>
                        <a:rPr sz="2000" spc="-10" dirty="0">
                          <a:latin typeface="Times New Roman"/>
                          <a:cs typeface="Times New Roman"/>
                        </a:rPr>
                        <a:t>Surface Temperature </a:t>
                      </a:r>
                      <a:r>
                        <a:rPr sz="2000" dirty="0">
                          <a:latin typeface="Times New Roman"/>
                          <a:cs typeface="Times New Roman"/>
                        </a:rPr>
                        <a:t>Measurement</a:t>
                      </a:r>
                      <a:r>
                        <a:rPr sz="2000" spc="160" dirty="0">
                          <a:latin typeface="Times New Roman"/>
                          <a:cs typeface="Times New Roman"/>
                        </a:rPr>
                        <a:t> </a:t>
                      </a:r>
                      <a:r>
                        <a:rPr sz="2000" spc="-25" dirty="0">
                          <a:latin typeface="Times New Roman"/>
                          <a:cs typeface="Times New Roman"/>
                        </a:rPr>
                        <a:t>and </a:t>
                      </a:r>
                      <a:r>
                        <a:rPr sz="2000" spc="-10" dirty="0">
                          <a:latin typeface="Times New Roman"/>
                          <a:cs typeface="Times New Roman"/>
                        </a:rPr>
                        <a:t>Tracking</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98425" marR="1285875">
                        <a:lnSpc>
                          <a:spcPct val="102800"/>
                        </a:lnSpc>
                        <a:spcBef>
                          <a:spcPts val="325"/>
                        </a:spcBef>
                      </a:pPr>
                      <a:r>
                        <a:rPr sz="2000" dirty="0">
                          <a:latin typeface="Times New Roman"/>
                          <a:cs typeface="Times New Roman"/>
                        </a:rPr>
                        <a:t>Visual</a:t>
                      </a:r>
                      <a:r>
                        <a:rPr sz="2000" spc="-10" dirty="0">
                          <a:latin typeface="Times New Roman"/>
                          <a:cs typeface="Times New Roman"/>
                        </a:rPr>
                        <a:t> </a:t>
                      </a:r>
                      <a:r>
                        <a:rPr sz="2000" spc="-50" dirty="0">
                          <a:latin typeface="Times New Roman"/>
                          <a:cs typeface="Times New Roman"/>
                        </a:rPr>
                        <a:t>&amp;</a:t>
                      </a:r>
                      <a:r>
                        <a:rPr sz="2000" spc="500" dirty="0">
                          <a:latin typeface="Times New Roman"/>
                          <a:cs typeface="Times New Roman"/>
                        </a:rPr>
                        <a:t> </a:t>
                      </a:r>
                      <a:r>
                        <a:rPr sz="2000" dirty="0">
                          <a:latin typeface="Times New Roman"/>
                          <a:cs typeface="Times New Roman"/>
                        </a:rPr>
                        <a:t>Image</a:t>
                      </a:r>
                      <a:r>
                        <a:rPr sz="2000" spc="65" dirty="0">
                          <a:latin typeface="Times New Roman"/>
                          <a:cs typeface="Times New Roman"/>
                        </a:rPr>
                        <a:t> </a:t>
                      </a:r>
                      <a:r>
                        <a:rPr sz="2000" spc="-10" dirty="0">
                          <a:latin typeface="Times New Roman"/>
                          <a:cs typeface="Times New Roman"/>
                        </a:rPr>
                        <a:t>Ranking</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100330" marR="876300">
                        <a:lnSpc>
                          <a:spcPct val="102800"/>
                        </a:lnSpc>
                        <a:spcBef>
                          <a:spcPts val="325"/>
                        </a:spcBef>
                      </a:pPr>
                      <a:r>
                        <a:rPr sz="2000" dirty="0">
                          <a:latin typeface="Times New Roman"/>
                          <a:cs typeface="Times New Roman"/>
                        </a:rPr>
                        <a:t>Non-</a:t>
                      </a:r>
                      <a:r>
                        <a:rPr sz="2000" spc="-10" dirty="0">
                          <a:latin typeface="Times New Roman"/>
                          <a:cs typeface="Times New Roman"/>
                        </a:rPr>
                        <a:t>Invasive Monitoring</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tc>
                  <a:txBody>
                    <a:bodyPr/>
                    <a:lstStyle/>
                    <a:p>
                      <a:pPr marL="100330" marR="859790">
                        <a:lnSpc>
                          <a:spcPct val="102800"/>
                        </a:lnSpc>
                        <a:spcBef>
                          <a:spcPts val="325"/>
                        </a:spcBef>
                      </a:pPr>
                      <a:r>
                        <a:rPr sz="2000" dirty="0">
                          <a:latin typeface="Times New Roman"/>
                          <a:cs typeface="Times New Roman"/>
                        </a:rPr>
                        <a:t>Accuracy</a:t>
                      </a:r>
                      <a:r>
                        <a:rPr sz="2000" spc="100" dirty="0">
                          <a:latin typeface="Times New Roman"/>
                          <a:cs typeface="Times New Roman"/>
                        </a:rPr>
                        <a:t> </a:t>
                      </a:r>
                      <a:r>
                        <a:rPr sz="2000" spc="-25" dirty="0">
                          <a:latin typeface="Times New Roman"/>
                          <a:cs typeface="Times New Roman"/>
                        </a:rPr>
                        <a:t>and </a:t>
                      </a:r>
                      <a:r>
                        <a:rPr sz="2000" spc="-10" dirty="0">
                          <a:latin typeface="Times New Roman"/>
                          <a:cs typeface="Times New Roman"/>
                        </a:rPr>
                        <a:t>Precision</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57150">
                      <a:solidFill>
                        <a:srgbClr val="FFFFFF"/>
                      </a:solidFill>
                      <a:prstDash val="solid"/>
                    </a:lnT>
                    <a:lnB w="19050">
                      <a:solidFill>
                        <a:srgbClr val="FFFFFF"/>
                      </a:solidFill>
                      <a:prstDash val="solid"/>
                    </a:lnB>
                    <a:solidFill>
                      <a:srgbClr val="CFD4E9"/>
                    </a:solidFill>
                  </a:tcPr>
                </a:tc>
                <a:extLst>
                  <a:ext uri="{0D108BD9-81ED-4DB2-BD59-A6C34878D82A}">
                    <a16:rowId xmlns:a16="http://schemas.microsoft.com/office/drawing/2014/main" val="10001"/>
                  </a:ext>
                </a:extLst>
              </a:tr>
              <a:tr h="3337930">
                <a:tc>
                  <a:txBody>
                    <a:bodyPr/>
                    <a:lstStyle/>
                    <a:p>
                      <a:pPr marL="100330">
                        <a:lnSpc>
                          <a:spcPct val="100000"/>
                        </a:lnSpc>
                        <a:spcBef>
                          <a:spcPts val="240"/>
                        </a:spcBef>
                      </a:pPr>
                      <a:r>
                        <a:rPr sz="6000" spc="-50" dirty="0">
                          <a:latin typeface="Times New Roman"/>
                          <a:cs typeface="Times New Roman"/>
                        </a:rPr>
                        <a:t>4</a:t>
                      </a:r>
                      <a:endParaRPr sz="6000">
                        <a:latin typeface="Times New Roman"/>
                        <a:cs typeface="Times New Roman"/>
                      </a:endParaRPr>
                    </a:p>
                  </a:txBody>
                  <a:tcPr marL="0" marR="0" marT="41872"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98425" marR="899794" indent="36195">
                        <a:lnSpc>
                          <a:spcPct val="102499"/>
                        </a:lnSpc>
                        <a:spcBef>
                          <a:spcPts val="330"/>
                        </a:spcBef>
                      </a:pPr>
                      <a:r>
                        <a:rPr sz="2000" dirty="0">
                          <a:latin typeface="Times New Roman"/>
                          <a:cs typeface="Times New Roman"/>
                        </a:rPr>
                        <a:t>An</a:t>
                      </a:r>
                      <a:r>
                        <a:rPr sz="2000" spc="50" dirty="0">
                          <a:latin typeface="Times New Roman"/>
                          <a:cs typeface="Times New Roman"/>
                        </a:rPr>
                        <a:t> </a:t>
                      </a:r>
                      <a:r>
                        <a:rPr sz="2000" dirty="0">
                          <a:latin typeface="Times New Roman"/>
                          <a:cs typeface="Times New Roman"/>
                        </a:rPr>
                        <a:t>Optimal</a:t>
                      </a:r>
                      <a:r>
                        <a:rPr sz="2000" spc="60" dirty="0">
                          <a:latin typeface="Times New Roman"/>
                          <a:cs typeface="Times New Roman"/>
                        </a:rPr>
                        <a:t> </a:t>
                      </a:r>
                      <a:r>
                        <a:rPr sz="2000" spc="-10" dirty="0">
                          <a:latin typeface="Times New Roman"/>
                          <a:cs typeface="Times New Roman"/>
                        </a:rPr>
                        <a:t>Visual </a:t>
                      </a:r>
                      <a:r>
                        <a:rPr sz="2000" dirty="0">
                          <a:latin typeface="Times New Roman"/>
                          <a:cs typeface="Times New Roman"/>
                        </a:rPr>
                        <a:t>Fatigue</a:t>
                      </a:r>
                      <a:r>
                        <a:rPr sz="2000" spc="75" dirty="0">
                          <a:latin typeface="Times New Roman"/>
                          <a:cs typeface="Times New Roman"/>
                        </a:rPr>
                        <a:t> </a:t>
                      </a:r>
                      <a:r>
                        <a:rPr sz="2000" spc="-10" dirty="0">
                          <a:latin typeface="Times New Roman"/>
                          <a:cs typeface="Times New Roman"/>
                        </a:rPr>
                        <a:t>Relief </a:t>
                      </a:r>
                      <a:r>
                        <a:rPr sz="2000" dirty="0">
                          <a:latin typeface="Times New Roman"/>
                          <a:cs typeface="Times New Roman"/>
                        </a:rPr>
                        <a:t>Method</a:t>
                      </a:r>
                      <a:r>
                        <a:rPr sz="2000" spc="80" dirty="0">
                          <a:latin typeface="Times New Roman"/>
                          <a:cs typeface="Times New Roman"/>
                        </a:rPr>
                        <a:t> </a:t>
                      </a:r>
                      <a:r>
                        <a:rPr sz="2000" spc="-25" dirty="0">
                          <a:latin typeface="Times New Roman"/>
                          <a:cs typeface="Times New Roman"/>
                        </a:rPr>
                        <a:t>for </a:t>
                      </a:r>
                      <a:r>
                        <a:rPr sz="2000" spc="-10" dirty="0">
                          <a:latin typeface="Times New Roman"/>
                          <a:cs typeface="Times New Roman"/>
                        </a:rPr>
                        <a:t>Workers </a:t>
                      </a:r>
                      <a:r>
                        <a:rPr sz="2000" dirty="0">
                          <a:latin typeface="Times New Roman"/>
                          <a:cs typeface="Times New Roman"/>
                        </a:rPr>
                        <a:t>Considering</a:t>
                      </a:r>
                      <a:r>
                        <a:rPr sz="2000" spc="135" dirty="0">
                          <a:latin typeface="Times New Roman"/>
                          <a:cs typeface="Times New Roman"/>
                        </a:rPr>
                        <a:t> </a:t>
                      </a:r>
                      <a:r>
                        <a:rPr sz="2000" spc="-20" dirty="0">
                          <a:latin typeface="Times New Roman"/>
                          <a:cs typeface="Times New Roman"/>
                        </a:rPr>
                        <a:t>Rest </a:t>
                      </a:r>
                      <a:r>
                        <a:rPr sz="2000" dirty="0">
                          <a:latin typeface="Times New Roman"/>
                          <a:cs typeface="Times New Roman"/>
                        </a:rPr>
                        <a:t>Time</a:t>
                      </a:r>
                      <a:r>
                        <a:rPr sz="2000" spc="-70" dirty="0">
                          <a:latin typeface="Times New Roman"/>
                          <a:cs typeface="Times New Roman"/>
                        </a:rPr>
                        <a:t> </a:t>
                      </a:r>
                      <a:r>
                        <a:rPr sz="2000" spc="-10" dirty="0">
                          <a:latin typeface="Times New Roman"/>
                          <a:cs typeface="Times New Roman"/>
                        </a:rPr>
                        <a:t>Allocation</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98425" marR="1276985">
                        <a:lnSpc>
                          <a:spcPct val="102800"/>
                        </a:lnSpc>
                        <a:spcBef>
                          <a:spcPts val="325"/>
                        </a:spcBef>
                      </a:pPr>
                      <a:r>
                        <a:rPr sz="2000" dirty="0">
                          <a:latin typeface="Times New Roman"/>
                          <a:cs typeface="Times New Roman"/>
                        </a:rPr>
                        <a:t>Analytic</a:t>
                      </a:r>
                      <a:r>
                        <a:rPr sz="2000" spc="105" dirty="0">
                          <a:latin typeface="Times New Roman"/>
                          <a:cs typeface="Times New Roman"/>
                        </a:rPr>
                        <a:t> </a:t>
                      </a:r>
                      <a:r>
                        <a:rPr sz="2000" spc="-10" dirty="0">
                          <a:latin typeface="Times New Roman"/>
                          <a:cs typeface="Times New Roman"/>
                        </a:rPr>
                        <a:t>model development</a:t>
                      </a:r>
                      <a:endParaRPr sz="2000">
                        <a:latin typeface="Times New Roman"/>
                        <a:cs typeface="Times New Roman"/>
                      </a:endParaRPr>
                    </a:p>
                  </a:txBody>
                  <a:tcPr marL="0" marR="0" marT="56701"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100330" marR="1002030">
                        <a:lnSpc>
                          <a:spcPct val="102400"/>
                        </a:lnSpc>
                        <a:spcBef>
                          <a:spcPts val="330"/>
                        </a:spcBef>
                      </a:pPr>
                      <a:r>
                        <a:rPr sz="2000" spc="-10" dirty="0">
                          <a:latin typeface="Times New Roman"/>
                          <a:cs typeface="Times New Roman"/>
                        </a:rPr>
                        <a:t>Customized </a:t>
                      </a:r>
                      <a:r>
                        <a:rPr sz="2000" dirty="0">
                          <a:latin typeface="Times New Roman"/>
                          <a:cs typeface="Times New Roman"/>
                        </a:rPr>
                        <a:t>Rest</a:t>
                      </a:r>
                      <a:r>
                        <a:rPr sz="2000" spc="40" dirty="0">
                          <a:latin typeface="Times New Roman"/>
                          <a:cs typeface="Times New Roman"/>
                        </a:rPr>
                        <a:t> </a:t>
                      </a:r>
                      <a:r>
                        <a:rPr sz="2000" spc="-20" dirty="0">
                          <a:latin typeface="Times New Roman"/>
                          <a:cs typeface="Times New Roman"/>
                        </a:rPr>
                        <a:t>Time </a:t>
                      </a:r>
                      <a:r>
                        <a:rPr sz="2000" spc="-10" dirty="0">
                          <a:latin typeface="Times New Roman"/>
                          <a:cs typeface="Times New Roman"/>
                        </a:rPr>
                        <a:t>Allocation</a:t>
                      </a:r>
                      <a:endParaRPr sz="2000">
                        <a:latin typeface="Times New Roman"/>
                        <a:cs typeface="Times New Roman"/>
                      </a:endParaRPr>
                    </a:p>
                  </a:txBody>
                  <a:tcPr marL="0" marR="0" marT="575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tc>
                  <a:txBody>
                    <a:bodyPr/>
                    <a:lstStyle/>
                    <a:p>
                      <a:pPr marL="100330" marR="771525">
                        <a:lnSpc>
                          <a:spcPct val="102400"/>
                        </a:lnSpc>
                        <a:spcBef>
                          <a:spcPts val="330"/>
                        </a:spcBef>
                      </a:pPr>
                      <a:r>
                        <a:rPr sz="2000" dirty="0">
                          <a:latin typeface="Times New Roman"/>
                          <a:cs typeface="Times New Roman"/>
                        </a:rPr>
                        <a:t>Privacy</a:t>
                      </a:r>
                      <a:r>
                        <a:rPr sz="2000" spc="75" dirty="0">
                          <a:latin typeface="Times New Roman"/>
                          <a:cs typeface="Times New Roman"/>
                        </a:rPr>
                        <a:t> </a:t>
                      </a:r>
                      <a:r>
                        <a:rPr sz="2000" spc="-25" dirty="0">
                          <a:latin typeface="Times New Roman"/>
                          <a:cs typeface="Times New Roman"/>
                        </a:rPr>
                        <a:t>and </a:t>
                      </a:r>
                      <a:r>
                        <a:rPr sz="2000" spc="-10" dirty="0">
                          <a:latin typeface="Times New Roman"/>
                          <a:cs typeface="Times New Roman"/>
                        </a:rPr>
                        <a:t>Ethical Considerations</a:t>
                      </a:r>
                      <a:endParaRPr sz="2000" dirty="0">
                        <a:latin typeface="Times New Roman"/>
                        <a:cs typeface="Times New Roman"/>
                      </a:endParaRPr>
                    </a:p>
                  </a:txBody>
                  <a:tcPr marL="0" marR="0" marT="57573" marB="0">
                    <a:lnL w="19050">
                      <a:solidFill>
                        <a:srgbClr val="FFFFFF"/>
                      </a:solidFill>
                      <a:prstDash val="solid"/>
                    </a:lnL>
                    <a:lnR w="19050">
                      <a:solidFill>
                        <a:srgbClr val="FFFFFF"/>
                      </a:solidFill>
                      <a:prstDash val="solid"/>
                    </a:lnR>
                    <a:lnT w="19050">
                      <a:solidFill>
                        <a:srgbClr val="FFFFFF"/>
                      </a:solidFill>
                      <a:prstDash val="solid"/>
                    </a:lnT>
                    <a:lnB w="19050">
                      <a:solidFill>
                        <a:srgbClr val="FFFFFF"/>
                      </a:solidFill>
                      <a:prstDash val="solid"/>
                    </a:lnB>
                    <a:solidFill>
                      <a:srgbClr val="E8EBF4"/>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937" y="1128693"/>
            <a:ext cx="10568863" cy="615553"/>
          </a:xfrm>
        </p:spPr>
        <p:txBody>
          <a:bodyPr/>
          <a:lstStyle/>
          <a:p>
            <a:r>
              <a:rPr lang="en-IN" sz="4000" dirty="0">
                <a:solidFill>
                  <a:schemeClr val="accent5">
                    <a:lumMod val="75000"/>
                  </a:schemeClr>
                </a:solidFill>
              </a:rPr>
              <a:t>Hardware Requirements:</a:t>
            </a:r>
          </a:p>
        </p:txBody>
      </p:sp>
      <p:sp>
        <p:nvSpPr>
          <p:cNvPr id="3" name="Text Placeholder 2"/>
          <p:cNvSpPr>
            <a:spLocks noGrp="1"/>
          </p:cNvSpPr>
          <p:nvPr>
            <p:ph type="body" idx="1"/>
          </p:nvPr>
        </p:nvSpPr>
        <p:spPr>
          <a:xfrm>
            <a:off x="1422400" y="2057400"/>
            <a:ext cx="11379457" cy="1595630"/>
          </a:xfrm>
        </p:spPr>
        <p:txBody>
          <a:bodyPr/>
          <a:lstStyle/>
          <a:p>
            <a:pPr>
              <a:lnSpc>
                <a:spcPct val="150000"/>
              </a:lnSpc>
            </a:pPr>
            <a:r>
              <a:rPr lang="en-US" sz="2400" dirty="0">
                <a:latin typeface="Times New Roman" panose="02020603050405020304" pitchFamily="18" charset="0"/>
                <a:cs typeface="Times New Roman" panose="02020603050405020304" pitchFamily="18" charset="0"/>
              </a:rPr>
              <a:t>● Processor	: Dual core processor or Higher </a:t>
            </a:r>
          </a:p>
          <a:p>
            <a:pPr>
              <a:lnSpc>
                <a:spcPct val="150000"/>
              </a:lnSpc>
            </a:pPr>
            <a:r>
              <a:rPr lang="en-US" sz="2400" dirty="0">
                <a:latin typeface="Times New Roman" panose="02020603050405020304" pitchFamily="18" charset="0"/>
                <a:cs typeface="Times New Roman" panose="02020603050405020304" pitchFamily="18" charset="0"/>
              </a:rPr>
              <a:t>● Ram		: 4 GB DDR4 or Higher </a:t>
            </a:r>
          </a:p>
          <a:p>
            <a:pPr>
              <a:lnSpc>
                <a:spcPct val="150000"/>
              </a:lnSpc>
            </a:pPr>
            <a:r>
              <a:rPr lang="en-US" sz="2400" dirty="0">
                <a:latin typeface="Times New Roman" panose="02020603050405020304" pitchFamily="18" charset="0"/>
                <a:cs typeface="Times New Roman" panose="02020603050405020304" pitchFamily="18" charset="0"/>
              </a:rPr>
              <a:t>● Graphics	: Intel Integrated Graphics or Higher </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11937" y="3981424"/>
            <a:ext cx="6073063" cy="707886"/>
          </a:xfrm>
          <a:prstGeom prst="rect">
            <a:avLst/>
          </a:prstGeom>
          <a:noFill/>
        </p:spPr>
        <p:txBody>
          <a:bodyPr wrap="square" rtlCol="0">
            <a:spAutoFit/>
          </a:bodyPr>
          <a:lstStyle/>
          <a:p>
            <a:r>
              <a:rPr lang="en-IN" sz="4000" b="1" dirty="0">
                <a:solidFill>
                  <a:schemeClr val="accent5">
                    <a:lumMod val="75000"/>
                  </a:schemeClr>
                </a:solidFill>
                <a:latin typeface="Times New Roman" panose="02020603050405020304" pitchFamily="18" charset="0"/>
                <a:cs typeface="Times New Roman" panose="02020603050405020304" pitchFamily="18" charset="0"/>
              </a:rPr>
              <a:t>Software Requirements:</a:t>
            </a:r>
            <a:endParaRPr lang="en-IN" sz="40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427480" y="4738774"/>
            <a:ext cx="10515600" cy="2308324"/>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 Programming Language : Python </a:t>
            </a:r>
          </a:p>
          <a:p>
            <a:pPr>
              <a:lnSpc>
                <a:spcPct val="150000"/>
              </a:lnSpc>
            </a:pPr>
            <a:r>
              <a:rPr lang="en-IN" sz="2400" dirty="0">
                <a:latin typeface="Times New Roman" panose="02020603050405020304" pitchFamily="18" charset="0"/>
                <a:cs typeface="Times New Roman" panose="02020603050405020304" pitchFamily="18" charset="0"/>
              </a:rPr>
              <a:t>● Software Libraries	       : </a:t>
            </a:r>
            <a:r>
              <a:rPr lang="en-IN" sz="2400" dirty="0" err="1">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 Pandas </a:t>
            </a:r>
          </a:p>
          <a:p>
            <a:pPr>
              <a:lnSpc>
                <a:spcPct val="150000"/>
              </a:lnSpc>
            </a:pPr>
            <a:r>
              <a:rPr lang="en-IN" sz="2400" dirty="0">
                <a:latin typeface="Times New Roman" panose="02020603050405020304" pitchFamily="18" charset="0"/>
                <a:cs typeface="Times New Roman" panose="02020603050405020304" pitchFamily="18" charset="0"/>
              </a:rPr>
              <a:t>● IDE			       :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 </a:t>
            </a:r>
          </a:p>
          <a:p>
            <a:pPr>
              <a:lnSpc>
                <a:spcPct val="150000"/>
              </a:lnSpc>
            </a:pPr>
            <a:r>
              <a:rPr lang="en-IN" sz="2400" dirty="0">
                <a:latin typeface="Times New Roman" panose="02020603050405020304" pitchFamily="18" charset="0"/>
                <a:cs typeface="Times New Roman" panose="02020603050405020304" pitchFamily="18" charset="0"/>
              </a:rPr>
              <a:t>● Environment	       :</a:t>
            </a:r>
            <a:r>
              <a:rPr lang="en-IN" sz="2400" dirty="0" err="1">
                <a:latin typeface="Times New Roman" panose="02020603050405020304" pitchFamily="18" charset="0"/>
                <a:cs typeface="Times New Roman" panose="02020603050405020304" pitchFamily="18" charset="0"/>
              </a:rPr>
              <a:t>Kaggle</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83279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F6314E-0304-5B64-546D-6E165B66C2EA}"/>
              </a:ext>
            </a:extLst>
          </p:cNvPr>
          <p:cNvSpPr txBox="1"/>
          <p:nvPr/>
        </p:nvSpPr>
        <p:spPr>
          <a:xfrm>
            <a:off x="508000" y="1219200"/>
            <a:ext cx="13030200" cy="6068328"/>
          </a:xfrm>
          <a:prstGeom prst="rect">
            <a:avLst/>
          </a:prstGeom>
          <a:noFill/>
        </p:spPr>
        <p:txBody>
          <a:bodyPr wrap="square">
            <a:spAutoFit/>
          </a:bodyPr>
          <a:lstStyle/>
          <a:p>
            <a:pPr algn="just" rtl="0">
              <a:spcBef>
                <a:spcPts val="200"/>
              </a:spcBef>
              <a:spcAft>
                <a:spcPts val="0"/>
              </a:spcAft>
            </a:pPr>
            <a:r>
              <a:rPr lang="en-US" sz="2400" b="1" i="0" u="none" strike="noStrike" dirty="0">
                <a:solidFill>
                  <a:srgbClr val="0D0D0D"/>
                </a:solidFill>
                <a:effectLst/>
                <a:latin typeface="Times New Roman" panose="02020603050405020304" pitchFamily="18" charset="0"/>
              </a:rPr>
              <a:t>Google's DeepMind Health</a:t>
            </a:r>
            <a:r>
              <a:rPr lang="en-US" sz="2400" b="1" i="0" u="none" strike="noStrike" dirty="0">
                <a:solidFill>
                  <a:srgbClr val="000000"/>
                </a:solidFill>
                <a:effectLst/>
                <a:latin typeface="Times New Roman" panose="02020603050405020304" pitchFamily="18" charset="0"/>
              </a:rPr>
              <a:t>:</a:t>
            </a:r>
            <a:endParaRPr lang="en-US" sz="2400" b="1" dirty="0">
              <a:effectLst/>
            </a:endParaRPr>
          </a:p>
          <a:p>
            <a:pPr algn="just" rtl="0">
              <a:spcBef>
                <a:spcPts val="1400"/>
              </a:spcBef>
              <a:spcAft>
                <a:spcPts val="1000"/>
              </a:spcAft>
            </a:pPr>
            <a:r>
              <a:rPr lang="en-US" sz="2400" b="1" i="0" u="none" strike="noStrike" dirty="0">
                <a:solidFill>
                  <a:srgbClr val="000000"/>
                </a:solidFill>
                <a:effectLst/>
                <a:latin typeface="Times New Roman" panose="02020603050405020304" pitchFamily="18" charset="0"/>
              </a:rPr>
              <a:t>	Description</a:t>
            </a:r>
            <a:r>
              <a:rPr lang="en-US" sz="2400" b="0" i="0" u="none" strike="noStrike" dirty="0">
                <a:solidFill>
                  <a:srgbClr val="000000"/>
                </a:solidFill>
                <a:effectLst/>
                <a:latin typeface="Times New Roman" panose="02020603050405020304" pitchFamily="18" charset="0"/>
              </a:rPr>
              <a:t>: </a:t>
            </a:r>
            <a:r>
              <a:rPr lang="en-US" sz="2400" b="0" i="0" u="none" strike="noStrike" dirty="0">
                <a:solidFill>
                  <a:srgbClr val="0D0D0D"/>
                </a:solidFill>
                <a:effectLst/>
                <a:latin typeface="Times New Roman" panose="02020603050405020304" pitchFamily="18" charset="0"/>
              </a:rPr>
              <a:t>DeepMind Health, a division of Google's DeepMind, developed a deep learning system for the detection of diabetic retinopathy and diabetic macular edema from retinal fundus </a:t>
            </a:r>
            <a:r>
              <a:rPr lang="en-US" sz="2400" b="0" i="0" u="none" strike="noStrike" dirty="0" err="1">
                <a:solidFill>
                  <a:srgbClr val="0D0D0D"/>
                </a:solidFill>
                <a:effectLst/>
                <a:latin typeface="Times New Roman" panose="02020603050405020304" pitchFamily="18" charset="0"/>
              </a:rPr>
              <a:t>images.Look</a:t>
            </a:r>
            <a:r>
              <a:rPr lang="en-US" sz="2400" b="0" i="0" u="none" strike="noStrike" dirty="0">
                <a:solidFill>
                  <a:srgbClr val="0D0D0D"/>
                </a:solidFill>
                <a:effectLst/>
                <a:latin typeface="Times New Roman" panose="02020603050405020304" pitchFamily="18" charset="0"/>
              </a:rPr>
              <a:t> for mentions of ResNet-50 or VGG19 in these studies</a:t>
            </a:r>
            <a:r>
              <a:rPr lang="en-US" sz="2400" b="0" i="0" u="none" strike="noStrike" dirty="0">
                <a:solidFill>
                  <a:srgbClr val="0D0D0D"/>
                </a:solidFill>
                <a:effectLst/>
                <a:latin typeface="Roboto" panose="02000000000000000000" pitchFamily="2" charset="0"/>
              </a:rPr>
              <a:t>.</a:t>
            </a:r>
            <a:r>
              <a:rPr lang="en-US" sz="2400" b="0" i="0" u="none" strike="noStrike" dirty="0">
                <a:solidFill>
                  <a:srgbClr val="000000"/>
                </a:solidFill>
                <a:effectLst/>
                <a:latin typeface="Times New Roman" panose="02020603050405020304" pitchFamily="18" charset="0"/>
              </a:rPr>
              <a:t> </a:t>
            </a:r>
            <a:endParaRPr lang="en-US" sz="2400" b="0" dirty="0">
              <a:effectLst/>
            </a:endParaRPr>
          </a:p>
          <a:p>
            <a:pPr algn="just" rtl="0">
              <a:spcBef>
                <a:spcPts val="1400"/>
              </a:spcBef>
              <a:spcAft>
                <a:spcPts val="1000"/>
              </a:spcAft>
            </a:pPr>
            <a:r>
              <a:rPr lang="en-US" sz="2400" b="1" i="0" u="none" strike="noStrike" dirty="0" err="1">
                <a:solidFill>
                  <a:srgbClr val="0D0D0D"/>
                </a:solidFill>
                <a:effectLst/>
                <a:latin typeface="Times New Roman" panose="02020603050405020304" pitchFamily="18" charset="0"/>
              </a:rPr>
              <a:t>IDx</a:t>
            </a:r>
            <a:r>
              <a:rPr lang="en-US" sz="2400" b="1" i="0" u="none" strike="noStrike" dirty="0">
                <a:solidFill>
                  <a:srgbClr val="0D0D0D"/>
                </a:solidFill>
                <a:effectLst/>
                <a:latin typeface="Times New Roman" panose="02020603050405020304" pitchFamily="18" charset="0"/>
              </a:rPr>
              <a:t>-DR</a:t>
            </a:r>
            <a:r>
              <a:rPr lang="en-US" sz="2400" b="1" i="0" u="none" strike="noStrike" dirty="0">
                <a:solidFill>
                  <a:srgbClr val="000000"/>
                </a:solidFill>
                <a:effectLst/>
                <a:latin typeface="Times New Roman" panose="02020603050405020304" pitchFamily="18" charset="0"/>
              </a:rPr>
              <a:t>:</a:t>
            </a:r>
            <a:endParaRPr lang="en-US" sz="2400" b="0" dirty="0">
              <a:effectLst/>
            </a:endParaRPr>
          </a:p>
          <a:p>
            <a:pPr algn="just" rtl="0">
              <a:spcBef>
                <a:spcPts val="1400"/>
              </a:spcBef>
              <a:spcAft>
                <a:spcPts val="1000"/>
              </a:spcAft>
            </a:pPr>
            <a:r>
              <a:rPr lang="en-US" sz="2400" b="1" i="0" u="none" strike="noStrike" dirty="0">
                <a:solidFill>
                  <a:srgbClr val="000000"/>
                </a:solidFill>
                <a:effectLst/>
                <a:latin typeface="Times New Roman" panose="02020603050405020304" pitchFamily="18" charset="0"/>
              </a:rPr>
              <a:t>	Description</a:t>
            </a:r>
            <a:r>
              <a:rPr lang="en-US" sz="2400" b="0" i="0" u="none" strike="noStrike" dirty="0">
                <a:solidFill>
                  <a:srgbClr val="000000"/>
                </a:solidFill>
                <a:effectLst/>
                <a:latin typeface="Times New Roman" panose="02020603050405020304" pitchFamily="18" charset="0"/>
              </a:rPr>
              <a:t>: </a:t>
            </a:r>
            <a:r>
              <a:rPr lang="en-US" sz="2400" b="0" i="0" u="none" strike="noStrike" dirty="0" err="1">
                <a:solidFill>
                  <a:srgbClr val="0D0D0D"/>
                </a:solidFill>
                <a:effectLst/>
                <a:latin typeface="Times New Roman" panose="02020603050405020304" pitchFamily="18" charset="0"/>
              </a:rPr>
              <a:t>IDx</a:t>
            </a:r>
            <a:r>
              <a:rPr lang="en-US" sz="2400" b="0" i="0" u="none" strike="noStrike" dirty="0">
                <a:solidFill>
                  <a:srgbClr val="0D0D0D"/>
                </a:solidFill>
                <a:effectLst/>
                <a:latin typeface="Times New Roman" panose="02020603050405020304" pitchFamily="18" charset="0"/>
              </a:rPr>
              <a:t>-DR is an FDA-approved autonomous AI system for the detection of diabetic retinopathy. It uses deep learning algorithms to analyze retinal images and provide diagnostic recommendations without the need for human interpretation</a:t>
            </a:r>
            <a:endParaRPr lang="en-US" sz="2400" b="0" dirty="0">
              <a:effectLst/>
            </a:endParaRPr>
          </a:p>
          <a:p>
            <a:pPr algn="just" rtl="0">
              <a:spcBef>
                <a:spcPts val="200"/>
              </a:spcBef>
              <a:spcAft>
                <a:spcPts val="0"/>
              </a:spcAft>
            </a:pPr>
            <a:r>
              <a:rPr lang="en-US" sz="2400" b="1" i="0" u="none" strike="noStrike" dirty="0" err="1">
                <a:solidFill>
                  <a:srgbClr val="0D0D0D"/>
                </a:solidFill>
                <a:effectLst/>
                <a:latin typeface="Times New Roman" panose="02020603050405020304" pitchFamily="18" charset="0"/>
              </a:rPr>
              <a:t>EyeArt</a:t>
            </a:r>
            <a:r>
              <a:rPr lang="en-US" sz="2400" b="1" i="0" u="none" strike="noStrike" dirty="0">
                <a:solidFill>
                  <a:srgbClr val="0D0D0D"/>
                </a:solidFill>
                <a:effectLst/>
                <a:latin typeface="Times New Roman" panose="02020603050405020304" pitchFamily="18" charset="0"/>
              </a:rPr>
              <a:t> AI</a:t>
            </a:r>
            <a:r>
              <a:rPr lang="en-US" sz="2400" b="1" i="0" u="none" strike="noStrike" dirty="0">
                <a:solidFill>
                  <a:srgbClr val="000000"/>
                </a:solidFill>
                <a:effectLst/>
                <a:latin typeface="Times New Roman" panose="02020603050405020304" pitchFamily="18" charset="0"/>
              </a:rPr>
              <a:t>:</a:t>
            </a:r>
          </a:p>
          <a:p>
            <a:pPr algn="just" rtl="0">
              <a:spcBef>
                <a:spcPts val="200"/>
              </a:spcBef>
              <a:spcAft>
                <a:spcPts val="0"/>
              </a:spcAft>
            </a:pPr>
            <a:endParaRPr lang="en-US" sz="2400" b="1" dirty="0">
              <a:effectLst/>
            </a:endParaRPr>
          </a:p>
          <a:p>
            <a:r>
              <a:rPr lang="en-US" sz="2400" b="1" i="0" u="none" strike="noStrike" dirty="0">
                <a:solidFill>
                  <a:srgbClr val="000000"/>
                </a:solidFill>
                <a:effectLst/>
                <a:latin typeface="Times New Roman" panose="02020603050405020304" pitchFamily="18" charset="0"/>
              </a:rPr>
              <a:t>	Description</a:t>
            </a:r>
            <a:r>
              <a:rPr lang="en-US" sz="2400" b="0" i="0" u="none" strike="noStrike" dirty="0">
                <a:solidFill>
                  <a:srgbClr val="000000"/>
                </a:solidFill>
                <a:effectLst/>
                <a:latin typeface="Times New Roman" panose="02020603050405020304" pitchFamily="18" charset="0"/>
              </a:rPr>
              <a:t>: </a:t>
            </a:r>
            <a:r>
              <a:rPr lang="en-US" sz="2400" b="0" i="0" u="none" strike="noStrike" dirty="0" err="1">
                <a:solidFill>
                  <a:srgbClr val="0D0D0D"/>
                </a:solidFill>
                <a:effectLst/>
                <a:latin typeface="Times New Roman" panose="02020603050405020304" pitchFamily="18" charset="0"/>
              </a:rPr>
              <a:t>EyeArt</a:t>
            </a:r>
            <a:r>
              <a:rPr lang="en-US" sz="2400" b="0" i="0" u="none" strike="noStrike" dirty="0">
                <a:solidFill>
                  <a:srgbClr val="0D0D0D"/>
                </a:solidFill>
                <a:effectLst/>
                <a:latin typeface="Times New Roman" panose="02020603050405020304" pitchFamily="18" charset="0"/>
              </a:rPr>
              <a:t> AI is another FDA-approved system for the autonomous detection of diabetic retinopathy. It utilizes deep learning technology to analyze retinal images and provide diagnostic assessments, helping to streamline the screening process for diabetic retinopathy</a:t>
            </a:r>
            <a:endParaRPr lang="en-US" sz="2400" dirty="0"/>
          </a:p>
        </p:txBody>
      </p:sp>
      <p:sp>
        <p:nvSpPr>
          <p:cNvPr id="2" name="TextBox 1"/>
          <p:cNvSpPr txBox="1"/>
          <p:nvPr/>
        </p:nvSpPr>
        <p:spPr>
          <a:xfrm>
            <a:off x="508000" y="403443"/>
            <a:ext cx="5791200" cy="984885"/>
          </a:xfrm>
          <a:prstGeom prst="rect">
            <a:avLst/>
          </a:prstGeom>
          <a:noFill/>
        </p:spPr>
        <p:txBody>
          <a:bodyPr wrap="square" rtlCol="0">
            <a:spAutoFit/>
          </a:bodyPr>
          <a:lstStyle/>
          <a:p>
            <a:r>
              <a:rPr lang="en-IN" dirty="0"/>
              <a:t> </a:t>
            </a:r>
            <a:r>
              <a:rPr lang="en-IN" sz="4000" b="1" dirty="0">
                <a:solidFill>
                  <a:schemeClr val="accent5">
                    <a:lumMod val="75000"/>
                  </a:schemeClr>
                </a:solidFill>
                <a:latin typeface="Times New Roman" panose="02020603050405020304" pitchFamily="18" charset="0"/>
                <a:cs typeface="Times New Roman" panose="02020603050405020304" pitchFamily="18" charset="0"/>
              </a:rPr>
              <a:t>Existing System:</a:t>
            </a:r>
          </a:p>
          <a:p>
            <a:endParaRPr lang="en-IN" dirty="0"/>
          </a:p>
        </p:txBody>
      </p:sp>
    </p:spTree>
    <p:extLst>
      <p:ext uri="{BB962C8B-B14F-4D97-AF65-F5344CB8AC3E}">
        <p14:creationId xmlns:p14="http://schemas.microsoft.com/office/powerpoint/2010/main" val="3484969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734</TotalTime>
  <Words>1112</Words>
  <Application>Microsoft Office PowerPoint</Application>
  <PresentationFormat>Custom</PresentationFormat>
  <Paragraphs>117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MT</vt:lpstr>
      <vt:lpstr>Calibri</vt:lpstr>
      <vt:lpstr>Roboto</vt:lpstr>
      <vt:lpstr>Times New Roman</vt:lpstr>
      <vt:lpstr>Office Theme</vt:lpstr>
      <vt:lpstr>PowerPoint Presentation</vt:lpstr>
      <vt:lpstr>Domain Description:</vt:lpstr>
      <vt:lpstr>Abstract:</vt:lpstr>
      <vt:lpstr>Dataset:</vt:lpstr>
      <vt:lpstr>Models:</vt:lpstr>
      <vt:lpstr>PowerPoint Presentation</vt:lpstr>
      <vt:lpstr>PowerPoint Presentation</vt:lpstr>
      <vt:lpstr>Hardware Requirements:</vt:lpstr>
      <vt:lpstr>PowerPoint Presentation</vt:lpstr>
      <vt:lpstr>Disadvantages:</vt:lpstr>
      <vt:lpstr>PowerPoint Presentation</vt:lpstr>
      <vt:lpstr>Advantages:</vt:lpstr>
      <vt:lpstr>Architecture Of Algorithm:</vt:lpstr>
      <vt:lpstr>Transform Pixels Into Values:</vt:lpstr>
      <vt:lpstr>PowerPoint Presentation</vt:lpstr>
      <vt:lpstr>ResNet 50                                          Vision Transformer</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Presentation</dc:title>
  <dc:creator>ELCOT</dc:creator>
  <cp:lastModifiedBy>MAHESWARAN M</cp:lastModifiedBy>
  <cp:revision>16</cp:revision>
  <cp:lastPrinted>2024-03-06T05:32:37Z</cp:lastPrinted>
  <dcterms:created xsi:type="dcterms:W3CDTF">2024-03-06T04:27:21Z</dcterms:created>
  <dcterms:modified xsi:type="dcterms:W3CDTF">2024-05-29T03:55:45Z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2024-02-23T00:00:00Z</vt:filetime>
  </property>
  <property fmtid="{D5CDD505-2E9C-101B-9397-08002B2CF9AE}" pid="3" name="LastSaved">
    <vt:filetime>2024-03-06T00:00:00Z</vt:filetime>
  </property>
  <property fmtid="{D5CDD505-2E9C-101B-9397-08002B2CF9AE}" pid="4" name="Producer">
    <vt:lpwstr>Microsoft: Print To PDF</vt:lpwstr>
  </property>
</Properties>
</file>