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2" r:id="rId2"/>
    <p:sldId id="273" r:id="rId3"/>
    <p:sldId id="274" r:id="rId4"/>
    <p:sldId id="276" r:id="rId5"/>
    <p:sldId id="277" r:id="rId6"/>
    <p:sldId id="302" r:id="rId7"/>
    <p:sldId id="303" r:id="rId8"/>
    <p:sldId id="278" r:id="rId9"/>
    <p:sldId id="293" r:id="rId10"/>
    <p:sldId id="294" r:id="rId11"/>
    <p:sldId id="296" r:id="rId12"/>
    <p:sldId id="295" r:id="rId13"/>
    <p:sldId id="279" r:id="rId14"/>
    <p:sldId id="280" r:id="rId15"/>
    <p:sldId id="281" r:id="rId16"/>
    <p:sldId id="282" r:id="rId17"/>
    <p:sldId id="285" r:id="rId18"/>
    <p:sldId id="286" r:id="rId19"/>
    <p:sldId id="297" r:id="rId20"/>
    <p:sldId id="298" r:id="rId21"/>
    <p:sldId id="299" r:id="rId22"/>
    <p:sldId id="300" r:id="rId23"/>
    <p:sldId id="301" r:id="rId24"/>
    <p:sldId id="288" r:id="rId25"/>
    <p:sldId id="28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EBB"/>
    <a:srgbClr val="7AB7C7"/>
    <a:srgbClr val="7990BB"/>
    <a:srgbClr val="90B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B151-0985-4E40-8E1C-80F07887A538}"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2B25F-DA03-4DAF-B3F0-14FF3D27CE8C}" type="slidenum">
              <a:rPr lang="en-US" smtClean="0"/>
              <a:t>‹#›</a:t>
            </a:fld>
            <a:endParaRPr lang="en-US"/>
          </a:p>
        </p:txBody>
      </p:sp>
    </p:spTree>
    <p:extLst>
      <p:ext uri="{BB962C8B-B14F-4D97-AF65-F5344CB8AC3E}">
        <p14:creationId xmlns:p14="http://schemas.microsoft.com/office/powerpoint/2010/main" val="245597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87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training data is in </a:t>
            </a:r>
            <a:r>
              <a:rPr lang="en-US" sz="1200" b="0" i="0" kern="1200" dirty="0" err="1">
                <a:solidFill>
                  <a:schemeClr val="tx1"/>
                </a:solidFill>
                <a:effectLst/>
                <a:latin typeface="+mn-lt"/>
                <a:ea typeface="+mn-ea"/>
                <a:cs typeface="+mn-cs"/>
              </a:rPr>
              <a:t>english</a:t>
            </a:r>
            <a:r>
              <a:rPr lang="en-US" sz="1200" b="0" i="0" kern="1200" dirty="0">
                <a:solidFill>
                  <a:schemeClr val="tx1"/>
                </a:solidFill>
                <a:effectLst/>
                <a:latin typeface="+mn-lt"/>
                <a:ea typeface="+mn-ea"/>
                <a:cs typeface="+mn-cs"/>
              </a:rPr>
              <a:t>, a good starting point is using </a:t>
            </a:r>
            <a:r>
              <a:rPr lang="en-US" dirty="0" err="1">
                <a:effectLst/>
              </a:rPr>
              <a:t>pretrained_embeddings_convert</a:t>
            </a:r>
            <a:r>
              <a:rPr lang="en-US" sz="1200" b="0" i="0" kern="1200" dirty="0">
                <a:solidFill>
                  <a:schemeClr val="tx1"/>
                </a:solidFill>
                <a:effectLst/>
                <a:latin typeface="+mn-lt"/>
                <a:ea typeface="+mn-ea"/>
                <a:cs typeface="+mn-cs"/>
              </a:rPr>
              <a:t> pipeline.</a:t>
            </a:r>
          </a:p>
          <a:p>
            <a:r>
              <a:rPr lang="en-US" sz="1200" b="0" i="0" kern="1200" dirty="0">
                <a:solidFill>
                  <a:schemeClr val="tx1"/>
                </a:solidFill>
                <a:effectLst/>
                <a:latin typeface="+mn-lt"/>
                <a:ea typeface="+mn-ea"/>
                <a:cs typeface="+mn-cs"/>
              </a:rPr>
              <a:t>In case your training data is multi-lingual and is rich with domain specific vocabulary, use the </a:t>
            </a:r>
            <a:r>
              <a:rPr lang="en-US" dirty="0" err="1">
                <a:effectLst/>
              </a:rPr>
              <a:t>supervised_embeddings</a:t>
            </a:r>
            <a:r>
              <a:rPr lang="en-US" sz="1200" b="0" i="0" kern="1200" dirty="0">
                <a:solidFill>
                  <a:schemeClr val="tx1"/>
                </a:solidFill>
                <a:effectLst/>
                <a:latin typeface="+mn-lt"/>
                <a:ea typeface="+mn-ea"/>
                <a:cs typeface="+mn-cs"/>
              </a:rPr>
              <a:t> pipeline:</a:t>
            </a:r>
            <a:endParaRPr lang="en-IN" dirty="0"/>
          </a:p>
        </p:txBody>
      </p:sp>
      <p:sp>
        <p:nvSpPr>
          <p:cNvPr id="4" name="Slide Number Placeholder 3"/>
          <p:cNvSpPr>
            <a:spLocks noGrp="1"/>
          </p:cNvSpPr>
          <p:nvPr>
            <p:ph type="sldNum" sz="quarter" idx="5"/>
          </p:nvPr>
        </p:nvSpPr>
        <p:spPr/>
        <p:txBody>
          <a:bodyPr/>
          <a:lstStyle/>
          <a:p>
            <a:fld id="{E672B25F-DA03-4DAF-B3F0-14FF3D27CE8C}" type="slidenum">
              <a:rPr lang="en-US" smtClean="0"/>
              <a:t>18</a:t>
            </a:fld>
            <a:endParaRPr lang="en-US"/>
          </a:p>
        </p:txBody>
      </p:sp>
    </p:spTree>
    <p:extLst>
      <p:ext uri="{BB962C8B-B14F-4D97-AF65-F5344CB8AC3E}">
        <p14:creationId xmlns:p14="http://schemas.microsoft.com/office/powerpoint/2010/main" val="336942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DFB4C9-F17E-49F1-A4E8-295591F739C6}"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39124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7490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135108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85228" y="6205183"/>
            <a:ext cx="2743200" cy="365125"/>
          </a:xfrm>
        </p:spPr>
        <p:txBody>
          <a:bodyPr/>
          <a:lstStyle>
            <a:lvl1pPr>
              <a:defRPr>
                <a:solidFill>
                  <a:srgbClr val="E72D40"/>
                </a:solidFill>
              </a:defRPr>
            </a:lvl1pPr>
          </a:lstStyle>
          <a:p>
            <a:fld id="{C65558FE-7BAE-4F41-B1DE-C9E081343886}" type="datetime1">
              <a:rPr lang="en-IN" smtClean="0"/>
              <a:t>08-07-2020</a:t>
            </a:fld>
            <a:endParaRPr lang="en-IN" dirty="0"/>
          </a:p>
        </p:txBody>
      </p:sp>
      <p:sp>
        <p:nvSpPr>
          <p:cNvPr id="6" name="Slide Number Placeholder 5"/>
          <p:cNvSpPr>
            <a:spLocks noGrp="1"/>
          </p:cNvSpPr>
          <p:nvPr>
            <p:ph type="sldNum" sz="quarter" idx="12"/>
          </p:nvPr>
        </p:nvSpPr>
        <p:spPr>
          <a:xfrm>
            <a:off x="8822635" y="5349875"/>
            <a:ext cx="2743200" cy="365125"/>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1"/>
            <a:ext cx="12192000" cy="6205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229" y="762517"/>
            <a:ext cx="2743200" cy="731991"/>
          </a:xfrm>
          <a:prstGeom prst="rect">
            <a:avLst/>
          </a:prstGeom>
        </p:spPr>
      </p:pic>
    </p:spTree>
    <p:extLst>
      <p:ext uri="{BB962C8B-B14F-4D97-AF65-F5344CB8AC3E}">
        <p14:creationId xmlns:p14="http://schemas.microsoft.com/office/powerpoint/2010/main" val="690939022"/>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9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08-07-2020</a:t>
            </a:fld>
            <a:endParaRPr/>
          </a:p>
        </p:txBody>
      </p:sp>
      <p:sp>
        <p:nvSpPr>
          <p:cNvPr id="20" name="Google Shape;20;p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1" name="Google Shape;21;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2" name="Google Shape;22;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pic>
        <p:nvPicPr>
          <p:cNvPr id="23" name="Google Shape;23;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4" name="Google Shape;24;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spTree>
    <p:extLst>
      <p:ext uri="{BB962C8B-B14F-4D97-AF65-F5344CB8AC3E}">
        <p14:creationId xmlns:p14="http://schemas.microsoft.com/office/powerpoint/2010/main" val="225809572"/>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575" y="0"/>
            <a:ext cx="12192000" cy="68580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840317" y="725998"/>
            <a:ext cx="7987424" cy="749876"/>
          </a:xfrm>
        </p:spPr>
        <p:txBody>
          <a:bodyPr>
            <a:noAutofit/>
          </a:bodyPr>
          <a:lstStyle>
            <a:lvl1pPr>
              <a:defRPr sz="48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08-07-2020</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4038600" y="6356351"/>
            <a:ext cx="4114800" cy="365125"/>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9227" y="404813"/>
            <a:ext cx="1213040" cy="323851"/>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12192000" cy="68580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28582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08-07-2020</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85120716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103161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FB4C9-F17E-49F1-A4E8-295591F739C6}"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05376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DFB4C9-F17E-49F1-A4E8-295591F739C6}"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330647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FB4C9-F17E-49F1-A4E8-295591F739C6}"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8608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FB4C9-F17E-49F1-A4E8-295591F739C6}"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7123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FB4C9-F17E-49F1-A4E8-295591F739C6}"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8090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B4C9-F17E-49F1-A4E8-295591F739C6}"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423931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B4C9-F17E-49F1-A4E8-295591F739C6}"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78085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FB4C9-F17E-49F1-A4E8-295591F739C6}" type="datetimeFigureOut">
              <a:rPr lang="en-US" smtClean="0"/>
              <a:t>7/8/2020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F9724-E5D4-4347-BCF4-36ADBC67A106}" type="slidenum">
              <a:rPr lang="en-US" smtClean="0"/>
              <a:t>‹#›</a:t>
            </a:fld>
            <a:endParaRPr lang="en-US"/>
          </a:p>
        </p:txBody>
      </p:sp>
    </p:spTree>
    <p:extLst>
      <p:ext uri="{BB962C8B-B14F-4D97-AF65-F5344CB8AC3E}">
        <p14:creationId xmlns:p14="http://schemas.microsoft.com/office/powerpoint/2010/main" val="329459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conda.io/projects/conda/en/latest/user-guide/tasks/manage-environments.html" TargetMode="Externa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pypi.rasa.com/simple"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rasa.com/docs/rasa/nlu/training-data-forma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s://rasa.com/docs/rasa/nlu/choosing-a-pipeline/" TargetMode="Externa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Classification_of_Indian_cities"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www.rasa.com/docs/core/slots/"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Classification_of_Indian_cities"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rasa.com/docs/getting-started/" TargetMode="External"/><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740049" y="2819882"/>
            <a:ext cx="9193696" cy="1562647"/>
          </a:xfrm>
          <a:prstGeom prst="rect">
            <a:avLst/>
          </a:prstGeom>
        </p:spPr>
        <p:txBody>
          <a:bodyPr vert="horz" lIns="121920" tIns="60960" rIns="121920" bIns="6096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it-IT" sz="4800" dirty="0">
                <a:latin typeface="Proxima Nova Light" panose="02000506030000020004" pitchFamily="2" charset="77"/>
              </a:rPr>
              <a:t>Post-Graduate Diploma in ML/AI</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9827" y="0"/>
            <a:ext cx="1808723" cy="2103309"/>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542815" y="954717"/>
            <a:ext cx="2207605" cy="174816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67" dirty="0">
              <a:solidFill>
                <a:schemeClr val="bg1"/>
              </a:solidFill>
            </a:endParaRPr>
          </a:p>
          <a:p>
            <a:r>
              <a:rPr lang="en-US" sz="1867"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08-07-2020</a:t>
            </a:fld>
            <a:endParaRPr lang="en-IN" dirty="0"/>
          </a:p>
        </p:txBody>
      </p:sp>
      <p:sp>
        <p:nvSpPr>
          <p:cNvPr id="3" name="Slide Number Placeholder 2"/>
          <p:cNvSpPr>
            <a:spLocks noGrp="1"/>
          </p:cNvSpPr>
          <p:nvPr>
            <p:ph type="sldNum" sz="quarter" idx="12"/>
          </p:nvPr>
        </p:nvSpPr>
        <p:spPr>
          <a:xfrm>
            <a:off x="8959623" y="6205183"/>
            <a:ext cx="2743200" cy="365125"/>
          </a:xfrm>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315794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Python 3.6.5</a:t>
            </a:r>
          </a:p>
        </p:txBody>
      </p:sp>
      <p:sp>
        <p:nvSpPr>
          <p:cNvPr id="4" name="Rectangle 3"/>
          <p:cNvSpPr/>
          <p:nvPr/>
        </p:nvSpPr>
        <p:spPr>
          <a:xfrm>
            <a:off x="602543" y="6042218"/>
            <a:ext cx="11027080" cy="307777"/>
          </a:xfrm>
          <a:prstGeom prst="rect">
            <a:avLst/>
          </a:prstGeom>
        </p:spPr>
        <p:txBody>
          <a:bodyPr wrap="square">
            <a:spAutoFit/>
          </a:bodyPr>
          <a:lstStyle/>
          <a:p>
            <a:pPr algn="ctr"/>
            <a:r>
              <a:rPr lang="en-US" sz="1400" dirty="0">
                <a:hlinkClick r:id="rId2"/>
              </a:rPr>
              <a:t>https://docs.conda.io/projects/conda/en/latest/user-guide/tasks/manage-environments.html</a:t>
            </a:r>
            <a:endParaRPr lang="en-US" sz="1400" dirty="0"/>
          </a:p>
        </p:txBody>
      </p:sp>
      <p:sp>
        <p:nvSpPr>
          <p:cNvPr id="6" name="Rectangle 5"/>
          <p:cNvSpPr/>
          <p:nvPr/>
        </p:nvSpPr>
        <p:spPr>
          <a:xfrm>
            <a:off x="4922529" y="3982742"/>
            <a:ext cx="2616549" cy="1200329"/>
          </a:xfrm>
          <a:prstGeom prst="rect">
            <a:avLst/>
          </a:prstGeom>
        </p:spPr>
        <p:txBody>
          <a:bodyPr wrap="none">
            <a:spAutoFit/>
          </a:bodyPr>
          <a:lstStyle/>
          <a:p>
            <a:pPr algn="ctr"/>
            <a:r>
              <a:rPr lang="en-US" dirty="0"/>
              <a:t>Creating an environment</a:t>
            </a:r>
          </a:p>
          <a:p>
            <a:pPr algn="ctr"/>
            <a:endParaRPr lang="en-US" dirty="0">
              <a:solidFill>
                <a:srgbClr val="FF0000"/>
              </a:solidFill>
            </a:endParaRPr>
          </a:p>
          <a:p>
            <a:pPr algn="ctr"/>
            <a:r>
              <a:rPr lang="en-US" dirty="0" err="1">
                <a:solidFill>
                  <a:srgbClr val="FF0000"/>
                </a:solidFill>
              </a:rPr>
              <a:t>conda</a:t>
            </a:r>
            <a:r>
              <a:rPr lang="en-US" dirty="0">
                <a:solidFill>
                  <a:srgbClr val="FF0000"/>
                </a:solidFill>
              </a:rPr>
              <a:t> create --name rasa</a:t>
            </a:r>
          </a:p>
          <a:p>
            <a:pPr algn="ctr"/>
            <a:endParaRPr lang="en-US" dirty="0"/>
          </a:p>
        </p:txBody>
      </p:sp>
      <p:grpSp>
        <p:nvGrpSpPr>
          <p:cNvPr id="9" name="Group 8"/>
          <p:cNvGrpSpPr/>
          <p:nvPr/>
        </p:nvGrpSpPr>
        <p:grpSpPr>
          <a:xfrm>
            <a:off x="10275431" y="5288306"/>
            <a:ext cx="1094869" cy="1061689"/>
            <a:chOff x="7675644" y="1751524"/>
            <a:chExt cx="2534038" cy="2903371"/>
          </a:xfrm>
        </p:grpSpPr>
        <p:pic>
          <p:nvPicPr>
            <p:cNvPr id="10" name="Picture 2" descr="Image result for code dem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5644" y="1751524"/>
              <a:ext cx="2534038" cy="25340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86972" y="4285563"/>
              <a:ext cx="2511381" cy="369332"/>
            </a:xfrm>
            <a:prstGeom prst="rect">
              <a:avLst/>
            </a:prstGeom>
            <a:noFill/>
          </p:spPr>
          <p:txBody>
            <a:bodyPr wrap="square" rtlCol="0">
              <a:spAutoFit/>
            </a:bodyPr>
            <a:lstStyle/>
            <a:p>
              <a:pPr algn="ctr"/>
              <a:r>
                <a:rPr lang="en-US" b="1" dirty="0">
                  <a:solidFill>
                    <a:srgbClr val="C00000"/>
                  </a:solidFill>
                </a:rPr>
                <a:t>DEMO !</a:t>
              </a:r>
            </a:p>
          </p:txBody>
        </p:sp>
      </p:grpSp>
      <p:pic>
        <p:nvPicPr>
          <p:cNvPr id="1027" name="Picture 3" descr="Image result for anaconda virtual environ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2243" y="1087591"/>
            <a:ext cx="4072008" cy="2036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07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520251" cy="510085"/>
          </a:xfrm>
        </p:spPr>
        <p:txBody>
          <a:bodyPr/>
          <a:lstStyle/>
          <a:p>
            <a:r>
              <a:rPr lang="en-US" dirty="0">
                <a:latin typeface="Gill Sans MT" panose="020B0502020104020203" pitchFamily="34" charset="0"/>
              </a:rPr>
              <a:t>Visual Studio (Python Development tools)</a:t>
            </a:r>
            <a:endParaRPr lang="en-US" dirty="0"/>
          </a:p>
        </p:txBody>
      </p:sp>
      <p:sp>
        <p:nvSpPr>
          <p:cNvPr id="4" name="Rectangle 3"/>
          <p:cNvSpPr/>
          <p:nvPr/>
        </p:nvSpPr>
        <p:spPr>
          <a:xfrm>
            <a:off x="575255" y="1116419"/>
            <a:ext cx="10036935" cy="1754326"/>
          </a:xfrm>
          <a:prstGeom prst="rect">
            <a:avLst/>
          </a:prstGeom>
        </p:spPr>
        <p:txBody>
          <a:bodyPr wrap="square">
            <a:spAutoFit/>
          </a:bodyPr>
          <a:lstStyle/>
          <a:p>
            <a:pPr marL="285750" indent="-285750">
              <a:buFont typeface="Wingdings" panose="05000000000000000000" pitchFamily="2" charset="2"/>
              <a:buChar char="§"/>
            </a:pPr>
            <a:r>
              <a:rPr lang="en-US" dirty="0"/>
              <a:t>Go the Microsoft Visual Studio link: https://visualstudio.microsoft.com/ </a:t>
            </a:r>
          </a:p>
          <a:p>
            <a:pPr marL="285750" indent="-285750">
              <a:buFont typeface="Arial" panose="020B0604020202020204" pitchFamily="34" charset="0"/>
              <a:buChar char="•"/>
            </a:pPr>
            <a:r>
              <a:rPr lang="en-US" dirty="0"/>
              <a:t>Select the ‘Visual Studio IDE’ and from the dropdown, select the ‘Community version 2019’:</a:t>
            </a:r>
          </a:p>
          <a:p>
            <a:pPr marL="285750" indent="-285750">
              <a:buFont typeface="Arial" panose="020B0604020202020204" pitchFamily="34" charset="0"/>
              <a:buChar char="•"/>
            </a:pPr>
            <a:r>
              <a:rPr lang="en-US" dirty="0"/>
              <a:t>Install the downloaded file.</a:t>
            </a:r>
          </a:p>
          <a:p>
            <a:pPr marL="285750" indent="-285750">
              <a:buFont typeface="Arial" panose="020B0604020202020204" pitchFamily="34" charset="0"/>
              <a:buChar char="•"/>
            </a:pPr>
            <a:r>
              <a:rPr lang="en-US" dirty="0"/>
              <a:t>Once the Visual Studio is installed, select the Python Development under ‘Web &amp; Cloud’ Environment. Also, on right side (Summary), in optional menu select the ‘Python native development tools’. Click on install</a:t>
            </a:r>
          </a:p>
        </p:txBody>
      </p:sp>
      <p:pic>
        <p:nvPicPr>
          <p:cNvPr id="7" name="Picture 6"/>
          <p:cNvPicPr>
            <a:picLocks noChangeAspect="1"/>
          </p:cNvPicPr>
          <p:nvPr/>
        </p:nvPicPr>
        <p:blipFill rotWithShape="1">
          <a:blip r:embed="rId2"/>
          <a:srcRect r="918"/>
          <a:stretch/>
        </p:blipFill>
        <p:spPr>
          <a:xfrm>
            <a:off x="2958316" y="2731054"/>
            <a:ext cx="8336456" cy="3718775"/>
          </a:xfrm>
          <a:prstGeom prst="rect">
            <a:avLst/>
          </a:prstGeom>
        </p:spPr>
      </p:pic>
    </p:spTree>
    <p:extLst>
      <p:ext uri="{BB962C8B-B14F-4D97-AF65-F5344CB8AC3E}">
        <p14:creationId xmlns:p14="http://schemas.microsoft.com/office/powerpoint/2010/main" val="410965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23986"/>
            <a:ext cx="4981204" cy="510085"/>
          </a:xfrm>
        </p:spPr>
        <p:txBody>
          <a:bodyPr/>
          <a:lstStyle/>
          <a:p>
            <a:r>
              <a:rPr lang="en-US" dirty="0"/>
              <a:t>Rasa &amp; Rasa X </a:t>
            </a:r>
          </a:p>
        </p:txBody>
      </p:sp>
      <p:sp>
        <p:nvSpPr>
          <p:cNvPr id="4" name="TextBox 3"/>
          <p:cNvSpPr txBox="1"/>
          <p:nvPr/>
        </p:nvSpPr>
        <p:spPr>
          <a:xfrm>
            <a:off x="1088172" y="1311591"/>
            <a:ext cx="10015656" cy="4708981"/>
          </a:xfrm>
          <a:prstGeom prst="rect">
            <a:avLst/>
          </a:prstGeom>
          <a:noFill/>
        </p:spPr>
        <p:txBody>
          <a:bodyPr wrap="square" rtlCol="0">
            <a:spAutoFit/>
          </a:bodyPr>
          <a:lstStyle/>
          <a:p>
            <a:r>
              <a:rPr lang="en-US" sz="2000" dirty="0"/>
              <a:t>Step 1 : Open anaconda prompt with administrator rights</a:t>
            </a:r>
          </a:p>
          <a:p>
            <a:endParaRPr lang="en-US" sz="2000" dirty="0"/>
          </a:p>
          <a:p>
            <a:r>
              <a:rPr lang="en-US" sz="2000" dirty="0"/>
              <a:t>Step 2 : Activate Virtual environment</a:t>
            </a:r>
          </a:p>
          <a:p>
            <a:r>
              <a:rPr lang="en-US" sz="2000" dirty="0">
                <a:solidFill>
                  <a:srgbClr val="FF0000"/>
                </a:solidFill>
              </a:rPr>
              <a:t>&gt;&gt; activate rasa</a:t>
            </a:r>
          </a:p>
          <a:p>
            <a:endParaRPr lang="en-US" sz="2000" dirty="0">
              <a:solidFill>
                <a:srgbClr val="FF0000"/>
              </a:solidFill>
            </a:endParaRPr>
          </a:p>
          <a:p>
            <a:r>
              <a:rPr lang="en-US" sz="2000" dirty="0"/>
              <a:t>Step 3 :</a:t>
            </a:r>
          </a:p>
          <a:p>
            <a:r>
              <a:rPr lang="en-US" sz="2000" dirty="0">
                <a:solidFill>
                  <a:srgbClr val="FF0000"/>
                </a:solidFill>
              </a:rPr>
              <a:t>&gt;&gt; </a:t>
            </a:r>
            <a:r>
              <a:rPr lang="sv-SE" sz="2000" dirty="0">
                <a:solidFill>
                  <a:srgbClr val="FF0000"/>
                </a:solidFill>
              </a:rPr>
              <a:t> pip install rasa-x --extra-index-url </a:t>
            </a:r>
            <a:r>
              <a:rPr lang="sv-SE" sz="2000" dirty="0">
                <a:solidFill>
                  <a:srgbClr val="FF0000"/>
                </a:solidFill>
                <a:hlinkClick r:id="rId2"/>
              </a:rPr>
              <a:t>https://pypi.rasa.com/simple</a:t>
            </a:r>
            <a:endParaRPr lang="sv-SE" sz="2000" dirty="0">
              <a:solidFill>
                <a:srgbClr val="FF0000"/>
              </a:solidFill>
            </a:endParaRPr>
          </a:p>
          <a:p>
            <a:r>
              <a:rPr lang="sv-SE" sz="2000" dirty="0">
                <a:solidFill>
                  <a:srgbClr val="FF0000"/>
                </a:solidFill>
              </a:rPr>
              <a:t>&gt;&gt;  pip install rasa </a:t>
            </a:r>
          </a:p>
          <a:p>
            <a:endParaRPr lang="en-US" sz="2000" dirty="0">
              <a:solidFill>
                <a:srgbClr val="FF0000"/>
              </a:solidFill>
            </a:endParaRPr>
          </a:p>
          <a:p>
            <a:r>
              <a:rPr lang="en-US" sz="2000" dirty="0"/>
              <a:t>Step 4 : Install rasa-</a:t>
            </a:r>
            <a:r>
              <a:rPr lang="en-US" sz="2000" dirty="0" err="1"/>
              <a:t>nlu</a:t>
            </a:r>
            <a:r>
              <a:rPr lang="en-US" sz="2000" dirty="0"/>
              <a:t> with spacy using </a:t>
            </a:r>
          </a:p>
          <a:p>
            <a:r>
              <a:rPr lang="en-US" sz="2000" dirty="0">
                <a:solidFill>
                  <a:srgbClr val="FF0000"/>
                </a:solidFill>
              </a:rPr>
              <a:t>&gt;&gt; pip install rasa[spacy]</a:t>
            </a:r>
          </a:p>
          <a:p>
            <a:endParaRPr lang="en-US" sz="2000" dirty="0"/>
          </a:p>
          <a:p>
            <a:r>
              <a:rPr lang="en-US" sz="2000" dirty="0"/>
              <a:t>Step 5 : Download spacy model and link it </a:t>
            </a:r>
          </a:p>
          <a:p>
            <a:r>
              <a:rPr lang="en-US" sz="2000" dirty="0">
                <a:solidFill>
                  <a:srgbClr val="FF0000"/>
                </a:solidFill>
              </a:rPr>
              <a:t>&gt;&gt; python -m spacy download </a:t>
            </a:r>
            <a:r>
              <a:rPr lang="en-US" sz="2000" dirty="0" err="1">
                <a:solidFill>
                  <a:srgbClr val="FF0000"/>
                </a:solidFill>
              </a:rPr>
              <a:t>en_core_web_md</a:t>
            </a:r>
            <a:endParaRPr lang="en-US" sz="2000" dirty="0">
              <a:solidFill>
                <a:srgbClr val="FF0000"/>
              </a:solidFill>
            </a:endParaRPr>
          </a:p>
          <a:p>
            <a:r>
              <a:rPr lang="en-US" sz="2000" dirty="0">
                <a:solidFill>
                  <a:srgbClr val="FF0000"/>
                </a:solidFill>
              </a:rPr>
              <a:t>&gt;&gt; </a:t>
            </a:r>
            <a:r>
              <a:rPr lang="nl-NL" sz="2000" dirty="0">
                <a:solidFill>
                  <a:srgbClr val="FF0000"/>
                </a:solidFill>
              </a:rPr>
              <a:t>python -m spacy link en_core_web_md en</a:t>
            </a:r>
          </a:p>
        </p:txBody>
      </p:sp>
    </p:spTree>
    <p:extLst>
      <p:ext uri="{BB962C8B-B14F-4D97-AF65-F5344CB8AC3E}">
        <p14:creationId xmlns:p14="http://schemas.microsoft.com/office/powerpoint/2010/main" val="118915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RASA - Architecture</a:t>
            </a:r>
          </a:p>
        </p:txBody>
      </p:sp>
      <p:pic>
        <p:nvPicPr>
          <p:cNvPr id="4" name="Picture 2" descr="../../_images/rasa-message-processing.png"/>
          <p:cNvPicPr>
            <a:picLocks noChangeAspect="1" noChangeArrowheads="1"/>
          </p:cNvPicPr>
          <p:nvPr/>
        </p:nvPicPr>
        <p:blipFill rotWithShape="1">
          <a:blip r:embed="rId2">
            <a:extLst>
              <a:ext uri="{28A0092B-C50C-407E-A947-70E740481C1C}">
                <a14:useLocalDpi xmlns:a14="http://schemas.microsoft.com/office/drawing/2010/main" val="0"/>
              </a:ext>
            </a:extLst>
          </a:blip>
          <a:srcRect l="6823" t="9937" r="5712" b="10728"/>
          <a:stretch/>
        </p:blipFill>
        <p:spPr bwMode="auto">
          <a:xfrm>
            <a:off x="6632433" y="2394329"/>
            <a:ext cx="5311314" cy="23853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73333" y="1463365"/>
            <a:ext cx="6096000" cy="4247317"/>
          </a:xfrm>
          <a:prstGeom prst="rect">
            <a:avLst/>
          </a:prstGeom>
        </p:spPr>
        <p:txBody>
          <a:bodyPr>
            <a:spAutoFit/>
          </a:bodyPr>
          <a:lstStyle/>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message is received and passed to an Interpreter, which converts it into a dictionary including the original text, the intent, and any entities that were found. This part is handled by NLU.</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Tracker is the object which keeps track of conversation state. It receives the info that a new message has come in.</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policy receives the current state of the tracker.</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policy chooses which action to take next.</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chosen action is logged by the tracker.</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A response is sent to the user.</a:t>
            </a:r>
          </a:p>
        </p:txBody>
      </p:sp>
    </p:spTree>
    <p:extLst>
      <p:ext uri="{BB962C8B-B14F-4D97-AF65-F5344CB8AC3E}">
        <p14:creationId xmlns:p14="http://schemas.microsoft.com/office/powerpoint/2010/main" val="8781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357866" cy="510085"/>
          </a:xfrm>
        </p:spPr>
        <p:txBody>
          <a:bodyPr/>
          <a:lstStyle/>
          <a:p>
            <a:r>
              <a:rPr lang="en-US" b="1" dirty="0"/>
              <a:t>Natural Language Understanding (NLU)</a:t>
            </a:r>
            <a:endParaRPr lang="en-US" dirty="0"/>
          </a:p>
        </p:txBody>
      </p:sp>
      <p:sp>
        <p:nvSpPr>
          <p:cNvPr id="4" name="Rectangle 3"/>
          <p:cNvSpPr/>
          <p:nvPr/>
        </p:nvSpPr>
        <p:spPr>
          <a:xfrm>
            <a:off x="974502" y="1450109"/>
            <a:ext cx="6096000" cy="1754326"/>
          </a:xfrm>
          <a:prstGeom prst="rect">
            <a:avLst/>
          </a:prstGeom>
        </p:spPr>
        <p:txBody>
          <a:bodyPr>
            <a:spAutoFit/>
          </a:bodyPr>
          <a:lstStyle/>
          <a:p>
            <a:r>
              <a:rPr lang="en-US" b="0" i="0" dirty="0">
                <a:solidFill>
                  <a:srgbClr val="333333"/>
                </a:solidFill>
                <a:effectLst/>
                <a:latin typeface="Merriweather"/>
              </a:rPr>
              <a:t>The first layer of the conversational system, </a:t>
            </a:r>
            <a:r>
              <a:rPr lang="en-US" b="1" i="0" dirty="0">
                <a:solidFill>
                  <a:srgbClr val="333333"/>
                </a:solidFill>
                <a:effectLst/>
                <a:latin typeface="Merriweather"/>
              </a:rPr>
              <a:t>NLU</a:t>
            </a:r>
            <a:r>
              <a:rPr lang="en-US" b="0" i="0" dirty="0">
                <a:solidFill>
                  <a:srgbClr val="333333"/>
                </a:solidFill>
                <a:effectLst/>
                <a:latin typeface="Merriweather"/>
              </a:rPr>
              <a:t>, interprets the free text provided by the user. It basically takes an unstructured text phrase or sentence, understands what the user probably </a:t>
            </a:r>
            <a:r>
              <a:rPr lang="en-US" b="1" i="0" dirty="0">
                <a:solidFill>
                  <a:srgbClr val="333333"/>
                </a:solidFill>
                <a:effectLst/>
                <a:latin typeface="Merriweather"/>
              </a:rPr>
              <a:t>intends </a:t>
            </a:r>
            <a:r>
              <a:rPr lang="en-US" b="0" i="0" dirty="0">
                <a:solidFill>
                  <a:srgbClr val="333333"/>
                </a:solidFill>
                <a:effectLst/>
                <a:latin typeface="Merriweather"/>
              </a:rPr>
              <a:t>to say,</a:t>
            </a:r>
            <a:r>
              <a:rPr lang="en-US" b="1" i="0" dirty="0">
                <a:solidFill>
                  <a:srgbClr val="333333"/>
                </a:solidFill>
                <a:effectLst/>
                <a:latin typeface="Merriweather"/>
              </a:rPr>
              <a:t> extracts entities</a:t>
            </a:r>
            <a:r>
              <a:rPr lang="en-US" b="0" i="0" dirty="0">
                <a:solidFill>
                  <a:srgbClr val="333333"/>
                </a:solidFill>
                <a:effectLst/>
                <a:latin typeface="Merriweather"/>
              </a:rPr>
              <a:t> from it and converts it into </a:t>
            </a:r>
            <a:r>
              <a:rPr lang="en-US" b="1" i="0" dirty="0">
                <a:solidFill>
                  <a:srgbClr val="333333"/>
                </a:solidFill>
                <a:effectLst/>
                <a:latin typeface="Merriweather"/>
              </a:rPr>
              <a:t>structured data</a:t>
            </a:r>
            <a:r>
              <a:rPr lang="en-US" b="0" i="0" dirty="0">
                <a:solidFill>
                  <a:srgbClr val="333333"/>
                </a:solidFill>
                <a:effectLst/>
                <a:latin typeface="Merriweather"/>
              </a:rPr>
              <a:t>.</a:t>
            </a:r>
            <a:endParaRPr lang="en-US" dirty="0"/>
          </a:p>
        </p:txBody>
      </p:sp>
      <p:pic>
        <p:nvPicPr>
          <p:cNvPr id="5"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049" t="12789" r="22832" b="12288"/>
          <a:stretch/>
        </p:blipFill>
        <p:spPr bwMode="auto">
          <a:xfrm>
            <a:off x="8448331" y="1287932"/>
            <a:ext cx="2048492" cy="20786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3.png"/>
          <p:cNvPicPr/>
          <p:nvPr/>
        </p:nvPicPr>
        <p:blipFill rotWithShape="1">
          <a:blip r:embed="rId3"/>
          <a:srcRect r="31153" b="6598"/>
          <a:stretch/>
        </p:blipFill>
        <p:spPr>
          <a:xfrm>
            <a:off x="1586386" y="3204435"/>
            <a:ext cx="3588933" cy="3235001"/>
          </a:xfrm>
          <a:prstGeom prst="rect">
            <a:avLst/>
          </a:prstGeom>
          <a:ln/>
        </p:spPr>
      </p:pic>
      <p:sp>
        <p:nvSpPr>
          <p:cNvPr id="7" name="Rectangle 6"/>
          <p:cNvSpPr/>
          <p:nvPr/>
        </p:nvSpPr>
        <p:spPr>
          <a:xfrm>
            <a:off x="5409127" y="4175604"/>
            <a:ext cx="6645498" cy="646331"/>
          </a:xfrm>
          <a:prstGeom prst="rect">
            <a:avLst/>
          </a:prstGeom>
        </p:spPr>
        <p:txBody>
          <a:bodyPr wrap="square">
            <a:spAutoFit/>
          </a:bodyPr>
          <a:lstStyle/>
          <a:p>
            <a:r>
              <a:rPr lang="en-US" b="1" i="0" dirty="0">
                <a:solidFill>
                  <a:srgbClr val="333333"/>
                </a:solidFill>
                <a:effectLst/>
                <a:latin typeface="Merriweather"/>
              </a:rPr>
              <a:t>Unstructured user query</a:t>
            </a:r>
            <a:r>
              <a:rPr lang="en-US" b="0" i="0" dirty="0">
                <a:solidFill>
                  <a:srgbClr val="333333"/>
                </a:solidFill>
                <a:effectLst/>
                <a:latin typeface="Merriweather"/>
              </a:rPr>
              <a:t>: ‘show me Chinese restaurants’</a:t>
            </a:r>
          </a:p>
          <a:p>
            <a:r>
              <a:rPr lang="en-US" b="1" i="0" dirty="0">
                <a:solidFill>
                  <a:srgbClr val="333333"/>
                </a:solidFill>
                <a:effectLst/>
                <a:latin typeface="Merriweather"/>
              </a:rPr>
              <a:t>Intent</a:t>
            </a:r>
            <a:r>
              <a:rPr lang="en-US" b="0" i="0" dirty="0">
                <a:solidFill>
                  <a:srgbClr val="333333"/>
                </a:solidFill>
                <a:effectLst/>
                <a:latin typeface="Merriweather"/>
              </a:rPr>
              <a:t>: </a:t>
            </a:r>
            <a:r>
              <a:rPr lang="en-US" b="0" i="0" dirty="0" err="1">
                <a:solidFill>
                  <a:srgbClr val="333333"/>
                </a:solidFill>
                <a:effectLst/>
                <a:latin typeface="Merriweather"/>
              </a:rPr>
              <a:t>restaurant_search</a:t>
            </a:r>
            <a:r>
              <a:rPr lang="en-US" b="0" i="0" dirty="0">
                <a:solidFill>
                  <a:srgbClr val="333333"/>
                </a:solidFill>
                <a:effectLst/>
                <a:latin typeface="Merriweather"/>
              </a:rPr>
              <a:t>; </a:t>
            </a:r>
            <a:r>
              <a:rPr lang="en-US" b="1" i="0" dirty="0">
                <a:solidFill>
                  <a:srgbClr val="333333"/>
                </a:solidFill>
                <a:effectLst/>
                <a:latin typeface="Merriweather"/>
              </a:rPr>
              <a:t>Entities</a:t>
            </a:r>
            <a:r>
              <a:rPr lang="en-US" b="0" i="0" dirty="0">
                <a:solidFill>
                  <a:srgbClr val="333333"/>
                </a:solidFill>
                <a:effectLst/>
                <a:latin typeface="Merriweather"/>
              </a:rPr>
              <a:t>: [cuisine=</a:t>
            </a:r>
            <a:r>
              <a:rPr lang="en-US" b="0" i="0" dirty="0" err="1">
                <a:solidFill>
                  <a:srgbClr val="333333"/>
                </a:solidFill>
                <a:effectLst/>
                <a:latin typeface="Merriweather"/>
              </a:rPr>
              <a:t>chiniese</a:t>
            </a:r>
            <a:r>
              <a:rPr lang="en-US" b="0" i="0" dirty="0">
                <a:solidFill>
                  <a:srgbClr val="333333"/>
                </a:solidFill>
                <a:effectLst/>
                <a:latin typeface="Merriweather"/>
              </a:rPr>
              <a:t>]</a:t>
            </a:r>
          </a:p>
        </p:txBody>
      </p:sp>
    </p:spTree>
    <p:extLst>
      <p:ext uri="{BB962C8B-B14F-4D97-AF65-F5344CB8AC3E}">
        <p14:creationId xmlns:p14="http://schemas.microsoft.com/office/powerpoint/2010/main" val="323193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8920544" cy="510085"/>
          </a:xfrm>
        </p:spPr>
        <p:txBody>
          <a:bodyPr/>
          <a:lstStyle/>
          <a:p>
            <a:r>
              <a:rPr lang="en-US" b="1" dirty="0"/>
              <a:t>NLU – Training Data Format</a:t>
            </a:r>
            <a:endParaRPr lang="en-US" dirty="0"/>
          </a:p>
        </p:txBody>
      </p:sp>
      <p:sp>
        <p:nvSpPr>
          <p:cNvPr id="4" name="Rectangle 3"/>
          <p:cNvSpPr/>
          <p:nvPr/>
        </p:nvSpPr>
        <p:spPr>
          <a:xfrm>
            <a:off x="609599" y="3865385"/>
            <a:ext cx="1638397" cy="400110"/>
          </a:xfrm>
          <a:prstGeom prst="rect">
            <a:avLst/>
          </a:prstGeom>
        </p:spPr>
        <p:txBody>
          <a:bodyPr wrap="none">
            <a:spAutoFit/>
          </a:bodyPr>
          <a:lstStyle/>
          <a:p>
            <a:r>
              <a:rPr lang="en-US" sz="2000" dirty="0"/>
              <a:t>Data Formats </a:t>
            </a:r>
          </a:p>
        </p:txBody>
      </p:sp>
      <p:sp>
        <p:nvSpPr>
          <p:cNvPr id="5" name="Rectangle 4"/>
          <p:cNvSpPr/>
          <p:nvPr/>
        </p:nvSpPr>
        <p:spPr>
          <a:xfrm>
            <a:off x="609599" y="1551350"/>
            <a:ext cx="6096000" cy="707886"/>
          </a:xfrm>
          <a:prstGeom prst="rect">
            <a:avLst/>
          </a:prstGeom>
        </p:spPr>
        <p:txBody>
          <a:bodyPr>
            <a:spAutoFit/>
          </a:bodyPr>
          <a:lstStyle/>
          <a:p>
            <a:r>
              <a:rPr lang="en-US" sz="2000" dirty="0"/>
              <a:t>The training data for Rasa NLU is structured into different parts:</a:t>
            </a:r>
          </a:p>
        </p:txBody>
      </p:sp>
      <p:sp>
        <p:nvSpPr>
          <p:cNvPr id="6" name="Rectangle 5"/>
          <p:cNvSpPr/>
          <p:nvPr/>
        </p:nvSpPr>
        <p:spPr>
          <a:xfrm>
            <a:off x="1214907" y="2484123"/>
            <a:ext cx="2880576" cy="400110"/>
          </a:xfrm>
          <a:prstGeom prst="rect">
            <a:avLst/>
          </a:prstGeom>
        </p:spPr>
        <p:txBody>
          <a:bodyPr wrap="square">
            <a:spAutoFit/>
          </a:bodyPr>
          <a:lstStyle/>
          <a:p>
            <a:pPr marL="285750" indent="-285750">
              <a:buFont typeface="Arial" panose="020B0604020202020204" pitchFamily="34" charset="0"/>
              <a:buChar char="•"/>
            </a:pPr>
            <a:r>
              <a:rPr lang="en-US" sz="2000" dirty="0"/>
              <a:t>common examples</a:t>
            </a:r>
          </a:p>
        </p:txBody>
      </p:sp>
      <p:sp>
        <p:nvSpPr>
          <p:cNvPr id="7" name="Rectangle 6"/>
          <p:cNvSpPr/>
          <p:nvPr/>
        </p:nvSpPr>
        <p:spPr>
          <a:xfrm>
            <a:off x="3700530" y="2484123"/>
            <a:ext cx="1738648" cy="400110"/>
          </a:xfrm>
          <a:prstGeom prst="rect">
            <a:avLst/>
          </a:prstGeom>
        </p:spPr>
        <p:txBody>
          <a:bodyPr wrap="square">
            <a:spAutoFit/>
          </a:bodyPr>
          <a:lstStyle/>
          <a:p>
            <a:pPr marL="285750" indent="-285750">
              <a:buFont typeface="Arial" panose="020B0604020202020204" pitchFamily="34" charset="0"/>
              <a:buChar char="•"/>
            </a:pPr>
            <a:r>
              <a:rPr lang="en-US" sz="2000" dirty="0"/>
              <a:t>synonyms</a:t>
            </a:r>
          </a:p>
        </p:txBody>
      </p:sp>
      <p:sp>
        <p:nvSpPr>
          <p:cNvPr id="8" name="Rectangle 7"/>
          <p:cNvSpPr/>
          <p:nvPr/>
        </p:nvSpPr>
        <p:spPr>
          <a:xfrm>
            <a:off x="1214907" y="3011712"/>
            <a:ext cx="2014526" cy="400110"/>
          </a:xfrm>
          <a:prstGeom prst="rect">
            <a:avLst/>
          </a:prstGeom>
        </p:spPr>
        <p:txBody>
          <a:bodyPr wrap="none">
            <a:spAutoFit/>
          </a:bodyPr>
          <a:lstStyle/>
          <a:p>
            <a:pPr marL="285750" indent="-285750">
              <a:buFont typeface="Arial" panose="020B0604020202020204" pitchFamily="34" charset="0"/>
              <a:buChar char="•"/>
            </a:pPr>
            <a:r>
              <a:rPr lang="en-US" sz="2000" dirty="0"/>
              <a:t>regex features </a:t>
            </a:r>
          </a:p>
        </p:txBody>
      </p:sp>
      <p:sp>
        <p:nvSpPr>
          <p:cNvPr id="9" name="Rectangle 8"/>
          <p:cNvSpPr/>
          <p:nvPr/>
        </p:nvSpPr>
        <p:spPr>
          <a:xfrm>
            <a:off x="3700530" y="3009227"/>
            <a:ext cx="1872629" cy="400110"/>
          </a:xfrm>
          <a:prstGeom prst="rect">
            <a:avLst/>
          </a:prstGeom>
        </p:spPr>
        <p:txBody>
          <a:bodyPr wrap="none">
            <a:spAutoFit/>
          </a:bodyPr>
          <a:lstStyle/>
          <a:p>
            <a:pPr marL="285750" indent="-285750">
              <a:buFont typeface="Arial" panose="020B0604020202020204" pitchFamily="34" charset="0"/>
              <a:buChar char="•"/>
            </a:pPr>
            <a:r>
              <a:rPr lang="en-US" sz="2000" dirty="0"/>
              <a:t>lookup tables</a:t>
            </a:r>
          </a:p>
        </p:txBody>
      </p:sp>
      <p:sp>
        <p:nvSpPr>
          <p:cNvPr id="10" name="Rectangle 9"/>
          <p:cNvSpPr/>
          <p:nvPr/>
        </p:nvSpPr>
        <p:spPr>
          <a:xfrm>
            <a:off x="1214907" y="4439642"/>
            <a:ext cx="2485623" cy="400110"/>
          </a:xfrm>
          <a:prstGeom prst="rect">
            <a:avLst/>
          </a:prstGeom>
        </p:spPr>
        <p:txBody>
          <a:bodyPr wrap="square">
            <a:spAutoFit/>
          </a:bodyPr>
          <a:lstStyle/>
          <a:p>
            <a:pPr marL="285750" indent="-285750">
              <a:buFont typeface="Arial" panose="020B0604020202020204" pitchFamily="34" charset="0"/>
              <a:buChar char="•"/>
            </a:pPr>
            <a:r>
              <a:rPr lang="en-US" sz="2000" dirty="0"/>
              <a:t>Markdown Format</a:t>
            </a:r>
          </a:p>
        </p:txBody>
      </p:sp>
      <p:sp>
        <p:nvSpPr>
          <p:cNvPr id="11" name="Rectangle 10"/>
          <p:cNvSpPr/>
          <p:nvPr/>
        </p:nvSpPr>
        <p:spPr>
          <a:xfrm>
            <a:off x="3700530" y="4439642"/>
            <a:ext cx="1818639" cy="400110"/>
          </a:xfrm>
          <a:prstGeom prst="rect">
            <a:avLst/>
          </a:prstGeom>
        </p:spPr>
        <p:txBody>
          <a:bodyPr wrap="none">
            <a:spAutoFit/>
          </a:bodyPr>
          <a:lstStyle/>
          <a:p>
            <a:pPr marL="285750" indent="-285750">
              <a:buFont typeface="Arial" panose="020B0604020202020204" pitchFamily="34" charset="0"/>
              <a:buChar char="•"/>
            </a:pPr>
            <a:r>
              <a:rPr lang="en-US" sz="2000" dirty="0"/>
              <a:t>JSON Format</a:t>
            </a:r>
          </a:p>
        </p:txBody>
      </p:sp>
      <p:sp>
        <p:nvSpPr>
          <p:cNvPr id="12" name="Rectangle 11"/>
          <p:cNvSpPr/>
          <p:nvPr/>
        </p:nvSpPr>
        <p:spPr>
          <a:xfrm>
            <a:off x="2952186" y="6026171"/>
            <a:ext cx="5231560" cy="369332"/>
          </a:xfrm>
          <a:prstGeom prst="rect">
            <a:avLst/>
          </a:prstGeom>
        </p:spPr>
        <p:txBody>
          <a:bodyPr wrap="none">
            <a:spAutoFit/>
          </a:bodyPr>
          <a:lstStyle/>
          <a:p>
            <a:r>
              <a:rPr lang="en-US" dirty="0">
                <a:hlinkClick r:id="rId2"/>
              </a:rPr>
              <a:t>https://rasa.com/docs/rasa/nlu/training-data-format/</a:t>
            </a:r>
            <a:endParaRPr lang="en-US" dirty="0"/>
          </a:p>
        </p:txBody>
      </p:sp>
      <p:pic>
        <p:nvPicPr>
          <p:cNvPr id="13" name="Picture 7" descr="Image result for dat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205" y="1207268"/>
            <a:ext cx="3159233" cy="337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0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Markdown Data Format</a:t>
            </a:r>
          </a:p>
        </p:txBody>
      </p:sp>
      <p:grpSp>
        <p:nvGrpSpPr>
          <p:cNvPr id="4" name="Group 3"/>
          <p:cNvGrpSpPr/>
          <p:nvPr/>
        </p:nvGrpSpPr>
        <p:grpSpPr>
          <a:xfrm>
            <a:off x="1510393" y="1025012"/>
            <a:ext cx="9101800" cy="5388667"/>
            <a:chOff x="1381603" y="883344"/>
            <a:chExt cx="9517487" cy="5530335"/>
          </a:xfrm>
        </p:grpSpPr>
        <p:pic>
          <p:nvPicPr>
            <p:cNvPr id="5" name="Picture 4"/>
            <p:cNvPicPr>
              <a:picLocks noChangeAspect="1"/>
            </p:cNvPicPr>
            <p:nvPr/>
          </p:nvPicPr>
          <p:blipFill>
            <a:blip r:embed="rId2"/>
            <a:stretch>
              <a:fillRect/>
            </a:stretch>
          </p:blipFill>
          <p:spPr>
            <a:xfrm>
              <a:off x="1691958" y="1051707"/>
              <a:ext cx="8896775" cy="5193607"/>
            </a:xfrm>
            <a:prstGeom prst="rect">
              <a:avLst/>
            </a:prstGeom>
          </p:spPr>
        </p:pic>
        <p:sp>
          <p:nvSpPr>
            <p:cNvPr id="6" name="Rectangle 5"/>
            <p:cNvSpPr/>
            <p:nvPr/>
          </p:nvSpPr>
          <p:spPr>
            <a:xfrm>
              <a:off x="1381603" y="883344"/>
              <a:ext cx="9517487" cy="553033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833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7873622" cy="510085"/>
          </a:xfrm>
        </p:spPr>
        <p:txBody>
          <a:bodyPr/>
          <a:lstStyle/>
          <a:p>
            <a:r>
              <a:rPr lang="en-US" dirty="0"/>
              <a:t>Training Data Format</a:t>
            </a:r>
          </a:p>
        </p:txBody>
      </p:sp>
      <p:sp>
        <p:nvSpPr>
          <p:cNvPr id="5" name="Rectangle 4"/>
          <p:cNvSpPr/>
          <p:nvPr/>
        </p:nvSpPr>
        <p:spPr>
          <a:xfrm>
            <a:off x="946597" y="1459467"/>
            <a:ext cx="7218609" cy="738664"/>
          </a:xfrm>
          <a:prstGeom prst="rect">
            <a:avLst/>
          </a:prstGeom>
        </p:spPr>
        <p:txBody>
          <a:bodyPr wrap="square">
            <a:spAutoFit/>
          </a:bodyPr>
          <a:lstStyle/>
          <a:p>
            <a:r>
              <a:rPr lang="en-US" sz="1400" dirty="0">
                <a:solidFill>
                  <a:srgbClr val="617287"/>
                </a:solidFill>
                <a:latin typeface="Source Sans Pro"/>
              </a:rPr>
              <a:t>We can create regular expression features for both intent and entity extraction. For </a:t>
            </a:r>
            <a:r>
              <a:rPr lang="en-US" sz="1400" dirty="0" err="1">
                <a:solidFill>
                  <a:srgbClr val="617287"/>
                </a:solidFill>
                <a:latin typeface="Source Sans Pro"/>
              </a:rPr>
              <a:t>e.g.the</a:t>
            </a:r>
            <a:r>
              <a:rPr lang="en-US" sz="1400" dirty="0">
                <a:solidFill>
                  <a:srgbClr val="617287"/>
                </a:solidFill>
                <a:latin typeface="Source Sans Pro"/>
              </a:rPr>
              <a:t> following piece of code specifies regexes for extracting zip code and the entity “greet”. Which are used as feature functions of the CRF</a:t>
            </a:r>
          </a:p>
        </p:txBody>
      </p:sp>
      <p:sp>
        <p:nvSpPr>
          <p:cNvPr id="7" name="Rectangle 6"/>
          <p:cNvSpPr/>
          <p:nvPr/>
        </p:nvSpPr>
        <p:spPr>
          <a:xfrm>
            <a:off x="4104605" y="3427559"/>
            <a:ext cx="6997520" cy="523220"/>
          </a:xfrm>
          <a:prstGeom prst="rect">
            <a:avLst/>
          </a:prstGeom>
        </p:spPr>
        <p:txBody>
          <a:bodyPr wrap="square">
            <a:spAutoFit/>
          </a:bodyPr>
          <a:lstStyle/>
          <a:p>
            <a:r>
              <a:rPr lang="en-US" sz="1400" dirty="0">
                <a:solidFill>
                  <a:srgbClr val="617287"/>
                </a:solidFill>
                <a:latin typeface="Source Sans Pro"/>
              </a:rPr>
              <a:t>Rasa provides support to map synonyms or misspellings to an entity. For example:</a:t>
            </a:r>
          </a:p>
          <a:p>
            <a:r>
              <a:rPr lang="en-US" sz="1400" dirty="0">
                <a:solidFill>
                  <a:srgbClr val="617287"/>
                </a:solidFill>
                <a:latin typeface="Source Sans Pro"/>
              </a:rPr>
              <a:t>Chinese &lt;-&gt; Chines.</a:t>
            </a:r>
          </a:p>
        </p:txBody>
      </p:sp>
      <p:sp>
        <p:nvSpPr>
          <p:cNvPr id="9" name="Rectangle 8"/>
          <p:cNvSpPr/>
          <p:nvPr/>
        </p:nvSpPr>
        <p:spPr>
          <a:xfrm>
            <a:off x="966988" y="5340444"/>
            <a:ext cx="6096000" cy="738664"/>
          </a:xfrm>
          <a:prstGeom prst="rect">
            <a:avLst/>
          </a:prstGeom>
        </p:spPr>
        <p:txBody>
          <a:bodyPr>
            <a:spAutoFit/>
          </a:bodyPr>
          <a:lstStyle/>
          <a:p>
            <a:r>
              <a:rPr lang="en-US" sz="1400" b="0" i="0" dirty="0">
                <a:solidFill>
                  <a:srgbClr val="617287"/>
                </a:solidFill>
                <a:effectLst/>
                <a:latin typeface="Source Sans Pro"/>
              </a:rPr>
              <a:t>Lookup tables in the form of external files or lists of elements may also be specified in the training data. The externally supplied lookup tables must be in a newline-separated format.</a:t>
            </a:r>
            <a:endParaRPr lang="en-US" sz="1400" dirty="0"/>
          </a:p>
        </p:txBody>
      </p:sp>
      <p:sp>
        <p:nvSpPr>
          <p:cNvPr id="10" name="Rectangle 9"/>
          <p:cNvSpPr/>
          <p:nvPr/>
        </p:nvSpPr>
        <p:spPr>
          <a:xfrm>
            <a:off x="759850" y="1059525"/>
            <a:ext cx="10824697" cy="169098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9849" y="2919729"/>
            <a:ext cx="10824697" cy="17543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9848" y="4843273"/>
            <a:ext cx="10824697" cy="17543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4224318-C344-4EF9-B3A2-0F18CCB5620F}"/>
              </a:ext>
            </a:extLst>
          </p:cNvPr>
          <p:cNvPicPr>
            <a:picLocks noChangeAspect="1"/>
          </p:cNvPicPr>
          <p:nvPr/>
        </p:nvPicPr>
        <p:blipFill>
          <a:blip r:embed="rId2"/>
          <a:stretch>
            <a:fillRect/>
          </a:stretch>
        </p:blipFill>
        <p:spPr>
          <a:xfrm>
            <a:off x="8961989" y="1241088"/>
            <a:ext cx="2140136" cy="1418315"/>
          </a:xfrm>
          <a:prstGeom prst="rect">
            <a:avLst/>
          </a:prstGeom>
        </p:spPr>
      </p:pic>
      <p:pic>
        <p:nvPicPr>
          <p:cNvPr id="14" name="Picture 13">
            <a:extLst>
              <a:ext uri="{FF2B5EF4-FFF2-40B4-BE49-F238E27FC236}">
                <a16:creationId xmlns:a16="http://schemas.microsoft.com/office/drawing/2014/main" id="{A7C7EC5D-FECD-4620-8D11-F449E8DA40CC}"/>
              </a:ext>
            </a:extLst>
          </p:cNvPr>
          <p:cNvPicPr>
            <a:picLocks noChangeAspect="1"/>
          </p:cNvPicPr>
          <p:nvPr/>
        </p:nvPicPr>
        <p:blipFill>
          <a:blip r:embed="rId3"/>
          <a:stretch>
            <a:fillRect/>
          </a:stretch>
        </p:blipFill>
        <p:spPr>
          <a:xfrm>
            <a:off x="8330350" y="4914923"/>
            <a:ext cx="2771775" cy="542925"/>
          </a:xfrm>
          <a:prstGeom prst="rect">
            <a:avLst/>
          </a:prstGeom>
        </p:spPr>
      </p:pic>
      <p:pic>
        <p:nvPicPr>
          <p:cNvPr id="15" name="Picture 14">
            <a:extLst>
              <a:ext uri="{FF2B5EF4-FFF2-40B4-BE49-F238E27FC236}">
                <a16:creationId xmlns:a16="http://schemas.microsoft.com/office/drawing/2014/main" id="{1489AB20-078C-408F-9177-969C0DBE7736}"/>
              </a:ext>
            </a:extLst>
          </p:cNvPr>
          <p:cNvPicPr>
            <a:picLocks noChangeAspect="1"/>
          </p:cNvPicPr>
          <p:nvPr/>
        </p:nvPicPr>
        <p:blipFill>
          <a:blip r:embed="rId4"/>
          <a:stretch>
            <a:fillRect/>
          </a:stretch>
        </p:blipFill>
        <p:spPr>
          <a:xfrm>
            <a:off x="8295860" y="5457848"/>
            <a:ext cx="2806265" cy="1019175"/>
          </a:xfrm>
          <a:prstGeom prst="rect">
            <a:avLst/>
          </a:prstGeom>
        </p:spPr>
      </p:pic>
      <p:pic>
        <p:nvPicPr>
          <p:cNvPr id="16" name="Picture 15">
            <a:extLst>
              <a:ext uri="{FF2B5EF4-FFF2-40B4-BE49-F238E27FC236}">
                <a16:creationId xmlns:a16="http://schemas.microsoft.com/office/drawing/2014/main" id="{9199C316-9737-4744-831C-B7180BC05DBC}"/>
              </a:ext>
            </a:extLst>
          </p:cNvPr>
          <p:cNvPicPr>
            <a:picLocks noChangeAspect="1"/>
          </p:cNvPicPr>
          <p:nvPr/>
        </p:nvPicPr>
        <p:blipFill>
          <a:blip r:embed="rId5"/>
          <a:stretch>
            <a:fillRect/>
          </a:stretch>
        </p:blipFill>
        <p:spPr>
          <a:xfrm>
            <a:off x="1089875" y="3341508"/>
            <a:ext cx="2362200" cy="904875"/>
          </a:xfrm>
          <a:prstGeom prst="rect">
            <a:avLst/>
          </a:prstGeom>
        </p:spPr>
      </p:pic>
    </p:spTree>
    <p:extLst>
      <p:ext uri="{BB962C8B-B14F-4D97-AF65-F5344CB8AC3E}">
        <p14:creationId xmlns:p14="http://schemas.microsoft.com/office/powerpoint/2010/main" val="68374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Training the NLU Model</a:t>
            </a:r>
          </a:p>
        </p:txBody>
      </p:sp>
      <p:sp>
        <p:nvSpPr>
          <p:cNvPr id="4" name="Rectangle 3"/>
          <p:cNvSpPr/>
          <p:nvPr/>
        </p:nvSpPr>
        <p:spPr>
          <a:xfrm>
            <a:off x="422239" y="1058655"/>
            <a:ext cx="10861184" cy="830997"/>
          </a:xfrm>
          <a:prstGeom prst="rect">
            <a:avLst/>
          </a:prstGeom>
        </p:spPr>
        <p:txBody>
          <a:bodyPr wrap="square">
            <a:spAutoFit/>
          </a:bodyPr>
          <a:lstStyle/>
          <a:p>
            <a:r>
              <a:rPr lang="en-US" sz="1600" b="1" i="0" dirty="0">
                <a:solidFill>
                  <a:srgbClr val="9B9B9B"/>
                </a:solidFill>
                <a:effectLst/>
                <a:latin typeface="Lato"/>
              </a:rPr>
              <a:t>Rasa NLU Training Pipelines</a:t>
            </a:r>
          </a:p>
          <a:p>
            <a:endParaRPr lang="en-US" sz="1600" b="0" i="0" dirty="0">
              <a:solidFill>
                <a:srgbClr val="9B9B9B"/>
              </a:solidFill>
              <a:effectLst/>
              <a:latin typeface="Lato"/>
            </a:endParaRPr>
          </a:p>
          <a:p>
            <a:r>
              <a:rPr lang="en-US" sz="1600" b="0" i="0" dirty="0">
                <a:solidFill>
                  <a:srgbClr val="333333"/>
                </a:solidFill>
                <a:effectLst/>
                <a:latin typeface="Merriweather"/>
              </a:rPr>
              <a:t>Rasa NLU comes with </a:t>
            </a:r>
            <a:r>
              <a:rPr lang="en-US" sz="1600" b="0" i="0" dirty="0" err="1">
                <a:solidFill>
                  <a:srgbClr val="333333"/>
                </a:solidFill>
                <a:effectLst/>
                <a:latin typeface="Merriweather"/>
              </a:rPr>
              <a:t>builtin</a:t>
            </a:r>
            <a:r>
              <a:rPr lang="en-US" sz="1600" b="0" i="0" dirty="0">
                <a:solidFill>
                  <a:srgbClr val="333333"/>
                </a:solidFill>
                <a:effectLst/>
                <a:latin typeface="Merriweather"/>
              </a:rPr>
              <a:t> pipelines for intent classification and entity extraction. The two most popular ones are:</a:t>
            </a:r>
          </a:p>
        </p:txBody>
      </p:sp>
      <p:grpSp>
        <p:nvGrpSpPr>
          <p:cNvPr id="6" name="Group 5"/>
          <p:cNvGrpSpPr/>
          <p:nvPr/>
        </p:nvGrpSpPr>
        <p:grpSpPr>
          <a:xfrm>
            <a:off x="3150594" y="3592141"/>
            <a:ext cx="1305059" cy="1032488"/>
            <a:chOff x="2421142" y="3424867"/>
            <a:chExt cx="2189408" cy="2130088"/>
          </a:xfrm>
        </p:grpSpPr>
        <p:sp>
          <p:nvSpPr>
            <p:cNvPr id="7" name="TextBox 6"/>
            <p:cNvSpPr txBox="1"/>
            <p:nvPr/>
          </p:nvSpPr>
          <p:spPr>
            <a:xfrm>
              <a:off x="2421142" y="4856497"/>
              <a:ext cx="2189408" cy="698458"/>
            </a:xfrm>
            <a:prstGeom prst="rect">
              <a:avLst/>
            </a:prstGeom>
            <a:noFill/>
          </p:spPr>
          <p:txBody>
            <a:bodyPr wrap="square" rtlCol="0">
              <a:spAutoFit/>
            </a:bodyPr>
            <a:lstStyle/>
            <a:p>
              <a:pPr algn="ctr"/>
              <a:r>
                <a:rPr lang="en-US" sz="1600" i="1" dirty="0">
                  <a:solidFill>
                    <a:srgbClr val="C00000"/>
                  </a:solidFill>
                </a:rPr>
                <a:t>./</a:t>
              </a:r>
              <a:r>
                <a:rPr lang="en-US" sz="1600" i="1" dirty="0" err="1">
                  <a:solidFill>
                    <a:srgbClr val="C00000"/>
                  </a:solidFill>
                </a:rPr>
                <a:t>config.yml</a:t>
              </a:r>
              <a:endParaRPr lang="en-US" sz="1600" i="1" dirty="0">
                <a:solidFill>
                  <a:srgbClr val="C00000"/>
                </a:solidFill>
              </a:endParaRPr>
            </a:p>
          </p:txBody>
        </p:sp>
        <p:pic>
          <p:nvPicPr>
            <p:cNvPr id="8" name="Picture 3" descr="Image result for config fi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173" y="3424867"/>
              <a:ext cx="1366073" cy="136607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06441" y="1981615"/>
            <a:ext cx="3724585" cy="369332"/>
          </a:xfrm>
          <a:prstGeom prst="rect">
            <a:avLst/>
          </a:prstGeom>
        </p:spPr>
        <p:txBody>
          <a:bodyPr wrap="square">
            <a:spAutoFit/>
          </a:bodyPr>
          <a:lstStyle/>
          <a:p>
            <a:pPr marL="285750" indent="-285750">
              <a:buFont typeface="Arial" panose="020B0604020202020204" pitchFamily="34" charset="0"/>
              <a:buChar char="•"/>
            </a:pPr>
            <a:r>
              <a:rPr lang="en-US" dirty="0" err="1">
                <a:solidFill>
                  <a:srgbClr val="333333"/>
                </a:solidFill>
                <a:latin typeface="Merriweather"/>
              </a:rPr>
              <a:t>pretrained_embeddings_convert</a:t>
            </a:r>
            <a:r>
              <a:rPr lang="en-US" dirty="0">
                <a:solidFill>
                  <a:srgbClr val="333333"/>
                </a:solidFill>
                <a:latin typeface="Merriweather"/>
              </a:rPr>
              <a:t> </a:t>
            </a:r>
            <a:endParaRPr lang="en-US" b="0" i="0" dirty="0">
              <a:solidFill>
                <a:srgbClr val="333333"/>
              </a:solidFill>
              <a:effectLst/>
              <a:latin typeface="Merriweather"/>
            </a:endParaRPr>
          </a:p>
        </p:txBody>
      </p:sp>
      <p:sp>
        <p:nvSpPr>
          <p:cNvPr id="12" name="Rectangle 11"/>
          <p:cNvSpPr/>
          <p:nvPr/>
        </p:nvSpPr>
        <p:spPr>
          <a:xfrm>
            <a:off x="4940285" y="1967260"/>
            <a:ext cx="2757999" cy="369332"/>
          </a:xfrm>
          <a:prstGeom prst="rect">
            <a:avLst/>
          </a:prstGeom>
        </p:spPr>
        <p:txBody>
          <a:bodyPr wrap="none">
            <a:spAutoFit/>
          </a:bodyPr>
          <a:lstStyle/>
          <a:p>
            <a:pPr marL="285750" indent="-285750">
              <a:buFont typeface="Arial" panose="020B0604020202020204" pitchFamily="34" charset="0"/>
              <a:buChar char="•"/>
            </a:pPr>
            <a:r>
              <a:rPr lang="en-IN" dirty="0" err="1"/>
              <a:t>supervised_embeddings</a:t>
            </a:r>
            <a:endParaRPr lang="en-US" dirty="0"/>
          </a:p>
        </p:txBody>
      </p:sp>
      <p:pic>
        <p:nvPicPr>
          <p:cNvPr id="2" name="Picture 1">
            <a:extLst>
              <a:ext uri="{FF2B5EF4-FFF2-40B4-BE49-F238E27FC236}">
                <a16:creationId xmlns:a16="http://schemas.microsoft.com/office/drawing/2014/main" id="{0501050F-55A7-43DA-ACEB-601964E3B54E}"/>
              </a:ext>
            </a:extLst>
          </p:cNvPr>
          <p:cNvPicPr>
            <a:picLocks noChangeAspect="1"/>
          </p:cNvPicPr>
          <p:nvPr/>
        </p:nvPicPr>
        <p:blipFill>
          <a:blip r:embed="rId4"/>
          <a:stretch>
            <a:fillRect/>
          </a:stretch>
        </p:blipFill>
        <p:spPr>
          <a:xfrm>
            <a:off x="6514686" y="2784410"/>
            <a:ext cx="4171950" cy="2647950"/>
          </a:xfrm>
          <a:prstGeom prst="rect">
            <a:avLst/>
          </a:prstGeom>
        </p:spPr>
      </p:pic>
      <p:sp>
        <p:nvSpPr>
          <p:cNvPr id="13" name="Rectangle 12">
            <a:extLst>
              <a:ext uri="{FF2B5EF4-FFF2-40B4-BE49-F238E27FC236}">
                <a16:creationId xmlns:a16="http://schemas.microsoft.com/office/drawing/2014/main" id="{ED3D885E-34B8-4BC3-A657-D1C14256F97F}"/>
              </a:ext>
            </a:extLst>
          </p:cNvPr>
          <p:cNvSpPr/>
          <p:nvPr/>
        </p:nvSpPr>
        <p:spPr>
          <a:xfrm>
            <a:off x="1006441" y="5819229"/>
            <a:ext cx="5155899" cy="369332"/>
          </a:xfrm>
          <a:prstGeom prst="rect">
            <a:avLst/>
          </a:prstGeom>
        </p:spPr>
        <p:txBody>
          <a:bodyPr wrap="none">
            <a:spAutoFit/>
          </a:bodyPr>
          <a:lstStyle/>
          <a:p>
            <a:r>
              <a:rPr lang="en-IN" dirty="0">
                <a:hlinkClick r:id="rId5"/>
              </a:rPr>
              <a:t>https://rasa.com/docs/rasa/nlu/choosing-a-pipeline/</a:t>
            </a:r>
            <a:endParaRPr lang="en-IN" dirty="0"/>
          </a:p>
        </p:txBody>
      </p:sp>
    </p:spTree>
    <p:extLst>
      <p:ext uri="{BB962C8B-B14F-4D97-AF65-F5344CB8AC3E}">
        <p14:creationId xmlns:p14="http://schemas.microsoft.com/office/powerpoint/2010/main" val="155316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4" name="Rectangle 13"/>
          <p:cNvSpPr/>
          <p:nvPr/>
        </p:nvSpPr>
        <p:spPr>
          <a:xfrm>
            <a:off x="604911" y="1477289"/>
            <a:ext cx="11007540" cy="923330"/>
          </a:xfrm>
          <a:prstGeom prst="rect">
            <a:avLst/>
          </a:prstGeom>
        </p:spPr>
        <p:txBody>
          <a:bodyPr wrap="square">
            <a:spAutoFit/>
          </a:bodyPr>
          <a:lstStyle/>
          <a:p>
            <a:r>
              <a:rPr lang="en-US" b="0" i="0" dirty="0">
                <a:solidFill>
                  <a:srgbClr val="333333"/>
                </a:solidFill>
                <a:effectLst/>
                <a:latin typeface="Merriweather"/>
              </a:rPr>
              <a:t>A dialogue management model will predict what response or action the </a:t>
            </a:r>
            <a:r>
              <a:rPr lang="en-US" b="0" i="0" dirty="0" err="1">
                <a:solidFill>
                  <a:srgbClr val="333333"/>
                </a:solidFill>
                <a:effectLst/>
                <a:latin typeface="Merriweather"/>
              </a:rPr>
              <a:t>chatbot</a:t>
            </a:r>
            <a:r>
              <a:rPr lang="en-US" b="0" i="0" dirty="0">
                <a:solidFill>
                  <a:srgbClr val="333333"/>
                </a:solidFill>
                <a:effectLst/>
                <a:latin typeface="Merriweather"/>
              </a:rPr>
              <a:t> should take based on the stage of the conversation. These actions/responses could be printing results on the screen, fetching data from a database, sending mail to the user, or simply saying "thank you!".</a:t>
            </a:r>
            <a:endParaRPr lang="en-US" dirty="0"/>
          </a:p>
        </p:txBody>
      </p:sp>
      <p:sp>
        <p:nvSpPr>
          <p:cNvPr id="15" name="TextBox 14"/>
          <p:cNvSpPr txBox="1"/>
          <p:nvPr/>
        </p:nvSpPr>
        <p:spPr>
          <a:xfrm>
            <a:off x="579549" y="1032991"/>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
        <p:nvSpPr>
          <p:cNvPr id="21" name="Rectangle 20"/>
          <p:cNvSpPr/>
          <p:nvPr/>
        </p:nvSpPr>
        <p:spPr>
          <a:xfrm>
            <a:off x="5458919" y="5011379"/>
            <a:ext cx="1299523" cy="369332"/>
          </a:xfrm>
          <a:prstGeom prst="rect">
            <a:avLst/>
          </a:prstGeom>
        </p:spPr>
        <p:txBody>
          <a:bodyPr wrap="none">
            <a:spAutoFit/>
          </a:bodyPr>
          <a:lstStyle/>
          <a:p>
            <a:r>
              <a:rPr lang="en-US" i="1" dirty="0">
                <a:solidFill>
                  <a:srgbClr val="C00000"/>
                </a:solidFill>
              </a:rPr>
              <a:t>./stories.md</a:t>
            </a:r>
          </a:p>
        </p:txBody>
      </p:sp>
      <p:pic>
        <p:nvPicPr>
          <p:cNvPr id="2" name="Picture 1">
            <a:extLst>
              <a:ext uri="{FF2B5EF4-FFF2-40B4-BE49-F238E27FC236}">
                <a16:creationId xmlns:a16="http://schemas.microsoft.com/office/drawing/2014/main" id="{82AABFA1-7B4A-4380-8AF4-2AB1A27BBC73}"/>
              </a:ext>
            </a:extLst>
          </p:cNvPr>
          <p:cNvPicPr>
            <a:picLocks noChangeAspect="1"/>
          </p:cNvPicPr>
          <p:nvPr/>
        </p:nvPicPr>
        <p:blipFill>
          <a:blip r:embed="rId2"/>
          <a:stretch>
            <a:fillRect/>
          </a:stretch>
        </p:blipFill>
        <p:spPr>
          <a:xfrm>
            <a:off x="2384406" y="2844917"/>
            <a:ext cx="7448550" cy="1943100"/>
          </a:xfrm>
          <a:prstGeom prst="rect">
            <a:avLst/>
          </a:prstGeom>
        </p:spPr>
      </p:pic>
    </p:spTree>
    <p:extLst>
      <p:ext uri="{BB962C8B-B14F-4D97-AF65-F5344CB8AC3E}">
        <p14:creationId xmlns:p14="http://schemas.microsoft.com/office/powerpoint/2010/main" val="333139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5"/>
            <a:ext cx="12192000" cy="6858000"/>
          </a:xfrm>
          <a:prstGeom prst="rect">
            <a:avLst/>
          </a:prstGeom>
          <a:noFill/>
          <a:ln>
            <a:noFill/>
          </a:ln>
        </p:spPr>
      </p:pic>
      <p:sp>
        <p:nvSpPr>
          <p:cNvPr id="398" name="Google Shape;398;p24"/>
          <p:cNvSpPr txBox="1">
            <a:spLocks noGrp="1"/>
          </p:cNvSpPr>
          <p:nvPr>
            <p:ph type="dt" idx="10"/>
          </p:nvPr>
        </p:nvSpPr>
        <p:spPr>
          <a:xfrm>
            <a:off x="850900" y="6356351"/>
            <a:ext cx="2743200" cy="365125"/>
          </a:xfrm>
          <a:prstGeom prst="rect">
            <a:avLst/>
          </a:prstGeom>
          <a:noFill/>
          <a:ln>
            <a:noFill/>
          </a:ln>
        </p:spPr>
        <p:txBody>
          <a:bodyPr spcFirstLastPara="1" vert="horz" wrap="square" lIns="121900" tIns="60933" rIns="121900" bIns="60933" rtlCol="0" anchor="ctr" anchorCtr="0">
            <a:noAutofit/>
          </a:bodyPr>
          <a:lstStyle/>
          <a:p>
            <a:fld id="{76C36027-EA19-5546-BD93-2BE9B7E2B92B}" type="datetime1">
              <a:rPr lang="en-IN">
                <a:solidFill>
                  <a:srgbClr val="E72D3F"/>
                </a:solidFill>
                <a:latin typeface="Proxima Nova"/>
                <a:ea typeface="Proxima Nova"/>
                <a:cs typeface="Proxima Nova"/>
                <a:sym typeface="Proxima Nova"/>
              </a:rPr>
              <a:pPr/>
              <a:t>08-07-2020</a:t>
            </a:fld>
            <a:endParaRPr dirty="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8623300" y="6356351"/>
            <a:ext cx="2743200" cy="365125"/>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IN">
                <a:solidFill>
                  <a:srgbClr val="E72D3F"/>
                </a:solidFill>
                <a:latin typeface="Proxima Nova"/>
                <a:ea typeface="Proxima Nova"/>
                <a:cs typeface="Proxima Nova"/>
                <a:sym typeface="Proxima Nova"/>
              </a:rPr>
              <a:pPr/>
              <a:t>2</a:t>
            </a:fld>
            <a:endParaRPr dirty="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846897" y="1"/>
            <a:ext cx="4346359" cy="5389033"/>
          </a:xfrm>
          <a:prstGeom prst="rect">
            <a:avLst/>
          </a:prstGeom>
          <a:noFill/>
          <a:ln>
            <a:noFill/>
          </a:ln>
        </p:spPr>
      </p:pic>
      <p:sp>
        <p:nvSpPr>
          <p:cNvPr id="401" name="Google Shape;401;p24"/>
          <p:cNvSpPr txBox="1"/>
          <p:nvPr/>
        </p:nvSpPr>
        <p:spPr>
          <a:xfrm>
            <a:off x="978373" y="1417382"/>
            <a:ext cx="4090212" cy="1517729"/>
          </a:xfrm>
          <a:prstGeom prst="rect">
            <a:avLst/>
          </a:prstGeom>
          <a:noFill/>
          <a:ln>
            <a:noFill/>
          </a:ln>
        </p:spPr>
        <p:txBody>
          <a:bodyPr spcFirstLastPara="1" wrap="square" lIns="121900" tIns="60933" rIns="121900" bIns="60933" anchor="t" anchorCtr="0">
            <a:noAutofit/>
          </a:bodyPr>
          <a:lstStyle/>
          <a:p>
            <a:pPr>
              <a:lnSpc>
                <a:spcPct val="90000"/>
              </a:lnSpc>
              <a:buClr>
                <a:srgbClr val="000000"/>
              </a:buClr>
              <a:buSzPts val="1800"/>
            </a:pPr>
            <a:r>
              <a:rPr lang="en-IN" sz="1867" b="1" dirty="0">
                <a:solidFill>
                  <a:srgbClr val="FFFFFF"/>
                </a:solidFill>
                <a:latin typeface="Proxima Nova"/>
                <a:ea typeface="Proxima Nova"/>
                <a:cs typeface="Proxima Nova"/>
                <a:sym typeface="Proxima Nova"/>
              </a:rPr>
              <a:t>Course :</a:t>
            </a:r>
            <a:r>
              <a:rPr lang="en-IN" sz="1867" dirty="0">
                <a:solidFill>
                  <a:schemeClr val="lt1"/>
                </a:solidFill>
                <a:latin typeface="Proxima Nova"/>
                <a:ea typeface="Proxima Nova"/>
                <a:cs typeface="Proxima Nova"/>
                <a:sym typeface="Proxima Nova"/>
              </a:rPr>
              <a:t> Machine Learning</a:t>
            </a:r>
            <a:endParaRPr sz="1867" dirty="0"/>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Lecture On : </a:t>
            </a:r>
            <a:r>
              <a:rPr lang="en-US" sz="1867" dirty="0">
                <a:solidFill>
                  <a:schemeClr val="lt1"/>
                </a:solidFill>
                <a:latin typeface="Proxima Nova"/>
                <a:ea typeface="Proxima Nova"/>
                <a:cs typeface="Proxima Nova"/>
                <a:sym typeface="Proxima Nova"/>
              </a:rPr>
              <a:t>Chatbot</a:t>
            </a:r>
            <a:endParaRPr sz="1867" dirty="0"/>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Instructor :</a:t>
            </a:r>
            <a:r>
              <a:rPr lang="en-IN" sz="1867" dirty="0">
                <a:solidFill>
                  <a:schemeClr val="lt1"/>
                </a:solidFill>
                <a:latin typeface="Proxima Nova"/>
                <a:ea typeface="Proxima Nova"/>
                <a:cs typeface="Proxima Nova"/>
                <a:sym typeface="Proxima Nova"/>
              </a:rPr>
              <a:t> Manish Kumar</a:t>
            </a:r>
            <a:endParaRPr sz="1867"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10572384" y="280085"/>
            <a:ext cx="1084840" cy="289624"/>
          </a:xfrm>
          <a:prstGeom prst="rect">
            <a:avLst/>
          </a:prstGeom>
          <a:noFill/>
          <a:ln>
            <a:noFill/>
          </a:ln>
        </p:spPr>
      </p:pic>
    </p:spTree>
    <p:extLst>
      <p:ext uri="{BB962C8B-B14F-4D97-AF65-F5344CB8AC3E}">
        <p14:creationId xmlns:p14="http://schemas.microsoft.com/office/powerpoint/2010/main" val="133256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5" name="TextBox 14"/>
          <p:cNvSpPr txBox="1"/>
          <p:nvPr/>
        </p:nvSpPr>
        <p:spPr>
          <a:xfrm>
            <a:off x="579549" y="1032991"/>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pic>
        <p:nvPicPr>
          <p:cNvPr id="4" name="Picture 3">
            <a:extLst>
              <a:ext uri="{FF2B5EF4-FFF2-40B4-BE49-F238E27FC236}">
                <a16:creationId xmlns:a16="http://schemas.microsoft.com/office/drawing/2014/main" id="{2CD99CE5-10DE-41B2-8957-57C9A6F52150}"/>
              </a:ext>
            </a:extLst>
          </p:cNvPr>
          <p:cNvPicPr>
            <a:picLocks noChangeAspect="1"/>
          </p:cNvPicPr>
          <p:nvPr/>
        </p:nvPicPr>
        <p:blipFill>
          <a:blip r:embed="rId2"/>
          <a:stretch>
            <a:fillRect/>
          </a:stretch>
        </p:blipFill>
        <p:spPr>
          <a:xfrm>
            <a:off x="7855371" y="1032991"/>
            <a:ext cx="3416074" cy="5658870"/>
          </a:xfrm>
          <a:prstGeom prst="rect">
            <a:avLst/>
          </a:prstGeom>
        </p:spPr>
      </p:pic>
      <p:sp>
        <p:nvSpPr>
          <p:cNvPr id="6" name="Rectangle 5">
            <a:extLst>
              <a:ext uri="{FF2B5EF4-FFF2-40B4-BE49-F238E27FC236}">
                <a16:creationId xmlns:a16="http://schemas.microsoft.com/office/drawing/2014/main" id="{55F861BA-7824-4FB5-BADC-2650CD1EBD80}"/>
              </a:ext>
            </a:extLst>
          </p:cNvPr>
          <p:cNvSpPr/>
          <p:nvPr/>
        </p:nvSpPr>
        <p:spPr>
          <a:xfrm>
            <a:off x="758472" y="3916795"/>
            <a:ext cx="6096000" cy="1323439"/>
          </a:xfrm>
          <a:prstGeom prst="rect">
            <a:avLst/>
          </a:prstGeom>
        </p:spPr>
        <p:txBody>
          <a:bodyPr>
            <a:spAutoFit/>
          </a:bodyPr>
          <a:lstStyle/>
          <a:p>
            <a:r>
              <a:rPr lang="en-US" sz="2000" dirty="0"/>
              <a:t>The Domain defines the universe in which your assistant operates. It specifies the intents, entities, slots, and actions your bot should know about. Optionally, it can also include templates for the things your bot can say.</a:t>
            </a:r>
            <a:endParaRPr lang="en-IN" sz="2000" dirty="0"/>
          </a:p>
        </p:txBody>
      </p:sp>
      <p:grpSp>
        <p:nvGrpSpPr>
          <p:cNvPr id="7" name="Group 6">
            <a:extLst>
              <a:ext uri="{FF2B5EF4-FFF2-40B4-BE49-F238E27FC236}">
                <a16:creationId xmlns:a16="http://schemas.microsoft.com/office/drawing/2014/main" id="{4D20D73C-9957-40C2-8EE4-8F8960233174}"/>
              </a:ext>
            </a:extLst>
          </p:cNvPr>
          <p:cNvGrpSpPr/>
          <p:nvPr/>
        </p:nvGrpSpPr>
        <p:grpSpPr>
          <a:xfrm>
            <a:off x="2879167" y="2277157"/>
            <a:ext cx="1854610" cy="980247"/>
            <a:chOff x="3024210" y="1617766"/>
            <a:chExt cx="1854610" cy="980247"/>
          </a:xfrm>
        </p:grpSpPr>
        <p:sp>
          <p:nvSpPr>
            <p:cNvPr id="17" name="TextBox 16"/>
            <p:cNvSpPr txBox="1"/>
            <p:nvPr/>
          </p:nvSpPr>
          <p:spPr>
            <a:xfrm>
              <a:off x="3024210" y="2228681"/>
              <a:ext cx="1854610" cy="369332"/>
            </a:xfrm>
            <a:prstGeom prst="rect">
              <a:avLst/>
            </a:prstGeom>
            <a:noFill/>
          </p:spPr>
          <p:txBody>
            <a:bodyPr wrap="square" rtlCol="0">
              <a:spAutoFit/>
            </a:bodyPr>
            <a:lstStyle/>
            <a:p>
              <a:r>
                <a:rPr lang="en-US" i="1" dirty="0">
                  <a:solidFill>
                    <a:srgbClr val="C00000"/>
                  </a:solidFill>
                </a:rPr>
                <a:t>./</a:t>
              </a:r>
              <a:r>
                <a:rPr lang="en-US" i="1" dirty="0" err="1">
                  <a:solidFill>
                    <a:srgbClr val="C00000"/>
                  </a:solidFill>
                </a:rPr>
                <a:t>domain.yml</a:t>
              </a:r>
              <a:endParaRPr lang="en-US" i="1" dirty="0">
                <a:solidFill>
                  <a:srgbClr val="C00000"/>
                </a:solidFill>
              </a:endParaRPr>
            </a:p>
          </p:txBody>
        </p:sp>
        <p:pic>
          <p:nvPicPr>
            <p:cNvPr id="12" name="Picture 3" descr="Image result for config file icon">
              <a:extLst>
                <a:ext uri="{FF2B5EF4-FFF2-40B4-BE49-F238E27FC236}">
                  <a16:creationId xmlns:a16="http://schemas.microsoft.com/office/drawing/2014/main" id="{13EECD0C-3B2F-43B4-9BD1-5352E27147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9329" y="1617766"/>
              <a:ext cx="814287" cy="6621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454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5" name="TextBox 14"/>
          <p:cNvSpPr txBox="1"/>
          <p:nvPr/>
        </p:nvSpPr>
        <p:spPr>
          <a:xfrm>
            <a:off x="422238" y="1006675"/>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
        <p:nvSpPr>
          <p:cNvPr id="9" name="Rectangle 8">
            <a:extLst>
              <a:ext uri="{FF2B5EF4-FFF2-40B4-BE49-F238E27FC236}">
                <a16:creationId xmlns:a16="http://schemas.microsoft.com/office/drawing/2014/main" id="{41DC8F2C-50EA-4307-85FE-B75955F4A14B}"/>
              </a:ext>
            </a:extLst>
          </p:cNvPr>
          <p:cNvSpPr/>
          <p:nvPr/>
        </p:nvSpPr>
        <p:spPr>
          <a:xfrm>
            <a:off x="650777" y="1740752"/>
            <a:ext cx="1281569" cy="369332"/>
          </a:xfrm>
          <a:prstGeom prst="rect">
            <a:avLst/>
          </a:prstGeom>
        </p:spPr>
        <p:txBody>
          <a:bodyPr wrap="none">
            <a:spAutoFit/>
          </a:bodyPr>
          <a:lstStyle/>
          <a:p>
            <a:r>
              <a:rPr lang="en-US" i="1" dirty="0">
                <a:solidFill>
                  <a:srgbClr val="C00000"/>
                </a:solidFill>
              </a:rPr>
              <a:t>./actions.py</a:t>
            </a:r>
          </a:p>
        </p:txBody>
      </p:sp>
      <p:sp>
        <p:nvSpPr>
          <p:cNvPr id="5" name="Rectangle 4">
            <a:extLst>
              <a:ext uri="{FF2B5EF4-FFF2-40B4-BE49-F238E27FC236}">
                <a16:creationId xmlns:a16="http://schemas.microsoft.com/office/drawing/2014/main" id="{FB8E17BA-AFEB-437A-A112-A194F220A320}"/>
              </a:ext>
            </a:extLst>
          </p:cNvPr>
          <p:cNvSpPr/>
          <p:nvPr/>
        </p:nvSpPr>
        <p:spPr>
          <a:xfrm>
            <a:off x="2160887" y="1173690"/>
            <a:ext cx="10031114" cy="1754326"/>
          </a:xfrm>
          <a:prstGeom prst="rect">
            <a:avLst/>
          </a:prstGeom>
        </p:spPr>
        <p:txBody>
          <a:bodyPr wrap="square">
            <a:spAutoFit/>
          </a:bodyPr>
          <a:lstStyle/>
          <a:p>
            <a:r>
              <a:rPr lang="en-US" dirty="0"/>
              <a:t>Actions are the things your bot runs in response to user input. There are four kinds of actions in Rasa:</a:t>
            </a:r>
          </a:p>
          <a:p>
            <a:endParaRPr lang="en-US" dirty="0"/>
          </a:p>
          <a:p>
            <a:pPr marL="285750" indent="-285750">
              <a:buFont typeface="Arial" panose="020B0604020202020204" pitchFamily="34" charset="0"/>
              <a:buChar char="•"/>
            </a:pPr>
            <a:r>
              <a:rPr lang="en-US" dirty="0"/>
              <a:t>Utterance actions: start with utter_ and send a specific message to the user</a:t>
            </a:r>
          </a:p>
          <a:p>
            <a:pPr marL="285750" indent="-285750">
              <a:buFont typeface="Arial" panose="020B0604020202020204" pitchFamily="34" charset="0"/>
              <a:buChar char="•"/>
            </a:pPr>
            <a:r>
              <a:rPr lang="en-US" dirty="0"/>
              <a:t>Retrieval actions: start with respond_ and send a message selected by a retrieval model</a:t>
            </a:r>
          </a:p>
          <a:p>
            <a:pPr marL="285750" indent="-285750">
              <a:buFont typeface="Arial" panose="020B0604020202020204" pitchFamily="34" charset="0"/>
              <a:buChar char="•"/>
            </a:pPr>
            <a:r>
              <a:rPr lang="en-US" dirty="0"/>
              <a:t>Custom actions: run arbitrary code and send any number of messages (or none).</a:t>
            </a:r>
          </a:p>
          <a:p>
            <a:pPr marL="285750" indent="-285750">
              <a:buFont typeface="Arial" panose="020B0604020202020204" pitchFamily="34" charset="0"/>
              <a:buChar char="•"/>
            </a:pPr>
            <a:r>
              <a:rPr lang="en-US" dirty="0"/>
              <a:t>Default actions: e.g. </a:t>
            </a:r>
            <a:r>
              <a:rPr lang="en-US" dirty="0" err="1"/>
              <a:t>action_listen</a:t>
            </a:r>
            <a:r>
              <a:rPr lang="en-US" dirty="0"/>
              <a:t>, </a:t>
            </a:r>
            <a:r>
              <a:rPr lang="en-US" dirty="0" err="1"/>
              <a:t>action_restart</a:t>
            </a:r>
            <a:r>
              <a:rPr lang="en-US" dirty="0"/>
              <a:t>, </a:t>
            </a:r>
            <a:r>
              <a:rPr lang="en-US" dirty="0" err="1"/>
              <a:t>action_default_fallback</a:t>
            </a:r>
            <a:endParaRPr lang="en-IN" dirty="0"/>
          </a:p>
        </p:txBody>
      </p:sp>
      <p:pic>
        <p:nvPicPr>
          <p:cNvPr id="8" name="Picture 7">
            <a:extLst>
              <a:ext uri="{FF2B5EF4-FFF2-40B4-BE49-F238E27FC236}">
                <a16:creationId xmlns:a16="http://schemas.microsoft.com/office/drawing/2014/main" id="{3BB32B3F-3223-465D-87C1-4D02D7AC5249}"/>
              </a:ext>
            </a:extLst>
          </p:cNvPr>
          <p:cNvPicPr>
            <a:picLocks noChangeAspect="1"/>
          </p:cNvPicPr>
          <p:nvPr/>
        </p:nvPicPr>
        <p:blipFill>
          <a:blip r:embed="rId2"/>
          <a:stretch>
            <a:fillRect/>
          </a:stretch>
        </p:blipFill>
        <p:spPr>
          <a:xfrm>
            <a:off x="2933700" y="3012424"/>
            <a:ext cx="6324600" cy="3257550"/>
          </a:xfrm>
          <a:prstGeom prst="rect">
            <a:avLst/>
          </a:prstGeom>
        </p:spPr>
      </p:pic>
    </p:spTree>
    <p:extLst>
      <p:ext uri="{BB962C8B-B14F-4D97-AF65-F5344CB8AC3E}">
        <p14:creationId xmlns:p14="http://schemas.microsoft.com/office/powerpoint/2010/main" val="406045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2" name="Rectangle 1">
            <a:extLst>
              <a:ext uri="{FF2B5EF4-FFF2-40B4-BE49-F238E27FC236}">
                <a16:creationId xmlns:a16="http://schemas.microsoft.com/office/drawing/2014/main" id="{8E5E92E2-715E-4239-B20B-3256498628F0}"/>
              </a:ext>
            </a:extLst>
          </p:cNvPr>
          <p:cNvSpPr/>
          <p:nvPr/>
        </p:nvSpPr>
        <p:spPr>
          <a:xfrm>
            <a:off x="769033" y="1194806"/>
            <a:ext cx="10696135" cy="646331"/>
          </a:xfrm>
          <a:prstGeom prst="rect">
            <a:avLst/>
          </a:prstGeom>
        </p:spPr>
        <p:txBody>
          <a:bodyPr wrap="square">
            <a:spAutoFit/>
          </a:bodyPr>
          <a:lstStyle/>
          <a:p>
            <a:r>
              <a:rPr lang="en-US" dirty="0">
                <a:solidFill>
                  <a:srgbClr val="333333"/>
                </a:solidFill>
                <a:latin typeface="Merriweather"/>
              </a:rPr>
              <a:t>The main purpose of the bot is to help users discover restaurants quickly and efficiently and to provide a good restaurant discovery experience. </a:t>
            </a:r>
            <a:endParaRPr lang="en-IN" dirty="0"/>
          </a:p>
        </p:txBody>
      </p:sp>
      <p:sp>
        <p:nvSpPr>
          <p:cNvPr id="7" name="Rectangle 6">
            <a:extLst>
              <a:ext uri="{FF2B5EF4-FFF2-40B4-BE49-F238E27FC236}">
                <a16:creationId xmlns:a16="http://schemas.microsoft.com/office/drawing/2014/main" id="{2ED5DB29-E4C0-4356-935D-5A40EDA7FC21}"/>
              </a:ext>
            </a:extLst>
          </p:cNvPr>
          <p:cNvSpPr/>
          <p:nvPr/>
        </p:nvSpPr>
        <p:spPr>
          <a:xfrm>
            <a:off x="769032" y="2274838"/>
            <a:ext cx="10696135" cy="193899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333333"/>
                </a:solidFill>
                <a:latin typeface="Merriweather"/>
              </a:rPr>
              <a:t>Foodie works </a:t>
            </a:r>
            <a:r>
              <a:rPr lang="en-US" sz="2000" b="1" dirty="0">
                <a:solidFill>
                  <a:srgbClr val="333333"/>
                </a:solidFill>
                <a:latin typeface="Merriweather"/>
              </a:rPr>
              <a:t>only in Tier-1 and Tier-2 cities</a:t>
            </a:r>
            <a:r>
              <a:rPr lang="en-US" sz="2000" dirty="0">
                <a:solidFill>
                  <a:srgbClr val="333333"/>
                </a:solidFill>
                <a:latin typeface="Merriweather"/>
              </a:rPr>
              <a:t>. You can use the </a:t>
            </a:r>
            <a:r>
              <a:rPr lang="en-US" sz="2000" dirty="0">
                <a:solidFill>
                  <a:srgbClr val="337AB7"/>
                </a:solidFill>
                <a:latin typeface="Merriweather"/>
                <a:hlinkClick r:id="rId2"/>
              </a:rPr>
              <a:t>current HRA classification of the cities from here</a:t>
            </a:r>
            <a:r>
              <a:rPr lang="en-US" sz="2000" dirty="0">
                <a:solidFill>
                  <a:srgbClr val="333333"/>
                </a:solidFill>
                <a:latin typeface="Merriweather"/>
              </a:rPr>
              <a:t>. Under the section 'current classification' on this page, the table categorizes cities as X, Y and Z. Consider 'X ' cities as tier-1 and 'Y' as tier-2. </a:t>
            </a:r>
          </a:p>
          <a:p>
            <a:pPr marL="285750" indent="-285750">
              <a:buFont typeface="Arial" panose="020B0604020202020204" pitchFamily="34" charset="0"/>
              <a:buChar char="•"/>
            </a:pPr>
            <a:endParaRPr lang="en-US" sz="2000" dirty="0">
              <a:solidFill>
                <a:srgbClr val="333333"/>
              </a:solidFill>
              <a:latin typeface="Merriweather"/>
            </a:endParaRPr>
          </a:p>
          <a:p>
            <a:pPr marL="285750" indent="-285750">
              <a:buFont typeface="Arial" panose="020B0604020202020204" pitchFamily="34" charset="0"/>
              <a:buChar char="•"/>
            </a:pPr>
            <a:r>
              <a:rPr lang="en-US" sz="2000" dirty="0">
                <a:solidFill>
                  <a:srgbClr val="333333"/>
                </a:solidFill>
                <a:latin typeface="Merriweather"/>
              </a:rPr>
              <a:t>The bot should be able to </a:t>
            </a:r>
            <a:r>
              <a:rPr lang="en-US" sz="2000" b="1" dirty="0">
                <a:solidFill>
                  <a:srgbClr val="333333"/>
                </a:solidFill>
                <a:latin typeface="Merriweather"/>
              </a:rPr>
              <a:t>identify common synonyms</a:t>
            </a:r>
            <a:r>
              <a:rPr lang="en-US" sz="2000" dirty="0">
                <a:solidFill>
                  <a:srgbClr val="333333"/>
                </a:solidFill>
                <a:latin typeface="Merriweather"/>
              </a:rPr>
              <a:t> of city names, such as Bangalore/Bengaluru, Mumbai/Bombay etc.</a:t>
            </a:r>
            <a:endParaRPr lang="en-US" sz="2000" b="0" i="0" dirty="0">
              <a:solidFill>
                <a:srgbClr val="333333"/>
              </a:solidFill>
              <a:effectLst/>
              <a:latin typeface="Merriweather"/>
            </a:endParaRPr>
          </a:p>
        </p:txBody>
      </p:sp>
      <p:sp>
        <p:nvSpPr>
          <p:cNvPr id="10" name="Rectangle 9">
            <a:extLst>
              <a:ext uri="{FF2B5EF4-FFF2-40B4-BE49-F238E27FC236}">
                <a16:creationId xmlns:a16="http://schemas.microsoft.com/office/drawing/2014/main" id="{C492668D-27BA-4EB8-8C07-87856F2E0638}"/>
              </a:ext>
            </a:extLst>
          </p:cNvPr>
          <p:cNvSpPr/>
          <p:nvPr/>
        </p:nvSpPr>
        <p:spPr>
          <a:xfrm>
            <a:off x="1560286" y="4923409"/>
            <a:ext cx="9071428" cy="707886"/>
          </a:xfrm>
          <a:prstGeom prst="rect">
            <a:avLst/>
          </a:prstGeom>
        </p:spPr>
        <p:txBody>
          <a:bodyPr wrap="square">
            <a:spAutoFit/>
          </a:bodyPr>
          <a:lstStyle/>
          <a:p>
            <a:pPr algn="ctr"/>
            <a:r>
              <a:rPr lang="en-US" sz="2000" dirty="0">
                <a:solidFill>
                  <a:srgbClr val="FF0000"/>
                </a:solidFill>
                <a:latin typeface="Merriweather"/>
              </a:rPr>
              <a:t>Your chatbot should provide results for tier-1 and tier-2 cities only, while for tier-3 cities, it should reply back with something like "We do not operate in that area yet".</a:t>
            </a:r>
            <a:endParaRPr lang="en-IN" sz="2000" dirty="0">
              <a:solidFill>
                <a:srgbClr val="FF0000"/>
              </a:solidFill>
            </a:endParaRPr>
          </a:p>
        </p:txBody>
      </p:sp>
    </p:spTree>
    <p:extLst>
      <p:ext uri="{BB962C8B-B14F-4D97-AF65-F5344CB8AC3E}">
        <p14:creationId xmlns:p14="http://schemas.microsoft.com/office/powerpoint/2010/main" val="379680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4" name="Rectangle 3">
            <a:extLst>
              <a:ext uri="{FF2B5EF4-FFF2-40B4-BE49-F238E27FC236}">
                <a16:creationId xmlns:a16="http://schemas.microsoft.com/office/drawing/2014/main" id="{08D7D3A8-C799-4402-83B4-A86A6CA0182A}"/>
              </a:ext>
            </a:extLst>
          </p:cNvPr>
          <p:cNvSpPr/>
          <p:nvPr/>
        </p:nvSpPr>
        <p:spPr>
          <a:xfrm>
            <a:off x="708073" y="1514180"/>
            <a:ext cx="10775853" cy="4093428"/>
          </a:xfrm>
          <a:prstGeom prst="rect">
            <a:avLst/>
          </a:prstGeom>
        </p:spPr>
        <p:txBody>
          <a:bodyPr wrap="square">
            <a:spAutoFit/>
          </a:bodyPr>
          <a:lstStyle/>
          <a:p>
            <a:pPr>
              <a:buFont typeface="+mj-lt"/>
              <a:buAutoNum type="arabicPeriod"/>
            </a:pPr>
            <a:r>
              <a:rPr lang="en-US" sz="2000" b="1" dirty="0">
                <a:solidFill>
                  <a:srgbClr val="FF0000"/>
                </a:solidFill>
                <a:latin typeface="Gill Sans MT" panose="020B0502020104020203" pitchFamily="34" charset="0"/>
              </a:rPr>
              <a:t>NLU training</a:t>
            </a:r>
            <a:r>
              <a:rPr lang="en-US" sz="2000" dirty="0">
                <a:solidFill>
                  <a:srgbClr val="333333"/>
                </a:solidFill>
                <a:latin typeface="Gill Sans MT" panose="020B0502020104020203" pitchFamily="34" charset="0"/>
              </a:rPr>
              <a:t>: You can use rasa-</a:t>
            </a:r>
            <a:r>
              <a:rPr lang="en-US" sz="2000" dirty="0" err="1">
                <a:solidFill>
                  <a:srgbClr val="333333"/>
                </a:solidFill>
                <a:latin typeface="Gill Sans MT" panose="020B0502020104020203" pitchFamily="34" charset="0"/>
              </a:rPr>
              <a:t>nlu</a:t>
            </a:r>
            <a:r>
              <a:rPr lang="en-US" sz="2000" dirty="0">
                <a:solidFill>
                  <a:srgbClr val="333333"/>
                </a:solidFill>
                <a:latin typeface="Gill Sans MT" panose="020B0502020104020203" pitchFamily="34" charset="0"/>
              </a:rPr>
              <a:t>-trainer to create more training examples for entities and intents. Try using regex features and synonyms for extracting entities.</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Build actions for the bot</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Read through the Zomato API documentation to extract the features such as the average price for two people and restaurant’s user rating. You also need to build an ‘action’ for sending emails from Python.</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Creating more stories:</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Use train_online.py file to create more stories. Refer to the sample conversational stories provided above.  Your bot will be evaluated on something similar to the test stories shared.</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Deployment (Optional):</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Deploy the model on Slack. You can create a new workspace or deploy it on an existing workspace (if you already use Slack).</a:t>
            </a:r>
            <a:endParaRPr lang="en-US" sz="2000" b="0" i="0" dirty="0">
              <a:solidFill>
                <a:srgbClr val="333333"/>
              </a:solidFill>
              <a:effectLst/>
              <a:latin typeface="Gill Sans MT" panose="020B0502020104020203" pitchFamily="34" charset="0"/>
            </a:endParaRPr>
          </a:p>
        </p:txBody>
      </p:sp>
    </p:spTree>
    <p:extLst>
      <p:ext uri="{BB962C8B-B14F-4D97-AF65-F5344CB8AC3E}">
        <p14:creationId xmlns:p14="http://schemas.microsoft.com/office/powerpoint/2010/main" val="424820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6506595" cy="510085"/>
          </a:xfrm>
        </p:spPr>
        <p:txBody>
          <a:bodyPr/>
          <a:lstStyle/>
          <a:p>
            <a:r>
              <a:rPr lang="en-US" dirty="0"/>
              <a:t>Dialogue-Flow Management</a:t>
            </a:r>
          </a:p>
        </p:txBody>
      </p:sp>
      <p:sp>
        <p:nvSpPr>
          <p:cNvPr id="4" name="Rectangle 3"/>
          <p:cNvSpPr/>
          <p:nvPr/>
        </p:nvSpPr>
        <p:spPr>
          <a:xfrm>
            <a:off x="768493" y="1453380"/>
            <a:ext cx="10642241" cy="4801314"/>
          </a:xfrm>
          <a:prstGeom prst="rect">
            <a:avLst/>
          </a:prstGeom>
        </p:spPr>
        <p:txBody>
          <a:bodyPr wrap="square">
            <a:spAutoFit/>
          </a:bodyPr>
          <a:lstStyle/>
          <a:p>
            <a:r>
              <a:rPr lang="en-US" b="1" i="0" dirty="0">
                <a:solidFill>
                  <a:srgbClr val="333333"/>
                </a:solidFill>
                <a:effectLst/>
                <a:latin typeface="Merriweather"/>
              </a:rPr>
              <a:t>Domain file</a:t>
            </a:r>
            <a:r>
              <a:rPr lang="en-US" b="0" i="0" dirty="0">
                <a:solidFill>
                  <a:srgbClr val="333333"/>
                </a:solidFill>
                <a:effectLst/>
                <a:latin typeface="Merriweather"/>
              </a:rPr>
              <a:t>: It defines "the universe of your bot" by specifying the following:</a:t>
            </a:r>
          </a:p>
          <a:p>
            <a:pPr marL="742950" lvl="1" indent="-285750">
              <a:buFont typeface="+mj-lt"/>
              <a:buAutoNum type="arabicPeriod"/>
            </a:pPr>
            <a:r>
              <a:rPr lang="en-US" b="0" i="0" dirty="0">
                <a:solidFill>
                  <a:srgbClr val="333333"/>
                </a:solidFill>
                <a:effectLst/>
                <a:latin typeface="Merriweather"/>
              </a:rPr>
              <a:t>Intents</a:t>
            </a:r>
          </a:p>
          <a:p>
            <a:pPr marL="742950" lvl="1" indent="-285750">
              <a:buFont typeface="+mj-lt"/>
              <a:buAutoNum type="arabicPeriod"/>
            </a:pPr>
            <a:r>
              <a:rPr lang="en-US" b="0" i="0" dirty="0">
                <a:solidFill>
                  <a:srgbClr val="333333"/>
                </a:solidFill>
                <a:effectLst/>
                <a:latin typeface="Merriweather"/>
              </a:rPr>
              <a:t>Slots</a:t>
            </a:r>
          </a:p>
          <a:p>
            <a:pPr marL="742950" lvl="1" indent="-285750">
              <a:buFont typeface="+mj-lt"/>
              <a:buAutoNum type="arabicPeriod"/>
            </a:pPr>
            <a:r>
              <a:rPr lang="en-US" b="0" i="0" dirty="0">
                <a:solidFill>
                  <a:srgbClr val="333333"/>
                </a:solidFill>
                <a:effectLst/>
                <a:latin typeface="Merriweather"/>
              </a:rPr>
              <a:t>Entities</a:t>
            </a:r>
          </a:p>
          <a:p>
            <a:pPr marL="742950" lvl="1" indent="-285750">
              <a:buFont typeface="+mj-lt"/>
              <a:buAutoNum type="arabicPeriod"/>
            </a:pPr>
            <a:r>
              <a:rPr lang="en-US" b="0" i="0" dirty="0">
                <a:solidFill>
                  <a:srgbClr val="333333"/>
                </a:solidFill>
                <a:effectLst/>
                <a:latin typeface="Merriweather"/>
              </a:rPr>
              <a:t>Templates</a:t>
            </a:r>
          </a:p>
          <a:p>
            <a:pPr marL="742950" lvl="1" indent="-285750">
              <a:buFont typeface="+mj-lt"/>
              <a:buAutoNum type="arabicPeriod"/>
            </a:pPr>
            <a:r>
              <a:rPr lang="en-US" b="0" i="0" dirty="0">
                <a:solidFill>
                  <a:srgbClr val="333333"/>
                </a:solidFill>
                <a:effectLst/>
                <a:latin typeface="Merriweather"/>
              </a:rPr>
              <a:t>Actions</a:t>
            </a:r>
          </a:p>
          <a:p>
            <a:pPr marL="742950" lvl="1" indent="-285750">
              <a:buFont typeface="+mj-lt"/>
              <a:buAutoNum type="arabicPeriod"/>
            </a:pPr>
            <a:endParaRPr lang="en-US" b="0" i="0" dirty="0">
              <a:solidFill>
                <a:srgbClr val="333333"/>
              </a:solidFill>
              <a:effectLst/>
              <a:latin typeface="Merriweather"/>
            </a:endParaRPr>
          </a:p>
          <a:p>
            <a:r>
              <a:rPr lang="en-US" b="1" i="0" dirty="0">
                <a:solidFill>
                  <a:srgbClr val="333333"/>
                </a:solidFill>
                <a:effectLst/>
                <a:latin typeface="Merriweather"/>
              </a:rPr>
              <a:t>Stories</a:t>
            </a:r>
            <a:r>
              <a:rPr lang="en-US" b="0" i="0" dirty="0">
                <a:solidFill>
                  <a:srgbClr val="333333"/>
                </a:solidFill>
                <a:effectLst/>
                <a:latin typeface="Merriweather"/>
              </a:rPr>
              <a:t>: Every training example for the dialogue system is a story. This file contains multiple stories your bot is likely to experience with users. Based on these stories, Rasa’s dialogue management model is trained using a sequence model such as RNN.</a:t>
            </a:r>
          </a:p>
          <a:p>
            <a:pPr>
              <a:buFont typeface="+mj-lt"/>
              <a:buAutoNum type="arabicPeriod"/>
            </a:pPr>
            <a:endParaRPr lang="en-US" b="0" i="0" dirty="0">
              <a:solidFill>
                <a:srgbClr val="333333"/>
              </a:solidFill>
              <a:effectLst/>
              <a:latin typeface="Merriweather"/>
            </a:endParaRPr>
          </a:p>
          <a:p>
            <a:r>
              <a:rPr lang="en-US" b="1" i="0" dirty="0">
                <a:solidFill>
                  <a:srgbClr val="333333"/>
                </a:solidFill>
                <a:effectLst/>
                <a:latin typeface="Merriweather"/>
              </a:rPr>
              <a:t>Actions</a:t>
            </a:r>
            <a:r>
              <a:rPr lang="en-US" b="0" i="0" dirty="0">
                <a:solidFill>
                  <a:srgbClr val="333333"/>
                </a:solidFill>
                <a:effectLst/>
                <a:latin typeface="Merriweather"/>
              </a:rPr>
              <a:t>: There are mainly two types of actions we will be using in this projects:</a:t>
            </a:r>
          </a:p>
          <a:p>
            <a:pPr marL="742950" lvl="1" indent="-285750">
              <a:buFont typeface="+mj-lt"/>
              <a:buAutoNum type="arabicPeriod"/>
            </a:pPr>
            <a:r>
              <a:rPr lang="en-US" b="1" i="0" dirty="0">
                <a:solidFill>
                  <a:srgbClr val="333333"/>
                </a:solidFill>
                <a:effectLst/>
                <a:latin typeface="Merriweather"/>
              </a:rPr>
              <a:t>Utterance action: </a:t>
            </a:r>
            <a:r>
              <a:rPr lang="en-US" b="0" i="0" dirty="0">
                <a:solidFill>
                  <a:srgbClr val="333333"/>
                </a:solidFill>
                <a:effectLst/>
                <a:latin typeface="Merriweather"/>
              </a:rPr>
              <a:t>The bot just sends a text message to the user. For example: replying with a greet message, asking the location, </a:t>
            </a:r>
            <a:r>
              <a:rPr lang="en-US" b="0" i="0" dirty="0" err="1">
                <a:solidFill>
                  <a:srgbClr val="333333"/>
                </a:solidFill>
                <a:effectLst/>
                <a:latin typeface="Merriweather"/>
              </a:rPr>
              <a:t>etc</a:t>
            </a:r>
            <a:endParaRPr lang="en-US" b="0" i="0" dirty="0">
              <a:solidFill>
                <a:srgbClr val="333333"/>
              </a:solidFill>
              <a:effectLst/>
              <a:latin typeface="Merriweather"/>
            </a:endParaRPr>
          </a:p>
          <a:p>
            <a:pPr marL="742950" lvl="1" indent="-285750">
              <a:buFont typeface="+mj-lt"/>
              <a:buAutoNum type="arabicPeriod"/>
            </a:pPr>
            <a:r>
              <a:rPr lang="en-US" b="1" i="0" dirty="0">
                <a:solidFill>
                  <a:srgbClr val="333333"/>
                </a:solidFill>
                <a:effectLst/>
                <a:latin typeface="Merriweather"/>
              </a:rPr>
              <a:t>Custom actions</a:t>
            </a:r>
            <a:r>
              <a:rPr lang="en-US" b="0" i="0" dirty="0">
                <a:solidFill>
                  <a:srgbClr val="333333"/>
                </a:solidFill>
                <a:effectLst/>
                <a:latin typeface="Merriweather"/>
              </a:rPr>
              <a:t>: Actions such as querying the database, sending emails to the user, etc. If you want the bot to perform a custom action, you need to add that action in your domain file as well.</a:t>
            </a:r>
          </a:p>
          <a:p>
            <a:r>
              <a:rPr lang="en-US" b="0" i="0" dirty="0">
                <a:solidFill>
                  <a:srgbClr val="333333"/>
                </a:solidFill>
                <a:effectLst/>
                <a:latin typeface="Merriweather"/>
              </a:rPr>
              <a:t> </a:t>
            </a:r>
          </a:p>
        </p:txBody>
      </p:sp>
      <p:sp>
        <p:nvSpPr>
          <p:cNvPr id="5" name="Rectangle 4"/>
          <p:cNvSpPr/>
          <p:nvPr/>
        </p:nvSpPr>
        <p:spPr>
          <a:xfrm>
            <a:off x="768493" y="642802"/>
            <a:ext cx="184731" cy="369332"/>
          </a:xfrm>
          <a:prstGeom prst="rect">
            <a:avLst/>
          </a:prstGeom>
        </p:spPr>
        <p:txBody>
          <a:bodyPr wrap="none">
            <a:spAutoFit/>
          </a:bodyPr>
          <a:lstStyle/>
          <a:p>
            <a:endParaRPr lang="en-US" b="1" i="0" dirty="0">
              <a:solidFill>
                <a:srgbClr val="333333"/>
              </a:solidFill>
              <a:effectLst/>
              <a:latin typeface="Merriweather"/>
            </a:endParaRPr>
          </a:p>
        </p:txBody>
      </p:sp>
      <p:sp>
        <p:nvSpPr>
          <p:cNvPr id="6" name="TextBox 5"/>
          <p:cNvSpPr txBox="1"/>
          <p:nvPr/>
        </p:nvSpPr>
        <p:spPr>
          <a:xfrm>
            <a:off x="768493" y="868605"/>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Tree>
    <p:extLst>
      <p:ext uri="{BB962C8B-B14F-4D97-AF65-F5344CB8AC3E}">
        <p14:creationId xmlns:p14="http://schemas.microsoft.com/office/powerpoint/2010/main" val="190307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8509726" cy="510085"/>
          </a:xfrm>
        </p:spPr>
        <p:txBody>
          <a:bodyPr/>
          <a:lstStyle/>
          <a:p>
            <a:r>
              <a:rPr lang="en-US" dirty="0"/>
              <a:t>Dialogue-Flow Management</a:t>
            </a:r>
          </a:p>
        </p:txBody>
      </p:sp>
      <p:sp>
        <p:nvSpPr>
          <p:cNvPr id="4" name="Rectangle 3"/>
          <p:cNvSpPr/>
          <p:nvPr/>
        </p:nvSpPr>
        <p:spPr>
          <a:xfrm>
            <a:off x="798491" y="1349285"/>
            <a:ext cx="10728101" cy="4616648"/>
          </a:xfrm>
          <a:prstGeom prst="rect">
            <a:avLst/>
          </a:prstGeom>
        </p:spPr>
        <p:txBody>
          <a:bodyPr wrap="square">
            <a:spAutoFit/>
          </a:bodyPr>
          <a:lstStyle/>
          <a:p>
            <a:pPr algn="just">
              <a:buFont typeface="+mj-lt"/>
              <a:buAutoNum type="arabicPeriod"/>
            </a:pPr>
            <a:r>
              <a:rPr lang="en-US" sz="1400" b="1" i="0" dirty="0">
                <a:solidFill>
                  <a:srgbClr val="333333"/>
                </a:solidFill>
                <a:effectLst/>
                <a:latin typeface="Merriweather"/>
              </a:rPr>
              <a:t>Slots</a:t>
            </a:r>
            <a:r>
              <a:rPr lang="en-US" sz="1400" b="0" i="0" dirty="0">
                <a:solidFill>
                  <a:srgbClr val="333333"/>
                </a:solidFill>
                <a:effectLst/>
                <a:latin typeface="Merriweather"/>
              </a:rPr>
              <a:t>: These are 'objects' you want to '</a:t>
            </a:r>
            <a:r>
              <a:rPr lang="en-US" sz="1400" b="1" i="0" dirty="0">
                <a:solidFill>
                  <a:srgbClr val="333333"/>
                </a:solidFill>
                <a:effectLst/>
                <a:latin typeface="Merriweather"/>
              </a:rPr>
              <a:t>keep track of</a:t>
            </a:r>
            <a:r>
              <a:rPr lang="en-US" sz="1400" b="0" i="0" dirty="0">
                <a:solidFill>
                  <a:srgbClr val="333333"/>
                </a:solidFill>
                <a:effectLst/>
                <a:latin typeface="Merriweather"/>
              </a:rPr>
              <a:t>' during a conversation. For example, if a user says: ‘I want to book movie tickets for </a:t>
            </a:r>
            <a:r>
              <a:rPr lang="en-US" sz="1400" b="0" i="0" dirty="0" err="1">
                <a:solidFill>
                  <a:srgbClr val="333333"/>
                </a:solidFill>
                <a:effectLst/>
                <a:latin typeface="Merriweather"/>
              </a:rPr>
              <a:t>Raazi</a:t>
            </a:r>
            <a:r>
              <a:rPr lang="en-US" sz="1400" b="0" i="0" dirty="0">
                <a:solidFill>
                  <a:srgbClr val="333333"/>
                </a:solidFill>
                <a:effectLst/>
                <a:latin typeface="Merriweather"/>
              </a:rPr>
              <a:t>’, and the bots asks ‘For how many people?’, and the user responds 'Two'. Throughout this conversation, the bot needs to remember that ‘</a:t>
            </a:r>
            <a:r>
              <a:rPr lang="en-US" sz="1400" b="0" i="0" dirty="0" err="1">
                <a:solidFill>
                  <a:srgbClr val="333333"/>
                </a:solidFill>
                <a:effectLst/>
                <a:latin typeface="Merriweather"/>
              </a:rPr>
              <a:t>Raazi</a:t>
            </a:r>
            <a:r>
              <a:rPr lang="en-US" sz="1400" b="0" i="0" dirty="0">
                <a:solidFill>
                  <a:srgbClr val="333333"/>
                </a:solidFill>
                <a:effectLst/>
                <a:latin typeface="Merriweather"/>
              </a:rPr>
              <a:t>’ is the value of the entity </a:t>
            </a:r>
            <a:r>
              <a:rPr lang="en-US" sz="1400" b="0" i="0" dirty="0" err="1">
                <a:solidFill>
                  <a:srgbClr val="333333"/>
                </a:solidFill>
                <a:effectLst/>
                <a:latin typeface="Merriweather"/>
              </a:rPr>
              <a:t>movie_name</a:t>
            </a:r>
            <a:r>
              <a:rPr lang="en-US" sz="1400" b="0" i="0" dirty="0">
                <a:solidFill>
                  <a:srgbClr val="333333"/>
                </a:solidFill>
                <a:effectLst/>
                <a:latin typeface="Merriweather"/>
              </a:rPr>
              <a:t> and '2' is the value of the entity </a:t>
            </a:r>
            <a:r>
              <a:rPr lang="en-US" sz="1400" b="0" i="0" dirty="0" err="1">
                <a:solidFill>
                  <a:srgbClr val="333333"/>
                </a:solidFill>
                <a:effectLst/>
                <a:latin typeface="Merriweather"/>
              </a:rPr>
              <a:t>number_of_tickets</a:t>
            </a:r>
            <a:r>
              <a:rPr lang="en-US" sz="1400" b="0" i="0" dirty="0">
                <a:solidFill>
                  <a:srgbClr val="333333"/>
                </a:solidFill>
                <a:effectLst/>
                <a:latin typeface="Merriweather"/>
              </a:rPr>
              <a:t>, so it can be used to, for e.g., query a database. In other words, slots are the ‘memory’ of the bot. You can </a:t>
            </a:r>
            <a:r>
              <a:rPr lang="en-US" sz="1400" b="0" i="0" u="none" strike="noStrike" dirty="0">
                <a:solidFill>
                  <a:srgbClr val="337AB7"/>
                </a:solidFill>
                <a:effectLst/>
                <a:latin typeface="Merriweather"/>
                <a:hlinkClick r:id="rId2"/>
              </a:rPr>
              <a:t>read more about slots here</a:t>
            </a:r>
            <a:r>
              <a:rPr lang="en-US" sz="1400" b="0" i="0" dirty="0">
                <a:solidFill>
                  <a:srgbClr val="333333"/>
                </a:solidFill>
                <a:effectLst/>
                <a:latin typeface="Merriweather"/>
              </a:rPr>
              <a:t>.</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Intents (NLU layer)</a:t>
            </a:r>
            <a:r>
              <a:rPr lang="en-US" sz="1400" b="0" i="0" dirty="0">
                <a:solidFill>
                  <a:srgbClr val="333333"/>
                </a:solidFill>
                <a:effectLst/>
                <a:latin typeface="Merriweather"/>
              </a:rPr>
              <a:t>: These are strings (such as  'greet', '</a:t>
            </a:r>
            <a:r>
              <a:rPr lang="en-US" sz="1400" b="0" i="0" dirty="0" err="1">
                <a:solidFill>
                  <a:srgbClr val="333333"/>
                </a:solidFill>
                <a:effectLst/>
                <a:latin typeface="Merriweather"/>
              </a:rPr>
              <a:t>weather_search</a:t>
            </a:r>
            <a:r>
              <a:rPr lang="en-US" sz="1400" b="0" i="0" dirty="0">
                <a:solidFill>
                  <a:srgbClr val="333333"/>
                </a:solidFill>
                <a:effectLst/>
                <a:latin typeface="Merriweather"/>
              </a:rPr>
              <a:t>'), which describe what the user (probably) intends to say. Intents are extracted using typical machine learning classifiers.</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Entities (NLU Layer):</a:t>
            </a:r>
            <a:r>
              <a:rPr lang="en-US" sz="1400" b="0" i="0" dirty="0">
                <a:solidFill>
                  <a:srgbClr val="333333"/>
                </a:solidFill>
                <a:effectLst/>
                <a:latin typeface="Merriweather"/>
              </a:rPr>
              <a:t> As you have already seen, entities are extracted using models such as (</a:t>
            </a:r>
            <a:r>
              <a:rPr lang="en-US" sz="1400" b="0" i="0" dirty="0" err="1">
                <a:solidFill>
                  <a:srgbClr val="333333"/>
                </a:solidFill>
                <a:effectLst/>
                <a:latin typeface="Merriweather"/>
              </a:rPr>
              <a:t>sklearn</a:t>
            </a:r>
            <a:r>
              <a:rPr lang="en-US" sz="1400" b="0" i="0" dirty="0">
                <a:solidFill>
                  <a:srgbClr val="333333"/>
                </a:solidFill>
                <a:effectLst/>
                <a:latin typeface="Merriweather"/>
              </a:rPr>
              <a:t>) CRF, </a:t>
            </a:r>
            <a:r>
              <a:rPr lang="en-US" sz="1400" b="0" i="0" dirty="0" err="1">
                <a:solidFill>
                  <a:srgbClr val="333333"/>
                </a:solidFill>
                <a:effectLst/>
                <a:latin typeface="Merriweather"/>
              </a:rPr>
              <a:t>spaCy</a:t>
            </a:r>
            <a:r>
              <a:rPr lang="en-US" sz="1400" b="0" i="0" dirty="0">
                <a:solidFill>
                  <a:srgbClr val="333333"/>
                </a:solidFill>
                <a:effectLst/>
                <a:latin typeface="Merriweather"/>
              </a:rPr>
              <a:t> etc. In most cases, </a:t>
            </a:r>
            <a:r>
              <a:rPr lang="en-US" sz="1400" b="1" i="0" dirty="0">
                <a:solidFill>
                  <a:srgbClr val="333333"/>
                </a:solidFill>
                <a:effectLst/>
                <a:latin typeface="Merriweather"/>
              </a:rPr>
              <a:t>entities are stored in slots</a:t>
            </a:r>
            <a:r>
              <a:rPr lang="en-US" sz="1400" b="0" i="0" dirty="0">
                <a:solidFill>
                  <a:srgbClr val="333333"/>
                </a:solidFill>
                <a:effectLst/>
                <a:latin typeface="Merriweather"/>
              </a:rPr>
              <a:t>; in cases when the entity is irrelevant for the dialogue flow, you don't need to assign it a slot (e.g. the name of the user).</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Templates:</a:t>
            </a:r>
            <a:r>
              <a:rPr lang="en-US" sz="1400" b="0" i="0" dirty="0">
                <a:solidFill>
                  <a:srgbClr val="333333"/>
                </a:solidFill>
                <a:effectLst/>
                <a:latin typeface="Merriweather"/>
              </a:rPr>
              <a:t>  Templates define how the bot will utter a statement. For example, if the bot wants to ask for cuisine preference, the template can define how the bot can ask it: ‘What kind of cuisine would you like’, ‘Specify your cuisine preference’, etc. All these can be specified in the template section of the domain file. A random response from the template is picked so that your bot doesn’t sound robotic or bland.</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Actions:</a:t>
            </a:r>
            <a:r>
              <a:rPr lang="en-US" sz="1400" b="0" i="0" dirty="0">
                <a:solidFill>
                  <a:srgbClr val="333333"/>
                </a:solidFill>
                <a:effectLst/>
                <a:latin typeface="Merriweather"/>
              </a:rPr>
              <a:t> The 'actions' component enlists all the actions the bot can do - uttering a text message such as "Hi", looking up a database, making an API call, asking a question to the user etc. For example, an action named as '</a:t>
            </a:r>
            <a:r>
              <a:rPr lang="en-US" sz="1400" b="0" i="0" dirty="0" err="1">
                <a:solidFill>
                  <a:srgbClr val="333333"/>
                </a:solidFill>
                <a:effectLst/>
                <a:latin typeface="Merriweather"/>
              </a:rPr>
              <a:t>actions.ActionSearchRestaurants</a:t>
            </a:r>
            <a:r>
              <a:rPr lang="en-US" sz="1400" b="0" i="0" dirty="0">
                <a:solidFill>
                  <a:srgbClr val="333333"/>
                </a:solidFill>
                <a:effectLst/>
                <a:latin typeface="Merriweather"/>
              </a:rPr>
              <a:t>' could look up a restaurant database to search for the restaurants given entities such as location and cuisine preferences. In this case, it looks up the '</a:t>
            </a:r>
            <a:r>
              <a:rPr lang="en-US" sz="1400" b="0" i="0" dirty="0" err="1">
                <a:solidFill>
                  <a:srgbClr val="333333"/>
                </a:solidFill>
                <a:effectLst/>
                <a:latin typeface="Merriweather"/>
              </a:rPr>
              <a:t>ActionSearchRestaurants</a:t>
            </a:r>
            <a:r>
              <a:rPr lang="en-US" sz="1400" b="0" i="0" dirty="0">
                <a:solidFill>
                  <a:srgbClr val="333333"/>
                </a:solidFill>
                <a:effectLst/>
                <a:latin typeface="Merriweather"/>
              </a:rPr>
              <a:t>' class in the "actions.py" module.</a:t>
            </a:r>
          </a:p>
        </p:txBody>
      </p:sp>
      <p:sp>
        <p:nvSpPr>
          <p:cNvPr id="6" name="TextBox 5"/>
          <p:cNvSpPr txBox="1"/>
          <p:nvPr/>
        </p:nvSpPr>
        <p:spPr>
          <a:xfrm>
            <a:off x="798491" y="764510"/>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Tree>
    <p:extLst>
      <p:ext uri="{BB962C8B-B14F-4D97-AF65-F5344CB8AC3E}">
        <p14:creationId xmlns:p14="http://schemas.microsoft.com/office/powerpoint/2010/main" val="4271306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239" y="2923505"/>
            <a:ext cx="11323293" cy="923330"/>
          </a:xfrm>
          <a:prstGeom prst="rect">
            <a:avLst/>
          </a:prstGeom>
          <a:noFill/>
        </p:spPr>
        <p:txBody>
          <a:bodyPr wrap="square" rtlCol="0">
            <a:spAutoFit/>
          </a:bodyPr>
          <a:lstStyle/>
          <a:p>
            <a:pPr algn="ctr"/>
            <a:r>
              <a:rPr lang="en-US" sz="5400" dirty="0">
                <a:latin typeface="Gill Sans MT" panose="020B0502020104020203" pitchFamily="34" charset="0"/>
              </a:rPr>
              <a:t>Thank You !</a:t>
            </a:r>
          </a:p>
        </p:txBody>
      </p:sp>
    </p:spTree>
    <p:extLst>
      <p:ext uri="{BB962C8B-B14F-4D97-AF65-F5344CB8AC3E}">
        <p14:creationId xmlns:p14="http://schemas.microsoft.com/office/powerpoint/2010/main" val="304736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850900" y="6356351"/>
            <a:ext cx="2743200" cy="365125"/>
          </a:xfrm>
          <a:prstGeom prst="rect">
            <a:avLst/>
          </a:prstGeom>
        </p:spPr>
        <p:txBody>
          <a:bodyPr/>
          <a:lstStyle/>
          <a:p>
            <a:fld id="{396593F5-6942-624B-8688-4BABC64E2CFF}" type="datetime1">
              <a:rPr lang="en-IN">
                <a:latin typeface="Proxima Nova Rg" pitchFamily="50" charset="0"/>
              </a:rPr>
              <a:t>08-07-2020</a:t>
            </a:fld>
            <a:endParaRPr lang="en-IN"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8623300" y="6356351"/>
            <a:ext cx="2743200" cy="365125"/>
          </a:xfrm>
          <a:prstGeom prst="rect">
            <a:avLst/>
          </a:prstGeom>
        </p:spPr>
        <p:txBody>
          <a:bodyPr/>
          <a:lstStyle/>
          <a:p>
            <a:pPr algn="r"/>
            <a:fld id="{273EEA2F-D825-49D3-9C25-497F06EFD3F7}" type="slidenum">
              <a:rPr lang="en-IN">
                <a:latin typeface="Proxima Nova Rg" pitchFamily="50" charset="0"/>
              </a:rPr>
              <a:pPr algn="r"/>
              <a:t>3</a:t>
            </a:fld>
            <a:endParaRPr lang="en-IN"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850900" y="873209"/>
            <a:ext cx="5909891" cy="666786"/>
          </a:xfrm>
          <a:prstGeom prst="rect">
            <a:avLst/>
          </a:prstGeom>
          <a:noFill/>
        </p:spPr>
        <p:txBody>
          <a:bodyPr wrap="square" rtlCol="0">
            <a:spAutoFit/>
          </a:bodyPr>
          <a:lstStyle/>
          <a:p>
            <a:r>
              <a:rPr lang="x-none" sz="3733" dirty="0">
                <a:solidFill>
                  <a:schemeClr val="bg1"/>
                </a:solidFill>
              </a:rPr>
              <a:t>Today’s Agenda</a:t>
            </a:r>
            <a:endParaRPr lang="en-US" sz="3733" dirty="0">
              <a:solidFill>
                <a:schemeClr val="bg1"/>
              </a:solidFill>
            </a:endParaRPr>
          </a:p>
        </p:txBody>
      </p:sp>
      <p:sp>
        <p:nvSpPr>
          <p:cNvPr id="4" name="Rectangle 3"/>
          <p:cNvSpPr/>
          <p:nvPr/>
        </p:nvSpPr>
        <p:spPr>
          <a:xfrm>
            <a:off x="1364323" y="2173587"/>
            <a:ext cx="8603180" cy="2554930"/>
          </a:xfrm>
          <a:prstGeom prst="rect">
            <a:avLst/>
          </a:prstGeom>
        </p:spPr>
        <p:txBody>
          <a:bodyPr wrap="square">
            <a:spAutoFit/>
          </a:bodyPr>
          <a:lstStyle/>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What are chatbots?</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Subparts of Chatbot </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RASA Installation</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RASA Architecture</a:t>
            </a:r>
          </a:p>
          <a:p>
            <a:pPr marL="76198" lvl="1" indent="-457189">
              <a:buFont typeface="Wingdings" panose="05000000000000000000" pitchFamily="2" charset="2"/>
              <a:buChar char="§"/>
            </a:pPr>
            <a:r>
              <a:rPr lang="en-US" sz="2667" dirty="0">
                <a:solidFill>
                  <a:schemeClr val="bg1"/>
                </a:solidFill>
                <a:latin typeface="Proxima Nova Light" panose="02000506030000020004" pitchFamily="2" charset="77"/>
              </a:rPr>
              <a:t>Natural Language Understanding </a:t>
            </a:r>
          </a:p>
          <a:p>
            <a:pPr marL="76198" lvl="1" indent="-457189">
              <a:buFont typeface="Wingdings" panose="05000000000000000000" pitchFamily="2" charset="2"/>
              <a:buChar char="§"/>
            </a:pPr>
            <a:r>
              <a:rPr lang="en-US" sz="2667" dirty="0">
                <a:solidFill>
                  <a:schemeClr val="bg1"/>
                </a:solidFill>
                <a:latin typeface="Proxima Nova Light" panose="02000506030000020004" pitchFamily="2" charset="77"/>
              </a:rPr>
              <a:t>Dialogue Management system</a:t>
            </a:r>
          </a:p>
        </p:txBody>
      </p:sp>
    </p:spTree>
    <p:extLst>
      <p:ext uri="{BB962C8B-B14F-4D97-AF65-F5344CB8AC3E}">
        <p14:creationId xmlns:p14="http://schemas.microsoft.com/office/powerpoint/2010/main" val="63359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Chatbots: Introduction</a:t>
            </a:r>
            <a:endParaRPr lang="en-US" dirty="0"/>
          </a:p>
        </p:txBody>
      </p:sp>
      <p:pic>
        <p:nvPicPr>
          <p:cNvPr id="4" name="Picture 2" descr="Image result for chatbot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145" t="10516" r="13827" b="8082"/>
          <a:stretch/>
        </p:blipFill>
        <p:spPr bwMode="auto">
          <a:xfrm>
            <a:off x="8551573" y="1048598"/>
            <a:ext cx="2421227" cy="20241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4932" y="1599006"/>
            <a:ext cx="6920248" cy="923330"/>
          </a:xfrm>
          <a:prstGeom prst="rect">
            <a:avLst/>
          </a:prstGeom>
        </p:spPr>
        <p:txBody>
          <a:bodyPr wrap="square">
            <a:spAutoFit/>
          </a:bodyPr>
          <a:lstStyle/>
          <a:p>
            <a:pPr algn="ctr"/>
            <a:r>
              <a:rPr lang="en-US" dirty="0"/>
              <a:t>“ Chatbots are computer programs that maintain a conversation with a user in natural language, understand the user’s intent and send responses based on the organization’s business rules and data “</a:t>
            </a:r>
          </a:p>
        </p:txBody>
      </p:sp>
      <p:sp>
        <p:nvSpPr>
          <p:cNvPr id="6" name="Rectangle 5"/>
          <p:cNvSpPr/>
          <p:nvPr/>
        </p:nvSpPr>
        <p:spPr>
          <a:xfrm>
            <a:off x="974932" y="3191676"/>
            <a:ext cx="2747034" cy="369332"/>
          </a:xfrm>
          <a:prstGeom prst="rect">
            <a:avLst/>
          </a:prstGeom>
        </p:spPr>
        <p:txBody>
          <a:bodyPr wrap="none">
            <a:spAutoFit/>
          </a:bodyPr>
          <a:lstStyle/>
          <a:p>
            <a:r>
              <a:rPr lang="en-US" b="1" dirty="0"/>
              <a:t>Building blocks of chatbots</a:t>
            </a:r>
          </a:p>
        </p:txBody>
      </p:sp>
      <p:pic>
        <p:nvPicPr>
          <p:cNvPr id="7" name="Picture 4" descr="Image result for fronten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7689" y="3875914"/>
            <a:ext cx="1129763" cy="11297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17752" y="5121275"/>
            <a:ext cx="3061393" cy="954107"/>
          </a:xfrm>
          <a:prstGeom prst="rect">
            <a:avLst/>
          </a:prstGeom>
        </p:spPr>
        <p:txBody>
          <a:bodyPr wrap="square">
            <a:spAutoFit/>
          </a:bodyPr>
          <a:lstStyle/>
          <a:p>
            <a:pPr algn="ctr"/>
            <a:r>
              <a:rPr lang="en-US" sz="1400" dirty="0"/>
              <a:t>A </a:t>
            </a:r>
            <a:r>
              <a:rPr lang="en-US" sz="1400" b="1" dirty="0"/>
              <a:t>front-end interface</a:t>
            </a:r>
            <a:r>
              <a:rPr lang="en-US" sz="1400" dirty="0"/>
              <a:t>, which connects to a messaging applications such as Facebook Messenger or Slack, through which users interact with the chatbot.</a:t>
            </a:r>
          </a:p>
        </p:txBody>
      </p:sp>
      <p:pic>
        <p:nvPicPr>
          <p:cNvPr id="9" name="Picture 6" descr="Image result for natural language understand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3324" y="3373926"/>
            <a:ext cx="1343263" cy="87644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83033" y="4539621"/>
            <a:ext cx="3243844" cy="1815882"/>
          </a:xfrm>
          <a:prstGeom prst="rect">
            <a:avLst/>
          </a:prstGeom>
        </p:spPr>
        <p:txBody>
          <a:bodyPr wrap="square">
            <a:spAutoFit/>
          </a:bodyPr>
          <a:lstStyle/>
          <a:p>
            <a:pPr algn="ctr"/>
            <a:r>
              <a:rPr lang="en-US" sz="1400" b="1" dirty="0"/>
              <a:t>Natural language Understanding</a:t>
            </a:r>
            <a:r>
              <a:rPr lang="en-US" sz="1400" dirty="0"/>
              <a:t>, responsible for recognizing the user’s intent. This element uses natural language processing and machine learning to parse user messages, collect relevant parameters from words and sentences, and map those to actions to take</a:t>
            </a:r>
          </a:p>
        </p:txBody>
      </p:sp>
      <p:pic>
        <p:nvPicPr>
          <p:cNvPr id="11" name="Picture 10" descr="Image result for natural language understandi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8092" y="3636274"/>
            <a:ext cx="1228188" cy="12281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290869" y="5121275"/>
            <a:ext cx="2784962" cy="1169551"/>
          </a:xfrm>
          <a:prstGeom prst="rect">
            <a:avLst/>
          </a:prstGeom>
        </p:spPr>
        <p:txBody>
          <a:bodyPr wrap="square">
            <a:spAutoFit/>
          </a:bodyPr>
          <a:lstStyle/>
          <a:p>
            <a:pPr algn="ctr"/>
            <a:r>
              <a:rPr lang="en-US" sz="1400" b="1" dirty="0"/>
              <a:t>Dialogue Management</a:t>
            </a:r>
            <a:r>
              <a:rPr lang="en-US" sz="1400" dirty="0"/>
              <a:t>, manages the dialogue by maintaining a representation of the conversational logic and keeping track of context. </a:t>
            </a:r>
          </a:p>
        </p:txBody>
      </p:sp>
    </p:spTree>
    <p:extLst>
      <p:ext uri="{BB962C8B-B14F-4D97-AF65-F5344CB8AC3E}">
        <p14:creationId xmlns:p14="http://schemas.microsoft.com/office/powerpoint/2010/main" val="121538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Evolution of a chatbot</a:t>
            </a:r>
          </a:p>
        </p:txBody>
      </p:sp>
      <p:pic>
        <p:nvPicPr>
          <p:cNvPr id="4" name="Picture 3"/>
          <p:cNvPicPr>
            <a:picLocks noChangeAspect="1"/>
          </p:cNvPicPr>
          <p:nvPr/>
        </p:nvPicPr>
        <p:blipFill>
          <a:blip r:embed="rId2"/>
          <a:stretch>
            <a:fillRect/>
          </a:stretch>
        </p:blipFill>
        <p:spPr>
          <a:xfrm>
            <a:off x="515155" y="1566228"/>
            <a:ext cx="11324074" cy="3984566"/>
          </a:xfrm>
          <a:prstGeom prst="rect">
            <a:avLst/>
          </a:prstGeom>
        </p:spPr>
      </p:pic>
    </p:spTree>
    <p:extLst>
      <p:ext uri="{BB962C8B-B14F-4D97-AF65-F5344CB8AC3E}">
        <p14:creationId xmlns:p14="http://schemas.microsoft.com/office/powerpoint/2010/main" val="44637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2" name="Rectangle 1">
            <a:extLst>
              <a:ext uri="{FF2B5EF4-FFF2-40B4-BE49-F238E27FC236}">
                <a16:creationId xmlns:a16="http://schemas.microsoft.com/office/drawing/2014/main" id="{8E5E92E2-715E-4239-B20B-3256498628F0}"/>
              </a:ext>
            </a:extLst>
          </p:cNvPr>
          <p:cNvSpPr/>
          <p:nvPr/>
        </p:nvSpPr>
        <p:spPr>
          <a:xfrm>
            <a:off x="769033" y="1194806"/>
            <a:ext cx="10696135" cy="646331"/>
          </a:xfrm>
          <a:prstGeom prst="rect">
            <a:avLst/>
          </a:prstGeom>
        </p:spPr>
        <p:txBody>
          <a:bodyPr wrap="square">
            <a:spAutoFit/>
          </a:bodyPr>
          <a:lstStyle/>
          <a:p>
            <a:r>
              <a:rPr lang="en-US" dirty="0">
                <a:solidFill>
                  <a:srgbClr val="333333"/>
                </a:solidFill>
                <a:latin typeface="Merriweather"/>
              </a:rPr>
              <a:t>The main purpose of the bot is to help users discover restaurants quickly and efficiently and to provide a good restaurant discovery experience. </a:t>
            </a:r>
            <a:endParaRPr lang="en-IN" dirty="0"/>
          </a:p>
        </p:txBody>
      </p:sp>
      <p:sp>
        <p:nvSpPr>
          <p:cNvPr id="7" name="Rectangle 6">
            <a:extLst>
              <a:ext uri="{FF2B5EF4-FFF2-40B4-BE49-F238E27FC236}">
                <a16:creationId xmlns:a16="http://schemas.microsoft.com/office/drawing/2014/main" id="{2ED5DB29-E4C0-4356-935D-5A40EDA7FC21}"/>
              </a:ext>
            </a:extLst>
          </p:cNvPr>
          <p:cNvSpPr/>
          <p:nvPr/>
        </p:nvSpPr>
        <p:spPr>
          <a:xfrm>
            <a:off x="769032" y="2274838"/>
            <a:ext cx="10696135" cy="193899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333333"/>
                </a:solidFill>
                <a:latin typeface="Merriweather"/>
              </a:rPr>
              <a:t>Foodie works </a:t>
            </a:r>
            <a:r>
              <a:rPr lang="en-US" sz="2000" b="1" dirty="0">
                <a:solidFill>
                  <a:srgbClr val="333333"/>
                </a:solidFill>
                <a:latin typeface="Merriweather"/>
              </a:rPr>
              <a:t>only in Tier-1 and Tier-2 cities</a:t>
            </a:r>
            <a:r>
              <a:rPr lang="en-US" sz="2000" dirty="0">
                <a:solidFill>
                  <a:srgbClr val="333333"/>
                </a:solidFill>
                <a:latin typeface="Merriweather"/>
              </a:rPr>
              <a:t>. You can use the </a:t>
            </a:r>
            <a:r>
              <a:rPr lang="en-US" sz="2000" dirty="0">
                <a:solidFill>
                  <a:srgbClr val="337AB7"/>
                </a:solidFill>
                <a:latin typeface="Merriweather"/>
                <a:hlinkClick r:id="rId2"/>
              </a:rPr>
              <a:t>current HRA classification of the cities from here</a:t>
            </a:r>
            <a:r>
              <a:rPr lang="en-US" sz="2000" dirty="0">
                <a:solidFill>
                  <a:srgbClr val="333333"/>
                </a:solidFill>
                <a:latin typeface="Merriweather"/>
              </a:rPr>
              <a:t>. Under the section 'current classification' on this page, the table categorizes cities as X, Y and Z. Consider 'X ' cities as tier-1 and 'Y' as tier-2. </a:t>
            </a:r>
          </a:p>
          <a:p>
            <a:pPr marL="285750" indent="-285750">
              <a:buFont typeface="Arial" panose="020B0604020202020204" pitchFamily="34" charset="0"/>
              <a:buChar char="•"/>
            </a:pPr>
            <a:endParaRPr lang="en-US" sz="2000" dirty="0">
              <a:solidFill>
                <a:srgbClr val="333333"/>
              </a:solidFill>
              <a:latin typeface="Merriweather"/>
            </a:endParaRPr>
          </a:p>
          <a:p>
            <a:pPr marL="285750" indent="-285750">
              <a:buFont typeface="Arial" panose="020B0604020202020204" pitchFamily="34" charset="0"/>
              <a:buChar char="•"/>
            </a:pPr>
            <a:r>
              <a:rPr lang="en-US" sz="2000" dirty="0">
                <a:solidFill>
                  <a:srgbClr val="333333"/>
                </a:solidFill>
                <a:latin typeface="Merriweather"/>
              </a:rPr>
              <a:t>The bot should be able to </a:t>
            </a:r>
            <a:r>
              <a:rPr lang="en-US" sz="2000" b="1" dirty="0">
                <a:solidFill>
                  <a:srgbClr val="333333"/>
                </a:solidFill>
                <a:latin typeface="Merriweather"/>
              </a:rPr>
              <a:t>identify common synonyms</a:t>
            </a:r>
            <a:r>
              <a:rPr lang="en-US" sz="2000" dirty="0">
                <a:solidFill>
                  <a:srgbClr val="333333"/>
                </a:solidFill>
                <a:latin typeface="Merriweather"/>
              </a:rPr>
              <a:t> of city names, such as Bangalore/Bengaluru, Mumbai/Bombay etc.</a:t>
            </a:r>
            <a:endParaRPr lang="en-US" sz="2000" b="0" i="0" dirty="0">
              <a:solidFill>
                <a:srgbClr val="333333"/>
              </a:solidFill>
              <a:effectLst/>
              <a:latin typeface="Merriweather"/>
            </a:endParaRPr>
          </a:p>
        </p:txBody>
      </p:sp>
      <p:sp>
        <p:nvSpPr>
          <p:cNvPr id="10" name="Rectangle 9">
            <a:extLst>
              <a:ext uri="{FF2B5EF4-FFF2-40B4-BE49-F238E27FC236}">
                <a16:creationId xmlns:a16="http://schemas.microsoft.com/office/drawing/2014/main" id="{C492668D-27BA-4EB8-8C07-87856F2E0638}"/>
              </a:ext>
            </a:extLst>
          </p:cNvPr>
          <p:cNvSpPr/>
          <p:nvPr/>
        </p:nvSpPr>
        <p:spPr>
          <a:xfrm>
            <a:off x="1560286" y="4923409"/>
            <a:ext cx="9071428" cy="707886"/>
          </a:xfrm>
          <a:prstGeom prst="rect">
            <a:avLst/>
          </a:prstGeom>
        </p:spPr>
        <p:txBody>
          <a:bodyPr wrap="square">
            <a:spAutoFit/>
          </a:bodyPr>
          <a:lstStyle/>
          <a:p>
            <a:pPr algn="ctr"/>
            <a:r>
              <a:rPr lang="en-US" sz="2000" dirty="0">
                <a:solidFill>
                  <a:srgbClr val="FF0000"/>
                </a:solidFill>
                <a:latin typeface="Merriweather"/>
              </a:rPr>
              <a:t>Your chatbot should provide results for tier-1 and tier-2 cities only, while for tier-3 cities, it should reply back with something like "We do not operate in that area yet".</a:t>
            </a:r>
            <a:endParaRPr lang="en-IN" sz="2000" dirty="0">
              <a:solidFill>
                <a:srgbClr val="FF0000"/>
              </a:solidFill>
            </a:endParaRPr>
          </a:p>
        </p:txBody>
      </p:sp>
    </p:spTree>
    <p:extLst>
      <p:ext uri="{BB962C8B-B14F-4D97-AF65-F5344CB8AC3E}">
        <p14:creationId xmlns:p14="http://schemas.microsoft.com/office/powerpoint/2010/main" val="71230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4" name="Rectangle 3">
            <a:extLst>
              <a:ext uri="{FF2B5EF4-FFF2-40B4-BE49-F238E27FC236}">
                <a16:creationId xmlns:a16="http://schemas.microsoft.com/office/drawing/2014/main" id="{08D7D3A8-C799-4402-83B4-A86A6CA0182A}"/>
              </a:ext>
            </a:extLst>
          </p:cNvPr>
          <p:cNvSpPr/>
          <p:nvPr/>
        </p:nvSpPr>
        <p:spPr>
          <a:xfrm>
            <a:off x="708073" y="1514180"/>
            <a:ext cx="10775853" cy="4093428"/>
          </a:xfrm>
          <a:prstGeom prst="rect">
            <a:avLst/>
          </a:prstGeom>
        </p:spPr>
        <p:txBody>
          <a:bodyPr wrap="square">
            <a:spAutoFit/>
          </a:bodyPr>
          <a:lstStyle/>
          <a:p>
            <a:pPr>
              <a:buFont typeface="+mj-lt"/>
              <a:buAutoNum type="arabicPeriod"/>
            </a:pPr>
            <a:r>
              <a:rPr lang="en-US" sz="2000" b="1" dirty="0">
                <a:solidFill>
                  <a:srgbClr val="FF0000"/>
                </a:solidFill>
                <a:latin typeface="Gill Sans MT" panose="020B0502020104020203" pitchFamily="34" charset="0"/>
              </a:rPr>
              <a:t>NLU training</a:t>
            </a:r>
            <a:r>
              <a:rPr lang="en-US" sz="2000" dirty="0">
                <a:solidFill>
                  <a:srgbClr val="333333"/>
                </a:solidFill>
                <a:latin typeface="Gill Sans MT" panose="020B0502020104020203" pitchFamily="34" charset="0"/>
              </a:rPr>
              <a:t>: You can use rasa-</a:t>
            </a:r>
            <a:r>
              <a:rPr lang="en-US" sz="2000" dirty="0" err="1">
                <a:solidFill>
                  <a:srgbClr val="333333"/>
                </a:solidFill>
                <a:latin typeface="Gill Sans MT" panose="020B0502020104020203" pitchFamily="34" charset="0"/>
              </a:rPr>
              <a:t>nlu</a:t>
            </a:r>
            <a:r>
              <a:rPr lang="en-US" sz="2000" dirty="0">
                <a:solidFill>
                  <a:srgbClr val="333333"/>
                </a:solidFill>
                <a:latin typeface="Gill Sans MT" panose="020B0502020104020203" pitchFamily="34" charset="0"/>
              </a:rPr>
              <a:t>-trainer to create more training examples for entities and intents. Try using regex features and synonyms for extracting entities.</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Build actions for the bot</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Read through the Zomato API documentation to extract the features such as the average price for two people and restaurant’s user rating. You also need to build an ‘action’ for sending emails from Python.</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Creating more stories:</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Use train_online.py file to create more stories. Refer to the sample conversational stories provided above.  Your bot will be evaluated on something similar to the test stories shared.</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Deployment (Optional):</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Deploy the model on Slack. You can create a new workspace or deploy it on an existing workspace (if you already use Slack).</a:t>
            </a:r>
            <a:endParaRPr lang="en-US" sz="2000" b="0" i="0" dirty="0">
              <a:solidFill>
                <a:srgbClr val="333333"/>
              </a:solidFill>
              <a:effectLst/>
              <a:latin typeface="Gill Sans MT" panose="020B0502020104020203" pitchFamily="34" charset="0"/>
            </a:endParaRPr>
          </a:p>
        </p:txBody>
      </p:sp>
    </p:spTree>
    <p:extLst>
      <p:ext uri="{BB962C8B-B14F-4D97-AF65-F5344CB8AC3E}">
        <p14:creationId xmlns:p14="http://schemas.microsoft.com/office/powerpoint/2010/main" val="117664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9556648" cy="510085"/>
          </a:xfrm>
        </p:spPr>
        <p:txBody>
          <a:bodyPr/>
          <a:lstStyle/>
          <a:p>
            <a:r>
              <a:rPr lang="en-US" b="1" dirty="0"/>
              <a:t>Getting Started with Rasa</a:t>
            </a:r>
          </a:p>
        </p:txBody>
      </p:sp>
      <p:sp>
        <p:nvSpPr>
          <p:cNvPr id="4" name="Rectangle 3"/>
          <p:cNvSpPr/>
          <p:nvPr/>
        </p:nvSpPr>
        <p:spPr>
          <a:xfrm>
            <a:off x="353189" y="1195836"/>
            <a:ext cx="11237843" cy="646331"/>
          </a:xfrm>
          <a:prstGeom prst="rect">
            <a:avLst/>
          </a:prstGeom>
        </p:spPr>
        <p:txBody>
          <a:bodyPr wrap="square">
            <a:spAutoFit/>
          </a:bodyPr>
          <a:lstStyle/>
          <a:p>
            <a:pPr algn="ctr"/>
            <a:r>
              <a:rPr lang="en-US" b="0" i="0" dirty="0">
                <a:solidFill>
                  <a:srgbClr val="333333"/>
                </a:solidFill>
                <a:effectLst/>
                <a:latin typeface="Merriweather"/>
              </a:rPr>
              <a:t> </a:t>
            </a:r>
            <a:r>
              <a:rPr lang="en-US" b="1" i="0" dirty="0">
                <a:solidFill>
                  <a:srgbClr val="333333"/>
                </a:solidFill>
                <a:effectLst/>
                <a:latin typeface="Merriweather"/>
              </a:rPr>
              <a:t>Rasa NLU</a:t>
            </a:r>
            <a:r>
              <a:rPr lang="en-US" b="0" i="0" dirty="0">
                <a:solidFill>
                  <a:srgbClr val="333333"/>
                </a:solidFill>
                <a:effectLst/>
                <a:latin typeface="Merriweather"/>
              </a:rPr>
              <a:t> and </a:t>
            </a:r>
            <a:r>
              <a:rPr lang="en-US" b="1" i="0" dirty="0">
                <a:solidFill>
                  <a:srgbClr val="333333"/>
                </a:solidFill>
                <a:effectLst/>
                <a:latin typeface="Merriweather"/>
              </a:rPr>
              <a:t>Rasa Core</a:t>
            </a:r>
            <a:r>
              <a:rPr lang="en-US" b="0" i="0" dirty="0">
                <a:solidFill>
                  <a:srgbClr val="333333"/>
                </a:solidFill>
                <a:effectLst/>
                <a:latin typeface="Merriweather"/>
              </a:rPr>
              <a:t> are two open source libraries for building conversational agents. </a:t>
            </a:r>
            <a:r>
              <a:rPr lang="en-US" b="1" i="0" dirty="0">
                <a:solidFill>
                  <a:srgbClr val="333333"/>
                </a:solidFill>
                <a:effectLst/>
                <a:latin typeface="Merriweather"/>
              </a:rPr>
              <a:t>Rasa NLU</a:t>
            </a:r>
            <a:r>
              <a:rPr lang="en-US" b="0" i="0" dirty="0">
                <a:solidFill>
                  <a:srgbClr val="333333"/>
                </a:solidFill>
                <a:effectLst/>
                <a:latin typeface="Merriweather"/>
              </a:rPr>
              <a:t> is the tool used for </a:t>
            </a:r>
            <a:r>
              <a:rPr lang="en-US" b="1" i="0" dirty="0">
                <a:solidFill>
                  <a:srgbClr val="333333"/>
                </a:solidFill>
                <a:effectLst/>
                <a:latin typeface="Merriweather"/>
              </a:rPr>
              <a:t>intent classification</a:t>
            </a:r>
            <a:r>
              <a:rPr lang="en-US" b="0" i="0" dirty="0">
                <a:solidFill>
                  <a:srgbClr val="333333"/>
                </a:solidFill>
                <a:effectLst/>
                <a:latin typeface="Merriweather"/>
              </a:rPr>
              <a:t> and </a:t>
            </a:r>
            <a:r>
              <a:rPr lang="en-US" b="1" i="0" dirty="0">
                <a:solidFill>
                  <a:srgbClr val="333333"/>
                </a:solidFill>
                <a:effectLst/>
                <a:latin typeface="Merriweather"/>
              </a:rPr>
              <a:t>entity extraction</a:t>
            </a:r>
            <a:r>
              <a:rPr lang="en-US" b="0" i="0" dirty="0">
                <a:solidFill>
                  <a:srgbClr val="333333"/>
                </a:solidFill>
                <a:effectLst/>
                <a:latin typeface="Merriweather"/>
              </a:rPr>
              <a:t>.</a:t>
            </a:r>
            <a:endParaRPr lang="en-US" dirty="0"/>
          </a:p>
        </p:txBody>
      </p:sp>
      <p:pic>
        <p:nvPicPr>
          <p:cNvPr id="5"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902" y="2174991"/>
            <a:ext cx="9486415" cy="3177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52065" y="5962765"/>
            <a:ext cx="3840090" cy="369332"/>
          </a:xfrm>
          <a:prstGeom prst="rect">
            <a:avLst/>
          </a:prstGeom>
        </p:spPr>
        <p:txBody>
          <a:bodyPr wrap="none">
            <a:spAutoFit/>
          </a:bodyPr>
          <a:lstStyle/>
          <a:p>
            <a:r>
              <a:rPr lang="en-US" dirty="0">
                <a:hlinkClick r:id="rId3"/>
              </a:rPr>
              <a:t>https://rasa.com/docs/getting-started/</a:t>
            </a:r>
            <a:endParaRPr lang="en-US" dirty="0"/>
          </a:p>
        </p:txBody>
      </p:sp>
    </p:spTree>
    <p:extLst>
      <p:ext uri="{BB962C8B-B14F-4D97-AF65-F5344CB8AC3E}">
        <p14:creationId xmlns:p14="http://schemas.microsoft.com/office/powerpoint/2010/main" val="168235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56982" y="249480"/>
            <a:ext cx="7987424" cy="749876"/>
          </a:xfrm>
        </p:spPr>
        <p:txBody>
          <a:bodyPr/>
          <a:lstStyle/>
          <a:p>
            <a:r>
              <a:rPr lang="en-US" sz="2800" dirty="0"/>
              <a:t>Rasa – Installation (Requirements)</a:t>
            </a:r>
          </a:p>
        </p:txBody>
      </p:sp>
      <p:sp>
        <p:nvSpPr>
          <p:cNvPr id="3" name="Rectangle 2"/>
          <p:cNvSpPr/>
          <p:nvPr/>
        </p:nvSpPr>
        <p:spPr>
          <a:xfrm>
            <a:off x="1360866" y="1817535"/>
            <a:ext cx="9792238" cy="2554545"/>
          </a:xfrm>
          <a:prstGeom prst="rect">
            <a:avLst/>
          </a:prstGeom>
        </p:spPr>
        <p:txBody>
          <a:bodyPr wrap="square">
            <a:spAutoFit/>
          </a:bodyPr>
          <a:lstStyle/>
          <a:p>
            <a:pPr marL="457200" indent="-457200">
              <a:buFont typeface="Wingdings" panose="05000000000000000000" pitchFamily="2" charset="2"/>
              <a:buChar char="ü"/>
            </a:pPr>
            <a:r>
              <a:rPr lang="en-US" sz="2000" dirty="0">
                <a:solidFill>
                  <a:schemeClr val="bg1"/>
                </a:solidFill>
                <a:latin typeface="Gill Sans MT" panose="020B0502020104020203" pitchFamily="34" charset="0"/>
              </a:rPr>
              <a:t>Python 3.7.0</a:t>
            </a:r>
          </a:p>
          <a:p>
            <a:endParaRPr lang="en-US" sz="2000" dirty="0">
              <a:solidFill>
                <a:schemeClr val="bg1"/>
              </a:solidFill>
              <a:latin typeface="Gill Sans MT" panose="020B0502020104020203" pitchFamily="34" charset="0"/>
            </a:endParaRPr>
          </a:p>
          <a:p>
            <a:pPr marL="457200" indent="-457200">
              <a:buFont typeface="Wingdings" panose="05000000000000000000" pitchFamily="2" charset="2"/>
              <a:buChar char="ü"/>
            </a:pPr>
            <a:r>
              <a:rPr lang="en-US" sz="2000" dirty="0">
                <a:solidFill>
                  <a:schemeClr val="bg1"/>
                </a:solidFill>
                <a:latin typeface="Gill Sans MT" panose="020B0502020104020203" pitchFamily="34" charset="0"/>
              </a:rPr>
              <a:t>Rasa NLU</a:t>
            </a:r>
          </a:p>
          <a:p>
            <a:pPr marL="457200" indent="-457200">
              <a:buFont typeface="Wingdings" panose="05000000000000000000" pitchFamily="2" charset="2"/>
              <a:buChar char="ü"/>
            </a:pPr>
            <a:endParaRPr lang="en-US" sz="2000" dirty="0">
              <a:solidFill>
                <a:schemeClr val="bg1"/>
              </a:solidFill>
              <a:latin typeface="Gill Sans MT" panose="020B0502020104020203" pitchFamily="34" charset="0"/>
            </a:endParaRPr>
          </a:p>
          <a:p>
            <a:pPr marL="457200" indent="-457200">
              <a:buFont typeface="Wingdings" panose="05000000000000000000" pitchFamily="2" charset="2"/>
              <a:buChar char="ü"/>
            </a:pPr>
            <a:r>
              <a:rPr lang="en-US" sz="2000" dirty="0">
                <a:solidFill>
                  <a:schemeClr val="bg1"/>
                </a:solidFill>
                <a:latin typeface="Gill Sans MT" panose="020B0502020104020203" pitchFamily="34" charset="0"/>
              </a:rPr>
              <a:t>Rasa Core</a:t>
            </a:r>
          </a:p>
          <a:p>
            <a:pPr marL="457200" indent="-457200">
              <a:buFont typeface="Wingdings" panose="05000000000000000000" pitchFamily="2" charset="2"/>
              <a:buChar char="ü"/>
            </a:pPr>
            <a:endParaRPr lang="en-US" sz="2000" dirty="0">
              <a:solidFill>
                <a:schemeClr val="bg1"/>
              </a:solidFill>
              <a:latin typeface="Gill Sans MT" panose="020B0502020104020203" pitchFamily="34" charset="0"/>
            </a:endParaRPr>
          </a:p>
          <a:p>
            <a:pPr marL="457200" indent="-457200">
              <a:buFont typeface="Wingdings" panose="05000000000000000000" pitchFamily="2" charset="2"/>
              <a:buChar char="ü"/>
            </a:pPr>
            <a:r>
              <a:rPr lang="en-US" sz="2000" dirty="0">
                <a:solidFill>
                  <a:schemeClr val="bg1"/>
                </a:solidFill>
                <a:latin typeface="Gill Sans MT" panose="020B0502020104020203" pitchFamily="34" charset="0"/>
              </a:rPr>
              <a:t>Spacy – </a:t>
            </a:r>
            <a:r>
              <a:rPr lang="en-US" sz="2000" dirty="0" err="1">
                <a:solidFill>
                  <a:schemeClr val="bg1"/>
                </a:solidFill>
                <a:latin typeface="Gill Sans MT" panose="020B0502020104020203" pitchFamily="34" charset="0"/>
              </a:rPr>
              <a:t>en</a:t>
            </a:r>
            <a:r>
              <a:rPr lang="en-US" sz="2000" dirty="0">
                <a:solidFill>
                  <a:schemeClr val="bg1"/>
                </a:solidFill>
                <a:latin typeface="Gill Sans MT" panose="020B0502020104020203" pitchFamily="34" charset="0"/>
              </a:rPr>
              <a:t> models</a:t>
            </a:r>
          </a:p>
          <a:p>
            <a:pPr marL="457200" indent="-457200">
              <a:buFont typeface="Wingdings" panose="05000000000000000000" pitchFamily="2" charset="2"/>
              <a:buChar char="ü"/>
            </a:pPr>
            <a:endParaRPr lang="en-US" sz="20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352662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TotalTime>
  <Words>2220</Words>
  <Application>Microsoft Office PowerPoint</Application>
  <PresentationFormat>Widescreen</PresentationFormat>
  <Paragraphs>179</Paragraphs>
  <Slides>26</Slides>
  <Notes>2</Notes>
  <HiddenSlides>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Calibri Light</vt:lpstr>
      <vt:lpstr>Gill Sans MT</vt:lpstr>
      <vt:lpstr>Lato</vt:lpstr>
      <vt:lpstr>Merriweather</vt:lpstr>
      <vt:lpstr>Proxima Nova</vt:lpstr>
      <vt:lpstr>Proxima Nova Light</vt:lpstr>
      <vt:lpstr>Proxima Nova Rg</vt:lpstr>
      <vt:lpstr>Source Sans Pro</vt:lpstr>
      <vt:lpstr>Wingdings</vt:lpstr>
      <vt:lpstr>Office Theme</vt:lpstr>
      <vt:lpstr>PowerPoint Presentation</vt:lpstr>
      <vt:lpstr>PowerPoint Presentation</vt:lpstr>
      <vt:lpstr>PowerPoint Presentation</vt:lpstr>
      <vt:lpstr>Chatbots: Introduction</vt:lpstr>
      <vt:lpstr>Evolution of a chatbot</vt:lpstr>
      <vt:lpstr>Problem Statement</vt:lpstr>
      <vt:lpstr>Problem Statement</vt:lpstr>
      <vt:lpstr>Getting Started with Rasa</vt:lpstr>
      <vt:lpstr>Rasa – Installation (Requirements)</vt:lpstr>
      <vt:lpstr>Python 3.6.5</vt:lpstr>
      <vt:lpstr>Visual Studio (Python Development tools)</vt:lpstr>
      <vt:lpstr>Rasa &amp; Rasa X </vt:lpstr>
      <vt:lpstr>RASA - Architecture</vt:lpstr>
      <vt:lpstr>Natural Language Understanding (NLU)</vt:lpstr>
      <vt:lpstr>NLU – Training Data Format</vt:lpstr>
      <vt:lpstr>Markdown Data Format</vt:lpstr>
      <vt:lpstr>Training Data Format</vt:lpstr>
      <vt:lpstr>Training the NLU Model</vt:lpstr>
      <vt:lpstr>Dialogue-Flow Management</vt:lpstr>
      <vt:lpstr>Dialogue-Flow Management</vt:lpstr>
      <vt:lpstr>Dialogue-Flow Management</vt:lpstr>
      <vt:lpstr>Problem Statement</vt:lpstr>
      <vt:lpstr>Problem Statement</vt:lpstr>
      <vt:lpstr>Dialogue-Flow Management</vt:lpstr>
      <vt:lpstr>Dialogue-Flow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Kumar2</dc:creator>
  <cp:lastModifiedBy>Manish</cp:lastModifiedBy>
  <cp:revision>76</cp:revision>
  <dcterms:created xsi:type="dcterms:W3CDTF">2019-08-08T06:46:43Z</dcterms:created>
  <dcterms:modified xsi:type="dcterms:W3CDTF">2020-07-08T14:18:56Z</dcterms:modified>
</cp:coreProperties>
</file>