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media/image14.jpg" ContentType="image/jpg"/>
  <Override PartName="/ppt/media/image17.jpg" ContentType="image/jpg"/>
  <Override PartName="/ppt/media/image18.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 id="2147483860" r:id="rId2"/>
    <p:sldMasterId id="2147483882" r:id="rId3"/>
    <p:sldMasterId id="2147483884" r:id="rId4"/>
    <p:sldMasterId id="2147483908" r:id="rId5"/>
    <p:sldMasterId id="2147484137" r:id="rId6"/>
  </p:sldMasterIdLst>
  <p:notesMasterIdLst>
    <p:notesMasterId r:id="rId19"/>
  </p:notesMasterIdLst>
  <p:sldIdLst>
    <p:sldId id="256" r:id="rId7"/>
    <p:sldId id="270" r:id="rId8"/>
    <p:sldId id="271" r:id="rId9"/>
    <p:sldId id="259" r:id="rId10"/>
    <p:sldId id="260" r:id="rId11"/>
    <p:sldId id="261" r:id="rId12"/>
    <p:sldId id="262" r:id="rId13"/>
    <p:sldId id="269" r:id="rId14"/>
    <p:sldId id="263" r:id="rId15"/>
    <p:sldId id="264" r:id="rId16"/>
    <p:sldId id="265" r:id="rId17"/>
    <p:sldId id="268" r:id="rId18"/>
  </p:sldIdLst>
  <p:sldSz cx="12192000" cy="6858000"/>
  <p:notesSz cx="12192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317041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42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603198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33509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5755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88053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667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84817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4203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867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6779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3837712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8047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59773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472813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113713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932727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950599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952423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62867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25116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2698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60834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77966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06039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43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280805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776004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21102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414884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14603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159173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5214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82479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99431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143823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82526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379847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0169966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0018604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91949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786309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9088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37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44344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8920712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19413576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25581759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2856619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01675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4075563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82200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54433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562775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43159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967600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53925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7388972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2174623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61720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894558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693676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157937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99073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598395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35BB1C6-BF8F-4481-8AB2-603A1C8A906A}" type="datetimeFigureOut">
              <a:rPr lang="en-US" smtClean="0"/>
              <a:t>8/29/2024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493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51119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6305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7883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54564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4.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image" Target="../media/image11.pn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theme" Target="../theme/theme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54821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42759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879" r:id="rId19"/>
    <p:sldLayoutId id="2147483880" r:id="rId20"/>
    <p:sldLayoutId id="2147483881"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774644"/>
      </p:ext>
    </p:extLst>
  </p:cSld>
  <p:clrMap bg1="lt1" tx1="dk1" bg2="lt2" tx2="dk2" accent1="accent1" accent2="accent2" accent3="accent3" accent4="accent4" accent5="accent5" accent6="accent6" hlink="hlink" folHlink="folHlink"/>
  <p:sldLayoutIdLst>
    <p:sldLayoutId id="2147483883"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48614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 id="2147483906" r:id="rId22"/>
    <p:sldLayoutId id="2147483907" r:id="rId2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773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8/29/2024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217558881"/>
      </p:ext>
    </p:extLst>
  </p:cSld>
  <p:clrMap bg1="dk1" tx1="lt1" bg2="dk2" tx2="lt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Lst>
  <p:transition>
    <p:fade thruBlk="1"/>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58.xml"/><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1467" y="1021221"/>
            <a:ext cx="1743075" cy="1333500"/>
            <a:chOff x="742950" y="1104900"/>
            <a:chExt cx="1743075" cy="1333500"/>
          </a:xfrm>
          <a:solidFill>
            <a:srgbClr val="C00000"/>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C00000"/>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C00000"/>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G.RAKESH KUMAR</a:t>
            </a:r>
          </a:p>
          <a:p>
            <a:r>
              <a:rPr lang="en-US" sz="2400" dirty="0"/>
              <a:t>REGISTER NO</a:t>
            </a:r>
            <a:r>
              <a:rPr lang="en-US" sz="2400"/>
              <a:t>: 312208161</a:t>
            </a:r>
            <a:endParaRPr lang="en-US" sz="2400" dirty="0"/>
          </a:p>
          <a:p>
            <a:r>
              <a:rPr lang="en-US" sz="2400" dirty="0"/>
              <a:t>DEPARTMENT: B.COM(GENERAL)</a:t>
            </a:r>
          </a:p>
          <a:p>
            <a:r>
              <a:rPr lang="en-US" sz="2400" dirty="0"/>
              <a:t>COLLEGE: SIR THEAGARAYA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10" name="TextBox 9">
            <a:extLst>
              <a:ext uri="{FF2B5EF4-FFF2-40B4-BE49-F238E27FC236}">
                <a16:creationId xmlns:a16="http://schemas.microsoft.com/office/drawing/2014/main" id="{1CD06F19-49C7-43C3-8D98-19B51E9C20BA}"/>
              </a:ext>
            </a:extLst>
          </p:cNvPr>
          <p:cNvSpPr txBox="1"/>
          <p:nvPr/>
        </p:nvSpPr>
        <p:spPr>
          <a:xfrm>
            <a:off x="2133600" y="1828800"/>
            <a:ext cx="6481512" cy="2862322"/>
          </a:xfrm>
          <a:prstGeom prst="rect">
            <a:avLst/>
          </a:prstGeom>
          <a:noFill/>
        </p:spPr>
        <p:txBody>
          <a:bodyPr wrap="square">
            <a:spAutoFit/>
          </a:bodyPr>
          <a:lstStyle/>
          <a:p>
            <a:pPr marL="514350" indent="-514350">
              <a:buFont typeface="+mj-lt"/>
              <a:buAutoNum type="romanLcPeriod"/>
            </a:pPr>
            <a:r>
              <a:rPr lang="en-US" sz="2000" b="1" dirty="0"/>
              <a:t>Data cleaning.</a:t>
            </a:r>
          </a:p>
          <a:p>
            <a:pPr marL="514350" indent="-514350">
              <a:buFont typeface="+mj-lt"/>
              <a:buAutoNum type="romanLcPeriod"/>
            </a:pPr>
            <a:r>
              <a:rPr lang="en-US" sz="2000" b="1" dirty="0"/>
              <a:t>Creating table.</a:t>
            </a:r>
          </a:p>
          <a:p>
            <a:pPr marL="514350" indent="-514350">
              <a:buFont typeface="+mj-lt"/>
              <a:buAutoNum type="romanLcPeriod"/>
            </a:pPr>
            <a:r>
              <a:rPr lang="en-US" sz="2000" b="1" dirty="0"/>
              <a:t>Creating pivot chart.</a:t>
            </a:r>
          </a:p>
          <a:p>
            <a:pPr marL="514350" indent="-514350">
              <a:buFont typeface="+mj-lt"/>
              <a:buAutoNum type="romanLcPeriod"/>
            </a:pPr>
            <a:r>
              <a:rPr lang="en-US" sz="2000" b="1" dirty="0"/>
              <a:t>Creating dashboard.</a:t>
            </a:r>
          </a:p>
          <a:p>
            <a:pPr marL="514350" indent="-514350">
              <a:buFont typeface="+mj-lt"/>
              <a:buAutoNum type="romanLcPeriod"/>
            </a:pPr>
            <a:r>
              <a:rPr lang="en-US" sz="2000" b="1" dirty="0"/>
              <a:t>Inserting pivot chart in dashboard.</a:t>
            </a:r>
          </a:p>
          <a:p>
            <a:pPr marL="514350" indent="-514350">
              <a:buFont typeface="+mj-lt"/>
              <a:buAutoNum type="romanLcPeriod"/>
            </a:pPr>
            <a:r>
              <a:rPr lang="en-US" sz="2000" b="1" dirty="0"/>
              <a:t>Inserting formulas in dash board to make interaction.</a:t>
            </a:r>
          </a:p>
          <a:p>
            <a:pPr marL="514350" indent="-514350">
              <a:buFont typeface="+mj-lt"/>
              <a:buAutoNum type="romanLcPeriod"/>
            </a:pPr>
            <a:r>
              <a:rPr lang="en-US" sz="2000" b="1" dirty="0"/>
              <a:t>Creating interactive dashboard by putting all together elements.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00206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9EF62002-F304-0E32-C6C2-678F64B1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134770"/>
            <a:ext cx="6755061" cy="3879766"/>
          </a:xfrm>
          <a:prstGeom prst="rect">
            <a:avLst/>
          </a:prstGeom>
        </p:spPr>
      </p:pic>
      <p:pic>
        <p:nvPicPr>
          <p:cNvPr id="10" name="Picture 9">
            <a:extLst>
              <a:ext uri="{FF2B5EF4-FFF2-40B4-BE49-F238E27FC236}">
                <a16:creationId xmlns:a16="http://schemas.microsoft.com/office/drawing/2014/main" id="{E0B9366B-9F94-4382-ADCF-1C8CE5722704}"/>
              </a:ext>
            </a:extLst>
          </p:cNvPr>
          <p:cNvPicPr>
            <a:picLocks noChangeAspect="1"/>
          </p:cNvPicPr>
          <p:nvPr/>
        </p:nvPicPr>
        <p:blipFill>
          <a:blip r:embed="rId3"/>
          <a:stretch>
            <a:fillRect/>
          </a:stretch>
        </p:blipFill>
        <p:spPr>
          <a:xfrm>
            <a:off x="6853237" y="990600"/>
            <a:ext cx="1057275" cy="2543175"/>
          </a:xfrm>
          <a:prstGeom prst="rect">
            <a:avLst/>
          </a:prstGeom>
        </p:spPr>
      </p:pic>
      <p:sp>
        <p:nvSpPr>
          <p:cNvPr id="11" name="TextBox 15">
            <a:extLst>
              <a:ext uri="{FF2B5EF4-FFF2-40B4-BE49-F238E27FC236}">
                <a16:creationId xmlns:a16="http://schemas.microsoft.com/office/drawing/2014/main" id="{F9E688B7-18BD-27E9-F18D-DC56EFD6501B}"/>
              </a:ext>
            </a:extLst>
          </p:cNvPr>
          <p:cNvSpPr txBox="1"/>
          <p:nvPr/>
        </p:nvSpPr>
        <p:spPr>
          <a:xfrm>
            <a:off x="8248650" y="1378019"/>
            <a:ext cx="3124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(click  to open  file)</a:t>
            </a:r>
            <a:endParaRPr lang="en-IN" b="1" dirty="0"/>
          </a:p>
        </p:txBody>
      </p:sp>
      <p:pic>
        <p:nvPicPr>
          <p:cNvPr id="1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21861" y="1349945"/>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14400" y="1325232"/>
            <a:ext cx="4648200" cy="1293028"/>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CB9463-2747-4214-B457-178854F0D6DA}"/>
              </a:ext>
            </a:extLst>
          </p:cNvPr>
          <p:cNvSpPr txBox="1"/>
          <p:nvPr/>
        </p:nvSpPr>
        <p:spPr>
          <a:xfrm>
            <a:off x="2133600" y="2647757"/>
            <a:ext cx="8681787" cy="1938992"/>
          </a:xfrm>
          <a:prstGeom prst="rect">
            <a:avLst/>
          </a:prstGeom>
          <a:noFill/>
        </p:spPr>
        <p:txBody>
          <a:bodyPr wrap="square">
            <a:spAutoFit/>
          </a:bodyPr>
          <a:lstStyle/>
          <a:p>
            <a:r>
              <a:rPr lang="en-US" sz="2000" b="1" dirty="0">
                <a:solidFill>
                  <a:schemeClr val="bg2">
                    <a:lumMod val="10000"/>
                  </a:schemeClr>
                </a:solidFill>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91C366BC-E7B4-4A38-A730-A5C86A11B810}"/>
              </a:ext>
            </a:extLst>
          </p:cNvPr>
          <p:cNvSpPr>
            <a:spLocks noGrp="1"/>
          </p:cNvSpPr>
          <p:nvPr>
            <p:ph type="ctrTitle"/>
          </p:nvPr>
        </p:nvSpPr>
        <p:spPr>
          <a:xfrm>
            <a:off x="304800" y="1648700"/>
            <a:ext cx="3133725" cy="49859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r>
              <a:rPr lang="en-US" sz="3600" spc="5" dirty="0"/>
              <a:t>PROJECT</a:t>
            </a:r>
            <a:r>
              <a:rPr lang="en-US" sz="3600" spc="-85" dirty="0"/>
              <a:t> </a:t>
            </a:r>
            <a:r>
              <a:rPr lang="en-US" sz="3600" spc="25" dirty="0"/>
              <a:t>TITLE</a:t>
            </a:r>
            <a:endParaRPr lang="en-US" sz="3600" dirty="0"/>
          </a:p>
        </p:txBody>
      </p:sp>
      <p:sp>
        <p:nvSpPr>
          <p:cNvPr id="3" name="Subtitle 2">
            <a:extLst>
              <a:ext uri="{FF2B5EF4-FFF2-40B4-BE49-F238E27FC236}">
                <a16:creationId xmlns:a16="http://schemas.microsoft.com/office/drawing/2014/main" id="{3657E5F4-C2E2-40E0-A208-D3FFCD8997BE}"/>
              </a:ext>
            </a:extLst>
          </p:cNvPr>
          <p:cNvSpPr>
            <a:spLocks noGrp="1"/>
          </p:cNvSpPr>
          <p:nvPr>
            <p:ph type="subTitle" idx="4"/>
          </p:nvPr>
        </p:nvSpPr>
        <p:spPr>
          <a:xfrm>
            <a:off x="304800" y="2895600"/>
            <a:ext cx="12420600" cy="1600200"/>
          </a:xfrm>
        </p:spPr>
        <p:txBody>
          <a:bodyPr/>
          <a:lstStyle/>
          <a:p>
            <a:pPr marL="0" indent="0">
              <a:buNone/>
            </a:pPr>
            <a:r>
              <a:rPr lang="en-US" sz="4000" b="1" dirty="0" err="1">
                <a:latin typeface="Times New Roman" panose="02020603050405020304" pitchFamily="18" charset="0"/>
                <a:cs typeface="Times New Roman" panose="02020603050405020304" pitchFamily="18" charset="0"/>
              </a:rPr>
              <a:t>Eloyee</a:t>
            </a:r>
            <a:r>
              <a:rPr lang="en-US" sz="4000" b="1" dirty="0">
                <a:latin typeface="Times New Roman" panose="02020603050405020304" pitchFamily="18" charset="0"/>
                <a:cs typeface="Times New Roman" panose="02020603050405020304" pitchFamily="18" charset="0"/>
              </a:rPr>
              <a:t> average salary &amp; average age analysis </a:t>
            </a:r>
            <a:endParaRPr lang="en-IN" sz="4000" dirty="0">
              <a:latin typeface="Times New Roman" panose="02020603050405020304" pitchFamily="18" charset="0"/>
              <a:cs typeface="Times New Roman" panose="02020603050405020304" pitchFamily="18" charset="0"/>
            </a:endParaRPr>
          </a:p>
          <a:p>
            <a:pPr marL="0" indent="0">
              <a:buNone/>
            </a:pPr>
            <a:endParaRPr lang="en-IN" sz="36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100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C913-87C6-4587-B9BB-5749C763CAFB}"/>
              </a:ext>
            </a:extLst>
          </p:cNvPr>
          <p:cNvSpPr>
            <a:spLocks noGrp="1"/>
          </p:cNvSpPr>
          <p:nvPr>
            <p:ph type="ctrTitle"/>
          </p:nvPr>
        </p:nvSpPr>
        <p:spPr>
          <a:xfrm>
            <a:off x="295149" y="609600"/>
            <a:ext cx="5800851" cy="443198"/>
          </a:xfrm>
        </p:spPr>
        <p:txBody>
          <a:bodyPr/>
          <a:lstStyle/>
          <a:p>
            <a:r>
              <a:rPr lang="en-US" spc="25" dirty="0"/>
              <a:t>A</a:t>
            </a:r>
            <a:r>
              <a:rPr lang="en-US" spc="-5" dirty="0"/>
              <a:t>G</a:t>
            </a:r>
            <a:r>
              <a:rPr lang="en-US" spc="-35" dirty="0"/>
              <a:t>E</a:t>
            </a:r>
            <a:r>
              <a:rPr lang="en-US" spc="15" dirty="0"/>
              <a:t>N</a:t>
            </a:r>
            <a:r>
              <a:rPr lang="en-US" dirty="0"/>
              <a:t>DA</a:t>
            </a:r>
          </a:p>
        </p:txBody>
      </p:sp>
      <p:sp>
        <p:nvSpPr>
          <p:cNvPr id="3" name="Subtitle 2">
            <a:extLst>
              <a:ext uri="{FF2B5EF4-FFF2-40B4-BE49-F238E27FC236}">
                <a16:creationId xmlns:a16="http://schemas.microsoft.com/office/drawing/2014/main" id="{A42889CC-EC72-45C7-95A1-532B406702F6}"/>
              </a:ext>
            </a:extLst>
          </p:cNvPr>
          <p:cNvSpPr>
            <a:spLocks noGrp="1"/>
          </p:cNvSpPr>
          <p:nvPr>
            <p:ph type="subTitle" idx="4"/>
          </p:nvPr>
        </p:nvSpPr>
        <p:spPr>
          <a:xfrm>
            <a:off x="1905000" y="1143000"/>
            <a:ext cx="7696200" cy="4405309"/>
          </a:xfrm>
        </p:spPr>
        <p:txBody>
          <a:bodyPr/>
          <a:lstStyle/>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7" name="object 20">
            <a:extLst>
              <a:ext uri="{FF2B5EF4-FFF2-40B4-BE49-F238E27FC236}">
                <a16:creationId xmlns:a16="http://schemas.microsoft.com/office/drawing/2014/main" id="{E6178631-62F0-4B46-A905-640F7BCE3AE7}"/>
              </a:ext>
            </a:extLst>
          </p:cNvPr>
          <p:cNvPicPr/>
          <p:nvPr/>
        </p:nvPicPr>
        <p:blipFill>
          <a:blip r:embed="rId2" cstate="print"/>
          <a:stretch>
            <a:fillRect/>
          </a:stretch>
        </p:blipFill>
        <p:spPr>
          <a:xfrm>
            <a:off x="-152400" y="4038600"/>
            <a:ext cx="1733550" cy="3009898"/>
          </a:xfrm>
          <a:prstGeom prst="rect">
            <a:avLst/>
          </a:prstGeom>
          <a:ln>
            <a:noFill/>
          </a:ln>
          <a:effectLst>
            <a:softEdge rad="112500"/>
          </a:effectLst>
        </p:spPr>
      </p:pic>
    </p:spTree>
    <p:extLst>
      <p:ext uri="{BB962C8B-B14F-4D97-AF65-F5344CB8AC3E}">
        <p14:creationId xmlns:p14="http://schemas.microsoft.com/office/powerpoint/2010/main" val="42074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Box 10">
            <a:extLst>
              <a:ext uri="{FF2B5EF4-FFF2-40B4-BE49-F238E27FC236}">
                <a16:creationId xmlns:a16="http://schemas.microsoft.com/office/drawing/2014/main" id="{FB3EB6EC-F874-405E-BD2D-87D5720A4A83}"/>
              </a:ext>
            </a:extLst>
          </p:cNvPr>
          <p:cNvSpPr txBox="1"/>
          <p:nvPr/>
        </p:nvSpPr>
        <p:spPr>
          <a:xfrm>
            <a:off x="1362075" y="2208639"/>
            <a:ext cx="8153400" cy="1815882"/>
          </a:xfrm>
          <a:prstGeom prst="rect">
            <a:avLst/>
          </a:prstGeom>
          <a:noFill/>
        </p:spPr>
        <p:txBody>
          <a:bodyPr wrap="square">
            <a:spAutoFit/>
          </a:bodyPr>
          <a:lstStyle/>
          <a:p>
            <a:r>
              <a:rPr lang="en-US" sz="2800" b="1" dirty="0"/>
              <a:t>THE PROBLEM  IS  TO IDENTIFY  AVERAGE  SALARY AND AGE OF THE EMPLOYEE ACCORDING TO THEIR DEPARTMENT,GENDER &amp;  ROLE(</a:t>
            </a:r>
            <a:r>
              <a:rPr lang="en-US" sz="2800" b="1" dirty="0" err="1"/>
              <a:t>ex:manager,process</a:t>
            </a:r>
            <a:r>
              <a:rPr lang="en-US" sz="2800" b="1" dirty="0"/>
              <a:t> </a:t>
            </a:r>
            <a:r>
              <a:rPr lang="en-US" sz="2800" b="1" dirty="0" err="1"/>
              <a:t>excecutive</a:t>
            </a:r>
            <a:r>
              <a:rPr lang="en-US" sz="2800" b="1" dirty="0"/>
              <a:t>).</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2485" y="78758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err="1"/>
              <a:t>OVERVI</a:t>
            </a:r>
            <a:r>
              <a:rPr lang="en-US" sz="4250" spc="-20" dirty="0" err="1"/>
              <a:t>ew</a:t>
            </a:r>
            <a:endParaRPr sz="425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371600" y="1863120"/>
            <a:ext cx="7761371" cy="1569660"/>
          </a:xfrm>
          <a:prstGeom prst="rect">
            <a:avLst/>
          </a:prstGeom>
          <a:noFill/>
        </p:spPr>
        <p:txBody>
          <a:bodyPr wrap="square" rtlCol="0">
            <a:spAutoFit/>
          </a:bodyPr>
          <a:lstStyle/>
          <a:p>
            <a:r>
              <a:rPr lang="en-US" sz="2400"/>
              <a:t>IN THIS ANALYSIS IM GOING TO EASE THE PROCESS OF IDENTIFY  THE EMPLOYEES AVERAGE SALARY  &amp; AVERAGE AGE USING  EXCEL, WITH THE HELP OF BELOW MENTIONED TOOLS IN  EXCEL.</a:t>
            </a:r>
            <a:endParaRPr lang="en-IN" sz="2400" dirty="0"/>
          </a:p>
        </p:txBody>
      </p:sp>
      <p:sp>
        <p:nvSpPr>
          <p:cNvPr id="12" name="TextBox 11">
            <a:extLst>
              <a:ext uri="{FF2B5EF4-FFF2-40B4-BE49-F238E27FC236}">
                <a16:creationId xmlns:a16="http://schemas.microsoft.com/office/drawing/2014/main" id="{4555DE93-3280-4594-9243-633C98BFEB96}"/>
              </a:ext>
            </a:extLst>
          </p:cNvPr>
          <p:cNvSpPr txBox="1"/>
          <p:nvPr/>
        </p:nvSpPr>
        <p:spPr>
          <a:xfrm>
            <a:off x="1399674" y="3581400"/>
            <a:ext cx="6601326" cy="1631216"/>
          </a:xfrm>
          <a:prstGeom prst="rect">
            <a:avLst/>
          </a:prstGeom>
          <a:noFill/>
        </p:spPr>
        <p:txBody>
          <a:bodyPr wrap="square">
            <a:spAutoFit/>
          </a:bodyPr>
          <a:lstStyle/>
          <a:p>
            <a:pPr marL="285750" indent="-285750">
              <a:buFont typeface="Wingdings" panose="05000000000000000000" pitchFamily="2" charset="2"/>
              <a:buChar char="§"/>
            </a:pPr>
            <a:r>
              <a:rPr lang="en-US" sz="2000" dirty="0"/>
              <a:t>TABLES.</a:t>
            </a:r>
          </a:p>
          <a:p>
            <a:pPr marL="285750" indent="-285750">
              <a:buFont typeface="Wingdings" panose="05000000000000000000" pitchFamily="2" charset="2"/>
              <a:buChar char="§"/>
            </a:pPr>
            <a:r>
              <a:rPr lang="en-US" sz="2000" dirty="0"/>
              <a:t>SLICERS.</a:t>
            </a:r>
          </a:p>
          <a:p>
            <a:pPr marL="285750" indent="-285750">
              <a:buFont typeface="Wingdings" panose="05000000000000000000" pitchFamily="2" charset="2"/>
              <a:buChar char="§"/>
            </a:pPr>
            <a:r>
              <a:rPr lang="en-US" sz="2000" dirty="0"/>
              <a:t>PIVOT CHART(</a:t>
            </a:r>
            <a:r>
              <a:rPr lang="en-US" sz="2000" dirty="0">
                <a:solidFill>
                  <a:srgbClr val="00B0F0"/>
                </a:solidFill>
              </a:rPr>
              <a:t>LINE CHART,PIE CHART &amp; BAR CHART</a:t>
            </a:r>
            <a:r>
              <a:rPr lang="en-US" sz="2000" dirty="0"/>
              <a:t>).</a:t>
            </a:r>
          </a:p>
          <a:p>
            <a:pPr marL="285750" indent="-285750">
              <a:buFont typeface="Wingdings" panose="05000000000000000000" pitchFamily="2" charset="2"/>
              <a:buChar char="§"/>
            </a:pPr>
            <a:r>
              <a:rPr lang="en-US" sz="2000" dirty="0"/>
              <a:t>BY INSERTING FORMULA TO MAKE INTERACTIVE DASHBOARD.</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8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Box 8">
            <a:extLst>
              <a:ext uri="{FF2B5EF4-FFF2-40B4-BE49-F238E27FC236}">
                <a16:creationId xmlns:a16="http://schemas.microsoft.com/office/drawing/2014/main" id="{EEE7E50C-CA6C-4898-B16B-65CA448ED4F7}"/>
              </a:ext>
            </a:extLst>
          </p:cNvPr>
          <p:cNvSpPr txBox="1"/>
          <p:nvPr/>
        </p:nvSpPr>
        <p:spPr>
          <a:xfrm>
            <a:off x="1524000" y="2133600"/>
            <a:ext cx="8010525" cy="2246769"/>
          </a:xfrm>
          <a:prstGeom prst="rect">
            <a:avLst/>
          </a:prstGeom>
          <a:noFill/>
        </p:spPr>
        <p:txBody>
          <a:bodyPr wrap="square">
            <a:spAutoFit/>
          </a:bodyPr>
          <a:lstStyle/>
          <a:p>
            <a:pPr marL="457200" indent="-457200">
              <a:buFont typeface="+mj-lt"/>
              <a:buAutoNum type="alphaUcPeriod"/>
            </a:pPr>
            <a:r>
              <a:rPr lang="en-US" sz="2800" dirty="0"/>
              <a:t>Human Resources (HR) Department</a:t>
            </a:r>
          </a:p>
          <a:p>
            <a:pPr marL="457200" indent="-457200">
              <a:buFont typeface="+mj-lt"/>
              <a:buAutoNum type="alphaUcPeriod"/>
            </a:pPr>
            <a:r>
              <a:rPr lang="en-US" sz="2800" dirty="0"/>
              <a:t>Finance Department</a:t>
            </a:r>
          </a:p>
          <a:p>
            <a:pPr marL="457200" indent="-457200">
              <a:buFont typeface="+mj-lt"/>
              <a:buAutoNum type="alphaUcPeriod"/>
            </a:pPr>
            <a:r>
              <a:rPr lang="en-US" sz="2800" dirty="0"/>
              <a:t>Compensation and Benefits Specialists</a:t>
            </a:r>
          </a:p>
          <a:p>
            <a:pPr marL="457200" indent="-457200">
              <a:buFont typeface="+mj-lt"/>
              <a:buAutoNum type="alphaUcPeriod"/>
            </a:pPr>
            <a:r>
              <a:rPr lang="en-US" sz="2800" dirty="0"/>
              <a:t>Operational Managers</a:t>
            </a:r>
          </a:p>
          <a:p>
            <a:pPr marL="457200" indent="-457200">
              <a:buFont typeface="+mj-lt"/>
              <a:buAutoNum type="alphaUcPeriod"/>
            </a:pPr>
            <a:r>
              <a:rPr lang="en-US" sz="2800" dirty="0"/>
              <a:t> IT and Data Management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42674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Box 9">
            <a:extLst>
              <a:ext uri="{FF2B5EF4-FFF2-40B4-BE49-F238E27FC236}">
                <a16:creationId xmlns:a16="http://schemas.microsoft.com/office/drawing/2014/main" id="{6FFE4AA4-E81B-4884-B346-68A0C545A781}"/>
              </a:ext>
            </a:extLst>
          </p:cNvPr>
          <p:cNvSpPr txBox="1"/>
          <p:nvPr/>
        </p:nvSpPr>
        <p:spPr>
          <a:xfrm>
            <a:off x="3042987" y="1857375"/>
            <a:ext cx="6106026" cy="4154984"/>
          </a:xfrm>
          <a:prstGeom prst="rect">
            <a:avLst/>
          </a:prstGeom>
          <a:noFill/>
        </p:spPr>
        <p:txBody>
          <a:bodyPr wrap="square">
            <a:spAutoFit/>
          </a:bodyPr>
          <a:lstStyle/>
          <a:p>
            <a:pPr marL="342900" indent="-342900">
              <a:buFont typeface="Wingdings" panose="05000000000000000000" pitchFamily="2" charset="2"/>
              <a:buChar char="q"/>
            </a:pPr>
            <a:r>
              <a:rPr lang="en-US" sz="2000" b="1" dirty="0"/>
              <a:t>User-Friendly Interface:</a:t>
            </a:r>
            <a:endParaRPr lang="en-US" sz="2000" dirty="0"/>
          </a:p>
          <a:p>
            <a:pPr>
              <a:buFont typeface="Arial" panose="020B0604020202020204" pitchFamily="34" charset="0"/>
              <a:buChar char="•"/>
            </a:pPr>
            <a:r>
              <a:rPr lang="en-US" sz="1800" b="1" dirty="0"/>
              <a:t>Accessibility</a:t>
            </a:r>
            <a:r>
              <a:rPr lang="en-US" sz="1800" dirty="0"/>
              <a:t> </a:t>
            </a:r>
          </a:p>
          <a:p>
            <a:pPr>
              <a:buFont typeface="Arial" panose="020B0604020202020204" pitchFamily="34" charset="0"/>
              <a:buChar char="•"/>
            </a:pPr>
            <a:r>
              <a:rPr lang="en-US" sz="1800" b="1" dirty="0"/>
              <a:t>Ease of Use</a:t>
            </a:r>
          </a:p>
          <a:p>
            <a:pPr marL="342900" indent="-342900">
              <a:buFont typeface="Wingdings" panose="05000000000000000000" pitchFamily="2" charset="2"/>
              <a:buChar char="q"/>
            </a:pPr>
            <a:r>
              <a:rPr lang="en-US" sz="2000" b="1" dirty="0"/>
              <a:t>Comprehensive Data Management:</a:t>
            </a:r>
            <a:endParaRPr lang="en-US" sz="2000" dirty="0"/>
          </a:p>
          <a:p>
            <a:pPr>
              <a:buFont typeface="Arial" panose="020B0604020202020204" pitchFamily="34" charset="0"/>
              <a:buChar char="•"/>
            </a:pPr>
            <a:r>
              <a:rPr lang="en-US" sz="1800" b="1" dirty="0"/>
              <a:t>Data Organization</a:t>
            </a:r>
            <a:endParaRPr lang="en-US" sz="1800" dirty="0"/>
          </a:p>
          <a:p>
            <a:pPr>
              <a:buFont typeface="Arial" panose="020B0604020202020204" pitchFamily="34" charset="0"/>
              <a:buChar char="•"/>
            </a:pPr>
            <a:r>
              <a:rPr lang="en-US" sz="1800" b="1" dirty="0"/>
              <a:t>Data Integration</a:t>
            </a:r>
          </a:p>
          <a:p>
            <a:pPr marL="342900" indent="-342900">
              <a:buFont typeface="Wingdings" panose="05000000000000000000" pitchFamily="2" charset="2"/>
              <a:buChar char="q"/>
            </a:pPr>
            <a:r>
              <a:rPr lang="en-US" sz="2000" b="1" dirty="0"/>
              <a:t>Advanced Analytical Tools:</a:t>
            </a:r>
            <a:endParaRPr lang="en-US" sz="2000" dirty="0"/>
          </a:p>
          <a:p>
            <a:pPr>
              <a:buFont typeface="Arial" panose="020B0604020202020204" pitchFamily="34" charset="0"/>
              <a:buChar char="•"/>
            </a:pPr>
            <a:r>
              <a:rPr lang="en-US" sz="1800" b="1" dirty="0"/>
              <a:t>Formulas and Functions</a:t>
            </a:r>
          </a:p>
          <a:p>
            <a:pPr>
              <a:buFont typeface="Arial" panose="020B0604020202020204" pitchFamily="34" charset="0"/>
              <a:buChar char="•"/>
            </a:pPr>
            <a:r>
              <a:rPr lang="en-US" sz="1800" b="1" dirty="0"/>
              <a:t>PivotTables</a:t>
            </a:r>
          </a:p>
          <a:p>
            <a:pPr marL="342900" indent="-342900">
              <a:buFont typeface="Wingdings" panose="05000000000000000000" pitchFamily="2" charset="2"/>
              <a:buChar char="q"/>
            </a:pPr>
            <a:r>
              <a:rPr lang="en-US" sz="2000" b="1" dirty="0"/>
              <a:t>Visual Representation:</a:t>
            </a:r>
            <a:endParaRPr lang="en-US" sz="2000" dirty="0"/>
          </a:p>
          <a:p>
            <a:pPr>
              <a:buFont typeface="Arial" panose="020B0604020202020204" pitchFamily="34" charset="0"/>
              <a:buChar char="•"/>
            </a:pPr>
            <a:r>
              <a:rPr lang="en-US" sz="1800" b="1" dirty="0"/>
              <a:t>Charts and Graphs</a:t>
            </a:r>
          </a:p>
          <a:p>
            <a:pPr marL="342900" indent="-342900">
              <a:buFont typeface="Wingdings" panose="05000000000000000000" pitchFamily="2" charset="2"/>
              <a:buChar char="q"/>
            </a:pPr>
            <a:r>
              <a:rPr lang="en-IN" sz="2000" b="1" dirty="0"/>
              <a:t>Scenario Analysis</a:t>
            </a:r>
            <a:r>
              <a:rPr lang="en-IN" sz="2000" dirty="0"/>
              <a:t>:</a:t>
            </a:r>
          </a:p>
          <a:p>
            <a:pPr marL="342900" indent="-342900">
              <a:buFont typeface="Wingdings" panose="05000000000000000000" pitchFamily="2" charset="2"/>
              <a:buChar char="§"/>
            </a:pPr>
            <a:r>
              <a:rPr lang="en-IN" sz="1800" b="1" dirty="0"/>
              <a:t>Used to analyse different situation</a:t>
            </a:r>
          </a:p>
          <a:p>
            <a:pPr marL="342900" indent="-342900">
              <a:buFont typeface="Wingdings" panose="05000000000000000000" pitchFamily="2" charset="2"/>
              <a:buChar char="§"/>
            </a:pP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2400" y="418618"/>
            <a:ext cx="9603275" cy="1049235"/>
          </a:xfrm>
        </p:spPr>
        <p:txBody>
          <a:bodyPr/>
          <a:lstStyle/>
          <a:p>
            <a:r>
              <a:rPr lang="en-IN" b="1" i="1" dirty="0"/>
              <a:t>Dataset</a:t>
            </a:r>
            <a:r>
              <a:rPr lang="en-IN" dirty="0"/>
              <a:t> Description</a:t>
            </a:r>
          </a:p>
        </p:txBody>
      </p:sp>
      <p:sp>
        <p:nvSpPr>
          <p:cNvPr id="4" name="TextBox 3">
            <a:extLst>
              <a:ext uri="{FF2B5EF4-FFF2-40B4-BE49-F238E27FC236}">
                <a16:creationId xmlns:a16="http://schemas.microsoft.com/office/drawing/2014/main" id="{02CD8EC6-ECCD-4E19-AC32-396C227417C9}"/>
              </a:ext>
            </a:extLst>
          </p:cNvPr>
          <p:cNvSpPr txBox="1"/>
          <p:nvPr/>
        </p:nvSpPr>
        <p:spPr>
          <a:xfrm>
            <a:off x="1435537" y="1447800"/>
            <a:ext cx="10359421" cy="5109091"/>
          </a:xfrm>
          <a:prstGeom prst="rect">
            <a:avLst/>
          </a:prstGeom>
          <a:noFill/>
        </p:spPr>
        <p:txBody>
          <a:bodyPr wrap="square">
            <a:spAutoFit/>
          </a:bodyPr>
          <a:lstStyle/>
          <a:p>
            <a:r>
              <a:rPr lang="en-US" sz="2800" b="1" dirty="0"/>
              <a:t>Data Overview</a:t>
            </a:r>
            <a:r>
              <a:rPr lang="en-US" b="1" dirty="0"/>
              <a:t>:</a:t>
            </a:r>
          </a:p>
          <a:p>
            <a:r>
              <a:rPr lang="en-US" b="1" dirty="0"/>
              <a:t>The dataset contains information about employees within an organization, including their salaries and ages. This data is used to calculate and analyze average salary and average age metrics.</a:t>
            </a:r>
          </a:p>
          <a:p>
            <a:r>
              <a:rPr lang="en-IN" sz="2800" b="1" dirty="0"/>
              <a:t>Data Fields</a:t>
            </a:r>
            <a:r>
              <a:rPr lang="en-IN" b="1" dirty="0"/>
              <a:t>:</a:t>
            </a:r>
          </a:p>
          <a:p>
            <a:pPr marL="342900" indent="-342900">
              <a:buFont typeface="+mj-lt"/>
              <a:buAutoNum type="arabicPeriod"/>
            </a:pPr>
            <a:r>
              <a:rPr lang="en-US" b="1" dirty="0"/>
              <a:t>ID</a:t>
            </a:r>
          </a:p>
          <a:p>
            <a:pPr marL="342900" indent="-342900">
              <a:buFont typeface="+mj-lt"/>
              <a:buAutoNum type="arabicPeriod"/>
            </a:pPr>
            <a:r>
              <a:rPr lang="en-US" b="1" dirty="0"/>
              <a:t>Name	</a:t>
            </a:r>
          </a:p>
          <a:p>
            <a:pPr marL="342900" indent="-342900">
              <a:buFont typeface="+mj-lt"/>
              <a:buAutoNum type="arabicPeriod"/>
            </a:pPr>
            <a:r>
              <a:rPr lang="en-US" b="1" dirty="0"/>
              <a:t>Surname</a:t>
            </a:r>
          </a:p>
          <a:p>
            <a:pPr marL="342900" indent="-342900">
              <a:buFont typeface="+mj-lt"/>
              <a:buAutoNum type="arabicPeriod"/>
            </a:pPr>
            <a:r>
              <a:rPr lang="en-US" b="1" dirty="0"/>
              <a:t>Age	</a:t>
            </a:r>
          </a:p>
          <a:p>
            <a:pPr marL="342900" indent="-342900">
              <a:buFont typeface="+mj-lt"/>
              <a:buAutoNum type="arabicPeriod"/>
            </a:pPr>
            <a:r>
              <a:rPr lang="en-US" b="1" dirty="0"/>
              <a:t>Tenure	</a:t>
            </a:r>
          </a:p>
          <a:p>
            <a:pPr marL="342900" indent="-342900">
              <a:buFont typeface="+mj-lt"/>
              <a:buAutoNum type="arabicPeriod"/>
            </a:pPr>
            <a:r>
              <a:rPr lang="en-US" b="1" dirty="0"/>
              <a:t>Gender	</a:t>
            </a:r>
          </a:p>
          <a:p>
            <a:pPr marL="342900" indent="-342900">
              <a:buFont typeface="+mj-lt"/>
              <a:buAutoNum type="arabicPeriod"/>
            </a:pPr>
            <a:r>
              <a:rPr lang="en-US" b="1" dirty="0"/>
              <a:t>Region	</a:t>
            </a:r>
          </a:p>
          <a:p>
            <a:pPr marL="342900" indent="-342900">
              <a:buFont typeface="+mj-lt"/>
              <a:buAutoNum type="arabicPeriod"/>
            </a:pPr>
            <a:r>
              <a:rPr lang="en-US" b="1" dirty="0"/>
              <a:t>Department	</a:t>
            </a:r>
          </a:p>
          <a:p>
            <a:pPr marL="342900" indent="-342900">
              <a:buFont typeface="+mj-lt"/>
              <a:buAutoNum type="arabicPeriod"/>
            </a:pPr>
            <a:r>
              <a:rPr lang="en-US" b="1" dirty="0"/>
              <a:t>Manager	</a:t>
            </a:r>
          </a:p>
          <a:p>
            <a:pPr marL="342900" indent="-342900">
              <a:buFont typeface="+mj-lt"/>
              <a:buAutoNum type="arabicPeriod"/>
            </a:pPr>
            <a:r>
              <a:rPr lang="en-US" b="1" dirty="0"/>
              <a:t>Hours</a:t>
            </a:r>
          </a:p>
          <a:p>
            <a:pPr marL="342900" indent="-342900">
              <a:buFont typeface="+mj-lt"/>
              <a:buAutoNum type="arabicPeriod"/>
            </a:pPr>
            <a:r>
              <a:rPr lang="en-US" b="1" dirty="0"/>
              <a:t>Salary Band	</a:t>
            </a:r>
          </a:p>
          <a:p>
            <a:pPr marL="342900" indent="-342900">
              <a:buFont typeface="+mj-lt"/>
              <a:buAutoNum type="arabicPeriod"/>
            </a:pPr>
            <a:r>
              <a:rPr lang="en-US" b="1" dirty="0"/>
              <a:t>Salary</a:t>
            </a:r>
          </a:p>
          <a:p>
            <a:pPr marL="342900" indent="-342900">
              <a:buFont typeface="+mj-lt"/>
              <a:buAutoNum type="arabicPeriod"/>
            </a:pPr>
            <a:r>
              <a:rPr lang="en-US" b="1" dirty="0"/>
              <a:t>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5687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A87FFF2-7007-410E-9A64-FF701A51AB8A}"/>
              </a:ext>
            </a:extLst>
          </p:cNvPr>
          <p:cNvSpPr txBox="1"/>
          <p:nvPr/>
        </p:nvSpPr>
        <p:spPr>
          <a:xfrm>
            <a:off x="3053013" y="2557853"/>
            <a:ext cx="6106026" cy="2677656"/>
          </a:xfrm>
          <a:prstGeom prst="rect">
            <a:avLst/>
          </a:prstGeom>
          <a:noFill/>
        </p:spPr>
        <p:txBody>
          <a:bodyPr wrap="square">
            <a:spAutoFit/>
          </a:bodyPr>
          <a:lstStyle/>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latin typeface="Times New Roman" panose="02020603050405020304" pitchFamily="18" charset="0"/>
                <a:cs typeface="Times New Roman" panose="02020603050405020304" pitchFamily="18" charset="0"/>
              </a:rPr>
              <a:t>Slicers</a:t>
            </a:r>
            <a:endParaRPr lang="en-US" sz="28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2">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D5B8686E-7A7D-4CBA-87BE-E83FF5FF830F}" vid="{37CA0BA2-88BA-4884-889D-2E6D6AC27E5C}"/>
    </a:ext>
  </a:extLst>
</a:theme>
</file>

<file path=ppt/theme/theme2.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3">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3" id="{B4FCE4C2-A173-4D3B-A3CF-E54FBF11CC8C}" vid="{BB8EB8AE-D900-4D19-92D6-AD9C796F824A}"/>
    </a:ext>
  </a:extLst>
</a:theme>
</file>

<file path=ppt/theme/theme5.xml><?xml version="1.0" encoding="utf-8"?>
<a:theme xmlns:a="http://schemas.openxmlformats.org/drawingml/2006/main" name="1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278</TotalTime>
  <Words>407</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12</vt:i4>
      </vt:variant>
    </vt:vector>
  </HeadingPairs>
  <TitlesOfParts>
    <vt:vector size="24" baseType="lpstr">
      <vt:lpstr>Arial</vt:lpstr>
      <vt:lpstr>Calibri</vt:lpstr>
      <vt:lpstr>Roboto</vt:lpstr>
      <vt:lpstr>Times New Roman</vt:lpstr>
      <vt:lpstr>Trebuchet MS</vt:lpstr>
      <vt:lpstr>Wingdings</vt:lpstr>
      <vt:lpstr>Theme2</vt:lpstr>
      <vt:lpstr>Contents Slide Master</vt:lpstr>
      <vt:lpstr>Section Break Slide Master</vt:lpstr>
      <vt:lpstr>Theme3</vt:lpstr>
      <vt:lpstr>1_Section Break Slide Master</vt:lpstr>
      <vt:lpstr>Berlin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Pavithra R</cp:lastModifiedBy>
  <cp:revision>18</cp:revision>
  <dcterms:created xsi:type="dcterms:W3CDTF">2024-03-29T15:07:22Z</dcterms:created>
  <dcterms:modified xsi:type="dcterms:W3CDTF">2024-08-29T10:16:46Z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